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Average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585" autoAdjust="0"/>
  </p:normalViewPr>
  <p:slideViewPr>
    <p:cSldViewPr>
      <p:cViewPr>
        <p:scale>
          <a:sx n="84" d="100"/>
          <a:sy n="84" d="100"/>
        </p:scale>
        <p:origin x="-96" y="-2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95984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Logística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Renato Miachon</a:t>
            </a:r>
            <a:br>
              <a:rPr lang="pt-BR"/>
            </a:br>
            <a:r>
              <a:rPr lang="pt-BR"/>
              <a:t>Gabriela Zanetti</a:t>
            </a:r>
            <a:br>
              <a:rPr lang="pt-BR"/>
            </a:br>
            <a:r>
              <a:rPr lang="pt-BR"/>
              <a:t>Amanda Beatriz Goinski</a:t>
            </a:r>
            <a:br>
              <a:rPr lang="pt-BR"/>
            </a:br>
            <a:r>
              <a:rPr lang="pt-BR"/>
              <a:t>Vinicius Godoy</a:t>
            </a:r>
          </a:p>
        </p:txBody>
      </p:sp>
      <p:pic>
        <p:nvPicPr>
          <p:cNvPr id="61" name="Shape 61" descr="ambev copy.png"/>
          <p:cNvPicPr preferRelativeResize="0"/>
          <p:nvPr/>
        </p:nvPicPr>
        <p:blipFill>
          <a:blip r:embed="rId3">
            <a:alphaModFix amt="13000"/>
          </a:blip>
          <a:stretch>
            <a:fillRect/>
          </a:stretch>
        </p:blipFill>
        <p:spPr>
          <a:xfrm>
            <a:off x="1617475" y="122446"/>
            <a:ext cx="5909049" cy="1480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Problemas                                    Sugestões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sz="1800" dirty="0"/>
              <a:t>Desmotivação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sz="1800" dirty="0"/>
              <a:t>Não se sente “ouvido”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sz="1800" dirty="0"/>
              <a:t>Gerentes muito jovens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sz="1800" dirty="0"/>
              <a:t>Falta reconhecimento de quem “excede o básico”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sz="1800" dirty="0" err="1"/>
              <a:t>Desmecanizar</a:t>
            </a:r>
            <a:r>
              <a:rPr lang="pt-BR" sz="1800" dirty="0"/>
              <a:t> ouvidoria. Acesso fácil ao RH.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sz="1800" dirty="0"/>
              <a:t>Estabelecer uma comunicação clara sobre plano de carreira e razões para não progredir. </a:t>
            </a:r>
          </a:p>
          <a:p>
            <a:pPr marL="457200" lvl="0" indent="-228600">
              <a:spcBef>
                <a:spcPts val="0"/>
              </a:spcBef>
            </a:pPr>
            <a:r>
              <a:rPr lang="pt-BR" sz="1800" dirty="0"/>
              <a:t>Estabelecer estratégias </a:t>
            </a:r>
            <a:r>
              <a:rPr lang="pt-BR" sz="1800" dirty="0" smtClean="0"/>
              <a:t>de reconhecimento </a:t>
            </a:r>
            <a:r>
              <a:rPr lang="pt-BR" sz="1800" dirty="0"/>
              <a:t>específicas por área</a:t>
            </a:r>
          </a:p>
        </p:txBody>
      </p:sp>
      <p:pic>
        <p:nvPicPr>
          <p:cNvPr id="7" name="Shape 116" descr="ambev copy.png"/>
          <p:cNvPicPr preferRelativeResize="0"/>
          <p:nvPr/>
        </p:nvPicPr>
        <p:blipFill>
          <a:blip r:embed="rId3">
            <a:alphaModFix amt="13000"/>
          </a:blip>
          <a:stretch>
            <a:fillRect/>
          </a:stretch>
        </p:blipFill>
        <p:spPr>
          <a:xfrm>
            <a:off x="5917025" y="-1"/>
            <a:ext cx="3226973" cy="80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O Entrevistado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sz="2000" dirty="0"/>
              <a:t>Único entrevistado: Problema amostral?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sz="2000" dirty="0"/>
              <a:t>Setor: Logística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sz="2000" dirty="0"/>
              <a:t>Ingresso na empresa: Outubro de 2014</a:t>
            </a:r>
          </a:p>
          <a:p>
            <a:pPr marL="457200" lvl="0" indent="-228600">
              <a:spcBef>
                <a:spcPts val="0"/>
              </a:spcBef>
            </a:pPr>
            <a:r>
              <a:rPr lang="pt-BR" sz="2000" dirty="0"/>
              <a:t>Faixa Salarial: Entre R$1.000 e R$3,000</a:t>
            </a:r>
          </a:p>
        </p:txBody>
      </p:sp>
      <p:pic>
        <p:nvPicPr>
          <p:cNvPr id="68" name="Shape 68" descr="ambev copy.png"/>
          <p:cNvPicPr preferRelativeResize="0"/>
          <p:nvPr/>
        </p:nvPicPr>
        <p:blipFill>
          <a:blip r:embed="rId3">
            <a:alphaModFix amt="13000"/>
          </a:blip>
          <a:stretch>
            <a:fillRect/>
          </a:stretch>
        </p:blipFill>
        <p:spPr>
          <a:xfrm>
            <a:off x="5917025" y="-1"/>
            <a:ext cx="3226973" cy="80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A entrevista: Metas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EFEFEF"/>
                </a:solidFill>
              </a:rPr>
              <a:t>“</a:t>
            </a:r>
            <a:r>
              <a:rPr lang="pt-BR" sz="2400" dirty="0">
                <a:solidFill>
                  <a:srgbClr val="EFEFEF"/>
                </a:solidFill>
              </a:rPr>
              <a:t>Legal trabalhar com meta </a:t>
            </a:r>
            <a:r>
              <a:rPr lang="pt-BR" sz="2400" dirty="0" smtClean="0">
                <a:solidFill>
                  <a:srgbClr val="EFEFEF"/>
                </a:solidFill>
              </a:rPr>
              <a:t>e com </a:t>
            </a:r>
            <a:r>
              <a:rPr lang="pt-BR" sz="2400" dirty="0">
                <a:solidFill>
                  <a:srgbClr val="EFEFEF"/>
                </a:solidFill>
              </a:rPr>
              <a:t>incentivos. Mas aqui são muitas metas e sem reconhecimentos.” </a:t>
            </a:r>
          </a:p>
          <a:p>
            <a:pPr lvl="0"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EFEFEF"/>
                </a:solidFill>
              </a:rPr>
              <a:t>“Me sinto bem quando </a:t>
            </a:r>
            <a:r>
              <a:rPr lang="pt-BR" sz="2400" dirty="0">
                <a:solidFill>
                  <a:srgbClr val="EFEFEF"/>
                </a:solidFill>
              </a:rPr>
              <a:t>tem incentivo e seria legal se tivesse incentivo maior. Prometem </a:t>
            </a:r>
            <a:r>
              <a:rPr lang="pt-BR" sz="2400" dirty="0" err="1">
                <a:solidFill>
                  <a:srgbClr val="EFEFEF"/>
                </a:solidFill>
              </a:rPr>
              <a:t>chopp</a:t>
            </a:r>
            <a:r>
              <a:rPr lang="pt-BR" sz="2400" dirty="0">
                <a:solidFill>
                  <a:srgbClr val="EFEFEF"/>
                </a:solidFill>
              </a:rPr>
              <a:t>, certificações e muitas vezes </a:t>
            </a:r>
            <a:r>
              <a:rPr lang="pt-BR" sz="2400" dirty="0" smtClean="0">
                <a:solidFill>
                  <a:srgbClr val="EFEFEF"/>
                </a:solidFill>
              </a:rPr>
              <a:t>não tem. O </a:t>
            </a:r>
            <a:r>
              <a:rPr lang="pt-BR" sz="2400" dirty="0">
                <a:solidFill>
                  <a:srgbClr val="EFEFEF"/>
                </a:solidFill>
              </a:rPr>
              <a:t>armazém que </a:t>
            </a:r>
            <a:r>
              <a:rPr lang="pt-BR" sz="2400" dirty="0" smtClean="0">
                <a:solidFill>
                  <a:srgbClr val="EFEFEF"/>
                </a:solidFill>
              </a:rPr>
              <a:t>trabalho </a:t>
            </a:r>
            <a:r>
              <a:rPr lang="pt-BR" sz="2400" dirty="0">
                <a:solidFill>
                  <a:srgbClr val="EFEFEF"/>
                </a:solidFill>
              </a:rPr>
              <a:t>já virou motivo de piada por isso”</a:t>
            </a:r>
          </a:p>
          <a:p>
            <a:pPr lvl="0">
              <a:spcBef>
                <a:spcPts val="0"/>
              </a:spcBef>
              <a:buNone/>
            </a:pP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5" name="Shape 75" descr="ambev copy.png"/>
          <p:cNvPicPr preferRelativeResize="0"/>
          <p:nvPr/>
        </p:nvPicPr>
        <p:blipFill>
          <a:blip r:embed="rId3">
            <a:alphaModFix amt="13000"/>
          </a:blip>
          <a:stretch>
            <a:fillRect/>
          </a:stretch>
        </p:blipFill>
        <p:spPr>
          <a:xfrm>
            <a:off x="5917025" y="-1"/>
            <a:ext cx="3226973" cy="80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 entrevista: Hierarquia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2400" dirty="0">
                <a:solidFill>
                  <a:srgbClr val="EFEFEF"/>
                </a:solidFill>
              </a:rPr>
              <a:t>“Os líderes são pessoas novas, sem experiência.  Na minha opinião deviam dar oportunidade a mais velhos que ocupam posições na empresa </a:t>
            </a:r>
            <a:r>
              <a:rPr lang="pt-BR" sz="2400" dirty="0" smtClean="0">
                <a:solidFill>
                  <a:srgbClr val="EFEFEF"/>
                </a:solidFill>
              </a:rPr>
              <a:t>há </a:t>
            </a:r>
            <a:r>
              <a:rPr lang="pt-BR" sz="2400" dirty="0">
                <a:solidFill>
                  <a:srgbClr val="EFEFEF"/>
                </a:solidFill>
              </a:rPr>
              <a:t>muito tempo.”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pt-BR" dirty="0"/>
              <a:t>Observação: Funcionário com 28 anos.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" name="Shape 75" descr="ambev copy.png"/>
          <p:cNvPicPr preferRelativeResize="0"/>
          <p:nvPr/>
        </p:nvPicPr>
        <p:blipFill>
          <a:blip r:embed="rId3">
            <a:alphaModFix amt="13000"/>
          </a:blip>
          <a:stretch>
            <a:fillRect/>
          </a:stretch>
        </p:blipFill>
        <p:spPr>
          <a:xfrm>
            <a:off x="5917025" y="-1"/>
            <a:ext cx="3226973" cy="80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 entrevista: Ouvidoria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2400" dirty="0">
                <a:solidFill>
                  <a:srgbClr val="EFEFEF"/>
                </a:solidFill>
              </a:rPr>
              <a:t>“Quando precisa conversar com alguém te dão um 0800 e você conversa sobre seu problema com um </a:t>
            </a:r>
            <a:r>
              <a:rPr lang="pt-BR" sz="2400" dirty="0" smtClean="0">
                <a:solidFill>
                  <a:srgbClr val="EFEFEF"/>
                </a:solidFill>
              </a:rPr>
              <a:t>robô. Só </a:t>
            </a:r>
            <a:r>
              <a:rPr lang="pt-BR" sz="2400" dirty="0">
                <a:solidFill>
                  <a:srgbClr val="EFEFEF"/>
                </a:solidFill>
              </a:rPr>
              <a:t>há espaço com </a:t>
            </a:r>
            <a:r>
              <a:rPr lang="pt-BR" sz="2400" dirty="0" smtClean="0">
                <a:solidFill>
                  <a:srgbClr val="EFEFEF"/>
                </a:solidFill>
              </a:rPr>
              <a:t>RH </a:t>
            </a:r>
            <a:r>
              <a:rPr lang="pt-BR" sz="2400" dirty="0">
                <a:solidFill>
                  <a:srgbClr val="EFEFEF"/>
                </a:solidFill>
              </a:rPr>
              <a:t>se for problemas graves e sérios.”</a:t>
            </a:r>
          </a:p>
          <a:p>
            <a:pPr lvl="0">
              <a:spcBef>
                <a:spcPts val="0"/>
              </a:spcBef>
              <a:buNone/>
            </a:pP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8" name="Shape 88" descr="ambev copy.png"/>
          <p:cNvPicPr preferRelativeResize="0"/>
          <p:nvPr/>
        </p:nvPicPr>
        <p:blipFill>
          <a:blip r:embed="rId3">
            <a:alphaModFix amt="13000"/>
          </a:blip>
          <a:stretch>
            <a:fillRect/>
          </a:stretch>
        </p:blipFill>
        <p:spPr>
          <a:xfrm>
            <a:off x="5917025" y="-1"/>
            <a:ext cx="3226973" cy="80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 entrevista: Pontos gerais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Sindicato: </a:t>
            </a:r>
            <a:r>
              <a:rPr lang="pt-BR" dirty="0" smtClean="0"/>
              <a:t>não </a:t>
            </a:r>
            <a:r>
              <a:rPr lang="pt-BR" dirty="0"/>
              <a:t>tem conhecimento sobre a atuação do </a:t>
            </a:r>
            <a:r>
              <a:rPr lang="pt-BR" dirty="0" smtClean="0"/>
              <a:t>mesmo;</a:t>
            </a:r>
            <a:endParaRPr lang="pt-BR" dirty="0"/>
          </a:p>
          <a:p>
            <a:pPr lvl="0">
              <a:spcBef>
                <a:spcPts val="0"/>
              </a:spcBef>
              <a:buNone/>
            </a:pPr>
            <a:r>
              <a:rPr lang="pt-BR" dirty="0"/>
              <a:t>Controle: a</a:t>
            </a:r>
            <a:r>
              <a:rPr lang="pt-BR" dirty="0" smtClean="0"/>
              <a:t>cha justo;</a:t>
            </a:r>
            <a:endParaRPr lang="pt-BR" dirty="0"/>
          </a:p>
          <a:p>
            <a:pPr lvl="0">
              <a:spcBef>
                <a:spcPts val="0"/>
              </a:spcBef>
              <a:buNone/>
            </a:pPr>
            <a:r>
              <a:rPr lang="pt-BR" dirty="0"/>
              <a:t>Igualdade de gêneros: </a:t>
            </a:r>
            <a:r>
              <a:rPr lang="pt-BR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”Pouquíssimas mulheres nessa área. Acho normal isso</a:t>
            </a:r>
            <a:r>
              <a:rPr lang="pt-BR" sz="2400" dirty="0" smtClean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Dá </a:t>
            </a:r>
            <a:r>
              <a:rPr lang="pt-BR" sz="2400" dirty="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certo dessa forma.”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95" name="Shape 95" descr="ambev copy.png"/>
          <p:cNvPicPr preferRelativeResize="0"/>
          <p:nvPr/>
        </p:nvPicPr>
        <p:blipFill>
          <a:blip r:embed="rId3">
            <a:alphaModFix amt="13000"/>
          </a:blip>
          <a:stretch>
            <a:fillRect/>
          </a:stretch>
        </p:blipFill>
        <p:spPr>
          <a:xfrm>
            <a:off x="5917025" y="-1"/>
            <a:ext cx="3226973" cy="80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Destaque: O “Sentir-se parte”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“</a:t>
            </a:r>
            <a:r>
              <a:rPr lang="pt-BR" sz="2400" dirty="0">
                <a:solidFill>
                  <a:srgbClr val="F3F3F3"/>
                </a:solidFill>
              </a:rPr>
              <a:t>Não </a:t>
            </a:r>
            <a:r>
              <a:rPr lang="pt-BR" sz="2400" dirty="0" smtClean="0">
                <a:solidFill>
                  <a:srgbClr val="F3F3F3"/>
                </a:solidFill>
              </a:rPr>
              <a:t>quero </a:t>
            </a:r>
            <a:r>
              <a:rPr lang="pt-BR" sz="2400" dirty="0">
                <a:solidFill>
                  <a:srgbClr val="F3F3F3"/>
                </a:solidFill>
              </a:rPr>
              <a:t>parecer </a:t>
            </a:r>
            <a:r>
              <a:rPr lang="pt-BR" sz="2400" dirty="0" err="1">
                <a:solidFill>
                  <a:srgbClr val="F3F3F3"/>
                </a:solidFill>
              </a:rPr>
              <a:t>reclamão</a:t>
            </a:r>
            <a:r>
              <a:rPr lang="pt-BR" sz="2400" dirty="0">
                <a:solidFill>
                  <a:srgbClr val="F3F3F3"/>
                </a:solidFill>
              </a:rPr>
              <a:t>, </a:t>
            </a:r>
            <a:r>
              <a:rPr lang="pt-BR" sz="2400" dirty="0" smtClean="0">
                <a:solidFill>
                  <a:srgbClr val="F3F3F3"/>
                </a:solidFill>
              </a:rPr>
              <a:t>me sinto </a:t>
            </a:r>
            <a:r>
              <a:rPr lang="pt-BR" sz="2400" dirty="0">
                <a:solidFill>
                  <a:srgbClr val="F3F3F3"/>
                </a:solidFill>
              </a:rPr>
              <a:t>privilegiado por trabalhar na maior cervejaria do mundo, ser responsável pela cerveja que chega na mesa do bar do consumidor e saber como todo esse processo acontece. Sinto orgulho.”</a:t>
            </a:r>
          </a:p>
          <a:p>
            <a:pPr lvl="0">
              <a:spcBef>
                <a:spcPts val="0"/>
              </a:spcBef>
              <a:buNone/>
            </a:pPr>
            <a:r>
              <a:rPr lang="pt-BR" sz="2400" dirty="0">
                <a:solidFill>
                  <a:srgbClr val="F3F3F3"/>
                </a:solidFill>
              </a:rPr>
              <a:t>“Sinto </a:t>
            </a:r>
            <a:r>
              <a:rPr lang="pt-BR" sz="2400" b="1" dirty="0">
                <a:solidFill>
                  <a:srgbClr val="F3F3F3"/>
                </a:solidFill>
              </a:rPr>
              <a:t>orgulho</a:t>
            </a:r>
            <a:r>
              <a:rPr lang="pt-BR" sz="2400" dirty="0">
                <a:solidFill>
                  <a:srgbClr val="F3F3F3"/>
                </a:solidFill>
              </a:rPr>
              <a:t> por trabalhar na maior cervejaria do mundo.”</a:t>
            </a:r>
          </a:p>
          <a:p>
            <a:pPr lvl="0">
              <a:spcBef>
                <a:spcPts val="0"/>
              </a:spcBef>
              <a:buNone/>
            </a:pPr>
            <a:endParaRPr sz="2400" dirty="0">
              <a:solidFill>
                <a:srgbClr val="F3F3F3"/>
              </a:solidFill>
            </a:endParaRPr>
          </a:p>
        </p:txBody>
      </p:sp>
      <p:pic>
        <p:nvPicPr>
          <p:cNvPr id="102" name="Shape 102" descr="ambev copy.png"/>
          <p:cNvPicPr preferRelativeResize="0"/>
          <p:nvPr/>
        </p:nvPicPr>
        <p:blipFill>
          <a:blip r:embed="rId3">
            <a:alphaModFix amt="13000"/>
          </a:blip>
          <a:stretch>
            <a:fillRect/>
          </a:stretch>
        </p:blipFill>
        <p:spPr>
          <a:xfrm>
            <a:off x="5917025" y="-1"/>
            <a:ext cx="3226973" cy="80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Cultura Organizacional como forma de “Controle”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2000" dirty="0"/>
              <a:t>“</a:t>
            </a:r>
            <a:r>
              <a:rPr lang="pt-BR" sz="2000" dirty="0" err="1"/>
              <a:t>Culture</a:t>
            </a:r>
            <a:r>
              <a:rPr lang="pt-BR" sz="2000" dirty="0"/>
              <a:t> is </a:t>
            </a:r>
            <a:r>
              <a:rPr lang="pt-BR" sz="2000" dirty="0" err="1"/>
              <a:t>the</a:t>
            </a:r>
            <a:r>
              <a:rPr lang="pt-BR" sz="2000" dirty="0"/>
              <a:t> </a:t>
            </a:r>
            <a:r>
              <a:rPr lang="pt-BR" sz="2000" dirty="0" err="1"/>
              <a:t>foundation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an</a:t>
            </a:r>
            <a:r>
              <a:rPr lang="pt-BR" sz="2000" dirty="0"/>
              <a:t> </a:t>
            </a:r>
            <a:r>
              <a:rPr lang="pt-BR" sz="2000" dirty="0" err="1"/>
              <a:t>organisation</a:t>
            </a:r>
            <a:r>
              <a:rPr lang="pt-BR" sz="2000" dirty="0"/>
              <a:t> </a:t>
            </a:r>
            <a:r>
              <a:rPr lang="pt-BR" sz="2000" dirty="0" err="1"/>
              <a:t>that</a:t>
            </a:r>
            <a:r>
              <a:rPr lang="pt-BR" sz="2000" dirty="0"/>
              <a:t> defines </a:t>
            </a:r>
            <a:r>
              <a:rPr lang="pt-BR" sz="2000" dirty="0" err="1"/>
              <a:t>employees</a:t>
            </a:r>
            <a:r>
              <a:rPr lang="pt-BR" sz="2000" dirty="0"/>
              <a:t>’ </a:t>
            </a:r>
            <a:r>
              <a:rPr lang="pt-BR" sz="2000" dirty="0" smtClean="0"/>
              <a:t>	</a:t>
            </a:r>
            <a:r>
              <a:rPr lang="pt-BR" sz="2000" dirty="0" err="1" smtClean="0"/>
              <a:t>behaviour</a:t>
            </a:r>
            <a:r>
              <a:rPr lang="pt-BR" sz="2000" dirty="0"/>
              <a:t>.” </a:t>
            </a:r>
            <a:r>
              <a:rPr lang="pt-BR" sz="2000" dirty="0" err="1"/>
              <a:t>McCormic</a:t>
            </a:r>
            <a:r>
              <a:rPr lang="pt-BR" sz="2000" dirty="0"/>
              <a:t> (2008)</a:t>
            </a:r>
          </a:p>
          <a:p>
            <a:pPr lvl="0">
              <a:spcBef>
                <a:spcPts val="0"/>
              </a:spcBef>
              <a:buNone/>
            </a:pPr>
            <a:r>
              <a:rPr lang="pt-BR" sz="2000" dirty="0" smtClean="0"/>
              <a:t>“</a:t>
            </a:r>
            <a:r>
              <a:rPr lang="pt-BR" sz="2000" dirty="0" err="1"/>
              <a:t>The</a:t>
            </a:r>
            <a:r>
              <a:rPr lang="pt-BR" sz="2000" dirty="0"/>
              <a:t> </a:t>
            </a:r>
            <a:r>
              <a:rPr lang="pt-BR" sz="2000" dirty="0" err="1"/>
              <a:t>culture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an</a:t>
            </a:r>
            <a:r>
              <a:rPr lang="pt-BR" sz="2000" dirty="0"/>
              <a:t> </a:t>
            </a:r>
            <a:r>
              <a:rPr lang="pt-BR" sz="2000" dirty="0" err="1"/>
              <a:t>organisation</a:t>
            </a:r>
            <a:r>
              <a:rPr lang="pt-BR" sz="2000" dirty="0"/>
              <a:t> is </a:t>
            </a:r>
            <a:r>
              <a:rPr lang="pt-BR" sz="2000" dirty="0" err="1"/>
              <a:t>the</a:t>
            </a:r>
            <a:r>
              <a:rPr lang="pt-BR" sz="2000" dirty="0"/>
              <a:t> </a:t>
            </a:r>
            <a:r>
              <a:rPr lang="pt-BR" sz="2000" dirty="0" err="1"/>
              <a:t>key</a:t>
            </a:r>
            <a:r>
              <a:rPr lang="pt-BR" sz="2000" dirty="0"/>
              <a:t> </a:t>
            </a:r>
            <a:r>
              <a:rPr lang="pt-BR" sz="2000" dirty="0" err="1"/>
              <a:t>that</a:t>
            </a:r>
            <a:r>
              <a:rPr lang="pt-BR" sz="2000" dirty="0"/>
              <a:t> </a:t>
            </a:r>
            <a:r>
              <a:rPr lang="pt-BR" sz="2000" dirty="0" err="1"/>
              <a:t>gives</a:t>
            </a:r>
            <a:r>
              <a:rPr lang="pt-BR" sz="2000" dirty="0"/>
              <a:t> </a:t>
            </a:r>
            <a:r>
              <a:rPr lang="pt-BR" sz="2000" dirty="0" err="1"/>
              <a:t>that</a:t>
            </a:r>
            <a:r>
              <a:rPr lang="pt-BR" sz="2000" dirty="0"/>
              <a:t> </a:t>
            </a:r>
            <a:r>
              <a:rPr lang="pt-BR" sz="2000" dirty="0" err="1"/>
              <a:t>organisation</a:t>
            </a:r>
            <a:r>
              <a:rPr lang="pt-BR" sz="2000" dirty="0"/>
              <a:t> its </a:t>
            </a:r>
            <a:r>
              <a:rPr lang="pt-BR" sz="2000" dirty="0" smtClean="0"/>
              <a:t>	</a:t>
            </a:r>
            <a:r>
              <a:rPr lang="pt-BR" sz="2000" dirty="0" err="1" smtClean="0"/>
              <a:t>shared</a:t>
            </a:r>
            <a:r>
              <a:rPr lang="pt-BR" sz="2000" dirty="0" smtClean="0"/>
              <a:t> </a:t>
            </a:r>
            <a:r>
              <a:rPr lang="pt-BR" sz="2000" dirty="0" err="1"/>
              <a:t>sense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meaning</a:t>
            </a:r>
            <a:r>
              <a:rPr lang="pt-BR" sz="2000" dirty="0"/>
              <a:t>.” - </a:t>
            </a:r>
            <a:r>
              <a:rPr lang="pt-BR" sz="2000" dirty="0" err="1"/>
              <a:t>Owoyemi</a:t>
            </a:r>
            <a:r>
              <a:rPr lang="pt-BR" sz="2000" dirty="0"/>
              <a:t> (2014)</a:t>
            </a:r>
          </a:p>
          <a:p>
            <a:pPr lvl="0">
              <a:spcBef>
                <a:spcPts val="0"/>
              </a:spcBef>
              <a:buNone/>
            </a:pPr>
            <a:endParaRPr sz="2000" dirty="0"/>
          </a:p>
        </p:txBody>
      </p:sp>
      <p:pic>
        <p:nvPicPr>
          <p:cNvPr id="109" name="Shape 109" descr="ambev copy.png"/>
          <p:cNvPicPr preferRelativeResize="0"/>
          <p:nvPr/>
        </p:nvPicPr>
        <p:blipFill>
          <a:blip r:embed="rId3">
            <a:alphaModFix amt="13000"/>
          </a:blip>
          <a:stretch>
            <a:fillRect/>
          </a:stretch>
        </p:blipFill>
        <p:spPr>
          <a:xfrm>
            <a:off x="5917025" y="-1"/>
            <a:ext cx="3226973" cy="80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Sugestões e apontamentos finais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000" dirty="0">
                <a:solidFill>
                  <a:srgbClr val="F3F3F3"/>
                </a:solidFill>
              </a:rPr>
              <a:t>“A AMBEV é uma puta de uma escola, </a:t>
            </a:r>
            <a:r>
              <a:rPr lang="pt-BR" sz="2000" dirty="0" smtClean="0">
                <a:solidFill>
                  <a:srgbClr val="F3F3F3"/>
                </a:solidFill>
              </a:rPr>
              <a:t>aprendo muito, </a:t>
            </a:r>
            <a:r>
              <a:rPr lang="pt-BR" sz="2000" dirty="0">
                <a:solidFill>
                  <a:srgbClr val="F3F3F3"/>
                </a:solidFill>
              </a:rPr>
              <a:t>rotina maluca que funciona a pessoas que gostarem. </a:t>
            </a:r>
            <a:r>
              <a:rPr lang="pt-BR" sz="2000" dirty="0" smtClean="0">
                <a:solidFill>
                  <a:srgbClr val="F3F3F3"/>
                </a:solidFill>
              </a:rPr>
              <a:t>Podia </a:t>
            </a:r>
            <a:r>
              <a:rPr lang="pt-BR" sz="2000" dirty="0">
                <a:solidFill>
                  <a:srgbClr val="F3F3F3"/>
                </a:solidFill>
              </a:rPr>
              <a:t>ter mais funcionários. Quem fatura 3 </a:t>
            </a:r>
            <a:r>
              <a:rPr lang="pt-BR" sz="2000" dirty="0" smtClean="0">
                <a:solidFill>
                  <a:srgbClr val="F3F3F3"/>
                </a:solidFill>
              </a:rPr>
              <a:t>milhões por </a:t>
            </a:r>
            <a:r>
              <a:rPr lang="pt-BR" sz="2000" dirty="0">
                <a:solidFill>
                  <a:srgbClr val="F3F3F3"/>
                </a:solidFill>
              </a:rPr>
              <a:t>hora pode agradar... Tem o top do </a:t>
            </a:r>
            <a:r>
              <a:rPr lang="pt-BR" sz="2000" dirty="0" smtClean="0">
                <a:solidFill>
                  <a:srgbClr val="F3F3F3"/>
                </a:solidFill>
              </a:rPr>
              <a:t>mês </a:t>
            </a:r>
            <a:r>
              <a:rPr lang="pt-BR" sz="2000" dirty="0">
                <a:solidFill>
                  <a:srgbClr val="F3F3F3"/>
                </a:solidFill>
              </a:rPr>
              <a:t>por </a:t>
            </a:r>
            <a:r>
              <a:rPr lang="pt-BR" sz="2000" dirty="0" smtClean="0">
                <a:solidFill>
                  <a:srgbClr val="F3F3F3"/>
                </a:solidFill>
              </a:rPr>
              <a:t>região, já fui o top do mês 4 vezes e </a:t>
            </a:r>
            <a:r>
              <a:rPr lang="pt-BR" sz="2000" dirty="0">
                <a:solidFill>
                  <a:srgbClr val="F3F3F3"/>
                </a:solidFill>
              </a:rPr>
              <a:t>não </a:t>
            </a:r>
            <a:r>
              <a:rPr lang="pt-BR" sz="2000" dirty="0" smtClean="0">
                <a:solidFill>
                  <a:srgbClr val="F3F3F3"/>
                </a:solidFill>
              </a:rPr>
              <a:t>tive </a:t>
            </a:r>
            <a:r>
              <a:rPr lang="pt-BR" sz="2000" dirty="0">
                <a:solidFill>
                  <a:srgbClr val="F3F3F3"/>
                </a:solidFill>
              </a:rPr>
              <a:t>o broche </a:t>
            </a:r>
            <a:r>
              <a:rPr lang="pt-BR" sz="2000" dirty="0" smtClean="0">
                <a:solidFill>
                  <a:srgbClr val="F3F3F3"/>
                </a:solidFill>
              </a:rPr>
              <a:t>pra </a:t>
            </a:r>
            <a:r>
              <a:rPr lang="pt-BR" sz="2000" dirty="0">
                <a:solidFill>
                  <a:srgbClr val="F3F3F3"/>
                </a:solidFill>
              </a:rPr>
              <a:t>usar. Fico orgulhoso por ser o melhor de SP naquele </a:t>
            </a:r>
            <a:r>
              <a:rPr lang="pt-BR" sz="2000" dirty="0" smtClean="0">
                <a:solidFill>
                  <a:srgbClr val="F3F3F3"/>
                </a:solidFill>
              </a:rPr>
              <a:t>mês </a:t>
            </a:r>
            <a:r>
              <a:rPr lang="pt-BR" sz="2000" dirty="0">
                <a:solidFill>
                  <a:srgbClr val="F3F3F3"/>
                </a:solidFill>
              </a:rPr>
              <a:t>e até hoje </a:t>
            </a:r>
            <a:r>
              <a:rPr lang="pt-BR" sz="2000" dirty="0" smtClean="0">
                <a:solidFill>
                  <a:srgbClr val="F3F3F3"/>
                </a:solidFill>
              </a:rPr>
              <a:t>não recebi o </a:t>
            </a:r>
            <a:r>
              <a:rPr lang="pt-BR" sz="2000" dirty="0">
                <a:solidFill>
                  <a:srgbClr val="F3F3F3"/>
                </a:solidFill>
              </a:rPr>
              <a:t>broche </a:t>
            </a:r>
            <a:r>
              <a:rPr lang="pt-BR" sz="2000" dirty="0" smtClean="0">
                <a:solidFill>
                  <a:srgbClr val="F3F3F3"/>
                </a:solidFill>
              </a:rPr>
              <a:t>simbólico</a:t>
            </a:r>
            <a:r>
              <a:rPr lang="pt-BR" sz="2000" dirty="0">
                <a:solidFill>
                  <a:srgbClr val="F3F3F3"/>
                </a:solidFill>
              </a:rPr>
              <a:t>.“</a:t>
            </a:r>
          </a:p>
        </p:txBody>
      </p:sp>
      <p:pic>
        <p:nvPicPr>
          <p:cNvPr id="116" name="Shape 116" descr="ambev copy.png"/>
          <p:cNvPicPr preferRelativeResize="0"/>
          <p:nvPr/>
        </p:nvPicPr>
        <p:blipFill>
          <a:blip r:embed="rId3">
            <a:alphaModFix amt="13000"/>
          </a:blip>
          <a:stretch>
            <a:fillRect/>
          </a:stretch>
        </p:blipFill>
        <p:spPr>
          <a:xfrm>
            <a:off x="5917025" y="-1"/>
            <a:ext cx="3226973" cy="80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413</Words>
  <Application>Microsoft Office PowerPoint</Application>
  <PresentationFormat>Apresentação na tela (16:9)</PresentationFormat>
  <Paragraphs>37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Average</vt:lpstr>
      <vt:lpstr>Oswald</vt:lpstr>
      <vt:lpstr>slate</vt:lpstr>
      <vt:lpstr>Logística</vt:lpstr>
      <vt:lpstr>O Entrevistado</vt:lpstr>
      <vt:lpstr>A entrevista: Metas</vt:lpstr>
      <vt:lpstr>A entrevista: Hierarquia</vt:lpstr>
      <vt:lpstr>A entrevista: Ouvidoria</vt:lpstr>
      <vt:lpstr>A entrevista: Pontos gerais</vt:lpstr>
      <vt:lpstr>Destaque: O “Sentir-se parte”</vt:lpstr>
      <vt:lpstr>Cultura Organizacional como forma de “Controle”</vt:lpstr>
      <vt:lpstr>Sugestões e apontamentos finais</vt:lpstr>
      <vt:lpstr>Problemas                                    Sugestões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Logística</dc:title>
  <cp:lastModifiedBy>Valquiria Padilha</cp:lastModifiedBy>
  <cp:revision>2</cp:revision>
  <dcterms:modified xsi:type="dcterms:W3CDTF">2017-05-30T13:25:44Z</dcterms:modified>
</cp:coreProperties>
</file>