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y="5143500" cx="9144000"/>
  <p:notesSz cx="6858000" cy="9144000"/>
  <p:embeddedFontLst>
    <p:embeddedFont>
      <p:font typeface="Raleway"/>
      <p:regular r:id="rId77"/>
      <p:bold r:id="rId78"/>
      <p:italic r:id="rId79"/>
      <p:boldItalic r:id="rId80"/>
    </p:embeddedFont>
    <p:embeddedFont>
      <p:font typeface="Reem Kufi"/>
      <p:regular r:id="rId81"/>
      <p:bold r:id="rId82"/>
    </p:embeddedFont>
    <p:embeddedFont>
      <p:font typeface="Open Sans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OpenSans-bold.fntdata"/><Relationship Id="rId83" Type="http://schemas.openxmlformats.org/officeDocument/2006/relationships/font" Target="fonts/OpenSans-regular.fntdata"/><Relationship Id="rId42" Type="http://schemas.openxmlformats.org/officeDocument/2006/relationships/slide" Target="slides/slide38.xml"/><Relationship Id="rId86" Type="http://schemas.openxmlformats.org/officeDocument/2006/relationships/font" Target="fonts/OpenSans-boldItalic.fntdata"/><Relationship Id="rId41" Type="http://schemas.openxmlformats.org/officeDocument/2006/relationships/slide" Target="slides/slide37.xml"/><Relationship Id="rId85" Type="http://schemas.openxmlformats.org/officeDocument/2006/relationships/font" Target="fonts/OpenSans-italic.fntdata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Raleway-boldItalic.fntdata"/><Relationship Id="rId82" Type="http://schemas.openxmlformats.org/officeDocument/2006/relationships/font" Target="fonts/ReemKufi-bold.fntdata"/><Relationship Id="rId81" Type="http://schemas.openxmlformats.org/officeDocument/2006/relationships/font" Target="fonts/ReemKufi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font" Target="fonts/Raleway-regular.fntdata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font" Target="fonts/Raleway-italic.fntdata"/><Relationship Id="rId34" Type="http://schemas.openxmlformats.org/officeDocument/2006/relationships/slide" Target="slides/slide30.xml"/><Relationship Id="rId78" Type="http://schemas.openxmlformats.org/officeDocument/2006/relationships/font" Target="fonts/Raleway-bold.fntdata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4d2f929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4d2f929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4d2f9296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4d2f9296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4d2f9296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4d2f9296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4d2f9296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4d2f9296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4d2f9296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4d2f9296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4d2f9296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4d2f9296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4d2f9296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4d2f9296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4d2f9296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4d2f9296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4d2f9296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4d2f9296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60dea12f8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60dea12f8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f18b49f31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f18b49f31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4d2f9296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4d2f9296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4d2f92964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4d2f9296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25d80b41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125d80b41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análise temática é um método para identificar, analisar e relatar padrões (temas) dentro dos dados. Em seu nível mais básico, organiza e descreve em detalhe o conjunto de dados. No entanto, com frequência vai além disso, interpretando diversos aspectos do tópico de pesquisa (Boyatzis, 1998). </a:t>
            </a:r>
            <a:r>
              <a:rPr lang="en"/>
              <a:t>Análise flexível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3b69000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3b69000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Abordagem indutiva</a:t>
            </a:r>
            <a:r>
              <a:rPr lang="en">
                <a:solidFill>
                  <a:schemeClr val="dk1"/>
                </a:solidFill>
              </a:rPr>
              <a:t>: os temas são derivados diretamente dos dados, sem tentar encaixá-los em um esquema de codificação preexistente ou em pressupostos teóricos do pesquisador. Essa abordagem é “guiada pelos dados” e tem semelhanças com a teoria fundamentada.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Abordagem teórica</a:t>
            </a:r>
            <a:r>
              <a:rPr lang="en">
                <a:solidFill>
                  <a:schemeClr val="dk1"/>
                </a:solidFill>
              </a:rPr>
              <a:t>: é orientada pelo interesse teórico do pesquisador e tende a ser mais analista-dirigida. Os dados são codificados com base em uma estrutura analítica pré-existente, e os temas identificados refletem esse foco.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escolha entre análise indutiva ou teórica afeta o modo como você codifica os dados e o tipo de temas que serão identificados.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ff18b49f31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ff18b49f3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04efdf727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04efdf727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04efdf727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04efdf727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04efdf727e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04efdf727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4efdf727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04efdf727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4efdf727e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04efdf727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4efdf727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4efdf727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Para pontuar o que diferencia a pesquisa qualitativa de uma pesquisa quantitativa, Thomas, Nelson e Silverman trouxeram muitas colaborações, entre elas, apontaram que a pesquisa qualitativa constrói hipóteses e teorias de modo indutivo, ou seja, como resultado de observações. Geralmente as pesquisas quantitativa se iniciam com hipóteses a serem testadas, enquanto na pesquisa qualitativa isso não ocorre com tanta frequência. Nos últimos anos, se tornou mais comum estabelecer questões que serão o foco da pesquisa, como por exemplo perguntas na introdução, com o objetivo de direcionar a esse foco de pesquisa. Além disso, nas pesquisas têm sempre um argumento de porque é importante fazer o estudo em questão, e essa justificativa da pesquisa pode ser feita de duas formas numa pesquisa qualitativa: através de um quadro referencial teórico, uma teoria que enquadra o estudo e é utilizado no desenvolvimento, no método, no delineamento e na análise de dados, ou então a partir de outros estudos, a fim de mostrar como o estudo em questão preenche as lacunas de conhecimento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04efdf727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04efdf727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04efdf727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04efdf727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55d2dba1c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55d2dba1c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560dea12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560dea12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Escolhi a análise temática reflexiva porque através dessa metodologia tentarei explorar as experiências e práticas dos treinadores e a análise temática reflexiva pode me auxiliar a obter insights profundos dos participantes sobre o assunto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560dea12f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560dea12f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55d2dba1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55d2dba1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04efdf727e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04efdf727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3b69000f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3b69000f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3b69000f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3b69000f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53b69000f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53b69000f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6d13bc96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6d13bc9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pesquisa qualitativa, o investigador é o instrumento da coleta e da análise de dados, sendo assim, precisa ser preparado para realizar uma pesquisa desse formato. A seleção dos participantes de um estudo qualitativo é uma seleção proposital, na qual os participantes são selecionados por terem determinadas características. Além disso, na pesquisa qualitativa, o pesquisador deve ter acesso ao ambiente de campo para realizar o estudo, sendo capaz de observar e entrevistar os participantes no tempo e local apropriados.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3b69000f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3b69000f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4d2f9296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4d2f9296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54d2f9296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54d2f9296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4d2f92964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4d2f92964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54d2f9296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54d2f9296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54d2f92964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54d2f92964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54d2f9296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54d2f9296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54d2f9296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54d2f9296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551624522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551624522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51624522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51624522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6d13bc964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6d13bc964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pesquisa qualitativa, existem alguns métodos que podem ser utilizados, entre eles: entrevistas, que variam de tipos altamente estruturados até entrevistas mais abertas e menos estruturadas. Na maioria das vezes, o entrevistados faz a mesma pergunta, mas a ordem, as palavras e as questões que a acompanham podem variar. Outro método são os chamados grupos de foco, nessa técnica, o pesquisar reúne informações sobre vários indivíduos numa única sessão, fazendo entrevistas com pequenos grupos, geralmente homogêneos, como uma turma de professores ou um grupo de estudantes. O último método é a observação, geralmente essa envolve gastar uma quantidade prolongada de tempo na situação, pois notas de campo são tomadas ao longo das observações e são focadas no que é visto, no caso, não é comum ver observação em dissertações de mestrado, por demandarem um longo tempo.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551624522b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551624522b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51624522b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51624522b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551624522b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551624522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04efdf727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04efdf727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6dc0c7f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6dc0c7f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400"/>
              <a:buFont typeface="Nunito Light"/>
              <a:buChar char="●"/>
            </a:pPr>
            <a:r>
              <a:rPr lang="en" sz="1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O plágio pode ser uma abordagem utilizada pelo autor ou autores, sendo uma prática inaceitável nesse processo </a:t>
            </a:r>
            <a:endParaRPr sz="1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56dc0c7ff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56dc0c7ff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100"/>
              <a:buFont typeface="Nunito Light"/>
              <a:buChar char="●"/>
            </a:pPr>
            <a:r>
              <a:rPr lang="en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O autor ou os autores poderiam modificar ou criar respostas obtidas através de entrevistas, sendo uma prática completamente antiética</a:t>
            </a:r>
            <a:endParaRPr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56dc0c7f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56dc0c7f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100"/>
              <a:buFont typeface="Nunito Light"/>
              <a:buChar char="●"/>
            </a:pPr>
            <a:r>
              <a:rPr lang="en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Caso o autor ou autores possuam uma hipótese relacionada ao conteúdo da pesquisa e obtiverem algum dado que contrarie essa hipótese, poderiam optar por não utilizá-lo, o que configura “forjar” dados</a:t>
            </a:r>
            <a:endParaRPr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56dc0c7ff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56dc0c7ff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100"/>
              <a:buFont typeface="Nunito Light"/>
              <a:buChar char="●"/>
            </a:pPr>
            <a:r>
              <a:rPr lang="en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Se os autores entrevistarem participantes que não estão incluídos nos critérios de inclusão adotados, se interferirem nas respostas, se fizerem uma transcrição errônea das entrevistas, seriam todas essas atividades antiéticas</a:t>
            </a:r>
            <a:endParaRPr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56dc0c7ff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56dc0c7ff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100"/>
              <a:buFont typeface="Nunito Light"/>
              <a:buChar char="●"/>
            </a:pPr>
            <a:r>
              <a:rPr lang="en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Os dados verbais e transcrições de entrevistas podem ser alterados, além disso, o armazenamento dos dados pessoais dos participantes, termos de compromisso e dados das entrevistas podem ser armazenados na nuvem, o que consiste em ações antiéticas </a:t>
            </a:r>
            <a:endParaRPr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6dc0c7ff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6dc0c7ff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400"/>
              <a:buFont typeface="Nunito Light"/>
              <a:buChar char="●"/>
            </a:pPr>
            <a:r>
              <a:rPr lang="en" sz="1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Podem ser incluídos autores que não contribuíram diretamente para o projeto de pesquisa, se tornando uma questão ética importante</a:t>
            </a:r>
            <a:endParaRPr sz="1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3b69000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3b69000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Dentro das entrevistas, temos diferentes análises que podem ser realizadas: a análise da conversação ou análise fenomenológica interpretativa, que são vinculadas ou decorrentes de uma teoria particular ou posição epistemológica. Outras análises são a teoria fundamentada, a análise do discurso e a análise narrativa, que independente de teoria e epistemologia e são aplicáveis em uma variedade de abordagens e por fim, a que vamos tratar hoje, a análise temática, que é mais vinculada ao segundo campo e é compatível tanto com paradigmas construtivistas quanto essencialistas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6dc0c7ff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6dc0c7ff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200"/>
              <a:buFont typeface="Nunito Light"/>
              <a:buChar char="●"/>
            </a:pPr>
            <a:r>
              <a:rPr lang="en" sz="1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Pode-se escrever mais de um artigo com um único conjunto de dados, mas comumente isso pode ser uma má conduta científica</a:t>
            </a:r>
            <a:endParaRPr sz="1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04efdf727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04efdf727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04efdf727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04efdf727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56dc0c7ff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56dc0c7ff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04efdf727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04efdf727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55266d71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55266d71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55266d71e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55266d71e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304efdf727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304efdf727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54d2f92964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54d2f92964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51624522b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51624522b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3b69000f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3b69000f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Holloway e Todres (2003: 347), por exemplo, identificam a "tematização de significados" como uma das poucas habilidades genéricas compartilhadas na análise qualitativa. Por essa razão, Boyatzis (1998) a caracteriza não como um método específico, mas como uma ferramenta aplicável a diferentes métodos. Da mesma forma, Ryan e Bernard (2000) situam a codificação temática como um processo realizado dentro das principais tradições analíticas (como a teoria fundamentada), e não como uma abordagem específica por si só. Nós argumentamos que a análise temática deve ser considerada um método em si.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356d13bc9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356d13bc9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56d13bc96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356d13bc96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55266d71e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55266d71e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04efdf727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04efdf727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25d80b419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25d80b419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732800" y="1182400"/>
            <a:ext cx="5678400" cy="23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730850" y="3551600"/>
            <a:ext cx="5682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5540850" y="57500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8375" y="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hasCustomPrompt="1" type="title"/>
          </p:nvPr>
        </p:nvSpPr>
        <p:spPr>
          <a:xfrm>
            <a:off x="1856100" y="1366350"/>
            <a:ext cx="54318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/>
          <p:nvPr>
            <p:ph idx="1" type="subTitle"/>
          </p:nvPr>
        </p:nvSpPr>
        <p:spPr>
          <a:xfrm>
            <a:off x="1856100" y="3063775"/>
            <a:ext cx="54318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>
            <a:off x="-18375" y="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/>
          <p:nvPr/>
        </p:nvSpPr>
        <p:spPr>
          <a:xfrm rot="5400000">
            <a:off x="5540850" y="57500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hasCustomPrompt="1" idx="2" type="title"/>
          </p:nvPr>
        </p:nvSpPr>
        <p:spPr>
          <a:xfrm>
            <a:off x="1886375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/>
          <p:nvPr>
            <p:ph hasCustomPrompt="1" idx="3" type="title"/>
          </p:nvPr>
        </p:nvSpPr>
        <p:spPr>
          <a:xfrm>
            <a:off x="4204650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hasCustomPrompt="1" idx="4" type="title"/>
          </p:nvPr>
        </p:nvSpPr>
        <p:spPr>
          <a:xfrm>
            <a:off x="6522925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1100975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5" type="subTitle"/>
          </p:nvPr>
        </p:nvSpPr>
        <p:spPr>
          <a:xfrm>
            <a:off x="3419250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6" type="subTitle"/>
          </p:nvPr>
        </p:nvSpPr>
        <p:spPr>
          <a:xfrm>
            <a:off x="5737525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-685698" y="3743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720000" y="749825"/>
            <a:ext cx="36381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14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685698" y="3743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5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flipH="1" rot="10800000">
            <a:off x="8662963" y="-13295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9899938">
            <a:off x="-891415" y="-90404"/>
            <a:ext cx="1317065" cy="2067913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5690899" y="3079300"/>
            <a:ext cx="2720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5690875" y="1373200"/>
            <a:ext cx="2720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6"/>
          <p:cNvSpPr/>
          <p:nvPr>
            <p:ph idx="2" type="pic"/>
          </p:nvPr>
        </p:nvSpPr>
        <p:spPr>
          <a:xfrm>
            <a:off x="-496675" y="661750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6"/>
          <p:cNvSpPr/>
          <p:nvPr>
            <p:ph idx="3" type="pic"/>
          </p:nvPr>
        </p:nvSpPr>
        <p:spPr>
          <a:xfrm>
            <a:off x="2411175" y="2983775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6"/>
          <p:cNvSpPr/>
          <p:nvPr>
            <p:ph idx="4" type="pic"/>
          </p:nvPr>
        </p:nvSpPr>
        <p:spPr>
          <a:xfrm>
            <a:off x="2838725" y="-160350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6"/>
          <p:cNvSpPr/>
          <p:nvPr/>
        </p:nvSpPr>
        <p:spPr>
          <a:xfrm>
            <a:off x="0" y="4080002"/>
            <a:ext cx="1661908" cy="1063483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-361598" y="-370451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0000" y="445025"/>
            <a:ext cx="77040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14973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2" type="subTitle"/>
          </p:nvPr>
        </p:nvSpPr>
        <p:spPr>
          <a:xfrm>
            <a:off x="714973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3" type="subTitle"/>
          </p:nvPr>
        </p:nvSpPr>
        <p:spPr>
          <a:xfrm>
            <a:off x="3481788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4" type="subTitle"/>
          </p:nvPr>
        </p:nvSpPr>
        <p:spPr>
          <a:xfrm>
            <a:off x="6248627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5" type="subTitle"/>
          </p:nvPr>
        </p:nvSpPr>
        <p:spPr>
          <a:xfrm>
            <a:off x="3481788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6" type="subTitle"/>
          </p:nvPr>
        </p:nvSpPr>
        <p:spPr>
          <a:xfrm>
            <a:off x="6248627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10800000">
            <a:off x="7585575" y="1027"/>
            <a:ext cx="156532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 rot="6452895">
            <a:off x="8261368" y="22908"/>
            <a:ext cx="1054823" cy="121177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-789148" y="42429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7275311" y="4046038"/>
            <a:ext cx="1868701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2029853" y="191353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2" type="subTitle"/>
          </p:nvPr>
        </p:nvSpPr>
        <p:spPr>
          <a:xfrm>
            <a:off x="1725053" y="292845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3" type="subTitle"/>
          </p:nvPr>
        </p:nvSpPr>
        <p:spPr>
          <a:xfrm>
            <a:off x="2029853" y="394337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4" type="subTitle"/>
          </p:nvPr>
        </p:nvSpPr>
        <p:spPr>
          <a:xfrm>
            <a:off x="2029853" y="151602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5" type="subTitle"/>
          </p:nvPr>
        </p:nvSpPr>
        <p:spPr>
          <a:xfrm>
            <a:off x="1725053" y="253094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6" type="subTitle"/>
          </p:nvPr>
        </p:nvSpPr>
        <p:spPr>
          <a:xfrm>
            <a:off x="2029853" y="354586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18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rot="10800000">
            <a:off x="7585575" y="1027"/>
            <a:ext cx="156532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flipH="1">
            <a:off x="7275311" y="4046038"/>
            <a:ext cx="1868701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-789148" y="42429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6452895">
            <a:off x="8261368" y="22908"/>
            <a:ext cx="1054823" cy="121177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788074" y="1306475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2" type="subTitle"/>
          </p:nvPr>
        </p:nvSpPr>
        <p:spPr>
          <a:xfrm>
            <a:off x="788075" y="1832375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subTitle"/>
          </p:nvPr>
        </p:nvSpPr>
        <p:spPr>
          <a:xfrm>
            <a:off x="5013326" y="1832375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4" type="subTitle"/>
          </p:nvPr>
        </p:nvSpPr>
        <p:spPr>
          <a:xfrm>
            <a:off x="788075" y="3580700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5" type="subTitle"/>
          </p:nvPr>
        </p:nvSpPr>
        <p:spPr>
          <a:xfrm>
            <a:off x="5013326" y="3580700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6" type="subTitle"/>
          </p:nvPr>
        </p:nvSpPr>
        <p:spPr>
          <a:xfrm>
            <a:off x="788074" y="3054800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7" type="subTitle"/>
          </p:nvPr>
        </p:nvSpPr>
        <p:spPr>
          <a:xfrm>
            <a:off x="5013324" y="1306475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8" type="subTitle"/>
          </p:nvPr>
        </p:nvSpPr>
        <p:spPr>
          <a:xfrm>
            <a:off x="5013324" y="3054800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8" name="Google Shape;148;p19"/>
          <p:cNvSpPr/>
          <p:nvPr/>
        </p:nvSpPr>
        <p:spPr>
          <a:xfrm flipH="1">
            <a:off x="7288940" y="4298773"/>
            <a:ext cx="1873037" cy="872196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" type="subTitle"/>
          </p:nvPr>
        </p:nvSpPr>
        <p:spPr>
          <a:xfrm>
            <a:off x="721133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2" type="subTitle"/>
          </p:nvPr>
        </p:nvSpPr>
        <p:spPr>
          <a:xfrm>
            <a:off x="3342234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3" type="subTitle"/>
          </p:nvPr>
        </p:nvSpPr>
        <p:spPr>
          <a:xfrm>
            <a:off x="5963167" y="1811513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4" type="subTitle"/>
          </p:nvPr>
        </p:nvSpPr>
        <p:spPr>
          <a:xfrm>
            <a:off x="721133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5" type="subTitle"/>
          </p:nvPr>
        </p:nvSpPr>
        <p:spPr>
          <a:xfrm>
            <a:off x="3342234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6" type="subTitle"/>
          </p:nvPr>
        </p:nvSpPr>
        <p:spPr>
          <a:xfrm>
            <a:off x="5963167" y="35126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7" type="subTitle"/>
          </p:nvPr>
        </p:nvSpPr>
        <p:spPr>
          <a:xfrm>
            <a:off x="721133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8" type="subTitle"/>
          </p:nvPr>
        </p:nvSpPr>
        <p:spPr>
          <a:xfrm>
            <a:off x="3342234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9" type="subTitle"/>
          </p:nvPr>
        </p:nvSpPr>
        <p:spPr>
          <a:xfrm>
            <a:off x="5963167" y="1276675"/>
            <a:ext cx="24597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13" type="subTitle"/>
          </p:nvPr>
        </p:nvSpPr>
        <p:spPr>
          <a:xfrm>
            <a:off x="721133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14" type="subTitle"/>
          </p:nvPr>
        </p:nvSpPr>
        <p:spPr>
          <a:xfrm>
            <a:off x="3342234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idx="15" type="subTitle"/>
          </p:nvPr>
        </p:nvSpPr>
        <p:spPr>
          <a:xfrm>
            <a:off x="5963467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7" name="Google Shape;167;p20"/>
          <p:cNvSpPr/>
          <p:nvPr/>
        </p:nvSpPr>
        <p:spPr>
          <a:xfrm flipH="1">
            <a:off x="7463803" y="-16888"/>
            <a:ext cx="1727803" cy="1263488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flipH="1">
            <a:off x="7946185" y="-94300"/>
            <a:ext cx="1440714" cy="129314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-706398" y="4044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91900" y="2466650"/>
            <a:ext cx="4360200" cy="15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027150" y="890101"/>
            <a:ext cx="1089900" cy="114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-5400000">
            <a:off x="-636463" y="152326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4998962" y="-17113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ctrTitle"/>
          </p:nvPr>
        </p:nvSpPr>
        <p:spPr>
          <a:xfrm>
            <a:off x="2382250" y="535000"/>
            <a:ext cx="43794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5" name="Google Shape;175;p21"/>
          <p:cNvSpPr txBox="1"/>
          <p:nvPr>
            <p:ph idx="1" type="subTitle"/>
          </p:nvPr>
        </p:nvSpPr>
        <p:spPr>
          <a:xfrm>
            <a:off x="2382350" y="1700400"/>
            <a:ext cx="43794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21"/>
          <p:cNvSpPr txBox="1"/>
          <p:nvPr/>
        </p:nvSpPr>
        <p:spPr>
          <a:xfrm>
            <a:off x="2382325" y="35634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1"/>
          <p:cNvSpPr/>
          <p:nvPr/>
        </p:nvSpPr>
        <p:spPr>
          <a:xfrm rot="-5400000">
            <a:off x="-636463" y="152326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 flipH="1">
            <a:off x="4998962" y="-17113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 flipH="1">
            <a:off x="7463803" y="-16888"/>
            <a:ext cx="1727803" cy="1263488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flipH="1">
            <a:off x="7946185" y="-94300"/>
            <a:ext cx="1440714" cy="129314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-706398" y="4044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152475"/>
            <a:ext cx="7704000" cy="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290763" y="170787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4945638" y="170787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1290775" y="2501350"/>
            <a:ext cx="29076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4945650" y="2501350"/>
            <a:ext cx="29076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44502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20000" y="445025"/>
            <a:ext cx="43623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20000" y="2080975"/>
            <a:ext cx="4362300" cy="22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5174500" y="460350"/>
            <a:ext cx="3513000" cy="4222800"/>
          </a:xfrm>
          <a:prstGeom prst="flowChartAlternateProcess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7"/>
          <p:cNvSpPr/>
          <p:nvPr/>
        </p:nvSpPr>
        <p:spPr>
          <a:xfrm>
            <a:off x="15501" y="405226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 flipH="1">
            <a:off x="-484424" y="1024"/>
            <a:ext cx="1199524" cy="1067959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720000" y="4140600"/>
            <a:ext cx="7704000" cy="468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em Kufi"/>
              <a:buNone/>
              <a:defRPr sz="30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ctrTitle"/>
          </p:nvPr>
        </p:nvSpPr>
        <p:spPr>
          <a:xfrm>
            <a:off x="1730850" y="901650"/>
            <a:ext cx="6004800" cy="23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TEMÁTICA REFLEXIVA</a:t>
            </a:r>
            <a:endParaRPr/>
          </a:p>
        </p:txBody>
      </p:sp>
      <p:sp>
        <p:nvSpPr>
          <p:cNvPr id="196" name="Google Shape;196;p24"/>
          <p:cNvSpPr txBox="1"/>
          <p:nvPr>
            <p:ph idx="1" type="subTitle"/>
          </p:nvPr>
        </p:nvSpPr>
        <p:spPr>
          <a:xfrm>
            <a:off x="1730850" y="3551600"/>
            <a:ext cx="56823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Lírio Resende Cerqueira - 16493870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Marcela Bressaglia Moisés - 11216220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Matheus Peron Silva - 12529655</a:t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-566351" y="-1996824"/>
            <a:ext cx="1147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33"/>
          <p:cNvSpPr txBox="1"/>
          <p:nvPr>
            <p:ph type="title"/>
          </p:nvPr>
        </p:nvSpPr>
        <p:spPr>
          <a:xfrm>
            <a:off x="720000" y="445025"/>
            <a:ext cx="7410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A ANÁLISE TEMÁTICA</a:t>
            </a:r>
            <a:endParaRPr/>
          </a:p>
        </p:txBody>
      </p:sp>
      <p:sp>
        <p:nvSpPr>
          <p:cNvPr id="301" name="Google Shape;301;p33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02" name="Google Shape;302;p33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33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06" name="Google Shape;306;p33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07" name="Google Shape;307;p33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33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10" name="Google Shape;310;p33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</a:t>
            </a:r>
            <a:r>
              <a:rPr lang="en" sz="2000"/>
              <a:t>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11" name="Google Shape;311;p33"/>
          <p:cNvSpPr/>
          <p:nvPr/>
        </p:nvSpPr>
        <p:spPr>
          <a:xfrm rot="-3025609">
            <a:off x="7567285" y="2462004"/>
            <a:ext cx="681879" cy="701699"/>
          </a:xfrm>
          <a:prstGeom prst="leftUpArrow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7987650" y="2241800"/>
            <a:ext cx="1214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Limitadas por teoria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3"/>
          <p:cNvSpPr/>
          <p:nvPr/>
        </p:nvSpPr>
        <p:spPr>
          <a:xfrm rot="8275355">
            <a:off x="7717497" y="994137"/>
            <a:ext cx="665688" cy="28865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19" name="Google Shape;319;p34"/>
          <p:cNvSpPr/>
          <p:nvPr/>
        </p:nvSpPr>
        <p:spPr>
          <a:xfrm>
            <a:off x="1531350" y="1030275"/>
            <a:ext cx="6456300" cy="3375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2438850" y="1342908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Análise Fenomenológica Interpretativa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1" name="Google Shape;321;p34"/>
          <p:cNvSpPr txBox="1"/>
          <p:nvPr>
            <p:ph idx="1" type="body"/>
          </p:nvPr>
        </p:nvSpPr>
        <p:spPr>
          <a:xfrm>
            <a:off x="2135600" y="2242500"/>
            <a:ext cx="54744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Atrelada a fenomenologia epistemológica;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Experiência em primeiro lugar;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Interessada no entendimento do fenômeno.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2" name="Google Shape;322;p34"/>
          <p:cNvSpPr txBox="1"/>
          <p:nvPr>
            <p:ph idx="1" type="body"/>
          </p:nvPr>
        </p:nvSpPr>
        <p:spPr>
          <a:xfrm>
            <a:off x="2438850" y="2901000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35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9" name="Google Shape;329;p35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33" name="Google Shape;333;p35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34" name="Google Shape;334;p35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5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37" name="Google Shape;337;p35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38" name="Google Shape;338;p35"/>
          <p:cNvSpPr/>
          <p:nvPr/>
        </p:nvSpPr>
        <p:spPr>
          <a:xfrm rot="-8701240">
            <a:off x="7998662" y="4034937"/>
            <a:ext cx="665642" cy="288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1531350" y="1030275"/>
            <a:ext cx="6456300" cy="3375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6"/>
          <p:cNvSpPr txBox="1"/>
          <p:nvPr>
            <p:ph idx="1" type="body"/>
          </p:nvPr>
        </p:nvSpPr>
        <p:spPr>
          <a:xfrm>
            <a:off x="2438850" y="1432133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Teoria Fundamentada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2120575" y="2107150"/>
            <a:ext cx="6060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Objetivo de gerar uma teoria plausível e útil do </a:t>
            </a:r>
            <a:r>
              <a:rPr lang="en" sz="1800"/>
              <a:t>fenômeno</a:t>
            </a:r>
            <a:r>
              <a:rPr lang="en" sz="1800"/>
              <a:t>;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Exige que a análise seja direcionada para o desenvolvimento de uma teoria.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47" name="Google Shape;347;p36"/>
          <p:cNvSpPr txBox="1"/>
          <p:nvPr>
            <p:ph idx="1" type="body"/>
          </p:nvPr>
        </p:nvSpPr>
        <p:spPr>
          <a:xfrm>
            <a:off x="2438850" y="2694346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54" name="Google Shape;354;p37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37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58" name="Google Shape;358;p37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59" name="Google Shape;359;p37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62" name="Google Shape;362;p37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63" name="Google Shape;363;p37"/>
          <p:cNvSpPr/>
          <p:nvPr/>
        </p:nvSpPr>
        <p:spPr>
          <a:xfrm rot="374082">
            <a:off x="511169" y="1643581"/>
            <a:ext cx="665738" cy="2885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1531350" y="1030275"/>
            <a:ext cx="6456300" cy="3375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8"/>
          <p:cNvSpPr txBox="1"/>
          <p:nvPr>
            <p:ph idx="1" type="body"/>
          </p:nvPr>
        </p:nvSpPr>
        <p:spPr>
          <a:xfrm>
            <a:off x="2532600" y="1343758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Análise Temática de Discurso</a:t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71" name="Google Shape;371;p38"/>
          <p:cNvSpPr txBox="1"/>
          <p:nvPr>
            <p:ph idx="1" type="body"/>
          </p:nvPr>
        </p:nvSpPr>
        <p:spPr>
          <a:xfrm>
            <a:off x="1646250" y="2242500"/>
            <a:ext cx="62265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Usado para se referir a uma grande gama de dados;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Padrões identificados como socialmente produzidos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39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78" name="Google Shape;378;p39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39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82" name="Google Shape;382;p39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83" name="Google Shape;383;p39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39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86" name="Google Shape;386;p39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87" name="Google Shape;387;p39"/>
          <p:cNvSpPr/>
          <p:nvPr/>
        </p:nvSpPr>
        <p:spPr>
          <a:xfrm rot="374082">
            <a:off x="519994" y="3372631"/>
            <a:ext cx="665738" cy="2885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1531350" y="1030275"/>
            <a:ext cx="6456300" cy="3375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40"/>
          <p:cNvSpPr txBox="1"/>
          <p:nvPr>
            <p:ph idx="1" type="body"/>
          </p:nvPr>
        </p:nvSpPr>
        <p:spPr>
          <a:xfrm>
            <a:off x="2515900" y="1425083"/>
            <a:ext cx="4641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Análise Decomposição Temática</a:t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95" name="Google Shape;395;p40"/>
          <p:cNvSpPr txBox="1"/>
          <p:nvPr>
            <p:ph idx="1" type="body"/>
          </p:nvPr>
        </p:nvSpPr>
        <p:spPr>
          <a:xfrm>
            <a:off x="2151300" y="2312050"/>
            <a:ext cx="52164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Identifica padrões;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Teoriza a linguagem como constitutiva de significado e o significado como social.</a:t>
            </a:r>
            <a:endParaRPr sz="18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1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02" name="Google Shape;402;p41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403" name="Google Shape;403;p41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41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06" name="Google Shape;406;p41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07" name="Google Shape;407;p41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41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1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10" name="Google Shape;410;p41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42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17" name="Google Shape;417;p42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418" name="Google Shape;418;p42"/>
          <p:cNvSpPr txBox="1"/>
          <p:nvPr/>
        </p:nvSpPr>
        <p:spPr>
          <a:xfrm>
            <a:off x="1781475" y="776875"/>
            <a:ext cx="58131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CONHECIMENTO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TECNOLÓGICO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TEÓRICO (Teoria fundamentada e Análise Temática)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ESTRUTURA TEÓRICA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PREEXISTENTE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1856100" y="1610550"/>
            <a:ext cx="5431800" cy="19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PESQUISA QUALITATIVA</a:t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424" name="Google Shape;424;p43"/>
          <p:cNvSpPr/>
          <p:nvPr/>
        </p:nvSpPr>
        <p:spPr>
          <a:xfrm>
            <a:off x="312450" y="1271850"/>
            <a:ext cx="4107900" cy="2599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43"/>
          <p:cNvSpPr txBox="1"/>
          <p:nvPr/>
        </p:nvSpPr>
        <p:spPr>
          <a:xfrm>
            <a:off x="1401975" y="781950"/>
            <a:ext cx="2062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ESSENCIALISTA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5903700" y="781950"/>
            <a:ext cx="2276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CONSTRUTIVISTA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645225" y="1936475"/>
            <a:ext cx="35763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Experiências;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Significados;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Realidade dos participantes.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5302125" y="2035950"/>
            <a:ext cx="35763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Examinar como essas ações são efeitos de uma série de discursos que operam na sociedade.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43"/>
          <p:cNvSpPr/>
          <p:nvPr/>
        </p:nvSpPr>
        <p:spPr>
          <a:xfrm>
            <a:off x="4420350" y="2367000"/>
            <a:ext cx="816900" cy="40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/>
          <p:nvPr/>
        </p:nvSpPr>
        <p:spPr>
          <a:xfrm>
            <a:off x="3804350" y="20694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44"/>
          <p:cNvSpPr txBox="1"/>
          <p:nvPr>
            <p:ph idx="1" type="body"/>
          </p:nvPr>
        </p:nvSpPr>
        <p:spPr>
          <a:xfrm>
            <a:off x="3754688" y="2241789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Reflexiva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36" name="Google Shape;436;p44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437" name="Google Shape;437;p44"/>
          <p:cNvSpPr/>
          <p:nvPr/>
        </p:nvSpPr>
        <p:spPr>
          <a:xfrm>
            <a:off x="1337500" y="110352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44"/>
          <p:cNvSpPr/>
          <p:nvPr/>
        </p:nvSpPr>
        <p:spPr>
          <a:xfrm>
            <a:off x="6146550" y="1103550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44"/>
          <p:cNvSpPr txBox="1"/>
          <p:nvPr>
            <p:ph idx="1" type="body"/>
          </p:nvPr>
        </p:nvSpPr>
        <p:spPr>
          <a:xfrm>
            <a:off x="1238200" y="1275865"/>
            <a:ext cx="1880700" cy="11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Temática de Discurso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40" name="Google Shape;440;p44"/>
          <p:cNvSpPr txBox="1"/>
          <p:nvPr>
            <p:ph idx="1" type="body"/>
          </p:nvPr>
        </p:nvSpPr>
        <p:spPr>
          <a:xfrm>
            <a:off x="5943600" y="1275900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Análise Fenomenológica Interpretativa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41" name="Google Shape;441;p44"/>
          <p:cNvSpPr/>
          <p:nvPr/>
        </p:nvSpPr>
        <p:spPr>
          <a:xfrm>
            <a:off x="1402450" y="2918775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44"/>
          <p:cNvSpPr/>
          <p:nvPr/>
        </p:nvSpPr>
        <p:spPr>
          <a:xfrm>
            <a:off x="6206250" y="2918763"/>
            <a:ext cx="1781400" cy="148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44"/>
          <p:cNvSpPr txBox="1"/>
          <p:nvPr>
            <p:ph idx="1" type="body"/>
          </p:nvPr>
        </p:nvSpPr>
        <p:spPr>
          <a:xfrm>
            <a:off x="6003300" y="3187638"/>
            <a:ext cx="21873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Teoria Fundamentada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44" name="Google Shape;444;p44"/>
          <p:cNvSpPr txBox="1"/>
          <p:nvPr>
            <p:ph idx="1" type="body"/>
          </p:nvPr>
        </p:nvSpPr>
        <p:spPr>
          <a:xfrm>
            <a:off x="1199500" y="3069825"/>
            <a:ext cx="21873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de Decomposição Temática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45" name="Google Shape;445;p44"/>
          <p:cNvSpPr/>
          <p:nvPr/>
        </p:nvSpPr>
        <p:spPr>
          <a:xfrm>
            <a:off x="750075" y="1879350"/>
            <a:ext cx="8036700" cy="114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44"/>
          <p:cNvSpPr txBox="1"/>
          <p:nvPr/>
        </p:nvSpPr>
        <p:spPr>
          <a:xfrm>
            <a:off x="611050" y="1879350"/>
            <a:ext cx="80469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QUANDO USAMOS ANÁLISE TEMÁTICA REFLEXIVA?</a:t>
            </a:r>
            <a:endParaRPr sz="3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4"/>
          <p:cNvSpPr/>
          <p:nvPr/>
        </p:nvSpPr>
        <p:spPr>
          <a:xfrm>
            <a:off x="750075" y="308100"/>
            <a:ext cx="8036700" cy="399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850850" y="570825"/>
            <a:ext cx="76884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Entrevistas individuais;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Entrevistas bibliográficas;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Estudos de Caso.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/>
          <p:nvPr>
            <p:ph type="title"/>
          </p:nvPr>
        </p:nvSpPr>
        <p:spPr>
          <a:xfrm>
            <a:off x="720000" y="445025"/>
            <a:ext cx="7410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A ANÁLISE TEMÁTICA</a:t>
            </a:r>
            <a:endParaRPr/>
          </a:p>
        </p:txBody>
      </p:sp>
      <p:sp>
        <p:nvSpPr>
          <p:cNvPr id="454" name="Google Shape;454;p45"/>
          <p:cNvSpPr txBox="1"/>
          <p:nvPr>
            <p:ph idx="1" type="body"/>
          </p:nvPr>
        </p:nvSpPr>
        <p:spPr>
          <a:xfrm>
            <a:off x="673825" y="2057850"/>
            <a:ext cx="1359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Método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55" name="Google Shape;455;p45"/>
          <p:cNvSpPr/>
          <p:nvPr/>
        </p:nvSpPr>
        <p:spPr>
          <a:xfrm rot="-1656110">
            <a:off x="1808074" y="1886628"/>
            <a:ext cx="446051" cy="310851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5"/>
          <p:cNvSpPr/>
          <p:nvPr/>
        </p:nvSpPr>
        <p:spPr>
          <a:xfrm rot="1851393">
            <a:off x="1761474" y="2526551"/>
            <a:ext cx="446052" cy="310854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45"/>
          <p:cNvSpPr/>
          <p:nvPr/>
        </p:nvSpPr>
        <p:spPr>
          <a:xfrm>
            <a:off x="1965300" y="2183252"/>
            <a:ext cx="446049" cy="310852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45"/>
          <p:cNvSpPr txBox="1"/>
          <p:nvPr>
            <p:ph idx="1" type="body"/>
          </p:nvPr>
        </p:nvSpPr>
        <p:spPr>
          <a:xfrm>
            <a:off x="2300750" y="1520650"/>
            <a:ext cx="1359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Analisar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59" name="Google Shape;459;p45"/>
          <p:cNvSpPr txBox="1"/>
          <p:nvPr>
            <p:ph idx="1" type="body"/>
          </p:nvPr>
        </p:nvSpPr>
        <p:spPr>
          <a:xfrm>
            <a:off x="2472250" y="2080975"/>
            <a:ext cx="167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Identificar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0" name="Google Shape;460;p45"/>
          <p:cNvSpPr txBox="1"/>
          <p:nvPr>
            <p:ph idx="1" type="body"/>
          </p:nvPr>
        </p:nvSpPr>
        <p:spPr>
          <a:xfrm>
            <a:off x="2193350" y="2641300"/>
            <a:ext cx="1573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Reportar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1" name="Google Shape;461;p45"/>
          <p:cNvSpPr/>
          <p:nvPr/>
        </p:nvSpPr>
        <p:spPr>
          <a:xfrm>
            <a:off x="4020475" y="1540800"/>
            <a:ext cx="303300" cy="1615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45"/>
          <p:cNvSpPr txBox="1"/>
          <p:nvPr>
            <p:ph idx="1" type="body"/>
          </p:nvPr>
        </p:nvSpPr>
        <p:spPr>
          <a:xfrm>
            <a:off x="4419925" y="2080975"/>
            <a:ext cx="1359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Padrões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3" name="Google Shape;463;p45"/>
          <p:cNvSpPr/>
          <p:nvPr/>
        </p:nvSpPr>
        <p:spPr>
          <a:xfrm>
            <a:off x="5778925" y="2193277"/>
            <a:ext cx="446049" cy="310852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45"/>
          <p:cNvSpPr txBox="1"/>
          <p:nvPr>
            <p:ph idx="1" type="body"/>
          </p:nvPr>
        </p:nvSpPr>
        <p:spPr>
          <a:xfrm>
            <a:off x="6285875" y="2091000"/>
            <a:ext cx="167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Dados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5" name="Google Shape;465;p45"/>
          <p:cNvSpPr/>
          <p:nvPr/>
        </p:nvSpPr>
        <p:spPr>
          <a:xfrm>
            <a:off x="583925" y="1427438"/>
            <a:ext cx="6771905" cy="1964221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45"/>
          <p:cNvSpPr txBox="1"/>
          <p:nvPr>
            <p:ph idx="1" type="body"/>
          </p:nvPr>
        </p:nvSpPr>
        <p:spPr>
          <a:xfrm>
            <a:off x="1134250" y="3391650"/>
            <a:ext cx="7410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Organiza e descreve os dados em detalhes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7" name="Google Shape;467;p45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6"/>
          <p:cNvSpPr txBox="1"/>
          <p:nvPr>
            <p:ph type="title"/>
          </p:nvPr>
        </p:nvSpPr>
        <p:spPr>
          <a:xfrm>
            <a:off x="720000" y="445025"/>
            <a:ext cx="78150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INDUTIVA X ANÁLISE TEÓRICA</a:t>
            </a:r>
            <a:endParaRPr/>
          </a:p>
        </p:txBody>
      </p:sp>
      <p:sp>
        <p:nvSpPr>
          <p:cNvPr id="473" name="Google Shape;473;p46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474" name="Google Shape;474;p46"/>
          <p:cNvSpPr txBox="1"/>
          <p:nvPr>
            <p:ph idx="1" type="body"/>
          </p:nvPr>
        </p:nvSpPr>
        <p:spPr>
          <a:xfrm>
            <a:off x="457700" y="1520650"/>
            <a:ext cx="442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Análise indutiva:</a:t>
            </a:r>
            <a:endParaRPr b="1"/>
          </a:p>
        </p:txBody>
      </p:sp>
      <p:sp>
        <p:nvSpPr>
          <p:cNvPr id="475" name="Google Shape;475;p46"/>
          <p:cNvSpPr txBox="1"/>
          <p:nvPr>
            <p:ph idx="1" type="body"/>
          </p:nvPr>
        </p:nvSpPr>
        <p:spPr>
          <a:xfrm>
            <a:off x="850750" y="1936850"/>
            <a:ext cx="5193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Temas derivados dos dados;</a:t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76" name="Google Shape;476;p46"/>
          <p:cNvSpPr txBox="1"/>
          <p:nvPr>
            <p:ph idx="1" type="body"/>
          </p:nvPr>
        </p:nvSpPr>
        <p:spPr>
          <a:xfrm>
            <a:off x="850750" y="2314050"/>
            <a:ext cx="8016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Abordagem guiada pelos dados (teoria fundamentada).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77" name="Google Shape;477;p46"/>
          <p:cNvSpPr txBox="1"/>
          <p:nvPr>
            <p:ph idx="1" type="body"/>
          </p:nvPr>
        </p:nvSpPr>
        <p:spPr>
          <a:xfrm>
            <a:off x="457700" y="2689125"/>
            <a:ext cx="5267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Análise teórica:</a:t>
            </a:r>
            <a:endParaRPr b="1"/>
          </a:p>
        </p:txBody>
      </p:sp>
      <p:sp>
        <p:nvSpPr>
          <p:cNvPr id="478" name="Google Shape;478;p46"/>
          <p:cNvSpPr txBox="1"/>
          <p:nvPr>
            <p:ph idx="1" type="body"/>
          </p:nvPr>
        </p:nvSpPr>
        <p:spPr>
          <a:xfrm>
            <a:off x="850750" y="3060763"/>
            <a:ext cx="465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Interesse teórico do pesquisador;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79" name="Google Shape;479;p46"/>
          <p:cNvSpPr txBox="1"/>
          <p:nvPr>
            <p:ph idx="1" type="body"/>
          </p:nvPr>
        </p:nvSpPr>
        <p:spPr>
          <a:xfrm>
            <a:off x="850750" y="3441400"/>
            <a:ext cx="8016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Codificação baseada na estrutura analítica pré-existente.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80" name="Google Shape;480;p46"/>
          <p:cNvSpPr/>
          <p:nvPr/>
        </p:nvSpPr>
        <p:spPr>
          <a:xfrm>
            <a:off x="772150" y="2135750"/>
            <a:ext cx="78600" cy="78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46"/>
          <p:cNvSpPr/>
          <p:nvPr/>
        </p:nvSpPr>
        <p:spPr>
          <a:xfrm>
            <a:off x="772150" y="2531388"/>
            <a:ext cx="78600" cy="78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46"/>
          <p:cNvSpPr/>
          <p:nvPr/>
        </p:nvSpPr>
        <p:spPr>
          <a:xfrm>
            <a:off x="772150" y="3283650"/>
            <a:ext cx="78600" cy="78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46"/>
          <p:cNvSpPr/>
          <p:nvPr/>
        </p:nvSpPr>
        <p:spPr>
          <a:xfrm>
            <a:off x="772150" y="3679300"/>
            <a:ext cx="78600" cy="78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7"/>
          <p:cNvSpPr/>
          <p:nvPr/>
        </p:nvSpPr>
        <p:spPr>
          <a:xfrm>
            <a:off x="1110538" y="12476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9" name="Google Shape;489;p47"/>
          <p:cNvCxnSpPr>
            <a:stCxn id="488" idx="4"/>
            <a:endCxn id="490" idx="0"/>
          </p:cNvCxnSpPr>
          <p:nvPr/>
        </p:nvCxnSpPr>
        <p:spPr>
          <a:xfrm>
            <a:off x="1477888" y="19823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FASES DA ANÁLISE TEMÁTICA</a:t>
            </a:r>
            <a:endParaRPr/>
          </a:p>
        </p:txBody>
      </p:sp>
      <p:sp>
        <p:nvSpPr>
          <p:cNvPr id="492" name="Google Shape;492;p47"/>
          <p:cNvSpPr txBox="1"/>
          <p:nvPr>
            <p:ph idx="2" type="title"/>
          </p:nvPr>
        </p:nvSpPr>
        <p:spPr>
          <a:xfrm>
            <a:off x="1110538" y="13292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93" name="Google Shape;493;p47"/>
          <p:cNvSpPr txBox="1"/>
          <p:nvPr>
            <p:ph idx="4294967295" type="body"/>
          </p:nvPr>
        </p:nvSpPr>
        <p:spPr>
          <a:xfrm>
            <a:off x="371638" y="2157700"/>
            <a:ext cx="22125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Familiarização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94" name="Google Shape;494;p47"/>
          <p:cNvSpPr/>
          <p:nvPr/>
        </p:nvSpPr>
        <p:spPr>
          <a:xfrm>
            <a:off x="1110550" y="27668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5" name="Google Shape;495;p47"/>
          <p:cNvCxnSpPr>
            <a:stCxn id="494" idx="4"/>
          </p:cNvCxnSpPr>
          <p:nvPr/>
        </p:nvCxnSpPr>
        <p:spPr>
          <a:xfrm>
            <a:off x="1477900" y="35015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47"/>
          <p:cNvSpPr txBox="1"/>
          <p:nvPr>
            <p:ph idx="2" type="title"/>
          </p:nvPr>
        </p:nvSpPr>
        <p:spPr>
          <a:xfrm>
            <a:off x="1110550" y="28484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97" name="Google Shape;497;p47"/>
          <p:cNvSpPr txBox="1"/>
          <p:nvPr>
            <p:ph idx="4294967295" type="body"/>
          </p:nvPr>
        </p:nvSpPr>
        <p:spPr>
          <a:xfrm>
            <a:off x="246250" y="3699225"/>
            <a:ext cx="2463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Códigos Iniciais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98" name="Google Shape;498;p47"/>
          <p:cNvSpPr/>
          <p:nvPr/>
        </p:nvSpPr>
        <p:spPr>
          <a:xfrm>
            <a:off x="3758400" y="12476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9" name="Google Shape;499;p47"/>
          <p:cNvCxnSpPr>
            <a:stCxn id="498" idx="4"/>
          </p:cNvCxnSpPr>
          <p:nvPr/>
        </p:nvCxnSpPr>
        <p:spPr>
          <a:xfrm>
            <a:off x="4125750" y="19823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0" name="Google Shape;500;p47"/>
          <p:cNvSpPr txBox="1"/>
          <p:nvPr>
            <p:ph idx="2" type="title"/>
          </p:nvPr>
        </p:nvSpPr>
        <p:spPr>
          <a:xfrm>
            <a:off x="3758400" y="13292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01" name="Google Shape;501;p47"/>
          <p:cNvSpPr txBox="1"/>
          <p:nvPr>
            <p:ph idx="4294967295" type="body"/>
          </p:nvPr>
        </p:nvSpPr>
        <p:spPr>
          <a:xfrm>
            <a:off x="2975400" y="2157700"/>
            <a:ext cx="23007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Busca de temas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02" name="Google Shape;502;p47"/>
          <p:cNvSpPr/>
          <p:nvPr/>
        </p:nvSpPr>
        <p:spPr>
          <a:xfrm>
            <a:off x="3736138" y="27668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3" name="Google Shape;503;p47"/>
          <p:cNvCxnSpPr>
            <a:stCxn id="502" idx="4"/>
          </p:cNvCxnSpPr>
          <p:nvPr/>
        </p:nvCxnSpPr>
        <p:spPr>
          <a:xfrm>
            <a:off x="4103488" y="35015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47"/>
          <p:cNvSpPr txBox="1"/>
          <p:nvPr>
            <p:ph idx="2" type="title"/>
          </p:nvPr>
        </p:nvSpPr>
        <p:spPr>
          <a:xfrm>
            <a:off x="3736138" y="28484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05" name="Google Shape;505;p47"/>
          <p:cNvSpPr txBox="1"/>
          <p:nvPr>
            <p:ph idx="4294967295" type="body"/>
          </p:nvPr>
        </p:nvSpPr>
        <p:spPr>
          <a:xfrm>
            <a:off x="2838313" y="3699225"/>
            <a:ext cx="2574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Revisão de temas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06" name="Google Shape;506;p47"/>
          <p:cNvSpPr/>
          <p:nvPr/>
        </p:nvSpPr>
        <p:spPr>
          <a:xfrm>
            <a:off x="6521788" y="12476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7" name="Google Shape;507;p47"/>
          <p:cNvCxnSpPr>
            <a:stCxn id="506" idx="4"/>
          </p:cNvCxnSpPr>
          <p:nvPr/>
        </p:nvCxnSpPr>
        <p:spPr>
          <a:xfrm>
            <a:off x="6889138" y="19823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8" name="Google Shape;508;p47"/>
          <p:cNvSpPr txBox="1"/>
          <p:nvPr>
            <p:ph idx="2" type="title"/>
          </p:nvPr>
        </p:nvSpPr>
        <p:spPr>
          <a:xfrm>
            <a:off x="6521788" y="13292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09" name="Google Shape;509;p47"/>
          <p:cNvSpPr txBox="1"/>
          <p:nvPr>
            <p:ph idx="4294967295" type="body"/>
          </p:nvPr>
        </p:nvSpPr>
        <p:spPr>
          <a:xfrm>
            <a:off x="5413213" y="2157700"/>
            <a:ext cx="33015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Definir e nomear temas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10" name="Google Shape;510;p47"/>
          <p:cNvSpPr/>
          <p:nvPr/>
        </p:nvSpPr>
        <p:spPr>
          <a:xfrm>
            <a:off x="6521800" y="27668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1" name="Google Shape;511;p47"/>
          <p:cNvCxnSpPr>
            <a:stCxn id="510" idx="4"/>
          </p:cNvCxnSpPr>
          <p:nvPr/>
        </p:nvCxnSpPr>
        <p:spPr>
          <a:xfrm>
            <a:off x="6889150" y="35015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" name="Google Shape;512;p47"/>
          <p:cNvSpPr txBox="1"/>
          <p:nvPr>
            <p:ph idx="2" type="title"/>
          </p:nvPr>
        </p:nvSpPr>
        <p:spPr>
          <a:xfrm>
            <a:off x="6521800" y="28484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513" name="Google Shape;513;p47"/>
          <p:cNvSpPr txBox="1"/>
          <p:nvPr>
            <p:ph idx="4294967295" type="body"/>
          </p:nvPr>
        </p:nvSpPr>
        <p:spPr>
          <a:xfrm>
            <a:off x="5520025" y="3699225"/>
            <a:ext cx="3087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em Kufi"/>
                <a:ea typeface="Reem Kufi"/>
                <a:cs typeface="Reem Kufi"/>
                <a:sym typeface="Reem Kufi"/>
              </a:rPr>
              <a:t>Produção do relatório</a:t>
            </a:r>
            <a:endParaRPr sz="2400"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14" name="Google Shape;514;p47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8"/>
          <p:cNvSpPr txBox="1"/>
          <p:nvPr>
            <p:ph type="title"/>
          </p:nvPr>
        </p:nvSpPr>
        <p:spPr>
          <a:xfrm>
            <a:off x="720000" y="445025"/>
            <a:ext cx="74109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1 - Familiarização</a:t>
            </a:r>
            <a:endParaRPr/>
          </a:p>
        </p:txBody>
      </p:sp>
      <p:sp>
        <p:nvSpPr>
          <p:cNvPr id="520" name="Google Shape;520;p48"/>
          <p:cNvSpPr txBox="1"/>
          <p:nvPr>
            <p:ph idx="1" type="body"/>
          </p:nvPr>
        </p:nvSpPr>
        <p:spPr>
          <a:xfrm>
            <a:off x="457700" y="1520650"/>
            <a:ext cx="442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Leitura ativa dos dados;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21" name="Google Shape;521;p48"/>
          <p:cNvSpPr txBox="1"/>
          <p:nvPr>
            <p:ph idx="1" type="body"/>
          </p:nvPr>
        </p:nvSpPr>
        <p:spPr>
          <a:xfrm>
            <a:off x="457700" y="1925625"/>
            <a:ext cx="57387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Procura por significados e padrões;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22" name="Google Shape;522;p48"/>
          <p:cNvSpPr txBox="1"/>
          <p:nvPr>
            <p:ph idx="1" type="body"/>
          </p:nvPr>
        </p:nvSpPr>
        <p:spPr>
          <a:xfrm>
            <a:off x="4577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Tomar notas e marcar ideias para codificar;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23" name="Google Shape;523;p48"/>
          <p:cNvSpPr txBox="1"/>
          <p:nvPr>
            <p:ph idx="1" type="body"/>
          </p:nvPr>
        </p:nvSpPr>
        <p:spPr>
          <a:xfrm>
            <a:off x="457700" y="2689125"/>
            <a:ext cx="5267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Transcrição de dados verbais;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24" name="Google Shape;524;p48"/>
          <p:cNvSpPr txBox="1"/>
          <p:nvPr>
            <p:ph idx="1" type="body"/>
          </p:nvPr>
        </p:nvSpPr>
        <p:spPr>
          <a:xfrm>
            <a:off x="457700" y="3045600"/>
            <a:ext cx="4129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Criação de significados.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25" name="Google Shape;525;p48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9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2 - Códigos iniciais</a:t>
            </a:r>
            <a:endParaRPr/>
          </a:p>
        </p:txBody>
      </p:sp>
      <p:sp>
        <p:nvSpPr>
          <p:cNvPr id="531" name="Google Shape;531;p49"/>
          <p:cNvSpPr txBox="1"/>
          <p:nvPr>
            <p:ph idx="1" type="body"/>
          </p:nvPr>
        </p:nvSpPr>
        <p:spPr>
          <a:xfrm>
            <a:off x="457700" y="1520650"/>
            <a:ext cx="7162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 que está nos dados e o que é interessante; 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2" name="Google Shape;532;p49"/>
          <p:cNvSpPr txBox="1"/>
          <p:nvPr>
            <p:ph idx="1" type="body"/>
          </p:nvPr>
        </p:nvSpPr>
        <p:spPr>
          <a:xfrm>
            <a:off x="457700" y="1925625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“O segmento ou elemento mais básico dos dados brutos ou informações que podem ser avaliadas de forma significativa em relação ao fenômeno”; 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3" name="Google Shape;533;p49"/>
          <p:cNvSpPr txBox="1"/>
          <p:nvPr>
            <p:ph idx="1" type="body"/>
          </p:nvPr>
        </p:nvSpPr>
        <p:spPr>
          <a:xfrm>
            <a:off x="457700" y="2961250"/>
            <a:ext cx="5267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Manualmente ou por software;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4" name="Google Shape;534;p49"/>
          <p:cNvSpPr txBox="1"/>
          <p:nvPr>
            <p:ph idx="1" type="body"/>
          </p:nvPr>
        </p:nvSpPr>
        <p:spPr>
          <a:xfrm>
            <a:off x="457700" y="3317725"/>
            <a:ext cx="7162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Não ignorar tensões e inconsistências.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5" name="Google Shape;535;p49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0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3 -Busca de temas</a:t>
            </a:r>
            <a:endParaRPr/>
          </a:p>
        </p:txBody>
      </p:sp>
      <p:sp>
        <p:nvSpPr>
          <p:cNvPr id="541" name="Google Shape;541;p50"/>
          <p:cNvSpPr txBox="1"/>
          <p:nvPr>
            <p:ph idx="1" type="body"/>
          </p:nvPr>
        </p:nvSpPr>
        <p:spPr>
          <a:xfrm>
            <a:off x="457700" y="1520650"/>
            <a:ext cx="67764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Todos os dados codificados e agrupados;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2" name="Google Shape;542;p50"/>
          <p:cNvSpPr txBox="1"/>
          <p:nvPr>
            <p:ph idx="1" type="body"/>
          </p:nvPr>
        </p:nvSpPr>
        <p:spPr>
          <a:xfrm>
            <a:off x="457700" y="1925625"/>
            <a:ext cx="5193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Foco em níveis mais amplos;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3" name="Google Shape;543;p50"/>
          <p:cNvSpPr txBox="1"/>
          <p:nvPr>
            <p:ph idx="1" type="body"/>
          </p:nvPr>
        </p:nvSpPr>
        <p:spPr>
          <a:xfrm>
            <a:off x="4577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Classificar e agrupar os códigos em potenciais temas;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4" name="Google Shape;544;p50"/>
          <p:cNvSpPr txBox="1"/>
          <p:nvPr>
            <p:ph idx="1" type="body"/>
          </p:nvPr>
        </p:nvSpPr>
        <p:spPr>
          <a:xfrm>
            <a:off x="457700" y="2689125"/>
            <a:ext cx="83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Relações entre códigos, entre temas e entre diferentes níveis de temas;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5" name="Google Shape;545;p50"/>
          <p:cNvSpPr txBox="1"/>
          <p:nvPr>
            <p:ph idx="1" type="body"/>
          </p:nvPr>
        </p:nvSpPr>
        <p:spPr>
          <a:xfrm>
            <a:off x="457700" y="3390775"/>
            <a:ext cx="4129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Temas e subtemas.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6" name="Google Shape;546;p50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1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4 - Revisão de temas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1"/>
          <p:cNvSpPr txBox="1"/>
          <p:nvPr>
            <p:ph idx="1" type="body"/>
          </p:nvPr>
        </p:nvSpPr>
        <p:spPr>
          <a:xfrm>
            <a:off x="457700" y="1520650"/>
            <a:ext cx="442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Refinamento de temas;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53" name="Google Shape;553;p51"/>
          <p:cNvSpPr txBox="1"/>
          <p:nvPr>
            <p:ph idx="1" type="body"/>
          </p:nvPr>
        </p:nvSpPr>
        <p:spPr>
          <a:xfrm>
            <a:off x="457700" y="1925625"/>
            <a:ext cx="672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Distinções claras e identificáveis entre temas;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54" name="Google Shape;554;p51"/>
          <p:cNvSpPr txBox="1"/>
          <p:nvPr>
            <p:ph idx="1" type="body"/>
          </p:nvPr>
        </p:nvSpPr>
        <p:spPr>
          <a:xfrm>
            <a:off x="4577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en" sz="2200"/>
              <a:t>Nível 1:</a:t>
            </a:r>
            <a:r>
              <a:rPr lang="en" sz="2200"/>
              <a:t> revisão no nível dos códigos dos dados extraídos;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55" name="Google Shape;555;p51"/>
          <p:cNvSpPr txBox="1"/>
          <p:nvPr>
            <p:ph idx="1" type="body"/>
          </p:nvPr>
        </p:nvSpPr>
        <p:spPr>
          <a:xfrm>
            <a:off x="457700" y="2689125"/>
            <a:ext cx="815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b="1" lang="en" sz="2200"/>
              <a:t>Nível 2: </a:t>
            </a:r>
            <a:r>
              <a:rPr lang="en" sz="2200"/>
              <a:t>revisão no nível de todo o conjunto de dados;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56" name="Google Shape;556;p51"/>
          <p:cNvSpPr txBox="1"/>
          <p:nvPr>
            <p:ph idx="1" type="body"/>
          </p:nvPr>
        </p:nvSpPr>
        <p:spPr>
          <a:xfrm>
            <a:off x="457700" y="3045600"/>
            <a:ext cx="815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 que são seus diferentes temas, como eles se encaixam e qual a história que eles contam sobre os dados obtidos.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57" name="Google Shape;557;p51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2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5 - Definir e nomear temas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2"/>
          <p:cNvSpPr txBox="1"/>
          <p:nvPr>
            <p:ph idx="1" type="body"/>
          </p:nvPr>
        </p:nvSpPr>
        <p:spPr>
          <a:xfrm>
            <a:off x="457700" y="1520650"/>
            <a:ext cx="563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Mapa temático dos dados satisfatório;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64" name="Google Shape;564;p52"/>
          <p:cNvSpPr txBox="1"/>
          <p:nvPr>
            <p:ph idx="1" type="body"/>
          </p:nvPr>
        </p:nvSpPr>
        <p:spPr>
          <a:xfrm>
            <a:off x="457700" y="1925625"/>
            <a:ext cx="8199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Identificar a essência e os aspectos dos temas em relação aos dados; 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65" name="Google Shape;565;p52"/>
          <p:cNvSpPr txBox="1"/>
          <p:nvPr>
            <p:ph idx="1" type="body"/>
          </p:nvPr>
        </p:nvSpPr>
        <p:spPr>
          <a:xfrm>
            <a:off x="457700" y="2614900"/>
            <a:ext cx="8508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Para cada tema individual, conduzir uma análise detalhada;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66" name="Google Shape;566;p52"/>
          <p:cNvSpPr txBox="1"/>
          <p:nvPr>
            <p:ph idx="1" type="body"/>
          </p:nvPr>
        </p:nvSpPr>
        <p:spPr>
          <a:xfrm>
            <a:off x="457700" y="2971375"/>
            <a:ext cx="8273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Identificar como se encaixam na visão ampla da história que os dados contam;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67" name="Google Shape;567;p52"/>
          <p:cNvSpPr txBox="1"/>
          <p:nvPr>
            <p:ph idx="1" type="body"/>
          </p:nvPr>
        </p:nvSpPr>
        <p:spPr>
          <a:xfrm>
            <a:off x="457700" y="3647600"/>
            <a:ext cx="8508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Subtemas essenciais para temas grandes e complexos.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68" name="Google Shape;568;p52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A PESQUISA QUALITATIVA</a:t>
            </a:r>
            <a:endParaRPr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457700" y="1520650"/>
            <a:ext cx="80613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/>
              <a:t>Hipóteses e </a:t>
            </a:r>
            <a:r>
              <a:rPr lang="en" sz="2000"/>
              <a:t>teorias</a:t>
            </a:r>
            <a:r>
              <a:rPr lang="en" sz="2000"/>
              <a:t> de modo indutivo (observação);</a:t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23" name="Google Shape;223;p26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457700" y="2367000"/>
            <a:ext cx="8061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Perguntas na introdução - Direcionar;</a:t>
            </a:r>
            <a:endParaRPr sz="20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D1D1D"/>
              </a:solidFill>
              <a:highlight>
                <a:srgbClr val="EBEB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457700" y="3249800"/>
            <a:ext cx="8061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Justificativa da pesquisa: Quadro Referencial Teórico x Outro estudo.</a:t>
            </a:r>
            <a:endParaRPr sz="20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D1D1D"/>
              </a:solidFill>
              <a:highlight>
                <a:srgbClr val="EBEB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3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FASE 6 - Produção do relatório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3"/>
          <p:cNvSpPr txBox="1"/>
          <p:nvPr>
            <p:ph idx="1" type="body"/>
          </p:nvPr>
        </p:nvSpPr>
        <p:spPr>
          <a:xfrm>
            <a:off x="457700" y="1520650"/>
            <a:ext cx="5517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Temas totalmente elaborados;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75" name="Google Shape;575;p53"/>
          <p:cNvSpPr txBox="1"/>
          <p:nvPr>
            <p:ph idx="1" type="body"/>
          </p:nvPr>
        </p:nvSpPr>
        <p:spPr>
          <a:xfrm>
            <a:off x="457700" y="1925625"/>
            <a:ext cx="5193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Análise final e escrita do relatório;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76" name="Google Shape;576;p53"/>
          <p:cNvSpPr txBox="1"/>
          <p:nvPr>
            <p:ph idx="1" type="body"/>
          </p:nvPr>
        </p:nvSpPr>
        <p:spPr>
          <a:xfrm>
            <a:off x="4577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Convencer o leitor do mérito e validade da análise;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77" name="Google Shape;577;p53"/>
          <p:cNvSpPr txBox="1"/>
          <p:nvPr>
            <p:ph idx="1" type="body"/>
          </p:nvPr>
        </p:nvSpPr>
        <p:spPr>
          <a:xfrm>
            <a:off x="457700" y="2689125"/>
            <a:ext cx="8176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Prover evidências suficientes dos temas com os dados;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78" name="Google Shape;578;p53"/>
          <p:cNvSpPr txBox="1"/>
          <p:nvPr>
            <p:ph idx="1" type="body"/>
          </p:nvPr>
        </p:nvSpPr>
        <p:spPr>
          <a:xfrm>
            <a:off x="457700" y="3045600"/>
            <a:ext cx="49974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Narrativa analítica - argumento.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79" name="Google Shape;579;p53"/>
          <p:cNvSpPr txBox="1"/>
          <p:nvPr>
            <p:ph idx="4294967295" type="subTitle"/>
          </p:nvPr>
        </p:nvSpPr>
        <p:spPr>
          <a:xfrm>
            <a:off x="6956700" y="4734000"/>
            <a:ext cx="2187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/>
          <p:nvPr>
            <p:ph type="title"/>
          </p:nvPr>
        </p:nvSpPr>
        <p:spPr>
          <a:xfrm>
            <a:off x="644550" y="2022963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585" name="Google Shape;585;p54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4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4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4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4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4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54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5"/>
          <p:cNvSpPr txBox="1"/>
          <p:nvPr>
            <p:ph type="title"/>
          </p:nvPr>
        </p:nvSpPr>
        <p:spPr>
          <a:xfrm>
            <a:off x="664550" y="222275"/>
            <a:ext cx="77490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Objetivos: 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ANÁLISE DO DESENVOLVIMENTO E DAS PERSPECTIVAS DOS ATLETAS BRASILEIROS DE PARA SKI CROSS COUNTRY: DA DEFICIÊNCIA AO ALTO RENDIMENTO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5"/>
          <p:cNvSpPr txBox="1"/>
          <p:nvPr>
            <p:ph idx="1" type="body"/>
          </p:nvPr>
        </p:nvSpPr>
        <p:spPr>
          <a:xfrm>
            <a:off x="533450" y="1570875"/>
            <a:ext cx="78801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Geral: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200"/>
              <a:t>analisar o desenvolvimento e as perspectivas dos atletas brasileiros profissionais de Para Ski Cross Country. </a:t>
            </a:r>
            <a:endParaRPr sz="22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98" name="Google Shape;598;p55"/>
          <p:cNvSpPr txBox="1"/>
          <p:nvPr>
            <p:ph idx="1" type="body"/>
          </p:nvPr>
        </p:nvSpPr>
        <p:spPr>
          <a:xfrm>
            <a:off x="457700" y="2689125"/>
            <a:ext cx="8176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99" name="Google Shape;599;p55"/>
          <p:cNvSpPr txBox="1"/>
          <p:nvPr>
            <p:ph idx="1" type="body"/>
          </p:nvPr>
        </p:nvSpPr>
        <p:spPr>
          <a:xfrm>
            <a:off x="495650" y="2690875"/>
            <a:ext cx="7955700" cy="17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Específicos: i) </a:t>
            </a:r>
            <a:r>
              <a:rPr lang="en" sz="2200">
                <a:solidFill>
                  <a:srgbClr val="000000"/>
                </a:solidFill>
              </a:rPr>
              <a:t>Analisar a trajetória de formação dos atletas até o alto rendimento e comparar com outros esportes paralímpicos; </a:t>
            </a:r>
            <a:r>
              <a:rPr b="1" lang="en" sz="2200">
                <a:solidFill>
                  <a:srgbClr val="000000"/>
                </a:solidFill>
              </a:rPr>
              <a:t>ii)</a:t>
            </a:r>
            <a:r>
              <a:rPr lang="en" sz="2200">
                <a:solidFill>
                  <a:srgbClr val="000000"/>
                </a:solidFill>
              </a:rPr>
              <a:t> Mapear as iniciativas de apoio e incentivo aos atletas que os auxiliaram a desenvolver-se na modalidade, assim como as barreiras para a prática; </a:t>
            </a:r>
            <a:r>
              <a:rPr b="1" lang="en" sz="2200">
                <a:solidFill>
                  <a:srgbClr val="000000"/>
                </a:solidFill>
              </a:rPr>
              <a:t>iii)</a:t>
            </a:r>
            <a:r>
              <a:rPr lang="en" sz="2200">
                <a:solidFill>
                  <a:srgbClr val="000000"/>
                </a:solidFill>
              </a:rPr>
              <a:t>Identificar as características da transição para a neve.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6"/>
          <p:cNvSpPr txBox="1"/>
          <p:nvPr>
            <p:ph type="title"/>
          </p:nvPr>
        </p:nvSpPr>
        <p:spPr>
          <a:xfrm>
            <a:off x="617675" y="231650"/>
            <a:ext cx="83370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Objetivos:  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A PERSPECTIVA DO </a:t>
            </a:r>
            <a:r>
              <a:rPr i="1" lang="en" sz="1900">
                <a:latin typeface="Open Sans"/>
                <a:ea typeface="Open Sans"/>
                <a:cs typeface="Open Sans"/>
                <a:sym typeface="Open Sans"/>
              </a:rPr>
              <a:t>COACHING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 NA INICIAÇÃO ESPORTIVA: A RELAÇÃO TREINADOR-ATLETA NA GINÁSTICA ARTÍSTICA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6"/>
          <p:cNvSpPr txBox="1"/>
          <p:nvPr>
            <p:ph idx="1" type="body"/>
          </p:nvPr>
        </p:nvSpPr>
        <p:spPr>
          <a:xfrm>
            <a:off x="454650" y="1790175"/>
            <a:ext cx="82347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Geral: </a:t>
            </a:r>
            <a:r>
              <a:rPr lang="en" sz="2200"/>
              <a:t>compreender como os treinadores de iniciação esportiva de Ginástica Artística de Minas Gerais praticam o </a:t>
            </a:r>
            <a:r>
              <a:rPr i="1" lang="en" sz="2200"/>
              <a:t>coaching</a:t>
            </a:r>
            <a:r>
              <a:rPr lang="en" sz="2200"/>
              <a:t> esportivo.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06" name="Google Shape;606;p56"/>
          <p:cNvSpPr txBox="1"/>
          <p:nvPr>
            <p:ph idx="1" type="body"/>
          </p:nvPr>
        </p:nvSpPr>
        <p:spPr>
          <a:xfrm>
            <a:off x="454650" y="2976625"/>
            <a:ext cx="82347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Específico: </a:t>
            </a:r>
            <a:r>
              <a:rPr lang="en" sz="2200"/>
              <a:t>analisar como esses treinadores orquestram o relacionamento com os atletas e tomam decisões a partir de fatores internos e externos.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7"/>
          <p:cNvSpPr txBox="1"/>
          <p:nvPr>
            <p:ph type="title"/>
          </p:nvPr>
        </p:nvSpPr>
        <p:spPr>
          <a:xfrm>
            <a:off x="808575" y="445025"/>
            <a:ext cx="74157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Objetivos: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ENTENDER A TRAJETÓRIA DOS OBSERVADORES TÉCNICOS DO FUTEBOL BRASILEIRO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7"/>
          <p:cNvSpPr txBox="1"/>
          <p:nvPr>
            <p:ph idx="1" type="body"/>
          </p:nvPr>
        </p:nvSpPr>
        <p:spPr>
          <a:xfrm>
            <a:off x="457700" y="1925625"/>
            <a:ext cx="8176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Geral</a:t>
            </a:r>
            <a:r>
              <a:rPr lang="en" sz="2200"/>
              <a:t>: Entender a história profissional  do observador técnico, sua trajetória profissional. O caminho realizado até chegar na posição de observador.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13" name="Google Shape;613;p57"/>
          <p:cNvSpPr txBox="1"/>
          <p:nvPr>
            <p:ph idx="1" type="body"/>
          </p:nvPr>
        </p:nvSpPr>
        <p:spPr>
          <a:xfrm>
            <a:off x="457700" y="2689125"/>
            <a:ext cx="8176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14" name="Google Shape;614;p57"/>
          <p:cNvSpPr txBox="1"/>
          <p:nvPr>
            <p:ph idx="1" type="body"/>
          </p:nvPr>
        </p:nvSpPr>
        <p:spPr>
          <a:xfrm>
            <a:off x="457700" y="3045600"/>
            <a:ext cx="49974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15" name="Google Shape;615;p57"/>
          <p:cNvSpPr txBox="1"/>
          <p:nvPr>
            <p:ph idx="1" type="body"/>
          </p:nvPr>
        </p:nvSpPr>
        <p:spPr>
          <a:xfrm>
            <a:off x="457700" y="3107425"/>
            <a:ext cx="81768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Específicos</a:t>
            </a:r>
            <a:r>
              <a:rPr lang="en" sz="2200"/>
              <a:t>: i. Quem são os scouts no Brasil? ii. Quais são as </a:t>
            </a:r>
            <a:r>
              <a:rPr lang="en" sz="2200"/>
              <a:t>competências</a:t>
            </a:r>
            <a:r>
              <a:rPr lang="en" sz="2200"/>
              <a:t> técnicas e comportamentais importantes para se tornar observador? 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8"/>
          <p:cNvSpPr txBox="1"/>
          <p:nvPr>
            <p:ph type="title"/>
          </p:nvPr>
        </p:nvSpPr>
        <p:spPr>
          <a:xfrm>
            <a:off x="644550" y="2022963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APLICAÇÃO</a:t>
            </a:r>
            <a:endParaRPr/>
          </a:p>
        </p:txBody>
      </p:sp>
      <p:sp>
        <p:nvSpPr>
          <p:cNvPr id="621" name="Google Shape;621;p58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8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8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8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8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8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8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9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Ski Cross Country</a:t>
            </a:r>
            <a:endParaRPr/>
          </a:p>
        </p:txBody>
      </p:sp>
      <p:sp>
        <p:nvSpPr>
          <p:cNvPr id="633" name="Google Shape;633;p59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34" name="Google Shape;634;p59"/>
          <p:cNvSpPr txBox="1"/>
          <p:nvPr/>
        </p:nvSpPr>
        <p:spPr>
          <a:xfrm>
            <a:off x="217500" y="1271925"/>
            <a:ext cx="87090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 filho(a) já praticou algum esporte anteriormente?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Alguma vez seu filho(a) se queixou de algum tipo de preconceito esportivo (capacitismo…) devido à sua deficiência?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o motivo levou seu filho(a) à prática do Para Rollerski?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sua perspectiva para o seu filho(a) no Para Rollerski (alto rendimento, melhora na saúde, lazer…)? Seu pensamento sobre o futuro dele(a) na modalidade mudou tempos depois do início da prática?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que você notou de diferente no seu filho(a) após a prática do Para Rollerski (melhoras nas articulações, força, mobilidade, respiração, autoestima, convívio social…)?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Quais dificuldades você encontra para a realização não só do Para Rollerski, mas também de outros esportes paralímpicos?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sua perspectiva sobre o alto rendimento na modalidade? Acha que é possível seu filho(a) chegar até lá?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0"/>
          <p:cNvSpPr txBox="1"/>
          <p:nvPr>
            <p:ph type="title"/>
          </p:nvPr>
        </p:nvSpPr>
        <p:spPr>
          <a:xfrm>
            <a:off x="7962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60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41" name="Google Shape;641;p60"/>
          <p:cNvSpPr txBox="1"/>
          <p:nvPr/>
        </p:nvSpPr>
        <p:spPr>
          <a:xfrm>
            <a:off x="217500" y="1424325"/>
            <a:ext cx="870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2" name="Google Shape;64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00" y="783050"/>
            <a:ext cx="8430200" cy="43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48" name="Google Shape;648;p61"/>
          <p:cNvSpPr txBox="1"/>
          <p:nvPr/>
        </p:nvSpPr>
        <p:spPr>
          <a:xfrm>
            <a:off x="217500" y="1424325"/>
            <a:ext cx="870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9" name="Google Shape;6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75" y="1656830"/>
            <a:ext cx="8209050" cy="226769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1"/>
          <p:cNvSpPr txBox="1"/>
          <p:nvPr>
            <p:ph type="title"/>
          </p:nvPr>
        </p:nvSpPr>
        <p:spPr>
          <a:xfrm>
            <a:off x="7962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56" name="Google Shape;656;p62"/>
          <p:cNvSpPr txBox="1"/>
          <p:nvPr/>
        </p:nvSpPr>
        <p:spPr>
          <a:xfrm>
            <a:off x="217500" y="1424325"/>
            <a:ext cx="870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7" name="Google Shape;6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698" y="746100"/>
            <a:ext cx="4508625" cy="41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2"/>
          <p:cNvSpPr txBox="1"/>
          <p:nvPr>
            <p:ph type="title"/>
          </p:nvPr>
        </p:nvSpPr>
        <p:spPr>
          <a:xfrm>
            <a:off x="7962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A PESQUISA QUALITATIVA</a:t>
            </a:r>
            <a:endParaRPr/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457700" y="1520650"/>
            <a:ext cx="8061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/>
              <a:t>Relação Investigador - Análise e Coleta dos Dados;</a:t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32" name="Google Shape;232;p27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457700" y="2370375"/>
            <a:ext cx="704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Seleção dos participantes: Proposital;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457700" y="3261025"/>
            <a:ext cx="438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Acesso ao ambiente.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3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64" name="Google Shape;664;p63"/>
          <p:cNvSpPr txBox="1"/>
          <p:nvPr/>
        </p:nvSpPr>
        <p:spPr>
          <a:xfrm>
            <a:off x="217500" y="1424325"/>
            <a:ext cx="870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5" name="Google Shape;66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50" y="901079"/>
            <a:ext cx="8774100" cy="3744121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63"/>
          <p:cNvSpPr txBox="1"/>
          <p:nvPr>
            <p:ph type="title"/>
          </p:nvPr>
        </p:nvSpPr>
        <p:spPr>
          <a:xfrm>
            <a:off x="7962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4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Futebol, Categoria de base e COVID</a:t>
            </a:r>
            <a:endParaRPr/>
          </a:p>
        </p:txBody>
      </p:sp>
      <p:sp>
        <p:nvSpPr>
          <p:cNvPr id="672" name="Google Shape;672;p64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73" name="Google Shape;673;p64"/>
          <p:cNvSpPr txBox="1"/>
          <p:nvPr/>
        </p:nvSpPr>
        <p:spPr>
          <a:xfrm>
            <a:off x="284475" y="1164775"/>
            <a:ext cx="87090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a sua cidade natal?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a sua data de nascimento?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Desde quando você está em Araraquara e onde você reside na cidade?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sua migração ocorreu sozinho ou foi acompanhado dos seus familiares?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Quando iniciou a paralisação das atividades, qual foi a sua perspectiva a respeito do seu futuro dentro do futebol e mais precisamente no clube?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sua percepção em relação aos treinos e atividades que foram realizadas durante o período da pandemia?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experiência remota foi capaz de desenvolver os atletas nos mais variados componentes do jogo (tático, técnico, físico, psicológico) tal qual ocorria anteriormente à paralisação?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sua opinião, de 0 a 10, qual nota você daria para a experiência remota no clube? O clube lhe ofereceu apoio quanto a estrutura e internet para acompanhar os treinos?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5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Futebol, Categoria de base e COVID</a:t>
            </a:r>
            <a:endParaRPr/>
          </a:p>
        </p:txBody>
      </p:sp>
      <p:sp>
        <p:nvSpPr>
          <p:cNvPr id="679" name="Google Shape;679;p65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80" name="Google Shape;680;p65"/>
          <p:cNvSpPr txBox="1"/>
          <p:nvPr/>
        </p:nvSpPr>
        <p:spPr>
          <a:xfrm>
            <a:off x="217500" y="1271925"/>
            <a:ext cx="8709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sim, como ocorreu este apoio de fato, enviaram aparelhos para assistir aos treinos e demais atividades e em relação à internet, houve auxílio nesse sentido? Ou não foi preciso auxílio do clube, pois levando em consideração a sua condição financeira você já possuía uma boa estrutura para as atividades online?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do apoio do clube em relação aos aparelhos tecnológicos, houve auxílio e acompanhamento dos profissionais de cada área (psicólogos, preparadores físicos, fisiologistas, técnicos, médicos) nos diversos tipos de treinos que foram realizados?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exemplo dos treinos físicos, ocorreu um monitoramento de como deveriam ser feitos os exercícios, quais materiais eram para ser utilizados e os mesmos eram adaptados ou profissionais? Havia uma preocupação em relação a alimentação, aconteciam encontros com nutricionistas? </a:t>
            </a: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6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Futebol, Categoria de base e COVID</a:t>
            </a:r>
            <a:endParaRPr/>
          </a:p>
        </p:txBody>
      </p:sp>
      <p:sp>
        <p:nvSpPr>
          <p:cNvPr id="686" name="Google Shape;686;p66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87" name="Google Shape;687;p66"/>
          <p:cNvSpPr txBox="1"/>
          <p:nvPr/>
        </p:nvSpPr>
        <p:spPr>
          <a:xfrm>
            <a:off x="217500" y="1271925"/>
            <a:ext cx="87090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tratando de questões emocionais e psicológicas, você foi muito afetado com o momento de pandemia por estar tudo paralisado com os treinos acontecendo distantes do clube e sem o contato presencial com os demais companheiros?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sim, houve todo um cuidado e atenção do clube em relação a isso? Aconteceram encontros com os psicólogos ou médicos responsáveis?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 caso de trabalhos mais táticos, houve alguma dificuldade de compreensão ou de utilização dos mecanismos relacionados ao treino? Se sim, quais?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momento dos treinos em casa você separou um ambiente da casa mais adequado ao treino?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Seus familiares deram suporte ao momento de treino, por exemplo, alimentação, organização de tempo, auxílio com materiais, incentivo e outros tipos de ajuda?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7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67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94" name="Google Shape;694;p67"/>
          <p:cNvSpPr txBox="1"/>
          <p:nvPr/>
        </p:nvSpPr>
        <p:spPr>
          <a:xfrm>
            <a:off x="217500" y="1271925"/>
            <a:ext cx="8709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5" name="Google Shape;69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900" y="709900"/>
            <a:ext cx="7521999" cy="29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67"/>
          <p:cNvSpPr txBox="1"/>
          <p:nvPr/>
        </p:nvSpPr>
        <p:spPr>
          <a:xfrm>
            <a:off x="1674325" y="3884425"/>
            <a:ext cx="6630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Apoio do clube; Atividades passadas pelo clube; Dificuldade do ensino remot; maneiras de manter o engajamento dos meninos; Meios de comunicação escola x Meio de comunicação clube; visão do garoto em relação ao período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8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8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03" name="Google Shape;703;p68"/>
          <p:cNvSpPr txBox="1"/>
          <p:nvPr/>
        </p:nvSpPr>
        <p:spPr>
          <a:xfrm>
            <a:off x="217500" y="1271925"/>
            <a:ext cx="8709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68"/>
          <p:cNvSpPr txBox="1"/>
          <p:nvPr/>
        </p:nvSpPr>
        <p:spPr>
          <a:xfrm>
            <a:off x="1044775" y="723300"/>
            <a:ext cx="6630300" cy="28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 Temas: </a:t>
            </a:r>
            <a:b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Compreensão da história do atleta: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-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códigos, 2 subtemas;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Comunicação adequada com os jogadores: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 códigos, 1 subtema;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Condições apropriadas para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aprendizagem: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códigos, 2 subtemas;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Construção do habitus esportivo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códigos,  </a:t>
            </a: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 subtemas.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9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9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11" name="Google Shape;711;p69"/>
          <p:cNvSpPr txBox="1"/>
          <p:nvPr/>
        </p:nvSpPr>
        <p:spPr>
          <a:xfrm>
            <a:off x="217500" y="1271925"/>
            <a:ext cx="8709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2" name="Google Shape;71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50" y="1337319"/>
            <a:ext cx="8167051" cy="286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0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DE DADOS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70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19" name="Google Shape;719;p70"/>
          <p:cNvSpPr txBox="1"/>
          <p:nvPr/>
        </p:nvSpPr>
        <p:spPr>
          <a:xfrm>
            <a:off x="217500" y="1271925"/>
            <a:ext cx="8709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0" name="Google Shape;72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925" y="864325"/>
            <a:ext cx="6143050" cy="34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1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Iniciação esportiva em Ginástica Rítmica</a:t>
            </a:r>
            <a:endParaRPr/>
          </a:p>
        </p:txBody>
      </p:sp>
      <p:sp>
        <p:nvSpPr>
          <p:cNvPr id="726" name="Google Shape;726;p71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27" name="Google Shape;727;p71"/>
          <p:cNvSpPr txBox="1"/>
          <p:nvPr/>
        </p:nvSpPr>
        <p:spPr>
          <a:xfrm>
            <a:off x="217500" y="1271925"/>
            <a:ext cx="8709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a sua opinião sobre o objetivo da inicial esportiva em GR?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 a sua opinião sobre a idade ou período ideal para iniciar a prática de GR?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você organiza o planejamento da iniciação esportiva em GR, em conteúdo, estratégias? E por que pensa assim?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Haveria alguma prioridade de ensino na iniciação?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Você destacaria algo na sua atuação com a iniciação?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Você percebe que haja formas de ensino mais ou menos apropriadas na iniciação?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você pensa a relação entre a iniciação e as fases posteriores da formação esportiva?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você pensa a competição na iniciação?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2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Iniciação esportiva em Ginástica Rítmica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2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734" name="Google Shape;73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825" y="1175925"/>
            <a:ext cx="6510949" cy="38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MÉTODOS NA PESQUISA QUALITATIVA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1058175" y="1520650"/>
            <a:ext cx="2143200" cy="299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ENTREVISTAS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Estrutura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Forma das  perguntas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3795700" y="1520650"/>
            <a:ext cx="2143200" cy="299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GRUPOS DE FOCO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Entrevista com   pequenos grupos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6375800" y="1520650"/>
            <a:ext cx="2143200" cy="299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OBSERVAÇÃO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Notas de campo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Focadas no que é visto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8"/>
          <p:cNvSpPr/>
          <p:nvPr/>
        </p:nvSpPr>
        <p:spPr>
          <a:xfrm rot="2699433">
            <a:off x="375077" y="1088189"/>
            <a:ext cx="1285732" cy="6427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8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3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Iniciação esportiva em Ginástica Rítmica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73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741" name="Google Shape;74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700" y="1244375"/>
            <a:ext cx="4349894" cy="375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75" y="1244375"/>
            <a:ext cx="4037626" cy="37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4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Iniciação esportiva em Ginástica Rítmica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74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749" name="Google Shape;7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25" y="1137200"/>
            <a:ext cx="3766150" cy="39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375" y="1137200"/>
            <a:ext cx="3544527" cy="3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5"/>
          <p:cNvSpPr txBox="1"/>
          <p:nvPr>
            <p:ph type="title"/>
          </p:nvPr>
        </p:nvSpPr>
        <p:spPr>
          <a:xfrm>
            <a:off x="1101000" y="1402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 TEMÁTICA REFLEXIVA: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Iniciação esportiva em Ginástica Rítmica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75"/>
          <p:cNvSpPr txBox="1"/>
          <p:nvPr>
            <p:ph idx="1" type="body"/>
          </p:nvPr>
        </p:nvSpPr>
        <p:spPr>
          <a:xfrm>
            <a:off x="457700" y="1520650"/>
            <a:ext cx="3201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757" name="Google Shape;75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413" y="1146700"/>
            <a:ext cx="7034073" cy="39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6"/>
          <p:cNvSpPr txBox="1"/>
          <p:nvPr>
            <p:ph type="title"/>
          </p:nvPr>
        </p:nvSpPr>
        <p:spPr>
          <a:xfrm>
            <a:off x="644550" y="2022963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ÉTICA EM PESQUISA</a:t>
            </a:r>
            <a:endParaRPr/>
          </a:p>
        </p:txBody>
      </p:sp>
      <p:sp>
        <p:nvSpPr>
          <p:cNvPr id="763" name="Google Shape;763;p76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76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76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76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76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76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76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7"/>
          <p:cNvSpPr txBox="1"/>
          <p:nvPr>
            <p:ph type="title"/>
          </p:nvPr>
        </p:nvSpPr>
        <p:spPr>
          <a:xfrm>
            <a:off x="720000" y="445025"/>
            <a:ext cx="74109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PLÁGIO</a:t>
            </a:r>
            <a:endParaRPr/>
          </a:p>
        </p:txBody>
      </p:sp>
      <p:sp>
        <p:nvSpPr>
          <p:cNvPr id="775" name="Google Shape;775;p77"/>
          <p:cNvSpPr txBox="1"/>
          <p:nvPr>
            <p:ph idx="1" type="body"/>
          </p:nvPr>
        </p:nvSpPr>
        <p:spPr>
          <a:xfrm>
            <a:off x="36735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“U</a:t>
            </a:r>
            <a:r>
              <a:rPr lang="en" sz="2200"/>
              <a:t>sar ideias, textos ou ilustrações de outras pessoas como se fossem seus”.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76" name="Google Shape;776;p77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777" name="Google Shape;777;p77"/>
          <p:cNvSpPr/>
          <p:nvPr/>
        </p:nvSpPr>
        <p:spPr>
          <a:xfrm>
            <a:off x="325675" y="22034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8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FABRICAÇÃO E FALSIFICAÇÃO DE DADOS</a:t>
            </a:r>
            <a:endParaRPr/>
          </a:p>
        </p:txBody>
      </p:sp>
      <p:sp>
        <p:nvSpPr>
          <p:cNvPr id="783" name="Google Shape;783;p78"/>
          <p:cNvSpPr txBox="1"/>
          <p:nvPr>
            <p:ph idx="1" type="body"/>
          </p:nvPr>
        </p:nvSpPr>
        <p:spPr>
          <a:xfrm>
            <a:off x="4566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“Casos de cientistas que maquiaram ou alteraram dados de pesquisas”.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84" name="Google Shape;784;p78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785" name="Google Shape;785;p78"/>
          <p:cNvSpPr/>
          <p:nvPr/>
        </p:nvSpPr>
        <p:spPr>
          <a:xfrm>
            <a:off x="399900" y="22579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9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NÃO PUBLICAÇÃO DE DADOS</a:t>
            </a:r>
            <a:endParaRPr/>
          </a:p>
        </p:txBody>
      </p:sp>
      <p:sp>
        <p:nvSpPr>
          <p:cNvPr id="791" name="Google Shape;791;p79"/>
          <p:cNvSpPr txBox="1"/>
          <p:nvPr>
            <p:ph idx="1" type="body"/>
          </p:nvPr>
        </p:nvSpPr>
        <p:spPr>
          <a:xfrm>
            <a:off x="50260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“Alguns dados não são incluídos por não darem suporte ao resultado esperado”.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792" name="Google Shape;792;p79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793" name="Google Shape;793;p79"/>
          <p:cNvSpPr/>
          <p:nvPr/>
        </p:nvSpPr>
        <p:spPr>
          <a:xfrm>
            <a:off x="325675" y="22034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0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ERROS NOS PROCEDIMENTOS DE COLETA DE DADOS</a:t>
            </a:r>
            <a:endParaRPr/>
          </a:p>
        </p:txBody>
      </p:sp>
      <p:sp>
        <p:nvSpPr>
          <p:cNvPr id="799" name="Google Shape;799;p80"/>
          <p:cNvSpPr txBox="1"/>
          <p:nvPr>
            <p:ph idx="1" type="body"/>
          </p:nvPr>
        </p:nvSpPr>
        <p:spPr>
          <a:xfrm>
            <a:off x="36735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“Prosseguimento na coleta com participantes que não correspondem às exigências, tratamento inadequado de participantes, registro incorreto de dados”.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00" name="Google Shape;800;p80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801" name="Google Shape;801;p80"/>
          <p:cNvSpPr/>
          <p:nvPr/>
        </p:nvSpPr>
        <p:spPr>
          <a:xfrm>
            <a:off x="325675" y="2203400"/>
            <a:ext cx="8344200" cy="132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1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RETENÇÃO E ARMAZENAMENTO DE DADOS</a:t>
            </a:r>
            <a:endParaRPr/>
          </a:p>
        </p:txBody>
      </p:sp>
      <p:sp>
        <p:nvSpPr>
          <p:cNvPr id="807" name="Google Shape;807;p81"/>
          <p:cNvSpPr txBox="1"/>
          <p:nvPr>
            <p:ph idx="1" type="body"/>
          </p:nvPr>
        </p:nvSpPr>
        <p:spPr>
          <a:xfrm>
            <a:off x="36735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“Os dados têm de ser armazenados e mantidos como foram registrados originalmente, ou seja, não devem ser alterados”.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08" name="Google Shape;808;p81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809" name="Google Shape;809;p81"/>
          <p:cNvSpPr/>
          <p:nvPr/>
        </p:nvSpPr>
        <p:spPr>
          <a:xfrm>
            <a:off x="367350" y="231405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2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PROBLEMAS DE AUTORIA</a:t>
            </a:r>
            <a:endParaRPr/>
          </a:p>
        </p:txBody>
      </p:sp>
      <p:sp>
        <p:nvSpPr>
          <p:cNvPr id="815" name="Google Shape;815;p82"/>
          <p:cNvSpPr txBox="1"/>
          <p:nvPr>
            <p:ph idx="1" type="body"/>
          </p:nvPr>
        </p:nvSpPr>
        <p:spPr>
          <a:xfrm>
            <a:off x="36735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“É preciso decidir a ordem dos autores no início do esforço cooperativo”.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16" name="Google Shape;816;p82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817" name="Google Shape;817;p82"/>
          <p:cNvSpPr/>
          <p:nvPr/>
        </p:nvSpPr>
        <p:spPr>
          <a:xfrm>
            <a:off x="325675" y="22034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MÉTODOS NA PESQUISA QUALITATIVA</a:t>
            </a:r>
            <a:endParaRPr/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94800" y="1806400"/>
            <a:ext cx="80613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/>
              <a:t>Análise da conversação;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Análise fenomenológica interpretativa;</a:t>
            </a:r>
            <a:endParaRPr sz="20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51" name="Google Shape;251;p29"/>
          <p:cNvSpPr txBox="1"/>
          <p:nvPr>
            <p:ph idx="4294967295" type="subTitle"/>
          </p:nvPr>
        </p:nvSpPr>
        <p:spPr>
          <a:xfrm>
            <a:off x="6997375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(BRAUN &amp; CLARKE, 2006)</a:t>
            </a: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5778075" y="1972325"/>
            <a:ext cx="37242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Vinculada ou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decorrente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uma Teoria Particular ou Posição epistemológica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393400" y="3388825"/>
            <a:ext cx="13500" cy="13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3790650" y="2625325"/>
            <a:ext cx="259500" cy="777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5518575" y="1874950"/>
            <a:ext cx="259500" cy="621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4122175" y="2581350"/>
            <a:ext cx="34992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Independente de teoria 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epistemologia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4122175" y="2959650"/>
            <a:ext cx="4745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Aplicáveis em uma variedade de abordagens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9"/>
          <p:cNvSpPr/>
          <p:nvPr/>
        </p:nvSpPr>
        <p:spPr>
          <a:xfrm rot="-782714">
            <a:off x="1764472" y="3879861"/>
            <a:ext cx="509037" cy="683034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2344050" y="3831225"/>
            <a:ext cx="6442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Vinculado mais ao segundo campo</a:t>
            </a:r>
            <a:b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Compatível tanto com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paradigmas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construtivistas quanto essencialistas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394800" y="2440800"/>
            <a:ext cx="349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Teoria fundamentada;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do discurso;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narrativa;</a:t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394800" y="34023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temática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3"/>
          <p:cNvSpPr txBox="1"/>
          <p:nvPr>
            <p:ph type="title"/>
          </p:nvPr>
        </p:nvSpPr>
        <p:spPr>
          <a:xfrm>
            <a:off x="720000" y="445025"/>
            <a:ext cx="78825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PRÁTICAS DE PUBLICAÇÃO INACEITÁVEIS</a:t>
            </a:r>
            <a:endParaRPr/>
          </a:p>
        </p:txBody>
      </p:sp>
      <p:sp>
        <p:nvSpPr>
          <p:cNvPr id="823" name="Google Shape;823;p83"/>
          <p:cNvSpPr txBox="1"/>
          <p:nvPr>
            <p:ph idx="1" type="body"/>
          </p:nvPr>
        </p:nvSpPr>
        <p:spPr>
          <a:xfrm>
            <a:off x="367350" y="2314050"/>
            <a:ext cx="8409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“Os autores não podem publicar o mesmo artigo em mais de um periódico científico indexado”.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24" name="Google Shape;824;p83"/>
          <p:cNvSpPr txBox="1"/>
          <p:nvPr>
            <p:ph idx="4294967295" type="subTitle"/>
          </p:nvPr>
        </p:nvSpPr>
        <p:spPr>
          <a:xfrm>
            <a:off x="5974700" y="4734000"/>
            <a:ext cx="31692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(THOMAS, NELSON &amp; SILVERMAN, 2012)</a:t>
            </a:r>
            <a:endParaRPr/>
          </a:p>
        </p:txBody>
      </p:sp>
      <p:sp>
        <p:nvSpPr>
          <p:cNvPr id="825" name="Google Shape;825;p83"/>
          <p:cNvSpPr/>
          <p:nvPr/>
        </p:nvSpPr>
        <p:spPr>
          <a:xfrm>
            <a:off x="325675" y="22034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4"/>
          <p:cNvSpPr txBox="1"/>
          <p:nvPr>
            <p:ph type="title"/>
          </p:nvPr>
        </p:nvSpPr>
        <p:spPr>
          <a:xfrm>
            <a:off x="644550" y="2022963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PESQUISA NORMAL E EXTRAORDINÁRIA</a:t>
            </a:r>
            <a:endParaRPr/>
          </a:p>
        </p:txBody>
      </p:sp>
      <p:sp>
        <p:nvSpPr>
          <p:cNvPr id="831" name="Google Shape;831;p84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84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84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84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84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84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84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5"/>
          <p:cNvSpPr txBox="1"/>
          <p:nvPr>
            <p:ph type="title"/>
          </p:nvPr>
        </p:nvSpPr>
        <p:spPr>
          <a:xfrm>
            <a:off x="720000" y="445025"/>
            <a:ext cx="74109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CIÊNCIA NORMAL</a:t>
            </a:r>
            <a:endParaRPr/>
          </a:p>
        </p:txBody>
      </p:sp>
      <p:sp>
        <p:nvSpPr>
          <p:cNvPr id="843" name="Google Shape;843;p85"/>
          <p:cNvSpPr txBox="1"/>
          <p:nvPr>
            <p:ph idx="1" type="body"/>
          </p:nvPr>
        </p:nvSpPr>
        <p:spPr>
          <a:xfrm>
            <a:off x="393000" y="2314050"/>
            <a:ext cx="8358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“A pesquisa firmemente baseada em uma ou mais realizações científicas passadas”.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44" name="Google Shape;844;p85"/>
          <p:cNvSpPr txBox="1"/>
          <p:nvPr>
            <p:ph idx="4294967295" type="subTitle"/>
          </p:nvPr>
        </p:nvSpPr>
        <p:spPr>
          <a:xfrm>
            <a:off x="7737700" y="4734000"/>
            <a:ext cx="1406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(KUHN, 2O11)</a:t>
            </a:r>
            <a:endParaRPr/>
          </a:p>
        </p:txBody>
      </p:sp>
      <p:sp>
        <p:nvSpPr>
          <p:cNvPr id="845" name="Google Shape;845;p85"/>
          <p:cNvSpPr/>
          <p:nvPr/>
        </p:nvSpPr>
        <p:spPr>
          <a:xfrm>
            <a:off x="325675" y="2203400"/>
            <a:ext cx="8344200" cy="9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6"/>
          <p:cNvSpPr txBox="1"/>
          <p:nvPr>
            <p:ph type="title"/>
          </p:nvPr>
        </p:nvSpPr>
        <p:spPr>
          <a:xfrm>
            <a:off x="720000" y="445025"/>
            <a:ext cx="74109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CIÊNCIA EXTRAORDINÁRIA</a:t>
            </a:r>
            <a:endParaRPr/>
          </a:p>
        </p:txBody>
      </p:sp>
      <p:sp>
        <p:nvSpPr>
          <p:cNvPr id="851" name="Google Shape;851;p86"/>
          <p:cNvSpPr txBox="1"/>
          <p:nvPr>
            <p:ph idx="1" type="body"/>
          </p:nvPr>
        </p:nvSpPr>
        <p:spPr>
          <a:xfrm>
            <a:off x="393000" y="1921050"/>
            <a:ext cx="8358000" cy="13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“Quando uma anomalia parece ser algo mais do que um novo quebra-cabeça da ciência normal, é sinal de que se iniciou a transição da crise para a ciência extraordinária”.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52" name="Google Shape;852;p86"/>
          <p:cNvSpPr txBox="1"/>
          <p:nvPr>
            <p:ph idx="4294967295" type="subTitle"/>
          </p:nvPr>
        </p:nvSpPr>
        <p:spPr>
          <a:xfrm>
            <a:off x="7737700" y="4734000"/>
            <a:ext cx="14064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(KUHN, 2O11)</a:t>
            </a:r>
            <a:endParaRPr/>
          </a:p>
        </p:txBody>
      </p:sp>
      <p:sp>
        <p:nvSpPr>
          <p:cNvPr id="853" name="Google Shape;853;p86"/>
          <p:cNvSpPr/>
          <p:nvPr/>
        </p:nvSpPr>
        <p:spPr>
          <a:xfrm>
            <a:off x="325675" y="1867700"/>
            <a:ext cx="8344200" cy="130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7"/>
          <p:cNvSpPr txBox="1"/>
          <p:nvPr>
            <p:ph type="title"/>
          </p:nvPr>
        </p:nvSpPr>
        <p:spPr>
          <a:xfrm>
            <a:off x="644550" y="2022963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IMPACTO SOCIAL</a:t>
            </a:r>
            <a:endParaRPr/>
          </a:p>
        </p:txBody>
      </p:sp>
      <p:sp>
        <p:nvSpPr>
          <p:cNvPr id="859" name="Google Shape;859;p87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7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87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87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87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87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87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8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</a:t>
            </a:r>
            <a:endParaRPr/>
          </a:p>
        </p:txBody>
      </p:sp>
      <p:sp>
        <p:nvSpPr>
          <p:cNvPr id="871" name="Google Shape;871;p88"/>
          <p:cNvSpPr txBox="1"/>
          <p:nvPr>
            <p:ph idx="1" type="body"/>
          </p:nvPr>
        </p:nvSpPr>
        <p:spPr>
          <a:xfrm>
            <a:off x="457700" y="1215850"/>
            <a:ext cx="822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TCC - PARA SKI CROSS COUNTRY NO BRASIL: UM OLHAR FAMILIAR DO DESENVOLVIMENTO DE UMA MODALIDADE NÃO CONVENCIONAL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72" name="Google Shape;872;p88"/>
          <p:cNvSpPr/>
          <p:nvPr/>
        </p:nvSpPr>
        <p:spPr>
          <a:xfrm>
            <a:off x="786950" y="2411075"/>
            <a:ext cx="1285800" cy="12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3" name="Google Shape;873;p88"/>
          <p:cNvSpPr txBox="1"/>
          <p:nvPr>
            <p:ph idx="1" type="body"/>
          </p:nvPr>
        </p:nvSpPr>
        <p:spPr>
          <a:xfrm>
            <a:off x="2351700" y="290122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Benefícios da prática;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74" name="Google Shape;874;p88"/>
          <p:cNvSpPr txBox="1"/>
          <p:nvPr>
            <p:ph idx="1" type="body"/>
          </p:nvPr>
        </p:nvSpPr>
        <p:spPr>
          <a:xfrm>
            <a:off x="2351700" y="348847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Prática do esporte em Ribeirão Preto;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75" name="Google Shape;875;p88"/>
          <p:cNvSpPr txBox="1"/>
          <p:nvPr>
            <p:ph idx="1" type="body"/>
          </p:nvPr>
        </p:nvSpPr>
        <p:spPr>
          <a:xfrm>
            <a:off x="2351700" y="407572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Perspectiva e incentivo dos pais/responsáveis para o alto rendimento.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9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PROJETO DE MESTRADO</a:t>
            </a:r>
            <a:endParaRPr/>
          </a:p>
        </p:txBody>
      </p:sp>
      <p:sp>
        <p:nvSpPr>
          <p:cNvPr id="881" name="Google Shape;881;p89"/>
          <p:cNvSpPr txBox="1"/>
          <p:nvPr>
            <p:ph idx="1" type="body"/>
          </p:nvPr>
        </p:nvSpPr>
        <p:spPr>
          <a:xfrm>
            <a:off x="457700" y="1215850"/>
            <a:ext cx="822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ANÁLISE DO DESENVOLVIMENTO E DAS PERSPECTIVAS DOS ATLETAS BRASILEIROS DE PARA SKI CROSS COUNTRY: DA DEFICIÊNCIA AO ALTO RENDIMENTO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82" name="Google Shape;882;p89"/>
          <p:cNvSpPr/>
          <p:nvPr/>
        </p:nvSpPr>
        <p:spPr>
          <a:xfrm>
            <a:off x="786950" y="2411075"/>
            <a:ext cx="1285800" cy="12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3" name="Google Shape;883;p89"/>
          <p:cNvSpPr txBox="1"/>
          <p:nvPr/>
        </p:nvSpPr>
        <p:spPr>
          <a:xfrm>
            <a:off x="2809800" y="2604275"/>
            <a:ext cx="53211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Desenvolvimento dos núcleos de rollerski no Brasil;</a:t>
            </a:r>
            <a:b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4" name="Google Shape;884;p89"/>
          <p:cNvSpPr txBox="1"/>
          <p:nvPr/>
        </p:nvSpPr>
        <p:spPr>
          <a:xfrm>
            <a:off x="2809800" y="3528575"/>
            <a:ext cx="518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Políticas municipais, estaduais e federais;</a:t>
            </a:r>
            <a:endParaRPr/>
          </a:p>
        </p:txBody>
      </p:sp>
      <p:sp>
        <p:nvSpPr>
          <p:cNvPr id="885" name="Google Shape;885;p89"/>
          <p:cNvSpPr txBox="1"/>
          <p:nvPr/>
        </p:nvSpPr>
        <p:spPr>
          <a:xfrm>
            <a:off x="2809800" y="4401600"/>
            <a:ext cx="545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Perspectiva de vida dos atletas profissionais.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</a:t>
            </a:r>
            <a:endParaRPr/>
          </a:p>
        </p:txBody>
      </p:sp>
      <p:sp>
        <p:nvSpPr>
          <p:cNvPr id="891" name="Google Shape;891;p90"/>
          <p:cNvSpPr txBox="1"/>
          <p:nvPr>
            <p:ph idx="1" type="body"/>
          </p:nvPr>
        </p:nvSpPr>
        <p:spPr>
          <a:xfrm>
            <a:off x="457700" y="1520650"/>
            <a:ext cx="822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IC - INFLUÊNCIA DA PANDEMIA DE COVID-19 SOBRE AS CATEGORIAS DE BASE DE UM CLUBE DE FUTEBOL: PERSPECTIVA DOS JOGADORES SOBRE O APRENDIZADO REMOTO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892" name="Google Shape;892;p90"/>
          <p:cNvSpPr/>
          <p:nvPr/>
        </p:nvSpPr>
        <p:spPr>
          <a:xfrm>
            <a:off x="1108425" y="2799475"/>
            <a:ext cx="1285800" cy="12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90"/>
          <p:cNvSpPr txBox="1"/>
          <p:nvPr/>
        </p:nvSpPr>
        <p:spPr>
          <a:xfrm>
            <a:off x="2944725" y="3186200"/>
            <a:ext cx="4152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Instituições esportivas;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90"/>
          <p:cNvSpPr txBox="1"/>
          <p:nvPr/>
        </p:nvSpPr>
        <p:spPr>
          <a:xfrm>
            <a:off x="2944725" y="38135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Comissão Técnica;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90"/>
          <p:cNvSpPr txBox="1"/>
          <p:nvPr/>
        </p:nvSpPr>
        <p:spPr>
          <a:xfrm>
            <a:off x="2944725" y="4433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Estratégias de ensino.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1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PROJETO DE MESTRADO</a:t>
            </a:r>
            <a:endParaRPr/>
          </a:p>
        </p:txBody>
      </p:sp>
      <p:sp>
        <p:nvSpPr>
          <p:cNvPr id="901" name="Google Shape;901;p91"/>
          <p:cNvSpPr txBox="1"/>
          <p:nvPr>
            <p:ph idx="1" type="body"/>
          </p:nvPr>
        </p:nvSpPr>
        <p:spPr>
          <a:xfrm>
            <a:off x="457700" y="1520650"/>
            <a:ext cx="822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TRAJETÓRIA DOS OBSERVADORES TÉCNICOS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902" name="Google Shape;902;p91"/>
          <p:cNvSpPr/>
          <p:nvPr/>
        </p:nvSpPr>
        <p:spPr>
          <a:xfrm>
            <a:off x="786950" y="2411075"/>
            <a:ext cx="1285800" cy="12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91"/>
          <p:cNvSpPr txBox="1"/>
          <p:nvPr/>
        </p:nvSpPr>
        <p:spPr>
          <a:xfrm>
            <a:off x="2854900" y="2995300"/>
            <a:ext cx="4152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Instituições esportivas;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91"/>
          <p:cNvSpPr txBox="1"/>
          <p:nvPr/>
        </p:nvSpPr>
        <p:spPr>
          <a:xfrm>
            <a:off x="2854900" y="35610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Dirigentes;</a:t>
            </a:r>
            <a:endParaRPr/>
          </a:p>
        </p:txBody>
      </p:sp>
      <p:sp>
        <p:nvSpPr>
          <p:cNvPr id="905" name="Google Shape;905;p91"/>
          <p:cNvSpPr txBox="1"/>
          <p:nvPr/>
        </p:nvSpPr>
        <p:spPr>
          <a:xfrm>
            <a:off x="2854900" y="41192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Cursos, lei?.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2"/>
          <p:cNvSpPr txBox="1"/>
          <p:nvPr>
            <p:ph type="title"/>
          </p:nvPr>
        </p:nvSpPr>
        <p:spPr>
          <a:xfrm>
            <a:off x="720000" y="445025"/>
            <a:ext cx="74109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PROJETO DE MESTRADO</a:t>
            </a:r>
            <a:endParaRPr/>
          </a:p>
        </p:txBody>
      </p:sp>
      <p:sp>
        <p:nvSpPr>
          <p:cNvPr id="911" name="Google Shape;911;p92"/>
          <p:cNvSpPr txBox="1"/>
          <p:nvPr>
            <p:ph idx="1" type="body"/>
          </p:nvPr>
        </p:nvSpPr>
        <p:spPr>
          <a:xfrm>
            <a:off x="457700" y="1520650"/>
            <a:ext cx="82221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PRÁTICA DE COACHING - RELAÇÃO TREINADOR-ATLETA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912" name="Google Shape;912;p92"/>
          <p:cNvSpPr/>
          <p:nvPr/>
        </p:nvSpPr>
        <p:spPr>
          <a:xfrm>
            <a:off x="786950" y="2411075"/>
            <a:ext cx="1285800" cy="12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92"/>
          <p:cNvSpPr txBox="1"/>
          <p:nvPr>
            <p:ph idx="1" type="body"/>
          </p:nvPr>
        </p:nvSpPr>
        <p:spPr>
          <a:xfrm>
            <a:off x="2351700" y="312982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Reflexão dos treinadores acerca da sua atuação;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914" name="Google Shape;914;p92"/>
          <p:cNvSpPr txBox="1"/>
          <p:nvPr>
            <p:ph idx="1" type="body"/>
          </p:nvPr>
        </p:nvSpPr>
        <p:spPr>
          <a:xfrm>
            <a:off x="2351700" y="371707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Mudanças na hierarquia dos clubes;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915" name="Google Shape;915;p92"/>
          <p:cNvSpPr txBox="1"/>
          <p:nvPr>
            <p:ph idx="1" type="body"/>
          </p:nvPr>
        </p:nvSpPr>
        <p:spPr>
          <a:xfrm>
            <a:off x="2351700" y="4304325"/>
            <a:ext cx="59982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Participação da família.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100400" y="271650"/>
            <a:ext cx="84186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TEMÁTICA: 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VISÕES 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541350" y="1520650"/>
            <a:ext cx="8061300" cy="9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1" lang="en" sz="2000"/>
              <a:t>Holloway e Todres (2003) →</a:t>
            </a:r>
            <a:r>
              <a:rPr lang="en" sz="2000"/>
              <a:t> poucas habilidades genéricas compartilhadas;</a:t>
            </a:r>
            <a:endParaRPr sz="20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04600" y="2512150"/>
            <a:ext cx="813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Boyatzis (1998) →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ferramenta aplicável a diferentes métodos;</a:t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504600" y="3087925"/>
            <a:ext cx="813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Ryan e Bernard (2000) →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 realizado dentro das principais tradições analíticas (como a teoria fundamentada);</a:t>
            </a:r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572250" y="4042225"/>
            <a:ext cx="79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Braun e Clarke (2006) →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considerada um método em si.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3"/>
          <p:cNvSpPr txBox="1"/>
          <p:nvPr>
            <p:ph type="title"/>
          </p:nvPr>
        </p:nvSpPr>
        <p:spPr>
          <a:xfrm>
            <a:off x="644550" y="2223600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BIBLIOGRÁFICAS</a:t>
            </a:r>
            <a:endParaRPr/>
          </a:p>
        </p:txBody>
      </p:sp>
      <p:sp>
        <p:nvSpPr>
          <p:cNvPr id="921" name="Google Shape;921;p93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93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93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93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93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93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93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4"/>
          <p:cNvSpPr txBox="1"/>
          <p:nvPr>
            <p:ph type="title"/>
          </p:nvPr>
        </p:nvSpPr>
        <p:spPr>
          <a:xfrm>
            <a:off x="720000" y="445025"/>
            <a:ext cx="7410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BIBLIOGRÁFICAS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94"/>
          <p:cNvSpPr txBox="1"/>
          <p:nvPr>
            <p:ph idx="1" type="body"/>
          </p:nvPr>
        </p:nvSpPr>
        <p:spPr>
          <a:xfrm>
            <a:off x="457700" y="1520650"/>
            <a:ext cx="8248800" cy="2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000"/>
              <a:t>BRAUN, Virginia &amp; CLARKE, Victoria. Using thematic analysis in psychology. Qualitative Research, 3(2), p. 77-101, 2006.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KUHN, T. S. A Estrutura das Revoluções Científicas. São Paulo: Perspectiva, 2011.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000"/>
              <a:t>THOMAS, JERRY R.; NELSON, JACK K.; SILVERMAN, STEPHEN J. Métodos de Pesquisa em Atividade Física. 6.ed. Porto Alegre: Artmed 2012.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5"/>
          <p:cNvSpPr txBox="1"/>
          <p:nvPr>
            <p:ph type="title"/>
          </p:nvPr>
        </p:nvSpPr>
        <p:spPr>
          <a:xfrm>
            <a:off x="2253775" y="1909850"/>
            <a:ext cx="7854900" cy="11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OBRIGADO!</a:t>
            </a:r>
            <a:endParaRPr/>
          </a:p>
        </p:txBody>
      </p:sp>
      <p:sp>
        <p:nvSpPr>
          <p:cNvPr id="939" name="Google Shape;939;p95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95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95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95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95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95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95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643250" y="1610550"/>
            <a:ext cx="7854900" cy="19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TEMÁTICA REFLEXIVA</a:t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idx="2" type="subTitle"/>
          </p:nvPr>
        </p:nvSpPr>
        <p:spPr>
          <a:xfrm>
            <a:off x="1835878" y="2511430"/>
            <a:ext cx="53409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VIRGINIA BRAUN</a:t>
            </a:r>
            <a:endParaRPr sz="2400"/>
          </a:p>
        </p:txBody>
      </p:sp>
      <p:sp>
        <p:nvSpPr>
          <p:cNvPr id="288" name="Google Shape;288;p32"/>
          <p:cNvSpPr txBox="1"/>
          <p:nvPr>
            <p:ph idx="4" type="subTitle"/>
          </p:nvPr>
        </p:nvSpPr>
        <p:spPr>
          <a:xfrm>
            <a:off x="2067375" y="1668488"/>
            <a:ext cx="6850200" cy="6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Professora-associada de Psicologia Qualitativa e Crítica - University of West of England, Reino Unido</a:t>
            </a:r>
            <a:endParaRPr sz="1800"/>
          </a:p>
        </p:txBody>
      </p:sp>
      <p:sp>
        <p:nvSpPr>
          <p:cNvPr id="289" name="Google Shape;289;p32"/>
          <p:cNvSpPr txBox="1"/>
          <p:nvPr>
            <p:ph idx="5" type="subTitle"/>
          </p:nvPr>
        </p:nvSpPr>
        <p:spPr>
          <a:xfrm>
            <a:off x="325675" y="3061150"/>
            <a:ext cx="6934800" cy="6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Professora da Faculdade de Psicologia - University of Auckland, Nova Zelândia</a:t>
            </a:r>
            <a:endParaRPr sz="1800"/>
          </a:p>
        </p:txBody>
      </p:sp>
      <p:sp>
        <p:nvSpPr>
          <p:cNvPr id="290" name="Google Shape;290;p32"/>
          <p:cNvSpPr txBox="1"/>
          <p:nvPr>
            <p:ph type="title"/>
          </p:nvPr>
        </p:nvSpPr>
        <p:spPr>
          <a:xfrm>
            <a:off x="720000" y="2541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EM ANÁLISE TEMÁTICA</a:t>
            </a:r>
            <a:endParaRPr/>
          </a:p>
        </p:txBody>
      </p:sp>
      <p:sp>
        <p:nvSpPr>
          <p:cNvPr id="291" name="Google Shape;291;p32"/>
          <p:cNvSpPr txBox="1"/>
          <p:nvPr>
            <p:ph idx="6" type="subTitle"/>
          </p:nvPr>
        </p:nvSpPr>
        <p:spPr>
          <a:xfrm>
            <a:off x="381000" y="3810725"/>
            <a:ext cx="8266500" cy="11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“Desenvolveram uma abordagem à análise temática que se tornou um dos métodos qualitativos mais amplamente usados nas ciências sociais e da saúde”.</a:t>
            </a:r>
            <a:endParaRPr sz="2000"/>
          </a:p>
        </p:txBody>
      </p:sp>
      <p:pic>
        <p:nvPicPr>
          <p:cNvPr id="292" name="Google Shape;292;p32" title="victoria clark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25" y="1141230"/>
            <a:ext cx="1514700" cy="151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3" name="Google Shape;293;p32" title="virginia braun.png"/>
          <p:cNvPicPr preferRelativeResize="0"/>
          <p:nvPr/>
        </p:nvPicPr>
        <p:blipFill rotWithShape="1">
          <a:blip r:embed="rId4">
            <a:alphaModFix/>
          </a:blip>
          <a:srcRect b="12495" l="0" r="0" t="12502"/>
          <a:stretch/>
        </p:blipFill>
        <p:spPr>
          <a:xfrm>
            <a:off x="7344075" y="2376573"/>
            <a:ext cx="1514700" cy="151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4" name="Google Shape;294;p32"/>
          <p:cNvSpPr txBox="1"/>
          <p:nvPr>
            <p:ph idx="2" type="subTitle"/>
          </p:nvPr>
        </p:nvSpPr>
        <p:spPr>
          <a:xfrm>
            <a:off x="2003175" y="1073851"/>
            <a:ext cx="5340900" cy="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VICTORIA CLARKE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inimalist Abstract Social Media Strategy by Slidesgo">
  <a:themeElements>
    <a:clrScheme name="Simple Light">
      <a:dk1>
        <a:srgbClr val="270901"/>
      </a:dk1>
      <a:lt1>
        <a:srgbClr val="EFE8DE"/>
      </a:lt1>
      <a:dk2>
        <a:srgbClr val="A65F31"/>
      </a:dk2>
      <a:lt2>
        <a:srgbClr val="FFFBF5"/>
      </a:lt2>
      <a:accent1>
        <a:srgbClr val="D7CDC4"/>
      </a:accent1>
      <a:accent2>
        <a:srgbClr val="D79A4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09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