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3" r:id="rId2"/>
    <p:sldId id="266" r:id="rId3"/>
    <p:sldId id="264" r:id="rId4"/>
    <p:sldId id="265" r:id="rId5"/>
    <p:sldId id="261" r:id="rId6"/>
    <p:sldId id="270" r:id="rId7"/>
    <p:sldId id="275" r:id="rId8"/>
    <p:sldId id="267" r:id="rId9"/>
    <p:sldId id="269" r:id="rId10"/>
    <p:sldId id="272" r:id="rId11"/>
    <p:sldId id="271" r:id="rId12"/>
    <p:sldId id="273" r:id="rId13"/>
    <p:sldId id="274" r:id="rId14"/>
    <p:sldId id="268" r:id="rId1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4485" autoAdjust="0"/>
    <p:restoredTop sz="94660"/>
  </p:normalViewPr>
  <p:slideViewPr>
    <p:cSldViewPr>
      <p:cViewPr>
        <p:scale>
          <a:sx n="70" d="100"/>
          <a:sy n="70" d="100"/>
        </p:scale>
        <p:origin x="190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Plan1!$O$21</c:f>
              <c:strCache>
                <c:ptCount val="1"/>
                <c:pt idx="0">
                  <c:v>ΔY(s)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8.9549121016559985E-3"/>
                  <c:y val="0.80555555555555558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</c:trendlineLbl>
          </c:trendline>
          <c:xVal>
            <c:numRef>
              <c:f>Plan1!$N$22:$N$27</c:f>
              <c:numCache>
                <c:formatCode>General</c:formatCode>
                <c:ptCount val="6"/>
                <c:pt idx="0">
                  <c:v>-1</c:v>
                </c:pt>
                <c:pt idx="1">
                  <c:v>-2</c:v>
                </c:pt>
                <c:pt idx="2">
                  <c:v>-4</c:v>
                </c:pt>
                <c:pt idx="3">
                  <c:v>1</c:v>
                </c:pt>
                <c:pt idx="4">
                  <c:v>2</c:v>
                </c:pt>
                <c:pt idx="5">
                  <c:v>4</c:v>
                </c:pt>
              </c:numCache>
            </c:numRef>
          </c:xVal>
          <c:yVal>
            <c:numRef>
              <c:f>Plan1!$O$22:$O$27</c:f>
              <c:numCache>
                <c:formatCode>General</c:formatCode>
                <c:ptCount val="6"/>
                <c:pt idx="0">
                  <c:v>-0.32</c:v>
                </c:pt>
                <c:pt idx="1">
                  <c:v>-0.64</c:v>
                </c:pt>
                <c:pt idx="2">
                  <c:v>-1.28</c:v>
                </c:pt>
                <c:pt idx="3">
                  <c:v>0.32</c:v>
                </c:pt>
                <c:pt idx="4">
                  <c:v>0.64</c:v>
                </c:pt>
                <c:pt idx="5">
                  <c:v>1.28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6442968"/>
        <c:axId val="317074976"/>
      </c:scatterChart>
      <c:valAx>
        <c:axId val="316442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/>
                  <a:t>Δ</a:t>
                </a:r>
                <a:r>
                  <a:rPr lang="pt-BR"/>
                  <a:t>C'(t)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7074976"/>
        <c:crosses val="autoZero"/>
        <c:crossBetween val="midCat"/>
      </c:valAx>
      <c:valAx>
        <c:axId val="317074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/>
                  <a:t>Δ</a:t>
                </a:r>
                <a:r>
                  <a:rPr lang="pt-BR"/>
                  <a:t>Y'(t)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64429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1596675415573"/>
          <c:y val="5.0925925925925923E-2"/>
          <c:w val="0.84861811023622047"/>
          <c:h val="0.80555555555555558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8.053271858682369E-2"/>
                  <c:y val="-0.5210934540036862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</c:trendlineLbl>
          </c:trendline>
          <c:xVal>
            <c:numRef>
              <c:f>Plan1!$B$2:$B$5</c:f>
              <c:numCache>
                <c:formatCode>General</c:formatCode>
                <c:ptCount val="4"/>
                <c:pt idx="0">
                  <c:v>-10</c:v>
                </c:pt>
                <c:pt idx="1">
                  <c:v>-20</c:v>
                </c:pt>
                <c:pt idx="2">
                  <c:v>10</c:v>
                </c:pt>
                <c:pt idx="3">
                  <c:v>20</c:v>
                </c:pt>
              </c:numCache>
            </c:numRef>
          </c:xVal>
          <c:yVal>
            <c:numRef>
              <c:f>Plan1!$C$2:$C$5</c:f>
              <c:numCache>
                <c:formatCode>General</c:formatCode>
                <c:ptCount val="4"/>
                <c:pt idx="0">
                  <c:v>5</c:v>
                </c:pt>
                <c:pt idx="1">
                  <c:v>10</c:v>
                </c:pt>
                <c:pt idx="2">
                  <c:v>-5</c:v>
                </c:pt>
                <c:pt idx="3">
                  <c:v>-10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5724120"/>
        <c:axId val="254904440"/>
      </c:scatterChart>
      <c:valAx>
        <c:axId val="315724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800" b="1" dirty="0">
                    <a:effectLst/>
                  </a:rPr>
                  <a:t>Δ</a:t>
                </a:r>
                <a:r>
                  <a:rPr lang="pt-BR" sz="1800" b="1" dirty="0">
                    <a:effectLst/>
                  </a:rPr>
                  <a:t>(%</a:t>
                </a:r>
                <a:r>
                  <a:rPr lang="pt-BR" sz="1800" b="1" baseline="-25000" dirty="0">
                    <a:effectLst/>
                  </a:rPr>
                  <a:t>abertura</a:t>
                </a:r>
                <a:r>
                  <a:rPr lang="pt-BR" sz="1800" b="1" dirty="0">
                    <a:effectLst/>
                  </a:rPr>
                  <a:t>) </a:t>
                </a:r>
                <a:endParaRPr lang="pt-BR" dirty="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54904440"/>
        <c:crosses val="autoZero"/>
        <c:crossBetween val="midCat"/>
      </c:valAx>
      <c:valAx>
        <c:axId val="254904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800" b="1" dirty="0">
                    <a:effectLst/>
                  </a:rPr>
                  <a:t>Δ</a:t>
                </a:r>
                <a:r>
                  <a:rPr lang="pt-BR" sz="1800" b="1" dirty="0" err="1">
                    <a:effectLst/>
                  </a:rPr>
                  <a:t>T</a:t>
                </a:r>
                <a:r>
                  <a:rPr lang="pt-BR" sz="1800" b="1" baseline="-25000" dirty="0" err="1">
                    <a:effectLst/>
                  </a:rPr>
                  <a:t>chuveiro</a:t>
                </a:r>
                <a:r>
                  <a:rPr lang="pt-BR" sz="1800" b="1" baseline="-25000" dirty="0">
                    <a:effectLst/>
                  </a:rPr>
                  <a:t> </a:t>
                </a:r>
                <a:r>
                  <a:rPr lang="pt-BR" sz="1800" b="1" dirty="0">
                    <a:effectLst/>
                  </a:rPr>
                  <a:t> (°C)</a:t>
                </a:r>
                <a:endParaRPr lang="pt-BR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1.6562335958005246E-2"/>
              <c:y val="0.221192038495188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57241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976E0-A67B-4949-AC70-038B5BB9D442}" type="datetimeFigureOut">
              <a:rPr lang="pt-BR" smtClean="0"/>
              <a:t>19/04/2021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6D511-901C-4459-9CDE-AF28E461BB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800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6D511-901C-4459-9CDE-AF28E461BB9E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1933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6D511-901C-4459-9CDE-AF28E461BB9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6953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19/04/2021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19/04/2021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19/04/2021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19/04/2021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19/04/2021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19/04/2021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19/04/2021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19/04/2021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19/04/2021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19/04/2021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19/04/2021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1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16D07-504D-4000-B3AF-3900B7A2645B}" type="datetimeFigureOut">
              <a:rPr lang="pt-BR" smtClean="0"/>
              <a:pPr/>
              <a:t>19/04/2021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png"/><Relationship Id="rId11" Type="http://schemas.openxmlformats.org/officeDocument/2006/relationships/image" Target="../media/image2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chart" Target="../charts/chart2.xm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chart" Target="../charts/chart1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67544" y="2852936"/>
            <a:ext cx="8077200" cy="1673352"/>
          </a:xfrm>
        </p:spPr>
        <p:txBody>
          <a:bodyPr>
            <a:noAutofit/>
          </a:bodyPr>
          <a:lstStyle/>
          <a:p>
            <a:r>
              <a:rPr lang="pt-BR" dirty="0" smtClean="0"/>
              <a:t>Estratégia de Controle Feedback / </a:t>
            </a:r>
            <a:r>
              <a:rPr lang="pt-BR" dirty="0" err="1" smtClean="0"/>
              <a:t>Feedfoward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Análise do estado estacionário</a:t>
            </a:r>
            <a:br>
              <a:rPr lang="pt-BR" dirty="0" smtClean="0"/>
            </a:br>
            <a:r>
              <a:rPr lang="pt-BR" dirty="0" smtClean="0"/>
              <a:t>Atividade 01</a:t>
            </a:r>
            <a:endParaRPr lang="pt-BR" b="1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38200" y="76200"/>
            <a:ext cx="8305800" cy="762000"/>
          </a:xfrm>
          <a:prstGeom prst="rect">
            <a:avLst/>
          </a:prstGeom>
        </p:spPr>
        <p:txBody>
          <a:bodyPr vert="horz" lIns="0" tIns="0" rIns="0" bIns="0" rtlCol="0" anchor="ctr" anchorCtr="1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2200" dirty="0" smtClean="0"/>
              <a:t>ENGENHARIA DE ALIMENTOS – FZEA / USP</a:t>
            </a:r>
            <a:br>
              <a:rPr lang="pt-BR" altLang="pt-BR" sz="2200" dirty="0" smtClean="0"/>
            </a:br>
            <a:r>
              <a:rPr lang="pt-BR" altLang="pt-BR" sz="2200" dirty="0" smtClean="0"/>
              <a:t>ZEA0862 – CONTROLE DE PROCESSOS</a:t>
            </a:r>
          </a:p>
        </p:txBody>
      </p:sp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-27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3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31282" y="1341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Análise do Estado Estacionário</a:t>
            </a:r>
            <a:endParaRPr lang="pt-BR" dirty="0"/>
          </a:p>
        </p:txBody>
      </p:sp>
      <p:pic>
        <p:nvPicPr>
          <p:cNvPr id="1026" name="Picture 2" descr="https://detailedworld.files.wordpress.com/2011/04/tomar.jpg?w=300&amp;h=3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84784"/>
            <a:ext cx="2857500" cy="2857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207987" y="922710"/>
            <a:ext cx="4417174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/>
              <a:t>Processo</a:t>
            </a:r>
            <a:endParaRPr lang="pt-BR" sz="2400" i="1" baseline="-25000" dirty="0"/>
          </a:p>
        </p:txBody>
      </p:sp>
      <p:cxnSp>
        <p:nvCxnSpPr>
          <p:cNvPr id="7" name="Conector de seta reta 6"/>
          <p:cNvCxnSpPr>
            <a:stCxn id="1026" idx="3"/>
          </p:cNvCxnSpPr>
          <p:nvPr/>
        </p:nvCxnSpPr>
        <p:spPr>
          <a:xfrm>
            <a:off x="5845324" y="2913534"/>
            <a:ext cx="77983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6625161" y="2728868"/>
            <a:ext cx="2225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Temperatura da água </a:t>
            </a:r>
          </a:p>
          <a:p>
            <a:pPr algn="ctr"/>
            <a:r>
              <a:rPr lang="pt-BR" dirty="0" smtClean="0"/>
              <a:t>saindo do chuveiro </a:t>
            </a:r>
          </a:p>
          <a:p>
            <a:pPr algn="ctr"/>
            <a:r>
              <a:rPr lang="pt-BR" dirty="0" smtClean="0"/>
              <a:t>(</a:t>
            </a:r>
            <a:r>
              <a:rPr lang="pt-BR" dirty="0" err="1" smtClean="0"/>
              <a:t>T</a:t>
            </a:r>
            <a:r>
              <a:rPr lang="pt-BR" baseline="-25000" dirty="0" err="1" smtClean="0"/>
              <a:t>chuveiro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6516216" y="922710"/>
            <a:ext cx="2368714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/>
              <a:t>Variável de saída</a:t>
            </a:r>
            <a:endParaRPr lang="pt-BR" sz="2400" i="1" baseline="-250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9857" y="846139"/>
            <a:ext cx="2758632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/>
              <a:t>Variáveis de entrada</a:t>
            </a:r>
            <a:endParaRPr lang="pt-BR" sz="2400" i="1" baseline="-25000" dirty="0"/>
          </a:p>
        </p:txBody>
      </p:sp>
      <p:cxnSp>
        <p:nvCxnSpPr>
          <p:cNvPr id="14" name="Conector de seta reta 13"/>
          <p:cNvCxnSpPr/>
          <p:nvPr/>
        </p:nvCxnSpPr>
        <p:spPr>
          <a:xfrm>
            <a:off x="2199999" y="2132856"/>
            <a:ext cx="77983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>
            <a:off x="2207987" y="2913534"/>
            <a:ext cx="77983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2199998" y="3717032"/>
            <a:ext cx="77983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-65580" y="1916832"/>
            <a:ext cx="2382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Temperatura ambiente </a:t>
            </a:r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150110" y="2433662"/>
            <a:ext cx="2060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Vazão de água</a:t>
            </a:r>
          </a:p>
          <a:p>
            <a:pPr algn="ctr"/>
            <a:r>
              <a:rPr lang="pt-BR" dirty="0" smtClean="0"/>
              <a:t>(porcentagem de </a:t>
            </a:r>
          </a:p>
          <a:p>
            <a:pPr algn="ctr"/>
            <a:r>
              <a:rPr lang="pt-BR" dirty="0" smtClean="0"/>
              <a:t>abertura da válvula)</a:t>
            </a:r>
            <a:endParaRPr lang="pt-BR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49857" y="3430741"/>
            <a:ext cx="2260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Temperatura da água </a:t>
            </a:r>
          </a:p>
          <a:p>
            <a:pPr algn="ctr"/>
            <a:r>
              <a:rPr lang="pt-BR" dirty="0" smtClean="0"/>
              <a:t>entrando do chuveiro</a:t>
            </a:r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251520" y="4774332"/>
            <a:ext cx="8630677" cy="189502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BR" sz="2400" b="1" dirty="0" smtClean="0"/>
          </a:p>
          <a:p>
            <a:pPr algn="l"/>
            <a:r>
              <a:rPr lang="pt-BR" sz="2400" b="1" dirty="0" smtClean="0"/>
              <a:t>Variável controlada: </a:t>
            </a:r>
            <a:r>
              <a:rPr lang="pt-BR" sz="2400" dirty="0" err="1" smtClean="0"/>
              <a:t>T</a:t>
            </a:r>
            <a:r>
              <a:rPr lang="pt-BR" sz="2400" baseline="-25000" dirty="0" err="1" smtClean="0"/>
              <a:t>chuveiro</a:t>
            </a:r>
            <a:endParaRPr lang="pt-BR" sz="2400" baseline="-25000" dirty="0" smtClean="0"/>
          </a:p>
          <a:p>
            <a:pPr algn="l"/>
            <a:r>
              <a:rPr lang="pt-BR" sz="2400" b="1" dirty="0" smtClean="0"/>
              <a:t>Variável manipulada: </a:t>
            </a:r>
            <a:r>
              <a:rPr lang="pt-BR" sz="2400" dirty="0" smtClean="0"/>
              <a:t>porcentagem de abertura </a:t>
            </a:r>
            <a:r>
              <a:rPr lang="pt-BR" sz="2400" dirty="0"/>
              <a:t>da </a:t>
            </a:r>
            <a:r>
              <a:rPr lang="pt-BR" sz="2400" dirty="0" smtClean="0"/>
              <a:t>válvula (%</a:t>
            </a:r>
            <a:r>
              <a:rPr lang="pt-BR" sz="2400" baseline="-25000" dirty="0" smtClean="0"/>
              <a:t>abertura</a:t>
            </a:r>
            <a:r>
              <a:rPr lang="pt-BR" sz="2400" dirty="0" smtClean="0"/>
              <a:t>)</a:t>
            </a:r>
          </a:p>
          <a:p>
            <a:pPr algn="l"/>
            <a:r>
              <a:rPr lang="pt-BR" sz="2400" dirty="0" smtClean="0"/>
              <a:t>No estado estacionário: Set point: </a:t>
            </a:r>
            <a:r>
              <a:rPr lang="pt-BR" sz="2400" dirty="0" err="1" smtClean="0"/>
              <a:t>T</a:t>
            </a:r>
            <a:r>
              <a:rPr lang="pt-BR" sz="2400" baseline="-25000" dirty="0" err="1" smtClean="0"/>
              <a:t>chuveiro</a:t>
            </a:r>
            <a:r>
              <a:rPr lang="pt-BR" sz="2400" baseline="-25000" dirty="0" smtClean="0"/>
              <a:t> </a:t>
            </a:r>
            <a:r>
              <a:rPr lang="pt-BR" sz="2400" dirty="0" smtClean="0"/>
              <a:t> = 30°C</a:t>
            </a:r>
          </a:p>
          <a:p>
            <a:pPr algn="l"/>
            <a:r>
              <a:rPr lang="pt-BR" sz="2400" dirty="0"/>
              <a:t> </a:t>
            </a:r>
            <a:r>
              <a:rPr lang="pt-BR" sz="2400" dirty="0" smtClean="0"/>
              <a:t>                                                             </a:t>
            </a:r>
            <a:r>
              <a:rPr lang="pt-BR" sz="2400" dirty="0"/>
              <a:t>(%</a:t>
            </a:r>
            <a:r>
              <a:rPr lang="pt-BR" sz="2400" baseline="-25000" dirty="0"/>
              <a:t>abertura</a:t>
            </a:r>
            <a:r>
              <a:rPr lang="pt-BR" sz="2400" dirty="0" smtClean="0"/>
              <a:t>) = 50%</a:t>
            </a:r>
            <a:endParaRPr lang="pt-BR" sz="2400" dirty="0"/>
          </a:p>
          <a:p>
            <a:pPr algn="l"/>
            <a:endParaRPr lang="pt-BR" sz="2400" i="1" baseline="-25000" dirty="0"/>
          </a:p>
          <a:p>
            <a:r>
              <a:rPr lang="pt-BR" sz="2400" dirty="0" smtClean="0"/>
              <a:t> </a:t>
            </a:r>
            <a:endParaRPr lang="pt-BR" sz="2400" i="1" baseline="-25000" dirty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6862" y="56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8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31282" y="1341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Análise do Estado Estacionário</a:t>
            </a:r>
            <a:endParaRPr lang="pt-BR" dirty="0"/>
          </a:p>
        </p:txBody>
      </p:sp>
      <p:pic>
        <p:nvPicPr>
          <p:cNvPr id="1026" name="Picture 2" descr="https://detailedworld.files.wordpress.com/2011/04/tomar.jpg?w=300&amp;h=3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84784"/>
            <a:ext cx="2857500" cy="2857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207987" y="922710"/>
            <a:ext cx="4417174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/>
              <a:t>Processo</a:t>
            </a:r>
            <a:endParaRPr lang="pt-BR" sz="2400" i="1" baseline="-25000" dirty="0"/>
          </a:p>
        </p:txBody>
      </p:sp>
      <p:cxnSp>
        <p:nvCxnSpPr>
          <p:cNvPr id="7" name="Conector de seta reta 6"/>
          <p:cNvCxnSpPr/>
          <p:nvPr/>
        </p:nvCxnSpPr>
        <p:spPr>
          <a:xfrm flipV="1">
            <a:off x="5845324" y="1977429"/>
            <a:ext cx="526876" cy="56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6625161" y="1497558"/>
            <a:ext cx="2225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Temperatura da água </a:t>
            </a:r>
          </a:p>
          <a:p>
            <a:pPr algn="ctr"/>
            <a:r>
              <a:rPr lang="pt-BR" dirty="0" smtClean="0"/>
              <a:t>saindo do chuveiro </a:t>
            </a:r>
          </a:p>
          <a:p>
            <a:pPr algn="ctr"/>
            <a:r>
              <a:rPr lang="pt-BR" dirty="0" smtClean="0"/>
              <a:t>(</a:t>
            </a:r>
            <a:r>
              <a:rPr lang="pt-BR" dirty="0" err="1" smtClean="0"/>
              <a:t>T</a:t>
            </a:r>
            <a:r>
              <a:rPr lang="pt-BR" baseline="-25000" dirty="0" err="1" smtClean="0"/>
              <a:t>chuveiro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6516216" y="922710"/>
            <a:ext cx="2368714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/>
              <a:t>Variável de saída</a:t>
            </a:r>
            <a:endParaRPr lang="pt-BR" sz="2400" i="1" baseline="-250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9857" y="846139"/>
            <a:ext cx="2758632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/>
              <a:t>Variáveis de entrada</a:t>
            </a:r>
            <a:endParaRPr lang="pt-BR" sz="2400" i="1" baseline="-25000" dirty="0"/>
          </a:p>
        </p:txBody>
      </p:sp>
      <p:cxnSp>
        <p:nvCxnSpPr>
          <p:cNvPr id="15" name="Conector de seta reta 14"/>
          <p:cNvCxnSpPr/>
          <p:nvPr/>
        </p:nvCxnSpPr>
        <p:spPr>
          <a:xfrm flipV="1">
            <a:off x="2483768" y="1977430"/>
            <a:ext cx="504056" cy="5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660293" y="1654264"/>
            <a:ext cx="1528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Vazão de água</a:t>
            </a:r>
          </a:p>
          <a:p>
            <a:pPr algn="ctr"/>
            <a:r>
              <a:rPr lang="pt-BR" dirty="0"/>
              <a:t>(%</a:t>
            </a:r>
            <a:r>
              <a:rPr lang="pt-BR" baseline="-25000" dirty="0"/>
              <a:t>abertura</a:t>
            </a:r>
            <a:r>
              <a:rPr lang="pt-BR" dirty="0"/>
              <a:t>)</a:t>
            </a:r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251520" y="4437112"/>
            <a:ext cx="8630677" cy="45619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BR" sz="2400" b="1" dirty="0" smtClean="0"/>
          </a:p>
          <a:p>
            <a:pPr algn="l"/>
            <a:r>
              <a:rPr lang="pt-BR" sz="2400" dirty="0" smtClean="0"/>
              <a:t>No estado estacionário: Set point: </a:t>
            </a:r>
            <a:r>
              <a:rPr lang="pt-BR" sz="2400" dirty="0" err="1" smtClean="0"/>
              <a:t>T</a:t>
            </a:r>
            <a:r>
              <a:rPr lang="pt-BR" sz="2400" baseline="-25000" dirty="0" err="1" smtClean="0"/>
              <a:t>chuveiro</a:t>
            </a:r>
            <a:r>
              <a:rPr lang="pt-BR" sz="2400" baseline="-25000" dirty="0" smtClean="0"/>
              <a:t> </a:t>
            </a:r>
            <a:r>
              <a:rPr lang="pt-BR" sz="2400" dirty="0" smtClean="0"/>
              <a:t> = 30°C	</a:t>
            </a:r>
            <a:r>
              <a:rPr lang="pt-BR" sz="2400" dirty="0"/>
              <a:t>(%</a:t>
            </a:r>
            <a:r>
              <a:rPr lang="pt-BR" sz="2400" baseline="-25000" dirty="0"/>
              <a:t>abertura</a:t>
            </a:r>
            <a:r>
              <a:rPr lang="pt-BR" sz="2400" dirty="0"/>
              <a:t>) = 50%</a:t>
            </a:r>
          </a:p>
          <a:p>
            <a:pPr algn="l"/>
            <a:endParaRPr lang="pt-BR" sz="2400" i="1" baseline="-25000" dirty="0"/>
          </a:p>
          <a:p>
            <a:r>
              <a:rPr lang="pt-BR" sz="2400" dirty="0" smtClean="0"/>
              <a:t> </a:t>
            </a:r>
            <a:endParaRPr lang="pt-BR" sz="2400" i="1" baseline="-25000" dirty="0"/>
          </a:p>
        </p:txBody>
      </p:sp>
      <p:sp>
        <p:nvSpPr>
          <p:cNvPr id="10" name="Retângulo 9"/>
          <p:cNvSpPr/>
          <p:nvPr/>
        </p:nvSpPr>
        <p:spPr>
          <a:xfrm>
            <a:off x="83667" y="2423037"/>
            <a:ext cx="2233265" cy="17764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22" name="Conector de seta reta 21"/>
          <p:cNvCxnSpPr/>
          <p:nvPr/>
        </p:nvCxnSpPr>
        <p:spPr>
          <a:xfrm>
            <a:off x="2483768" y="3212976"/>
            <a:ext cx="485306" cy="77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 flipV="1">
            <a:off x="777576" y="2636912"/>
            <a:ext cx="0" cy="12961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>
            <a:off x="777576" y="3933056"/>
            <a:ext cx="14181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777576" y="3068960"/>
            <a:ext cx="3963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1171310" y="3068960"/>
            <a:ext cx="9375" cy="245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 flipV="1">
            <a:off x="1169586" y="3311275"/>
            <a:ext cx="868388" cy="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ângulo 33"/>
          <p:cNvSpPr/>
          <p:nvPr/>
        </p:nvSpPr>
        <p:spPr>
          <a:xfrm rot="16200000">
            <a:off x="-234203" y="3262623"/>
            <a:ext cx="9400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/>
              <a:t>(%</a:t>
            </a:r>
            <a:r>
              <a:rPr lang="pt-BR" sz="1600" baseline="-25000" dirty="0"/>
              <a:t>abertura</a:t>
            </a:r>
            <a:r>
              <a:rPr lang="pt-BR" sz="1600" dirty="0"/>
              <a:t>)</a:t>
            </a:r>
          </a:p>
        </p:txBody>
      </p:sp>
      <p:sp>
        <p:nvSpPr>
          <p:cNvPr id="38" name="Retângulo 37"/>
          <p:cNvSpPr/>
          <p:nvPr/>
        </p:nvSpPr>
        <p:spPr>
          <a:xfrm>
            <a:off x="422221" y="2904623"/>
            <a:ext cx="393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 smtClean="0"/>
              <a:t>50</a:t>
            </a:r>
            <a:endParaRPr lang="pt-BR" sz="1600" dirty="0"/>
          </a:p>
        </p:txBody>
      </p:sp>
      <p:sp>
        <p:nvSpPr>
          <p:cNvPr id="39" name="Retângulo 38"/>
          <p:cNvSpPr/>
          <p:nvPr/>
        </p:nvSpPr>
        <p:spPr>
          <a:xfrm>
            <a:off x="422221" y="3125376"/>
            <a:ext cx="393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 smtClean="0"/>
              <a:t>40</a:t>
            </a:r>
            <a:endParaRPr lang="pt-BR" sz="1600" dirty="0"/>
          </a:p>
        </p:txBody>
      </p:sp>
      <p:sp>
        <p:nvSpPr>
          <p:cNvPr id="40" name="Retângulo 39"/>
          <p:cNvSpPr/>
          <p:nvPr/>
        </p:nvSpPr>
        <p:spPr>
          <a:xfrm>
            <a:off x="1571470" y="3901933"/>
            <a:ext cx="7425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 smtClean="0"/>
              <a:t>t (min)</a:t>
            </a:r>
            <a:endParaRPr lang="pt-BR" sz="1600" dirty="0"/>
          </a:p>
        </p:txBody>
      </p:sp>
      <p:cxnSp>
        <p:nvCxnSpPr>
          <p:cNvPr id="42" name="Conector de seta reta 41"/>
          <p:cNvCxnSpPr/>
          <p:nvPr/>
        </p:nvCxnSpPr>
        <p:spPr>
          <a:xfrm flipV="1">
            <a:off x="5864074" y="3221477"/>
            <a:ext cx="526876" cy="56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tângulo 42"/>
          <p:cNvSpPr/>
          <p:nvPr/>
        </p:nvSpPr>
        <p:spPr>
          <a:xfrm>
            <a:off x="6530919" y="2425333"/>
            <a:ext cx="2233265" cy="17764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44" name="Conector de seta reta 43"/>
          <p:cNvCxnSpPr/>
          <p:nvPr/>
        </p:nvCxnSpPr>
        <p:spPr>
          <a:xfrm flipV="1">
            <a:off x="7224828" y="2639208"/>
            <a:ext cx="0" cy="12961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de seta reta 44"/>
          <p:cNvCxnSpPr/>
          <p:nvPr/>
        </p:nvCxnSpPr>
        <p:spPr>
          <a:xfrm>
            <a:off x="7224828" y="3935352"/>
            <a:ext cx="14181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/>
          <p:cNvCxnSpPr/>
          <p:nvPr/>
        </p:nvCxnSpPr>
        <p:spPr>
          <a:xfrm flipV="1">
            <a:off x="7224828" y="3415840"/>
            <a:ext cx="413418" cy="22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/>
          <p:cNvCxnSpPr/>
          <p:nvPr/>
        </p:nvCxnSpPr>
        <p:spPr>
          <a:xfrm flipV="1">
            <a:off x="7626135" y="3076196"/>
            <a:ext cx="323326" cy="3468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>
          <a:xfrm>
            <a:off x="7954623" y="3076196"/>
            <a:ext cx="552274" cy="1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ângulo 48"/>
          <p:cNvSpPr/>
          <p:nvPr/>
        </p:nvSpPr>
        <p:spPr>
          <a:xfrm rot="16200000">
            <a:off x="6142932" y="3264919"/>
            <a:ext cx="10802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 err="1" smtClean="0"/>
              <a:t>T</a:t>
            </a:r>
            <a:r>
              <a:rPr lang="pt-BR" sz="1600" baseline="-25000" dirty="0" err="1" smtClean="0"/>
              <a:t>chuveiro</a:t>
            </a:r>
            <a:r>
              <a:rPr lang="pt-BR" sz="1600" baseline="-25000" dirty="0" smtClean="0"/>
              <a:t> </a:t>
            </a:r>
            <a:r>
              <a:rPr lang="pt-BR" sz="1600" dirty="0" smtClean="0"/>
              <a:t>(°C)</a:t>
            </a:r>
            <a:endParaRPr lang="pt-BR" sz="1600" dirty="0"/>
          </a:p>
        </p:txBody>
      </p:sp>
      <p:sp>
        <p:nvSpPr>
          <p:cNvPr id="50" name="Retângulo 49"/>
          <p:cNvSpPr/>
          <p:nvPr/>
        </p:nvSpPr>
        <p:spPr>
          <a:xfrm>
            <a:off x="6869473" y="2906919"/>
            <a:ext cx="393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 smtClean="0"/>
              <a:t>35</a:t>
            </a:r>
            <a:endParaRPr lang="pt-BR" sz="1600" dirty="0"/>
          </a:p>
        </p:txBody>
      </p:sp>
      <p:sp>
        <p:nvSpPr>
          <p:cNvPr id="51" name="Retângulo 50"/>
          <p:cNvSpPr/>
          <p:nvPr/>
        </p:nvSpPr>
        <p:spPr>
          <a:xfrm>
            <a:off x="6880985" y="3249918"/>
            <a:ext cx="393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 smtClean="0"/>
              <a:t>30</a:t>
            </a:r>
            <a:endParaRPr lang="pt-BR" sz="1600" dirty="0"/>
          </a:p>
        </p:txBody>
      </p:sp>
      <p:sp>
        <p:nvSpPr>
          <p:cNvPr id="52" name="Retângulo 51"/>
          <p:cNvSpPr/>
          <p:nvPr/>
        </p:nvSpPr>
        <p:spPr>
          <a:xfrm>
            <a:off x="8018722" y="3904229"/>
            <a:ext cx="7425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 smtClean="0"/>
              <a:t>t (min)</a:t>
            </a:r>
            <a:endParaRPr lang="pt-BR" sz="1600" dirty="0"/>
          </a:p>
        </p:txBody>
      </p:sp>
      <p:graphicFrame>
        <p:nvGraphicFramePr>
          <p:cNvPr id="57" name="Tabela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047335"/>
              </p:ext>
            </p:extLst>
          </p:nvPr>
        </p:nvGraphicFramePr>
        <p:xfrm>
          <a:off x="1638730" y="4928421"/>
          <a:ext cx="585625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064"/>
                <a:gridCol w="1464064"/>
                <a:gridCol w="1464064"/>
                <a:gridCol w="146406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(%</a:t>
                      </a:r>
                      <a:r>
                        <a:rPr lang="pt-BR" sz="1800" baseline="-25000" dirty="0" smtClean="0"/>
                        <a:t>abertura</a:t>
                      </a:r>
                      <a:r>
                        <a:rPr lang="pt-BR" sz="1800" dirty="0" smtClean="0"/>
                        <a:t>)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err="1" smtClean="0"/>
                        <a:t>T</a:t>
                      </a:r>
                      <a:r>
                        <a:rPr lang="pt-BR" sz="1800" baseline="-25000" dirty="0" err="1" smtClean="0"/>
                        <a:t>chuveiro</a:t>
                      </a:r>
                      <a:r>
                        <a:rPr lang="pt-BR" sz="1800" baseline="-25000" dirty="0" smtClean="0"/>
                        <a:t> </a:t>
                      </a:r>
                      <a:r>
                        <a:rPr lang="pt-BR" sz="1800" dirty="0" smtClean="0"/>
                        <a:t> (°C)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smtClean="0"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pt-BR" sz="1800" dirty="0" smtClean="0"/>
                        <a:t>(%</a:t>
                      </a:r>
                      <a:r>
                        <a:rPr lang="pt-BR" sz="1800" baseline="-25000" dirty="0" smtClean="0"/>
                        <a:t>abertura</a:t>
                      </a:r>
                      <a:r>
                        <a:rPr lang="pt-BR" sz="1800" dirty="0" smtClean="0"/>
                        <a:t>)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smtClean="0"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pt-BR" sz="1800" dirty="0" err="1" smtClean="0"/>
                        <a:t>T</a:t>
                      </a:r>
                      <a:r>
                        <a:rPr lang="pt-BR" sz="1800" baseline="-25000" dirty="0" err="1" smtClean="0"/>
                        <a:t>chuveiro</a:t>
                      </a:r>
                      <a:r>
                        <a:rPr lang="pt-BR" sz="1800" baseline="-25000" dirty="0" smtClean="0"/>
                        <a:t> </a:t>
                      </a:r>
                      <a:r>
                        <a:rPr lang="pt-BR" sz="1800" dirty="0" smtClean="0"/>
                        <a:t> (°C)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-10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-20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10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60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-5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70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-10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6434" y="951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5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31282" y="1341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Análise do Estado Estacionário</a:t>
            </a:r>
            <a:endParaRPr lang="pt-BR" dirty="0"/>
          </a:p>
        </p:txBody>
      </p:sp>
      <p:graphicFrame>
        <p:nvGraphicFramePr>
          <p:cNvPr id="57" name="Tabela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732527"/>
              </p:ext>
            </p:extLst>
          </p:nvPr>
        </p:nvGraphicFramePr>
        <p:xfrm>
          <a:off x="35496" y="1817919"/>
          <a:ext cx="554461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6154"/>
                <a:gridCol w="1386154"/>
                <a:gridCol w="1386154"/>
                <a:gridCol w="13861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(%</a:t>
                      </a:r>
                      <a:r>
                        <a:rPr lang="pt-BR" sz="1800" baseline="-25000" dirty="0" smtClean="0"/>
                        <a:t>abertura</a:t>
                      </a:r>
                      <a:r>
                        <a:rPr lang="pt-BR" sz="1800" dirty="0" smtClean="0"/>
                        <a:t>)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err="1" smtClean="0"/>
                        <a:t>T</a:t>
                      </a:r>
                      <a:r>
                        <a:rPr lang="pt-BR" sz="1800" baseline="-25000" dirty="0" err="1" smtClean="0"/>
                        <a:t>chuveiro</a:t>
                      </a:r>
                      <a:r>
                        <a:rPr lang="pt-BR" sz="1800" baseline="-25000" dirty="0" smtClean="0"/>
                        <a:t> </a:t>
                      </a:r>
                      <a:r>
                        <a:rPr lang="pt-BR" sz="1800" dirty="0" smtClean="0"/>
                        <a:t> (°C)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smtClean="0"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pt-BR" sz="1800" dirty="0" smtClean="0"/>
                        <a:t>(%</a:t>
                      </a:r>
                      <a:r>
                        <a:rPr lang="pt-BR" sz="1800" baseline="-25000" dirty="0" smtClean="0"/>
                        <a:t>abertura</a:t>
                      </a:r>
                      <a:r>
                        <a:rPr lang="pt-BR" sz="1800" dirty="0" smtClean="0"/>
                        <a:t>)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smtClean="0"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pt-BR" sz="1800" dirty="0" err="1" smtClean="0"/>
                        <a:t>T</a:t>
                      </a:r>
                      <a:r>
                        <a:rPr lang="pt-BR" sz="1800" baseline="-25000" dirty="0" err="1" smtClean="0"/>
                        <a:t>chuveiro</a:t>
                      </a:r>
                      <a:r>
                        <a:rPr lang="pt-BR" sz="1800" baseline="-25000" dirty="0" smtClean="0"/>
                        <a:t> </a:t>
                      </a:r>
                      <a:r>
                        <a:rPr lang="pt-BR" sz="1800" dirty="0" smtClean="0"/>
                        <a:t> (°C)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-10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-20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10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60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-5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70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-10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9" name="Gráfico 5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0422545"/>
              </p:ext>
            </p:extLst>
          </p:nvPr>
        </p:nvGraphicFramePr>
        <p:xfrm>
          <a:off x="6171409" y="1760753"/>
          <a:ext cx="2880321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ixaDeTexto 35"/>
              <p:cNvSpPr txBox="1"/>
              <p:nvPr/>
            </p:nvSpPr>
            <p:spPr>
              <a:xfrm>
                <a:off x="540136" y="4115037"/>
                <a:ext cx="1625830" cy="52726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𝑆𝑎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í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𝑑𝑎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𝐸𝑛𝑡𝑟𝑎𝑑𝑎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6" name="CaixaDeTexto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36" y="4115037"/>
                <a:ext cx="1625830" cy="52726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ixaDeTexto 36"/>
              <p:cNvSpPr txBox="1"/>
              <p:nvPr/>
            </p:nvSpPr>
            <p:spPr>
              <a:xfrm>
                <a:off x="536361" y="5386049"/>
                <a:ext cx="1839798" cy="5632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m:rPr>
                              <m:nor/>
                            </m:rPr>
                            <a:rPr lang="pt-BR" b="1" dirty="0"/>
                            <m:t>T</m:t>
                          </m:r>
                          <m:r>
                            <m:rPr>
                              <m:nor/>
                            </m:rPr>
                            <a:rPr lang="pt-BR" b="1" baseline="-25000" dirty="0"/>
                            <m:t>chuveiro</m:t>
                          </m:r>
                          <m:r>
                            <m:rPr>
                              <m:nor/>
                            </m:rPr>
                            <a:rPr lang="pt-BR" b="1" baseline="-25000" dirty="0"/>
                            <m:t>  (°</m:t>
                          </m:r>
                          <m:r>
                            <m:rPr>
                              <m:nor/>
                            </m:rPr>
                            <a:rPr lang="pt-BR" b="1" dirty="0"/>
                            <m:t>C</m:t>
                          </m:r>
                          <m:r>
                            <m:rPr>
                              <m:nor/>
                            </m:rPr>
                            <a:rPr lang="pt-BR" b="1" dirty="0"/>
                            <m:t>)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m:rPr>
                              <m:nor/>
                            </m:rPr>
                            <a:rPr lang="pt-BR" b="1" dirty="0"/>
                            <m:t>(%</m:t>
                          </m:r>
                          <m:r>
                            <m:rPr>
                              <m:nor/>
                            </m:rPr>
                            <a:rPr lang="pt-BR" b="1" baseline="-25000" dirty="0"/>
                            <m:t>abertura</m:t>
                          </m:r>
                          <m:r>
                            <m:rPr>
                              <m:nor/>
                            </m:rPr>
                            <a:rPr lang="pt-BR" b="1" dirty="0"/>
                            <m:t>)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7" name="CaixaDeTexto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61" y="5386049"/>
                <a:ext cx="1839798" cy="563231"/>
              </a:xfrm>
              <a:prstGeom prst="rect">
                <a:avLst/>
              </a:prstGeom>
              <a:blipFill rotWithShape="0">
                <a:blip r:embed="rId6"/>
                <a:stretch>
                  <a:fillRect b="-108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ixaDeTexto 40"/>
              <p:cNvSpPr txBox="1"/>
              <p:nvPr/>
            </p:nvSpPr>
            <p:spPr>
              <a:xfrm>
                <a:off x="4382996" y="4112664"/>
                <a:ext cx="1483931" cy="56560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pt-BR" b="1" i="0" smtClean="0">
                              <a:latin typeface="Cambria Math" panose="02040503050406030204" pitchFamily="18" charset="0"/>
                            </a:rPr>
                            <m:t>−0,5 </m:t>
                          </m:r>
                          <m:r>
                            <m:rPr>
                              <m:nor/>
                            </m:rPr>
                            <a:rPr lang="pt-BR" b="1" dirty="0"/>
                            <m:t>(°</m:t>
                          </m:r>
                          <m:r>
                            <m:rPr>
                              <m:nor/>
                            </m:rPr>
                            <a:rPr lang="pt-BR" b="1" dirty="0"/>
                            <m:t>C</m:t>
                          </m:r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pt-BR" b="1" dirty="0"/>
                            <m:t>(%</m:t>
                          </m:r>
                          <m:r>
                            <m:rPr>
                              <m:nor/>
                            </m:rPr>
                            <a:rPr lang="pt-BR" b="1" baseline="-25000" dirty="0"/>
                            <m:t>abertura</m:t>
                          </m:r>
                          <m:r>
                            <m:rPr>
                              <m:nor/>
                            </m:rPr>
                            <a:rPr lang="pt-BR" b="1" dirty="0"/>
                            <m:t>)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1" name="CaixaDeTexto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2996" y="4112664"/>
                <a:ext cx="1483931" cy="565604"/>
              </a:xfrm>
              <a:prstGeom prst="rect">
                <a:avLst/>
              </a:prstGeom>
              <a:blipFill rotWithShape="0">
                <a:blip r:embed="rId7"/>
                <a:stretch>
                  <a:fillRect b="-108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CaixaDeTexto 52"/>
          <p:cNvSpPr txBox="1"/>
          <p:nvPr/>
        </p:nvSpPr>
        <p:spPr>
          <a:xfrm>
            <a:off x="444782" y="4815088"/>
            <a:ext cx="779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Qual seria a nova posição da válvula para uma variação de -10°C?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ixaDeTexto 53"/>
              <p:cNvSpPr txBox="1"/>
              <p:nvPr/>
            </p:nvSpPr>
            <p:spPr>
              <a:xfrm>
                <a:off x="2492922" y="5357211"/>
                <a:ext cx="2575257" cy="57676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pt-BR" b="1" i="0" smtClean="0">
                              <a:latin typeface="Cambria Math" panose="02040503050406030204" pitchFamily="18" charset="0"/>
                            </a:rPr>
                            <m:t>−0,5 </m:t>
                          </m:r>
                          <m:r>
                            <m:rPr>
                              <m:nor/>
                            </m:rPr>
                            <a:rPr lang="pt-BR" b="1" dirty="0"/>
                            <m:t>(°</m:t>
                          </m:r>
                          <m:r>
                            <m:rPr>
                              <m:nor/>
                            </m:rPr>
                            <a:rPr lang="pt-BR" b="1" dirty="0"/>
                            <m:t>C</m:t>
                          </m:r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pt-BR" b="1" dirty="0"/>
                            <m:t>(%</m:t>
                          </m:r>
                          <m:r>
                            <m:rPr>
                              <m:nor/>
                            </m:rPr>
                            <a:rPr lang="pt-BR" b="1" baseline="-25000" dirty="0"/>
                            <m:t>abertura</m:t>
                          </m:r>
                          <m:r>
                            <m:rPr>
                              <m:nor/>
                            </m:rPr>
                            <a:rPr lang="pt-BR" b="1" dirty="0"/>
                            <m:t>)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%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𝑛𝑜𝑣𝑎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−50)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4" name="CaixaDeTexto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922" y="5357211"/>
                <a:ext cx="2575257" cy="57676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ta para baixo 2"/>
          <p:cNvSpPr/>
          <p:nvPr/>
        </p:nvSpPr>
        <p:spPr>
          <a:xfrm rot="16200000">
            <a:off x="5670671" y="2626081"/>
            <a:ext cx="410179" cy="4846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ixaDeTexto 54"/>
              <p:cNvSpPr txBox="1"/>
              <p:nvPr/>
            </p:nvSpPr>
            <p:spPr>
              <a:xfrm>
                <a:off x="2354582" y="4115037"/>
                <a:ext cx="1839798" cy="5632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m:rPr>
                              <m:nor/>
                            </m:rPr>
                            <a:rPr lang="pt-BR" b="1" dirty="0"/>
                            <m:t>T</m:t>
                          </m:r>
                          <m:r>
                            <m:rPr>
                              <m:nor/>
                            </m:rPr>
                            <a:rPr lang="pt-BR" b="1" baseline="-25000" dirty="0"/>
                            <m:t>chuveiro</m:t>
                          </m:r>
                          <m:r>
                            <m:rPr>
                              <m:nor/>
                            </m:rPr>
                            <a:rPr lang="pt-BR" b="1" baseline="-25000" dirty="0"/>
                            <m:t>  (°</m:t>
                          </m:r>
                          <m:r>
                            <m:rPr>
                              <m:nor/>
                            </m:rPr>
                            <a:rPr lang="pt-BR" b="1" dirty="0"/>
                            <m:t>C</m:t>
                          </m:r>
                          <m:r>
                            <m:rPr>
                              <m:nor/>
                            </m:rPr>
                            <a:rPr lang="pt-BR" b="1" dirty="0"/>
                            <m:t>)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m:rPr>
                              <m:nor/>
                            </m:rPr>
                            <a:rPr lang="pt-BR" b="1" dirty="0"/>
                            <m:t>(%</m:t>
                          </m:r>
                          <m:r>
                            <m:rPr>
                              <m:nor/>
                            </m:rPr>
                            <a:rPr lang="pt-BR" b="1" baseline="-25000" dirty="0"/>
                            <m:t>abertura</m:t>
                          </m:r>
                          <m:r>
                            <m:rPr>
                              <m:nor/>
                            </m:rPr>
                            <a:rPr lang="pt-BR" b="1" dirty="0"/>
                            <m:t>)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5" name="CaixaDeTexto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582" y="4115037"/>
                <a:ext cx="1839798" cy="563231"/>
              </a:xfrm>
              <a:prstGeom prst="rect">
                <a:avLst/>
              </a:prstGeom>
              <a:blipFill rotWithShape="0">
                <a:blip r:embed="rId9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aixaDeTexto 55"/>
              <p:cNvSpPr txBox="1"/>
              <p:nvPr/>
            </p:nvSpPr>
            <p:spPr>
              <a:xfrm>
                <a:off x="5237618" y="5344625"/>
                <a:ext cx="1443537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𝑛𝑜𝑣𝑎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=70%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6" name="CaixaDeTexto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618" y="5344625"/>
                <a:ext cx="1443537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3797" r="-4219" b="-13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2130" y="123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9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Análise do Estado Estacionário</a:t>
            </a:r>
            <a:br>
              <a:rPr lang="pt-BR" dirty="0" smtClean="0"/>
            </a:br>
            <a:r>
              <a:rPr lang="pt-BR" dirty="0" smtClean="0"/>
              <a:t>Tanque de aquecimento</a:t>
            </a:r>
            <a:endParaRPr lang="pt-BR" dirty="0"/>
          </a:p>
        </p:txBody>
      </p:sp>
      <p:grpSp>
        <p:nvGrpSpPr>
          <p:cNvPr id="13" name="Grupo 12"/>
          <p:cNvGrpSpPr/>
          <p:nvPr/>
        </p:nvGrpSpPr>
        <p:grpSpPr>
          <a:xfrm>
            <a:off x="271334" y="4581128"/>
            <a:ext cx="4164360" cy="2160240"/>
            <a:chOff x="827584" y="1268760"/>
            <a:chExt cx="5184576" cy="2160240"/>
          </a:xfrm>
        </p:grpSpPr>
        <p:sp>
          <p:nvSpPr>
            <p:cNvPr id="14" name="Retângulo 13"/>
            <p:cNvSpPr/>
            <p:nvPr/>
          </p:nvSpPr>
          <p:spPr>
            <a:xfrm>
              <a:off x="827584" y="1268760"/>
              <a:ext cx="5184576" cy="216024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0362" y="1669099"/>
              <a:ext cx="523686" cy="459994"/>
            </a:xfrm>
            <a:prstGeom prst="rect">
              <a:avLst/>
            </a:prstGeom>
          </p:spPr>
        </p:pic>
        <p:grpSp>
          <p:nvGrpSpPr>
            <p:cNvPr id="17" name="Grupo 16"/>
            <p:cNvGrpSpPr/>
            <p:nvPr/>
          </p:nvGrpSpPr>
          <p:grpSpPr>
            <a:xfrm>
              <a:off x="1691680" y="1534714"/>
              <a:ext cx="3490471" cy="1552953"/>
              <a:chOff x="-146838" y="2776147"/>
              <a:chExt cx="3490471" cy="1552953"/>
            </a:xfrm>
          </p:grpSpPr>
          <p:grpSp>
            <p:nvGrpSpPr>
              <p:cNvPr id="23" name="Grupo 22"/>
              <p:cNvGrpSpPr/>
              <p:nvPr/>
            </p:nvGrpSpPr>
            <p:grpSpPr>
              <a:xfrm>
                <a:off x="-146838" y="2776147"/>
                <a:ext cx="2630606" cy="1552953"/>
                <a:chOff x="-146838" y="2776147"/>
                <a:chExt cx="2630606" cy="1552953"/>
              </a:xfrm>
            </p:grpSpPr>
            <p:cxnSp>
              <p:nvCxnSpPr>
                <p:cNvPr id="26" name="Conector de seta reta 25"/>
                <p:cNvCxnSpPr/>
                <p:nvPr/>
              </p:nvCxnSpPr>
              <p:spPr>
                <a:xfrm>
                  <a:off x="-139582" y="3140529"/>
                  <a:ext cx="864096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tângulo 26"/>
                <p:cNvSpPr/>
                <p:nvPr/>
              </p:nvSpPr>
              <p:spPr>
                <a:xfrm>
                  <a:off x="-78530" y="2776147"/>
                  <a:ext cx="69442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pt-BR" dirty="0" smtClean="0">
                      <a:solidFill>
                        <a:srgbClr val="FF0000"/>
                      </a:solidFill>
                    </a:rPr>
                    <a:t>T1’(t)</a:t>
                  </a:r>
                  <a:endParaRPr lang="pt-BR" dirty="0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28" name="Grupo 27"/>
                <p:cNvGrpSpPr/>
                <p:nvPr/>
              </p:nvGrpSpPr>
              <p:grpSpPr>
                <a:xfrm>
                  <a:off x="755576" y="2816932"/>
                  <a:ext cx="1728192" cy="1512168"/>
                  <a:chOff x="755576" y="2816932"/>
                  <a:chExt cx="1728192" cy="1512168"/>
                </a:xfrm>
              </p:grpSpPr>
              <p:sp>
                <p:nvSpPr>
                  <p:cNvPr id="33" name="Retângulo 32"/>
                  <p:cNvSpPr/>
                  <p:nvPr/>
                </p:nvSpPr>
                <p:spPr>
                  <a:xfrm>
                    <a:off x="755576" y="2816932"/>
                    <a:ext cx="1728192" cy="151216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CaixaDeTexto 33"/>
                  <p:cNvSpPr txBox="1"/>
                  <p:nvPr/>
                </p:nvSpPr>
                <p:spPr>
                  <a:xfrm>
                    <a:off x="805247" y="3342733"/>
                    <a:ext cx="1565456" cy="523220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pt-BR" sz="1400" dirty="0" smtClean="0"/>
                      <a:t>Tanque de aquecimento</a:t>
                    </a:r>
                    <a:endParaRPr lang="pt-BR" sz="1400" dirty="0"/>
                  </a:p>
                </p:txBody>
              </p:sp>
            </p:grpSp>
            <p:cxnSp>
              <p:nvCxnSpPr>
                <p:cNvPr id="29" name="Conector de seta reta 28"/>
                <p:cNvCxnSpPr/>
                <p:nvPr/>
              </p:nvCxnSpPr>
              <p:spPr>
                <a:xfrm>
                  <a:off x="-131602" y="3604344"/>
                  <a:ext cx="864096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Retângulo 29"/>
                <p:cNvSpPr/>
                <p:nvPr/>
              </p:nvSpPr>
              <p:spPr>
                <a:xfrm>
                  <a:off x="-70550" y="3239962"/>
                  <a:ext cx="68320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pt-BR" dirty="0" smtClean="0">
                      <a:solidFill>
                        <a:srgbClr val="FF0000"/>
                      </a:solidFill>
                    </a:rPr>
                    <a:t>F1’(t)</a:t>
                  </a:r>
                  <a:endParaRPr lang="pt-BR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1" name="Conector de seta reta 30"/>
                <p:cNvCxnSpPr/>
                <p:nvPr/>
              </p:nvCxnSpPr>
              <p:spPr>
                <a:xfrm>
                  <a:off x="-146838" y="4058260"/>
                  <a:ext cx="864096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tângulo 31"/>
                <p:cNvSpPr/>
                <p:nvPr/>
              </p:nvSpPr>
              <p:spPr>
                <a:xfrm>
                  <a:off x="-85786" y="3693878"/>
                  <a:ext cx="67710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pt-BR" dirty="0" err="1" smtClean="0">
                      <a:solidFill>
                        <a:srgbClr val="FF0000"/>
                      </a:solidFill>
                    </a:rPr>
                    <a:t>Fv</a:t>
                  </a:r>
                  <a:r>
                    <a:rPr lang="pt-BR" dirty="0" smtClean="0">
                      <a:solidFill>
                        <a:srgbClr val="FF0000"/>
                      </a:solidFill>
                    </a:rPr>
                    <a:t>’(t)</a:t>
                  </a:r>
                  <a:endParaRPr lang="pt-BR" dirty="0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24" name="Conector de seta reta 23"/>
              <p:cNvCxnSpPr/>
              <p:nvPr/>
            </p:nvCxnSpPr>
            <p:spPr>
              <a:xfrm>
                <a:off x="2479537" y="3782565"/>
                <a:ext cx="864096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tângulo 24"/>
              <p:cNvSpPr/>
              <p:nvPr/>
            </p:nvSpPr>
            <p:spPr>
              <a:xfrm>
                <a:off x="2653945" y="3424628"/>
                <a:ext cx="683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>
                    <a:solidFill>
                      <a:srgbClr val="FF0000"/>
                    </a:solidFill>
                  </a:rPr>
                  <a:t>T2’(t)</a:t>
                </a:r>
                <a:endParaRPr lang="pt-BR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6211" y="2132914"/>
              <a:ext cx="523686" cy="459994"/>
            </a:xfrm>
            <a:prstGeom prst="rect">
              <a:avLst/>
            </a:prstGeom>
          </p:spPr>
        </p:pic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958" y="2601000"/>
              <a:ext cx="523686" cy="459994"/>
            </a:xfrm>
            <a:prstGeom prst="rect">
              <a:avLst/>
            </a:prstGeom>
          </p:spPr>
        </p:pic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6994" y="2277628"/>
              <a:ext cx="521221" cy="557798"/>
            </a:xfrm>
            <a:prstGeom prst="rect">
              <a:avLst/>
            </a:prstGeom>
          </p:spPr>
        </p:pic>
      </p:grpSp>
      <p:pic>
        <p:nvPicPr>
          <p:cNvPr id="35" name="Espaço Reservado para Conteúdo 1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95345" y="1318515"/>
            <a:ext cx="4140349" cy="31052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ixaDeTexto 37"/>
              <p:cNvSpPr txBox="1"/>
              <p:nvPr/>
            </p:nvSpPr>
            <p:spPr>
              <a:xfrm>
                <a:off x="4716016" y="2348124"/>
                <a:ext cx="4248472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pt-B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pt-B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2′=</m:t>
                    </m:r>
                  </m:oMath>
                </a14:m>
                <a:r>
                  <a:rPr lang="pt-BR" sz="2000" dirty="0" smtClean="0"/>
                  <a:t>k11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pt-BR" sz="2000" dirty="0" smtClean="0"/>
                  <a:t>T1’+ k12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pt-BR" sz="2000" dirty="0" smtClean="0"/>
                  <a:t>F1’+ k13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pt-BR" sz="2000" dirty="0" smtClean="0"/>
                  <a:t>Fv’</a:t>
                </a:r>
                <a:endParaRPr lang="pt-BR" sz="2000" dirty="0"/>
              </a:p>
            </p:txBody>
          </p:sp>
        </mc:Choice>
        <mc:Fallback xmlns="">
          <p:sp>
            <p:nvSpPr>
              <p:cNvPr id="38" name="CaixaDeTexto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2348124"/>
                <a:ext cx="4248472" cy="307777"/>
              </a:xfrm>
              <a:prstGeom prst="rect">
                <a:avLst/>
              </a:prstGeom>
              <a:blipFill rotWithShape="0">
                <a:blip r:embed="rId7"/>
                <a:stretch>
                  <a:fillRect l="-2152" t="-25490" b="-4902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aixaDeTexto 38"/>
          <p:cNvSpPr txBox="1"/>
          <p:nvPr/>
        </p:nvSpPr>
        <p:spPr>
          <a:xfrm>
            <a:off x="4684149" y="2887656"/>
            <a:ext cx="4459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Problema Regulatório: </a:t>
            </a:r>
            <a:r>
              <a:rPr lang="pt-BR" dirty="0" smtClean="0"/>
              <a:t>Objetivo - Manter a variável controlada no set point frente a perturbações nas demais variáveis de entrada.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ixaDeTexto 39"/>
              <p:cNvSpPr txBox="1"/>
              <p:nvPr/>
            </p:nvSpPr>
            <p:spPr>
              <a:xfrm>
                <a:off x="4716016" y="4165851"/>
                <a:ext cx="1078306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pt-B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sSup>
                      <m:sSupPr>
                        <m:ctrlPr>
                          <a:rPr lang="pt-B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pt-B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B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pt-BR" sz="2000" dirty="0" smtClean="0"/>
                  <a:t>0</a:t>
                </a:r>
                <a:endParaRPr lang="pt-BR" sz="2000" dirty="0"/>
              </a:p>
            </p:txBody>
          </p:sp>
        </mc:Choice>
        <mc:Fallback xmlns="">
          <p:sp>
            <p:nvSpPr>
              <p:cNvPr id="40" name="CaixaDeTexto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4165851"/>
                <a:ext cx="1078306" cy="307777"/>
              </a:xfrm>
              <a:prstGeom prst="rect">
                <a:avLst/>
              </a:prstGeom>
              <a:blipFill rotWithShape="0">
                <a:blip r:embed="rId8"/>
                <a:stretch>
                  <a:fillRect l="-8475" t="-25490" r="-3955" b="-4902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CaixaDeTexto 41"/>
          <p:cNvSpPr txBox="1"/>
          <p:nvPr/>
        </p:nvSpPr>
        <p:spPr>
          <a:xfrm>
            <a:off x="4716016" y="4556271"/>
            <a:ext cx="4459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Problema Supervisório ou servo: </a:t>
            </a:r>
            <a:r>
              <a:rPr lang="pt-BR" dirty="0" smtClean="0"/>
              <a:t>Objetivo – Mudar o valor do set point da variável controlada.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ixaDeTexto 42"/>
              <p:cNvSpPr txBox="1"/>
              <p:nvPr/>
            </p:nvSpPr>
            <p:spPr>
              <a:xfrm>
                <a:off x="4749501" y="5708992"/>
                <a:ext cx="1078306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pt-B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sSup>
                      <m:sSupPr>
                        <m:ctrlPr>
                          <a:rPr lang="pt-B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pt-B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B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  </m:t>
                    </m:r>
                  </m:oMath>
                </a14:m>
                <a:r>
                  <a:rPr lang="pt-BR" sz="2000" dirty="0" smtClean="0"/>
                  <a:t>0</a:t>
                </a:r>
                <a:endParaRPr lang="pt-BR" sz="2000" dirty="0"/>
              </a:p>
            </p:txBody>
          </p:sp>
        </mc:Choice>
        <mc:Fallback xmlns="">
          <p:sp>
            <p:nvSpPr>
              <p:cNvPr id="43" name="CaixaDeTexto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501" y="5708992"/>
                <a:ext cx="1078306" cy="307777"/>
              </a:xfrm>
              <a:prstGeom prst="rect">
                <a:avLst/>
              </a:prstGeom>
              <a:blipFill rotWithShape="0">
                <a:blip r:embed="rId9"/>
                <a:stretch>
                  <a:fillRect l="-7910" t="-26000" r="-9605" b="-50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have esquerda 1"/>
          <p:cNvSpPr/>
          <p:nvPr/>
        </p:nvSpPr>
        <p:spPr>
          <a:xfrm>
            <a:off x="4582344" y="2204108"/>
            <a:ext cx="101805" cy="396119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8702" y="746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6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File:Thats all folks.svg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96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51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860032" y="4077072"/>
            <a:ext cx="4211960" cy="1595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8806" y="11266"/>
            <a:ext cx="5257094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Tanque de Aquecimento</a:t>
            </a:r>
            <a:br>
              <a:rPr lang="pt-BR" dirty="0" smtClean="0"/>
            </a:br>
            <a:r>
              <a:rPr lang="pt-BR" dirty="0" smtClean="0"/>
              <a:t>(malha aberta)</a:t>
            </a:r>
            <a:endParaRPr lang="pt-BR" dirty="0"/>
          </a:p>
        </p:txBody>
      </p:sp>
      <p:pic>
        <p:nvPicPr>
          <p:cNvPr id="13" name="Espaço Reservado para Conteúdo 1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700808"/>
            <a:ext cx="5295900" cy="397192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5229492" y="1700808"/>
            <a:ext cx="3893053" cy="2677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dirty="0" smtClean="0"/>
              <a:t>Causa: </a:t>
            </a:r>
          </a:p>
          <a:p>
            <a:r>
              <a:rPr lang="pt-BR" sz="2400" dirty="0" smtClean="0"/>
              <a:t>Varáveis de entrada </a:t>
            </a:r>
          </a:p>
          <a:p>
            <a:r>
              <a:rPr lang="pt-BR" sz="2400" dirty="0" smtClean="0"/>
              <a:t>F1(t) - distúrbio</a:t>
            </a:r>
          </a:p>
          <a:p>
            <a:r>
              <a:rPr lang="pt-BR" sz="2400" dirty="0" smtClean="0"/>
              <a:t>T1(t) - distúrbio</a:t>
            </a:r>
          </a:p>
          <a:p>
            <a:r>
              <a:rPr lang="pt-BR" sz="2400" dirty="0" smtClean="0"/>
              <a:t>F2(t) - distúrbio</a:t>
            </a:r>
            <a:endParaRPr lang="pt-BR" sz="2400" dirty="0"/>
          </a:p>
          <a:p>
            <a:r>
              <a:rPr lang="pt-BR" sz="2400" dirty="0" err="1" smtClean="0"/>
              <a:t>Fv</a:t>
            </a:r>
            <a:r>
              <a:rPr lang="pt-BR" sz="2400" dirty="0" smtClean="0"/>
              <a:t>(t) - manipulada (escolhida)</a:t>
            </a:r>
          </a:p>
          <a:p>
            <a:r>
              <a:rPr lang="pt-BR" sz="2400" dirty="0" err="1" smtClean="0"/>
              <a:t>Tv</a:t>
            </a:r>
            <a:r>
              <a:rPr lang="pt-BR" sz="2400" dirty="0" smtClean="0"/>
              <a:t>(t) - distúrbio</a:t>
            </a:r>
            <a:endParaRPr lang="pt-BR" sz="24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295900" y="4407586"/>
            <a:ext cx="244445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Efeito: </a:t>
            </a:r>
          </a:p>
          <a:p>
            <a:r>
              <a:rPr lang="pt-BR" sz="2400" dirty="0" smtClean="0"/>
              <a:t>Varáveis de saída </a:t>
            </a:r>
          </a:p>
          <a:p>
            <a:r>
              <a:rPr lang="pt-BR" sz="2400" dirty="0" smtClean="0"/>
              <a:t>T2(t) - </a:t>
            </a:r>
            <a:r>
              <a:rPr lang="pt-BR" sz="2400" dirty="0" smtClean="0"/>
              <a:t>controlada</a:t>
            </a:r>
            <a:endParaRPr lang="pt-BR" sz="2400" dirty="0" smtClean="0"/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2392" y="34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1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8806" y="11266"/>
            <a:ext cx="5257094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Tanque de Aquecimento</a:t>
            </a:r>
            <a:br>
              <a:rPr lang="pt-BR" dirty="0" smtClean="0"/>
            </a:br>
            <a:r>
              <a:rPr lang="pt-BR" dirty="0" smtClean="0"/>
              <a:t>(malha aberta)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135" y="4169258"/>
            <a:ext cx="3536325" cy="273630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008" y="1211513"/>
            <a:ext cx="3555452" cy="2736304"/>
          </a:xfrm>
          <a:prstGeom prst="rect">
            <a:avLst/>
          </a:prstGeom>
        </p:spPr>
      </p:pic>
      <p:pic>
        <p:nvPicPr>
          <p:cNvPr id="13" name="Espaço Reservado para Conteúdo 1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1700808"/>
            <a:ext cx="5295900" cy="3971925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5409008" y="401879"/>
            <a:ext cx="262462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Perturbação Degrau </a:t>
            </a:r>
          </a:p>
          <a:p>
            <a:r>
              <a:rPr lang="pt-BR" dirty="0" smtClean="0"/>
              <a:t>positivo unitário em </a:t>
            </a:r>
            <a:r>
              <a:rPr lang="pt-BR" dirty="0" err="1" smtClean="0"/>
              <a:t>Fv</a:t>
            </a:r>
            <a:r>
              <a:rPr lang="pt-BR" dirty="0" smtClean="0"/>
              <a:t>(s)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8161808" y="401879"/>
                <a:ext cx="982192" cy="5204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 smtClean="0">
                                  <a:latin typeface="Cambria Math" panose="02040503050406030204" pitchFamily="18" charset="0"/>
                                </a:rPr>
                                <m:t>𝐹𝑣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</m:acc>
                      <m:r>
                        <a:rPr lang="pt-BR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808" y="401879"/>
                <a:ext cx="982192" cy="52046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ixaDeTexto 15"/>
          <p:cNvSpPr txBox="1"/>
          <p:nvPr/>
        </p:nvSpPr>
        <p:spPr>
          <a:xfrm>
            <a:off x="5868144" y="35332"/>
            <a:ext cx="31697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Causa: Varável de entrada </a:t>
            </a:r>
            <a:r>
              <a:rPr lang="pt-BR" dirty="0" err="1" smtClean="0"/>
              <a:t>Fv</a:t>
            </a:r>
            <a:r>
              <a:rPr lang="pt-BR" dirty="0" smtClean="0"/>
              <a:t>(s)</a:t>
            </a:r>
            <a:endParaRPr lang="pt-BR" dirty="0"/>
          </a:p>
        </p:txBody>
      </p:sp>
      <p:sp>
        <p:nvSpPr>
          <p:cNvPr id="17" name="Seta para a direita 16"/>
          <p:cNvSpPr/>
          <p:nvPr/>
        </p:nvSpPr>
        <p:spPr>
          <a:xfrm>
            <a:off x="7809691" y="438405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5592313" y="3955272"/>
            <a:ext cx="29032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Efeito: Varável de saída T2’(s)</a:t>
            </a:r>
            <a:endParaRPr lang="pt-BR" dirty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520" y="6219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4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8806" y="11266"/>
            <a:ext cx="5370202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Tanque de Aquecimento</a:t>
            </a:r>
            <a:br>
              <a:rPr lang="pt-BR" dirty="0" smtClean="0"/>
            </a:br>
            <a:r>
              <a:rPr lang="pt-BR" dirty="0" smtClean="0"/>
              <a:t>(malha aberta)</a:t>
            </a:r>
            <a:endParaRPr lang="pt-BR" dirty="0"/>
          </a:p>
        </p:txBody>
      </p:sp>
      <p:pic>
        <p:nvPicPr>
          <p:cNvPr id="13" name="Espaço Reservado para Conteúdo 1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700808"/>
            <a:ext cx="5295900" cy="397192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008" y="1283072"/>
            <a:ext cx="3563888" cy="276157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6525" y="4245684"/>
            <a:ext cx="3544797" cy="276157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146173" y="406405"/>
            <a:ext cx="268874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Perturbação Degrau </a:t>
            </a:r>
          </a:p>
          <a:p>
            <a:r>
              <a:rPr lang="pt-BR" dirty="0" smtClean="0"/>
              <a:t>negativo unitário em </a:t>
            </a:r>
            <a:r>
              <a:rPr lang="pt-BR" dirty="0" err="1" smtClean="0"/>
              <a:t>Fv</a:t>
            </a:r>
            <a:r>
              <a:rPr lang="pt-BR" dirty="0" smtClean="0"/>
              <a:t>(s)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7988684" y="374614"/>
                <a:ext cx="1155316" cy="5204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𝐹𝑣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</m:acc>
                      <m:r>
                        <a:rPr lang="pt-BR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8684" y="374614"/>
                <a:ext cx="1155316" cy="52046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ixaDeTexto 9"/>
          <p:cNvSpPr txBox="1"/>
          <p:nvPr/>
        </p:nvSpPr>
        <p:spPr>
          <a:xfrm>
            <a:off x="5868144" y="35332"/>
            <a:ext cx="31697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Causa: Varável de entrada </a:t>
            </a:r>
            <a:r>
              <a:rPr lang="pt-BR" dirty="0" err="1" smtClean="0"/>
              <a:t>Fv</a:t>
            </a:r>
            <a:r>
              <a:rPr lang="pt-BR" dirty="0" smtClean="0"/>
              <a:t>(s)</a:t>
            </a:r>
            <a:endParaRPr lang="pt-BR" dirty="0"/>
          </a:p>
        </p:txBody>
      </p:sp>
      <p:sp>
        <p:nvSpPr>
          <p:cNvPr id="11" name="Seta para a direita 10"/>
          <p:cNvSpPr/>
          <p:nvPr/>
        </p:nvSpPr>
        <p:spPr>
          <a:xfrm>
            <a:off x="7666712" y="501981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5592313" y="3955272"/>
            <a:ext cx="29032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Efeito: Varável de saída T2’(s)</a:t>
            </a:r>
            <a:endParaRPr lang="pt-BR" dirty="0"/>
          </a:p>
        </p:txBody>
      </p:sp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52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9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5158" y="218513"/>
            <a:ext cx="4987545" cy="1143000"/>
          </a:xfrm>
        </p:spPr>
        <p:txBody>
          <a:bodyPr>
            <a:noAutofit/>
          </a:bodyPr>
          <a:lstStyle/>
          <a:p>
            <a:r>
              <a:rPr lang="pt-BR" sz="3600" dirty="0" smtClean="0"/>
              <a:t>Tanque de Aquecimento</a:t>
            </a:r>
            <a:br>
              <a:rPr lang="pt-BR" sz="3600" dirty="0" smtClean="0"/>
            </a:br>
            <a:r>
              <a:rPr lang="pt-BR" sz="3600" dirty="0" smtClean="0"/>
              <a:t>controle por realimentação - Feedback</a:t>
            </a:r>
            <a:endParaRPr lang="pt-BR" sz="3600" dirty="0"/>
          </a:p>
        </p:txBody>
      </p:sp>
      <p:pic>
        <p:nvPicPr>
          <p:cNvPr id="11" name="Espaço Reservado para Conteúdo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806" y="1556792"/>
            <a:ext cx="9066388" cy="530120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879" y="2204864"/>
            <a:ext cx="3028343" cy="2512462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6150434" y="1835532"/>
            <a:ext cx="29032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Efeito: Varável de saída T2’(s)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5146173" y="406405"/>
            <a:ext cx="266810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Perturbação Degrau </a:t>
            </a:r>
          </a:p>
          <a:p>
            <a:r>
              <a:rPr lang="pt-BR" dirty="0" smtClean="0"/>
              <a:t>de amplitude </a:t>
            </a:r>
            <a:r>
              <a:rPr lang="pt-BR" dirty="0" smtClean="0"/>
              <a:t>20 em </a:t>
            </a:r>
            <a:r>
              <a:rPr lang="pt-BR" dirty="0" err="1" smtClean="0"/>
              <a:t>Tsp</a:t>
            </a:r>
            <a:r>
              <a:rPr lang="pt-BR" dirty="0" smtClean="0"/>
              <a:t>(s)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7931232" y="388257"/>
                <a:ext cx="1212768" cy="5204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𝑇𝑠𝑝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</m:acc>
                      <m:r>
                        <a:rPr lang="pt-BR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1232" y="388257"/>
                <a:ext cx="1212768" cy="52046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ixaDeTexto 15"/>
          <p:cNvSpPr txBox="1"/>
          <p:nvPr/>
        </p:nvSpPr>
        <p:spPr>
          <a:xfrm>
            <a:off x="5868144" y="35332"/>
            <a:ext cx="33172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Causa: Varável de entrada </a:t>
            </a:r>
            <a:r>
              <a:rPr lang="pt-BR" dirty="0" err="1" smtClean="0"/>
              <a:t>Tsp</a:t>
            </a:r>
            <a:r>
              <a:rPr lang="pt-BR" dirty="0" smtClean="0"/>
              <a:t>(s)</a:t>
            </a:r>
            <a:endParaRPr lang="pt-BR" dirty="0"/>
          </a:p>
        </p:txBody>
      </p:sp>
      <p:sp>
        <p:nvSpPr>
          <p:cNvPr id="17" name="Seta para a direita 16"/>
          <p:cNvSpPr/>
          <p:nvPr/>
        </p:nvSpPr>
        <p:spPr>
          <a:xfrm>
            <a:off x="7526244" y="462234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5146173" y="1176847"/>
            <a:ext cx="4091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Medição da variável de saída (controlada)</a:t>
            </a:r>
            <a:endParaRPr lang="pt-BR" dirty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8" y="625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4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133" y="1916832"/>
            <a:ext cx="6037370" cy="4525963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5158" y="218512"/>
            <a:ext cx="8795314" cy="1338279"/>
          </a:xfrm>
        </p:spPr>
        <p:txBody>
          <a:bodyPr>
            <a:noAutofit/>
          </a:bodyPr>
          <a:lstStyle/>
          <a:p>
            <a:r>
              <a:rPr lang="pt-BR" sz="3600" dirty="0" smtClean="0"/>
              <a:t>Tanque de Aquecimento</a:t>
            </a:r>
            <a:br>
              <a:rPr lang="pt-BR" sz="3600" dirty="0" smtClean="0"/>
            </a:br>
            <a:r>
              <a:rPr lang="pt-BR" sz="3600" dirty="0" smtClean="0"/>
              <a:t>controle por realimentação / </a:t>
            </a:r>
            <a:r>
              <a:rPr lang="pt-BR" sz="3600" dirty="0" err="1" smtClean="0"/>
              <a:t>antecipativo</a:t>
            </a:r>
            <a:r>
              <a:rPr lang="pt-BR" sz="3600" dirty="0" smtClean="0"/>
              <a:t/>
            </a:r>
            <a:br>
              <a:rPr lang="pt-BR" sz="3600" dirty="0" smtClean="0"/>
            </a:br>
            <a:r>
              <a:rPr lang="pt-BR" sz="3600" i="1" dirty="0" smtClean="0"/>
              <a:t>Feedback</a:t>
            </a:r>
            <a:r>
              <a:rPr lang="pt-BR" sz="3600" dirty="0" smtClean="0"/>
              <a:t> / </a:t>
            </a:r>
            <a:r>
              <a:rPr lang="pt-BR" sz="3600" i="1" dirty="0" err="1" smtClean="0"/>
              <a:t>Feedfoward</a:t>
            </a:r>
            <a:endParaRPr lang="pt-BR" sz="3600" i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5580112" y="2924944"/>
            <a:ext cx="33478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Medição das variáveis de entrada e saída;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Necessidade de estabelecer um modelo matemático do sistema;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Controlador </a:t>
            </a:r>
            <a:r>
              <a:rPr lang="pt-BR" sz="2000" i="1" dirty="0" err="1" smtClean="0"/>
              <a:t>Feedfoward</a:t>
            </a:r>
            <a:r>
              <a:rPr lang="pt-BR" sz="2000" dirty="0" smtClean="0"/>
              <a:t> não existe sozinho, precisar estar associado ao controlador </a:t>
            </a:r>
            <a:r>
              <a:rPr lang="pt-BR" sz="2000" i="1" dirty="0" smtClean="0"/>
              <a:t>Feedback</a:t>
            </a:r>
            <a:r>
              <a:rPr lang="pt-BR" sz="2000" dirty="0" smtClean="0"/>
              <a:t>.</a:t>
            </a:r>
            <a:endParaRPr lang="pt-BR" sz="2000" dirty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567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9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Resposta dinâmica de processos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74" y="2276872"/>
            <a:ext cx="8331945" cy="403244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948614" y="1268848"/>
            <a:ext cx="1152128" cy="79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BR" dirty="0" smtClean="0"/>
              <a:t>Processo</a:t>
            </a:r>
            <a:endParaRPr lang="pt-BR" dirty="0"/>
          </a:p>
        </p:txBody>
      </p:sp>
      <p:cxnSp>
        <p:nvCxnSpPr>
          <p:cNvPr id="8" name="Conector de seta reta 7"/>
          <p:cNvCxnSpPr/>
          <p:nvPr/>
        </p:nvCxnSpPr>
        <p:spPr>
          <a:xfrm>
            <a:off x="3084518" y="1676146"/>
            <a:ext cx="86409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>
            <a:off x="5100742" y="1628888"/>
            <a:ext cx="86409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3145570" y="1259468"/>
            <a:ext cx="59381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C’(t)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75150" y="1196752"/>
            <a:ext cx="57554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Y’(t)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611" y="1374522"/>
            <a:ext cx="704850" cy="6191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7329" y="1338375"/>
            <a:ext cx="542925" cy="5810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48048" y="63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4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282" y="1341"/>
            <a:ext cx="8229600" cy="562074"/>
          </a:xfrm>
        </p:spPr>
        <p:txBody>
          <a:bodyPr>
            <a:noAutofit/>
          </a:bodyPr>
          <a:lstStyle/>
          <a:p>
            <a:r>
              <a:rPr lang="pt-BR" sz="3200" dirty="0" smtClean="0"/>
              <a:t>Análise do estado estacionário (malha aberta)</a:t>
            </a:r>
            <a:endParaRPr lang="pt-BR" sz="32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546082" y="1417638"/>
            <a:ext cx="4536503" cy="332015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825" y="1409867"/>
            <a:ext cx="4536503" cy="332792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948614" y="571404"/>
            <a:ext cx="1152128" cy="79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BR" dirty="0" smtClean="0"/>
              <a:t>Processo</a:t>
            </a:r>
            <a:endParaRPr lang="pt-BR" dirty="0"/>
          </a:p>
        </p:txBody>
      </p:sp>
      <p:cxnSp>
        <p:nvCxnSpPr>
          <p:cNvPr id="7" name="Conector de seta reta 6"/>
          <p:cNvCxnSpPr/>
          <p:nvPr/>
        </p:nvCxnSpPr>
        <p:spPr>
          <a:xfrm>
            <a:off x="3084518" y="978702"/>
            <a:ext cx="86409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>
            <a:off x="5100742" y="931444"/>
            <a:ext cx="86409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3145570" y="614320"/>
            <a:ext cx="593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C’(t)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275150" y="573507"/>
            <a:ext cx="575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Y’(t)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7611" y="677078"/>
            <a:ext cx="704850" cy="61912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7329" y="640931"/>
            <a:ext cx="542925" cy="581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/>
              <p:cNvSpPr txBox="1"/>
              <p:nvPr/>
            </p:nvSpPr>
            <p:spPr>
              <a:xfrm>
                <a:off x="132190" y="5849108"/>
                <a:ext cx="4248472" cy="60170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pt-BR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pt-BR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pt-BR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pt-BR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13" name="CaixaDe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90" y="5849108"/>
                <a:ext cx="4248472" cy="60170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ítulo 1"/>
          <p:cNvSpPr txBox="1">
            <a:spLocks/>
          </p:cNvSpPr>
          <p:nvPr/>
        </p:nvSpPr>
        <p:spPr>
          <a:xfrm>
            <a:off x="107504" y="4711174"/>
            <a:ext cx="4417174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/>
              <a:t>Ganho estático do processo </a:t>
            </a:r>
            <a:r>
              <a:rPr lang="pt-BR" sz="2400" i="1" dirty="0" err="1" smtClean="0"/>
              <a:t>K</a:t>
            </a:r>
            <a:r>
              <a:rPr lang="pt-BR" sz="2400" i="1" baseline="-25000" dirty="0" err="1" smtClean="0"/>
              <a:t>p</a:t>
            </a:r>
            <a:endParaRPr lang="pt-BR" sz="2400" i="1" baseline="-25000" dirty="0"/>
          </a:p>
        </p:txBody>
      </p:sp>
      <p:graphicFrame>
        <p:nvGraphicFramePr>
          <p:cNvPr id="18" name="Grá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605449"/>
              </p:ext>
            </p:extLst>
          </p:nvPr>
        </p:nvGraphicFramePr>
        <p:xfrm>
          <a:off x="4546083" y="4792025"/>
          <a:ext cx="4536502" cy="2091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1443511" y="5273248"/>
                <a:ext cx="1625830" cy="52726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𝑆𝑎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í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𝑑𝑎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𝐸𝑛𝑡𝑟𝑎𝑑𝑎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3511" y="5273248"/>
                <a:ext cx="1625830" cy="52726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8482" y="31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3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282" y="1341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Análise do Estado Estacionário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/>
              <p:cNvSpPr txBox="1"/>
              <p:nvPr/>
            </p:nvSpPr>
            <p:spPr>
              <a:xfrm>
                <a:off x="4637987" y="5207801"/>
                <a:ext cx="4248472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pt-B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pt-B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1′=</m:t>
                    </m:r>
                  </m:oMath>
                </a14:m>
                <a:r>
                  <a:rPr lang="pt-BR" sz="2000" dirty="0" smtClean="0"/>
                  <a:t>k11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pt-BR" sz="2000" dirty="0" smtClean="0"/>
                  <a:t>C1’+ k12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pt-BR" sz="2000" dirty="0" smtClean="0"/>
                  <a:t>C2’+ k13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pt-BR" sz="2000" dirty="0" smtClean="0"/>
                  <a:t>C3’</a:t>
                </a:r>
                <a:endParaRPr lang="pt-BR" sz="2000" dirty="0"/>
              </a:p>
            </p:txBody>
          </p:sp>
        </mc:Choice>
        <mc:Fallback xmlns="">
          <p:sp>
            <p:nvSpPr>
              <p:cNvPr id="13" name="CaixaDe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7987" y="5207801"/>
                <a:ext cx="4248472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2152" t="-25490" b="-4902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ítulo 1"/>
          <p:cNvSpPr txBox="1">
            <a:spLocks/>
          </p:cNvSpPr>
          <p:nvPr/>
        </p:nvSpPr>
        <p:spPr>
          <a:xfrm>
            <a:off x="4542778" y="4375786"/>
            <a:ext cx="4417174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/>
              <a:t>Equações que descrevem o estado estacionário</a:t>
            </a:r>
            <a:endParaRPr lang="pt-BR" sz="2400" i="1" baseline="-25000" dirty="0"/>
          </a:p>
        </p:txBody>
      </p:sp>
      <p:grpSp>
        <p:nvGrpSpPr>
          <p:cNvPr id="33" name="Grupo 32"/>
          <p:cNvGrpSpPr/>
          <p:nvPr/>
        </p:nvGrpSpPr>
        <p:grpSpPr>
          <a:xfrm>
            <a:off x="179512" y="1196752"/>
            <a:ext cx="5184576" cy="2160240"/>
            <a:chOff x="827584" y="1268760"/>
            <a:chExt cx="5184576" cy="2160240"/>
          </a:xfrm>
        </p:grpSpPr>
        <p:sp>
          <p:nvSpPr>
            <p:cNvPr id="32" name="Retângulo 31"/>
            <p:cNvSpPr/>
            <p:nvPr/>
          </p:nvSpPr>
          <p:spPr>
            <a:xfrm>
              <a:off x="827584" y="1268760"/>
              <a:ext cx="5184576" cy="216024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0362" y="1669099"/>
              <a:ext cx="523686" cy="459994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48736" y="1733436"/>
              <a:ext cx="521221" cy="557798"/>
            </a:xfrm>
            <a:prstGeom prst="rect">
              <a:avLst/>
            </a:prstGeom>
          </p:spPr>
        </p:pic>
        <p:grpSp>
          <p:nvGrpSpPr>
            <p:cNvPr id="27" name="Grupo 26"/>
            <p:cNvGrpSpPr/>
            <p:nvPr/>
          </p:nvGrpSpPr>
          <p:grpSpPr>
            <a:xfrm>
              <a:off x="1691680" y="1534714"/>
              <a:ext cx="3512175" cy="1552953"/>
              <a:chOff x="-146838" y="2776147"/>
              <a:chExt cx="3512175" cy="1552953"/>
            </a:xfrm>
          </p:grpSpPr>
          <p:cxnSp>
            <p:nvCxnSpPr>
              <p:cNvPr id="8" name="Conector de seta reta 7"/>
              <p:cNvCxnSpPr/>
              <p:nvPr/>
            </p:nvCxnSpPr>
            <p:spPr>
              <a:xfrm>
                <a:off x="2501241" y="3242373"/>
                <a:ext cx="864096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tângulo 9"/>
              <p:cNvSpPr/>
              <p:nvPr/>
            </p:nvSpPr>
            <p:spPr>
              <a:xfrm>
                <a:off x="2675649" y="2884436"/>
                <a:ext cx="683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>
                    <a:solidFill>
                      <a:srgbClr val="FF0000"/>
                    </a:solidFill>
                  </a:rPr>
                  <a:t>Y1’(t)</a:t>
                </a:r>
                <a:endParaRPr lang="pt-BR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4" name="Grupo 23"/>
              <p:cNvGrpSpPr/>
              <p:nvPr/>
            </p:nvGrpSpPr>
            <p:grpSpPr>
              <a:xfrm>
                <a:off x="-146838" y="2776147"/>
                <a:ext cx="2630606" cy="1552953"/>
                <a:chOff x="-146838" y="2776147"/>
                <a:chExt cx="2630606" cy="1552953"/>
              </a:xfrm>
            </p:grpSpPr>
            <p:cxnSp>
              <p:nvCxnSpPr>
                <p:cNvPr id="7" name="Conector de seta reta 6"/>
                <p:cNvCxnSpPr/>
                <p:nvPr/>
              </p:nvCxnSpPr>
              <p:spPr>
                <a:xfrm>
                  <a:off x="-139582" y="3140529"/>
                  <a:ext cx="864096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tângulo 8"/>
                <p:cNvSpPr/>
                <p:nvPr/>
              </p:nvSpPr>
              <p:spPr>
                <a:xfrm>
                  <a:off x="-78530" y="2776147"/>
                  <a:ext cx="69442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pt-BR" dirty="0" smtClean="0">
                      <a:solidFill>
                        <a:srgbClr val="FF0000"/>
                      </a:solidFill>
                    </a:rPr>
                    <a:t>C1’(t)</a:t>
                  </a:r>
                  <a:endParaRPr lang="pt-BR" dirty="0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19" name="Grupo 18"/>
                <p:cNvGrpSpPr/>
                <p:nvPr/>
              </p:nvGrpSpPr>
              <p:grpSpPr>
                <a:xfrm>
                  <a:off x="755576" y="2816932"/>
                  <a:ext cx="1728192" cy="1512168"/>
                  <a:chOff x="755576" y="2816932"/>
                  <a:chExt cx="1728192" cy="1512168"/>
                </a:xfrm>
              </p:grpSpPr>
              <p:sp>
                <p:nvSpPr>
                  <p:cNvPr id="18" name="Retângulo 17"/>
                  <p:cNvSpPr/>
                  <p:nvPr/>
                </p:nvSpPr>
                <p:spPr>
                  <a:xfrm>
                    <a:off x="755576" y="2816932"/>
                    <a:ext cx="1728192" cy="151216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" name="CaixaDeTexto 5"/>
                  <p:cNvSpPr txBox="1"/>
                  <p:nvPr/>
                </p:nvSpPr>
                <p:spPr>
                  <a:xfrm>
                    <a:off x="1043608" y="3372961"/>
                    <a:ext cx="1152128" cy="400110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pt-BR" sz="2000" dirty="0" smtClean="0"/>
                      <a:t>Processo</a:t>
                    </a:r>
                    <a:endParaRPr lang="pt-BR" sz="2000" dirty="0"/>
                  </a:p>
                </p:txBody>
              </p:sp>
            </p:grpSp>
            <p:cxnSp>
              <p:nvCxnSpPr>
                <p:cNvPr id="20" name="Conector de seta reta 19"/>
                <p:cNvCxnSpPr/>
                <p:nvPr/>
              </p:nvCxnSpPr>
              <p:spPr>
                <a:xfrm>
                  <a:off x="-131602" y="3604344"/>
                  <a:ext cx="864096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tângulo 20"/>
                <p:cNvSpPr/>
                <p:nvPr/>
              </p:nvSpPr>
              <p:spPr>
                <a:xfrm>
                  <a:off x="-70550" y="3239962"/>
                  <a:ext cx="69442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pt-BR" dirty="0" smtClean="0">
                      <a:solidFill>
                        <a:srgbClr val="FF0000"/>
                      </a:solidFill>
                    </a:rPr>
                    <a:t>C2’(t)</a:t>
                  </a:r>
                  <a:endParaRPr lang="pt-BR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2" name="Conector de seta reta 21"/>
                <p:cNvCxnSpPr/>
                <p:nvPr/>
              </p:nvCxnSpPr>
              <p:spPr>
                <a:xfrm>
                  <a:off x="-146838" y="4058260"/>
                  <a:ext cx="864096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tângulo 22"/>
                <p:cNvSpPr/>
                <p:nvPr/>
              </p:nvSpPr>
              <p:spPr>
                <a:xfrm>
                  <a:off x="-85786" y="3693878"/>
                  <a:ext cx="69442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pt-BR" dirty="0" smtClean="0">
                      <a:solidFill>
                        <a:srgbClr val="FF0000"/>
                      </a:solidFill>
                    </a:rPr>
                    <a:t>C3’(t)</a:t>
                  </a:r>
                  <a:endParaRPr lang="pt-BR" dirty="0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25" name="Conector de seta reta 24"/>
              <p:cNvCxnSpPr/>
              <p:nvPr/>
            </p:nvCxnSpPr>
            <p:spPr>
              <a:xfrm>
                <a:off x="2479537" y="3782565"/>
                <a:ext cx="864096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tângulo 25"/>
              <p:cNvSpPr/>
              <p:nvPr/>
            </p:nvSpPr>
            <p:spPr>
              <a:xfrm>
                <a:off x="2653945" y="3424628"/>
                <a:ext cx="683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>
                    <a:solidFill>
                      <a:srgbClr val="FF0000"/>
                    </a:solidFill>
                  </a:rPr>
                  <a:t>Y2’(t)</a:t>
                </a:r>
                <a:endParaRPr lang="pt-BR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28" name="Imagem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6211" y="2132914"/>
              <a:ext cx="523686" cy="459994"/>
            </a:xfrm>
            <a:prstGeom prst="rect">
              <a:avLst/>
            </a:prstGeom>
          </p:spPr>
        </p:pic>
        <p:pic>
          <p:nvPicPr>
            <p:cNvPr id="29" name="Imagem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958" y="2601000"/>
              <a:ext cx="523686" cy="459994"/>
            </a:xfrm>
            <a:prstGeom prst="rect">
              <a:avLst/>
            </a:prstGeom>
          </p:spPr>
        </p:pic>
        <p:pic>
          <p:nvPicPr>
            <p:cNvPr id="31" name="Imagem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6994" y="2277628"/>
              <a:ext cx="521221" cy="557798"/>
            </a:xfrm>
            <a:prstGeom prst="rect">
              <a:avLst/>
            </a:prstGeom>
          </p:spPr>
        </p:pic>
      </p:grpSp>
      <p:sp>
        <p:nvSpPr>
          <p:cNvPr id="34" name="Seta para baixo 33"/>
          <p:cNvSpPr/>
          <p:nvPr/>
        </p:nvSpPr>
        <p:spPr>
          <a:xfrm>
            <a:off x="1971097" y="3563894"/>
            <a:ext cx="47207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0" name="Grupo 89"/>
          <p:cNvGrpSpPr/>
          <p:nvPr/>
        </p:nvGrpSpPr>
        <p:grpSpPr>
          <a:xfrm>
            <a:off x="863846" y="4256940"/>
            <a:ext cx="2664296" cy="2457394"/>
            <a:chOff x="251520" y="3707910"/>
            <a:chExt cx="2664296" cy="2457394"/>
          </a:xfrm>
        </p:grpSpPr>
        <p:sp>
          <p:nvSpPr>
            <p:cNvPr id="89" name="Retângulo 88"/>
            <p:cNvSpPr/>
            <p:nvPr/>
          </p:nvSpPr>
          <p:spPr>
            <a:xfrm>
              <a:off x="251520" y="3707910"/>
              <a:ext cx="2664296" cy="245739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475353" y="3959860"/>
              <a:ext cx="612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Calibri" panose="020F0502020204030204" pitchFamily="34" charset="0"/>
                </a:rPr>
                <a:t>Δ</a:t>
              </a:r>
              <a:r>
                <a:rPr lang="pt-BR" dirty="0" smtClean="0">
                  <a:latin typeface="Calibri" panose="020F0502020204030204" pitchFamily="34" charset="0"/>
                </a:rPr>
                <a:t>C1’</a:t>
              </a:r>
              <a:endParaRPr lang="pt-BR" dirty="0"/>
            </a:p>
          </p:txBody>
        </p:sp>
        <p:sp>
          <p:nvSpPr>
            <p:cNvPr id="36" name="CaixaDeTexto 35"/>
            <p:cNvSpPr txBox="1"/>
            <p:nvPr/>
          </p:nvSpPr>
          <p:spPr>
            <a:xfrm>
              <a:off x="475353" y="4691467"/>
              <a:ext cx="612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Calibri" panose="020F0502020204030204" pitchFamily="34" charset="0"/>
                </a:rPr>
                <a:t>Δ</a:t>
              </a:r>
              <a:r>
                <a:rPr lang="pt-BR" dirty="0" smtClean="0">
                  <a:latin typeface="Calibri" panose="020F0502020204030204" pitchFamily="34" charset="0"/>
                </a:rPr>
                <a:t>C2’</a:t>
              </a:r>
              <a:endParaRPr lang="pt-BR" dirty="0"/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475353" y="5423074"/>
              <a:ext cx="612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Calibri" panose="020F0502020204030204" pitchFamily="34" charset="0"/>
                </a:rPr>
                <a:t>Δ</a:t>
              </a:r>
              <a:r>
                <a:rPr lang="pt-BR" dirty="0" smtClean="0">
                  <a:latin typeface="Calibri" panose="020F0502020204030204" pitchFamily="34" charset="0"/>
                </a:rPr>
                <a:t>C3’</a:t>
              </a:r>
              <a:endParaRPr lang="pt-BR" dirty="0"/>
            </a:p>
          </p:txBody>
        </p:sp>
        <p:grpSp>
          <p:nvGrpSpPr>
            <p:cNvPr id="40" name="Grupo 39"/>
            <p:cNvGrpSpPr/>
            <p:nvPr/>
          </p:nvGrpSpPr>
          <p:grpSpPr>
            <a:xfrm>
              <a:off x="1371666" y="3775194"/>
              <a:ext cx="538930" cy="738664"/>
              <a:chOff x="1371666" y="3721771"/>
              <a:chExt cx="538930" cy="738664"/>
            </a:xfrm>
          </p:grpSpPr>
          <p:sp>
            <p:nvSpPr>
              <p:cNvPr id="38" name="CaixaDeTexto 37"/>
              <p:cNvSpPr txBox="1"/>
              <p:nvPr/>
            </p:nvSpPr>
            <p:spPr>
              <a:xfrm>
                <a:off x="1371666" y="3721771"/>
                <a:ext cx="5389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smtClean="0">
                    <a:solidFill>
                      <a:schemeClr val="accent1"/>
                    </a:solidFill>
                    <a:latin typeface="Calibri" panose="020F0502020204030204" pitchFamily="34" charset="0"/>
                  </a:rPr>
                  <a:t>K11</a:t>
                </a:r>
                <a:endParaRPr lang="pt-BR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9" name="CaixaDeTexto 38"/>
              <p:cNvSpPr txBox="1"/>
              <p:nvPr/>
            </p:nvSpPr>
            <p:spPr>
              <a:xfrm>
                <a:off x="1371666" y="4091103"/>
                <a:ext cx="5389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smtClean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K21</a:t>
                </a:r>
                <a:endParaRPr lang="pt-BR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41" name="Grupo 40"/>
            <p:cNvGrpSpPr/>
            <p:nvPr/>
          </p:nvGrpSpPr>
          <p:grpSpPr>
            <a:xfrm>
              <a:off x="1356430" y="4506801"/>
              <a:ext cx="538930" cy="738664"/>
              <a:chOff x="1371666" y="3721771"/>
              <a:chExt cx="538930" cy="738664"/>
            </a:xfrm>
          </p:grpSpPr>
          <p:sp>
            <p:nvSpPr>
              <p:cNvPr id="42" name="CaixaDeTexto 41"/>
              <p:cNvSpPr txBox="1"/>
              <p:nvPr/>
            </p:nvSpPr>
            <p:spPr>
              <a:xfrm>
                <a:off x="1371666" y="3721771"/>
                <a:ext cx="5389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smtClean="0">
                    <a:solidFill>
                      <a:schemeClr val="accent1"/>
                    </a:solidFill>
                    <a:latin typeface="Calibri" panose="020F0502020204030204" pitchFamily="34" charset="0"/>
                  </a:rPr>
                  <a:t>K12</a:t>
                </a:r>
                <a:endParaRPr lang="pt-BR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3" name="CaixaDeTexto 42"/>
              <p:cNvSpPr txBox="1"/>
              <p:nvPr/>
            </p:nvSpPr>
            <p:spPr>
              <a:xfrm>
                <a:off x="1371666" y="4091103"/>
                <a:ext cx="5389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smtClean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K22</a:t>
                </a:r>
                <a:endParaRPr lang="pt-BR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44" name="Grupo 43"/>
            <p:cNvGrpSpPr/>
            <p:nvPr/>
          </p:nvGrpSpPr>
          <p:grpSpPr>
            <a:xfrm>
              <a:off x="1357715" y="5245465"/>
              <a:ext cx="538930" cy="738664"/>
              <a:chOff x="1371666" y="3721771"/>
              <a:chExt cx="538930" cy="738664"/>
            </a:xfrm>
          </p:grpSpPr>
          <p:sp>
            <p:nvSpPr>
              <p:cNvPr id="45" name="CaixaDeTexto 44"/>
              <p:cNvSpPr txBox="1"/>
              <p:nvPr/>
            </p:nvSpPr>
            <p:spPr>
              <a:xfrm>
                <a:off x="1371666" y="3721771"/>
                <a:ext cx="5389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smtClean="0">
                    <a:solidFill>
                      <a:schemeClr val="accent1"/>
                    </a:solidFill>
                    <a:latin typeface="Calibri" panose="020F0502020204030204" pitchFamily="34" charset="0"/>
                  </a:rPr>
                  <a:t>K13</a:t>
                </a:r>
                <a:endParaRPr lang="pt-BR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6" name="CaixaDeTexto 45"/>
              <p:cNvSpPr txBox="1"/>
              <p:nvPr/>
            </p:nvSpPr>
            <p:spPr>
              <a:xfrm>
                <a:off x="1371666" y="4091103"/>
                <a:ext cx="5389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smtClean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K23</a:t>
                </a:r>
                <a:endParaRPr lang="pt-BR" dirty="0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48" name="Conector de seta reta 47"/>
            <p:cNvCxnSpPr>
              <a:stCxn id="35" idx="3"/>
              <a:endCxn id="38" idx="1"/>
            </p:cNvCxnSpPr>
            <p:nvPr/>
          </p:nvCxnSpPr>
          <p:spPr>
            <a:xfrm flipV="1">
              <a:off x="1088021" y="3959860"/>
              <a:ext cx="283645" cy="184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de seta reta 48"/>
            <p:cNvCxnSpPr/>
            <p:nvPr/>
          </p:nvCxnSpPr>
          <p:spPr>
            <a:xfrm flipV="1">
              <a:off x="1030313" y="4691467"/>
              <a:ext cx="341353" cy="184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de seta reta 49"/>
            <p:cNvCxnSpPr/>
            <p:nvPr/>
          </p:nvCxnSpPr>
          <p:spPr>
            <a:xfrm flipV="1">
              <a:off x="1032574" y="5423074"/>
              <a:ext cx="341353" cy="184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de seta reta 51"/>
            <p:cNvCxnSpPr>
              <a:stCxn id="35" idx="3"/>
              <a:endCxn id="39" idx="1"/>
            </p:cNvCxnSpPr>
            <p:nvPr/>
          </p:nvCxnSpPr>
          <p:spPr>
            <a:xfrm>
              <a:off x="1088021" y="4144526"/>
              <a:ext cx="283645" cy="184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Conector de seta reta 52"/>
            <p:cNvCxnSpPr/>
            <p:nvPr/>
          </p:nvCxnSpPr>
          <p:spPr>
            <a:xfrm>
              <a:off x="1050459" y="4876133"/>
              <a:ext cx="283645" cy="184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Conector de seta reta 53"/>
            <p:cNvCxnSpPr/>
            <p:nvPr/>
          </p:nvCxnSpPr>
          <p:spPr>
            <a:xfrm>
              <a:off x="1040320" y="5631158"/>
              <a:ext cx="283645" cy="184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7" name="CaixaDeTexto 56"/>
            <p:cNvSpPr txBox="1"/>
            <p:nvPr/>
          </p:nvSpPr>
          <p:spPr>
            <a:xfrm>
              <a:off x="2194241" y="4241838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>
                  <a:solidFill>
                    <a:schemeClr val="accent1"/>
                  </a:solidFill>
                  <a:latin typeface="Calibri" panose="020F0502020204030204" pitchFamily="34" charset="0"/>
                </a:defRPr>
              </a:lvl1pPr>
            </a:lstStyle>
            <a:p>
              <a:r>
                <a:rPr lang="el-GR" dirty="0"/>
                <a:t>Δ</a:t>
              </a:r>
              <a:r>
                <a:rPr lang="pt-BR" dirty="0"/>
                <a:t>Y1’</a:t>
              </a:r>
            </a:p>
          </p:txBody>
        </p:sp>
        <p:sp>
          <p:nvSpPr>
            <p:cNvPr id="59" name="CaixaDeTexto 58"/>
            <p:cNvSpPr txBox="1"/>
            <p:nvPr/>
          </p:nvSpPr>
          <p:spPr>
            <a:xfrm>
              <a:off x="2194241" y="5145098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>
                  <a:solidFill>
                    <a:srgbClr val="C00000"/>
                  </a:solidFill>
                  <a:latin typeface="Calibri" panose="020F0502020204030204" pitchFamily="34" charset="0"/>
                </a:defRPr>
              </a:lvl1pPr>
            </a:lstStyle>
            <a:p>
              <a:r>
                <a:rPr lang="el-GR" dirty="0"/>
                <a:t>Δ</a:t>
              </a:r>
              <a:r>
                <a:rPr lang="pt-BR" dirty="0"/>
                <a:t>Y2’</a:t>
              </a:r>
            </a:p>
          </p:txBody>
        </p:sp>
        <p:cxnSp>
          <p:nvCxnSpPr>
            <p:cNvPr id="62" name="Conector de seta reta 61"/>
            <p:cNvCxnSpPr>
              <a:endCxn id="57" idx="1"/>
            </p:cNvCxnSpPr>
            <p:nvPr/>
          </p:nvCxnSpPr>
          <p:spPr>
            <a:xfrm>
              <a:off x="1825832" y="4001105"/>
              <a:ext cx="368409" cy="4253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de seta reta 63"/>
            <p:cNvCxnSpPr>
              <a:endCxn id="57" idx="1"/>
            </p:cNvCxnSpPr>
            <p:nvPr/>
          </p:nvCxnSpPr>
          <p:spPr>
            <a:xfrm flipV="1">
              <a:off x="1811393" y="4426504"/>
              <a:ext cx="382848" cy="2407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de seta reta 65"/>
            <p:cNvCxnSpPr>
              <a:endCxn id="57" idx="1"/>
            </p:cNvCxnSpPr>
            <p:nvPr/>
          </p:nvCxnSpPr>
          <p:spPr>
            <a:xfrm flipV="1">
              <a:off x="1788270" y="4426504"/>
              <a:ext cx="405971" cy="9859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de seta reta 68"/>
            <p:cNvCxnSpPr>
              <a:endCxn id="59" idx="1"/>
            </p:cNvCxnSpPr>
            <p:nvPr/>
          </p:nvCxnSpPr>
          <p:spPr>
            <a:xfrm>
              <a:off x="1825832" y="4324562"/>
              <a:ext cx="368409" cy="10052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1" name="Conector de seta reta 70"/>
            <p:cNvCxnSpPr>
              <a:endCxn id="59" idx="1"/>
            </p:cNvCxnSpPr>
            <p:nvPr/>
          </p:nvCxnSpPr>
          <p:spPr>
            <a:xfrm>
              <a:off x="1788270" y="5085029"/>
              <a:ext cx="405971" cy="2447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3" name="Conector de seta reta 72"/>
            <p:cNvCxnSpPr>
              <a:endCxn id="59" idx="1"/>
            </p:cNvCxnSpPr>
            <p:nvPr/>
          </p:nvCxnSpPr>
          <p:spPr>
            <a:xfrm flipV="1">
              <a:off x="1778131" y="5329764"/>
              <a:ext cx="416110" cy="4626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aixaDeTexto 90"/>
              <p:cNvSpPr txBox="1"/>
              <p:nvPr/>
            </p:nvSpPr>
            <p:spPr>
              <a:xfrm>
                <a:off x="4627129" y="5785519"/>
                <a:ext cx="4248472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pt-B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pt-B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2′=</m:t>
                    </m:r>
                  </m:oMath>
                </a14:m>
                <a:r>
                  <a:rPr lang="pt-BR" sz="2000" dirty="0" smtClean="0"/>
                  <a:t>k21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pt-BR" sz="2000" dirty="0" smtClean="0"/>
                  <a:t>C1’+ k22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pt-BR" sz="2000" dirty="0" smtClean="0"/>
                  <a:t>C2’+ k33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pt-BR" sz="2000" dirty="0" smtClean="0"/>
                  <a:t>C3’</a:t>
                </a:r>
                <a:endParaRPr lang="pt-BR" sz="2000" dirty="0"/>
              </a:p>
            </p:txBody>
          </p:sp>
        </mc:Choice>
        <mc:Fallback xmlns="">
          <p:sp>
            <p:nvSpPr>
              <p:cNvPr id="91" name="CaixaDeTexto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7129" y="5785519"/>
                <a:ext cx="4248472" cy="307777"/>
              </a:xfrm>
              <a:prstGeom prst="rect">
                <a:avLst/>
              </a:prstGeom>
              <a:blipFill rotWithShape="0">
                <a:blip r:embed="rId8"/>
                <a:stretch>
                  <a:fillRect l="-2009" t="-25490" b="-4902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Seta para baixo 91"/>
          <p:cNvSpPr/>
          <p:nvPr/>
        </p:nvSpPr>
        <p:spPr>
          <a:xfrm rot="16200000">
            <a:off x="3694506" y="5396712"/>
            <a:ext cx="47207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4" name="Chave esquerda 93"/>
          <p:cNvSpPr/>
          <p:nvPr/>
        </p:nvSpPr>
        <p:spPr>
          <a:xfrm>
            <a:off x="4294312" y="5061651"/>
            <a:ext cx="453752" cy="116822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Seta para baixo 59"/>
          <p:cNvSpPr/>
          <p:nvPr/>
        </p:nvSpPr>
        <p:spPr>
          <a:xfrm rot="16200000">
            <a:off x="5585405" y="1967986"/>
            <a:ext cx="47207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CaixaDeTexto 60"/>
              <p:cNvSpPr txBox="1"/>
              <p:nvPr/>
            </p:nvSpPr>
            <p:spPr>
              <a:xfrm>
                <a:off x="6258040" y="1407080"/>
                <a:ext cx="1162369" cy="162429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pt-BR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1′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1′</m:t>
                          </m:r>
                        </m:den>
                      </m:f>
                    </m:oMath>
                  </m:oMathPara>
                </a14:m>
                <a:endParaRPr lang="pt-BR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1′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pt-BR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1′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1" name="CaixaDeTexto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8040" y="1407080"/>
                <a:ext cx="1162369" cy="162429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aixaDeTexto 62"/>
              <p:cNvSpPr txBox="1"/>
              <p:nvPr/>
            </p:nvSpPr>
            <p:spPr>
              <a:xfrm>
                <a:off x="7713232" y="1410013"/>
                <a:ext cx="1162369" cy="162429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pt-BR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2′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1′</m:t>
                          </m:r>
                        </m:den>
                      </m:f>
                    </m:oMath>
                  </m:oMathPara>
                </a14:m>
                <a:endParaRPr lang="pt-BR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pt-BR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3" name="CaixaDeTexto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3232" y="1410013"/>
                <a:ext cx="1162369" cy="162429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CaixaDeTexto 64"/>
              <p:cNvSpPr txBox="1"/>
              <p:nvPr/>
            </p:nvSpPr>
            <p:spPr>
              <a:xfrm>
                <a:off x="6653883" y="706896"/>
                <a:ext cx="1625830" cy="52726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𝑆𝑎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í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𝑑𝑎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𝐸𝑛𝑡𝑟𝑎𝑑𝑎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5" name="CaixaDeTexto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883" y="706896"/>
                <a:ext cx="1625830" cy="52726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34400" y="282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2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1456</TotalTime>
  <Words>610</Words>
  <Application>Microsoft Office PowerPoint</Application>
  <PresentationFormat>Apresentação na tela (4:3)</PresentationFormat>
  <Paragraphs>181</Paragraphs>
  <Slides>14</Slides>
  <Notes>2</Notes>
  <HiddenSlides>0</HiddenSlides>
  <MMClips>13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Cambria Math</vt:lpstr>
      <vt:lpstr>Tema do Office</vt:lpstr>
      <vt:lpstr>Estratégia de Controle Feedback / Feedfoward Análise do estado estacionário Atividade 01</vt:lpstr>
      <vt:lpstr>Tanque de Aquecimento (malha aberta)</vt:lpstr>
      <vt:lpstr>Tanque de Aquecimento (malha aberta)</vt:lpstr>
      <vt:lpstr>Tanque de Aquecimento (malha aberta)</vt:lpstr>
      <vt:lpstr>Tanque de Aquecimento controle por realimentação - Feedback</vt:lpstr>
      <vt:lpstr>Tanque de Aquecimento controle por realimentação / antecipativo Feedback / Feedfoward</vt:lpstr>
      <vt:lpstr>Resposta dinâmica de processos</vt:lpstr>
      <vt:lpstr>Análise do estado estacionário (malha aberta)</vt:lpstr>
      <vt:lpstr>Análise do Estado Estacionário</vt:lpstr>
      <vt:lpstr>Análise do Estado Estacionário</vt:lpstr>
      <vt:lpstr>Análise do Estado Estacionário</vt:lpstr>
      <vt:lpstr>Análise do Estado Estacionário</vt:lpstr>
      <vt:lpstr>Análise do Estado Estacionário Tanque de aquecimento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Usuário</dc:creator>
  <cp:lastModifiedBy>Rogers</cp:lastModifiedBy>
  <cp:revision>101</cp:revision>
  <dcterms:created xsi:type="dcterms:W3CDTF">2018-02-16T11:32:43Z</dcterms:created>
  <dcterms:modified xsi:type="dcterms:W3CDTF">2021-04-19T22:08:09Z</dcterms:modified>
</cp:coreProperties>
</file>