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256" r:id="rId2"/>
    <p:sldId id="443" r:id="rId3"/>
    <p:sldId id="303" r:id="rId4"/>
    <p:sldId id="444" r:id="rId5"/>
    <p:sldId id="445" r:id="rId6"/>
    <p:sldId id="304" r:id="rId7"/>
    <p:sldId id="306" r:id="rId8"/>
    <p:sldId id="307" r:id="rId9"/>
    <p:sldId id="308" r:id="rId10"/>
    <p:sldId id="309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2" r:id="rId19"/>
    <p:sldId id="323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79" r:id="rId29"/>
    <p:sldId id="380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81" r:id="rId38"/>
    <p:sldId id="382" r:id="rId39"/>
    <p:sldId id="397" r:id="rId40"/>
    <p:sldId id="398" r:id="rId41"/>
    <p:sldId id="400" r:id="rId42"/>
    <p:sldId id="401" r:id="rId43"/>
    <p:sldId id="421" r:id="rId44"/>
    <p:sldId id="402" r:id="rId45"/>
    <p:sldId id="403" r:id="rId46"/>
    <p:sldId id="404" r:id="rId47"/>
    <p:sldId id="407" r:id="rId48"/>
    <p:sldId id="408" r:id="rId49"/>
    <p:sldId id="411" r:id="rId50"/>
    <p:sldId id="412" r:id="rId51"/>
    <p:sldId id="413" r:id="rId52"/>
    <p:sldId id="415" r:id="rId53"/>
    <p:sldId id="416" r:id="rId54"/>
    <p:sldId id="417" r:id="rId55"/>
    <p:sldId id="418" r:id="rId56"/>
    <p:sldId id="419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FFFF00"/>
    <a:srgbClr val="3399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21504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4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4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504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1504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4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4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506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5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507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7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7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7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7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507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7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507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pt-BR" noProof="0" smtClean="0"/>
              <a:t>Click to edit Master title style</a:t>
            </a:r>
          </a:p>
        </p:txBody>
      </p:sp>
      <p:sp>
        <p:nvSpPr>
          <p:cNvPr id="21508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pt-BR" noProof="0" smtClean="0"/>
              <a:t>Click to edit Master subtitle style</a:t>
            </a:r>
          </a:p>
        </p:txBody>
      </p:sp>
      <p:sp>
        <p:nvSpPr>
          <p:cNvPr id="21508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21508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21508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5DA7ED6-2ECD-4550-8CB5-4BF970984854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A83B9-F340-405B-9CC4-5D0A21F2E13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0631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F1D28-0A87-44F6-839F-D85AAC235E6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51545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ED63767-B6CF-4C79-99DD-1AF0D89811E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093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C2C4B-9EF4-432C-A619-AFA99BB292C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3632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65E1C-6800-419E-9DC6-42A91CE8ABF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835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83E08-A0DC-4B93-8F9F-6FA91DDE7BC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4867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0A9-75DB-402D-83C7-EA824D7C168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7995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57F7C-623B-48EA-95EA-6983D17F852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8085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4A33-A9F6-4073-98C0-7612F243B0E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262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CDD80-E8EF-4219-BFA6-FB037B80926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9525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C9246-04CF-4684-AE9A-3217205A311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0530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1401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2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2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402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1402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403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4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404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4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5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5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5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405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5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405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21405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pt-BR"/>
          </a:p>
        </p:txBody>
      </p:sp>
      <p:sp>
        <p:nvSpPr>
          <p:cNvPr id="21405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pt-BR"/>
          </a:p>
        </p:txBody>
      </p:sp>
      <p:sp>
        <p:nvSpPr>
          <p:cNvPr id="21405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395D8B8-C4FD-407C-B487-FB6E74DEB3F9}" type="slidenum">
              <a:rPr lang="en-US" altLang="pt-BR"/>
              <a:pPr/>
              <a:t>‹nº›</a:t>
            </a:fld>
            <a:endParaRPr lang="en-US" altLang="pt-BR"/>
          </a:p>
        </p:txBody>
      </p:sp>
      <p:sp>
        <p:nvSpPr>
          <p:cNvPr id="2140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1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14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7" Type="http://schemas.openxmlformats.org/officeDocument/2006/relationships/image" Target="../media/image1.png"/><Relationship Id="rId2" Type="http://schemas.microsoft.com/office/2007/relationships/media" Target="../media/media47.m4a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7" Type="http://schemas.openxmlformats.org/officeDocument/2006/relationships/image" Target="../media/image1.png"/><Relationship Id="rId2" Type="http://schemas.microsoft.com/office/2007/relationships/media" Target="../media/media48.m4a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m4a"/><Relationship Id="rId2" Type="http://schemas.microsoft.com/office/2007/relationships/media" Target="../media/media51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53.m4a"/><Relationship Id="rId7" Type="http://schemas.openxmlformats.org/officeDocument/2006/relationships/image" Target="../media/image26.png"/><Relationship Id="rId2" Type="http://schemas.microsoft.com/office/2007/relationships/media" Target="../media/media53.m4a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audio" Target="../media/media7.m4a"/><Relationship Id="rId7" Type="http://schemas.openxmlformats.org/officeDocument/2006/relationships/oleObject" Target="../embeddings/oleObject2.bin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844675"/>
            <a:ext cx="7772400" cy="1736725"/>
          </a:xfrm>
        </p:spPr>
        <p:txBody>
          <a:bodyPr/>
          <a:lstStyle/>
          <a:p>
            <a:r>
              <a:rPr lang="pt-BR" altLang="pt-BR" sz="4000" b="1" dirty="0">
                <a:solidFill>
                  <a:srgbClr val="FFFF00"/>
                </a:solidFill>
              </a:rPr>
              <a:t>Máquinas para aplicação de defensivos </a:t>
            </a:r>
            <a:r>
              <a:rPr lang="pt-BR" altLang="pt-BR" sz="4000" b="1" dirty="0" smtClean="0">
                <a:solidFill>
                  <a:srgbClr val="FFFF00"/>
                </a:solidFill>
              </a:rPr>
              <a:t>agrícolas</a:t>
            </a:r>
            <a:br>
              <a:rPr lang="pt-BR" altLang="pt-BR" sz="4000" b="1" dirty="0" smtClean="0">
                <a:solidFill>
                  <a:srgbClr val="FFFF00"/>
                </a:solidFill>
              </a:rPr>
            </a:br>
            <a:r>
              <a:rPr lang="pt-BR" altLang="pt-BR" sz="4000" b="1" dirty="0" smtClean="0">
                <a:solidFill>
                  <a:srgbClr val="FFFF00"/>
                </a:solidFill>
              </a:rPr>
              <a:t>Parte 1</a:t>
            </a:r>
            <a:endParaRPr lang="en-US" altLang="pt-BR" sz="4000" b="1" dirty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52913" y="4941888"/>
            <a:ext cx="4640262" cy="671512"/>
          </a:xfrm>
        </p:spPr>
        <p:txBody>
          <a:bodyPr/>
          <a:lstStyle/>
          <a:p>
            <a:pPr algn="l"/>
            <a:r>
              <a:rPr lang="pt-BR" altLang="pt-BR" b="1">
                <a:latin typeface="Arial" panose="020B0604020202020204" pitchFamily="34" charset="0"/>
              </a:rPr>
              <a:t>Prof. Thiago Romanelli</a:t>
            </a:r>
            <a:endParaRPr lang="en-US" altLang="pt-BR" b="1">
              <a:latin typeface="Arial" panose="020B0604020202020204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85788" y="404813"/>
            <a:ext cx="8018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LEB </a:t>
            </a:r>
            <a:r>
              <a:rPr lang="pt-BR" alt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432 – Máquinas e Implementos Agrícolas</a:t>
            </a:r>
            <a:endParaRPr lang="en-US" alt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71775" y="6400800"/>
            <a:ext cx="4786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 e 23 </a:t>
            </a:r>
            <a:r>
              <a:rPr lang="pt-BR" alt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agosto de </a:t>
            </a:r>
            <a:r>
              <a:rPr lang="pt-BR" alt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2020</a:t>
            </a:r>
            <a:endParaRPr lang="en-US" alt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77"/>
    </mc:Choice>
    <mc:Fallback>
      <p:transition spd="slow" advTm="1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6000" b="1">
                <a:solidFill>
                  <a:schemeClr val="accent1"/>
                </a:solidFill>
              </a:rPr>
              <a:t>Legislação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/>
              <a:t>O uso correto de Agrotóxicos é controlado por legislação e exige que os envolvidos respeitem as normas.</a:t>
            </a:r>
          </a:p>
          <a:p>
            <a:pPr>
              <a:lnSpc>
                <a:spcPct val="90000"/>
              </a:lnSpc>
            </a:pPr>
            <a:r>
              <a:rPr lang="pt-BR" altLang="pt-BR"/>
              <a:t>Visam a segurança do aplicador e do ambiente</a:t>
            </a:r>
          </a:p>
          <a:p>
            <a:pPr>
              <a:lnSpc>
                <a:spcPct val="90000"/>
              </a:lnSpc>
            </a:pPr>
            <a:endParaRPr lang="pt-BR" altLang="pt-BR"/>
          </a:p>
          <a:p>
            <a:pPr>
              <a:lnSpc>
                <a:spcPct val="90000"/>
              </a:lnSpc>
            </a:pPr>
            <a:r>
              <a:rPr lang="pt-BR" altLang="pt-BR"/>
              <a:t>Lei 7802 de 1989</a:t>
            </a:r>
          </a:p>
          <a:p>
            <a:pPr>
              <a:lnSpc>
                <a:spcPct val="90000"/>
              </a:lnSpc>
            </a:pPr>
            <a:r>
              <a:rPr lang="pt-BR" altLang="pt-BR"/>
              <a:t>NR 31 – Min. Trabalho</a:t>
            </a:r>
          </a:p>
          <a:p>
            <a:pPr>
              <a:lnSpc>
                <a:spcPct val="90000"/>
              </a:lnSpc>
            </a:pPr>
            <a:r>
              <a:rPr lang="pt-BR" altLang="pt-BR"/>
              <a:t>MAPA / ANVISA / IBAMA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685800" y="2743200"/>
            <a:ext cx="1752600" cy="3251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63529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3529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124200" y="2743200"/>
            <a:ext cx="5410200" cy="3251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66667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889000" y="2776538"/>
            <a:ext cx="77851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800" b="1">
                <a:latin typeface="Verdana" panose="020B0604030504040204" pitchFamily="34" charset="0"/>
              </a:rPr>
              <a:t>Risco     =   Toxicidade  X  Exposição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685800" y="4127500"/>
            <a:ext cx="7848600" cy="5334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50000">
                <a:srgbClr val="FDFECE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685800" y="4800600"/>
            <a:ext cx="7848600" cy="5334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50000">
                <a:srgbClr val="FDFECE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685800" y="5473700"/>
            <a:ext cx="7848600" cy="5334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50000">
                <a:srgbClr val="FDFECE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685800" y="3454400"/>
            <a:ext cx="7848600" cy="53340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50000">
                <a:srgbClr val="FDFECE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33375"/>
            <a:ext cx="91440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6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RISCO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685800" y="1341438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</a:pPr>
            <a:r>
              <a:rPr lang="pt-BR" altLang="pt-BR" sz="2800" b="1">
                <a:latin typeface="Arial" panose="020B0604020202020204" pitchFamily="34" charset="0"/>
              </a:rPr>
              <a:t>É a probabilidade de um evento causar efeito adverso à saúde.</a:t>
            </a:r>
            <a:endParaRPr lang="pt-BR" altLang="pt-BR" sz="2800">
              <a:latin typeface="Arial" panose="020B0604020202020204" pitchFamily="34" charset="0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609600" y="3429000"/>
            <a:ext cx="1828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FF0000"/>
                </a:solidFill>
              </a:rPr>
              <a:t>Alto</a:t>
            </a:r>
            <a:endParaRPr lang="pt-BR" altLang="pt-BR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596900" y="4102100"/>
            <a:ext cx="1828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006600"/>
                </a:solidFill>
              </a:rPr>
              <a:t>Baixo</a:t>
            </a:r>
            <a:endParaRPr lang="pt-BR" altLang="pt-BR" sz="2800" b="1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596900" y="4762500"/>
            <a:ext cx="1828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FF0000"/>
                </a:solidFill>
              </a:rPr>
              <a:t>Alto</a:t>
            </a:r>
            <a:endParaRPr lang="pt-BR" altLang="pt-BR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596900" y="54435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006600"/>
                </a:solidFill>
              </a:rPr>
              <a:t>Baixo</a:t>
            </a:r>
            <a:endParaRPr lang="pt-BR" altLang="pt-BR" sz="2800" b="1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3492500" y="3429000"/>
            <a:ext cx="1828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FF0000"/>
                </a:solidFill>
              </a:rPr>
              <a:t>Alta</a:t>
            </a:r>
            <a:endParaRPr lang="pt-BR" altLang="pt-BR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3479800" y="4102100"/>
            <a:ext cx="1828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FF0000"/>
                </a:solidFill>
              </a:rPr>
              <a:t>Alta</a:t>
            </a:r>
            <a:endParaRPr lang="pt-BR" altLang="pt-BR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3479800" y="4762500"/>
            <a:ext cx="1828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006600"/>
                </a:solidFill>
              </a:rPr>
              <a:t>Baixa</a:t>
            </a:r>
            <a:endParaRPr lang="pt-BR" altLang="pt-BR" sz="2800" b="1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3479800" y="54435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006600"/>
                </a:solidFill>
              </a:rPr>
              <a:t>Baixa</a:t>
            </a:r>
            <a:endParaRPr lang="pt-BR" altLang="pt-BR" sz="2800" b="1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6362700" y="3429000"/>
            <a:ext cx="1828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FF0000"/>
                </a:solidFill>
              </a:rPr>
              <a:t>Alta</a:t>
            </a:r>
            <a:endParaRPr lang="pt-BR" altLang="pt-BR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6350000" y="4102100"/>
            <a:ext cx="1828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006600"/>
                </a:solidFill>
              </a:rPr>
              <a:t>Baixa</a:t>
            </a:r>
            <a:endParaRPr lang="pt-BR" altLang="pt-BR" sz="2800" b="1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6350000" y="4762500"/>
            <a:ext cx="1828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FF0000"/>
                </a:solidFill>
              </a:rPr>
              <a:t>Alta</a:t>
            </a:r>
            <a:endParaRPr lang="pt-BR" altLang="pt-BR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6350000" y="54435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200" b="1">
                <a:solidFill>
                  <a:srgbClr val="006600"/>
                </a:solidFill>
              </a:rPr>
              <a:t>Baixa</a:t>
            </a:r>
            <a:endParaRPr lang="pt-BR" altLang="pt-BR" sz="2800" b="1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8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6000" b="1">
                <a:solidFill>
                  <a:schemeClr val="accent1"/>
                </a:solidFill>
              </a:rPr>
              <a:t>Exposição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2800" b="1" dirty="0"/>
              <a:t>Exposição direta</a:t>
            </a:r>
            <a:endParaRPr lang="pt-BR" altLang="pt-BR" sz="2800" dirty="0"/>
          </a:p>
          <a:p>
            <a:r>
              <a:rPr lang="pt-BR" altLang="pt-BR" sz="2800" dirty="0"/>
              <a:t>A exposição direta ocorre quando o produto fitossanitário </a:t>
            </a:r>
            <a:r>
              <a:rPr lang="pt-BR" altLang="pt-BR" sz="2800" b="1" dirty="0">
                <a:solidFill>
                  <a:srgbClr val="FFFF00"/>
                </a:solidFill>
              </a:rPr>
              <a:t>entra em contato direto com a pele, olhos, boca ou nariz</a:t>
            </a:r>
            <a:r>
              <a:rPr lang="pt-BR" altLang="pt-BR" sz="2800" dirty="0"/>
              <a:t>. Os acidentes pela exposição direta normalmente ocorrem com os trabalhadores que manuseiam ou aplicam produtos fitossanitários sem usar corretamente os equipamentos de proteção individual.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6000" b="1">
                <a:solidFill>
                  <a:schemeClr val="accent1"/>
                </a:solidFill>
              </a:rPr>
              <a:t>Exposição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8000"/>
            <a:ext cx="8229600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800" b="1">
                <a:latin typeface="Arial" panose="020B0604020202020204" pitchFamily="34" charset="0"/>
              </a:rPr>
              <a:t>Exposição indireta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t-BR" altLang="pt-BR" sz="280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t-BR" altLang="pt-BR" sz="2800">
                <a:latin typeface="Arial" panose="020B0604020202020204" pitchFamily="34" charset="0"/>
              </a:rPr>
              <a:t>A exposição indireta ocorre quando as pessoas, que </a:t>
            </a:r>
            <a:r>
              <a:rPr lang="pt-BR" altLang="pt-BR" sz="2800">
                <a:solidFill>
                  <a:srgbClr val="FFFF00"/>
                </a:solidFill>
                <a:latin typeface="Arial" panose="020B0604020202020204" pitchFamily="34" charset="0"/>
              </a:rPr>
              <a:t>não estão aplicando ou manuseando produtos fitossanitários, entram em contato com plantas, alimentos, roupas ou qualquer outro objeto contaminado</a:t>
            </a:r>
            <a:r>
              <a:rPr lang="pt-BR" altLang="pt-BR" sz="2800">
                <a:latin typeface="Arial" panose="020B0604020202020204" pitchFamily="34" charset="0"/>
              </a:rPr>
              <a:t>.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9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39825"/>
          </a:xfrm>
        </p:spPr>
        <p:txBody>
          <a:bodyPr/>
          <a:lstStyle/>
          <a:p>
            <a:r>
              <a:rPr lang="pt-BR" altLang="pt-BR" b="1">
                <a:solidFill>
                  <a:schemeClr val="accent1"/>
                </a:solidFill>
              </a:rPr>
              <a:t>Toxicidade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/>
              <a:t>A toxicidade é a </a:t>
            </a:r>
            <a:r>
              <a:rPr lang="pt-BR" altLang="pt-BR" b="1">
                <a:solidFill>
                  <a:srgbClr val="FFFF00"/>
                </a:solidFill>
              </a:rPr>
              <a:t>capacidade potencial de uma substância causar efeito adverso à saúde</a:t>
            </a:r>
            <a:r>
              <a:rPr lang="pt-BR" altLang="pt-BR"/>
              <a:t>. Em tese, todas as substâncias são tóxicas e a toxicidade depende basicamente da dose e da sensibilidade do organismo exposto. Quanto menor a dose de um produto capaz de causar um efeito adverso, mais tóxico é o produto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7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1"/>
                </a:solidFill>
              </a:rPr>
              <a:t>Classificação toxicológica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2800"/>
              <a:t>A toxicidade da maioria dos agrotóxicos é expressa em valores referentes à </a:t>
            </a:r>
            <a:r>
              <a:rPr lang="pt-BR" altLang="pt-BR" sz="2800" b="1">
                <a:solidFill>
                  <a:srgbClr val="FFFF00"/>
                </a:solidFill>
              </a:rPr>
              <a:t>Dose Média Letal (DL50)</a:t>
            </a:r>
            <a:r>
              <a:rPr lang="pt-BR" altLang="pt-BR" sz="2800"/>
              <a:t>, por via oral, representada por mg/kg PV, necessários para </a:t>
            </a:r>
            <a:r>
              <a:rPr lang="pt-BR" altLang="pt-BR" sz="2800" b="1">
                <a:solidFill>
                  <a:srgbClr val="FFFF00"/>
                </a:solidFill>
              </a:rPr>
              <a:t>matar 50% da população</a:t>
            </a:r>
            <a:r>
              <a:rPr lang="pt-BR" altLang="pt-BR" sz="2800"/>
              <a:t> de ratos ou de outro animal teste. A DL50 é usada para estabelecer as medidas de segurança a serem seguidas para reduzir os riscos que o produto pode apresentar à saúde humana.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476250"/>
            <a:ext cx="91440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>
                <a:solidFill>
                  <a:schemeClr val="accent1"/>
                </a:solidFill>
                <a:latin typeface="Verdana" panose="020B0604030504040204" pitchFamily="34" charset="0"/>
              </a:rPr>
              <a:t>TOXICIDADE: CLASSIFICAÇÃO</a:t>
            </a:r>
            <a:endParaRPr lang="pt-BR" altLang="pt-BR" sz="36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 flipV="1">
            <a:off x="1316038" y="1474788"/>
            <a:ext cx="7366000" cy="990600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400">
                <a:latin typeface="Souvenir Lt BT" pitchFamily="18" charset="0"/>
              </a:rPr>
              <a:t>  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1341438" y="2465388"/>
            <a:ext cx="7345362" cy="408622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400">
                <a:latin typeface="Souvenir Lt BT" pitchFamily="18" charset="0"/>
              </a:rPr>
              <a:t>  </a:t>
            </a:r>
          </a:p>
        </p:txBody>
      </p:sp>
      <p:pic>
        <p:nvPicPr>
          <p:cNvPr id="66565" name="Picture 5" descr="tabe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5263"/>
            <a:ext cx="8153400" cy="508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476250"/>
            <a:ext cx="91440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>
                <a:solidFill>
                  <a:schemeClr val="accent1"/>
                </a:solidFill>
                <a:latin typeface="Verdana" panose="020B0604030504040204" pitchFamily="34" charset="0"/>
              </a:rPr>
              <a:t>TOXICIDADE: CLASSIFICAÇÃO</a:t>
            </a:r>
            <a:endParaRPr lang="pt-BR" altLang="pt-BR" sz="36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624638" cy="48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0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ChangeArrowheads="1"/>
          </p:cNvSpPr>
          <p:nvPr/>
        </p:nvSpPr>
        <p:spPr bwMode="auto">
          <a:xfrm>
            <a:off x="1892300" y="1371600"/>
            <a:ext cx="5334000" cy="5257800"/>
          </a:xfrm>
          <a:prstGeom prst="roundRect">
            <a:avLst>
              <a:gd name="adj" fmla="val 531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9635" name="Oval 3"/>
          <p:cNvSpPr>
            <a:spLocks noChangeArrowheads="1"/>
          </p:cNvSpPr>
          <p:nvPr/>
        </p:nvSpPr>
        <p:spPr bwMode="auto">
          <a:xfrm>
            <a:off x="2149475" y="1492250"/>
            <a:ext cx="2374900" cy="23749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7219950" y="2443163"/>
            <a:ext cx="17446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200" b="1"/>
              <a:t>Inalatória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7258050" y="4994275"/>
            <a:ext cx="8429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200" b="1"/>
              <a:t>Oral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352425" y="4981575"/>
            <a:ext cx="14827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200" b="1"/>
              <a:t>Dérmica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611188" y="2454275"/>
            <a:ext cx="12065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200" b="1"/>
              <a:t>Ocular</a:t>
            </a: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404813"/>
            <a:ext cx="914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4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VIAS DE ABSORÇÃO</a:t>
            </a:r>
          </a:p>
        </p:txBody>
      </p:sp>
      <p:pic>
        <p:nvPicPr>
          <p:cNvPr id="69641" name="Picture 9" descr="Exposicao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558925"/>
            <a:ext cx="4892675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1"/>
                </a:solidFill>
              </a:rPr>
              <a:t>Tipos de intoxicação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b="1"/>
              <a:t>Intoxicação aguda:</a:t>
            </a:r>
            <a:r>
              <a:rPr lang="pt-BR" altLang="pt-BR"/>
              <a:t> ocorre normalmente quando há exposição a grandes quantidades por um período curto de tempo.</a:t>
            </a:r>
          </a:p>
          <a:p>
            <a:pPr>
              <a:lnSpc>
                <a:spcPct val="90000"/>
              </a:lnSpc>
            </a:pPr>
            <a:r>
              <a:rPr lang="pt-BR" altLang="pt-BR" b="1"/>
              <a:t>Intoxicação crônica:</a:t>
            </a:r>
            <a:r>
              <a:rPr lang="pt-BR" altLang="pt-BR"/>
              <a:t> ocorre usualmente quando há exposição a pequenas quantidades por um período longo de tempo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1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/>
              <a:t>Roteiro</a:t>
            </a:r>
            <a:endParaRPr lang="en-US" altLang="pt-BR" b="1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763" y="1851025"/>
            <a:ext cx="3970337" cy="453072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t-BR" altLang="pt-BR" sz="2400" b="1" dirty="0" smtClean="0"/>
              <a:t>Parte 1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pt-BR" altLang="pt-BR" sz="2400" b="1" dirty="0" smtClean="0"/>
              <a:t>Conceitos</a:t>
            </a:r>
            <a:endParaRPr lang="pt-BR" altLang="pt-BR" sz="24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pt-BR" altLang="pt-BR" sz="24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pt-BR" altLang="pt-BR" sz="2400" b="1" dirty="0"/>
              <a:t>Perdas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pt-BR" altLang="pt-BR" sz="24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pt-BR" altLang="pt-BR" sz="2400" b="1" dirty="0"/>
              <a:t>Toxicidade e Riscos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pt-BR" altLang="pt-BR" sz="24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pt-BR" altLang="pt-BR" sz="2400" b="1" dirty="0"/>
              <a:t>Trabalhador Rural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pt-BR" altLang="pt-BR" sz="24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pt-BR" altLang="pt-BR" sz="2400" b="1" dirty="0" smtClean="0"/>
              <a:t>Composição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pt-BR" altLang="pt-BR" sz="2400" b="1" dirty="0" smtClean="0"/>
              <a:t>Fatores alheios aos defensivos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pt-BR" altLang="pt-BR" sz="24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t-BR" altLang="pt-BR" sz="2400" b="1" dirty="0"/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572000" y="1490663"/>
            <a:ext cx="4321175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  <a:lvl2pPr marL="990600" indent="-5334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3pPr>
            <a:lvl4pPr marL="1752600" indent="-3810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4pPr>
            <a:lvl5pPr marL="2209800" indent="-3810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AutoNum type="arabicPeriod" startAt="6"/>
            </a:pPr>
            <a:endParaRPr lang="pt-BR" altLang="pt-BR" sz="24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altLang="pt-BR" sz="2400" b="1" dirty="0" smtClean="0"/>
              <a:t>Parte 2</a:t>
            </a:r>
            <a:endParaRPr lang="pt-BR" altLang="pt-BR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AutoNum type="arabicPeriod" startAt="6"/>
            </a:pPr>
            <a:r>
              <a:rPr lang="pt-BR" altLang="pt-BR" sz="2400" b="1" dirty="0"/>
              <a:t>Pulverização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AutoNum type="arabicPeriod" startAt="6"/>
            </a:pPr>
            <a:endParaRPr lang="pt-BR" altLang="pt-BR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AutoNum type="arabicPeriod" startAt="6"/>
            </a:pPr>
            <a:r>
              <a:rPr lang="pt-BR" altLang="pt-BR" sz="2400" b="1" dirty="0"/>
              <a:t>Pulverizador e seus componentes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AutoNum type="arabicPeriod" startAt="6"/>
            </a:pPr>
            <a:endParaRPr lang="pt-BR" altLang="pt-BR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AutoNum type="arabicPeriod" startAt="6"/>
            </a:pPr>
            <a:r>
              <a:rPr lang="pt-BR" altLang="pt-BR" sz="2400" b="1" dirty="0"/>
              <a:t>Qualidade da aplicação</a:t>
            </a:r>
            <a:endParaRPr lang="en-US" altLang="pt-BR" sz="24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64"/>
    </mc:Choice>
    <mc:Fallback>
      <p:transition spd="slow" advTm="4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5400" b="1">
                <a:solidFill>
                  <a:schemeClr val="accent1"/>
                </a:solidFill>
              </a:rPr>
              <a:t>Proteção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Não é possível ao usuário alterar a toxicidade do produto, a única maneira concreta de reduzir o risco é através da diminuição da exposição.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5400" b="1">
                <a:solidFill>
                  <a:schemeClr val="accent1"/>
                </a:solidFill>
              </a:rPr>
              <a:t>Proteção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350" y="1851025"/>
            <a:ext cx="8686800" cy="4530725"/>
          </a:xfrm>
        </p:spPr>
        <p:txBody>
          <a:bodyPr/>
          <a:lstStyle/>
          <a:p>
            <a:r>
              <a:rPr lang="pt-BR" altLang="pt-BR"/>
              <a:t>Para reduzir a exposição, o trabalhador deve manusear os produtos com cuidado, usar equipamentos de aplicação calibrados e em bom estado de conservação, </a:t>
            </a:r>
            <a:r>
              <a:rPr lang="pt-BR" altLang="pt-BR">
                <a:solidFill>
                  <a:srgbClr val="FFFF00"/>
                </a:solidFill>
              </a:rPr>
              <a:t>além de vestir os equipamentos de proteção adequados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 b="1">
                <a:solidFill>
                  <a:schemeClr val="accent1"/>
                </a:solidFill>
              </a:rPr>
              <a:t>Equipamentos de Proteção Individual – EPI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São ferramentas de trabalho que visam proteger a saúde do trabalhador rural, que utiliza os Produtos Fitossanitários. O objetivo do EPI é evitar a exposição do trabalhador ao produto, reduzindo os riscos de intoxicações decorrentes da contaminação 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023938" y="5934075"/>
            <a:ext cx="3997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www.andef.com.br</a:t>
            </a:r>
            <a:endParaRPr lang="en-US" altLang="pt-BR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4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 b="1">
                <a:solidFill>
                  <a:schemeClr val="accent1"/>
                </a:solidFill>
              </a:rPr>
              <a:t>Equipamentos de Proteção Individual – EPI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400" b="1"/>
              <a:t>Deveres do empregador rural ou equiparado</a:t>
            </a:r>
          </a:p>
          <a:p>
            <a:pPr lvl="1">
              <a:lnSpc>
                <a:spcPct val="90000"/>
              </a:lnSpc>
            </a:pPr>
            <a:r>
              <a:rPr lang="pt-BR" altLang="pt-BR" sz="2000"/>
              <a:t>Fornecer Equipamento de Proteção Individual (EPI) e vestimentas adequadas aos riscos, que não propiciem desconforto térmico prejudicial ao trabalhador</a:t>
            </a:r>
          </a:p>
          <a:p>
            <a:pPr lvl="1">
              <a:lnSpc>
                <a:spcPct val="90000"/>
              </a:lnSpc>
            </a:pPr>
            <a:r>
              <a:rPr lang="pt-BR" altLang="pt-BR" sz="2000"/>
              <a:t>Fornecer os EPI e vestimentas de trabalho em perfeitas condições de uso e devidamente higienizados, responsabilizando-se pela descontaminação dos mesmos ao final de cada jornada de trabalho e substituindo-os sempre que necessário</a:t>
            </a:r>
          </a:p>
          <a:p>
            <a:pPr lvl="1">
              <a:lnSpc>
                <a:spcPct val="90000"/>
              </a:lnSpc>
            </a:pPr>
            <a:r>
              <a:rPr lang="pt-BR" altLang="pt-BR" sz="2000"/>
              <a:t>Orientar quanto ao uso correto dos dispositivos de proteção</a:t>
            </a:r>
          </a:p>
          <a:p>
            <a:pPr lvl="1">
              <a:lnSpc>
                <a:spcPct val="90000"/>
              </a:lnSpc>
            </a:pPr>
            <a:r>
              <a:rPr lang="pt-BR" altLang="pt-BR" sz="2000"/>
              <a:t>Exigir que os trabalhadores utilizem EPI. </a:t>
            </a:r>
          </a:p>
          <a:p>
            <a:pPr lvl="1">
              <a:lnSpc>
                <a:spcPct val="90000"/>
              </a:lnSpc>
            </a:pPr>
            <a:endParaRPr lang="pt-BR" altLang="pt-BR" sz="20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5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 b="1">
                <a:solidFill>
                  <a:schemeClr val="accent1"/>
                </a:solidFill>
              </a:rPr>
              <a:t>Equipamentos de Proteção Individual – EPI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b="1"/>
              <a:t>Deveres do trabalhador</a:t>
            </a:r>
            <a:endParaRPr lang="pt-BR" altLang="pt-BR"/>
          </a:p>
          <a:p>
            <a:pPr lvl="1"/>
            <a:r>
              <a:rPr lang="pt-BR" altLang="pt-BR"/>
              <a:t>Usar os EPI e seguir as regras de segurança.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13100"/>
            <a:ext cx="3167062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9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 b="1">
                <a:solidFill>
                  <a:schemeClr val="accent1"/>
                </a:solidFill>
              </a:rPr>
              <a:t>Equipamentos de Proteção Individual – EPI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i="1"/>
              <a:t>Quem falhar nestas obrigações poderá ser responsabilizado:</a:t>
            </a:r>
            <a:endParaRPr lang="pt-BR" altLang="pt-BR"/>
          </a:p>
          <a:p>
            <a:r>
              <a:rPr lang="pt-BR" altLang="pt-BR"/>
              <a:t>O empregador poderá responder ação na justiça, além de ser multado pelo Ministério do Trabalho </a:t>
            </a:r>
          </a:p>
          <a:p>
            <a:r>
              <a:rPr lang="pt-BR" altLang="pt-BR"/>
              <a:t>O funcionário poderá ser demitido por justa causa</a:t>
            </a:r>
          </a:p>
          <a:p>
            <a:endParaRPr lang="pt-BR" alt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1"/>
                </a:solidFill>
              </a:rPr>
              <a:t>Componentes do EPI</a:t>
            </a:r>
            <a:r>
              <a:rPr lang="pt-BR" altLang="pt-BR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1557338"/>
            <a:ext cx="4865687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accent1"/>
                </a:solidFill>
              </a:rPr>
              <a:t>Uso do EPI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5038"/>
            <a:ext cx="9144000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1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5400" b="1">
                <a:solidFill>
                  <a:schemeClr val="accent2"/>
                </a:solidFill>
              </a:rPr>
              <a:t>Agrotóxicos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altLang="pt-BR" sz="2800"/>
              <a:t>Os agrotóxicos, usualmente denominados agroquímicos ou defensivos, são definidos como:</a:t>
            </a:r>
          </a:p>
          <a:p>
            <a:pPr lvl="1">
              <a:lnSpc>
                <a:spcPct val="80000"/>
              </a:lnSpc>
            </a:pPr>
            <a:r>
              <a:rPr lang="pt-BR" altLang="pt-BR" sz="2400"/>
              <a:t>Produtos e agentes de processos físicos, químicos ou biológicos, destinados ao uso nos setores de produção, cuja finalidade seja alterar a composição da flora ou da fauna, a fim de preservá-las da ação danosa de seres vivos considerados nocivos, bem como as substâncias e produtos empregados como desfolhantes, dessecantes, estimuladores e inibidores de crescimento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6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Oval 2"/>
          <p:cNvSpPr>
            <a:spLocks noChangeArrowheads="1"/>
          </p:cNvSpPr>
          <p:nvPr/>
        </p:nvSpPr>
        <p:spPr bwMode="auto">
          <a:xfrm rot="1149718">
            <a:off x="762000" y="2667000"/>
            <a:ext cx="3429000" cy="40417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63529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5292725" y="5746750"/>
            <a:ext cx="3200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</a:pPr>
            <a:r>
              <a:rPr lang="pt-BR" altLang="pt-BR" sz="3200" b="1"/>
              <a:t>Defensivo </a:t>
            </a:r>
            <a:br>
              <a:rPr lang="pt-BR" altLang="pt-BR" sz="3200" b="1"/>
            </a:br>
            <a:r>
              <a:rPr lang="pt-BR" altLang="pt-BR" sz="3200" b="1"/>
              <a:t>Agrícola</a:t>
            </a:r>
            <a:endParaRPr lang="pt-BR" altLang="pt-BR" sz="3200"/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0" y="484188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AGROTÓXICO</a:t>
            </a: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5768975" y="1625600"/>
            <a:ext cx="29067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</a:pPr>
            <a:r>
              <a:rPr lang="pt-BR" altLang="pt-BR" sz="3200" b="1">
                <a:solidFill>
                  <a:srgbClr val="FF0000"/>
                </a:solidFill>
              </a:rPr>
              <a:t>Sinônimos:</a:t>
            </a:r>
            <a:endParaRPr lang="pt-BR" altLang="pt-BR" sz="3200">
              <a:solidFill>
                <a:srgbClr val="FF0000"/>
              </a:solidFill>
            </a:endParaRPr>
          </a:p>
        </p:txBody>
      </p:sp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5562600" y="1743075"/>
            <a:ext cx="323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 b="1"/>
              <a:t> </a:t>
            </a:r>
            <a:endParaRPr lang="pt-BR" altLang="pt-BR" sz="2800" b="1">
              <a:solidFill>
                <a:srgbClr val="FFFF00"/>
              </a:solidFill>
            </a:endParaRPr>
          </a:p>
        </p:txBody>
      </p:sp>
      <p:pic>
        <p:nvPicPr>
          <p:cNvPr id="129031" name="Picture 7" descr="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006600"/>
            <a:ext cx="1633538" cy="44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2" name="Picture 8" descr="SetaOpu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410200"/>
            <a:ext cx="201771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3" name="Picture 9" descr="SetaOpus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1965325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5638800" y="3954463"/>
            <a:ext cx="225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200" b="1"/>
              <a:t>Pesticida</a:t>
            </a:r>
            <a:endParaRPr lang="pt-BR" altLang="pt-BR" sz="2800" b="1"/>
          </a:p>
        </p:txBody>
      </p:sp>
      <p:grpSp>
        <p:nvGrpSpPr>
          <p:cNvPr id="129035" name="Group 11"/>
          <p:cNvGrpSpPr>
            <a:grpSpLocks/>
          </p:cNvGrpSpPr>
          <p:nvPr/>
        </p:nvGrpSpPr>
        <p:grpSpPr bwMode="auto">
          <a:xfrm>
            <a:off x="3581400" y="3581400"/>
            <a:ext cx="1958975" cy="1289050"/>
            <a:chOff x="2207" y="2385"/>
            <a:chExt cx="1234" cy="812"/>
          </a:xfrm>
        </p:grpSpPr>
        <p:sp>
          <p:nvSpPr>
            <p:cNvPr id="129036" name="Freeform 12"/>
            <p:cNvSpPr>
              <a:spLocks/>
            </p:cNvSpPr>
            <p:nvPr/>
          </p:nvSpPr>
          <p:spPr bwMode="auto">
            <a:xfrm rot="1289728">
              <a:off x="2227" y="2409"/>
              <a:ext cx="1214" cy="788"/>
            </a:xfrm>
            <a:custGeom>
              <a:avLst/>
              <a:gdLst>
                <a:gd name="T0" fmla="*/ 0 w 241"/>
                <a:gd name="T1" fmla="*/ 150 h 150"/>
                <a:gd name="T2" fmla="*/ 152 w 241"/>
                <a:gd name="T3" fmla="*/ 28 h 150"/>
                <a:gd name="T4" fmla="*/ 147 w 241"/>
                <a:gd name="T5" fmla="*/ 0 h 150"/>
                <a:gd name="T6" fmla="*/ 241 w 241"/>
                <a:gd name="T7" fmla="*/ 38 h 150"/>
                <a:gd name="T8" fmla="*/ 170 w 241"/>
                <a:gd name="T9" fmla="*/ 110 h 150"/>
                <a:gd name="T10" fmla="*/ 163 w 241"/>
                <a:gd name="T11" fmla="*/ 80 h 150"/>
                <a:gd name="T12" fmla="*/ 0 w 241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50">
                  <a:moveTo>
                    <a:pt x="0" y="150"/>
                  </a:moveTo>
                  <a:cubicBezTo>
                    <a:pt x="24" y="90"/>
                    <a:pt x="79" y="44"/>
                    <a:pt x="152" y="28"/>
                  </a:cubicBezTo>
                  <a:lnTo>
                    <a:pt x="147" y="0"/>
                  </a:lnTo>
                  <a:lnTo>
                    <a:pt x="241" y="38"/>
                  </a:lnTo>
                  <a:lnTo>
                    <a:pt x="170" y="110"/>
                  </a:lnTo>
                  <a:lnTo>
                    <a:pt x="163" y="80"/>
                  </a:lnTo>
                  <a:cubicBezTo>
                    <a:pt x="98" y="81"/>
                    <a:pt x="35" y="119"/>
                    <a:pt x="0" y="15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9037" name="Freeform 13"/>
            <p:cNvSpPr>
              <a:spLocks/>
            </p:cNvSpPr>
            <p:nvPr/>
          </p:nvSpPr>
          <p:spPr bwMode="auto">
            <a:xfrm rot="1190414">
              <a:off x="2207" y="2385"/>
              <a:ext cx="1200" cy="768"/>
            </a:xfrm>
            <a:custGeom>
              <a:avLst/>
              <a:gdLst>
                <a:gd name="T0" fmla="*/ 0 w 241"/>
                <a:gd name="T1" fmla="*/ 151 h 151"/>
                <a:gd name="T2" fmla="*/ 152 w 241"/>
                <a:gd name="T3" fmla="*/ 29 h 151"/>
                <a:gd name="T4" fmla="*/ 147 w 241"/>
                <a:gd name="T5" fmla="*/ 0 h 151"/>
                <a:gd name="T6" fmla="*/ 241 w 241"/>
                <a:gd name="T7" fmla="*/ 38 h 151"/>
                <a:gd name="T8" fmla="*/ 170 w 241"/>
                <a:gd name="T9" fmla="*/ 110 h 151"/>
                <a:gd name="T10" fmla="*/ 163 w 241"/>
                <a:gd name="T11" fmla="*/ 80 h 151"/>
                <a:gd name="T12" fmla="*/ 0 w 241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51">
                  <a:moveTo>
                    <a:pt x="0" y="151"/>
                  </a:moveTo>
                  <a:cubicBezTo>
                    <a:pt x="24" y="90"/>
                    <a:pt x="79" y="44"/>
                    <a:pt x="152" y="29"/>
                  </a:cubicBezTo>
                  <a:lnTo>
                    <a:pt x="147" y="0"/>
                  </a:lnTo>
                  <a:lnTo>
                    <a:pt x="241" y="38"/>
                  </a:lnTo>
                  <a:lnTo>
                    <a:pt x="170" y="110"/>
                  </a:lnTo>
                  <a:lnTo>
                    <a:pt x="163" y="80"/>
                  </a:lnTo>
                  <a:cubicBezTo>
                    <a:pt x="98" y="81"/>
                    <a:pt x="35" y="119"/>
                    <a:pt x="0" y="151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9038" name="Group 14"/>
          <p:cNvGrpSpPr>
            <a:grpSpLocks/>
          </p:cNvGrpSpPr>
          <p:nvPr/>
        </p:nvGrpSpPr>
        <p:grpSpPr bwMode="auto">
          <a:xfrm>
            <a:off x="3656013" y="4578350"/>
            <a:ext cx="1958975" cy="1289050"/>
            <a:chOff x="2207" y="2385"/>
            <a:chExt cx="1234" cy="812"/>
          </a:xfrm>
        </p:grpSpPr>
        <p:sp>
          <p:nvSpPr>
            <p:cNvPr id="129039" name="Freeform 15"/>
            <p:cNvSpPr>
              <a:spLocks/>
            </p:cNvSpPr>
            <p:nvPr/>
          </p:nvSpPr>
          <p:spPr bwMode="auto">
            <a:xfrm rot="1289728">
              <a:off x="2227" y="2409"/>
              <a:ext cx="1214" cy="788"/>
            </a:xfrm>
            <a:custGeom>
              <a:avLst/>
              <a:gdLst>
                <a:gd name="T0" fmla="*/ 0 w 241"/>
                <a:gd name="T1" fmla="*/ 150 h 150"/>
                <a:gd name="T2" fmla="*/ 152 w 241"/>
                <a:gd name="T3" fmla="*/ 28 h 150"/>
                <a:gd name="T4" fmla="*/ 147 w 241"/>
                <a:gd name="T5" fmla="*/ 0 h 150"/>
                <a:gd name="T6" fmla="*/ 241 w 241"/>
                <a:gd name="T7" fmla="*/ 38 h 150"/>
                <a:gd name="T8" fmla="*/ 170 w 241"/>
                <a:gd name="T9" fmla="*/ 110 h 150"/>
                <a:gd name="T10" fmla="*/ 163 w 241"/>
                <a:gd name="T11" fmla="*/ 80 h 150"/>
                <a:gd name="T12" fmla="*/ 0 w 241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50">
                  <a:moveTo>
                    <a:pt x="0" y="150"/>
                  </a:moveTo>
                  <a:cubicBezTo>
                    <a:pt x="24" y="90"/>
                    <a:pt x="79" y="44"/>
                    <a:pt x="152" y="28"/>
                  </a:cubicBezTo>
                  <a:lnTo>
                    <a:pt x="147" y="0"/>
                  </a:lnTo>
                  <a:lnTo>
                    <a:pt x="241" y="38"/>
                  </a:lnTo>
                  <a:lnTo>
                    <a:pt x="170" y="110"/>
                  </a:lnTo>
                  <a:lnTo>
                    <a:pt x="163" y="80"/>
                  </a:lnTo>
                  <a:cubicBezTo>
                    <a:pt x="98" y="81"/>
                    <a:pt x="35" y="119"/>
                    <a:pt x="0" y="15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9040" name="Freeform 16"/>
            <p:cNvSpPr>
              <a:spLocks/>
            </p:cNvSpPr>
            <p:nvPr/>
          </p:nvSpPr>
          <p:spPr bwMode="auto">
            <a:xfrm rot="1190414">
              <a:off x="2207" y="2385"/>
              <a:ext cx="1200" cy="768"/>
            </a:xfrm>
            <a:custGeom>
              <a:avLst/>
              <a:gdLst>
                <a:gd name="T0" fmla="*/ 0 w 241"/>
                <a:gd name="T1" fmla="*/ 151 h 151"/>
                <a:gd name="T2" fmla="*/ 152 w 241"/>
                <a:gd name="T3" fmla="*/ 29 h 151"/>
                <a:gd name="T4" fmla="*/ 147 w 241"/>
                <a:gd name="T5" fmla="*/ 0 h 151"/>
                <a:gd name="T6" fmla="*/ 241 w 241"/>
                <a:gd name="T7" fmla="*/ 38 h 151"/>
                <a:gd name="T8" fmla="*/ 170 w 241"/>
                <a:gd name="T9" fmla="*/ 110 h 151"/>
                <a:gd name="T10" fmla="*/ 163 w 241"/>
                <a:gd name="T11" fmla="*/ 80 h 151"/>
                <a:gd name="T12" fmla="*/ 0 w 241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51">
                  <a:moveTo>
                    <a:pt x="0" y="151"/>
                  </a:moveTo>
                  <a:cubicBezTo>
                    <a:pt x="24" y="90"/>
                    <a:pt x="79" y="44"/>
                    <a:pt x="152" y="29"/>
                  </a:cubicBezTo>
                  <a:lnTo>
                    <a:pt x="147" y="0"/>
                  </a:lnTo>
                  <a:lnTo>
                    <a:pt x="241" y="38"/>
                  </a:lnTo>
                  <a:lnTo>
                    <a:pt x="170" y="110"/>
                  </a:lnTo>
                  <a:lnTo>
                    <a:pt x="163" y="80"/>
                  </a:lnTo>
                  <a:cubicBezTo>
                    <a:pt x="98" y="81"/>
                    <a:pt x="35" y="119"/>
                    <a:pt x="0" y="151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5410200" y="2590800"/>
            <a:ext cx="3733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/>
              <a:t>Produto Fitossanitário</a:t>
            </a:r>
          </a:p>
        </p:txBody>
      </p:sp>
      <p:sp>
        <p:nvSpPr>
          <p:cNvPr id="129042" name="Text Box 18"/>
          <p:cNvSpPr txBox="1">
            <a:spLocks noChangeArrowheads="1"/>
          </p:cNvSpPr>
          <p:nvPr/>
        </p:nvSpPr>
        <p:spPr bwMode="auto">
          <a:xfrm>
            <a:off x="5486400" y="4937125"/>
            <a:ext cx="3406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200" b="1"/>
              <a:t>Agroquímico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9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6600" b="1">
                <a:solidFill>
                  <a:schemeClr val="accent1"/>
                </a:solidFill>
              </a:rPr>
              <a:t>Conceito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b="1"/>
              <a:t>	Tecnologia de Aplicação de Produtos Fitossanitários</a:t>
            </a:r>
          </a:p>
          <a:p>
            <a:pPr lvl="1">
              <a:buFontTx/>
              <a:buNone/>
            </a:pPr>
            <a:r>
              <a:rPr lang="pt-BR" altLang="pt-BR"/>
              <a:t>	Emprego de todos os conhecimentos científicos que proporcionem a correta colocação do produto biologicamente ativo no alvo, em quantidade necessária, de forma econômica, com o mínimo de contaminação de outras áreas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Conceitos importantes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2800" b="1"/>
              <a:t>Ingrediente ativo ou princípio ativo</a:t>
            </a:r>
          </a:p>
          <a:p>
            <a:pPr lvl="1"/>
            <a:r>
              <a:rPr lang="pt-BR" altLang="pt-BR" sz="2400"/>
              <a:t>Agente químico, físico ou biológico que confere eficácia aos agrotóxicos e afins;</a:t>
            </a:r>
          </a:p>
          <a:p>
            <a:r>
              <a:rPr lang="pt-BR" altLang="pt-BR" sz="2800" b="1"/>
              <a:t>Ingrediente inerte ou outro ingrediente</a:t>
            </a:r>
          </a:p>
          <a:p>
            <a:pPr lvl="1"/>
            <a:r>
              <a:rPr lang="pt-BR" altLang="pt-BR" sz="2400"/>
              <a:t>Substância ou produto não ativo em relação à eficácia dos agrotóxicos e afins, usado apenas como veículo, diluente ou para conferir características próprias às formulações; 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Conceitos importantes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altLang="pt-BR" sz="2800" b="1"/>
              <a:t>Intervalo de reentrada</a:t>
            </a:r>
          </a:p>
          <a:p>
            <a:pPr lvl="1" algn="just"/>
            <a:r>
              <a:rPr lang="pt-BR" altLang="pt-BR" sz="2400"/>
              <a:t>Intervalo de tempo entre a aplicação de agrotóxicos ou afins e a entrada de pessoas na área tratada sem a necessidade de uso de EPI</a:t>
            </a:r>
          </a:p>
          <a:p>
            <a:pPr algn="just"/>
            <a:r>
              <a:rPr lang="pt-BR" altLang="pt-BR" sz="2800" b="1"/>
              <a:t>Mistura em tanque</a:t>
            </a:r>
          </a:p>
          <a:p>
            <a:pPr lvl="1" algn="just"/>
            <a:r>
              <a:rPr lang="pt-BR" altLang="pt-BR" sz="2400"/>
              <a:t>Associação de agrotóxicos e afins no tanque do equipamento aplicador, imediatamente antes da aplicação;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Conceitos importantes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538" y="1622425"/>
            <a:ext cx="7929562" cy="39798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altLang="pt-BR" sz="2000" b="1"/>
              <a:t>Intervalo de segurança ou período de carência, na aplicação de agrotóxicos ou afins.</a:t>
            </a:r>
          </a:p>
          <a:p>
            <a:pPr>
              <a:lnSpc>
                <a:spcPct val="80000"/>
              </a:lnSpc>
            </a:pPr>
            <a:endParaRPr lang="pt-BR" altLang="pt-BR" sz="2000" b="1" i="1"/>
          </a:p>
          <a:p>
            <a:pPr>
              <a:lnSpc>
                <a:spcPct val="80000"/>
              </a:lnSpc>
            </a:pPr>
            <a:r>
              <a:rPr lang="pt-BR" altLang="pt-BR" sz="2000" b="1" i="1"/>
              <a:t>a) antes da colheita:</a:t>
            </a:r>
            <a:r>
              <a:rPr lang="pt-BR" altLang="pt-BR" sz="2000"/>
              <a:t> intervalo de tempo entre a última aplicação e a colheita; </a:t>
            </a:r>
            <a:endParaRPr lang="pt-BR" altLang="pt-BR" sz="2000" b="1" i="1"/>
          </a:p>
          <a:p>
            <a:pPr>
              <a:lnSpc>
                <a:spcPct val="80000"/>
              </a:lnSpc>
            </a:pPr>
            <a:r>
              <a:rPr lang="pt-BR" altLang="pt-BR" sz="2000" b="1" i="1"/>
              <a:t>b) pós-colheita:</a:t>
            </a:r>
            <a:r>
              <a:rPr lang="pt-BR" altLang="pt-BR" sz="2000"/>
              <a:t> intervalo de tempo entre a última aplicação e a comercialização do produto tratado; </a:t>
            </a:r>
            <a:endParaRPr lang="pt-BR" altLang="pt-BR" sz="2000" b="1" i="1"/>
          </a:p>
          <a:p>
            <a:pPr>
              <a:lnSpc>
                <a:spcPct val="80000"/>
              </a:lnSpc>
            </a:pPr>
            <a:r>
              <a:rPr lang="pt-BR" altLang="pt-BR" sz="2000" b="1" i="1"/>
              <a:t>c) em pastagens:</a:t>
            </a:r>
            <a:r>
              <a:rPr lang="pt-BR" altLang="pt-BR" sz="2000"/>
              <a:t> intervalo de tempo entre a última aplicação e o consumo do pasto; </a:t>
            </a:r>
            <a:endParaRPr lang="pt-BR" altLang="pt-BR" sz="2000" b="1" i="1"/>
          </a:p>
          <a:p>
            <a:pPr>
              <a:lnSpc>
                <a:spcPct val="80000"/>
              </a:lnSpc>
            </a:pPr>
            <a:r>
              <a:rPr lang="pt-BR" altLang="pt-BR" sz="2000" b="1" i="1"/>
              <a:t>d) em ambientes hídricos:</a:t>
            </a:r>
            <a:r>
              <a:rPr lang="pt-BR" altLang="pt-BR" sz="2000"/>
              <a:t> intervalo de tempo entre a última aplicação e o reinício das atividades de irrigação, dessedentação de animais, balneabilidade, consumo de alimentos provenientes do local e captação para abastecimento público; e </a:t>
            </a:r>
            <a:endParaRPr lang="pt-BR" altLang="pt-BR" sz="2000" b="1" i="1"/>
          </a:p>
          <a:p>
            <a:pPr>
              <a:lnSpc>
                <a:spcPct val="80000"/>
              </a:lnSpc>
            </a:pPr>
            <a:r>
              <a:rPr lang="pt-BR" altLang="pt-BR" sz="2000" b="1" i="1"/>
              <a:t>e) em relação a culturas subseqüentes:</a:t>
            </a:r>
            <a:r>
              <a:rPr lang="pt-BR" altLang="pt-BR" sz="2000"/>
              <a:t> intervalo de tempo transcorrido entre a última aplicação e o plantio consecutivo de outra cultura.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7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Conceitos importantes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538" y="1698625"/>
            <a:ext cx="7929562" cy="39830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altLang="pt-BR" sz="2400" b="1" i="1"/>
              <a:t>Classificação dos Agrotóxicos</a:t>
            </a:r>
          </a:p>
          <a:p>
            <a:pPr lvl="1">
              <a:lnSpc>
                <a:spcPct val="80000"/>
              </a:lnSpc>
            </a:pPr>
            <a:r>
              <a:rPr lang="pt-BR" altLang="pt-BR" sz="2000"/>
              <a:t>Dada a grande diversidade de produtos, é importante conhecer a classificação dos agrotóxicos quanto à sua ação e ao grupo químico a que pertencem.</a:t>
            </a:r>
          </a:p>
          <a:p>
            <a:pPr lvl="1">
              <a:lnSpc>
                <a:spcPct val="80000"/>
              </a:lnSpc>
            </a:pPr>
            <a:endParaRPr lang="pt-BR" altLang="pt-BR" sz="2000" b="1" i="1"/>
          </a:p>
          <a:p>
            <a:pPr>
              <a:lnSpc>
                <a:spcPct val="80000"/>
              </a:lnSpc>
            </a:pPr>
            <a:r>
              <a:rPr lang="pt-BR" altLang="pt-BR" sz="2400" b="1" i="1"/>
              <a:t>a)Inseticidas:</a:t>
            </a:r>
            <a:r>
              <a:rPr lang="pt-BR" altLang="pt-BR" sz="2400"/>
              <a:t> possuem ação de combate a insetos, larvas e formigas. </a:t>
            </a:r>
            <a:endParaRPr lang="pt-BR" altLang="pt-BR" sz="2400" b="1" i="1"/>
          </a:p>
          <a:p>
            <a:pPr>
              <a:lnSpc>
                <a:spcPct val="80000"/>
              </a:lnSpc>
            </a:pPr>
            <a:r>
              <a:rPr lang="pt-BR" altLang="pt-BR" sz="2400" b="1" i="1"/>
              <a:t>b)Fungicidas:</a:t>
            </a:r>
            <a:r>
              <a:rPr lang="pt-BR" altLang="pt-BR" sz="2400"/>
              <a:t> ação de combate a fungos. Existem muitos fungicidas no mercado. </a:t>
            </a:r>
            <a:endParaRPr lang="pt-BR" altLang="pt-BR" sz="2400" b="1" i="1"/>
          </a:p>
          <a:p>
            <a:pPr>
              <a:lnSpc>
                <a:spcPct val="80000"/>
              </a:lnSpc>
            </a:pPr>
            <a:r>
              <a:rPr lang="pt-BR" altLang="pt-BR" sz="2400" b="1" i="1"/>
              <a:t>c)Herbicidas:</a:t>
            </a:r>
            <a:r>
              <a:rPr lang="pt-BR" altLang="pt-BR" sz="2400"/>
              <a:t> combatem ervas daninhas. Nas últimas duas décadas, esse grupo tem tido uma utilização crescente na agricultura.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4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Conceitos importantes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2800" b="1" i="1"/>
              <a:t>Registro de produto</a:t>
            </a:r>
          </a:p>
          <a:p>
            <a:pPr lvl="1"/>
            <a:r>
              <a:rPr lang="pt-BR" altLang="pt-BR" sz="2400"/>
              <a:t>Ato privativo de órgão federal competente, que atribui o direito de produzir, comercializar, exportar, importar, manipular ou utilizar um agrotóxico, componente ou afim;</a:t>
            </a:r>
            <a:endParaRPr lang="pt-BR" altLang="pt-BR" sz="2400" b="1" i="1"/>
          </a:p>
          <a:p>
            <a:r>
              <a:rPr lang="pt-BR" altLang="pt-BR" sz="2800" b="1" i="1"/>
              <a:t>Receita ou receituário</a:t>
            </a:r>
          </a:p>
          <a:p>
            <a:pPr lvl="1"/>
            <a:r>
              <a:rPr lang="pt-BR" altLang="pt-BR" sz="2400"/>
              <a:t>Prescrição e orientação técnica para utilização de agrotóxico ou afim, por profissional legalmente habilitado;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8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Adjuvantes 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51025"/>
            <a:ext cx="82296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sz="2800" b="1"/>
              <a:t>	Substâncias adicionadas à formulação ou à calda para </a:t>
            </a:r>
            <a:r>
              <a:rPr lang="pt-BR" altLang="pt-BR" sz="2800" b="1">
                <a:solidFill>
                  <a:srgbClr val="FFFF00"/>
                </a:solidFill>
              </a:rPr>
              <a:t>aumentar a eficiência do produto ou modificar determinadas propriedades</a:t>
            </a:r>
            <a:r>
              <a:rPr lang="pt-BR" altLang="pt-BR" sz="2800" b="1"/>
              <a:t>, visando facilitar a aplicação ou minimizar possíveis problemas.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Adjuvantes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800" b="1" i="1"/>
              <a:t>Surfactantes</a:t>
            </a:r>
            <a:endParaRPr lang="pt-BR" altLang="pt-BR" sz="2800"/>
          </a:p>
          <a:p>
            <a:pPr lvl="1">
              <a:lnSpc>
                <a:spcPct val="90000"/>
              </a:lnSpc>
              <a:buFontTx/>
              <a:buNone/>
            </a:pPr>
            <a:r>
              <a:rPr lang="pt-BR" altLang="pt-BR" sz="2400"/>
              <a:t>	São substâncias que afetam as propriedades de superfície dos líquidos, proporcionando ajustamento mais íntimo de suas substâncias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pt-BR" altLang="pt-BR" sz="2400"/>
          </a:p>
          <a:p>
            <a:pPr lvl="2">
              <a:lnSpc>
                <a:spcPct val="90000"/>
              </a:lnSpc>
            </a:pPr>
            <a:r>
              <a:rPr lang="pt-BR" altLang="pt-BR" sz="2000"/>
              <a:t>Espalhantes</a:t>
            </a:r>
          </a:p>
          <a:p>
            <a:pPr lvl="2">
              <a:lnSpc>
                <a:spcPct val="90000"/>
              </a:lnSpc>
            </a:pPr>
            <a:r>
              <a:rPr lang="pt-BR" altLang="pt-BR" sz="2000"/>
              <a:t>Umectantes/Molhantes</a:t>
            </a:r>
          </a:p>
          <a:p>
            <a:pPr lvl="2">
              <a:lnSpc>
                <a:spcPct val="90000"/>
              </a:lnSpc>
            </a:pPr>
            <a:r>
              <a:rPr lang="pt-BR" altLang="pt-BR" sz="2000"/>
              <a:t>Aderentes</a:t>
            </a:r>
          </a:p>
          <a:p>
            <a:pPr lvl="2">
              <a:lnSpc>
                <a:spcPct val="90000"/>
              </a:lnSpc>
            </a:pPr>
            <a:r>
              <a:rPr lang="pt-BR" altLang="pt-BR" sz="2000"/>
              <a:t>Emulsificantes</a:t>
            </a:r>
          </a:p>
          <a:p>
            <a:pPr lvl="2">
              <a:lnSpc>
                <a:spcPct val="90000"/>
              </a:lnSpc>
            </a:pPr>
            <a:r>
              <a:rPr lang="pt-BR" altLang="pt-BR" sz="2000"/>
              <a:t>Dispersantes </a:t>
            </a:r>
          </a:p>
          <a:p>
            <a:pPr lvl="2">
              <a:lnSpc>
                <a:spcPct val="90000"/>
              </a:lnSpc>
            </a:pPr>
            <a:r>
              <a:rPr lang="pt-BR" altLang="pt-BR" sz="2000"/>
              <a:t>Detergentes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pt-BR" altLang="pt-BR" sz="2400"/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3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Formulação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82763"/>
            <a:ext cx="8075612" cy="4525962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pt-BR" altLang="pt-BR" sz="2400" b="1"/>
              <a:t>	Os </a:t>
            </a:r>
            <a:r>
              <a:rPr lang="pt-BR" altLang="pt-BR" sz="2400" b="1">
                <a:solidFill>
                  <a:srgbClr val="FFFF00"/>
                </a:solidFill>
              </a:rPr>
              <a:t>componentes ativos</a:t>
            </a:r>
            <a:r>
              <a:rPr lang="pt-BR" altLang="pt-BR" sz="2400" b="1"/>
              <a:t> preparados na </a:t>
            </a:r>
            <a:r>
              <a:rPr lang="pt-BR" altLang="pt-BR" sz="2400" b="1">
                <a:solidFill>
                  <a:srgbClr val="FFFF00"/>
                </a:solidFill>
              </a:rPr>
              <a:t>concentração adequada</a:t>
            </a:r>
            <a:r>
              <a:rPr lang="pt-BR" altLang="pt-BR" sz="2400" b="1"/>
              <a:t>, adicionando </a:t>
            </a:r>
            <a:r>
              <a:rPr lang="pt-BR" altLang="pt-BR" sz="2400" b="1">
                <a:solidFill>
                  <a:srgbClr val="FFFF00"/>
                </a:solidFill>
              </a:rPr>
              <a:t>substâncias coadjuvantes</a:t>
            </a:r>
            <a:r>
              <a:rPr lang="pt-BR" altLang="pt-BR" sz="2400" b="1"/>
              <a:t>, tendo em vista que o produto final deve ser dispersado em </a:t>
            </a:r>
            <a:r>
              <a:rPr lang="pt-BR" altLang="pt-BR" sz="2400" b="1">
                <a:solidFill>
                  <a:srgbClr val="FFFF00"/>
                </a:solidFill>
              </a:rPr>
              <a:t>determinadas condições técnicas de aplicação</a:t>
            </a:r>
            <a:r>
              <a:rPr lang="pt-BR" altLang="pt-BR" sz="2400" b="1"/>
              <a:t>, para poder </a:t>
            </a:r>
            <a:r>
              <a:rPr lang="pt-BR" altLang="pt-BR" sz="2400" b="1">
                <a:solidFill>
                  <a:srgbClr val="FFFF00"/>
                </a:solidFill>
              </a:rPr>
              <a:t>cumprir eficazmente a sua finalidade biológica</a:t>
            </a:r>
            <a:r>
              <a:rPr lang="pt-BR" altLang="pt-BR" sz="2400" b="1"/>
              <a:t>, mantendo essas condições durante o armazenamento e transporte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Formulação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711325"/>
            <a:ext cx="8075613" cy="4525963"/>
          </a:xfrm>
        </p:spPr>
        <p:txBody>
          <a:bodyPr/>
          <a:lstStyle/>
          <a:p>
            <a:r>
              <a:rPr lang="pt-BR" altLang="pt-BR" sz="2800" b="1"/>
              <a:t>Pó-seco (P) </a:t>
            </a:r>
          </a:p>
          <a:p>
            <a:r>
              <a:rPr lang="pt-BR" altLang="pt-BR" sz="2800" b="1"/>
              <a:t>Grânulos (Gr)</a:t>
            </a:r>
          </a:p>
          <a:p>
            <a:r>
              <a:rPr lang="pt-BR" altLang="pt-BR" sz="2800" b="1"/>
              <a:t>Pó-molhável (PM) </a:t>
            </a:r>
          </a:p>
          <a:p>
            <a:r>
              <a:rPr lang="pt-BR" altLang="pt-BR" sz="2800" b="1"/>
              <a:t>Pó-solúvel (PS)</a:t>
            </a:r>
          </a:p>
          <a:p>
            <a:r>
              <a:rPr lang="pt-BR" altLang="pt-BR" sz="2800" b="1"/>
              <a:t>Concentrado Emulsionável (CE)</a:t>
            </a:r>
          </a:p>
          <a:p>
            <a:r>
              <a:rPr lang="pt-BR" altLang="pt-BR" sz="2800" b="1"/>
              <a:t>Suspensão Concentrada (SC)</a:t>
            </a:r>
          </a:p>
          <a:p>
            <a:r>
              <a:rPr lang="pt-BR" altLang="pt-BR" sz="2800" b="1"/>
              <a:t>Grânulos Dispersíveis em Água (WG)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Diluente - Água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Geralmente, uma formulação é diluída em um líquido apropriado antes da aplicação, sendo que o mais empregado é a água.</a:t>
            </a:r>
          </a:p>
          <a:p>
            <a:pPr lvl="1"/>
            <a:r>
              <a:rPr lang="pt-BR" altLang="pt-BR"/>
              <a:t>fácil obtenção</a:t>
            </a:r>
          </a:p>
          <a:p>
            <a:pPr lvl="1"/>
            <a:r>
              <a:rPr lang="pt-BR" altLang="pt-BR"/>
              <a:t>baixo custo</a:t>
            </a:r>
          </a:p>
          <a:p>
            <a:pPr lvl="1"/>
            <a:r>
              <a:rPr lang="pt-BR" altLang="pt-BR"/>
              <a:t>muitas opções de formulações compatíveis 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3375"/>
            <a:ext cx="9144000" cy="1555750"/>
          </a:xfrm>
        </p:spPr>
        <p:txBody>
          <a:bodyPr/>
          <a:lstStyle/>
          <a:p>
            <a:r>
              <a:rPr lang="pt-BR" altLang="pt-BR" sz="4000" b="1">
                <a:solidFill>
                  <a:srgbClr val="00CC99"/>
                </a:solidFill>
                <a:latin typeface="Verdana" panose="020B0604030504040204" pitchFamily="34" charset="0"/>
              </a:rPr>
              <a:t>MÉTODOS DE APLICAÇÃO DE PRODUTOS FITOSSANITÁRIOS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2150" y="2781300"/>
            <a:ext cx="6400800" cy="3095625"/>
          </a:xfrm>
        </p:spPr>
        <p:txBody>
          <a:bodyPr/>
          <a:lstStyle/>
          <a:p>
            <a:pPr marL="354013" indent="-354013" algn="l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pt-BR" sz="2800" b="1">
                <a:effectLst/>
              </a:rPr>
              <a:t>Aplicação Via Sólida</a:t>
            </a:r>
          </a:p>
          <a:p>
            <a:pPr marL="354013" indent="-354013" algn="l"/>
            <a:endParaRPr lang="pt-BR" altLang="pt-BR" sz="2800" b="1">
              <a:effectLst/>
            </a:endParaRPr>
          </a:p>
          <a:p>
            <a:pPr marL="354013" indent="-354013" algn="l"/>
            <a:endParaRPr lang="pt-BR" altLang="pt-BR" sz="2800" b="1">
              <a:effectLst/>
            </a:endParaRPr>
          </a:p>
          <a:p>
            <a:pPr marL="354013" indent="-354013" algn="l"/>
            <a:endParaRPr lang="pt-BR" altLang="pt-BR" sz="2800" b="1">
              <a:effectLst/>
            </a:endParaRPr>
          </a:p>
          <a:p>
            <a:pPr marL="354013" indent="-354013" algn="l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pt-BR" sz="2800" b="1">
                <a:solidFill>
                  <a:srgbClr val="FF0000"/>
                </a:solidFill>
                <a:effectLst/>
              </a:rPr>
              <a:t>Aplicação Via Líquida</a:t>
            </a:r>
          </a:p>
        </p:txBody>
      </p:sp>
      <p:sp>
        <p:nvSpPr>
          <p:cNvPr id="217092" name="AutoShape 4"/>
          <p:cNvSpPr>
            <a:spLocks/>
          </p:cNvSpPr>
          <p:nvPr/>
        </p:nvSpPr>
        <p:spPr bwMode="auto">
          <a:xfrm>
            <a:off x="5291138" y="2546350"/>
            <a:ext cx="288925" cy="1079500"/>
          </a:xfrm>
          <a:prstGeom prst="leftBrace">
            <a:avLst>
              <a:gd name="adj1" fmla="val 31136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5435600" y="2632075"/>
            <a:ext cx="36004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–"/>
            </a:pPr>
            <a:r>
              <a:rPr lang="pt-BR" altLang="pt-BR" sz="2000" b="1">
                <a:latin typeface="Arial" panose="020B0604020202020204" pitchFamily="34" charset="0"/>
              </a:rPr>
              <a:t> Aplicação de Pós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–"/>
            </a:pPr>
            <a:r>
              <a:rPr lang="pt-BR" altLang="pt-BR" sz="2000" b="1">
                <a:latin typeface="Arial" panose="020B0604020202020204" pitchFamily="34" charset="0"/>
              </a:rPr>
              <a:t> Aplicação de Grânulos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02"/>
    </mc:Choice>
    <mc:Fallback>
      <p:transition spd="slow" advTm="45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Diluente - Água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/>
              <a:t>Restrições importantes:</a:t>
            </a:r>
          </a:p>
          <a:p>
            <a:pPr lvl="1">
              <a:lnSpc>
                <a:spcPct val="90000"/>
              </a:lnSpc>
            </a:pPr>
            <a:r>
              <a:rPr lang="pt-BR" altLang="pt-BR" b="1" i="1"/>
              <a:t>Tensão superficial alta</a:t>
            </a:r>
            <a:r>
              <a:rPr lang="pt-BR" altLang="pt-BR"/>
              <a:t> – isso faz com que a gota depositada numa superfície permaneça na forma esférica, fazendo com que tenha pouca superfície de contato</a:t>
            </a:r>
          </a:p>
          <a:p>
            <a:pPr lvl="1">
              <a:lnSpc>
                <a:spcPct val="90000"/>
              </a:lnSpc>
            </a:pPr>
            <a:r>
              <a:rPr lang="pt-BR" altLang="pt-BR" b="1" i="1"/>
              <a:t>Evaporação – </a:t>
            </a:r>
            <a:r>
              <a:rPr lang="pt-BR" altLang="pt-BR"/>
              <a:t>Como se sabe, a água sofre facilmente o processo de evaporação, contribuindo para isso o tamanho da gota e a umidade relativa do ar 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QUALIDADE DA ÁGUA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altLang="pt-BR" b="1"/>
              <a:t>Impurezas</a:t>
            </a:r>
            <a:endParaRPr lang="pt-BR" altLang="pt-BR"/>
          </a:p>
          <a:p>
            <a:pPr lvl="1">
              <a:lnSpc>
                <a:spcPct val="80000"/>
              </a:lnSpc>
            </a:pPr>
            <a:r>
              <a:rPr lang="pt-BR" altLang="pt-BR"/>
              <a:t>Material em suspensão na água </a:t>
            </a:r>
          </a:p>
          <a:p>
            <a:pPr lvl="1">
              <a:lnSpc>
                <a:spcPct val="80000"/>
              </a:lnSpc>
            </a:pPr>
            <a:r>
              <a:rPr lang="pt-BR" altLang="pt-BR"/>
              <a:t>Não se deve utilizar água de córregos, vertentes, rios e outros corpos de água que possam ser contaminados durante o procedimento de enchimento do tanque de pulverização</a:t>
            </a:r>
          </a:p>
          <a:p>
            <a:pPr lvl="1">
              <a:lnSpc>
                <a:spcPct val="80000"/>
              </a:lnSpc>
            </a:pPr>
            <a:r>
              <a:rPr lang="pt-BR" altLang="pt-BR"/>
              <a:t>Tela ou filtro por onde a água fará sua primeira passagem sendo recomendados ainda testes para verificar a presença de compostos que possam afetar o agrotóxico.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9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QUALIDADE DA ÁGUA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b="1"/>
              <a:t>pH</a:t>
            </a:r>
            <a:endParaRPr lang="pt-BR" altLang="pt-BR"/>
          </a:p>
          <a:p>
            <a:pPr lvl="1"/>
            <a:r>
              <a:rPr lang="pt-BR" altLang="pt-BR"/>
              <a:t>Medida de acidez ou alcalinidade de uma solução numa escala que vai de 0 a 14, onde 7 significa neutralidade</a:t>
            </a:r>
          </a:p>
          <a:p>
            <a:pPr lvl="1"/>
            <a:r>
              <a:rPr lang="pt-BR" altLang="pt-BR"/>
              <a:t>O pH das caldas de agrotóxicos pode influir na estabilidade e nos resultados dos tratamentos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925" y="1247775"/>
            <a:ext cx="8820150" cy="5202238"/>
          </a:xfrm>
          <a:noFill/>
          <a:ln/>
        </p:spPr>
      </p:pic>
      <p:sp>
        <p:nvSpPr>
          <p:cNvPr id="17203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Ctr="0"/>
          <a:lstStyle/>
          <a:p>
            <a:r>
              <a:rPr lang="pt-BR" altLang="pt-BR" b="1">
                <a:solidFill>
                  <a:schemeClr val="accent2"/>
                </a:solidFill>
              </a:rPr>
              <a:t>QUALIDADE DA ÁGUA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31"/>
    </mc:Choice>
    <mc:Fallback>
      <p:transition spd="slow" advTm="5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QUALIDADE DA ÁGUA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2800" b="1"/>
              <a:t>Dureza da água</a:t>
            </a:r>
            <a:endParaRPr lang="pt-BR" altLang="pt-BR" sz="2800"/>
          </a:p>
          <a:p>
            <a:pPr lvl="1"/>
            <a:r>
              <a:rPr lang="pt-BR" altLang="pt-BR" sz="2400"/>
              <a:t>A água captada em zonas rurais quase sempre apresenta uma série de sais em solução</a:t>
            </a:r>
          </a:p>
          <a:p>
            <a:pPr lvl="1"/>
            <a:r>
              <a:rPr lang="pt-BR" altLang="pt-BR" sz="2400"/>
              <a:t>Íons dos ingredientes ativos podem ser combinados com os presentes na água dura formando precipitação no tanque, obstruindo filtros e bicos, reduzindo a quantidade de ingrediente ativo disponível e aumentando a possibilidade de fitotoxicidade na cultura ou ineficiência do produto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2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395288" y="3068638"/>
            <a:ext cx="8064500" cy="2305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QUALIDADE DA ÁGUA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b="1"/>
              <a:t>Dureza da água</a:t>
            </a:r>
            <a:endParaRPr lang="pt-BR" altLang="pt-BR"/>
          </a:p>
        </p:txBody>
      </p:sp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68638"/>
            <a:ext cx="8208962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Alvo 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O alvo é uma entidade eleita para ser atingida, direta ou indiretamente pelo processo de aplicação.</a:t>
            </a:r>
          </a:p>
          <a:p>
            <a:pPr lvl="1"/>
            <a:r>
              <a:rPr lang="pt-BR" altLang="pt-BR"/>
              <a:t>Diretamente quando se coloca o produto em contato com o alvo no momento da aplicação </a:t>
            </a:r>
          </a:p>
          <a:p>
            <a:pPr lvl="1"/>
            <a:r>
              <a:rPr lang="pt-BR" altLang="pt-BR"/>
              <a:t>Indiretamente, quando se atinge o alvo posteriormente, pelo processo de redistribuição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6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Alvo - Reconhecimento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4356100" y="4652963"/>
            <a:ext cx="11191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800"/>
              <a:t>Milho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4140200" y="5373688"/>
            <a:ext cx="1511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800"/>
              <a:t>Doença</a:t>
            </a:r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5867400" y="4508500"/>
            <a:ext cx="2952750" cy="3667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Cercospora</a:t>
            </a: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755650" y="4508500"/>
            <a:ext cx="3168650" cy="3667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Ferrugem</a:t>
            </a:r>
          </a:p>
        </p:txBody>
      </p:sp>
      <p:pic>
        <p:nvPicPr>
          <p:cNvPr id="156679" name="Picture 7" descr="cercospora_mil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4"/>
          <a:stretch>
            <a:fillRect/>
          </a:stretch>
        </p:blipFill>
        <p:spPr bwMode="auto">
          <a:xfrm>
            <a:off x="5867400" y="1989138"/>
            <a:ext cx="30194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0" name="Picture 8" descr="ferrugem_milho_pucci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3089275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6675" grpId="0"/>
      <p:bldP spid="156676" grpId="0"/>
      <p:bldP spid="156677" grpId="0" animBg="1"/>
      <p:bldP spid="15667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Alvo - Reconhecimento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4140200" y="4567238"/>
            <a:ext cx="1511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800"/>
              <a:t>Doença</a:t>
            </a: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356100" y="5214938"/>
            <a:ext cx="979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800"/>
              <a:t>Soja</a:t>
            </a: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5867400" y="4508500"/>
            <a:ext cx="2952750" cy="3667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Ferrugem 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755650" y="4508500"/>
            <a:ext cx="3168650" cy="3667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Ferrugem</a:t>
            </a:r>
          </a:p>
        </p:txBody>
      </p:sp>
      <p:pic>
        <p:nvPicPr>
          <p:cNvPr id="157703" name="Picture 7" descr="ferrugem_R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6413"/>
            <a:ext cx="3357562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ferrugem_t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773238"/>
            <a:ext cx="3357563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7699" grpId="0"/>
      <p:bldP spid="157700" grpId="0"/>
      <p:bldP spid="157701" grpId="0" animBg="1"/>
      <p:bldP spid="15770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Momento de aplicação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1622425"/>
            <a:ext cx="7931150" cy="3979863"/>
          </a:xfrm>
        </p:spPr>
        <p:txBody>
          <a:bodyPr/>
          <a:lstStyle/>
          <a:p>
            <a:pPr lvl="1"/>
            <a:r>
              <a:rPr lang="pt-BR" altLang="pt-BR"/>
              <a:t>Fase de desenvolvimento da cultura</a:t>
            </a:r>
          </a:p>
          <a:p>
            <a:pPr lvl="1"/>
            <a:r>
              <a:rPr lang="pt-BR" altLang="pt-BR"/>
              <a:t>Fase de desenvolvimento do alvo</a:t>
            </a:r>
          </a:p>
          <a:p>
            <a:pPr lvl="1"/>
            <a:r>
              <a:rPr lang="pt-BR" altLang="pt-BR"/>
              <a:t>Período do dia</a:t>
            </a:r>
          </a:p>
        </p:txBody>
      </p:sp>
      <p:pic>
        <p:nvPicPr>
          <p:cNvPr id="160772" name="Picture 4" descr="foto_leandro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922713"/>
            <a:ext cx="5083175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3" name="Picture 5" descr="foto_leandro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24300"/>
            <a:ext cx="45720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3375"/>
            <a:ext cx="9144000" cy="1555750"/>
          </a:xfrm>
        </p:spPr>
        <p:txBody>
          <a:bodyPr/>
          <a:lstStyle/>
          <a:p>
            <a:r>
              <a:rPr lang="pt-BR" altLang="pt-BR" sz="4000" b="1">
                <a:solidFill>
                  <a:srgbClr val="00CC99"/>
                </a:solidFill>
                <a:latin typeface="Verdana" panose="020B0604030504040204" pitchFamily="34" charset="0"/>
              </a:rPr>
              <a:t>MÉTODO DE APLICAÇÃO VIA LÍQUIDA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149725"/>
            <a:ext cx="2087563" cy="431800"/>
          </a:xfrm>
        </p:spPr>
        <p:txBody>
          <a:bodyPr/>
          <a:lstStyle/>
          <a:p>
            <a:pPr marL="354013" indent="-354013" algn="l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pt-BR" b="1">
                <a:effectLst/>
              </a:rPr>
              <a:t>Gotas</a:t>
            </a:r>
          </a:p>
        </p:txBody>
      </p:sp>
      <p:sp>
        <p:nvSpPr>
          <p:cNvPr id="218116" name="AutoShape 4"/>
          <p:cNvSpPr>
            <a:spLocks/>
          </p:cNvSpPr>
          <p:nvPr/>
        </p:nvSpPr>
        <p:spPr bwMode="auto">
          <a:xfrm>
            <a:off x="2314575" y="3084513"/>
            <a:ext cx="744538" cy="2720975"/>
          </a:xfrm>
          <a:prstGeom prst="leftBrace">
            <a:avLst>
              <a:gd name="adj1" fmla="val 30455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2771775" y="3098800"/>
            <a:ext cx="352742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9875" indent="-269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7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/>
              <a:t>Energia Centrífuga</a:t>
            </a:r>
          </a:p>
          <a:p>
            <a:pPr eaLnBrk="1" hangingPunct="1">
              <a:spcBef>
                <a:spcPct val="50000"/>
              </a:spcBef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/>
              <a:t>Energia Hidráulica</a:t>
            </a:r>
          </a:p>
          <a:p>
            <a:pPr eaLnBrk="1" hangingPunct="1">
              <a:spcBef>
                <a:spcPct val="50000"/>
              </a:spcBef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/>
              <a:t>Energia Pneumática</a:t>
            </a:r>
          </a:p>
          <a:p>
            <a:pPr eaLnBrk="1" hangingPunct="1">
              <a:spcBef>
                <a:spcPct val="50000"/>
              </a:spcBef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/>
              <a:t>Energia Elétrica</a:t>
            </a:r>
          </a:p>
          <a:p>
            <a:pPr eaLnBrk="1" hangingPunct="1">
              <a:spcBef>
                <a:spcPct val="50000"/>
              </a:spcBef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/>
              <a:t>Energia Térmica</a:t>
            </a:r>
          </a:p>
        </p:txBody>
      </p:sp>
      <p:sp>
        <p:nvSpPr>
          <p:cNvPr id="218118" name="AutoShape 6"/>
          <p:cNvSpPr>
            <a:spLocks/>
          </p:cNvSpPr>
          <p:nvPr/>
        </p:nvSpPr>
        <p:spPr bwMode="auto">
          <a:xfrm>
            <a:off x="6011863" y="3070225"/>
            <a:ext cx="431800" cy="2159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6372225" y="3933825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2400" b="1">
                <a:latin typeface="Arial" panose="020B0604020202020204" pitchFamily="34" charset="0"/>
              </a:rPr>
              <a:t>Pulverização</a:t>
            </a:r>
          </a:p>
        </p:txBody>
      </p:sp>
      <p:sp>
        <p:nvSpPr>
          <p:cNvPr id="218120" name="AutoShape 8"/>
          <p:cNvSpPr>
            <a:spLocks noChangeArrowheads="1"/>
          </p:cNvSpPr>
          <p:nvPr/>
        </p:nvSpPr>
        <p:spPr bwMode="auto">
          <a:xfrm>
            <a:off x="5580063" y="5426075"/>
            <a:ext cx="576262" cy="142875"/>
          </a:xfrm>
          <a:prstGeom prst="rightArrow">
            <a:avLst>
              <a:gd name="adj1" fmla="val 50000"/>
              <a:gd name="adj2" fmla="val 100833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6156325" y="5256213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2400" b="1">
                <a:latin typeface="Arial" panose="020B0604020202020204" pitchFamily="34" charset="0"/>
              </a:rPr>
              <a:t>Nebulização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30"/>
    </mc:Choice>
    <mc:Fallback>
      <p:transition spd="slow" advTm="7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Momento de aplicação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557338"/>
            <a:ext cx="7313612" cy="4114800"/>
          </a:xfrm>
        </p:spPr>
        <p:txBody>
          <a:bodyPr/>
          <a:lstStyle/>
          <a:p>
            <a:r>
              <a:rPr lang="pt-BR" altLang="pt-BR"/>
              <a:t>Planejamento</a:t>
            </a:r>
          </a:p>
        </p:txBody>
      </p:sp>
      <p:pic>
        <p:nvPicPr>
          <p:cNvPr id="161796" name="Picture 4" descr="ciclo soj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213100"/>
            <a:ext cx="8027988" cy="16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254000" y="5445125"/>
            <a:ext cx="2230438" cy="33655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600">
                <a:solidFill>
                  <a:srgbClr val="FFFF00"/>
                </a:solidFill>
              </a:rPr>
              <a:t>Manejo de daninhas</a:t>
            </a: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50825" y="5916613"/>
            <a:ext cx="2230438" cy="825500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pt-BR" sz="1600">
                <a:solidFill>
                  <a:srgbClr val="FFFF00"/>
                </a:solidFill>
              </a:rPr>
              <a:t>Manejo de daninhas</a:t>
            </a:r>
          </a:p>
          <a:p>
            <a:pPr algn="ctr" eaLnBrk="1" hangingPunct="1"/>
            <a:r>
              <a:rPr lang="pt-BR" altLang="pt-BR" sz="1600">
                <a:solidFill>
                  <a:srgbClr val="FFFF00"/>
                </a:solidFill>
              </a:rPr>
              <a:t>e</a:t>
            </a:r>
          </a:p>
          <a:p>
            <a:pPr algn="ctr" eaLnBrk="1" hangingPunct="1"/>
            <a:r>
              <a:rPr lang="pt-BR" altLang="pt-BR" sz="1600">
                <a:solidFill>
                  <a:srgbClr val="FFFF00"/>
                </a:solidFill>
              </a:rPr>
              <a:t>Controle lagartas</a:t>
            </a:r>
          </a:p>
        </p:txBody>
      </p:sp>
      <p:sp>
        <p:nvSpPr>
          <p:cNvPr id="161799" name="AutoShape 7"/>
          <p:cNvSpPr>
            <a:spLocks noChangeArrowheads="1"/>
          </p:cNvSpPr>
          <p:nvPr/>
        </p:nvSpPr>
        <p:spPr bwMode="auto">
          <a:xfrm rot="-783166">
            <a:off x="250825" y="4581525"/>
            <a:ext cx="360363" cy="728663"/>
          </a:xfrm>
          <a:prstGeom prst="upArrow">
            <a:avLst>
              <a:gd name="adj1" fmla="val 50000"/>
              <a:gd name="adj2" fmla="val 50551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1800" name="AutoShape 8"/>
          <p:cNvSpPr>
            <a:spLocks noChangeArrowheads="1"/>
          </p:cNvSpPr>
          <p:nvPr/>
        </p:nvSpPr>
        <p:spPr bwMode="auto">
          <a:xfrm rot="12357735">
            <a:off x="1954213" y="2790825"/>
            <a:ext cx="360362" cy="944563"/>
          </a:xfrm>
          <a:prstGeom prst="upArrow">
            <a:avLst>
              <a:gd name="adj1" fmla="val 50000"/>
              <a:gd name="adj2" fmla="val 65529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2051050" y="2420938"/>
            <a:ext cx="1138238" cy="3365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600">
                <a:solidFill>
                  <a:srgbClr val="FF3300"/>
                </a:solidFill>
              </a:rPr>
              <a:t>Herbicida</a:t>
            </a:r>
          </a:p>
        </p:txBody>
      </p:sp>
      <p:sp>
        <p:nvSpPr>
          <p:cNvPr id="161802" name="AutoShape 10"/>
          <p:cNvSpPr>
            <a:spLocks noChangeArrowheads="1"/>
          </p:cNvSpPr>
          <p:nvPr/>
        </p:nvSpPr>
        <p:spPr bwMode="auto">
          <a:xfrm rot="-783166">
            <a:off x="3449638" y="4503738"/>
            <a:ext cx="360362" cy="1008062"/>
          </a:xfrm>
          <a:prstGeom prst="upArrow">
            <a:avLst>
              <a:gd name="adj1" fmla="val 50000"/>
              <a:gd name="adj2" fmla="val 69934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3563938" y="5589588"/>
            <a:ext cx="1352550" cy="336550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600">
                <a:solidFill>
                  <a:srgbClr val="FF3300"/>
                </a:solidFill>
              </a:rPr>
              <a:t>Fungicida 1</a:t>
            </a:r>
          </a:p>
        </p:txBody>
      </p:sp>
      <p:sp>
        <p:nvSpPr>
          <p:cNvPr id="161804" name="Text Box 12"/>
          <p:cNvSpPr txBox="1">
            <a:spLocks noChangeArrowheads="1"/>
          </p:cNvSpPr>
          <p:nvPr/>
        </p:nvSpPr>
        <p:spPr bwMode="auto">
          <a:xfrm>
            <a:off x="5795963" y="2349500"/>
            <a:ext cx="1352550" cy="336550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600">
                <a:solidFill>
                  <a:srgbClr val="FF3300"/>
                </a:solidFill>
              </a:rPr>
              <a:t>Fungicida 2</a:t>
            </a:r>
          </a:p>
        </p:txBody>
      </p:sp>
      <p:sp>
        <p:nvSpPr>
          <p:cNvPr id="161805" name="AutoShape 13"/>
          <p:cNvSpPr>
            <a:spLocks noChangeArrowheads="1"/>
          </p:cNvSpPr>
          <p:nvPr/>
        </p:nvSpPr>
        <p:spPr bwMode="auto">
          <a:xfrm rot="12357735">
            <a:off x="5651500" y="2781300"/>
            <a:ext cx="360363" cy="944563"/>
          </a:xfrm>
          <a:prstGeom prst="upArrow">
            <a:avLst>
              <a:gd name="adj1" fmla="val 50000"/>
              <a:gd name="adj2" fmla="val 65529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1806" name="Text Box 14"/>
          <p:cNvSpPr txBox="1">
            <a:spLocks noChangeArrowheads="1"/>
          </p:cNvSpPr>
          <p:nvPr/>
        </p:nvSpPr>
        <p:spPr bwMode="auto">
          <a:xfrm>
            <a:off x="7235825" y="5373688"/>
            <a:ext cx="1574800" cy="336550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600">
                <a:solidFill>
                  <a:srgbClr val="FF3300"/>
                </a:solidFill>
              </a:rPr>
              <a:t>Fungicida 3??</a:t>
            </a:r>
          </a:p>
        </p:txBody>
      </p:sp>
      <p:sp>
        <p:nvSpPr>
          <p:cNvPr id="161807" name="AutoShape 15"/>
          <p:cNvSpPr>
            <a:spLocks noChangeArrowheads="1"/>
          </p:cNvSpPr>
          <p:nvPr/>
        </p:nvSpPr>
        <p:spPr bwMode="auto">
          <a:xfrm rot="-1789800">
            <a:off x="6659563" y="4508500"/>
            <a:ext cx="360362" cy="1008063"/>
          </a:xfrm>
          <a:prstGeom prst="upArrow">
            <a:avLst>
              <a:gd name="adj1" fmla="val 50000"/>
              <a:gd name="adj2" fmla="val 69934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1808" name="Text Box 16"/>
          <p:cNvSpPr txBox="1">
            <a:spLocks noChangeArrowheads="1"/>
          </p:cNvSpPr>
          <p:nvPr/>
        </p:nvSpPr>
        <p:spPr bwMode="auto">
          <a:xfrm>
            <a:off x="3924300" y="2420938"/>
            <a:ext cx="1171575" cy="336550"/>
          </a:xfrm>
          <a:prstGeom prst="rect">
            <a:avLst/>
          </a:prstGeom>
          <a:solidFill>
            <a:srgbClr val="0066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600">
                <a:solidFill>
                  <a:srgbClr val="FFFF00"/>
                </a:solidFill>
              </a:rPr>
              <a:t>Inseticida</a:t>
            </a:r>
          </a:p>
        </p:txBody>
      </p:sp>
      <p:sp>
        <p:nvSpPr>
          <p:cNvPr id="161809" name="AutoShape 17"/>
          <p:cNvSpPr>
            <a:spLocks noChangeArrowheads="1"/>
          </p:cNvSpPr>
          <p:nvPr/>
        </p:nvSpPr>
        <p:spPr bwMode="auto">
          <a:xfrm rot="13393623">
            <a:off x="3348038" y="2781300"/>
            <a:ext cx="360362" cy="944563"/>
          </a:xfrm>
          <a:prstGeom prst="upArrow">
            <a:avLst>
              <a:gd name="adj1" fmla="val 50000"/>
              <a:gd name="adj2" fmla="val 65529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1810" name="AutoShape 18"/>
          <p:cNvSpPr>
            <a:spLocks noChangeArrowheads="1"/>
          </p:cNvSpPr>
          <p:nvPr/>
        </p:nvSpPr>
        <p:spPr bwMode="auto">
          <a:xfrm rot="11236394">
            <a:off x="4211638" y="2852738"/>
            <a:ext cx="360362" cy="944562"/>
          </a:xfrm>
          <a:prstGeom prst="upArrow">
            <a:avLst>
              <a:gd name="adj1" fmla="val 50000"/>
              <a:gd name="adj2" fmla="val 65529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9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6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6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6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6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6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1795" grpId="0" build="p"/>
      <p:bldP spid="161797" grpId="0" animBg="1"/>
      <p:bldP spid="161798" grpId="0" animBg="1"/>
      <p:bldP spid="161801" grpId="0" animBg="1"/>
      <p:bldP spid="161803" grpId="0" animBg="1"/>
      <p:bldP spid="161804" grpId="0" animBg="1"/>
      <p:bldP spid="161806" grpId="0" animBg="1"/>
      <p:bldP spid="16180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800" b="1">
                <a:solidFill>
                  <a:schemeClr val="accent2"/>
                </a:solidFill>
              </a:rPr>
              <a:t>Momento de aplicação</a:t>
            </a:r>
          </a:p>
        </p:txBody>
      </p:sp>
      <p:pic>
        <p:nvPicPr>
          <p:cNvPr id="162819" name="Picture 3" descr="EC5642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81300"/>
            <a:ext cx="6048375" cy="24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254000" y="5445125"/>
            <a:ext cx="2230438" cy="33655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600">
                <a:solidFill>
                  <a:srgbClr val="FFFF00"/>
                </a:solidFill>
              </a:rPr>
              <a:t>Manejo de daninhas</a:t>
            </a: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250825" y="5916613"/>
            <a:ext cx="2230438" cy="825500"/>
          </a:xfrm>
          <a:prstGeom prst="rect">
            <a:avLst/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pt-BR" sz="1600">
                <a:solidFill>
                  <a:srgbClr val="FFFF00"/>
                </a:solidFill>
              </a:rPr>
              <a:t>Manejo de daninhas</a:t>
            </a:r>
          </a:p>
          <a:p>
            <a:pPr algn="ctr" eaLnBrk="1" hangingPunct="1"/>
            <a:r>
              <a:rPr lang="pt-BR" altLang="pt-BR" sz="1600">
                <a:solidFill>
                  <a:srgbClr val="FFFF00"/>
                </a:solidFill>
              </a:rPr>
              <a:t>e</a:t>
            </a:r>
          </a:p>
          <a:p>
            <a:pPr algn="ctr" eaLnBrk="1" hangingPunct="1"/>
            <a:r>
              <a:rPr lang="pt-BR" altLang="pt-BR" sz="1600">
                <a:solidFill>
                  <a:srgbClr val="FFFF00"/>
                </a:solidFill>
              </a:rPr>
              <a:t>Controle lagartas</a:t>
            </a:r>
          </a:p>
        </p:txBody>
      </p:sp>
      <p:sp>
        <p:nvSpPr>
          <p:cNvPr id="162822" name="AutoShape 6"/>
          <p:cNvSpPr>
            <a:spLocks noChangeArrowheads="1"/>
          </p:cNvSpPr>
          <p:nvPr/>
        </p:nvSpPr>
        <p:spPr bwMode="auto">
          <a:xfrm rot="-783166">
            <a:off x="250825" y="4581525"/>
            <a:ext cx="360363" cy="728663"/>
          </a:xfrm>
          <a:prstGeom prst="upArrow">
            <a:avLst>
              <a:gd name="adj1" fmla="val 50000"/>
              <a:gd name="adj2" fmla="val 50551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2823" name="AutoShape 7"/>
          <p:cNvSpPr>
            <a:spLocks noChangeArrowheads="1"/>
          </p:cNvSpPr>
          <p:nvPr/>
        </p:nvSpPr>
        <p:spPr bwMode="auto">
          <a:xfrm rot="11335010">
            <a:off x="2627313" y="2274888"/>
            <a:ext cx="360362" cy="2085975"/>
          </a:xfrm>
          <a:prstGeom prst="upArrow">
            <a:avLst>
              <a:gd name="adj1" fmla="val 50000"/>
              <a:gd name="adj2" fmla="val 144714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1403350" y="1773238"/>
            <a:ext cx="1138238" cy="3365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600">
                <a:solidFill>
                  <a:srgbClr val="FF3300"/>
                </a:solidFill>
              </a:rPr>
              <a:t>Herbicida</a:t>
            </a:r>
          </a:p>
        </p:txBody>
      </p:sp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4356100" y="1773238"/>
            <a:ext cx="1171575" cy="336550"/>
          </a:xfrm>
          <a:prstGeom prst="rect">
            <a:avLst/>
          </a:prstGeom>
          <a:solidFill>
            <a:srgbClr val="0066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600">
                <a:solidFill>
                  <a:srgbClr val="FFFF00"/>
                </a:solidFill>
              </a:rPr>
              <a:t>Inseticida</a:t>
            </a:r>
          </a:p>
        </p:txBody>
      </p:sp>
      <p:sp>
        <p:nvSpPr>
          <p:cNvPr id="162826" name="AutoShape 10"/>
          <p:cNvSpPr>
            <a:spLocks noChangeArrowheads="1"/>
          </p:cNvSpPr>
          <p:nvPr/>
        </p:nvSpPr>
        <p:spPr bwMode="auto">
          <a:xfrm rot="34404771">
            <a:off x="3721100" y="1995488"/>
            <a:ext cx="360363" cy="2232025"/>
          </a:xfrm>
          <a:prstGeom prst="upArrow">
            <a:avLst>
              <a:gd name="adj1" fmla="val 50000"/>
              <a:gd name="adj2" fmla="val 154846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2827" name="AutoShape 11"/>
          <p:cNvSpPr>
            <a:spLocks noChangeArrowheads="1"/>
          </p:cNvSpPr>
          <p:nvPr/>
        </p:nvSpPr>
        <p:spPr bwMode="auto">
          <a:xfrm rot="12471430">
            <a:off x="4284663" y="1989138"/>
            <a:ext cx="360362" cy="2663825"/>
          </a:xfrm>
          <a:prstGeom prst="upArrow">
            <a:avLst>
              <a:gd name="adj1" fmla="val 50000"/>
              <a:gd name="adj2" fmla="val 184802"/>
            </a:avLst>
          </a:prstGeom>
          <a:solidFill>
            <a:srgbClr val="FF00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2828" name="Text Box 12"/>
          <p:cNvSpPr txBox="1">
            <a:spLocks noChangeArrowheads="1"/>
          </p:cNvSpPr>
          <p:nvPr/>
        </p:nvSpPr>
        <p:spPr bwMode="auto">
          <a:xfrm>
            <a:off x="2627313" y="1557338"/>
            <a:ext cx="1330325" cy="58102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600">
                <a:solidFill>
                  <a:srgbClr val="FF3300"/>
                </a:solidFill>
              </a:rPr>
              <a:t>Herbicida e</a:t>
            </a:r>
          </a:p>
          <a:p>
            <a:pPr eaLnBrk="1" hangingPunct="1"/>
            <a:r>
              <a:rPr lang="pt-BR" altLang="pt-BR" sz="1600">
                <a:solidFill>
                  <a:srgbClr val="FF3300"/>
                </a:solidFill>
              </a:rPr>
              <a:t>Inseticida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2820" grpId="0" animBg="1"/>
      <p:bldP spid="162821" grpId="0" animBg="1"/>
      <p:bldP spid="162824" grpId="0" animBg="1"/>
      <p:bldP spid="162825" grpId="0" animBg="1"/>
      <p:bldP spid="1628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Condições atmosféricas 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As condições atmosféricas como ventos umidade relativa do ar e temperatura afetam muito as aplicações de agrotóxicos</a:t>
            </a:r>
          </a:p>
          <a:p>
            <a:pPr lvl="1"/>
            <a:r>
              <a:rPr lang="pt-BR" altLang="pt-BR"/>
              <a:t>Perda do agrotóxico</a:t>
            </a:r>
          </a:p>
          <a:p>
            <a:pPr lvl="1"/>
            <a:r>
              <a:rPr lang="pt-BR" altLang="pt-BR"/>
              <a:t>Inibição da absorção </a:t>
            </a:r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3492500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371600"/>
          </a:xfrm>
        </p:spPr>
        <p:txBody>
          <a:bodyPr/>
          <a:lstStyle/>
          <a:p>
            <a:r>
              <a:rPr lang="pt-BR" altLang="pt-BR" sz="4000" b="1">
                <a:solidFill>
                  <a:schemeClr val="accent2"/>
                </a:solidFill>
              </a:rPr>
              <a:t>VARIAÇÃO DAS CONDIÇÕES CLIMÁTICAS DURANTE UM DIA</a:t>
            </a:r>
          </a:p>
        </p:txBody>
      </p:sp>
      <p:pic>
        <p:nvPicPr>
          <p:cNvPr id="165892" name="Picture 4" descr="grad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70050"/>
            <a:ext cx="6480175" cy="3848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3" name="Picture 5" descr="vermel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79575"/>
            <a:ext cx="6480175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4" name="Picture 6" descr="amare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44650"/>
            <a:ext cx="648017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5" name="Picture 7" descr="azu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00213"/>
            <a:ext cx="6553200" cy="389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0" y="5661025"/>
            <a:ext cx="9144000" cy="915988"/>
          </a:xfrm>
          <a:prstGeom prst="rect">
            <a:avLst/>
          </a:prstGeom>
          <a:solidFill>
            <a:srgbClr val="FFFF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BR" altLang="pt-BR"/>
              <a:t>Basear-se apenas na hora para iniciar ou interromper uma aplicação pode levar a erros graves. </a:t>
            </a:r>
          </a:p>
          <a:p>
            <a:pPr eaLnBrk="1" hangingPunct="1"/>
            <a:r>
              <a:rPr lang="pt-BR" altLang="pt-BR"/>
              <a:t>Não é a hora que influi na eficiência mas sim as condições ambientais.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1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589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Condições atmosféricas 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73238"/>
            <a:ext cx="4105275" cy="38862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sz="2800"/>
              <a:t>São impróprias à pulverização </a:t>
            </a:r>
          </a:p>
          <a:p>
            <a:pPr lvl="1">
              <a:buFontTx/>
              <a:buNone/>
            </a:pPr>
            <a:r>
              <a:rPr lang="pt-BR" altLang="pt-BR" sz="2400"/>
              <a:t>Temperatura superior a 30°</a:t>
            </a:r>
          </a:p>
          <a:p>
            <a:pPr lvl="1">
              <a:buFontTx/>
              <a:buNone/>
            </a:pPr>
            <a:r>
              <a:rPr lang="pt-BR" altLang="pt-BR" sz="2400"/>
              <a:t>Umidade relativa inferior a 55%</a:t>
            </a:r>
          </a:p>
        </p:txBody>
      </p:sp>
      <p:grpSp>
        <p:nvGrpSpPr>
          <p:cNvPr id="166916" name="Group 4"/>
          <p:cNvGrpSpPr>
            <a:grpSpLocks/>
          </p:cNvGrpSpPr>
          <p:nvPr/>
        </p:nvGrpSpPr>
        <p:grpSpPr bwMode="auto">
          <a:xfrm>
            <a:off x="4211638" y="1773238"/>
            <a:ext cx="4576762" cy="4032250"/>
            <a:chOff x="1403" y="1253"/>
            <a:chExt cx="2883" cy="2540"/>
          </a:xfrm>
        </p:grpSpPr>
        <p:sp>
          <p:nvSpPr>
            <p:cNvPr id="166917" name="Rectangle 5" descr="Granito"/>
            <p:cNvSpPr>
              <a:spLocks noChangeArrowheads="1"/>
            </p:cNvSpPr>
            <p:nvPr/>
          </p:nvSpPr>
          <p:spPr bwMode="auto">
            <a:xfrm>
              <a:off x="2903" y="1525"/>
              <a:ext cx="1202" cy="2041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6918" name="Line 6"/>
            <p:cNvSpPr>
              <a:spLocks noChangeShapeType="1"/>
            </p:cNvSpPr>
            <p:nvPr/>
          </p:nvSpPr>
          <p:spPr bwMode="auto">
            <a:xfrm>
              <a:off x="2857" y="3430"/>
              <a:ext cx="12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19" name="Line 7"/>
            <p:cNvSpPr>
              <a:spLocks noChangeShapeType="1"/>
            </p:cNvSpPr>
            <p:nvPr/>
          </p:nvSpPr>
          <p:spPr bwMode="auto">
            <a:xfrm>
              <a:off x="2857" y="2908"/>
              <a:ext cx="12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20" name="Line 8"/>
            <p:cNvSpPr>
              <a:spLocks noChangeShapeType="1"/>
            </p:cNvSpPr>
            <p:nvPr/>
          </p:nvSpPr>
          <p:spPr bwMode="auto">
            <a:xfrm>
              <a:off x="2835" y="2364"/>
              <a:ext cx="12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21" name="Line 9"/>
            <p:cNvSpPr>
              <a:spLocks noChangeShapeType="1"/>
            </p:cNvSpPr>
            <p:nvPr/>
          </p:nvSpPr>
          <p:spPr bwMode="auto">
            <a:xfrm>
              <a:off x="2880" y="1820"/>
              <a:ext cx="12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66922" name="Group 10"/>
            <p:cNvGrpSpPr>
              <a:grpSpLocks/>
            </p:cNvGrpSpPr>
            <p:nvPr/>
          </p:nvGrpSpPr>
          <p:grpSpPr bwMode="auto">
            <a:xfrm>
              <a:off x="1630" y="1342"/>
              <a:ext cx="1224" cy="2224"/>
              <a:chOff x="1633" y="1342"/>
              <a:chExt cx="1224" cy="2224"/>
            </a:xfrm>
          </p:grpSpPr>
          <p:sp>
            <p:nvSpPr>
              <p:cNvPr id="166923" name="Rectangle 11" descr="Granito"/>
              <p:cNvSpPr>
                <a:spLocks noChangeArrowheads="1"/>
              </p:cNvSpPr>
              <p:nvPr/>
            </p:nvSpPr>
            <p:spPr bwMode="auto">
              <a:xfrm>
                <a:off x="1633" y="1525"/>
                <a:ext cx="1224" cy="2041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6924" name="Text Box 12"/>
              <p:cNvSpPr txBox="1">
                <a:spLocks noChangeArrowheads="1"/>
              </p:cNvSpPr>
              <p:nvPr/>
            </p:nvSpPr>
            <p:spPr bwMode="auto">
              <a:xfrm>
                <a:off x="2290" y="1342"/>
                <a:ext cx="545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BR" altLang="pt-BR" sz="1300" b="1">
                    <a:latin typeface="Tahoma" panose="020B0604030504040204" pitchFamily="34" charset="0"/>
                  </a:rPr>
                  <a:t>100 μm</a:t>
                </a:r>
              </a:p>
            </p:txBody>
          </p:sp>
        </p:grpSp>
        <p:sp>
          <p:nvSpPr>
            <p:cNvPr id="166925" name="Rectangle 13"/>
            <p:cNvSpPr>
              <a:spLocks noChangeArrowheads="1"/>
            </p:cNvSpPr>
            <p:nvPr/>
          </p:nvSpPr>
          <p:spPr bwMode="auto">
            <a:xfrm>
              <a:off x="2880" y="1253"/>
              <a:ext cx="1406" cy="2540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pt-BR" altLang="pt-BR">
                <a:latin typeface="Tahoma" panose="020B0604030504040204" pitchFamily="34" charset="0"/>
              </a:endParaRPr>
            </a:p>
          </p:txBody>
        </p:sp>
        <p:sp>
          <p:nvSpPr>
            <p:cNvPr id="166926" name="Line 14"/>
            <p:cNvSpPr>
              <a:spLocks noChangeShapeType="1"/>
            </p:cNvSpPr>
            <p:nvPr/>
          </p:nvSpPr>
          <p:spPr bwMode="auto">
            <a:xfrm>
              <a:off x="1644" y="2364"/>
              <a:ext cx="12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27" name="Line 15"/>
            <p:cNvSpPr>
              <a:spLocks noChangeShapeType="1"/>
            </p:cNvSpPr>
            <p:nvPr/>
          </p:nvSpPr>
          <p:spPr bwMode="auto">
            <a:xfrm>
              <a:off x="1644" y="2908"/>
              <a:ext cx="12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28" name="Line 16"/>
            <p:cNvSpPr>
              <a:spLocks noChangeShapeType="1"/>
            </p:cNvSpPr>
            <p:nvPr/>
          </p:nvSpPr>
          <p:spPr bwMode="auto">
            <a:xfrm>
              <a:off x="1644" y="3430"/>
              <a:ext cx="12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29" name="Line 17"/>
            <p:cNvSpPr>
              <a:spLocks noChangeShapeType="1"/>
            </p:cNvSpPr>
            <p:nvPr/>
          </p:nvSpPr>
          <p:spPr bwMode="auto">
            <a:xfrm>
              <a:off x="1644" y="1820"/>
              <a:ext cx="11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30" name="Text Box 18"/>
            <p:cNvSpPr txBox="1">
              <a:spLocks noChangeArrowheads="1"/>
            </p:cNvSpPr>
            <p:nvPr/>
          </p:nvSpPr>
          <p:spPr bwMode="auto">
            <a:xfrm>
              <a:off x="3084" y="3577"/>
              <a:ext cx="96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pt-BR" altLang="pt-BR" sz="1300" b="1">
                  <a:latin typeface="Tahoma" panose="020B0604030504040204" pitchFamily="34" charset="0"/>
                </a:rPr>
                <a:t>30 ºC    UR 50%</a:t>
              </a:r>
            </a:p>
          </p:txBody>
        </p:sp>
        <p:sp>
          <p:nvSpPr>
            <p:cNvPr id="166931" name="Text Box 19"/>
            <p:cNvSpPr txBox="1">
              <a:spLocks noChangeArrowheads="1"/>
            </p:cNvSpPr>
            <p:nvPr/>
          </p:nvSpPr>
          <p:spPr bwMode="auto">
            <a:xfrm>
              <a:off x="3583" y="1342"/>
              <a:ext cx="545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pt-BR" altLang="pt-BR" sz="1300" b="1">
                  <a:latin typeface="Tahoma" panose="020B0604030504040204" pitchFamily="34" charset="0"/>
                </a:rPr>
                <a:t>100 μm</a:t>
              </a:r>
            </a:p>
          </p:txBody>
        </p:sp>
        <p:sp>
          <p:nvSpPr>
            <p:cNvPr id="166932" name="Text Box 20"/>
            <p:cNvSpPr txBox="1">
              <a:spLocks noChangeArrowheads="1"/>
            </p:cNvSpPr>
            <p:nvPr/>
          </p:nvSpPr>
          <p:spPr bwMode="auto">
            <a:xfrm>
              <a:off x="2993" y="1341"/>
              <a:ext cx="522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pt-BR" altLang="pt-BR" sz="1300" b="1">
                  <a:latin typeface="Tahoma" panose="020B0604030504040204" pitchFamily="34" charset="0"/>
                </a:rPr>
                <a:t>200 μm</a:t>
              </a:r>
            </a:p>
          </p:txBody>
        </p:sp>
        <p:sp>
          <p:nvSpPr>
            <p:cNvPr id="166933" name="Freeform 21"/>
            <p:cNvSpPr>
              <a:spLocks/>
            </p:cNvSpPr>
            <p:nvPr/>
          </p:nvSpPr>
          <p:spPr bwMode="auto">
            <a:xfrm>
              <a:off x="3061" y="1842"/>
              <a:ext cx="461" cy="1339"/>
            </a:xfrm>
            <a:custGeom>
              <a:avLst/>
              <a:gdLst>
                <a:gd name="T0" fmla="*/ 0 w 461"/>
                <a:gd name="T1" fmla="*/ 23 h 1339"/>
                <a:gd name="T2" fmla="*/ 68 w 461"/>
                <a:gd name="T3" fmla="*/ 1339 h 1339"/>
                <a:gd name="T4" fmla="*/ 409 w 461"/>
                <a:gd name="T5" fmla="*/ 1339 h 1339"/>
                <a:gd name="T6" fmla="*/ 461 w 461"/>
                <a:gd name="T7" fmla="*/ 0 h 1339"/>
                <a:gd name="T8" fmla="*/ 0 w 461"/>
                <a:gd name="T9" fmla="*/ 23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1339">
                  <a:moveTo>
                    <a:pt x="0" y="23"/>
                  </a:moveTo>
                  <a:lnTo>
                    <a:pt x="68" y="1339"/>
                  </a:lnTo>
                  <a:lnTo>
                    <a:pt x="409" y="1339"/>
                  </a:lnTo>
                  <a:lnTo>
                    <a:pt x="461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34" name="Oval 22"/>
            <p:cNvSpPr>
              <a:spLocks noChangeArrowheads="1"/>
            </p:cNvSpPr>
            <p:nvPr/>
          </p:nvSpPr>
          <p:spPr bwMode="auto">
            <a:xfrm>
              <a:off x="3116" y="3066"/>
              <a:ext cx="364" cy="370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66CC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6935" name="Oval 23"/>
            <p:cNvSpPr>
              <a:spLocks noChangeArrowheads="1"/>
            </p:cNvSpPr>
            <p:nvPr/>
          </p:nvSpPr>
          <p:spPr bwMode="auto">
            <a:xfrm>
              <a:off x="3064" y="1575"/>
              <a:ext cx="467" cy="477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66CC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6936" name="Freeform 24"/>
            <p:cNvSpPr>
              <a:spLocks/>
            </p:cNvSpPr>
            <p:nvPr/>
          </p:nvSpPr>
          <p:spPr bwMode="auto">
            <a:xfrm>
              <a:off x="3674" y="1820"/>
              <a:ext cx="249" cy="1247"/>
            </a:xfrm>
            <a:custGeom>
              <a:avLst/>
              <a:gdLst>
                <a:gd name="T0" fmla="*/ 0 w 249"/>
                <a:gd name="T1" fmla="*/ 0 h 1134"/>
                <a:gd name="T2" fmla="*/ 113 w 249"/>
                <a:gd name="T3" fmla="*/ 1134 h 1134"/>
                <a:gd name="T4" fmla="*/ 249 w 249"/>
                <a:gd name="T5" fmla="*/ 0 h 1134"/>
                <a:gd name="T6" fmla="*/ 0 w 249"/>
                <a:gd name="T7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1134">
                  <a:moveTo>
                    <a:pt x="0" y="0"/>
                  </a:moveTo>
                  <a:lnTo>
                    <a:pt x="113" y="1134"/>
                  </a:lnTo>
                  <a:lnTo>
                    <a:pt x="2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937" name="Oval 25"/>
            <p:cNvSpPr>
              <a:spLocks noChangeArrowheads="1"/>
            </p:cNvSpPr>
            <p:nvPr/>
          </p:nvSpPr>
          <p:spPr bwMode="auto">
            <a:xfrm>
              <a:off x="3687" y="1687"/>
              <a:ext cx="226" cy="230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66CC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6938" name="Oval 26"/>
            <p:cNvSpPr>
              <a:spLocks noChangeArrowheads="1"/>
            </p:cNvSpPr>
            <p:nvPr/>
          </p:nvSpPr>
          <p:spPr bwMode="auto">
            <a:xfrm>
              <a:off x="3727" y="2290"/>
              <a:ext cx="146" cy="136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66CC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66939" name="Group 27"/>
            <p:cNvGrpSpPr>
              <a:grpSpLocks/>
            </p:cNvGrpSpPr>
            <p:nvPr/>
          </p:nvGrpSpPr>
          <p:grpSpPr bwMode="auto">
            <a:xfrm>
              <a:off x="1403" y="1253"/>
              <a:ext cx="1474" cy="2540"/>
              <a:chOff x="1406" y="1253"/>
              <a:chExt cx="1474" cy="2540"/>
            </a:xfrm>
          </p:grpSpPr>
          <p:sp>
            <p:nvSpPr>
              <p:cNvPr id="166940" name="Rectangle 28"/>
              <p:cNvSpPr>
                <a:spLocks noChangeArrowheads="1"/>
              </p:cNvSpPr>
              <p:nvPr/>
            </p:nvSpPr>
            <p:spPr bwMode="auto">
              <a:xfrm>
                <a:off x="1406" y="1253"/>
                <a:ext cx="1474" cy="2540"/>
              </a:xfrm>
              <a:prstGeom prst="rect">
                <a:avLst/>
              </a:prstGeom>
              <a:noFill/>
              <a:ln w="5715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pt-BR" altLang="pt-BR">
                  <a:latin typeface="Tahoma" panose="020B0604030504040204" pitchFamily="34" charset="0"/>
                </a:endParaRPr>
              </a:p>
            </p:txBody>
          </p:sp>
          <p:sp>
            <p:nvSpPr>
              <p:cNvPr id="166941" name="Text Box 29"/>
              <p:cNvSpPr txBox="1">
                <a:spLocks noChangeArrowheads="1"/>
              </p:cNvSpPr>
              <p:nvPr/>
            </p:nvSpPr>
            <p:spPr bwMode="auto">
              <a:xfrm>
                <a:off x="1723" y="3578"/>
                <a:ext cx="963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pt-BR" altLang="pt-BR" sz="1300" b="1">
                    <a:latin typeface="Tahoma" panose="020B0604030504040204" pitchFamily="34" charset="0"/>
                  </a:rPr>
                  <a:t>20 ºC    UR 80%</a:t>
                </a:r>
              </a:p>
            </p:txBody>
          </p:sp>
          <p:sp>
            <p:nvSpPr>
              <p:cNvPr id="166942" name="Text Box 30"/>
              <p:cNvSpPr txBox="1">
                <a:spLocks noChangeArrowheads="1"/>
              </p:cNvSpPr>
              <p:nvPr/>
            </p:nvSpPr>
            <p:spPr bwMode="auto">
              <a:xfrm>
                <a:off x="1678" y="3294"/>
                <a:ext cx="182" cy="1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BR" altLang="pt-BR" sz="1300" b="1">
                    <a:latin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166943" name="Text Box 31"/>
              <p:cNvSpPr txBox="1">
                <a:spLocks noChangeArrowheads="1"/>
              </p:cNvSpPr>
              <p:nvPr/>
            </p:nvSpPr>
            <p:spPr bwMode="auto">
              <a:xfrm>
                <a:off x="1678" y="2273"/>
                <a:ext cx="182" cy="1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BR" altLang="pt-BR" sz="1300" b="1">
                    <a:latin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166944" name="Text Box 32"/>
              <p:cNvSpPr txBox="1">
                <a:spLocks noChangeArrowheads="1"/>
              </p:cNvSpPr>
              <p:nvPr/>
            </p:nvSpPr>
            <p:spPr bwMode="auto">
              <a:xfrm>
                <a:off x="1655" y="1729"/>
                <a:ext cx="145" cy="1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BR" altLang="pt-BR" sz="1300" b="1">
                    <a:latin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166945" name="Text Box 33"/>
              <p:cNvSpPr txBox="1">
                <a:spLocks noChangeArrowheads="1"/>
              </p:cNvSpPr>
              <p:nvPr/>
            </p:nvSpPr>
            <p:spPr bwMode="auto">
              <a:xfrm>
                <a:off x="1678" y="2818"/>
                <a:ext cx="182" cy="1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BR" altLang="pt-BR" sz="1300" b="1">
                    <a:latin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66946" name="Text Box 34"/>
              <p:cNvSpPr txBox="1">
                <a:spLocks noChangeArrowheads="1"/>
              </p:cNvSpPr>
              <p:nvPr/>
            </p:nvSpPr>
            <p:spPr bwMode="auto">
              <a:xfrm rot="-5400000">
                <a:off x="930" y="2477"/>
                <a:ext cx="1181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pt-BR" altLang="pt-BR" sz="1300" b="1">
                    <a:latin typeface="Tahoma" panose="020B0604030504040204" pitchFamily="34" charset="0"/>
                  </a:rPr>
                  <a:t>Altura de Queda (m)</a:t>
                </a:r>
              </a:p>
            </p:txBody>
          </p:sp>
          <p:sp>
            <p:nvSpPr>
              <p:cNvPr id="166947" name="Text Box 35"/>
              <p:cNvSpPr txBox="1">
                <a:spLocks noChangeArrowheads="1"/>
              </p:cNvSpPr>
              <p:nvPr/>
            </p:nvSpPr>
            <p:spPr bwMode="auto">
              <a:xfrm>
                <a:off x="1746" y="1342"/>
                <a:ext cx="522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pt-BR" altLang="pt-BR" sz="1300" b="1">
                    <a:latin typeface="Tahoma" panose="020B0604030504040204" pitchFamily="34" charset="0"/>
                  </a:rPr>
                  <a:t>200 μm</a:t>
                </a:r>
              </a:p>
            </p:txBody>
          </p:sp>
          <p:sp>
            <p:nvSpPr>
              <p:cNvPr id="166948" name="Freeform 36"/>
              <p:cNvSpPr>
                <a:spLocks/>
              </p:cNvSpPr>
              <p:nvPr/>
            </p:nvSpPr>
            <p:spPr bwMode="auto">
              <a:xfrm>
                <a:off x="1882" y="1878"/>
                <a:ext cx="428" cy="1278"/>
              </a:xfrm>
              <a:custGeom>
                <a:avLst/>
                <a:gdLst>
                  <a:gd name="T0" fmla="*/ 0 w 428"/>
                  <a:gd name="T1" fmla="*/ 33 h 1278"/>
                  <a:gd name="T2" fmla="*/ 26 w 428"/>
                  <a:gd name="T3" fmla="*/ 1272 h 1278"/>
                  <a:gd name="T4" fmla="*/ 410 w 428"/>
                  <a:gd name="T5" fmla="*/ 1278 h 1278"/>
                  <a:gd name="T6" fmla="*/ 428 w 428"/>
                  <a:gd name="T7" fmla="*/ 0 h 1278"/>
                  <a:gd name="T8" fmla="*/ 0 w 428"/>
                  <a:gd name="T9" fmla="*/ 33 h 1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1278">
                    <a:moveTo>
                      <a:pt x="0" y="33"/>
                    </a:moveTo>
                    <a:lnTo>
                      <a:pt x="26" y="1272"/>
                    </a:lnTo>
                    <a:lnTo>
                      <a:pt x="410" y="1278"/>
                    </a:lnTo>
                    <a:lnTo>
                      <a:pt x="428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6949" name="Oval 37"/>
              <p:cNvSpPr>
                <a:spLocks noChangeArrowheads="1"/>
              </p:cNvSpPr>
              <p:nvPr/>
            </p:nvSpPr>
            <p:spPr bwMode="auto">
              <a:xfrm>
                <a:off x="1885" y="3022"/>
                <a:ext cx="415" cy="423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66CC"/>
                  </a:gs>
                </a:gsLst>
                <a:path path="shape">
                  <a:fillToRect l="50000" t="50000" r="50000" b="50000"/>
                </a:path>
              </a:gradFill>
              <a:ln w="19050" algn="ctr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6950" name="Oval 38"/>
              <p:cNvSpPr>
                <a:spLocks noChangeArrowheads="1"/>
              </p:cNvSpPr>
              <p:nvPr/>
            </p:nvSpPr>
            <p:spPr bwMode="auto">
              <a:xfrm>
                <a:off x="1859" y="1570"/>
                <a:ext cx="467" cy="477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66CC"/>
                  </a:gs>
                </a:gsLst>
                <a:path path="shape">
                  <a:fillToRect l="50000" t="50000" r="50000" b="50000"/>
                </a:path>
              </a:gradFill>
              <a:ln w="19050" algn="ctr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6951" name="Freeform 39"/>
              <p:cNvSpPr>
                <a:spLocks/>
              </p:cNvSpPr>
              <p:nvPr/>
            </p:nvSpPr>
            <p:spPr bwMode="auto">
              <a:xfrm>
                <a:off x="2494" y="1865"/>
                <a:ext cx="205" cy="1452"/>
              </a:xfrm>
              <a:custGeom>
                <a:avLst/>
                <a:gdLst>
                  <a:gd name="T0" fmla="*/ 0 w 205"/>
                  <a:gd name="T1" fmla="*/ 0 h 1452"/>
                  <a:gd name="T2" fmla="*/ 46 w 205"/>
                  <a:gd name="T3" fmla="*/ 1429 h 1452"/>
                  <a:gd name="T4" fmla="*/ 182 w 205"/>
                  <a:gd name="T5" fmla="*/ 1452 h 1452"/>
                  <a:gd name="T6" fmla="*/ 205 w 205"/>
                  <a:gd name="T7" fmla="*/ 0 h 1452"/>
                  <a:gd name="T8" fmla="*/ 0 w 205"/>
                  <a:gd name="T9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1452">
                    <a:moveTo>
                      <a:pt x="0" y="0"/>
                    </a:moveTo>
                    <a:lnTo>
                      <a:pt x="46" y="1429"/>
                    </a:lnTo>
                    <a:lnTo>
                      <a:pt x="182" y="1452"/>
                    </a:lnTo>
                    <a:lnTo>
                      <a:pt x="20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6952" name="Oval 40"/>
              <p:cNvSpPr>
                <a:spLocks noChangeArrowheads="1"/>
              </p:cNvSpPr>
              <p:nvPr/>
            </p:nvSpPr>
            <p:spPr bwMode="auto">
              <a:xfrm>
                <a:off x="2532" y="3279"/>
                <a:ext cx="146" cy="136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66CC"/>
                  </a:gs>
                </a:gsLst>
                <a:path path="shape">
                  <a:fillToRect l="50000" t="50000" r="50000" b="50000"/>
                </a:path>
              </a:gradFill>
              <a:ln w="19050" algn="ctr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6953" name="Oval 41"/>
              <p:cNvSpPr>
                <a:spLocks noChangeArrowheads="1"/>
              </p:cNvSpPr>
              <p:nvPr/>
            </p:nvSpPr>
            <p:spPr bwMode="auto">
              <a:xfrm>
                <a:off x="2482" y="1682"/>
                <a:ext cx="244" cy="248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66CC"/>
                  </a:gs>
                </a:gsLst>
                <a:path path="shape">
                  <a:fillToRect l="50000" t="50000" r="50000" b="50000"/>
                </a:path>
              </a:gradFill>
              <a:ln w="19050" algn="ctr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66954" name="Rectangle 42"/>
            <p:cNvSpPr>
              <a:spLocks noChangeArrowheads="1"/>
            </p:cNvSpPr>
            <p:nvPr/>
          </p:nvSpPr>
          <p:spPr bwMode="auto">
            <a:xfrm>
              <a:off x="1633" y="1525"/>
              <a:ext cx="1241" cy="2041"/>
            </a:xfrm>
            <a:prstGeom prst="rect">
              <a:avLst/>
            </a:prstGeom>
            <a:noFill/>
            <a:ln w="57150" algn="ctr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6955" name="Rectangle 43"/>
            <p:cNvSpPr>
              <a:spLocks noChangeArrowheads="1"/>
            </p:cNvSpPr>
            <p:nvPr/>
          </p:nvSpPr>
          <p:spPr bwMode="auto">
            <a:xfrm>
              <a:off x="2880" y="1525"/>
              <a:ext cx="1225" cy="2041"/>
            </a:xfrm>
            <a:prstGeom prst="rect">
              <a:avLst/>
            </a:prstGeom>
            <a:noFill/>
            <a:ln w="57150" algn="ctr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6956" name="Rectangle 44"/>
            <p:cNvSpPr>
              <a:spLocks noChangeArrowheads="1"/>
            </p:cNvSpPr>
            <p:nvPr/>
          </p:nvSpPr>
          <p:spPr bwMode="auto">
            <a:xfrm>
              <a:off x="2830" y="1525"/>
              <a:ext cx="95" cy="2021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0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>
                <a:solidFill>
                  <a:schemeClr val="accent2"/>
                </a:solidFill>
              </a:rPr>
              <a:t>Condições ambientais no momento da aplicação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Ventos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pt-BR" altLang="pt-BR"/>
              <a:t>Calmaria – menor que 3 km/h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Folhas paradas e temperatura alta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Colchão de ar sob as plantas – gotas em suspensão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pt-BR" altLang="pt-BR"/>
              <a:t>Situação Adequada – 3 a 6 km/h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Brisa suave, leve oscilação das folhas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pt-BR" altLang="pt-BR"/>
              <a:t>Vento moderado – acima de 15 km/h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A partir desse ponto não deve se realizar a pulverização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93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>
                <a:solidFill>
                  <a:schemeClr val="accent2"/>
                </a:solidFill>
              </a:rPr>
              <a:t>Condições ambientais no momento da aplicação</a:t>
            </a:r>
          </a:p>
        </p:txBody>
      </p:sp>
      <p:grpSp>
        <p:nvGrpSpPr>
          <p:cNvPr id="168964" name="Group 4"/>
          <p:cNvGrpSpPr>
            <a:grpSpLocks/>
          </p:cNvGrpSpPr>
          <p:nvPr/>
        </p:nvGrpSpPr>
        <p:grpSpPr bwMode="auto">
          <a:xfrm>
            <a:off x="900113" y="1700213"/>
            <a:ext cx="7705725" cy="4968875"/>
            <a:chOff x="839" y="1014"/>
            <a:chExt cx="4582" cy="3101"/>
          </a:xfrm>
        </p:grpSpPr>
        <p:pic>
          <p:nvPicPr>
            <p:cNvPr id="168965" name="Picture 5" descr="ven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026"/>
              <a:ext cx="4582" cy="3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887" y="1014"/>
              <a:ext cx="4506" cy="3084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80963" y="6453188"/>
            <a:ext cx="2043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BR" altLang="pt-BR" sz="1400"/>
              <a:t>Gimenez, L. M. 2007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7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9525" y="0"/>
            <a:ext cx="7947025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Inter-relações no Processo de Pulverização</a:t>
            </a:r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34925" y="1412875"/>
            <a:ext cx="8280400" cy="5184775"/>
            <a:chOff x="431" y="890"/>
            <a:chExt cx="5216" cy="3266"/>
          </a:xfrm>
        </p:grpSpPr>
        <p:sp>
          <p:nvSpPr>
            <p:cNvPr id="51204" name="Text Box 4"/>
            <p:cNvSpPr txBox="1">
              <a:spLocks noChangeArrowheads="1"/>
            </p:cNvSpPr>
            <p:nvPr/>
          </p:nvSpPr>
          <p:spPr bwMode="auto">
            <a:xfrm>
              <a:off x="2245" y="890"/>
              <a:ext cx="1270" cy="26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 b="1"/>
                <a:t>Calda</a:t>
              </a:r>
            </a:p>
          </p:txBody>
        </p:sp>
        <p:sp>
          <p:nvSpPr>
            <p:cNvPr id="51205" name="Text Box 5"/>
            <p:cNvSpPr txBox="1">
              <a:spLocks noChangeArrowheads="1"/>
            </p:cNvSpPr>
            <p:nvPr/>
          </p:nvSpPr>
          <p:spPr bwMode="auto">
            <a:xfrm>
              <a:off x="431" y="2337"/>
              <a:ext cx="1315" cy="45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 b="1"/>
                <a:t>Requisito Biológico</a:t>
              </a:r>
            </a:p>
          </p:txBody>
        </p:sp>
        <p:grpSp>
          <p:nvGrpSpPr>
            <p:cNvPr id="51206" name="Group 6"/>
            <p:cNvGrpSpPr>
              <a:grpSpLocks/>
            </p:cNvGrpSpPr>
            <p:nvPr/>
          </p:nvGrpSpPr>
          <p:grpSpPr bwMode="auto">
            <a:xfrm>
              <a:off x="884" y="3385"/>
              <a:ext cx="1497" cy="771"/>
              <a:chOff x="1318" y="3274"/>
              <a:chExt cx="1497" cy="771"/>
            </a:xfrm>
          </p:grpSpPr>
          <p:sp>
            <p:nvSpPr>
              <p:cNvPr id="51207" name="Text Box 7"/>
              <p:cNvSpPr txBox="1">
                <a:spLocks noChangeArrowheads="1"/>
              </p:cNvSpPr>
              <p:nvPr/>
            </p:nvSpPr>
            <p:spPr bwMode="auto">
              <a:xfrm>
                <a:off x="1474" y="3430"/>
                <a:ext cx="1179" cy="45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pt-BR" altLang="pt-BR" sz="2000" b="1"/>
                  <a:t>Resultado Biológico</a:t>
                </a:r>
              </a:p>
            </p:txBody>
          </p:sp>
          <p:sp>
            <p:nvSpPr>
              <p:cNvPr id="51208" name="Rectangle 8"/>
              <p:cNvSpPr>
                <a:spLocks noChangeArrowheads="1"/>
              </p:cNvSpPr>
              <p:nvPr/>
            </p:nvSpPr>
            <p:spPr bwMode="auto">
              <a:xfrm>
                <a:off x="1403" y="3365"/>
                <a:ext cx="1315" cy="58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209" name="Rectangle 9"/>
              <p:cNvSpPr>
                <a:spLocks noChangeArrowheads="1"/>
              </p:cNvSpPr>
              <p:nvPr/>
            </p:nvSpPr>
            <p:spPr bwMode="auto">
              <a:xfrm>
                <a:off x="1318" y="3274"/>
                <a:ext cx="1497" cy="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1210" name="Group 10"/>
            <p:cNvGrpSpPr>
              <a:grpSpLocks/>
            </p:cNvGrpSpPr>
            <p:nvPr/>
          </p:nvGrpSpPr>
          <p:grpSpPr bwMode="auto">
            <a:xfrm>
              <a:off x="3742" y="3022"/>
              <a:ext cx="1769" cy="726"/>
              <a:chOff x="3636" y="2795"/>
              <a:chExt cx="1769" cy="726"/>
            </a:xfrm>
          </p:grpSpPr>
          <p:sp>
            <p:nvSpPr>
              <p:cNvPr id="51211" name="Text Box 11"/>
              <p:cNvSpPr txBox="1">
                <a:spLocks noChangeArrowheads="1"/>
              </p:cNvSpPr>
              <p:nvPr/>
            </p:nvSpPr>
            <p:spPr bwMode="auto">
              <a:xfrm>
                <a:off x="3787" y="2931"/>
                <a:ext cx="1451" cy="45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pt-BR" altLang="pt-BR" sz="2000" b="1"/>
                  <a:t>Impacto no Alvo</a:t>
                </a:r>
              </a:p>
            </p:txBody>
          </p:sp>
          <p:sp>
            <p:nvSpPr>
              <p:cNvPr id="51212" name="Rectangle 12"/>
              <p:cNvSpPr>
                <a:spLocks noChangeArrowheads="1"/>
              </p:cNvSpPr>
              <p:nvPr/>
            </p:nvSpPr>
            <p:spPr bwMode="auto">
              <a:xfrm>
                <a:off x="3722" y="2865"/>
                <a:ext cx="1587" cy="59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1213" name="Rectangle 13"/>
              <p:cNvSpPr>
                <a:spLocks noChangeArrowheads="1"/>
              </p:cNvSpPr>
              <p:nvPr/>
            </p:nvSpPr>
            <p:spPr bwMode="auto">
              <a:xfrm>
                <a:off x="3636" y="2795"/>
                <a:ext cx="1769" cy="72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1214" name="Group 14"/>
            <p:cNvGrpSpPr>
              <a:grpSpLocks/>
            </p:cNvGrpSpPr>
            <p:nvPr/>
          </p:nvGrpSpPr>
          <p:grpSpPr bwMode="auto">
            <a:xfrm>
              <a:off x="4060" y="2069"/>
              <a:ext cx="1587" cy="589"/>
              <a:chOff x="3817" y="1959"/>
              <a:chExt cx="1587" cy="589"/>
            </a:xfrm>
          </p:grpSpPr>
          <p:sp>
            <p:nvSpPr>
              <p:cNvPr id="51215" name="Text Box 15"/>
              <p:cNvSpPr txBox="1">
                <a:spLocks noChangeArrowheads="1"/>
              </p:cNvSpPr>
              <p:nvPr/>
            </p:nvSpPr>
            <p:spPr bwMode="auto">
              <a:xfrm>
                <a:off x="3878" y="2024"/>
                <a:ext cx="1451" cy="45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pt-BR" altLang="pt-BR" sz="2000" b="1"/>
                  <a:t>Movimento para o Alvo</a:t>
                </a:r>
              </a:p>
            </p:txBody>
          </p:sp>
          <p:sp>
            <p:nvSpPr>
              <p:cNvPr id="51216" name="Rectangle 16"/>
              <p:cNvSpPr>
                <a:spLocks noChangeArrowheads="1"/>
              </p:cNvSpPr>
              <p:nvPr/>
            </p:nvSpPr>
            <p:spPr bwMode="auto">
              <a:xfrm>
                <a:off x="3817" y="1959"/>
                <a:ext cx="1587" cy="58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1217" name="Group 17"/>
            <p:cNvGrpSpPr>
              <a:grpSpLocks/>
            </p:cNvGrpSpPr>
            <p:nvPr/>
          </p:nvGrpSpPr>
          <p:grpSpPr bwMode="auto">
            <a:xfrm>
              <a:off x="2155" y="1409"/>
              <a:ext cx="1451" cy="590"/>
              <a:chOff x="2155" y="1409"/>
              <a:chExt cx="1451" cy="590"/>
            </a:xfrm>
          </p:grpSpPr>
          <p:sp>
            <p:nvSpPr>
              <p:cNvPr id="51218" name="Text Box 18"/>
              <p:cNvSpPr txBox="1">
                <a:spLocks noChangeArrowheads="1"/>
              </p:cNvSpPr>
              <p:nvPr/>
            </p:nvSpPr>
            <p:spPr bwMode="auto">
              <a:xfrm>
                <a:off x="2245" y="1475"/>
                <a:ext cx="1270" cy="45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pt-BR" altLang="pt-BR" sz="2000" b="1"/>
                  <a:t>Produção de Gotas</a:t>
                </a:r>
              </a:p>
            </p:txBody>
          </p:sp>
          <p:sp>
            <p:nvSpPr>
              <p:cNvPr id="51219" name="Rectangle 19"/>
              <p:cNvSpPr>
                <a:spLocks noChangeArrowheads="1"/>
              </p:cNvSpPr>
              <p:nvPr/>
            </p:nvSpPr>
            <p:spPr bwMode="auto">
              <a:xfrm>
                <a:off x="2155" y="1409"/>
                <a:ext cx="1451" cy="59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51220" name="Line 20"/>
            <p:cNvSpPr>
              <a:spLocks noChangeShapeType="1"/>
            </p:cNvSpPr>
            <p:nvPr/>
          </p:nvSpPr>
          <p:spPr bwMode="auto">
            <a:xfrm>
              <a:off x="2880" y="1162"/>
              <a:ext cx="0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21" name="Line 21"/>
            <p:cNvSpPr>
              <a:spLocks noChangeShapeType="1"/>
            </p:cNvSpPr>
            <p:nvPr/>
          </p:nvSpPr>
          <p:spPr bwMode="auto">
            <a:xfrm>
              <a:off x="1791" y="2795"/>
              <a:ext cx="1905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22" name="Line 22"/>
            <p:cNvSpPr>
              <a:spLocks noChangeShapeType="1"/>
            </p:cNvSpPr>
            <p:nvPr/>
          </p:nvSpPr>
          <p:spPr bwMode="auto">
            <a:xfrm flipH="1" flipV="1">
              <a:off x="1791" y="2614"/>
              <a:ext cx="1905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23" name="Line 23"/>
            <p:cNvSpPr>
              <a:spLocks noChangeShapeType="1"/>
            </p:cNvSpPr>
            <p:nvPr/>
          </p:nvSpPr>
          <p:spPr bwMode="auto">
            <a:xfrm>
              <a:off x="1066" y="2840"/>
              <a:ext cx="226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24" name="Line 24"/>
            <p:cNvSpPr>
              <a:spLocks noChangeShapeType="1"/>
            </p:cNvSpPr>
            <p:nvPr/>
          </p:nvSpPr>
          <p:spPr bwMode="auto">
            <a:xfrm flipH="1" flipV="1">
              <a:off x="1202" y="2840"/>
              <a:ext cx="227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25" name="Line 25"/>
            <p:cNvSpPr>
              <a:spLocks noChangeShapeType="1"/>
            </p:cNvSpPr>
            <p:nvPr/>
          </p:nvSpPr>
          <p:spPr bwMode="auto">
            <a:xfrm flipV="1">
              <a:off x="1429" y="1706"/>
              <a:ext cx="680" cy="5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26" name="Line 26"/>
            <p:cNvSpPr>
              <a:spLocks noChangeShapeType="1"/>
            </p:cNvSpPr>
            <p:nvPr/>
          </p:nvSpPr>
          <p:spPr bwMode="auto">
            <a:xfrm flipH="1">
              <a:off x="1141" y="1505"/>
              <a:ext cx="953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27" name="Line 27"/>
            <p:cNvSpPr>
              <a:spLocks noChangeShapeType="1"/>
            </p:cNvSpPr>
            <p:nvPr/>
          </p:nvSpPr>
          <p:spPr bwMode="auto">
            <a:xfrm flipV="1">
              <a:off x="2426" y="3793"/>
              <a:ext cx="1270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28" name="Line 28"/>
            <p:cNvSpPr>
              <a:spLocks noChangeShapeType="1"/>
            </p:cNvSpPr>
            <p:nvPr/>
          </p:nvSpPr>
          <p:spPr bwMode="auto">
            <a:xfrm flipH="1">
              <a:off x="2426" y="3612"/>
              <a:ext cx="1271" cy="2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29" name="Line 29"/>
            <p:cNvSpPr>
              <a:spLocks noChangeShapeType="1"/>
            </p:cNvSpPr>
            <p:nvPr/>
          </p:nvSpPr>
          <p:spPr bwMode="auto">
            <a:xfrm>
              <a:off x="3651" y="1525"/>
              <a:ext cx="907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30" name="Line 30"/>
            <p:cNvSpPr>
              <a:spLocks noChangeShapeType="1"/>
            </p:cNvSpPr>
            <p:nvPr/>
          </p:nvSpPr>
          <p:spPr bwMode="auto">
            <a:xfrm flipH="1" flipV="1">
              <a:off x="3656" y="1691"/>
              <a:ext cx="676" cy="3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31" name="Line 31"/>
            <p:cNvSpPr>
              <a:spLocks noChangeShapeType="1"/>
            </p:cNvSpPr>
            <p:nvPr/>
          </p:nvSpPr>
          <p:spPr bwMode="auto">
            <a:xfrm>
              <a:off x="4740" y="2694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32" name="Line 32"/>
            <p:cNvSpPr>
              <a:spLocks noChangeShapeType="1"/>
            </p:cNvSpPr>
            <p:nvPr/>
          </p:nvSpPr>
          <p:spPr bwMode="auto">
            <a:xfrm flipV="1">
              <a:off x="4921" y="2674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1233" name="Group 33"/>
          <p:cNvGrpSpPr>
            <a:grpSpLocks/>
          </p:cNvGrpSpPr>
          <p:nvPr/>
        </p:nvGrpSpPr>
        <p:grpSpPr bwMode="auto">
          <a:xfrm>
            <a:off x="5508625" y="981075"/>
            <a:ext cx="3635375" cy="1604963"/>
            <a:chOff x="0" y="663"/>
            <a:chExt cx="2290" cy="1011"/>
          </a:xfrm>
        </p:grpSpPr>
        <p:sp>
          <p:nvSpPr>
            <p:cNvPr id="51234" name="Text Box 34"/>
            <p:cNvSpPr txBox="1">
              <a:spLocks noChangeArrowheads="1"/>
            </p:cNvSpPr>
            <p:nvPr/>
          </p:nvSpPr>
          <p:spPr bwMode="auto">
            <a:xfrm>
              <a:off x="0" y="663"/>
              <a:ext cx="2290" cy="1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indent="715963">
                <a:tabLst>
                  <a:tab pos="92075" algn="l"/>
                  <a:tab pos="533400" algn="l"/>
                  <a:tab pos="8080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95350">
                <a:tabLst>
                  <a:tab pos="92075" algn="l"/>
                  <a:tab pos="533400" algn="l"/>
                  <a:tab pos="8080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074738">
                <a:tabLst>
                  <a:tab pos="92075" algn="l"/>
                  <a:tab pos="533400" algn="l"/>
                  <a:tab pos="8080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tabLst>
                  <a:tab pos="92075" algn="l"/>
                  <a:tab pos="533400" algn="l"/>
                  <a:tab pos="8080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tabLst>
                  <a:tab pos="92075" algn="l"/>
                  <a:tab pos="533400" algn="l"/>
                  <a:tab pos="8080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92075" algn="l"/>
                  <a:tab pos="533400" algn="l"/>
                  <a:tab pos="8080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92075" algn="l"/>
                  <a:tab pos="533400" algn="l"/>
                  <a:tab pos="8080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92075" algn="l"/>
                  <a:tab pos="533400" algn="l"/>
                  <a:tab pos="8080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92075" algn="l"/>
                  <a:tab pos="533400" algn="l"/>
                  <a:tab pos="8080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b="1" u="sng"/>
                <a:t>Legenda: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altLang="pt-BR" b="1"/>
                <a:t>Biologia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altLang="pt-BR" b="1"/>
                <a:t>Engenharia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altLang="pt-BR" b="1"/>
                <a:t>Química (formulações)</a:t>
              </a:r>
            </a:p>
          </p:txBody>
        </p:sp>
        <p:sp>
          <p:nvSpPr>
            <p:cNvPr id="51235" name="Line 35"/>
            <p:cNvSpPr>
              <a:spLocks noChangeShapeType="1"/>
            </p:cNvSpPr>
            <p:nvPr/>
          </p:nvSpPr>
          <p:spPr bwMode="auto">
            <a:xfrm>
              <a:off x="45" y="1560"/>
              <a:ext cx="4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36" name="Line 36"/>
            <p:cNvSpPr>
              <a:spLocks noChangeShapeType="1"/>
            </p:cNvSpPr>
            <p:nvPr/>
          </p:nvSpPr>
          <p:spPr bwMode="auto">
            <a:xfrm>
              <a:off x="45" y="1036"/>
              <a:ext cx="4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37" name="Line 37"/>
            <p:cNvSpPr>
              <a:spLocks noChangeShapeType="1"/>
            </p:cNvSpPr>
            <p:nvPr/>
          </p:nvSpPr>
          <p:spPr bwMode="auto">
            <a:xfrm>
              <a:off x="45" y="1298"/>
              <a:ext cx="4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4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81000" y="762000"/>
            <a:ext cx="8534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pt-BR"/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533400" y="2514600"/>
          <a:ext cx="5105400" cy="390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7" name="Planilha" r:id="rId5" imgW="2953021" imgH="2105507" progId="Excel.Sheet.8">
                  <p:embed/>
                </p:oleObj>
              </mc:Choice>
              <mc:Fallback>
                <p:oleObj name="Planilha" r:id="rId5" imgW="2953021" imgH="2105507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514600"/>
                        <a:ext cx="5105400" cy="3900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chemeClr val="accent1"/>
                </a:solidFill>
              </a:rPr>
              <a:t>OCORRÊNCIA DE ERROS</a:t>
            </a:r>
          </a:p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chemeClr val="accent1"/>
                </a:solidFill>
              </a:rPr>
              <a:t>NA APLICAÇÃO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5638800" y="2667000"/>
            <a:ext cx="3276600" cy="3595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53254" name="Object 6"/>
          <p:cNvGraphicFramePr>
            <a:graphicFrameLocks noChangeAspect="1"/>
          </p:cNvGraphicFramePr>
          <p:nvPr/>
        </p:nvGraphicFramePr>
        <p:xfrm>
          <a:off x="5638800" y="2667000"/>
          <a:ext cx="3276600" cy="359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8" name="Planilha" r:id="rId7" imgW="2038621" imgH="1629137" progId="Excel.Sheet.8">
                  <p:embed/>
                </p:oleObj>
              </mc:Choice>
              <mc:Fallback>
                <p:oleObj name="Planilha" r:id="rId7" imgW="2038621" imgH="1629137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667000"/>
                        <a:ext cx="3276600" cy="3595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5400" b="1">
                <a:solidFill>
                  <a:schemeClr val="accent1"/>
                </a:solidFill>
              </a:rPr>
              <a:t>Importância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Perdas diretas</a:t>
            </a:r>
          </a:p>
          <a:p>
            <a:r>
              <a:rPr lang="pt-BR" altLang="pt-BR"/>
              <a:t>PERDAS INDIRETAS</a:t>
            </a:r>
          </a:p>
          <a:p>
            <a:pPr lvl="1"/>
            <a:r>
              <a:rPr lang="pt-BR" altLang="pt-BR">
                <a:solidFill>
                  <a:srgbClr val="FFFF00"/>
                </a:solidFill>
              </a:rPr>
              <a:t>Controle inadequado</a:t>
            </a:r>
          </a:p>
          <a:p>
            <a:pPr lvl="1"/>
            <a:r>
              <a:rPr lang="pt-BR" altLang="pt-BR">
                <a:solidFill>
                  <a:srgbClr val="FFFF00"/>
                </a:solidFill>
              </a:rPr>
              <a:t>Danos ao ambiente</a:t>
            </a:r>
          </a:p>
          <a:p>
            <a:pPr lvl="1"/>
            <a:r>
              <a:rPr lang="pt-BR" altLang="pt-BR">
                <a:solidFill>
                  <a:srgbClr val="FFFF00"/>
                </a:solidFill>
              </a:rPr>
              <a:t>Saúde do operador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6000" b="1">
                <a:solidFill>
                  <a:schemeClr val="accent1"/>
                </a:solidFill>
              </a:rPr>
              <a:t>Legislação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Saúde é o estado de completo bem-estar físico, mental, espiritual e social, e não apenas a ausência de doença ou enfermidade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0.9|0.8|1|3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0.7|0.9|0.6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|17.4"/>
</p:tagLst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6711</TotalTime>
  <Words>1810</Words>
  <Application>Microsoft Office PowerPoint</Application>
  <PresentationFormat>Apresentação na tela (4:3)</PresentationFormat>
  <Paragraphs>290</Paragraphs>
  <Slides>56</Slides>
  <Notes>0</Notes>
  <HiddenSlides>0</HiddenSlides>
  <MMClips>56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56</vt:i4>
      </vt:variant>
    </vt:vector>
  </HeadingPairs>
  <TitlesOfParts>
    <vt:vector size="65" baseType="lpstr">
      <vt:lpstr>Arial</vt:lpstr>
      <vt:lpstr>Times New Roman</vt:lpstr>
      <vt:lpstr>Verdana</vt:lpstr>
      <vt:lpstr>Wingdings</vt:lpstr>
      <vt:lpstr>Souvenir Lt BT</vt:lpstr>
      <vt:lpstr>Tahoma</vt:lpstr>
      <vt:lpstr>Globe</vt:lpstr>
      <vt:lpstr>Planilha de trabalho do Microsoft Excel</vt:lpstr>
      <vt:lpstr>Planilha do Microsoft Office Excel</vt:lpstr>
      <vt:lpstr>Máquinas para aplicação de defensivos agrícolas Parte 1</vt:lpstr>
      <vt:lpstr>Roteiro</vt:lpstr>
      <vt:lpstr>Conceito</vt:lpstr>
      <vt:lpstr>MÉTODOS DE APLICAÇÃO DE PRODUTOS FITOSSANITÁRIOS</vt:lpstr>
      <vt:lpstr>MÉTODO DE APLICAÇÃO VIA LÍQUIDA</vt:lpstr>
      <vt:lpstr>Apresentação do PowerPoint</vt:lpstr>
      <vt:lpstr>Apresentação do PowerPoint</vt:lpstr>
      <vt:lpstr>Importância</vt:lpstr>
      <vt:lpstr>Legislação</vt:lpstr>
      <vt:lpstr>Legislação</vt:lpstr>
      <vt:lpstr>Apresentação do PowerPoint</vt:lpstr>
      <vt:lpstr>Exposição</vt:lpstr>
      <vt:lpstr>Exposição</vt:lpstr>
      <vt:lpstr>Toxicidade</vt:lpstr>
      <vt:lpstr>Classificação toxicológica</vt:lpstr>
      <vt:lpstr>Apresentação do PowerPoint</vt:lpstr>
      <vt:lpstr>Apresentação do PowerPoint</vt:lpstr>
      <vt:lpstr>Apresentação do PowerPoint</vt:lpstr>
      <vt:lpstr>Tipos de intoxicação</vt:lpstr>
      <vt:lpstr>Proteção</vt:lpstr>
      <vt:lpstr>Proteção</vt:lpstr>
      <vt:lpstr>Equipamentos de Proteção Individual – EPI</vt:lpstr>
      <vt:lpstr>Equipamentos de Proteção Individual – EPI</vt:lpstr>
      <vt:lpstr>Equipamentos de Proteção Individual – EPI</vt:lpstr>
      <vt:lpstr>Equipamentos de Proteção Individual – EPI</vt:lpstr>
      <vt:lpstr>Componentes do EPI </vt:lpstr>
      <vt:lpstr>Uso do EPI</vt:lpstr>
      <vt:lpstr>Agrotóxicos</vt:lpstr>
      <vt:lpstr>Apresentação do PowerPoint</vt:lpstr>
      <vt:lpstr>Conceitos importantes</vt:lpstr>
      <vt:lpstr>Conceitos importantes</vt:lpstr>
      <vt:lpstr>Conceitos importantes</vt:lpstr>
      <vt:lpstr>Conceitos importantes</vt:lpstr>
      <vt:lpstr>Conceitos importantes</vt:lpstr>
      <vt:lpstr>Adjuvantes </vt:lpstr>
      <vt:lpstr>Adjuvantes</vt:lpstr>
      <vt:lpstr>Formulação</vt:lpstr>
      <vt:lpstr>Formulação</vt:lpstr>
      <vt:lpstr>Diluente - Água</vt:lpstr>
      <vt:lpstr>Diluente - Água</vt:lpstr>
      <vt:lpstr>QUALIDADE DA ÁGUA</vt:lpstr>
      <vt:lpstr>QUALIDADE DA ÁGUA</vt:lpstr>
      <vt:lpstr>QUALIDADE DA ÁGUA</vt:lpstr>
      <vt:lpstr>QUALIDADE DA ÁGUA</vt:lpstr>
      <vt:lpstr>QUALIDADE DA ÁGUA</vt:lpstr>
      <vt:lpstr>Alvo </vt:lpstr>
      <vt:lpstr>Alvo - Reconhecimento</vt:lpstr>
      <vt:lpstr>Alvo - Reconhecimento</vt:lpstr>
      <vt:lpstr>Momento de aplicação</vt:lpstr>
      <vt:lpstr>Momento de aplicação</vt:lpstr>
      <vt:lpstr>Momento de aplicação</vt:lpstr>
      <vt:lpstr>Condições atmosféricas </vt:lpstr>
      <vt:lpstr>VARIAÇÃO DAS CONDIÇÕES CLIMÁTICAS DURANTE UM DIA</vt:lpstr>
      <vt:lpstr>Condições atmosféricas </vt:lpstr>
      <vt:lpstr>Condições ambientais no momento da aplicação</vt:lpstr>
      <vt:lpstr>Condições ambientais no momento da aplicação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Thiago Romanelli</dc:creator>
  <cp:lastModifiedBy>aureo.oliveira@gmail.com</cp:lastModifiedBy>
  <cp:revision>21</cp:revision>
  <dcterms:created xsi:type="dcterms:W3CDTF">2008-08-21T00:59:21Z</dcterms:created>
  <dcterms:modified xsi:type="dcterms:W3CDTF">2020-09-20T23:36:32Z</dcterms:modified>
</cp:coreProperties>
</file>