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72" r:id="rId2"/>
  </p:sldMasterIdLst>
  <p:sldIdLst>
    <p:sldId id="324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CC6600"/>
    <a:srgbClr val="FF0000"/>
    <a:srgbClr val="0000CC"/>
    <a:srgbClr val="008000"/>
    <a:srgbClr val="00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433" autoAdjust="0"/>
  </p:normalViewPr>
  <p:slideViewPr>
    <p:cSldViewPr>
      <p:cViewPr varScale="1">
        <p:scale>
          <a:sx n="116" d="100"/>
          <a:sy n="116" d="100"/>
        </p:scale>
        <p:origin x="14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36999-2807-44B3-9FED-59F3095CDA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63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88081-CF23-4305-B822-A2ECB1C536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667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DF07A-83E8-4799-B8F0-924D12F5E2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1803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793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eaLnBrk="1" hangingPunct="1">
              <a:defRPr/>
            </a:pPr>
            <a:fld id="{6BF6FF7B-249E-4F30-9376-C0BAAA647889}" type="datetimeFigureOut">
              <a:rPr lang="pt-BR">
                <a:solidFill>
                  <a:prstClr val="black"/>
                </a:solidFill>
              </a:rPr>
              <a:pPr eaLnBrk="1" hangingPunct="1">
                <a:defRPr/>
              </a:pPr>
              <a:t>02/04/2017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eaLnBrk="1" hangingPunct="1"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eaLnBrk="1" hangingPunct="1"/>
            <a:fld id="{6CDE7694-BFB4-46F9-87C4-5E465719D99F}" type="slidenum">
              <a:rPr lang="pt-BR" smtClean="0">
                <a:solidFill>
                  <a:prstClr val="black"/>
                </a:solidFill>
              </a:rPr>
              <a:pPr eaLnBrk="1" hangingPunct="1"/>
              <a:t>‹nº›</a:t>
            </a:fld>
            <a:endParaRPr 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62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rmos-ch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8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4FCFD-4F12-4D4C-8EB2-4900930A7C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41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3DCBA-9CA6-465E-B386-71D858B034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321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D12BE-B473-48D1-9FC8-F483F6569E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73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837CC-4248-4A2B-86A8-D65E23C562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062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28AC9-ADAA-4A71-A8B9-68139D2813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546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99ACF-4472-477A-A897-3208F976E2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0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9555A-91C4-4C4C-926E-369DF2321C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29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7E12B-721F-4E73-8B96-F5FA6631D7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43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3680729-5182-450D-A602-BB8FFE6C2C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rtmed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285" y="6022976"/>
            <a:ext cx="66528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3"/>
          <p:cNvSpPr txBox="1"/>
          <p:nvPr userDrawn="1"/>
        </p:nvSpPr>
        <p:spPr>
          <a:xfrm>
            <a:off x="215413" y="198438"/>
            <a:ext cx="4985238" cy="12785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31" b="1">
                <a:solidFill>
                  <a:prstClr val="black"/>
                </a:solidFill>
                <a:ea typeface="Geneva" pitchFamily="-112" charset="-128"/>
                <a:cs typeface="Arial" pitchFamily="34" charset="0"/>
              </a:rPr>
              <a:t>Microbiologia de Brock - Michael T. Madigan, John M. Martinko, Paul V. Dunlap e David P. Clark</a:t>
            </a:r>
          </a:p>
        </p:txBody>
      </p:sp>
      <p:cxnSp>
        <p:nvCxnSpPr>
          <p:cNvPr id="16" name="Straight Connector 4"/>
          <p:cNvCxnSpPr>
            <a:cxnSpLocks noChangeShapeType="1"/>
          </p:cNvCxnSpPr>
          <p:nvPr userDrawn="1"/>
        </p:nvCxnSpPr>
        <p:spPr bwMode="auto">
          <a:xfrm>
            <a:off x="215412" y="360364"/>
            <a:ext cx="7874977" cy="1587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2053" name="Imagem 6" descr="pag_3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12" y="6021388"/>
            <a:ext cx="148150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magem 7" descr="Capa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285" y="198439"/>
            <a:ext cx="66528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37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br/imgres?imgurl=http://www.ju.edu.jo/ecourse/Plant%20Protection/Material/Mucor%2BRHizo_files/image004.jpg&amp;imgrefurl=http://www.ju.edu.jo/ecourse/Plant%20Protection/Material/Mucor%2BRHizo.htm&amp;h=440&amp;w=400&amp;sz=23&amp;hl=pt-BR&amp;start=17&amp;tbnid=uALSDHwlRIRRrM:&amp;tbnh=127&amp;tbnw=115&amp;prev=/images?q%3Dmucor%26gbv%3D2%26svnum%3D10%26hl%3Dpt-BR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8.jpe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jpeg"/><Relationship Id="rId5" Type="http://schemas.openxmlformats.org/officeDocument/2006/relationships/hyperlink" Target="http://images.google.com.br/imgres?imgurl=http://www.moldeffect.com/moldimages/rhizopus.jpg&amp;imgrefurl=http://www.moldeffect.com/rhizopus.html&amp;h=301&amp;w=300&amp;sz=37&amp;hl=pt-BR&amp;start=22&amp;tbnid=gIdbY7SYVb05wM:&amp;tbnh=116&amp;tbnw=116&amp;prev=/images?q%3Drhizopus%26start%3D20%26gbv%3D2%26ndsp%3D20%26svnum%3D10%26hl%3Dpt-BR%26sa%3DN" TargetMode="Externa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9.bin"/><Relationship Id="rId26" Type="http://schemas.openxmlformats.org/officeDocument/2006/relationships/image" Target="../media/image13.png"/><Relationship Id="rId3" Type="http://schemas.openxmlformats.org/officeDocument/2006/relationships/oleObject" Target="../embeddings/oleObject1.bin"/><Relationship Id="rId21" Type="http://schemas.openxmlformats.org/officeDocument/2006/relationships/image" Target="../media/image14.jpe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png"/><Relationship Id="rId17" Type="http://schemas.openxmlformats.org/officeDocument/2006/relationships/image" Target="../media/image10.png"/><Relationship Id="rId25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.bin"/><Relationship Id="rId20" Type="http://schemas.openxmlformats.org/officeDocument/2006/relationships/hyperlink" Target="http://images.google.com.br/imgres?imgurl=http://www.microbiologia.vet.br/micelioseptado.JPG&amp;imgrefurl=http://www.microbiologia.vet.br/&amp;h=323&amp;w=510&amp;sz=14&amp;hl=pt-BR&amp;start=1&amp;tbnid=vQPLEaLIQ1uUgM:&amp;tbnh=83&amp;tbnw=131&amp;prev=/images?q%3Dfungo%2Bfilamentoso%26gbv%3D2%26ndsp%3D20%26svnum%3D10%26hl%3Dpt-BR%26sa%3DN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5.jpe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9.png"/><Relationship Id="rId23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oleObject" Target="../embeddings/oleObject15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6.jpe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7.jpeg"/><Relationship Id="rId4" Type="http://schemas.openxmlformats.org/officeDocument/2006/relationships/hyperlink" Target="http://images.google.com.br/imgres?imgurl=http://www.tactri.gov.tw/htdocs/plant/mllee/Pysporangium.JPG&amp;imgrefurl=http://www.tactri.gov.tw/htdocs/plant/mllee/Pythium.html&amp;h=201&amp;w=180&amp;sz=8&amp;hl=pt-BR&amp;start=148&amp;tbnid=p-QaSSphn6sLZM:&amp;tbnh=104&amp;tbnw=93&amp;prev=/images?q%3Dpythium%26start%3D140%26gbv%3D2%26ndsp%3D20%26svnum%3D10%26hl%3Dpt-BR%26sa%3DN" TargetMode="External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 txBox="1">
            <a:spLocks noChangeArrowheads="1"/>
          </p:cNvSpPr>
          <p:nvPr/>
        </p:nvSpPr>
        <p:spPr bwMode="auto">
          <a:xfrm>
            <a:off x="1475519" y="836613"/>
            <a:ext cx="6192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6600" b="1" kern="0" dirty="0" smtClean="0">
                <a:solidFill>
                  <a:schemeClr val="hlink"/>
                </a:solidFill>
                <a:latin typeface="Calibri" panose="020F0502020204030204" pitchFamily="34" charset="0"/>
              </a:rPr>
              <a:t>MICROBIOLOGIA</a:t>
            </a:r>
            <a:endParaRPr lang="pt-BR" sz="6600" b="1" kern="0" dirty="0">
              <a:solidFill>
                <a:schemeClr val="hlink"/>
              </a:solidFill>
              <a:latin typeface="Calibri" panose="020F0502020204030204" pitchFamily="34" charset="0"/>
            </a:endParaRPr>
          </a:p>
        </p:txBody>
      </p:sp>
      <p:sp>
        <p:nvSpPr>
          <p:cNvPr id="7" name="CaixaDeTexto 5"/>
          <p:cNvSpPr txBox="1">
            <a:spLocks noChangeArrowheads="1"/>
          </p:cNvSpPr>
          <p:nvPr/>
        </p:nvSpPr>
        <p:spPr bwMode="auto">
          <a:xfrm>
            <a:off x="1799711" y="2288808"/>
            <a:ext cx="554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Quinta aula prática</a:t>
            </a:r>
            <a:endParaRPr lang="pt-BR" altLang="pt-BR" sz="48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1448622" y="3429000"/>
            <a:ext cx="624675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6000" b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Oomycota</a:t>
            </a:r>
            <a:endParaRPr lang="pt-BR" altLang="pt-BR" sz="6000" b="1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pt-BR" altLang="pt-BR" sz="6000" b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Zygomycota</a:t>
            </a:r>
            <a:endParaRPr lang="pt-BR" altLang="pt-BR" sz="6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756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9"/>
          <p:cNvGrpSpPr>
            <a:grpSpLocks/>
          </p:cNvGrpSpPr>
          <p:nvPr/>
        </p:nvGrpSpPr>
        <p:grpSpPr bwMode="auto">
          <a:xfrm>
            <a:off x="184820" y="783190"/>
            <a:ext cx="8533328" cy="5893855"/>
            <a:chOff x="539750" y="1484313"/>
            <a:chExt cx="8533684" cy="5893854"/>
          </a:xfrm>
        </p:grpSpPr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539750" y="1484313"/>
              <a:ext cx="7991809" cy="4878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eaLnBrk="1" hangingPunct="1"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pt-BR" sz="3200" b="1" dirty="0" smtClean="0">
                  <a:solidFill>
                    <a:srgbClr val="006666"/>
                  </a:solidFill>
                  <a:latin typeface="Calibri" panose="020F0502020204030204" pitchFamily="34" charset="0"/>
                </a:rPr>
                <a:t>Hifas </a:t>
              </a:r>
              <a:r>
                <a:rPr lang="pt-BR" sz="3200" b="1" dirty="0">
                  <a:solidFill>
                    <a:srgbClr val="006666"/>
                  </a:solidFill>
                  <a:latin typeface="Calibri" panose="020F0502020204030204" pitchFamily="34" charset="0"/>
                </a:rPr>
                <a:t>não septadas</a:t>
              </a:r>
            </a:p>
            <a:p>
              <a:pPr marL="342900" indent="-342900" eaLnBrk="1" hangingPunct="1"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pt-BR" sz="3200" b="1" dirty="0" smtClean="0">
                  <a:solidFill>
                    <a:srgbClr val="006666"/>
                  </a:solidFill>
                  <a:latin typeface="Calibri" panose="020F0502020204030204" pitchFamily="34" charset="0"/>
                </a:rPr>
                <a:t>Parede </a:t>
              </a:r>
              <a:r>
                <a:rPr lang="pt-BR" sz="3200" b="1" dirty="0">
                  <a:solidFill>
                    <a:srgbClr val="006666"/>
                  </a:solidFill>
                  <a:latin typeface="Calibri" panose="020F0502020204030204" pitchFamily="34" charset="0"/>
                </a:rPr>
                <a:t>celular: quitina e </a:t>
              </a:r>
              <a:r>
                <a:rPr lang="el-GR" sz="3200" b="1" dirty="0">
                  <a:solidFill>
                    <a:srgbClr val="006666"/>
                  </a:solidFill>
                  <a:latin typeface="Calibri" panose="020F0502020204030204" pitchFamily="34" charset="0"/>
                </a:rPr>
                <a:t>β</a:t>
              </a:r>
              <a:r>
                <a:rPr lang="pt-BR" sz="3200" b="1" dirty="0" smtClean="0">
                  <a:solidFill>
                    <a:srgbClr val="006666"/>
                  </a:solidFill>
                  <a:latin typeface="Calibri" panose="020F0502020204030204" pitchFamily="34" charset="0"/>
                </a:rPr>
                <a:t>-</a:t>
              </a:r>
              <a:r>
                <a:rPr lang="pt-BR" sz="3200" b="1" dirty="0" err="1" smtClean="0">
                  <a:solidFill>
                    <a:srgbClr val="006666"/>
                  </a:solidFill>
                  <a:latin typeface="Calibri" panose="020F0502020204030204" pitchFamily="34" charset="0"/>
                </a:rPr>
                <a:t>glucanas</a:t>
              </a:r>
              <a:r>
                <a:rPr lang="pt-BR" sz="3200" b="1" dirty="0">
                  <a:solidFill>
                    <a:srgbClr val="006666"/>
                  </a:solidFill>
                  <a:latin typeface="Calibri" panose="020F0502020204030204" pitchFamily="34" charset="0"/>
                </a:rPr>
                <a:t> </a:t>
              </a:r>
              <a:r>
                <a:rPr lang="pt-BR" sz="3200" dirty="0" smtClean="0">
                  <a:solidFill>
                    <a:srgbClr val="006666"/>
                  </a:solidFill>
                  <a:latin typeface="Calibri" panose="020F0502020204030204" pitchFamily="34" charset="0"/>
                </a:rPr>
                <a:t>(ausência </a:t>
              </a:r>
              <a:r>
                <a:rPr lang="pt-BR" sz="3200" dirty="0">
                  <a:solidFill>
                    <a:srgbClr val="006666"/>
                  </a:solidFill>
                  <a:latin typeface="Calibri" panose="020F0502020204030204" pitchFamily="34" charset="0"/>
                </a:rPr>
                <a:t>de </a:t>
              </a:r>
              <a:r>
                <a:rPr lang="pt-BR" sz="3200" dirty="0" smtClean="0">
                  <a:solidFill>
                    <a:srgbClr val="006666"/>
                  </a:solidFill>
                  <a:latin typeface="Calibri" panose="020F0502020204030204" pitchFamily="34" charset="0"/>
                </a:rPr>
                <a:t>celulose)</a:t>
              </a:r>
              <a:endParaRPr lang="pt-BR" sz="3200" dirty="0">
                <a:solidFill>
                  <a:srgbClr val="006666"/>
                </a:solidFill>
                <a:latin typeface="Calibri" panose="020F0502020204030204" pitchFamily="34" charset="0"/>
                <a:cs typeface="Arial" charset="0"/>
              </a:endParaRPr>
            </a:p>
            <a:p>
              <a:pPr marL="342900" indent="-342900" eaLnBrk="1" hangingPunct="1"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pt-BR" sz="3200" b="1" dirty="0" smtClean="0">
                  <a:solidFill>
                    <a:srgbClr val="006666"/>
                  </a:solidFill>
                  <a:latin typeface="Calibri" panose="020F0502020204030204" pitchFamily="34" charset="0"/>
                  <a:cs typeface="Arial" charset="0"/>
                </a:rPr>
                <a:t>Esporos imóveis</a:t>
              </a:r>
            </a:p>
            <a:p>
              <a:pPr marL="342900" indent="-342900" eaLnBrk="1" hangingPunct="1"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pt-BR" sz="3200" b="1" dirty="0" err="1" smtClean="0">
                  <a:solidFill>
                    <a:srgbClr val="006666"/>
                  </a:solidFill>
                  <a:latin typeface="Calibri" panose="020F0502020204030204" pitchFamily="34" charset="0"/>
                  <a:cs typeface="Arial" charset="0"/>
                </a:rPr>
                <a:t>Saprófitas</a:t>
              </a:r>
              <a:endParaRPr lang="pt-BR" sz="3200" b="1" dirty="0">
                <a:solidFill>
                  <a:srgbClr val="006666"/>
                </a:solidFill>
                <a:latin typeface="Calibri" panose="020F0502020204030204" pitchFamily="34" charset="0"/>
                <a:cs typeface="Arial" charset="0"/>
              </a:endParaRPr>
            </a:p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FontTx/>
                <a:buChar char="-"/>
                <a:defRPr/>
              </a:pPr>
              <a:endParaRPr lang="pt-BR" sz="3200" b="1" dirty="0">
                <a:solidFill>
                  <a:srgbClr val="006666"/>
                </a:solidFill>
                <a:latin typeface="Calibri" panose="020F0502020204030204" pitchFamily="34" charset="0"/>
                <a:cs typeface="Arial" charset="0"/>
              </a:endParaRPr>
            </a:p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Arial" charset="0"/>
                </a:rPr>
                <a:t>Exemplos:</a:t>
              </a:r>
            </a:p>
            <a:p>
              <a:pPr marL="457200" indent="-457200" eaLnBrk="1" hangingPunct="1">
                <a:spcBef>
                  <a:spcPts val="0"/>
                </a:spcBef>
                <a:spcAft>
                  <a:spcPts val="0"/>
                </a:spcAft>
                <a:buSzPct val="80000"/>
                <a:buFont typeface="Wingdings" panose="05000000000000000000" pitchFamily="2" charset="2"/>
                <a:buChar char="ü"/>
                <a:defRPr/>
              </a:pPr>
              <a:r>
                <a:rPr lang="pt-BR" sz="2800" b="1" i="1" dirty="0" err="1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Arial" charset="0"/>
                </a:rPr>
                <a:t>Rhizopus</a:t>
              </a:r>
              <a:r>
                <a:rPr lang="pt-BR" sz="28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Arial" charset="0"/>
                </a:rPr>
                <a:t> sp.</a:t>
              </a:r>
              <a:endParaRPr lang="pt-BR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endParaRPr>
            </a:p>
            <a:p>
              <a:pPr marL="457200" indent="-457200" eaLnBrk="1" hangingPunct="1">
                <a:spcBef>
                  <a:spcPts val="0"/>
                </a:spcBef>
                <a:spcAft>
                  <a:spcPts val="0"/>
                </a:spcAft>
                <a:buSzPct val="80000"/>
                <a:buFont typeface="Wingdings" panose="05000000000000000000" pitchFamily="2" charset="2"/>
                <a:buChar char="ü"/>
                <a:defRPr/>
              </a:pPr>
              <a:r>
                <a:rPr lang="pt-BR" sz="2800" b="1" i="1" dirty="0" err="1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Arial" charset="0"/>
                </a:rPr>
                <a:t>Mucor</a:t>
              </a:r>
              <a:r>
                <a:rPr lang="pt-BR" sz="28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Arial" charset="0"/>
                </a:rPr>
                <a:t> sp.</a:t>
              </a:r>
              <a:endParaRPr lang="el-GR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  <p:pic>
          <p:nvPicPr>
            <p:cNvPr id="17413" name="Picture 16" descr="Rhizopus em  morango-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69" y="3247433"/>
              <a:ext cx="1941512" cy="22320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4" name="Picture 19" descr="image004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2546" y="4379396"/>
              <a:ext cx="2020888" cy="22320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5" name="Picture 22" descr="Rhizopus em  morango-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531" y="5879567"/>
              <a:ext cx="2592388" cy="149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16" name="Text Box 24"/>
            <p:cNvSpPr txBox="1">
              <a:spLocks noChangeArrowheads="1"/>
            </p:cNvSpPr>
            <p:nvPr/>
          </p:nvSpPr>
          <p:spPr bwMode="auto">
            <a:xfrm>
              <a:off x="4269012" y="5417902"/>
              <a:ext cx="1539426" cy="5232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spcAft>
                  <a:spcPts val="1200"/>
                </a:spcAft>
              </a:pPr>
              <a:r>
                <a:rPr lang="pt-BR" altLang="pt-BR" sz="2800" b="1" i="1" dirty="0" err="1">
                  <a:solidFill>
                    <a:srgbClr val="FFC000"/>
                  </a:solidFill>
                  <a:latin typeface="Calibri" panose="020F0502020204030204" pitchFamily="34" charset="0"/>
                </a:rPr>
                <a:t>Rhizopus</a:t>
              </a:r>
              <a:endParaRPr lang="pt-BR" altLang="pt-BR" sz="2800" b="1" i="1" dirty="0">
                <a:solidFill>
                  <a:srgbClr val="FFC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418" name="Text Box 26"/>
            <p:cNvSpPr txBox="1">
              <a:spLocks noChangeArrowheads="1"/>
            </p:cNvSpPr>
            <p:nvPr/>
          </p:nvSpPr>
          <p:spPr bwMode="auto">
            <a:xfrm>
              <a:off x="7560883" y="6525719"/>
              <a:ext cx="1223963" cy="5232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spcAft>
                  <a:spcPts val="1200"/>
                </a:spcAft>
              </a:pPr>
              <a:r>
                <a:rPr lang="pt-BR" altLang="pt-BR" sz="2800" b="1" i="1" dirty="0" err="1">
                  <a:solidFill>
                    <a:srgbClr val="FF0000"/>
                  </a:solidFill>
                  <a:latin typeface="Calibri" panose="020F0502020204030204" pitchFamily="34" charset="0"/>
                </a:rPr>
                <a:t>Mucor</a:t>
              </a:r>
              <a:endParaRPr lang="pt-BR" altLang="pt-BR" sz="2800" b="1" i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347864" y="84625"/>
            <a:ext cx="56172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pt-B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Fungos</a:t>
            </a:r>
            <a:r>
              <a:rPr lang="pt-B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(</a:t>
            </a:r>
            <a:r>
              <a:rPr lang="pt-BR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Zigomicetos</a:t>
            </a:r>
            <a:r>
              <a:rPr lang="pt-B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)</a:t>
            </a:r>
            <a:endParaRPr lang="pt-BR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451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83943" y="924056"/>
            <a:ext cx="7561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Aplanósporo</a:t>
            </a:r>
            <a:r>
              <a:rPr lang="pt-BR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: </a:t>
            </a:r>
            <a:r>
              <a:rPr lang="pt-BR" sz="2400" b="1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esporo não flagelado (imóvel</a:t>
            </a:r>
            <a:r>
              <a:rPr lang="pt-BR" sz="2400" b="1" dirty="0" smtClean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)</a:t>
            </a:r>
            <a:endParaRPr lang="pt-BR" sz="2400" b="1" dirty="0">
              <a:solidFill>
                <a:schemeClr val="accent5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84088" y="2708920"/>
            <a:ext cx="82804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ts val="0"/>
              </a:spcBef>
              <a:defRPr/>
            </a:pPr>
            <a:r>
              <a:rPr lang="pt-B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Rizóides</a:t>
            </a:r>
            <a:r>
              <a:rPr lang="pt-BR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: </a:t>
            </a:r>
            <a:r>
              <a:rPr lang="pt-BR" sz="2400" b="1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prolongamentos curtos de hifas, semelhantes a </a:t>
            </a:r>
            <a:r>
              <a:rPr lang="pt-BR" sz="2400" b="1" dirty="0" smtClean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raízes, produzidos </a:t>
            </a:r>
            <a:r>
              <a:rPr lang="pt-BR" sz="2400" b="1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na base do esporangióforo para fixação no substrato</a:t>
            </a:r>
            <a:endParaRPr lang="pt-BR" sz="2800" b="1" dirty="0">
              <a:solidFill>
                <a:schemeClr val="accent5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8438" name="Picture 7" descr="Rhizo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43" y="4581128"/>
            <a:ext cx="2231873" cy="20018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222" y="1470113"/>
            <a:ext cx="1280909" cy="1116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13" descr="rhizopu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308" y="1464792"/>
            <a:ext cx="1115943" cy="1116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44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971782"/>
              </p:ext>
            </p:extLst>
          </p:nvPr>
        </p:nvGraphicFramePr>
        <p:xfrm>
          <a:off x="3079223" y="4359015"/>
          <a:ext cx="3085890" cy="223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Foto do Photo Editor" r:id="rId7" imgW="3086531" imgH="2238687" progId="MSPhotoEd.3">
                  <p:embed/>
                </p:oleObj>
              </mc:Choice>
              <mc:Fallback>
                <p:oleObj name="Foto do Photo Editor" r:id="rId7" imgW="3086531" imgH="223868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223" y="4359015"/>
                        <a:ext cx="3085890" cy="22383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Line 17"/>
          <p:cNvSpPr>
            <a:spLocks noChangeShapeType="1"/>
          </p:cNvSpPr>
          <p:nvPr/>
        </p:nvSpPr>
        <p:spPr bwMode="auto">
          <a:xfrm>
            <a:off x="4860032" y="1438547"/>
            <a:ext cx="1083999" cy="4870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44" name="Line 20"/>
          <p:cNvSpPr>
            <a:spLocks noChangeShapeType="1"/>
          </p:cNvSpPr>
          <p:nvPr/>
        </p:nvSpPr>
        <p:spPr bwMode="auto">
          <a:xfrm flipV="1">
            <a:off x="5856123" y="4770467"/>
            <a:ext cx="772756" cy="667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45" name="Line 21"/>
          <p:cNvSpPr>
            <a:spLocks noChangeShapeType="1"/>
          </p:cNvSpPr>
          <p:nvPr/>
        </p:nvSpPr>
        <p:spPr bwMode="auto">
          <a:xfrm>
            <a:off x="5940153" y="5239587"/>
            <a:ext cx="72067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46" name="Line 22"/>
          <p:cNvSpPr>
            <a:spLocks noChangeShapeType="1"/>
          </p:cNvSpPr>
          <p:nvPr/>
        </p:nvSpPr>
        <p:spPr bwMode="auto">
          <a:xfrm>
            <a:off x="5549153" y="6197242"/>
            <a:ext cx="899247" cy="1683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48" name="Line 25"/>
          <p:cNvSpPr>
            <a:spLocks noChangeShapeType="1"/>
          </p:cNvSpPr>
          <p:nvPr/>
        </p:nvSpPr>
        <p:spPr bwMode="auto">
          <a:xfrm flipV="1">
            <a:off x="4441510" y="4121426"/>
            <a:ext cx="720681" cy="64388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50" name="Line 27"/>
          <p:cNvSpPr>
            <a:spLocks noChangeShapeType="1"/>
          </p:cNvSpPr>
          <p:nvPr/>
        </p:nvSpPr>
        <p:spPr bwMode="auto">
          <a:xfrm flipH="1" flipV="1">
            <a:off x="3478507" y="4121427"/>
            <a:ext cx="1152128" cy="168383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5188817" y="3870480"/>
            <a:ext cx="1727200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aplanósporos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6696669" y="4481411"/>
            <a:ext cx="1439862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esporângio</a:t>
            </a:r>
            <a:endParaRPr lang="pt-BR" sz="2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6696669" y="5039532"/>
            <a:ext cx="1807033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esporangióforo</a:t>
            </a:r>
          </a:p>
        </p:txBody>
      </p:sp>
      <p:sp>
        <p:nvSpPr>
          <p:cNvPr id="11296" name="Rectangle 32"/>
          <p:cNvSpPr>
            <a:spLocks noChangeArrowheads="1"/>
          </p:cNvSpPr>
          <p:nvPr/>
        </p:nvSpPr>
        <p:spPr bwMode="auto">
          <a:xfrm>
            <a:off x="6478767" y="6197242"/>
            <a:ext cx="1007455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20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rizóides</a:t>
            </a:r>
          </a:p>
        </p:txBody>
      </p:sp>
      <p:sp>
        <p:nvSpPr>
          <p:cNvPr id="11297" name="Rectangle 33"/>
          <p:cNvSpPr>
            <a:spLocks noChangeArrowheads="1"/>
          </p:cNvSpPr>
          <p:nvPr/>
        </p:nvSpPr>
        <p:spPr bwMode="auto">
          <a:xfrm>
            <a:off x="2441183" y="3843283"/>
            <a:ext cx="964751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estolão</a:t>
            </a:r>
          </a:p>
        </p:txBody>
      </p:sp>
      <p:sp>
        <p:nvSpPr>
          <p:cNvPr id="18456" name="AutoShape 34"/>
          <p:cNvSpPr>
            <a:spLocks/>
          </p:cNvSpPr>
          <p:nvPr/>
        </p:nvSpPr>
        <p:spPr bwMode="auto">
          <a:xfrm>
            <a:off x="5868144" y="4982673"/>
            <a:ext cx="72009" cy="513829"/>
          </a:xfrm>
          <a:prstGeom prst="rightBracket">
            <a:avLst>
              <a:gd name="adj" fmla="val 67222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323528" y="119714"/>
            <a:ext cx="8640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pt-BR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Estruturas do ciclo de reprodução assexual</a:t>
            </a:r>
            <a:endParaRPr lang="pt-BR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27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rhizopu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15" y="1556221"/>
            <a:ext cx="6408737" cy="453707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5406421" y="5621274"/>
            <a:ext cx="2108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esporangióforo</a:t>
            </a: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6054493" y="5199583"/>
            <a:ext cx="16093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esporângio</a:t>
            </a:r>
            <a:endParaRPr lang="pt-BR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2771775" y="1903194"/>
            <a:ext cx="19305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aplanósporos</a:t>
            </a:r>
          </a:p>
        </p:txBody>
      </p:sp>
      <p:sp>
        <p:nvSpPr>
          <p:cNvPr id="19464" name="CaixaDeTexto 1"/>
          <p:cNvSpPr txBox="1">
            <a:spLocks noChangeArrowheads="1"/>
          </p:cNvSpPr>
          <p:nvPr/>
        </p:nvSpPr>
        <p:spPr bwMode="auto">
          <a:xfrm>
            <a:off x="1221768" y="6093296"/>
            <a:ext cx="20540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Rhizopus</a:t>
            </a:r>
            <a:r>
              <a:rPr lang="pt-BR" altLang="pt-BR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pt-BR" altLang="pt-BR" b="1" i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stolonifer</a:t>
            </a:r>
            <a:r>
              <a:rPr lang="pt-BR" altLang="pt-B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endParaRPr lang="pt-BR" altLang="pt-BR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347864" y="84625"/>
            <a:ext cx="56172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pt-B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Fungos</a:t>
            </a:r>
            <a:r>
              <a:rPr lang="pt-B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(</a:t>
            </a:r>
            <a:r>
              <a:rPr lang="pt-BR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Zigomicetos</a:t>
            </a:r>
            <a:r>
              <a:rPr lang="pt-B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)</a:t>
            </a:r>
            <a:endParaRPr lang="pt-BR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899592" y="908720"/>
            <a:ext cx="56166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24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e</a:t>
            </a:r>
            <a:r>
              <a:rPr lang="pt-BR" sz="2400" dirty="0" smtClean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struturas do ciclo de reprodução assexual</a:t>
            </a:r>
            <a:endParaRPr lang="pt-BR" sz="2400" dirty="0">
              <a:solidFill>
                <a:schemeClr val="accent5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H="1" flipV="1">
            <a:off x="4211935" y="2364859"/>
            <a:ext cx="936116" cy="1175286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398309" y="4725144"/>
            <a:ext cx="1080120" cy="100811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5868144" y="5013176"/>
            <a:ext cx="648047" cy="28803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37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635896" y="188640"/>
            <a:ext cx="52562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pt-BR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Classificação dos “Fungos”</a:t>
            </a:r>
            <a:endParaRPr lang="pt-BR" sz="3600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95536" y="836712"/>
            <a:ext cx="7704856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52000" indent="-342900" eaLnBrk="1" hangingPunct="1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pt-BR" sz="2800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Reino </a:t>
            </a:r>
            <a:r>
              <a:rPr lang="pt-BR" sz="2800" b="1" dirty="0" err="1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Cromista</a:t>
            </a:r>
            <a:r>
              <a:rPr lang="pt-BR" sz="2800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BR" sz="2800" b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(</a:t>
            </a:r>
            <a:r>
              <a:rPr lang="pt-BR" sz="2800" b="1" dirty="0" err="1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Stramenopila</a:t>
            </a:r>
            <a:r>
              <a:rPr lang="pt-BR" sz="2800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)</a:t>
            </a:r>
            <a:endParaRPr lang="pt-BR" sz="2800" b="1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marL="252000" indent="-3429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800" b="1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pt-BR" sz="2800" b="1" dirty="0" err="1">
                <a:latin typeface="Calibri" panose="020F0502020204030204" pitchFamily="34" charset="0"/>
              </a:rPr>
              <a:t>Oomicetos</a:t>
            </a:r>
            <a:r>
              <a:rPr lang="pt-BR" sz="2800" b="1" dirty="0">
                <a:latin typeface="Calibri" panose="020F0502020204030204" pitchFamily="34" charset="0"/>
              </a:rPr>
              <a:t> (</a:t>
            </a:r>
            <a:r>
              <a:rPr lang="pt-BR" sz="2800" b="1" dirty="0" err="1">
                <a:latin typeface="Calibri" panose="020F0502020204030204" pitchFamily="34" charset="0"/>
              </a:rPr>
              <a:t>Oomycota</a:t>
            </a:r>
            <a:r>
              <a:rPr lang="pt-BR" sz="2800" b="1" dirty="0">
                <a:latin typeface="Calibri" panose="020F0502020204030204" pitchFamily="34" charset="0"/>
              </a:rPr>
              <a:t>)</a:t>
            </a:r>
          </a:p>
          <a:p>
            <a:pPr marL="252000" indent="-342900" eaLnBrk="1" hangingPunct="1">
              <a:spcBef>
                <a:spcPts val="0"/>
              </a:spcBef>
              <a:spcAft>
                <a:spcPts val="600"/>
              </a:spcAft>
              <a:defRPr/>
            </a:pPr>
            <a:endParaRPr lang="pt-BR" sz="1600" b="1" dirty="0">
              <a:solidFill>
                <a:schemeClr val="accent5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marL="252000" indent="-3429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800" b="1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2. </a:t>
            </a:r>
            <a:r>
              <a:rPr lang="pt-BR" sz="2800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Reino dos Fungos (</a:t>
            </a:r>
            <a:r>
              <a:rPr lang="pt-BR" sz="2800" b="1" dirty="0" err="1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Fungi</a:t>
            </a:r>
            <a:r>
              <a:rPr lang="pt-BR" sz="2800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)</a:t>
            </a:r>
            <a:endParaRPr lang="pt-BR" sz="2800" b="1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marL="252000" indent="-3429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800" b="1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pt-BR" sz="2800" b="1" dirty="0" err="1">
                <a:latin typeface="Calibri" panose="020F0502020204030204" pitchFamily="34" charset="0"/>
              </a:rPr>
              <a:t>Zigomicetos</a:t>
            </a:r>
            <a:r>
              <a:rPr lang="pt-BR" sz="2800" b="1" dirty="0">
                <a:latin typeface="Calibri" panose="020F0502020204030204" pitchFamily="34" charset="0"/>
              </a:rPr>
              <a:t> (</a:t>
            </a:r>
            <a:r>
              <a:rPr lang="pt-BR" sz="2800" b="1" dirty="0" err="1">
                <a:latin typeface="Calibri" panose="020F0502020204030204" pitchFamily="34" charset="0"/>
              </a:rPr>
              <a:t>Zygomycota</a:t>
            </a:r>
            <a:r>
              <a:rPr lang="pt-BR" sz="2800" b="1" dirty="0">
                <a:latin typeface="Calibri" panose="020F0502020204030204" pitchFamily="34" charset="0"/>
              </a:rPr>
              <a:t>)</a:t>
            </a:r>
          </a:p>
          <a:p>
            <a:pPr marL="252000" indent="-3429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800" b="1" dirty="0">
                <a:latin typeface="Calibri" panose="020F0502020204030204" pitchFamily="34" charset="0"/>
              </a:rPr>
              <a:t>	Ascomicetos (</a:t>
            </a:r>
            <a:r>
              <a:rPr lang="pt-BR" sz="2800" b="1" dirty="0" err="1">
                <a:latin typeface="Calibri" panose="020F0502020204030204" pitchFamily="34" charset="0"/>
              </a:rPr>
              <a:t>Ascomycota</a:t>
            </a:r>
            <a:r>
              <a:rPr lang="pt-BR" sz="2800" b="1" dirty="0">
                <a:latin typeface="Calibri" panose="020F0502020204030204" pitchFamily="34" charset="0"/>
              </a:rPr>
              <a:t>)</a:t>
            </a:r>
          </a:p>
          <a:p>
            <a:pPr marL="252000" indent="-3429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800" b="1" dirty="0">
                <a:latin typeface="Calibri" panose="020F0502020204030204" pitchFamily="34" charset="0"/>
              </a:rPr>
              <a:t>	</a:t>
            </a:r>
            <a:r>
              <a:rPr lang="pt-BR" sz="2800" b="1" dirty="0" err="1">
                <a:latin typeface="Calibri" panose="020F0502020204030204" pitchFamily="34" charset="0"/>
              </a:rPr>
              <a:t>Basidiomicetos</a:t>
            </a:r>
            <a:r>
              <a:rPr lang="pt-BR" sz="2800" b="1" dirty="0">
                <a:latin typeface="Calibri" panose="020F0502020204030204" pitchFamily="34" charset="0"/>
              </a:rPr>
              <a:t> (</a:t>
            </a:r>
            <a:r>
              <a:rPr lang="pt-BR" sz="2800" b="1" dirty="0" err="1">
                <a:latin typeface="Calibri" panose="020F0502020204030204" pitchFamily="34" charset="0"/>
              </a:rPr>
              <a:t>Basidiomycota</a:t>
            </a:r>
            <a:r>
              <a:rPr lang="pt-BR" sz="2800" b="1" dirty="0">
                <a:latin typeface="Calibri" panose="020F0502020204030204" pitchFamily="34" charset="0"/>
              </a:rPr>
              <a:t>)</a:t>
            </a:r>
          </a:p>
          <a:p>
            <a:pPr marL="252000" indent="-3429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800" b="1" dirty="0">
                <a:latin typeface="Calibri" panose="020F0502020204030204" pitchFamily="34" charset="0"/>
              </a:rPr>
              <a:t>	</a:t>
            </a:r>
            <a:r>
              <a:rPr lang="pt-BR" sz="2800" b="1" dirty="0" smtClean="0">
                <a:latin typeface="Calibri" panose="020F0502020204030204" pitchFamily="34" charset="0"/>
              </a:rPr>
              <a:t>“Fungos anamórficos”</a:t>
            </a:r>
            <a:endParaRPr lang="pt-BR" sz="2800" b="1" dirty="0">
              <a:latin typeface="Calibri" panose="020F0502020204030204" pitchFamily="34" charset="0"/>
            </a:endParaRPr>
          </a:p>
          <a:p>
            <a:pPr marL="252000" indent="-342900" eaLnBrk="1" hangingPunct="1">
              <a:spcBef>
                <a:spcPts val="0"/>
              </a:spcBef>
              <a:spcAft>
                <a:spcPts val="600"/>
              </a:spcAft>
              <a:defRPr/>
            </a:pPr>
            <a:endParaRPr lang="pt-BR" sz="1600" b="1" dirty="0">
              <a:solidFill>
                <a:schemeClr val="accent5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marL="252000" indent="-3429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800" b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3. </a:t>
            </a:r>
            <a:r>
              <a:rPr lang="pt-BR" sz="2800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Reino </a:t>
            </a:r>
            <a:r>
              <a:rPr lang="pt-BR" sz="2800" b="1" dirty="0" err="1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Protozoa</a:t>
            </a:r>
            <a:endParaRPr lang="pt-BR" sz="2800" b="1" dirty="0" smtClean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marL="252000" indent="-3429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800" b="1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pt-BR" sz="2800" b="1" dirty="0" err="1">
                <a:latin typeface="Calibri" panose="020F0502020204030204" pitchFamily="34" charset="0"/>
              </a:rPr>
              <a:t>Myxogastrea</a:t>
            </a:r>
            <a:r>
              <a:rPr lang="pt-BR" sz="2800" b="1" dirty="0">
                <a:latin typeface="Calibri" panose="020F0502020204030204" pitchFamily="34" charset="0"/>
              </a:rPr>
              <a:t> (antigos Mixomicetos e </a:t>
            </a:r>
            <a:r>
              <a:rPr lang="pt-BR" sz="2800" b="1" dirty="0" err="1">
                <a:latin typeface="Calibri" panose="020F0502020204030204" pitchFamily="34" charset="0"/>
              </a:rPr>
              <a:t>Plasmodiophoromicetos</a:t>
            </a:r>
            <a:r>
              <a:rPr lang="pt-BR" sz="2800" b="1" dirty="0">
                <a:latin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9510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0"/>
          <p:cNvGrpSpPr>
            <a:grpSpLocks/>
          </p:cNvGrpSpPr>
          <p:nvPr/>
        </p:nvGrpSpPr>
        <p:grpSpPr bwMode="auto">
          <a:xfrm>
            <a:off x="395288" y="733549"/>
            <a:ext cx="7634287" cy="5791795"/>
            <a:chOff x="395288" y="1093912"/>
            <a:chExt cx="7634287" cy="5791795"/>
          </a:xfrm>
        </p:grpSpPr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>
              <a:off x="395288" y="1093912"/>
              <a:ext cx="46799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pt-BR" sz="2800" b="1" dirty="0">
                  <a:solidFill>
                    <a:schemeClr val="accent1">
                      <a:lumMod val="2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Esporo – unidade reprodutiva</a:t>
              </a:r>
            </a:p>
          </p:txBody>
        </p:sp>
        <p:sp>
          <p:nvSpPr>
            <p:cNvPr id="3078" name="Text Box 6"/>
            <p:cNvSpPr txBox="1">
              <a:spLocks noChangeArrowheads="1"/>
            </p:cNvSpPr>
            <p:nvPr/>
          </p:nvSpPr>
          <p:spPr bwMode="auto">
            <a:xfrm>
              <a:off x="468313" y="3181474"/>
              <a:ext cx="6553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pt-BR" sz="2800" b="1">
                  <a:solidFill>
                    <a:schemeClr val="accent1">
                      <a:lumMod val="2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Hifa – filamento tubular microscópico</a:t>
              </a:r>
            </a:p>
          </p:txBody>
        </p:sp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468313" y="4981699"/>
              <a:ext cx="756126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pt-BR" sz="2800" b="1">
                  <a:solidFill>
                    <a:schemeClr val="accent1">
                      <a:lumMod val="2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Micélio – conjunto (emaranhado) de hifas</a:t>
              </a:r>
            </a:p>
          </p:txBody>
        </p:sp>
        <p:graphicFrame>
          <p:nvGraphicFramePr>
            <p:cNvPr id="10247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3393238"/>
                </p:ext>
              </p:extLst>
            </p:nvPr>
          </p:nvGraphicFramePr>
          <p:xfrm>
            <a:off x="684213" y="1597744"/>
            <a:ext cx="631825" cy="158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4" name="Foto do Photo Editor" r:id="rId3" imgW="657317" imgH="1628571" progId="MSPhotoEd.3">
                    <p:embed/>
                  </p:oleObj>
                </mc:Choice>
                <mc:Fallback>
                  <p:oleObj name="Foto do Photo Editor" r:id="rId3" imgW="657317" imgH="1628571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4213" y="1597744"/>
                          <a:ext cx="631825" cy="1584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8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4729721"/>
                </p:ext>
              </p:extLst>
            </p:nvPr>
          </p:nvGraphicFramePr>
          <p:xfrm>
            <a:off x="1692275" y="1885082"/>
            <a:ext cx="447675" cy="847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5" name="Foto do Photo Editor" r:id="rId5" imgW="447856" imgH="847843" progId="MSPhotoEd.3">
                    <p:embed/>
                  </p:oleObj>
                </mc:Choice>
                <mc:Fallback>
                  <p:oleObj name="Foto do Photo Editor" r:id="rId5" imgW="447856" imgH="84784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2275" y="1885082"/>
                          <a:ext cx="447675" cy="847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9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5604114"/>
                </p:ext>
              </p:extLst>
            </p:nvPr>
          </p:nvGraphicFramePr>
          <p:xfrm>
            <a:off x="2339975" y="1597744"/>
            <a:ext cx="533400" cy="151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6" name="Foto do Photo Editor" r:id="rId7" imgW="533474" imgH="1514686" progId="MSPhotoEd.3">
                    <p:embed/>
                  </p:oleObj>
                </mc:Choice>
                <mc:Fallback>
                  <p:oleObj name="Foto do Photo Editor" r:id="rId7" imgW="533474" imgH="1514686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9975" y="1597744"/>
                          <a:ext cx="533400" cy="151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0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5026552"/>
                </p:ext>
              </p:extLst>
            </p:nvPr>
          </p:nvGraphicFramePr>
          <p:xfrm>
            <a:off x="4067175" y="1813644"/>
            <a:ext cx="384175" cy="1295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7" name="Foto do Photo Editor" r:id="rId9" imgW="285866" imgH="961905" progId="MSPhotoEd.3">
                    <p:embed/>
                  </p:oleObj>
                </mc:Choice>
                <mc:Fallback>
                  <p:oleObj name="Foto do Photo Editor" r:id="rId9" imgW="285866" imgH="961905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7175" y="1813644"/>
                          <a:ext cx="384175" cy="1295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1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0057516"/>
                </p:ext>
              </p:extLst>
            </p:nvPr>
          </p:nvGraphicFramePr>
          <p:xfrm>
            <a:off x="3276600" y="1958107"/>
            <a:ext cx="238125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8" name="Foto do Photo Editor" r:id="rId11" imgW="237969" imgH="371527" progId="MSPhotoEd.3">
                    <p:embed/>
                  </p:oleObj>
                </mc:Choice>
                <mc:Fallback>
                  <p:oleObj name="Foto do Photo Editor" r:id="rId11" imgW="237969" imgH="371527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6600" y="1958107"/>
                          <a:ext cx="238125" cy="371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2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3420086"/>
                </p:ext>
              </p:extLst>
            </p:nvPr>
          </p:nvGraphicFramePr>
          <p:xfrm>
            <a:off x="3492500" y="2100982"/>
            <a:ext cx="21590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9" name="Foto do Photo Editor" r:id="rId13" imgW="237969" imgH="371527" progId="MSPhotoEd.3">
                    <p:embed/>
                  </p:oleObj>
                </mc:Choice>
                <mc:Fallback>
                  <p:oleObj name="Foto do Photo Editor" r:id="rId13" imgW="237969" imgH="371527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2500" y="2100982"/>
                          <a:ext cx="215900" cy="371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3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1324664"/>
                </p:ext>
              </p:extLst>
            </p:nvPr>
          </p:nvGraphicFramePr>
          <p:xfrm>
            <a:off x="4787900" y="2100982"/>
            <a:ext cx="854075" cy="598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0" name="Foto do Photo Editor" r:id="rId14" imgW="1142857" imgH="800212" progId="MSPhotoEd.3">
                    <p:embed/>
                  </p:oleObj>
                </mc:Choice>
                <mc:Fallback>
                  <p:oleObj name="Foto do Photo Editor" r:id="rId14" imgW="1142857" imgH="80021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7900" y="2100982"/>
                          <a:ext cx="854075" cy="598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4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8427502"/>
                </p:ext>
              </p:extLst>
            </p:nvPr>
          </p:nvGraphicFramePr>
          <p:xfrm>
            <a:off x="684213" y="5485532"/>
            <a:ext cx="1609725" cy="1400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1" name="Foto do Photo Editor" r:id="rId16" imgW="1609524" imgH="1400000" progId="MSPhotoEd.3">
                    <p:embed/>
                  </p:oleObj>
                </mc:Choice>
                <mc:Fallback>
                  <p:oleObj name="Foto do Photo Editor" r:id="rId16" imgW="1609524" imgH="1400000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4213" y="5485532"/>
                          <a:ext cx="1609725" cy="1400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5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1035169"/>
                </p:ext>
              </p:extLst>
            </p:nvPr>
          </p:nvGraphicFramePr>
          <p:xfrm>
            <a:off x="539750" y="3685307"/>
            <a:ext cx="3816350" cy="1311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2" name="Foto do Photo Editor" r:id="rId18" imgW="4266667" imgH="1467055" progId="MSPhotoEd.3">
                    <p:embed/>
                  </p:oleObj>
                </mc:Choice>
                <mc:Fallback>
                  <p:oleObj name="Foto do Photo Editor" r:id="rId18" imgW="4266667" imgH="1467055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750" y="3685307"/>
                          <a:ext cx="3816350" cy="1311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256" name="Picture 30" descr="micelioseptado">
              <a:hlinkClick r:id="rId20"/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775" y="5558557"/>
              <a:ext cx="1944688" cy="12319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10257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6276356"/>
                </p:ext>
              </p:extLst>
            </p:nvPr>
          </p:nvGraphicFramePr>
          <p:xfrm>
            <a:off x="5003800" y="5558557"/>
            <a:ext cx="1512888" cy="1225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3" name="Foto do Photo Editor" r:id="rId22" imgW="1305107" imgH="1057423" progId="MSPhotoEd.3">
                    <p:embed/>
                  </p:oleObj>
                </mc:Choice>
                <mc:Fallback>
                  <p:oleObj name="Foto do Photo Editor" r:id="rId22" imgW="1305107" imgH="1057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3800" y="5558557"/>
                          <a:ext cx="1512888" cy="122555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258" name="Group 34"/>
            <p:cNvGrpSpPr>
              <a:grpSpLocks/>
            </p:cNvGrpSpPr>
            <p:nvPr/>
          </p:nvGrpSpPr>
          <p:grpSpPr bwMode="auto">
            <a:xfrm>
              <a:off x="4787900" y="3681725"/>
              <a:ext cx="2160588" cy="1226801"/>
              <a:chOff x="3696" y="108"/>
              <a:chExt cx="1996" cy="1166"/>
            </a:xfrm>
          </p:grpSpPr>
          <p:pic>
            <p:nvPicPr>
              <p:cNvPr id="10260" name="Picture 35" descr="coenocitic_hyphae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248"/>
                <a:ext cx="1996" cy="10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61" name="Text Box 36"/>
              <p:cNvSpPr txBox="1">
                <a:spLocks noChangeArrowheads="1"/>
              </p:cNvSpPr>
              <p:nvPr/>
            </p:nvSpPr>
            <p:spPr bwMode="auto">
              <a:xfrm>
                <a:off x="4258" y="108"/>
                <a:ext cx="170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 sz="1400" b="1">
                  <a:latin typeface="Comic Sans MS" panose="030F0702030302020204" pitchFamily="66" charset="0"/>
                </a:endParaRPr>
              </a:p>
            </p:txBody>
          </p:sp>
        </p:grpSp>
        <p:graphicFrame>
          <p:nvGraphicFramePr>
            <p:cNvPr id="10259" name="Object 37"/>
            <p:cNvGraphicFramePr>
              <a:graphicFrameLocks noChangeAspect="1"/>
            </p:cNvGraphicFramePr>
            <p:nvPr/>
          </p:nvGraphicFramePr>
          <p:xfrm>
            <a:off x="971550" y="2852738"/>
            <a:ext cx="171450" cy="200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4" name="Foto do Photo Editor" r:id="rId25" imgW="171338" imgH="200159" progId="MSPhotoEd.3">
                    <p:embed/>
                  </p:oleObj>
                </mc:Choice>
                <mc:Fallback>
                  <p:oleObj name="Foto do Photo Editor" r:id="rId25" imgW="171338" imgH="200159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1550" y="2852738"/>
                          <a:ext cx="171450" cy="200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3635896" y="188640"/>
            <a:ext cx="52562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pt-BR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alguns conceitos...</a:t>
            </a:r>
            <a:endParaRPr lang="pt-BR" sz="3600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1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23528" y="803320"/>
            <a:ext cx="8208912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Cromista</a:t>
            </a:r>
            <a:r>
              <a:rPr lang="pt-B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(</a:t>
            </a:r>
            <a:r>
              <a:rPr lang="pt-BR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</a:t>
            </a:r>
            <a:r>
              <a:rPr lang="pt-BR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tramenopila</a:t>
            </a:r>
            <a:r>
              <a:rPr lang="pt-B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)</a:t>
            </a:r>
            <a:r>
              <a:rPr lang="pt-B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 Hifas não septadas, zoósporos, celulose na parede celular</a:t>
            </a:r>
            <a:endParaRPr lang="pt-BR" sz="2000" b="1" dirty="0">
              <a:solidFill>
                <a:schemeClr val="accent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395288" y="4508500"/>
            <a:ext cx="3671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112618" y="1267564"/>
            <a:ext cx="1584325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Oomicetos</a:t>
            </a:r>
            <a:endParaRPr lang="pt-BR" sz="24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270" name="Text Box 12"/>
          <p:cNvSpPr txBox="1">
            <a:spLocks noChangeArrowheads="1"/>
          </p:cNvSpPr>
          <p:nvPr/>
        </p:nvSpPr>
        <p:spPr bwMode="auto">
          <a:xfrm>
            <a:off x="6084888" y="5589588"/>
            <a:ext cx="2303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  <p:grpSp>
        <p:nvGrpSpPr>
          <p:cNvPr id="11271" name="Group 11"/>
          <p:cNvGrpSpPr>
            <a:grpSpLocks/>
          </p:cNvGrpSpPr>
          <p:nvPr/>
        </p:nvGrpSpPr>
        <p:grpSpPr bwMode="auto">
          <a:xfrm>
            <a:off x="282105" y="2226648"/>
            <a:ext cx="8414838" cy="4231927"/>
            <a:chOff x="395288" y="2638425"/>
            <a:chExt cx="7665767" cy="4231927"/>
          </a:xfrm>
        </p:grpSpPr>
        <p:sp>
          <p:nvSpPr>
            <p:cNvPr id="5127" name="Text Box 7"/>
            <p:cNvSpPr txBox="1">
              <a:spLocks noChangeArrowheads="1"/>
            </p:cNvSpPr>
            <p:nvPr/>
          </p:nvSpPr>
          <p:spPr bwMode="auto">
            <a:xfrm>
              <a:off x="395288" y="2638425"/>
              <a:ext cx="7489632" cy="4001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eaLnBrk="1" hangingPunct="1">
                <a:spcBef>
                  <a:spcPts val="0"/>
                </a:spcBef>
                <a:spcAft>
                  <a:spcPts val="1800"/>
                </a:spcAft>
                <a:buFont typeface="Arial" panose="020B0604020202020204" pitchFamily="34" charset="0"/>
                <a:buChar char="•"/>
                <a:defRPr/>
              </a:pPr>
              <a:r>
                <a:rPr lang="pt-BR" sz="32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Fungos </a:t>
              </a:r>
              <a:r>
                <a:rPr lang="pt-BR" sz="2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– (esporos imóveis, </a:t>
              </a:r>
              <a:r>
                <a:rPr lang="el-GR" sz="2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Arial" charset="0"/>
                </a:rPr>
                <a:t>β</a:t>
              </a:r>
              <a:r>
                <a:rPr lang="pt-BR" sz="2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Arial" charset="0"/>
                </a:rPr>
                <a:t>-</a:t>
              </a:r>
              <a:r>
                <a:rPr lang="pt-BR" sz="2400" b="1" dirty="0" err="1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Arial" charset="0"/>
                </a:rPr>
                <a:t>glucana</a:t>
              </a:r>
              <a:r>
                <a:rPr lang="pt-BR" sz="2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Arial" charset="0"/>
                </a:rPr>
                <a:t> e quitina na parede)</a:t>
              </a:r>
              <a:endParaRPr lang="el-GR" sz="2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endParaRPr>
            </a:p>
            <a:p>
              <a:pPr marL="342900" indent="-342900" eaLnBrk="1" hangingPunct="1">
                <a:spcBef>
                  <a:spcPts val="0"/>
                </a:spcBef>
                <a:spcAft>
                  <a:spcPts val="1800"/>
                </a:spcAft>
                <a:buFontTx/>
                <a:buAutoNum type="arabicPeriod"/>
                <a:defRPr/>
              </a:pPr>
              <a:r>
                <a:rPr lang="pt-BR" sz="2200" b="1" dirty="0" smtClean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</a:rPr>
                <a:t>Hifas não septadas, reprodução assexuada por aplanósporos</a:t>
              </a:r>
            </a:p>
            <a:p>
              <a:pPr marL="342900" indent="-342900" eaLnBrk="1" hangingPunct="1">
                <a:spcBef>
                  <a:spcPts val="0"/>
                </a:spcBef>
                <a:spcAft>
                  <a:spcPts val="1800"/>
                </a:spcAft>
                <a:defRPr/>
              </a:pPr>
              <a:r>
                <a:rPr lang="pt-BR" sz="2200" b="1" dirty="0" smtClean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</a:rPr>
                <a:t>1’.  Hifas septadas – 2</a:t>
              </a:r>
            </a:p>
            <a:p>
              <a:pPr marL="342900" indent="-342900" eaLnBrk="1" hangingPunct="1">
                <a:spcBef>
                  <a:spcPts val="0"/>
                </a:spcBef>
                <a:spcAft>
                  <a:spcPts val="1800"/>
                </a:spcAft>
                <a:defRPr/>
              </a:pPr>
              <a:r>
                <a:rPr lang="pt-BR" sz="2200" b="1" dirty="0" smtClean="0">
                  <a:solidFill>
                    <a:schemeClr val="accent5">
                      <a:lumMod val="10000"/>
                    </a:schemeClr>
                  </a:solidFill>
                  <a:latin typeface="Calibri" panose="020F0502020204030204" pitchFamily="34" charset="0"/>
                </a:rPr>
                <a:t>2.  Reprodução sexuada presente –  3</a:t>
              </a:r>
            </a:p>
            <a:p>
              <a:pPr marL="342900" indent="-342900" eaLnBrk="1" hangingPunct="1">
                <a:spcBef>
                  <a:spcPts val="0"/>
                </a:spcBef>
                <a:spcAft>
                  <a:spcPts val="1800"/>
                </a:spcAft>
                <a:defRPr/>
              </a:pPr>
              <a:r>
                <a:rPr lang="pt-BR" sz="2200" b="1" dirty="0" smtClean="0">
                  <a:solidFill>
                    <a:schemeClr val="accent5">
                      <a:lumMod val="10000"/>
                    </a:schemeClr>
                  </a:solidFill>
                  <a:latin typeface="Calibri" panose="020F0502020204030204" pitchFamily="34" charset="0"/>
                </a:rPr>
                <a:t>2’.	Reprodução sexuada ausente</a:t>
              </a:r>
            </a:p>
            <a:p>
              <a:pPr marL="342900" indent="-342900" eaLnBrk="1" hangingPunct="1">
                <a:spcBef>
                  <a:spcPts val="0"/>
                </a:spcBef>
                <a:spcAft>
                  <a:spcPts val="1800"/>
                </a:spcAft>
                <a:defRPr/>
              </a:pPr>
              <a:r>
                <a:rPr lang="pt-BR" sz="2200" b="1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3.  Produção de esporos sexuais endógenos</a:t>
              </a:r>
            </a:p>
            <a:p>
              <a:pPr marL="342900" indent="-342900" eaLnBrk="1" hangingPunct="1">
                <a:spcBef>
                  <a:spcPts val="0"/>
                </a:spcBef>
                <a:spcAft>
                  <a:spcPts val="1800"/>
                </a:spcAft>
                <a:defRPr/>
              </a:pPr>
              <a:r>
                <a:rPr lang="pt-BR" sz="2200" b="1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3’.	Produção de esporos sexuais exógenos</a:t>
              </a:r>
              <a:endParaRPr lang="pt-BR" sz="2200" b="1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6332311" y="3822719"/>
              <a:ext cx="1728744" cy="4616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pt-BR" sz="24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Zigomicetos</a:t>
              </a:r>
              <a:endParaRPr lang="pt-BR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5131" name="Text Box 11"/>
            <p:cNvSpPr txBox="1">
              <a:spLocks noChangeArrowheads="1"/>
            </p:cNvSpPr>
            <p:nvPr/>
          </p:nvSpPr>
          <p:spPr bwMode="auto">
            <a:xfrm>
              <a:off x="5568557" y="4922768"/>
              <a:ext cx="2492498" cy="4616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pt-BR" sz="24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Fungos anamórficos</a:t>
              </a:r>
              <a:endParaRPr lang="pt-BR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5133" name="Text Box 13"/>
            <p:cNvSpPr txBox="1">
              <a:spLocks noChangeArrowheads="1"/>
            </p:cNvSpPr>
            <p:nvPr/>
          </p:nvSpPr>
          <p:spPr bwMode="auto">
            <a:xfrm>
              <a:off x="6260876" y="5691677"/>
              <a:ext cx="1800179" cy="4616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pt-BR" sz="24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Ascomicetos</a:t>
              </a:r>
              <a:endParaRPr lang="pt-BR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5134" name="Text Box 14"/>
            <p:cNvSpPr txBox="1">
              <a:spLocks noChangeArrowheads="1"/>
            </p:cNvSpPr>
            <p:nvPr/>
          </p:nvSpPr>
          <p:spPr bwMode="auto">
            <a:xfrm>
              <a:off x="5971959" y="6408687"/>
              <a:ext cx="2089096" cy="4616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pt-BR" sz="24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Basidiomicetos</a:t>
              </a:r>
              <a:endParaRPr lang="pt-BR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endParaRPr>
            </a:p>
          </p:txBody>
        </p: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780284" y="44624"/>
            <a:ext cx="52562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pt-BR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Classificação dos “Fungos”</a:t>
            </a:r>
            <a:endParaRPr lang="pt-BR" sz="3600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1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59791" y="908720"/>
            <a:ext cx="8748713" cy="570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0000" indent="-36000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Hifas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não septadas</a:t>
            </a:r>
          </a:p>
          <a:p>
            <a:pPr marL="360000" indent="-36000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Parede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celular: celulose e </a:t>
            </a:r>
            <a:r>
              <a:rPr lang="el-G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" charset="0"/>
              </a:rPr>
              <a:t>β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" charset="0"/>
              </a:rPr>
              <a:t>-</a:t>
            </a:r>
            <a:r>
              <a:rPr lang="pt-BR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" charset="0"/>
              </a:rPr>
              <a:t>glucana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" charset="0"/>
              </a:rPr>
              <a:t>; ausência de quitina</a:t>
            </a:r>
          </a:p>
          <a:p>
            <a:pPr marL="360000" indent="-36000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" charset="0"/>
              </a:rPr>
              <a:t>Presença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" charset="0"/>
              </a:rPr>
              <a:t>de dois flagelos (zoósporos): 1 tipo </a:t>
            </a:r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" charset="0"/>
              </a:rPr>
              <a:t>chicote, outro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" charset="0"/>
              </a:rPr>
              <a:t>tipo </a:t>
            </a:r>
            <a:r>
              <a:rPr lang="pt-BR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" charset="0"/>
              </a:rPr>
              <a:t>tinsel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" charset="0"/>
              </a:rPr>
              <a:t> (com </a:t>
            </a:r>
            <a:r>
              <a:rPr lang="pt-BR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" charset="0"/>
              </a:rPr>
              <a:t>mastigonemas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" charset="0"/>
              </a:rPr>
              <a:t>)</a:t>
            </a:r>
          </a:p>
          <a:p>
            <a:pPr eaLnBrk="1" hangingPunct="1">
              <a:spcBef>
                <a:spcPts val="1800"/>
              </a:spcBef>
              <a:spcAft>
                <a:spcPts val="1200"/>
              </a:spcAft>
              <a:defRPr/>
            </a:pPr>
            <a:r>
              <a:rPr lang="pt-BR" sz="28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" charset="0"/>
              </a:rPr>
              <a:t>Exemplos de patógenos </a:t>
            </a:r>
            <a:r>
              <a:rPr lang="pt-BR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" charset="0"/>
              </a:rPr>
              <a:t>de </a:t>
            </a:r>
            <a:r>
              <a:rPr lang="pt-BR" sz="28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" charset="0"/>
              </a:rPr>
              <a:t>plantas:</a:t>
            </a:r>
            <a:endParaRPr lang="pt-BR" sz="2800" b="1" dirty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Arial" charset="0"/>
            </a:endParaRPr>
          </a:p>
          <a:p>
            <a:pPr marL="288000" indent="-288000" eaLnBrk="1" hangingPunct="1">
              <a:spcBef>
                <a:spcPts val="0"/>
              </a:spcBef>
              <a:spcAft>
                <a:spcPts val="1200"/>
              </a:spcAft>
              <a:buSzPct val="80000"/>
              <a:buFont typeface="Wingdings" panose="05000000000000000000" pitchFamily="2" charset="2"/>
              <a:buChar char="ü"/>
              <a:defRPr/>
            </a:pPr>
            <a:r>
              <a:rPr lang="pt-BR" sz="2800" b="1" i="1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" charset="0"/>
              </a:rPr>
              <a:t>Pythium</a:t>
            </a:r>
            <a:r>
              <a:rPr lang="pt-BR" sz="28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" charset="0"/>
              </a:rPr>
              <a:t> sp.</a:t>
            </a:r>
            <a:endParaRPr lang="pt-BR" sz="2800" b="1" dirty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Arial" charset="0"/>
            </a:endParaRPr>
          </a:p>
          <a:p>
            <a:pPr marL="288000" indent="-288000" eaLnBrk="1" hangingPunct="1">
              <a:spcBef>
                <a:spcPts val="0"/>
              </a:spcBef>
              <a:spcAft>
                <a:spcPts val="1200"/>
              </a:spcAft>
              <a:buSzPct val="80000"/>
              <a:buFont typeface="Wingdings" panose="05000000000000000000" pitchFamily="2" charset="2"/>
              <a:buChar char="ü"/>
              <a:defRPr/>
            </a:pPr>
            <a:r>
              <a:rPr lang="pt-BR" sz="2800" b="1" i="1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" charset="0"/>
              </a:rPr>
              <a:t>Phytophthora</a:t>
            </a:r>
            <a:r>
              <a:rPr lang="pt-BR" sz="28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" charset="0"/>
              </a:rPr>
              <a:t> sp.</a:t>
            </a:r>
            <a:endParaRPr lang="pt-BR" sz="2800" b="1" dirty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Arial" charset="0"/>
            </a:endParaRPr>
          </a:p>
          <a:p>
            <a:pPr marL="288000" indent="-288000" eaLnBrk="1" hangingPunct="1">
              <a:spcBef>
                <a:spcPts val="0"/>
              </a:spcBef>
              <a:spcAft>
                <a:spcPts val="1200"/>
              </a:spcAft>
              <a:buSzPct val="80000"/>
              <a:buFont typeface="Wingdings" panose="05000000000000000000" pitchFamily="2" charset="2"/>
              <a:buChar char="ü"/>
              <a:defRPr/>
            </a:pPr>
            <a:r>
              <a:rPr lang="pt-BR" sz="2800" b="1" i="1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" charset="0"/>
              </a:rPr>
              <a:t>Plasmopara</a:t>
            </a:r>
            <a:r>
              <a:rPr lang="pt-BR" sz="28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" charset="0"/>
              </a:rPr>
              <a:t> sp.</a:t>
            </a:r>
            <a:endParaRPr lang="pt-BR" sz="2800" b="1" dirty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Arial" charset="0"/>
            </a:endParaRPr>
          </a:p>
          <a:p>
            <a:pPr marL="288000" indent="-288000" eaLnBrk="1" hangingPunct="1">
              <a:spcBef>
                <a:spcPts val="0"/>
              </a:spcBef>
              <a:spcAft>
                <a:spcPts val="1200"/>
              </a:spcAft>
              <a:buSzPct val="80000"/>
              <a:buFont typeface="Wingdings" panose="05000000000000000000" pitchFamily="2" charset="2"/>
              <a:buChar char="ü"/>
              <a:defRPr/>
            </a:pPr>
            <a:r>
              <a:rPr lang="pt-BR" sz="2800" b="1" i="1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" charset="0"/>
              </a:rPr>
              <a:t>Peronospora</a:t>
            </a:r>
            <a:r>
              <a:rPr lang="pt-BR" sz="28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" charset="0"/>
              </a:rPr>
              <a:t> sp.</a:t>
            </a:r>
            <a:endParaRPr lang="el-GR" sz="2800" b="1" dirty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4266">
            <a:off x="6651625" y="3441700"/>
            <a:ext cx="13525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347864" y="84625"/>
            <a:ext cx="56172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pt-BR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Cromista</a:t>
            </a:r>
            <a:r>
              <a:rPr lang="pt-B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(</a:t>
            </a:r>
            <a:r>
              <a:rPr lang="pt-BR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Oomicetos</a:t>
            </a:r>
            <a:r>
              <a:rPr lang="pt-B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)</a:t>
            </a:r>
            <a:endParaRPr lang="pt-BR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sym typeface="Wingdings" pitchFamily="2" charset="2"/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 flipH="1">
            <a:off x="7524328" y="2928938"/>
            <a:ext cx="119486" cy="500062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5364088" y="3573016"/>
            <a:ext cx="1542302" cy="648072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7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23528" y="119714"/>
            <a:ext cx="8640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pt-BR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Estruturas do ciclo de reprodução assexual</a:t>
            </a:r>
            <a:endParaRPr lang="pt-BR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1520" y="908050"/>
            <a:ext cx="8675687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t-B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Esporângio</a:t>
            </a:r>
            <a:r>
              <a:rPr lang="pt-BR" sz="2800" b="1" dirty="0">
                <a:solidFill>
                  <a:schemeClr val="accent6"/>
                </a:solidFill>
                <a:latin typeface="Calibri" panose="020F0502020204030204" pitchFamily="34" charset="0"/>
              </a:rPr>
              <a:t>:</a:t>
            </a:r>
            <a:r>
              <a:rPr lang="pt-BR" sz="2800" b="1" dirty="0">
                <a:solidFill>
                  <a:srgbClr val="3333CC"/>
                </a:solidFill>
                <a:latin typeface="Calibri" panose="020F0502020204030204" pitchFamily="34" charset="0"/>
              </a:rPr>
              <a:t> </a:t>
            </a:r>
            <a:r>
              <a:rPr lang="pt-BR" sz="2800" b="1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estrutura que contém esporos </a:t>
            </a:r>
            <a:r>
              <a:rPr lang="pt-BR" sz="2800" b="1" dirty="0" smtClean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assexuados 			(podendo </a:t>
            </a:r>
            <a:r>
              <a:rPr lang="pt-BR" sz="2800" b="1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funcionar como esporo assexuado</a:t>
            </a:r>
            <a:r>
              <a:rPr lang="pt-BR" sz="2800" b="1" dirty="0" smtClean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t-BR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Esporangióforo</a:t>
            </a:r>
            <a:r>
              <a:rPr lang="pt-BR" sz="2800" b="1" dirty="0">
                <a:solidFill>
                  <a:schemeClr val="accent6"/>
                </a:solidFill>
                <a:latin typeface="Calibri" panose="020F0502020204030204" pitchFamily="34" charset="0"/>
              </a:rPr>
              <a:t>:</a:t>
            </a:r>
            <a:r>
              <a:rPr lang="pt-BR" sz="2800" b="1" dirty="0">
                <a:solidFill>
                  <a:srgbClr val="3333CC"/>
                </a:solidFill>
                <a:latin typeface="Calibri" panose="020F0502020204030204" pitchFamily="34" charset="0"/>
              </a:rPr>
              <a:t> </a:t>
            </a:r>
            <a:r>
              <a:rPr lang="pt-BR" sz="2800" b="1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estrutura que dá origem ao </a:t>
            </a:r>
            <a:r>
              <a:rPr lang="pt-BR" sz="2800" b="1" dirty="0" smtClean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esporângio</a:t>
            </a:r>
            <a:endParaRPr lang="pt-BR" sz="2800" b="1" dirty="0">
              <a:solidFill>
                <a:schemeClr val="accent5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13317" name="Group 18"/>
          <p:cNvGrpSpPr>
            <a:grpSpLocks/>
          </p:cNvGrpSpPr>
          <p:nvPr/>
        </p:nvGrpSpPr>
        <p:grpSpPr bwMode="auto">
          <a:xfrm>
            <a:off x="1259855" y="2603396"/>
            <a:ext cx="6840537" cy="4074402"/>
            <a:chOff x="1331913" y="2892123"/>
            <a:chExt cx="6840537" cy="4074402"/>
          </a:xfrm>
        </p:grpSpPr>
        <p:graphicFrame>
          <p:nvGraphicFramePr>
            <p:cNvPr id="13319" name="Object 8"/>
            <p:cNvGraphicFramePr>
              <a:graphicFrameLocks noChangeAspect="1"/>
            </p:cNvGraphicFramePr>
            <p:nvPr/>
          </p:nvGraphicFramePr>
          <p:xfrm>
            <a:off x="2771775" y="3790950"/>
            <a:ext cx="2238375" cy="2343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3" name="Foto do Photo Editor" r:id="rId3" imgW="5304762" imgH="5552381" progId="MSPhotoEd.3">
                    <p:embed/>
                  </p:oleObj>
                </mc:Choice>
                <mc:Fallback>
                  <p:oleObj name="Foto do Photo Editor" r:id="rId3" imgW="5304762" imgH="5552381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1775" y="3790950"/>
                          <a:ext cx="2238375" cy="234315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0" name="Object 10"/>
            <p:cNvGraphicFramePr>
              <a:graphicFrameLocks noChangeAspect="1"/>
            </p:cNvGraphicFramePr>
            <p:nvPr/>
          </p:nvGraphicFramePr>
          <p:xfrm>
            <a:off x="1331913" y="3789363"/>
            <a:ext cx="1304925" cy="2376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4" name="Foto do Photo Editor" r:id="rId5" imgW="1228571" imgH="2238687" progId="MSPhotoEd.3">
                    <p:embed/>
                  </p:oleObj>
                </mc:Choice>
                <mc:Fallback>
                  <p:oleObj name="Foto do Photo Editor" r:id="rId5" imgW="1228571" imgH="2238687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1913" y="3789363"/>
                          <a:ext cx="1304925" cy="2376487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1" name="Line 13"/>
            <p:cNvSpPr>
              <a:spLocks noChangeShapeType="1"/>
            </p:cNvSpPr>
            <p:nvPr/>
          </p:nvSpPr>
          <p:spPr bwMode="auto">
            <a:xfrm flipV="1">
              <a:off x="2097088" y="3325813"/>
              <a:ext cx="1437654" cy="5625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000">
                <a:latin typeface="Calibri" panose="020F0502020204030204" pitchFamily="34" charset="0"/>
              </a:endParaRPr>
            </a:p>
          </p:txBody>
        </p:sp>
        <p:sp>
          <p:nvSpPr>
            <p:cNvPr id="13322" name="Line 14"/>
            <p:cNvSpPr>
              <a:spLocks noChangeShapeType="1"/>
            </p:cNvSpPr>
            <p:nvPr/>
          </p:nvSpPr>
          <p:spPr bwMode="auto">
            <a:xfrm flipV="1">
              <a:off x="3283123" y="3549923"/>
              <a:ext cx="604664" cy="51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000">
                <a:ln w="57150">
                  <a:solidFill>
                    <a:sysClr val="windowText" lastClr="000000"/>
                  </a:solidFill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3323" name="Line 15"/>
            <p:cNvSpPr>
              <a:spLocks noChangeShapeType="1"/>
            </p:cNvSpPr>
            <p:nvPr/>
          </p:nvSpPr>
          <p:spPr bwMode="auto">
            <a:xfrm flipH="1" flipV="1">
              <a:off x="4785689" y="3549923"/>
              <a:ext cx="10767" cy="4546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000">
                <a:ln>
                  <a:solidFill>
                    <a:sysClr val="windowText" lastClr="000000"/>
                  </a:solidFill>
                </a:ln>
                <a:latin typeface="Calibri" panose="020F0502020204030204" pitchFamily="34" charset="0"/>
              </a:endParaRPr>
            </a:p>
          </p:txBody>
        </p:sp>
        <p:graphicFrame>
          <p:nvGraphicFramePr>
            <p:cNvPr id="13324" name="Object 17"/>
            <p:cNvGraphicFramePr>
              <a:graphicFrameLocks noChangeAspect="1"/>
            </p:cNvGraphicFramePr>
            <p:nvPr/>
          </p:nvGraphicFramePr>
          <p:xfrm>
            <a:off x="5148263" y="3790950"/>
            <a:ext cx="3024187" cy="2316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5" name="Foto do Photo Editor" r:id="rId7" imgW="1219370" imgH="933580" progId="MSPhotoEd.3">
                    <p:embed/>
                  </p:oleObj>
                </mc:Choice>
                <mc:Fallback>
                  <p:oleObj name="Foto do Photo Editor" r:id="rId7" imgW="1219370" imgH="933580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8263" y="3790950"/>
                          <a:ext cx="3024187" cy="2316163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5" name="Line 18"/>
            <p:cNvSpPr>
              <a:spLocks noChangeShapeType="1"/>
            </p:cNvSpPr>
            <p:nvPr/>
          </p:nvSpPr>
          <p:spPr bwMode="auto">
            <a:xfrm flipH="1" flipV="1">
              <a:off x="5586412" y="3548335"/>
              <a:ext cx="321639" cy="5187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000">
                <a:ln w="38100">
                  <a:solidFill>
                    <a:sysClr val="windowText" lastClr="000000"/>
                  </a:solidFill>
                </a:ln>
                <a:latin typeface="Calibri" panose="020F0502020204030204" pitchFamily="34" charset="0"/>
              </a:endParaRPr>
            </a:p>
          </p:txBody>
        </p:sp>
        <p:sp>
          <p:nvSpPr>
            <p:cNvPr id="7187" name="Text Box 19"/>
            <p:cNvSpPr txBox="1">
              <a:spLocks noChangeArrowheads="1"/>
            </p:cNvSpPr>
            <p:nvPr/>
          </p:nvSpPr>
          <p:spPr bwMode="auto">
            <a:xfrm>
              <a:off x="3672855" y="2892123"/>
              <a:ext cx="2374900" cy="5847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pt-BR" sz="3200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esporângio</a:t>
              </a:r>
            </a:p>
          </p:txBody>
        </p:sp>
        <p:sp>
          <p:nvSpPr>
            <p:cNvPr id="13327" name="Line 20"/>
            <p:cNvSpPr>
              <a:spLocks noChangeShapeType="1"/>
            </p:cNvSpPr>
            <p:nvPr/>
          </p:nvSpPr>
          <p:spPr bwMode="auto">
            <a:xfrm>
              <a:off x="2492548" y="5560046"/>
              <a:ext cx="846779" cy="7486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000">
                <a:latin typeface="Calibri" panose="020F0502020204030204" pitchFamily="34" charset="0"/>
              </a:endParaRPr>
            </a:p>
          </p:txBody>
        </p:sp>
        <p:sp>
          <p:nvSpPr>
            <p:cNvPr id="13328" name="Line 21"/>
            <p:cNvSpPr>
              <a:spLocks noChangeShapeType="1"/>
            </p:cNvSpPr>
            <p:nvPr/>
          </p:nvSpPr>
          <p:spPr bwMode="auto">
            <a:xfrm>
              <a:off x="3477440" y="4989925"/>
              <a:ext cx="302521" cy="1318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000">
                <a:latin typeface="Calibri" panose="020F0502020204030204" pitchFamily="34" charset="0"/>
              </a:endParaRPr>
            </a:p>
          </p:txBody>
        </p:sp>
        <p:sp>
          <p:nvSpPr>
            <p:cNvPr id="13329" name="Line 22"/>
            <p:cNvSpPr>
              <a:spLocks noChangeShapeType="1"/>
            </p:cNvSpPr>
            <p:nvPr/>
          </p:nvSpPr>
          <p:spPr bwMode="auto">
            <a:xfrm>
              <a:off x="4463428" y="5014912"/>
              <a:ext cx="322262" cy="12938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000">
                <a:latin typeface="Calibri" panose="020F0502020204030204" pitchFamily="34" charset="0"/>
              </a:endParaRPr>
            </a:p>
          </p:txBody>
        </p:sp>
        <p:sp>
          <p:nvSpPr>
            <p:cNvPr id="13330" name="Line 24"/>
            <p:cNvSpPr>
              <a:spLocks noChangeShapeType="1"/>
            </p:cNvSpPr>
            <p:nvPr/>
          </p:nvSpPr>
          <p:spPr bwMode="auto">
            <a:xfrm flipH="1">
              <a:off x="6047755" y="5497437"/>
              <a:ext cx="396503" cy="8112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000">
                <a:latin typeface="Calibri" panose="020F0502020204030204" pitchFamily="34" charset="0"/>
              </a:endParaRPr>
            </a:p>
          </p:txBody>
        </p:sp>
        <p:sp>
          <p:nvSpPr>
            <p:cNvPr id="7193" name="Text Box 25"/>
            <p:cNvSpPr txBox="1">
              <a:spLocks noChangeArrowheads="1"/>
            </p:cNvSpPr>
            <p:nvPr/>
          </p:nvSpPr>
          <p:spPr bwMode="auto">
            <a:xfrm>
              <a:off x="3374827" y="6381750"/>
              <a:ext cx="2970957" cy="5847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pt-BR" sz="3200" b="1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esporangióforo</a:t>
              </a:r>
            </a:p>
          </p:txBody>
        </p:sp>
      </p:grpSp>
      <p:sp>
        <p:nvSpPr>
          <p:cNvPr id="13318" name="AutoShape 26"/>
          <p:cNvSpPr>
            <a:spLocks/>
          </p:cNvSpPr>
          <p:nvPr/>
        </p:nvSpPr>
        <p:spPr bwMode="auto">
          <a:xfrm>
            <a:off x="2124075" y="4508500"/>
            <a:ext cx="287338" cy="1368425"/>
          </a:xfrm>
          <a:prstGeom prst="rightBracket">
            <a:avLst>
              <a:gd name="adj" fmla="val 3968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0714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108800" y="260648"/>
            <a:ext cx="6569412" cy="37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  <p:graphicFrame>
        <p:nvGraphicFramePr>
          <p:cNvPr id="1434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299187"/>
              </p:ext>
            </p:extLst>
          </p:nvPr>
        </p:nvGraphicFramePr>
        <p:xfrm>
          <a:off x="2915816" y="1484784"/>
          <a:ext cx="2408627" cy="1971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Foto do Photo Editor" r:id="rId3" imgW="2429214" imgH="1924319" progId="MSPhotoEd.3">
                  <p:embed/>
                </p:oleObj>
              </mc:Choice>
              <mc:Fallback>
                <p:oleObj name="Foto do Photo Editor" r:id="rId3" imgW="2429214" imgH="19243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1484784"/>
                        <a:ext cx="2408627" cy="19710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4" name="Picture 10" descr="flagella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61" y="1146415"/>
            <a:ext cx="1242096" cy="199057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Line 11"/>
          <p:cNvSpPr>
            <a:spLocks noChangeShapeType="1"/>
          </p:cNvSpPr>
          <p:nvPr/>
        </p:nvSpPr>
        <p:spPr bwMode="auto">
          <a:xfrm flipH="1" flipV="1">
            <a:off x="1979712" y="2487745"/>
            <a:ext cx="1355444" cy="221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46" name="Line 12"/>
          <p:cNvSpPr>
            <a:spLocks noChangeShapeType="1"/>
          </p:cNvSpPr>
          <p:nvPr/>
        </p:nvSpPr>
        <p:spPr bwMode="auto">
          <a:xfrm flipH="1">
            <a:off x="1979711" y="2127704"/>
            <a:ext cx="1512168" cy="15829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348754" y="2105438"/>
            <a:ext cx="1558950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zoósporo</a:t>
            </a:r>
          </a:p>
        </p:txBody>
      </p:sp>
      <p:sp>
        <p:nvSpPr>
          <p:cNvPr id="14348" name="Line 14"/>
          <p:cNvSpPr>
            <a:spLocks noChangeShapeType="1"/>
          </p:cNvSpPr>
          <p:nvPr/>
        </p:nvSpPr>
        <p:spPr bwMode="auto">
          <a:xfrm flipH="1">
            <a:off x="6359896" y="2625848"/>
            <a:ext cx="1143999" cy="3562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50" name="Line 16"/>
          <p:cNvSpPr>
            <a:spLocks noChangeShapeType="1"/>
          </p:cNvSpPr>
          <p:nvPr/>
        </p:nvSpPr>
        <p:spPr bwMode="auto">
          <a:xfrm flipH="1">
            <a:off x="6026855" y="1384499"/>
            <a:ext cx="1651356" cy="12693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5076056" y="2695698"/>
            <a:ext cx="1283841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flagelo</a:t>
            </a:r>
          </a:p>
        </p:txBody>
      </p:sp>
      <p:pic>
        <p:nvPicPr>
          <p:cNvPr id="14352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453" y="4795346"/>
            <a:ext cx="1295620" cy="184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014" y="4622960"/>
            <a:ext cx="1131898" cy="202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09120"/>
            <a:ext cx="1402672" cy="2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5" name="Line 22"/>
          <p:cNvSpPr>
            <a:spLocks noChangeShapeType="1"/>
          </p:cNvSpPr>
          <p:nvPr/>
        </p:nvSpPr>
        <p:spPr bwMode="auto">
          <a:xfrm>
            <a:off x="5076056" y="5157192"/>
            <a:ext cx="92881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56" name="Line 24"/>
          <p:cNvSpPr>
            <a:spLocks noChangeShapeType="1"/>
          </p:cNvSpPr>
          <p:nvPr/>
        </p:nvSpPr>
        <p:spPr bwMode="auto">
          <a:xfrm>
            <a:off x="4788024" y="6021288"/>
            <a:ext cx="114291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6057082" y="4941168"/>
            <a:ext cx="146724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vesícula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5969479" y="5775647"/>
            <a:ext cx="1986897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esporângio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323528" y="119714"/>
            <a:ext cx="8640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pt-BR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Estruturas do ciclo de reprodução assexual</a:t>
            </a:r>
            <a:endParaRPr lang="pt-BR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51520" y="1033572"/>
            <a:ext cx="50631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Zoósporo: </a:t>
            </a:r>
            <a:r>
              <a:rPr lang="pt-BR" sz="2800" b="1" dirty="0">
                <a:solidFill>
                  <a:srgbClr val="CC6600"/>
                </a:solidFill>
                <a:latin typeface="Calibri" panose="020F0502020204030204" pitchFamily="34" charset="0"/>
              </a:rPr>
              <a:t>esporo flagelado          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51520" y="3627021"/>
            <a:ext cx="82809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Vesícula: </a:t>
            </a:r>
            <a:r>
              <a:rPr lang="pt-BR" sz="2800" b="1" dirty="0">
                <a:solidFill>
                  <a:srgbClr val="CC6600"/>
                </a:solidFill>
                <a:latin typeface="Calibri" panose="020F0502020204030204" pitchFamily="34" charset="0"/>
              </a:rPr>
              <a:t>estrutura produzida por espécies de </a:t>
            </a:r>
            <a:r>
              <a:rPr lang="pt-BR" sz="2800" b="1" i="1" dirty="0" err="1">
                <a:solidFill>
                  <a:srgbClr val="CC6600"/>
                </a:solidFill>
                <a:latin typeface="Calibri" panose="020F0502020204030204" pitchFamily="34" charset="0"/>
              </a:rPr>
              <a:t>Pythium</a:t>
            </a:r>
            <a:r>
              <a:rPr lang="pt-BR" sz="2800" b="1" dirty="0">
                <a:solidFill>
                  <a:srgbClr val="CC6600"/>
                </a:solidFill>
                <a:latin typeface="Calibri" panose="020F0502020204030204" pitchFamily="34" charset="0"/>
              </a:rPr>
              <a:t>,      nas quais zoósporos são produzidos e </a:t>
            </a:r>
            <a:r>
              <a:rPr lang="pt-BR" sz="2800" b="1" dirty="0" smtClean="0">
                <a:solidFill>
                  <a:srgbClr val="CC6600"/>
                </a:solidFill>
                <a:latin typeface="Calibri" panose="020F0502020204030204" pitchFamily="34" charset="0"/>
              </a:rPr>
              <a:t>liberados</a:t>
            </a:r>
            <a:endParaRPr lang="pt-BR" sz="2800" b="1" dirty="0">
              <a:solidFill>
                <a:srgbClr val="CC66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11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22387" y="190381"/>
            <a:ext cx="1873349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3600" b="1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Pythium</a:t>
            </a:r>
            <a:endParaRPr lang="pt-BR" sz="3600" b="1" i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64332" y="3508168"/>
            <a:ext cx="2852233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36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Phytophthora</a:t>
            </a:r>
          </a:p>
        </p:txBody>
      </p:sp>
      <p:pic>
        <p:nvPicPr>
          <p:cNvPr id="15365" name="Picture 6" descr="phytophtho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94" y="4761631"/>
            <a:ext cx="2808262" cy="17637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12" descr="Pysporangiu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3" y="765175"/>
            <a:ext cx="1995470" cy="22320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36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559801"/>
              </p:ext>
            </p:extLst>
          </p:nvPr>
        </p:nvGraphicFramePr>
        <p:xfrm>
          <a:off x="5652120" y="1587624"/>
          <a:ext cx="3095598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Foto do Photo Editor" r:id="rId6" imgW="2781688" imgH="1848108" progId="MSPhotoEd.3">
                  <p:embed/>
                </p:oleObj>
              </mc:Choice>
              <mc:Fallback>
                <p:oleObj name="Foto do Photo Editor" r:id="rId6" imgW="2781688" imgH="184810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1587624"/>
                        <a:ext cx="3095598" cy="205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662" y="1527745"/>
            <a:ext cx="1141402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3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329" y="4932635"/>
            <a:ext cx="2447903" cy="173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0" name="Line 31"/>
          <p:cNvSpPr>
            <a:spLocks noChangeShapeType="1"/>
          </p:cNvSpPr>
          <p:nvPr/>
        </p:nvSpPr>
        <p:spPr bwMode="auto">
          <a:xfrm flipV="1">
            <a:off x="1175953" y="724582"/>
            <a:ext cx="172877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71" name="Line 32"/>
          <p:cNvSpPr>
            <a:spLocks noChangeShapeType="1"/>
          </p:cNvSpPr>
          <p:nvPr/>
        </p:nvSpPr>
        <p:spPr bwMode="auto">
          <a:xfrm flipV="1">
            <a:off x="1241069" y="1268760"/>
            <a:ext cx="1545566" cy="3749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72" name="Line 33"/>
          <p:cNvSpPr>
            <a:spLocks noChangeShapeType="1"/>
          </p:cNvSpPr>
          <p:nvPr/>
        </p:nvSpPr>
        <p:spPr bwMode="auto">
          <a:xfrm flipV="1">
            <a:off x="4603559" y="1153815"/>
            <a:ext cx="544506" cy="54639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5048636" y="605741"/>
            <a:ext cx="1384805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2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400" b="1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vesícula</a:t>
            </a:r>
          </a:p>
        </p:txBody>
      </p: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2947359" y="422492"/>
            <a:ext cx="1709903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2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400" b="1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esporângio</a:t>
            </a:r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2825751" y="1049771"/>
            <a:ext cx="1465631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2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400" b="1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zoósporo</a:t>
            </a:r>
          </a:p>
        </p:txBody>
      </p:sp>
      <p:sp>
        <p:nvSpPr>
          <p:cNvPr id="15376" name="Line 38"/>
          <p:cNvSpPr>
            <a:spLocks noChangeShapeType="1"/>
          </p:cNvSpPr>
          <p:nvPr/>
        </p:nvSpPr>
        <p:spPr bwMode="auto">
          <a:xfrm flipV="1">
            <a:off x="1187625" y="4660396"/>
            <a:ext cx="576064" cy="56880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77" name="Line 39"/>
          <p:cNvSpPr>
            <a:spLocks noChangeShapeType="1"/>
          </p:cNvSpPr>
          <p:nvPr/>
        </p:nvSpPr>
        <p:spPr bwMode="auto">
          <a:xfrm flipV="1">
            <a:off x="2786635" y="4660395"/>
            <a:ext cx="705245" cy="6127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57" name="Text Box 41"/>
          <p:cNvSpPr txBox="1">
            <a:spLocks noChangeArrowheads="1"/>
          </p:cNvSpPr>
          <p:nvPr/>
        </p:nvSpPr>
        <p:spPr bwMode="auto">
          <a:xfrm>
            <a:off x="1076732" y="4176615"/>
            <a:ext cx="170990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C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4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esporângio</a:t>
            </a:r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3170186" y="4163502"/>
            <a:ext cx="1465631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C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400" b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zoósporo</a:t>
            </a:r>
          </a:p>
        </p:txBody>
      </p:sp>
    </p:spTree>
    <p:extLst>
      <p:ext uri="{BB962C8B-B14F-4D97-AF65-F5344CB8AC3E}">
        <p14:creationId xmlns:p14="http://schemas.microsoft.com/office/powerpoint/2010/main" val="425439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 descr="6c--plasmopara-viticola--sporul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011" y="799337"/>
            <a:ext cx="2178109" cy="21973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6" descr="3_Plasmopara_halstedii_sporanges_et_sporangiopho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706" y="692696"/>
            <a:ext cx="3073774" cy="230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67545" y="200253"/>
            <a:ext cx="633670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sz="2600" b="1" i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Plasmopara </a:t>
            </a:r>
            <a:r>
              <a:rPr lang="pt-BR" sz="2600" b="1" i="1" dirty="0" err="1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viticola</a:t>
            </a:r>
            <a:r>
              <a:rPr lang="pt-BR" sz="26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(</a:t>
            </a:r>
            <a:r>
              <a:rPr lang="pt-BR" sz="2600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míldio </a:t>
            </a:r>
            <a:r>
              <a:rPr lang="pt-BR" sz="26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da </a:t>
            </a:r>
            <a:r>
              <a:rPr lang="pt-BR" sz="2600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videira)</a:t>
            </a:r>
            <a:r>
              <a:rPr lang="pt-BR" sz="2600" b="1" dirty="0" smtClean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</a:rPr>
              <a:t>          </a:t>
            </a:r>
            <a:endParaRPr lang="pt-BR" sz="2600" b="1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639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01" y="3245449"/>
            <a:ext cx="1851075" cy="27038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9" descr="Phytophthora infestans bl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946008"/>
            <a:ext cx="3486128" cy="234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10" descr="Phytophthora_infestans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72" y="3933056"/>
            <a:ext cx="1568493" cy="23529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2159497" y="6237312"/>
            <a:ext cx="684046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pt-BR" sz="2600" b="1" i="1" dirty="0" err="1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Phytophthora</a:t>
            </a:r>
            <a:r>
              <a:rPr lang="pt-BR" sz="2600" b="1" i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BR" sz="2600" b="1" i="1" dirty="0" err="1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infestans</a:t>
            </a:r>
            <a:r>
              <a:rPr lang="pt-BR" sz="2600" b="1" i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BR" sz="2600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(requeima da batata)</a:t>
            </a:r>
            <a:r>
              <a:rPr lang="pt-BR" sz="2600" b="1" dirty="0" smtClean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</a:rPr>
              <a:t>        </a:t>
            </a:r>
            <a:endParaRPr lang="pt-BR" sz="2600" b="1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627784" y="3193812"/>
            <a:ext cx="576064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sz="2600" b="1" i="1" dirty="0" err="1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Pythium</a:t>
            </a:r>
            <a:r>
              <a:rPr lang="pt-BR" sz="2600" b="1" i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BR" sz="2600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sp. (podridão de raiz </a:t>
            </a:r>
            <a:r>
              <a:rPr lang="pt-BR" sz="26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em </a:t>
            </a:r>
            <a:r>
              <a:rPr lang="pt-BR" sz="2600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alface)</a:t>
            </a:r>
            <a:r>
              <a:rPr lang="pt-BR" sz="2600" b="1" dirty="0" smtClean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</a:rPr>
              <a:t>        </a:t>
            </a:r>
            <a:endParaRPr lang="pt-BR" sz="2600" b="1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92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4163</TotalTime>
  <Words>314</Words>
  <Application>Microsoft Office PowerPoint</Application>
  <PresentationFormat>Apresentação na tela (4:3)</PresentationFormat>
  <Paragraphs>91</Paragraphs>
  <Slides>12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Comic Sans MS</vt:lpstr>
      <vt:lpstr>Geneva</vt:lpstr>
      <vt:lpstr>Wingdings</vt:lpstr>
      <vt:lpstr>Design padrão</vt:lpstr>
      <vt:lpstr>1_Personalizar design</vt:lpstr>
      <vt:lpstr>Foto do Photo Editor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ESALQ-USP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Jorge Alberto Marques Rezende;José Belasque Jr</dc:creator>
  <cp:lastModifiedBy>Pedro Henrique Alis Belasque</cp:lastModifiedBy>
  <cp:revision>84</cp:revision>
  <dcterms:created xsi:type="dcterms:W3CDTF">2007-02-26T19:18:56Z</dcterms:created>
  <dcterms:modified xsi:type="dcterms:W3CDTF">2017-04-02T23:12:11Z</dcterms:modified>
</cp:coreProperties>
</file>