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266" r:id="rId3"/>
    <p:sldId id="322" r:id="rId4"/>
    <p:sldId id="311" r:id="rId5"/>
    <p:sldId id="320" r:id="rId6"/>
    <p:sldId id="321" r:id="rId7"/>
    <p:sldId id="312" r:id="rId8"/>
    <p:sldId id="313" r:id="rId9"/>
    <p:sldId id="317" r:id="rId10"/>
    <p:sldId id="318" r:id="rId11"/>
    <p:sldId id="319" r:id="rId12"/>
    <p:sldId id="327" r:id="rId13"/>
    <p:sldId id="328" r:id="rId14"/>
    <p:sldId id="329" r:id="rId15"/>
    <p:sldId id="314" r:id="rId16"/>
    <p:sldId id="325" r:id="rId17"/>
    <p:sldId id="315" r:id="rId18"/>
    <p:sldId id="316" r:id="rId19"/>
    <p:sldId id="323" r:id="rId20"/>
    <p:sldId id="324" r:id="rId21"/>
    <p:sldId id="326" r:id="rId2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71"/>
  </p:normalViewPr>
  <p:slideViewPr>
    <p:cSldViewPr>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01/06/2018</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6/1/18</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Cuban Revolution</a:t>
            </a:r>
          </a:p>
        </p:txBody>
      </p:sp>
      <p:sp>
        <p:nvSpPr>
          <p:cNvPr id="5" name="Content Placeholder 4"/>
          <p:cNvSpPr>
            <a:spLocks noGrp="1"/>
          </p:cNvSpPr>
          <p:nvPr>
            <p:ph sz="half" idx="1"/>
          </p:nvPr>
        </p:nvSpPr>
        <p:spPr/>
        <p:txBody>
          <a:bodyPr/>
          <a:lstStyle/>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A.W. Pereira</a:t>
            </a:r>
          </a:p>
          <a:p>
            <a:pPr algn="ctr">
              <a:buNone/>
            </a:pPr>
            <a:r>
              <a:rPr lang="en-US"/>
              <a:t>1/6/18</a:t>
            </a:r>
            <a:endParaRPr lang="en-US" dirty="0"/>
          </a:p>
          <a:p>
            <a:pPr>
              <a:buNone/>
            </a:pPr>
            <a:r>
              <a:rPr lang="en-US" dirty="0"/>
              <a:t>  </a:t>
            </a:r>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47700"/>
            <a:ext cx="7620000" cy="5562600"/>
          </a:xfrm>
          <a:prstGeom prst="rect">
            <a:avLst/>
          </a:prstGeom>
        </p:spPr>
      </p:pic>
    </p:spTree>
    <p:extLst>
      <p:ext uri="{BB962C8B-B14F-4D97-AF65-F5344CB8AC3E}">
        <p14:creationId xmlns:p14="http://schemas.microsoft.com/office/powerpoint/2010/main" val="68482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Ambassadors to Cuba</a:t>
            </a:r>
          </a:p>
        </p:txBody>
      </p:sp>
      <p:sp>
        <p:nvSpPr>
          <p:cNvPr id="3" name="Content Placeholder 2"/>
          <p:cNvSpPr>
            <a:spLocks noGrp="1"/>
          </p:cNvSpPr>
          <p:nvPr>
            <p:ph idx="1"/>
          </p:nvPr>
        </p:nvSpPr>
        <p:spPr/>
        <p:txBody>
          <a:bodyPr/>
          <a:lstStyle/>
          <a:p>
            <a:r>
              <a:rPr lang="en-US" dirty="0"/>
              <a:t>23/07/1957 </a:t>
            </a:r>
            <a:r>
              <a:rPr lang="mr-IN" dirty="0"/>
              <a:t>–</a:t>
            </a:r>
            <a:r>
              <a:rPr lang="en-US" dirty="0"/>
              <a:t> 19/01/59: Earl E.T. Smith</a:t>
            </a:r>
          </a:p>
          <a:p>
            <a:r>
              <a:rPr lang="en-US" dirty="0"/>
              <a:t>3/03/1959 </a:t>
            </a:r>
            <a:r>
              <a:rPr lang="mr-IN" dirty="0"/>
              <a:t>–</a:t>
            </a:r>
            <a:r>
              <a:rPr lang="en-US" dirty="0"/>
              <a:t> 28/10/1960: Philip W. </a:t>
            </a:r>
            <a:r>
              <a:rPr lang="en-US" dirty="0" err="1"/>
              <a:t>Bonsal</a:t>
            </a:r>
            <a:endParaRPr lang="en-US" dirty="0"/>
          </a:p>
        </p:txBody>
      </p:sp>
    </p:spTree>
    <p:extLst>
      <p:ext uri="{BB962C8B-B14F-4D97-AF65-F5344CB8AC3E}">
        <p14:creationId xmlns:p14="http://schemas.microsoft.com/office/powerpoint/2010/main" val="15815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Did US policymakers inadvertently help to strengthen the revolution?</a:t>
            </a:r>
          </a:p>
        </p:txBody>
      </p:sp>
      <p:sp>
        <p:nvSpPr>
          <p:cNvPr id="3" name="Content Placeholder 2"/>
          <p:cNvSpPr>
            <a:spLocks noGrp="1"/>
          </p:cNvSpPr>
          <p:nvPr>
            <p:ph idx="1"/>
          </p:nvPr>
        </p:nvSpPr>
        <p:spPr/>
        <p:txBody>
          <a:bodyPr/>
          <a:lstStyle/>
          <a:p>
            <a:r>
              <a:rPr lang="en-US" dirty="0"/>
              <a:t>?</a:t>
            </a:r>
          </a:p>
        </p:txBody>
      </p:sp>
    </p:spTree>
    <p:extLst>
      <p:ext uri="{BB962C8B-B14F-4D97-AF65-F5344CB8AC3E}">
        <p14:creationId xmlns:p14="http://schemas.microsoft.com/office/powerpoint/2010/main" val="129030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US policies</a:t>
            </a:r>
          </a:p>
        </p:txBody>
      </p:sp>
      <p:sp>
        <p:nvSpPr>
          <p:cNvPr id="3" name="Content Placeholder 2"/>
          <p:cNvSpPr>
            <a:spLocks noGrp="1"/>
          </p:cNvSpPr>
          <p:nvPr>
            <p:ph idx="1"/>
          </p:nvPr>
        </p:nvSpPr>
        <p:spPr/>
        <p:txBody>
          <a:bodyPr/>
          <a:lstStyle/>
          <a:p>
            <a:r>
              <a:rPr lang="en-US" dirty="0"/>
              <a:t>Ending the sugar quota</a:t>
            </a:r>
          </a:p>
          <a:p>
            <a:r>
              <a:rPr lang="en-US" dirty="0"/>
              <a:t>The attempted invasion at the Bay of Pigs</a:t>
            </a:r>
          </a:p>
          <a:p>
            <a:r>
              <a:rPr lang="en-US" dirty="0"/>
              <a:t>Welcoming Cuban emigrants</a:t>
            </a:r>
          </a:p>
          <a:p>
            <a:r>
              <a:rPr lang="en-US"/>
              <a:t>Maintaining the embargo</a:t>
            </a:r>
            <a:endParaRPr lang="en-US" dirty="0"/>
          </a:p>
        </p:txBody>
      </p:sp>
    </p:spTree>
    <p:extLst>
      <p:ext uri="{BB962C8B-B14F-4D97-AF65-F5344CB8AC3E}">
        <p14:creationId xmlns:p14="http://schemas.microsoft.com/office/powerpoint/2010/main" val="51485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role did race play in US attitudes towards Cuba?</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508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failure of the revolution?: the international dimension </a:t>
            </a:r>
          </a:p>
        </p:txBody>
      </p:sp>
      <p:sp>
        <p:nvSpPr>
          <p:cNvPr id="3" name="Content Placeholder 2"/>
          <p:cNvSpPr>
            <a:spLocks noGrp="1"/>
          </p:cNvSpPr>
          <p:nvPr>
            <p:ph idx="1"/>
          </p:nvPr>
        </p:nvSpPr>
        <p:spPr/>
        <p:txBody>
          <a:bodyPr>
            <a:normAutofit lnSpcReduction="10000"/>
          </a:bodyPr>
          <a:lstStyle/>
          <a:p>
            <a:r>
              <a:rPr lang="en-US" dirty="0"/>
              <a:t>The Cuban revolutionaries wanted to replicate their revolution in Latin America and beyond</a:t>
            </a:r>
          </a:p>
          <a:p>
            <a:r>
              <a:rPr lang="en-US" dirty="0"/>
              <a:t>Revolution failed in the DR, Venezuela, Brazil, the southern cone, etc. Allende’s experiment in Chile was overthrown. </a:t>
            </a:r>
            <a:r>
              <a:rPr lang="en-US" dirty="0" err="1"/>
              <a:t>Che’s</a:t>
            </a:r>
            <a:r>
              <a:rPr lang="en-US" dirty="0"/>
              <a:t> efforts in the DRC and Bolivia did not go well. The only successful revolutionary movement was that of the Sandinistas in Nicaragua in 1979, and that was overturned in an election in 1990. </a:t>
            </a:r>
          </a:p>
        </p:txBody>
      </p:sp>
    </p:spTree>
    <p:extLst>
      <p:ext uri="{BB962C8B-B14F-4D97-AF65-F5344CB8AC3E}">
        <p14:creationId xmlns:p14="http://schemas.microsoft.com/office/powerpoint/2010/main" val="438721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international dimension</a:t>
            </a:r>
          </a:p>
        </p:txBody>
      </p:sp>
      <p:sp>
        <p:nvSpPr>
          <p:cNvPr id="3" name="Content Placeholder 2"/>
          <p:cNvSpPr>
            <a:spLocks noGrp="1"/>
          </p:cNvSpPr>
          <p:nvPr>
            <p:ph idx="1"/>
          </p:nvPr>
        </p:nvSpPr>
        <p:spPr/>
        <p:txBody>
          <a:bodyPr/>
          <a:lstStyle/>
          <a:p>
            <a:r>
              <a:rPr lang="en-US" dirty="0"/>
              <a:t>The resolution of the Cuban missile crisis in 1962 meant that the USSR basically stayed out of the Western hemisphere. Revolutionary groups could not count on significant Soviet support.</a:t>
            </a:r>
          </a:p>
          <a:p>
            <a:r>
              <a:rPr lang="en-US" dirty="0"/>
              <a:t>Cuba defended the MPLA in Angola but the MPLA regime eventually turned into a non-socialist </a:t>
            </a:r>
            <a:r>
              <a:rPr lang="en-US" dirty="0" err="1"/>
              <a:t>kleptocracy</a:t>
            </a:r>
            <a:r>
              <a:rPr lang="en-US" dirty="0"/>
              <a:t>. </a:t>
            </a:r>
          </a:p>
          <a:p>
            <a:endParaRPr lang="en-US" dirty="0"/>
          </a:p>
        </p:txBody>
      </p:sp>
    </p:spTree>
    <p:extLst>
      <p:ext uri="{BB962C8B-B14F-4D97-AF65-F5344CB8AC3E}">
        <p14:creationId xmlns:p14="http://schemas.microsoft.com/office/powerpoint/2010/main" val="57525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failure of the revolution?: the domestic dimension</a:t>
            </a:r>
          </a:p>
        </p:txBody>
      </p:sp>
      <p:sp>
        <p:nvSpPr>
          <p:cNvPr id="3" name="Content Placeholder 2"/>
          <p:cNvSpPr>
            <a:spLocks noGrp="1"/>
          </p:cNvSpPr>
          <p:nvPr>
            <p:ph idx="1"/>
          </p:nvPr>
        </p:nvSpPr>
        <p:spPr/>
        <p:txBody>
          <a:bodyPr>
            <a:normAutofit fontScale="92500" lnSpcReduction="10000"/>
          </a:bodyPr>
          <a:lstStyle/>
          <a:p>
            <a:r>
              <a:rPr lang="en-US" dirty="0"/>
              <a:t>Many revolutionaries wanted genuine, indigenous, autonomous socialism in Cuba. They identified sugar monoculture with dependency. But Cuba did not overcome sugar monoculture. And in 1968 Fidel defended the Soviet invasion of Czechoslovakia to end the Prague spring. After that, Cuba adopted the organizational forms and material incentives of the USSR. It swapped one form of dependence (on the US) for another (on the USSR). </a:t>
            </a:r>
          </a:p>
        </p:txBody>
      </p:sp>
    </p:spTree>
    <p:extLst>
      <p:ext uri="{BB962C8B-B14F-4D97-AF65-F5344CB8AC3E}">
        <p14:creationId xmlns:p14="http://schemas.microsoft.com/office/powerpoint/2010/main" val="79553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fontScale="85000" lnSpcReduction="10000"/>
          </a:bodyPr>
          <a:lstStyle/>
          <a:p>
            <a:r>
              <a:rPr lang="en-US" dirty="0"/>
              <a:t>The Cold War is over, but Cuba is one of five remaining Communist regimes (with China, Laos, N. Korea, and Vietnam).  </a:t>
            </a:r>
          </a:p>
          <a:p>
            <a:r>
              <a:rPr lang="en-US" dirty="0"/>
              <a:t>Cuban </a:t>
            </a:r>
            <a:r>
              <a:rPr lang="en-US" dirty="0" err="1"/>
              <a:t>labour</a:t>
            </a:r>
            <a:r>
              <a:rPr lang="en-US" dirty="0"/>
              <a:t> laws are not applied in the tourist sector, which attracts capital from Spain, Italy, Canada, etc. </a:t>
            </a:r>
          </a:p>
          <a:p>
            <a:r>
              <a:rPr lang="en-US" dirty="0"/>
              <a:t>The US is one of Cuba’s main trade partners, exporting food and medicine to the island. Remittances of US dollars buttress the economy, which had been dependent on cheap oil from Venezuela before the latter’s economic collapse.  </a:t>
            </a:r>
          </a:p>
          <a:p>
            <a:r>
              <a:rPr lang="en-US" dirty="0"/>
              <a:t>Is Cuba socialist, or is it state capitalist? </a:t>
            </a:r>
          </a:p>
        </p:txBody>
      </p:sp>
    </p:spTree>
    <p:extLst>
      <p:ext uri="{BB962C8B-B14F-4D97-AF65-F5344CB8AC3E}">
        <p14:creationId xmlns:p14="http://schemas.microsoft.com/office/powerpoint/2010/main" val="200558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the revolution on inter-American politics</a:t>
            </a:r>
          </a:p>
        </p:txBody>
      </p:sp>
      <p:sp>
        <p:nvSpPr>
          <p:cNvPr id="3" name="Content Placeholder 2"/>
          <p:cNvSpPr>
            <a:spLocks noGrp="1"/>
          </p:cNvSpPr>
          <p:nvPr>
            <p:ph idx="1"/>
          </p:nvPr>
        </p:nvSpPr>
        <p:spPr/>
        <p:txBody>
          <a:bodyPr>
            <a:normAutofit fontScale="92500" lnSpcReduction="20000"/>
          </a:bodyPr>
          <a:lstStyle/>
          <a:p>
            <a:r>
              <a:rPr lang="en-US" dirty="0"/>
              <a:t>The US could no longer ignore Latin America</a:t>
            </a:r>
          </a:p>
          <a:p>
            <a:r>
              <a:rPr lang="en-US" dirty="0"/>
              <a:t>The US launched the Alliance for Progress (1961-1964)</a:t>
            </a:r>
          </a:p>
          <a:p>
            <a:r>
              <a:rPr lang="en-US" dirty="0"/>
              <a:t>Militaries switched focus from external </a:t>
            </a:r>
            <a:r>
              <a:rPr lang="en-US" dirty="0" err="1"/>
              <a:t>defence</a:t>
            </a:r>
            <a:r>
              <a:rPr lang="en-US" dirty="0"/>
              <a:t> to internal counter-subversion</a:t>
            </a:r>
          </a:p>
          <a:p>
            <a:r>
              <a:rPr lang="en-US" dirty="0"/>
              <a:t>August 1961: President </a:t>
            </a:r>
            <a:r>
              <a:rPr lang="en-US" dirty="0" err="1"/>
              <a:t>Quadros</a:t>
            </a:r>
            <a:r>
              <a:rPr lang="en-US" dirty="0"/>
              <a:t> awarded </a:t>
            </a:r>
            <a:r>
              <a:rPr lang="en-US" dirty="0" err="1"/>
              <a:t>Che</a:t>
            </a:r>
            <a:r>
              <a:rPr lang="en-US" dirty="0"/>
              <a:t> Guevara the </a:t>
            </a:r>
            <a:r>
              <a:rPr lang="en-US" dirty="0" err="1"/>
              <a:t>Cruzeiro</a:t>
            </a:r>
            <a:r>
              <a:rPr lang="en-US" dirty="0"/>
              <a:t> do </a:t>
            </a:r>
            <a:r>
              <a:rPr lang="en-US" dirty="0" err="1"/>
              <a:t>Sul</a:t>
            </a:r>
            <a:r>
              <a:rPr lang="en-US" dirty="0"/>
              <a:t> medal.</a:t>
            </a:r>
          </a:p>
          <a:p>
            <a:r>
              <a:rPr lang="en-US" dirty="0"/>
              <a:t>January 1962: In meeting at </a:t>
            </a:r>
            <a:r>
              <a:rPr lang="en-US" dirty="0" err="1"/>
              <a:t>Punte</a:t>
            </a:r>
            <a:r>
              <a:rPr lang="en-US" dirty="0"/>
              <a:t> del Este, Cuba was excluded from representation at the OAS. Brazil abstains in the vote.</a:t>
            </a:r>
          </a:p>
        </p:txBody>
      </p:sp>
    </p:spTree>
    <p:extLst>
      <p:ext uri="{BB962C8B-B14F-4D97-AF65-F5344CB8AC3E}">
        <p14:creationId xmlns:p14="http://schemas.microsoft.com/office/powerpoint/2010/main" val="74465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sz="half" idx="1"/>
          </p:nvPr>
        </p:nvSpPr>
        <p:spPr/>
        <p:txBody>
          <a:bodyPr>
            <a:normAutofit/>
          </a:bodyPr>
          <a:lstStyle/>
          <a:p>
            <a:r>
              <a:rPr lang="en-US" dirty="0"/>
              <a:t>1  How did the 1959 Cuban revolution change inter-American politics?</a:t>
            </a:r>
          </a:p>
          <a:p>
            <a:endParaRPr lang="en-US" dirty="0"/>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for the left</a:t>
            </a:r>
          </a:p>
        </p:txBody>
      </p:sp>
      <p:sp>
        <p:nvSpPr>
          <p:cNvPr id="3" name="Content Placeholder 2"/>
          <p:cNvSpPr>
            <a:spLocks noGrp="1"/>
          </p:cNvSpPr>
          <p:nvPr>
            <p:ph idx="1"/>
          </p:nvPr>
        </p:nvSpPr>
        <p:spPr/>
        <p:txBody>
          <a:bodyPr>
            <a:normAutofit fontScale="92500" lnSpcReduction="10000"/>
          </a:bodyPr>
          <a:lstStyle/>
          <a:p>
            <a:r>
              <a:rPr lang="en-US" dirty="0"/>
              <a:t>Leftist groups throughout Latin America saw Cuba as an example.</a:t>
            </a:r>
          </a:p>
          <a:p>
            <a:r>
              <a:rPr lang="en-US" dirty="0"/>
              <a:t>The Cuban revolution changed their perception of what was politically possible.</a:t>
            </a:r>
          </a:p>
          <a:p>
            <a:r>
              <a:rPr lang="en-US" dirty="0"/>
              <a:t>The revolution put Communist parties on the defensive and challenged their hegemony over the left.</a:t>
            </a:r>
          </a:p>
          <a:p>
            <a:r>
              <a:rPr lang="en-US" dirty="0"/>
              <a:t>The rise of military regimes in Latin America, including in Brazil, would be impossible to imagine without the Cuban revolution. </a:t>
            </a:r>
          </a:p>
          <a:p>
            <a:endParaRPr lang="en-US" dirty="0"/>
          </a:p>
        </p:txBody>
      </p:sp>
    </p:spTree>
    <p:extLst>
      <p:ext uri="{BB962C8B-B14F-4D97-AF65-F5344CB8AC3E}">
        <p14:creationId xmlns:p14="http://schemas.microsoft.com/office/powerpoint/2010/main" val="12193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Cold War?</a:t>
            </a:r>
          </a:p>
        </p:txBody>
      </p:sp>
      <p:sp>
        <p:nvSpPr>
          <p:cNvPr id="3" name="Content Placeholder 2"/>
          <p:cNvSpPr>
            <a:spLocks noGrp="1"/>
          </p:cNvSpPr>
          <p:nvPr>
            <p:ph idx="1"/>
          </p:nvPr>
        </p:nvSpPr>
        <p:spPr/>
        <p:txBody>
          <a:bodyPr>
            <a:normAutofit fontScale="92500" lnSpcReduction="10000"/>
          </a:bodyPr>
          <a:lstStyle/>
          <a:p>
            <a:r>
              <a:rPr lang="en-US" dirty="0"/>
              <a:t>Brazil re-established diplomatic relations with Cuba in 1986.</a:t>
            </a:r>
          </a:p>
          <a:p>
            <a:r>
              <a:rPr lang="en-US" dirty="0"/>
              <a:t>The US re-established diplomatic relations, and re-opened its Embassy in Havana, in 2015.</a:t>
            </a:r>
          </a:p>
          <a:p>
            <a:r>
              <a:rPr lang="en-US" dirty="0"/>
              <a:t>The “thaw” is not complete because of the continued existence of Helms-Burton legislation, which only Congress can repeal. </a:t>
            </a:r>
          </a:p>
          <a:p>
            <a:r>
              <a:rPr lang="en-US" dirty="0"/>
              <a:t>But Cuban-US relations involve cooperation in areas such as drug interdiction, </a:t>
            </a:r>
            <a:r>
              <a:rPr lang="en-US"/>
              <a:t>and President Trump has not changed this.  </a:t>
            </a:r>
          </a:p>
          <a:p>
            <a:endParaRPr lang="en-US" dirty="0"/>
          </a:p>
        </p:txBody>
      </p:sp>
    </p:spTree>
    <p:extLst>
      <p:ext uri="{BB962C8B-B14F-4D97-AF65-F5344CB8AC3E}">
        <p14:creationId xmlns:p14="http://schemas.microsoft.com/office/powerpoint/2010/main" val="3814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Content Placeholder 5"/>
          <p:cNvSpPr>
            <a:spLocks noGrp="1"/>
          </p:cNvSpPr>
          <p:nvPr>
            <p:ph idx="1"/>
          </p:nvPr>
        </p:nvSpPr>
        <p:spPr/>
        <p:txBody>
          <a:bodyPr/>
          <a:lstStyle/>
          <a:p>
            <a:r>
              <a:rPr lang="en-US" dirty="0"/>
              <a:t>Cuba prior to the revolution</a:t>
            </a:r>
          </a:p>
          <a:p>
            <a:r>
              <a:rPr lang="en-US" dirty="0"/>
              <a:t>Cuba’s revolutionary and nationalist tradition</a:t>
            </a:r>
          </a:p>
          <a:p>
            <a:r>
              <a:rPr lang="en-US" dirty="0"/>
              <a:t>The 26</a:t>
            </a:r>
            <a:r>
              <a:rPr lang="en-US" baseline="30000" dirty="0"/>
              <a:t>th</a:t>
            </a:r>
            <a:r>
              <a:rPr lang="en-US" dirty="0"/>
              <a:t> of July movement</a:t>
            </a:r>
          </a:p>
          <a:p>
            <a:r>
              <a:rPr lang="en-US" dirty="0"/>
              <a:t>US policy towards Latin America (and Cuba)</a:t>
            </a:r>
          </a:p>
          <a:p>
            <a:r>
              <a:rPr lang="en-US" dirty="0"/>
              <a:t>Did the revolution fail?</a:t>
            </a:r>
          </a:p>
          <a:p>
            <a:r>
              <a:rPr lang="en-US" dirty="0"/>
              <a:t>The revolution and inter-American politics</a:t>
            </a:r>
          </a:p>
          <a:p>
            <a:endParaRPr lang="en-US" dirty="0"/>
          </a:p>
        </p:txBody>
      </p:sp>
    </p:spTree>
    <p:extLst>
      <p:ext uri="{BB962C8B-B14F-4D97-AF65-F5344CB8AC3E}">
        <p14:creationId xmlns:p14="http://schemas.microsoft.com/office/powerpoint/2010/main" val="158699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Cuba prior to the 1959 Revolution</a:t>
            </a:r>
          </a:p>
        </p:txBody>
      </p:sp>
      <p:sp>
        <p:nvSpPr>
          <p:cNvPr id="6" name="Content Placeholder 5"/>
          <p:cNvSpPr>
            <a:spLocks noGrp="1"/>
          </p:cNvSpPr>
          <p:nvPr>
            <p:ph idx="1"/>
          </p:nvPr>
        </p:nvSpPr>
        <p:spPr/>
        <p:txBody>
          <a:bodyPr>
            <a:normAutofit/>
          </a:bodyPr>
          <a:lstStyle/>
          <a:p>
            <a:r>
              <a:rPr lang="en-US" dirty="0"/>
              <a:t>Many in the US saw it as a “least-likely case” of revolution in Latin America</a:t>
            </a:r>
          </a:p>
          <a:p>
            <a:r>
              <a:rPr lang="en-US" dirty="0"/>
              <a:t>Its economy was heavily integrated into that of the US, especially through sugar quotas</a:t>
            </a:r>
          </a:p>
          <a:p>
            <a:r>
              <a:rPr lang="en-US" dirty="0"/>
              <a:t>Per capita GDP was above the average in the region</a:t>
            </a:r>
          </a:p>
          <a:p>
            <a:r>
              <a:rPr lang="en-US" dirty="0"/>
              <a:t>The PCC supported Batista</a:t>
            </a:r>
          </a:p>
          <a:p>
            <a:endParaRPr lang="en-US" dirty="0"/>
          </a:p>
        </p:txBody>
      </p:sp>
    </p:spTree>
    <p:extLst>
      <p:ext uri="{BB962C8B-B14F-4D97-AF65-F5344CB8AC3E}">
        <p14:creationId xmlns:p14="http://schemas.microsoft.com/office/powerpoint/2010/main" val="104089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Cuba’s revolutionary and nationalist tradition</a:t>
            </a:r>
          </a:p>
        </p:txBody>
      </p:sp>
      <p:sp>
        <p:nvSpPr>
          <p:cNvPr id="3" name="Content Placeholder 2"/>
          <p:cNvSpPr>
            <a:spLocks noGrp="1"/>
          </p:cNvSpPr>
          <p:nvPr>
            <p:ph idx="1"/>
          </p:nvPr>
        </p:nvSpPr>
        <p:spPr/>
        <p:txBody>
          <a:bodyPr/>
          <a:lstStyle/>
          <a:p>
            <a:r>
              <a:rPr lang="en-US" dirty="0"/>
              <a:t>Wars against Spain (1868-1878); (1879-80); (1895-98). </a:t>
            </a:r>
          </a:p>
          <a:p>
            <a:r>
              <a:rPr lang="en-US" dirty="0"/>
              <a:t>1901-1934: Platt Amendment, allowing US intervention, in force.</a:t>
            </a:r>
          </a:p>
          <a:p>
            <a:r>
              <a:rPr lang="en-US" dirty="0"/>
              <a:t>Workers circulated within the complex of sugar cane plantations and refineries, contributing to the growth of national identity.  </a:t>
            </a:r>
          </a:p>
        </p:txBody>
      </p:sp>
    </p:spTree>
    <p:extLst>
      <p:ext uri="{BB962C8B-B14F-4D97-AF65-F5344CB8AC3E}">
        <p14:creationId xmlns:p14="http://schemas.microsoft.com/office/powerpoint/2010/main" val="61395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1933 revolution</a:t>
            </a:r>
          </a:p>
        </p:txBody>
      </p:sp>
      <p:sp>
        <p:nvSpPr>
          <p:cNvPr id="3" name="Content Placeholder 2"/>
          <p:cNvSpPr>
            <a:spLocks noGrp="1"/>
          </p:cNvSpPr>
          <p:nvPr>
            <p:ph idx="1"/>
          </p:nvPr>
        </p:nvSpPr>
        <p:spPr/>
        <p:txBody>
          <a:bodyPr/>
          <a:lstStyle/>
          <a:p>
            <a:r>
              <a:rPr lang="en-US" dirty="0"/>
              <a:t>Ramon </a:t>
            </a:r>
            <a:r>
              <a:rPr lang="en-US" dirty="0" err="1"/>
              <a:t>Grau</a:t>
            </a:r>
            <a:r>
              <a:rPr lang="en-US" dirty="0"/>
              <a:t> became president of a reformist coalition in what became known as the “100 days government”.</a:t>
            </a:r>
          </a:p>
          <a:p>
            <a:r>
              <a:rPr lang="en-US" dirty="0"/>
              <a:t>Army Chief of Staff </a:t>
            </a:r>
            <a:r>
              <a:rPr lang="en-US" dirty="0" err="1"/>
              <a:t>Fulgencio</a:t>
            </a:r>
            <a:r>
              <a:rPr lang="en-US" dirty="0"/>
              <a:t> Batista forced </a:t>
            </a:r>
            <a:r>
              <a:rPr lang="en-US" dirty="0" err="1"/>
              <a:t>Grau’s</a:t>
            </a:r>
            <a:r>
              <a:rPr lang="en-US" dirty="0"/>
              <a:t> resignation in 1934. </a:t>
            </a:r>
          </a:p>
          <a:p>
            <a:r>
              <a:rPr lang="en-US" dirty="0"/>
              <a:t>In 1940 Batista won the election for president.</a:t>
            </a:r>
          </a:p>
          <a:p>
            <a:r>
              <a:rPr lang="en-US" dirty="0"/>
              <a:t>Batista came back to power in a 1952 coup </a:t>
            </a:r>
            <a:r>
              <a:rPr lang="en-US" dirty="0" err="1"/>
              <a:t>d’etat</a:t>
            </a:r>
            <a:r>
              <a:rPr lang="en-US" dirty="0"/>
              <a:t>. </a:t>
            </a:r>
          </a:p>
        </p:txBody>
      </p:sp>
    </p:spTree>
    <p:extLst>
      <p:ext uri="{BB962C8B-B14F-4D97-AF65-F5344CB8AC3E}">
        <p14:creationId xmlns:p14="http://schemas.microsoft.com/office/powerpoint/2010/main" val="205868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26</a:t>
            </a:r>
            <a:r>
              <a:rPr lang="en-US" baseline="30000" dirty="0"/>
              <a:t>th</a:t>
            </a:r>
            <a:r>
              <a:rPr lang="en-US" dirty="0"/>
              <a:t> of July Movement</a:t>
            </a:r>
          </a:p>
        </p:txBody>
      </p:sp>
      <p:sp>
        <p:nvSpPr>
          <p:cNvPr id="5" name="Content Placeholder 4"/>
          <p:cNvSpPr>
            <a:spLocks noGrp="1"/>
          </p:cNvSpPr>
          <p:nvPr>
            <p:ph idx="1"/>
          </p:nvPr>
        </p:nvSpPr>
        <p:spPr/>
        <p:txBody>
          <a:bodyPr>
            <a:normAutofit lnSpcReduction="10000"/>
          </a:bodyPr>
          <a:lstStyle/>
          <a:p>
            <a:r>
              <a:rPr lang="en-US" dirty="0"/>
              <a:t>Batista canceled elections in 1952</a:t>
            </a:r>
          </a:p>
          <a:p>
            <a:r>
              <a:rPr lang="en-US" dirty="0"/>
              <a:t>Castro and some followers organized a failed attacked the </a:t>
            </a:r>
            <a:r>
              <a:rPr lang="en-US" dirty="0" err="1"/>
              <a:t>Moncada</a:t>
            </a:r>
            <a:r>
              <a:rPr lang="en-US" dirty="0"/>
              <a:t> Barracks </a:t>
            </a:r>
          </a:p>
          <a:p>
            <a:r>
              <a:rPr lang="en-US" dirty="0"/>
              <a:t>Castro was put on trial and published “History will Absolve Me”</a:t>
            </a:r>
          </a:p>
          <a:p>
            <a:r>
              <a:rPr lang="en-US" dirty="0"/>
              <a:t>The Batista regime pardoned Castro and he went into exile in Mexico (where he met </a:t>
            </a:r>
            <a:r>
              <a:rPr lang="en-US" dirty="0" err="1"/>
              <a:t>Che</a:t>
            </a:r>
            <a:r>
              <a:rPr lang="en-US" dirty="0"/>
              <a:t>)</a:t>
            </a:r>
          </a:p>
          <a:p>
            <a:r>
              <a:rPr lang="en-US" dirty="0"/>
              <a:t>Castro returned to Cuba on the Granma to start a rebellion in the Sierra </a:t>
            </a:r>
            <a:r>
              <a:rPr lang="en-US" dirty="0" err="1"/>
              <a:t>Maestra</a:t>
            </a:r>
            <a:endParaRPr lang="en-US" dirty="0"/>
          </a:p>
        </p:txBody>
      </p:sp>
    </p:spTree>
    <p:extLst>
      <p:ext uri="{BB962C8B-B14F-4D97-AF65-F5344CB8AC3E}">
        <p14:creationId xmlns:p14="http://schemas.microsoft.com/office/powerpoint/2010/main" val="80241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myth of the rural “</a:t>
            </a:r>
            <a:r>
              <a:rPr lang="en-US" dirty="0" err="1"/>
              <a:t>foco</a:t>
            </a:r>
            <a:r>
              <a:rPr lang="en-US" dirty="0"/>
              <a:t>”</a:t>
            </a:r>
          </a:p>
        </p:txBody>
      </p:sp>
      <p:sp>
        <p:nvSpPr>
          <p:cNvPr id="3" name="Content Placeholder 2"/>
          <p:cNvSpPr>
            <a:spLocks noGrp="1"/>
          </p:cNvSpPr>
          <p:nvPr>
            <p:ph idx="1"/>
          </p:nvPr>
        </p:nvSpPr>
        <p:spPr/>
        <p:txBody>
          <a:bodyPr/>
          <a:lstStyle/>
          <a:p>
            <a:r>
              <a:rPr lang="en-US" dirty="0"/>
              <a:t>The rural </a:t>
            </a:r>
            <a:r>
              <a:rPr lang="en-US" dirty="0" err="1"/>
              <a:t>foco</a:t>
            </a:r>
            <a:r>
              <a:rPr lang="en-US" dirty="0"/>
              <a:t> in the Sierra </a:t>
            </a:r>
            <a:r>
              <a:rPr lang="en-US" dirty="0" err="1"/>
              <a:t>Maestra</a:t>
            </a:r>
            <a:r>
              <a:rPr lang="en-US" dirty="0"/>
              <a:t> was only one front in the revolution</a:t>
            </a:r>
          </a:p>
          <a:p>
            <a:r>
              <a:rPr lang="en-US" dirty="0"/>
              <a:t>The urban underground </a:t>
            </a:r>
            <a:r>
              <a:rPr lang="en-US" dirty="0" err="1"/>
              <a:t>organised</a:t>
            </a:r>
            <a:r>
              <a:rPr lang="en-US" dirty="0"/>
              <a:t> by people such as Frank </a:t>
            </a:r>
            <a:r>
              <a:rPr lang="en-US" dirty="0" err="1"/>
              <a:t>Pais</a:t>
            </a:r>
            <a:r>
              <a:rPr lang="en-US" dirty="0"/>
              <a:t> was just as, if not more important than the rural </a:t>
            </a:r>
            <a:r>
              <a:rPr lang="en-US" dirty="0" err="1"/>
              <a:t>foco</a:t>
            </a:r>
            <a:endParaRPr lang="en-US" dirty="0"/>
          </a:p>
          <a:p>
            <a:r>
              <a:rPr lang="en-US" dirty="0"/>
              <a:t>The Batista regime also suffered from what can only be described as an internal collapse</a:t>
            </a:r>
          </a:p>
        </p:txBody>
      </p:sp>
    </p:spTree>
    <p:extLst>
      <p:ext uri="{BB962C8B-B14F-4D97-AF65-F5344CB8AC3E}">
        <p14:creationId xmlns:p14="http://schemas.microsoft.com/office/powerpoint/2010/main" val="82847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Policy towards Latin America</a:t>
            </a:r>
          </a:p>
        </p:txBody>
      </p:sp>
      <p:sp>
        <p:nvSpPr>
          <p:cNvPr id="3" name="Content Placeholder 2"/>
          <p:cNvSpPr>
            <a:spLocks noGrp="1"/>
          </p:cNvSpPr>
          <p:nvPr>
            <p:ph idx="1"/>
          </p:nvPr>
        </p:nvSpPr>
        <p:spPr/>
        <p:txBody>
          <a:bodyPr>
            <a:normAutofit fontScale="92500" lnSpcReduction="20000"/>
          </a:bodyPr>
          <a:lstStyle/>
          <a:p>
            <a:r>
              <a:rPr lang="en-US" dirty="0"/>
              <a:t>The late 1940s: a democratic “wave”</a:t>
            </a:r>
          </a:p>
          <a:p>
            <a:r>
              <a:rPr lang="en-US" dirty="0"/>
              <a:t>The Cold War sets in: in the US, realists and liberals, and hard and soft liners debate how to deal with Communism</a:t>
            </a:r>
          </a:p>
          <a:p>
            <a:r>
              <a:rPr lang="en-US" dirty="0"/>
              <a:t>1952: The Bolivian revolution. The US moves it towards the political </a:t>
            </a:r>
            <a:r>
              <a:rPr lang="en-US" dirty="0" err="1"/>
              <a:t>centre</a:t>
            </a:r>
            <a:r>
              <a:rPr lang="en-US" dirty="0"/>
              <a:t> through the judicious use of economic aid.</a:t>
            </a:r>
          </a:p>
          <a:p>
            <a:r>
              <a:rPr lang="en-US" dirty="0"/>
              <a:t>1953: The CIA removes </a:t>
            </a:r>
            <a:r>
              <a:rPr lang="en-US" dirty="0" err="1"/>
              <a:t>Mossadegh</a:t>
            </a:r>
            <a:r>
              <a:rPr lang="en-US" dirty="0"/>
              <a:t> in Iran</a:t>
            </a:r>
          </a:p>
          <a:p>
            <a:r>
              <a:rPr lang="en-US" dirty="0"/>
              <a:t>1954: The CIA removes </a:t>
            </a:r>
            <a:r>
              <a:rPr lang="en-US" dirty="0" err="1"/>
              <a:t>Arbenz</a:t>
            </a:r>
            <a:r>
              <a:rPr lang="en-US" dirty="0"/>
              <a:t> in Guatemala (</a:t>
            </a:r>
            <a:r>
              <a:rPr lang="en-US" dirty="0" err="1"/>
              <a:t>Che</a:t>
            </a:r>
            <a:r>
              <a:rPr lang="en-US" dirty="0"/>
              <a:t> was in Guatemala at the time)</a:t>
            </a:r>
          </a:p>
        </p:txBody>
      </p:sp>
    </p:spTree>
    <p:extLst>
      <p:ext uri="{BB962C8B-B14F-4D97-AF65-F5344CB8AC3E}">
        <p14:creationId xmlns:p14="http://schemas.microsoft.com/office/powerpoint/2010/main" val="184084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1030</Words>
  <Application>Microsoft Macintosh PowerPoint</Application>
  <PresentationFormat>On-screen Show (4:3)</PresentationFormat>
  <Paragraphs>89</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Mangal</vt:lpstr>
      <vt:lpstr>Office Theme</vt:lpstr>
      <vt:lpstr>The Cuban Revolution</vt:lpstr>
      <vt:lpstr>Question</vt:lpstr>
      <vt:lpstr>Outline</vt:lpstr>
      <vt:lpstr>Cuba prior to the 1959 Revolution</vt:lpstr>
      <vt:lpstr>Cuba’s revolutionary and nationalist tradition</vt:lpstr>
      <vt:lpstr>The 1933 revolution</vt:lpstr>
      <vt:lpstr>The 26th of July Movement</vt:lpstr>
      <vt:lpstr>The myth of the rural “foco”</vt:lpstr>
      <vt:lpstr>US Policy towards Latin America</vt:lpstr>
      <vt:lpstr>PowerPoint Presentation</vt:lpstr>
      <vt:lpstr>US Ambassadors to Cuba</vt:lpstr>
      <vt:lpstr>Did US policymakers inadvertently help to strengthen the revolution?</vt:lpstr>
      <vt:lpstr>Some of the US policies</vt:lpstr>
      <vt:lpstr>What role did race play in US attitudes towards Cuba?</vt:lpstr>
      <vt:lpstr>The failure of the revolution?: the international dimension </vt:lpstr>
      <vt:lpstr>The international dimension</vt:lpstr>
      <vt:lpstr>The failure of the revolution?: the domestic dimension</vt:lpstr>
      <vt:lpstr>Today</vt:lpstr>
      <vt:lpstr>The impact of the revolution on inter-American politics</vt:lpstr>
      <vt:lpstr>An example for the left</vt:lpstr>
      <vt:lpstr>The end of the Cold War?</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Microsoft Office User</cp:lastModifiedBy>
  <cp:revision>84</cp:revision>
  <dcterms:created xsi:type="dcterms:W3CDTF">2006-08-16T00:00:00Z</dcterms:created>
  <dcterms:modified xsi:type="dcterms:W3CDTF">2018-06-01T00:35:38Z</dcterms:modified>
</cp:coreProperties>
</file>