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23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4" r:id="rId69"/>
    <p:sldId id="322" r:id="rId70"/>
  </p:sldIdLst>
  <p:sldSz cx="12192000" cy="6858000"/>
  <p:notesSz cx="6858000" cy="9144000"/>
  <p:embeddedFontLst>
    <p:embeddedFont>
      <p:font typeface="Lato" panose="020F0502020204030203" pitchFamily="34" charset="0"/>
      <p:regular r:id="rId72"/>
      <p:bold r:id="rId73"/>
      <p:italic r:id="rId74"/>
      <p:boldItalic r:id="rId75"/>
    </p:embeddedFont>
    <p:embeddedFont>
      <p:font typeface="Raleway" pitchFamily="2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iTUt6lS/RtSxoXA4V6sshLsCC8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7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0" autoAdjust="0"/>
    <p:restoredTop sz="94660"/>
  </p:normalViewPr>
  <p:slideViewPr>
    <p:cSldViewPr snapToGrid="0">
      <p:cViewPr varScale="1">
        <p:scale>
          <a:sx n="83" d="100"/>
          <a:sy n="83" d="100"/>
        </p:scale>
        <p:origin x="3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920cae73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g1e920cae73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9197834a1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289197834a1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9197834a1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289197834a1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9197834a1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289197834a1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e920cae73e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1e920cae73e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9197834a1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289197834a1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9197834a1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289197834a1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89197834a1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289197834a1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920cae73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g1e920cae73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920cae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1e920cae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920cae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g1e920cae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89197834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g289197834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9197834a1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289197834a1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9197834a1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g289197834a1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89197834a1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289197834a1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89197834a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289197834a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89197834a1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g289197834a1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9197834a1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289197834a1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9197834a1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g289197834a1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9197834a1_1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289197834a1_1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89197834a1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g289197834a1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89197834a1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289197834a1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9197834a1_1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289197834a1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89197834a1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g289197834a1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9197834a1_1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289197834a1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9197834a1_1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g289197834a1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89197834a1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289197834a1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89197834a1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289197834a1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89d9a20cb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g289d9a20cb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9197834a1_1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289197834a1_1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920cae73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g1e920cae73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0" name="Google Shape;4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89197834a1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g289197834a1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89197834a1_1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g289197834a1_1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89197834a1_1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g289197834a1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89197834a1_1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g289197834a1_1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89197834a1_1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g289197834a1_1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89197834a1_1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g289197834a1_1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89197834a1_1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g289197834a1_1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89197834a1_1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g289197834a1_1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89197834a1_1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g289197834a1_1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920cae73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1e920cae73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89197834a1_1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289197834a1_1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89197834a1_1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g289197834a1_1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e920cae73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4" name="Google Shape;544;g1e920cae73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e920cae73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g1e920cae73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e920cae73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g1e920cae73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e920cae73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1" name="Google Shape;571;g1e920cae73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e920cae73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1e920cae73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89197834a1_1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g289197834a1_1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53725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e920cae73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1e920cae73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920cae73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g1e920cae73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e920cae73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1e920cae73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1"/>
          <p:cNvSpPr txBox="1">
            <a:spLocks noGrp="1"/>
          </p:cNvSpPr>
          <p:nvPr>
            <p:ph type="ctrTitle"/>
          </p:nvPr>
        </p:nvSpPr>
        <p:spPr>
          <a:xfrm>
            <a:off x="961901" y="3785246"/>
            <a:ext cx="6955599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 b="0" i="0" u="none" strike="noStrike" cap="none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  <a:defRPr sz="480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/>
          <p:nvPr/>
        </p:nvSpPr>
        <p:spPr>
          <a:xfrm>
            <a:off x="7917661" y="3377551"/>
            <a:ext cx="962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1"/>
          <p:cNvSpPr/>
          <p:nvPr/>
        </p:nvSpPr>
        <p:spPr>
          <a:xfrm>
            <a:off x="8879813" y="3377551"/>
            <a:ext cx="962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1"/>
          <p:cNvSpPr/>
          <p:nvPr/>
        </p:nvSpPr>
        <p:spPr>
          <a:xfrm>
            <a:off x="-1" y="3377551"/>
            <a:ext cx="962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1"/>
          <p:cNvSpPr/>
          <p:nvPr/>
        </p:nvSpPr>
        <p:spPr>
          <a:xfrm>
            <a:off x="961899" y="3377551"/>
            <a:ext cx="6955599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/>
          <p:nvPr/>
        </p:nvSpPr>
        <p:spPr>
          <a:xfrm>
            <a:off x="0" y="0"/>
            <a:ext cx="12192000" cy="53238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/>
          <p:nvPr/>
        </p:nvSpPr>
        <p:spPr>
          <a:xfrm>
            <a:off x="4063604" y="5323801"/>
            <a:ext cx="40636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2"/>
          <p:cNvSpPr/>
          <p:nvPr/>
        </p:nvSpPr>
        <p:spPr>
          <a:xfrm>
            <a:off x="8128360" y="5323801"/>
            <a:ext cx="40636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2"/>
          <p:cNvSpPr/>
          <p:nvPr/>
        </p:nvSpPr>
        <p:spPr>
          <a:xfrm>
            <a:off x="1" y="5323801"/>
            <a:ext cx="40636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861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3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3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3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2280567" y="2882401"/>
            <a:ext cx="7631599" cy="109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1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/>
          <p:nvPr/>
        </p:nvSpPr>
        <p:spPr>
          <a:xfrm>
            <a:off x="4791200" y="1575226"/>
            <a:ext cx="2609600" cy="87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9600"/>
              <a:buFont typeface="Arial"/>
              <a:buNone/>
            </a:pPr>
            <a:r>
              <a:rPr lang="pt-BR" sz="9600" b="1" i="0" u="none" strike="noStrike" cap="none">
                <a:solidFill>
                  <a:srgbClr val="97ABBC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4"/>
          <p:cNvSpPr/>
          <p:nvPr/>
        </p:nvSpPr>
        <p:spPr>
          <a:xfrm>
            <a:off x="7631044" y="2132901"/>
            <a:ext cx="2280400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4"/>
          <p:cNvSpPr/>
          <p:nvPr/>
        </p:nvSpPr>
        <p:spPr>
          <a:xfrm>
            <a:off x="9912235" y="2132901"/>
            <a:ext cx="2280400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4"/>
          <p:cNvSpPr/>
          <p:nvPr/>
        </p:nvSpPr>
        <p:spPr>
          <a:xfrm>
            <a:off x="0" y="2132901"/>
            <a:ext cx="2280400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4"/>
          <p:cNvSpPr/>
          <p:nvPr/>
        </p:nvSpPr>
        <p:spPr>
          <a:xfrm>
            <a:off x="2280565" y="2132901"/>
            <a:ext cx="22804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861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▷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2"/>
          </p:nvPr>
        </p:nvSpPr>
        <p:spPr>
          <a:xfrm>
            <a:off x="5625940" y="1600200"/>
            <a:ext cx="41824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▷"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861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5" name="Google Shape;45;p26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6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6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6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>
            <a:off x="1191600" y="6199950"/>
            <a:ext cx="86168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185C5"/>
              </a:buClr>
              <a:buSzPts val="3000"/>
              <a:buFont typeface="Lato"/>
              <a:buNone/>
              <a:defRPr sz="1400" b="0" i="0" u="none" strike="noStrike" cap="none">
                <a:solidFill>
                  <a:srgbClr val="2185C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7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7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7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/>
          <p:nvPr/>
        </p:nvSpPr>
        <p:spPr>
          <a:xfrm>
            <a:off x="9808489" y="6755101"/>
            <a:ext cx="1191599" cy="102899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11000415" y="6755101"/>
            <a:ext cx="1191599" cy="102899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1" y="6755101"/>
            <a:ext cx="1191599" cy="102899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1191612" y="6755101"/>
            <a:ext cx="8616800" cy="102899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1191600" y="274650"/>
            <a:ext cx="861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24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77480"/>
              </a:buClr>
              <a:buSzPts val="1400"/>
              <a:buFont typeface="Lato"/>
              <a:buNone/>
              <a:defRPr sz="1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1745-6150-7-12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07/s11033-021-06749-4" TargetMode="External"/><Relationship Id="rId5" Type="http://schemas.openxmlformats.org/officeDocument/2006/relationships/hyperlink" Target="https://doi.org/10.1371/journal.pcbi.0030123" TargetMode="External"/><Relationship Id="rId4" Type="http://schemas.openxmlformats.org/officeDocument/2006/relationships/hyperlink" Target="https://doi.org/10.1101/gr.2821705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>
            <a:spLocks noGrp="1"/>
          </p:cNvSpPr>
          <p:nvPr>
            <p:ph type="ctrTitle"/>
          </p:nvPr>
        </p:nvSpPr>
        <p:spPr>
          <a:xfrm>
            <a:off x="664917" y="346477"/>
            <a:ext cx="10214099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400"/>
              <a:buFont typeface="Raleway"/>
              <a:buNone/>
            </a:pPr>
            <a:r>
              <a:rPr lang="pt-BR" sz="4000" b="1" i="0" u="none" strike="noStrike" cap="none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Alinhamento de sequências: alinhamento global e local, alinhamento múltiplo de sequências</a:t>
            </a:r>
            <a:endParaRPr sz="4000" b="0" i="0" u="none" strike="noStrike" cap="none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664917" y="3556242"/>
            <a:ext cx="98473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Luan Gaspar Clemente (luan.clemente@usp.br)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Pedro Cristovão Carvalho (carvalhopc@usp.br)</a:t>
            </a:r>
            <a:endParaRPr/>
          </a:p>
        </p:txBody>
      </p:sp>
      <p:sp>
        <p:nvSpPr>
          <p:cNvPr id="66" name="Google Shape;66;p1"/>
          <p:cNvSpPr txBox="1"/>
          <p:nvPr/>
        </p:nvSpPr>
        <p:spPr>
          <a:xfrm>
            <a:off x="664917" y="3497318"/>
            <a:ext cx="9847384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0281" y="5410641"/>
            <a:ext cx="1862488" cy="139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7307" y="5442027"/>
            <a:ext cx="1509318" cy="127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2814" y="5349996"/>
            <a:ext cx="1370837" cy="139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>
                <a:latin typeface="Arial"/>
                <a:ea typeface="Arial"/>
                <a:cs typeface="Arial"/>
                <a:sym typeface="Arial"/>
              </a:rPr>
              <a:t>CASOS DE ALINHAMENTO</a:t>
            </a:r>
            <a:endParaRPr sz="5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157161" y="-192784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b="0" i="0" u="none" strike="noStrike" cap="none">
                <a:solidFill>
                  <a:srgbClr val="97ABBC"/>
                </a:solidFill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>
            <a:spLocks noGrp="1"/>
          </p:cNvSpPr>
          <p:nvPr>
            <p:ph type="body" idx="1"/>
          </p:nvPr>
        </p:nvSpPr>
        <p:spPr>
          <a:xfrm>
            <a:off x="578710" y="1060804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 A determinação da identidade é baseada em sistemas de pontuação do alinhamento: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Duas sequências são pareadas por porções conservadas (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hits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) e pontuadas pela presença e extensão das lacunas;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Inserções e deleções causam incompatibilidades no alinhamento e representam as lacunas;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lacunas são inseridas para que o alinhamento geral seja mais fiel às sequências comparadas, incluindo mudanças evolutivas entre as mesmas;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 b="50273"/>
          <a:stretch/>
        </p:blipFill>
        <p:spPr>
          <a:xfrm>
            <a:off x="726900" y="4536150"/>
            <a:ext cx="10738200" cy="20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10406143" y="6301933"/>
            <a:ext cx="41577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>
            <a:spLocks noGrp="1"/>
          </p:cNvSpPr>
          <p:nvPr>
            <p:ph type="title"/>
          </p:nvPr>
        </p:nvSpPr>
        <p:spPr>
          <a:xfrm>
            <a:off x="254461" y="-140934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b="0" i="0" u="none" strike="noStrike" cap="none">
                <a:solidFill>
                  <a:srgbClr val="97ABBC"/>
                </a:solidFill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1"/>
          </p:nvPr>
        </p:nvSpPr>
        <p:spPr>
          <a:xfrm>
            <a:off x="340775" y="1432350"/>
            <a:ext cx="7493100" cy="5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Coincidência entre duas proteínas ou sequências de DNA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Inferência da presença da relação por homologia (qualitativo):</a:t>
            </a:r>
            <a:endParaRPr sz="1900"/>
          </a:p>
          <a:p>
            <a:pPr marL="914400" lvl="2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Homologia não necessariamente indica relação de funcionalidade.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Inferência do grau da relação por identidade e similaridade (quantitativas);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alinhamento de DNA identifica polimorfismos, identidade e outras funções.</a:t>
            </a:r>
            <a:endParaRPr sz="190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050" y="0"/>
            <a:ext cx="3779650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10420675" y="3292900"/>
            <a:ext cx="21600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Lesk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(2012).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9050" y="3786475"/>
            <a:ext cx="3310050" cy="243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10154187" y="6220025"/>
            <a:ext cx="2932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Deonier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>
                <a:solidFill>
                  <a:srgbClr val="677480"/>
                </a:solidFill>
              </a:rPr>
              <a:t>0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1e920cae73e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575" y="152400"/>
            <a:ext cx="865284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9197834a1_1_10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b="0" i="0" u="none" strike="noStrike" cap="none">
                <a:solidFill>
                  <a:srgbClr val="97ABBC"/>
                </a:solidFill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89197834a1_1_109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54531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alinhamento pode ser global, no qual a sequência completa é analisada, ou local, no qual apenas regiões das duas sequências são analisadas: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Métodos de alinhamento global geralmente apresentam uma sensibilidade geral maior, enquanto alinhamentos locais são mais precisos no alinhamento de regiões com variações (polimórficas). 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289197834a1_1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225" y="695726"/>
            <a:ext cx="5115775" cy="546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89197834a1_1_109"/>
          <p:cNvSpPr txBox="1"/>
          <p:nvPr/>
        </p:nvSpPr>
        <p:spPr>
          <a:xfrm>
            <a:off x="6314224" y="6082350"/>
            <a:ext cx="24291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Compeau e Pevzner (2015)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ALINHAMENTO LOCAL</a:t>
            </a:r>
            <a:endParaRPr sz="5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local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542924" y="1483625"/>
            <a:ext cx="66252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alinhamento local considera apenas uma porção das sequências para o alinhamento;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método de alinhamento local de Smith e Waterman (1981) é o método mais rigoroso de alinhamento de sequências de proteínas e nucleotídeos: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7168124" y="3422742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 dirty="0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976" y="4729550"/>
            <a:ext cx="5541050" cy="12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/>
        </p:nvSpPr>
        <p:spPr>
          <a:xfrm>
            <a:off x="852974" y="5959250"/>
            <a:ext cx="2932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Deonier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>
                <a:solidFill>
                  <a:srgbClr val="677480"/>
                </a:solidFill>
              </a:rPr>
              <a:t>0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236" y="4235225"/>
            <a:ext cx="29718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14">
            <a:extLst>
              <a:ext uri="{FF2B5EF4-FFF2-40B4-BE49-F238E27FC236}">
                <a16:creationId xmlns:a16="http://schemas.microsoft.com/office/drawing/2014/main" id="{9A600B83-08DE-4365-95B3-20322F9936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8124" y="1365815"/>
            <a:ext cx="4823350" cy="20631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rma Livre: Forma 1">
            <a:extLst>
              <a:ext uri="{FF2B5EF4-FFF2-40B4-BE49-F238E27FC236}">
                <a16:creationId xmlns:a16="http://schemas.microsoft.com/office/drawing/2014/main" id="{9B4D64B2-CE69-4FF0-9FEE-ABF6F1478F5A}"/>
              </a:ext>
            </a:extLst>
          </p:cNvPr>
          <p:cNvSpPr/>
          <p:nvPr/>
        </p:nvSpPr>
        <p:spPr>
          <a:xfrm>
            <a:off x="7352894" y="1779458"/>
            <a:ext cx="4224745" cy="284970"/>
          </a:xfrm>
          <a:custGeom>
            <a:avLst/>
            <a:gdLst>
              <a:gd name="connsiteX0" fmla="*/ 0 w 4754880"/>
              <a:gd name="connsiteY0" fmla="*/ 155448 h 338328"/>
              <a:gd name="connsiteX1" fmla="*/ 82296 w 4754880"/>
              <a:gd name="connsiteY1" fmla="*/ 173736 h 338328"/>
              <a:gd name="connsiteX2" fmla="*/ 274320 w 4754880"/>
              <a:gd name="connsiteY2" fmla="*/ 82296 h 338328"/>
              <a:gd name="connsiteX3" fmla="*/ 292608 w 4754880"/>
              <a:gd name="connsiteY3" fmla="*/ 128016 h 338328"/>
              <a:gd name="connsiteX4" fmla="*/ 329184 w 4754880"/>
              <a:gd name="connsiteY4" fmla="*/ 246888 h 338328"/>
              <a:gd name="connsiteX5" fmla="*/ 365760 w 4754880"/>
              <a:gd name="connsiteY5" fmla="*/ 292608 h 338328"/>
              <a:gd name="connsiteX6" fmla="*/ 466344 w 4754880"/>
              <a:gd name="connsiteY6" fmla="*/ 118872 h 338328"/>
              <a:gd name="connsiteX7" fmla="*/ 512064 w 4754880"/>
              <a:gd name="connsiteY7" fmla="*/ 64008 h 338328"/>
              <a:gd name="connsiteX8" fmla="*/ 612648 w 4754880"/>
              <a:gd name="connsiteY8" fmla="*/ 265176 h 338328"/>
              <a:gd name="connsiteX9" fmla="*/ 704088 w 4754880"/>
              <a:gd name="connsiteY9" fmla="*/ 338328 h 338328"/>
              <a:gd name="connsiteX10" fmla="*/ 804672 w 4754880"/>
              <a:gd name="connsiteY10" fmla="*/ 265176 h 338328"/>
              <a:gd name="connsiteX11" fmla="*/ 941832 w 4754880"/>
              <a:gd name="connsiteY11" fmla="*/ 64008 h 338328"/>
              <a:gd name="connsiteX12" fmla="*/ 1042416 w 4754880"/>
              <a:gd name="connsiteY12" fmla="*/ 210312 h 338328"/>
              <a:gd name="connsiteX13" fmla="*/ 1143000 w 4754880"/>
              <a:gd name="connsiteY13" fmla="*/ 274320 h 338328"/>
              <a:gd name="connsiteX14" fmla="*/ 1399032 w 4754880"/>
              <a:gd name="connsiteY14" fmla="*/ 18288 h 338328"/>
              <a:gd name="connsiteX15" fmla="*/ 1444752 w 4754880"/>
              <a:gd name="connsiteY15" fmla="*/ 0 h 338328"/>
              <a:gd name="connsiteX16" fmla="*/ 1636776 w 4754880"/>
              <a:gd name="connsiteY16" fmla="*/ 201168 h 338328"/>
              <a:gd name="connsiteX17" fmla="*/ 1892808 w 4754880"/>
              <a:gd name="connsiteY17" fmla="*/ 82296 h 338328"/>
              <a:gd name="connsiteX18" fmla="*/ 1993392 w 4754880"/>
              <a:gd name="connsiteY18" fmla="*/ 210312 h 338328"/>
              <a:gd name="connsiteX19" fmla="*/ 2075688 w 4754880"/>
              <a:gd name="connsiteY19" fmla="*/ 265176 h 338328"/>
              <a:gd name="connsiteX20" fmla="*/ 2231136 w 4754880"/>
              <a:gd name="connsiteY20" fmla="*/ 192024 h 338328"/>
              <a:gd name="connsiteX21" fmla="*/ 2377440 w 4754880"/>
              <a:gd name="connsiteY21" fmla="*/ 64008 h 338328"/>
              <a:gd name="connsiteX22" fmla="*/ 2505456 w 4754880"/>
              <a:gd name="connsiteY22" fmla="*/ 219456 h 338328"/>
              <a:gd name="connsiteX23" fmla="*/ 2907792 w 4754880"/>
              <a:gd name="connsiteY23" fmla="*/ 146304 h 338328"/>
              <a:gd name="connsiteX24" fmla="*/ 3017520 w 4754880"/>
              <a:gd name="connsiteY24" fmla="*/ 36576 h 338328"/>
              <a:gd name="connsiteX25" fmla="*/ 3118104 w 4754880"/>
              <a:gd name="connsiteY25" fmla="*/ 100584 h 338328"/>
              <a:gd name="connsiteX26" fmla="*/ 3310128 w 4754880"/>
              <a:gd name="connsiteY26" fmla="*/ 246888 h 338328"/>
              <a:gd name="connsiteX27" fmla="*/ 3611880 w 4754880"/>
              <a:gd name="connsiteY27" fmla="*/ 91440 h 338328"/>
              <a:gd name="connsiteX28" fmla="*/ 3886200 w 4754880"/>
              <a:gd name="connsiteY28" fmla="*/ 320040 h 338328"/>
              <a:gd name="connsiteX29" fmla="*/ 4014216 w 4754880"/>
              <a:gd name="connsiteY29" fmla="*/ 283464 h 338328"/>
              <a:gd name="connsiteX30" fmla="*/ 4123944 w 4754880"/>
              <a:gd name="connsiteY30" fmla="*/ 146304 h 338328"/>
              <a:gd name="connsiteX31" fmla="*/ 4160520 w 4754880"/>
              <a:gd name="connsiteY31" fmla="*/ 137160 h 338328"/>
              <a:gd name="connsiteX32" fmla="*/ 4242816 w 4754880"/>
              <a:gd name="connsiteY32" fmla="*/ 210312 h 338328"/>
              <a:gd name="connsiteX33" fmla="*/ 4352544 w 4754880"/>
              <a:gd name="connsiteY33" fmla="*/ 274320 h 338328"/>
              <a:gd name="connsiteX34" fmla="*/ 4526280 w 4754880"/>
              <a:gd name="connsiteY34" fmla="*/ 219456 h 338328"/>
              <a:gd name="connsiteX35" fmla="*/ 4754880 w 4754880"/>
              <a:gd name="connsiteY35" fmla="*/ 118872 h 33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54880" h="338328">
                <a:moveTo>
                  <a:pt x="0" y="155448"/>
                </a:moveTo>
                <a:cubicBezTo>
                  <a:pt x="27432" y="161544"/>
                  <a:pt x="54665" y="178853"/>
                  <a:pt x="82296" y="173736"/>
                </a:cubicBezTo>
                <a:cubicBezTo>
                  <a:pt x="214779" y="149202"/>
                  <a:pt x="214964" y="141652"/>
                  <a:pt x="274320" y="82296"/>
                </a:cubicBezTo>
                <a:cubicBezTo>
                  <a:pt x="280416" y="97536"/>
                  <a:pt x="287417" y="112444"/>
                  <a:pt x="292608" y="128016"/>
                </a:cubicBezTo>
                <a:cubicBezTo>
                  <a:pt x="305718" y="167346"/>
                  <a:pt x="312347" y="209004"/>
                  <a:pt x="329184" y="246888"/>
                </a:cubicBezTo>
                <a:cubicBezTo>
                  <a:pt x="337110" y="264723"/>
                  <a:pt x="353568" y="277368"/>
                  <a:pt x="365760" y="292608"/>
                </a:cubicBezTo>
                <a:cubicBezTo>
                  <a:pt x="399288" y="234696"/>
                  <a:pt x="430272" y="175235"/>
                  <a:pt x="466344" y="118872"/>
                </a:cubicBezTo>
                <a:cubicBezTo>
                  <a:pt x="479177" y="98821"/>
                  <a:pt x="495231" y="47175"/>
                  <a:pt x="512064" y="64008"/>
                </a:cubicBezTo>
                <a:cubicBezTo>
                  <a:pt x="565076" y="117020"/>
                  <a:pt x="569655" y="203757"/>
                  <a:pt x="612648" y="265176"/>
                </a:cubicBezTo>
                <a:cubicBezTo>
                  <a:pt x="635032" y="297153"/>
                  <a:pt x="673608" y="313944"/>
                  <a:pt x="704088" y="338328"/>
                </a:cubicBezTo>
                <a:cubicBezTo>
                  <a:pt x="737616" y="313944"/>
                  <a:pt x="778623" y="297427"/>
                  <a:pt x="804672" y="265176"/>
                </a:cubicBezTo>
                <a:cubicBezTo>
                  <a:pt x="1035029" y="-20027"/>
                  <a:pt x="806852" y="171992"/>
                  <a:pt x="941832" y="64008"/>
                </a:cubicBezTo>
                <a:cubicBezTo>
                  <a:pt x="975360" y="112776"/>
                  <a:pt x="1001508" y="167545"/>
                  <a:pt x="1042416" y="210312"/>
                </a:cubicBezTo>
                <a:cubicBezTo>
                  <a:pt x="1069886" y="239031"/>
                  <a:pt x="1104205" y="282941"/>
                  <a:pt x="1143000" y="274320"/>
                </a:cubicBezTo>
                <a:cubicBezTo>
                  <a:pt x="1240617" y="252627"/>
                  <a:pt x="1337759" y="79561"/>
                  <a:pt x="1399032" y="18288"/>
                </a:cubicBezTo>
                <a:cubicBezTo>
                  <a:pt x="1410638" y="6682"/>
                  <a:pt x="1429512" y="6096"/>
                  <a:pt x="1444752" y="0"/>
                </a:cubicBezTo>
                <a:cubicBezTo>
                  <a:pt x="1599931" y="223070"/>
                  <a:pt x="1507316" y="227060"/>
                  <a:pt x="1636776" y="201168"/>
                </a:cubicBezTo>
                <a:cubicBezTo>
                  <a:pt x="1751836" y="112258"/>
                  <a:pt x="1794278" y="-22030"/>
                  <a:pt x="1892808" y="82296"/>
                </a:cubicBezTo>
                <a:cubicBezTo>
                  <a:pt x="1930070" y="121750"/>
                  <a:pt x="1955019" y="171939"/>
                  <a:pt x="1993392" y="210312"/>
                </a:cubicBezTo>
                <a:cubicBezTo>
                  <a:pt x="2016705" y="233625"/>
                  <a:pt x="2048256" y="246888"/>
                  <a:pt x="2075688" y="265176"/>
                </a:cubicBezTo>
                <a:cubicBezTo>
                  <a:pt x="2127504" y="240792"/>
                  <a:pt x="2187542" y="229160"/>
                  <a:pt x="2231136" y="192024"/>
                </a:cubicBezTo>
                <a:cubicBezTo>
                  <a:pt x="2397594" y="50227"/>
                  <a:pt x="2246533" y="42190"/>
                  <a:pt x="2377440" y="64008"/>
                </a:cubicBezTo>
                <a:cubicBezTo>
                  <a:pt x="2420112" y="115824"/>
                  <a:pt x="2449604" y="182222"/>
                  <a:pt x="2505456" y="219456"/>
                </a:cubicBezTo>
                <a:cubicBezTo>
                  <a:pt x="2662277" y="324003"/>
                  <a:pt x="2769447" y="239781"/>
                  <a:pt x="2907792" y="146304"/>
                </a:cubicBezTo>
                <a:cubicBezTo>
                  <a:pt x="2950652" y="117345"/>
                  <a:pt x="2980944" y="73152"/>
                  <a:pt x="3017520" y="36576"/>
                </a:cubicBezTo>
                <a:cubicBezTo>
                  <a:pt x="3051048" y="57912"/>
                  <a:pt x="3085834" y="77390"/>
                  <a:pt x="3118104" y="100584"/>
                </a:cubicBezTo>
                <a:cubicBezTo>
                  <a:pt x="3183446" y="147549"/>
                  <a:pt x="3229822" y="241762"/>
                  <a:pt x="3310128" y="246888"/>
                </a:cubicBezTo>
                <a:cubicBezTo>
                  <a:pt x="3339331" y="248752"/>
                  <a:pt x="3534879" y="135441"/>
                  <a:pt x="3611880" y="91440"/>
                </a:cubicBezTo>
                <a:cubicBezTo>
                  <a:pt x="3684254" y="174949"/>
                  <a:pt x="3763927" y="296374"/>
                  <a:pt x="3886200" y="320040"/>
                </a:cubicBezTo>
                <a:cubicBezTo>
                  <a:pt x="3929771" y="328473"/>
                  <a:pt x="3971544" y="295656"/>
                  <a:pt x="4014216" y="283464"/>
                </a:cubicBezTo>
                <a:cubicBezTo>
                  <a:pt x="4050792" y="237744"/>
                  <a:pt x="4082543" y="187705"/>
                  <a:pt x="4123944" y="146304"/>
                </a:cubicBezTo>
                <a:cubicBezTo>
                  <a:pt x="4132830" y="137418"/>
                  <a:pt x="4149455" y="131202"/>
                  <a:pt x="4160520" y="137160"/>
                </a:cubicBezTo>
                <a:cubicBezTo>
                  <a:pt x="4192836" y="154561"/>
                  <a:pt x="4212950" y="188979"/>
                  <a:pt x="4242816" y="210312"/>
                </a:cubicBezTo>
                <a:cubicBezTo>
                  <a:pt x="4277273" y="234924"/>
                  <a:pt x="4315968" y="252984"/>
                  <a:pt x="4352544" y="274320"/>
                </a:cubicBezTo>
                <a:cubicBezTo>
                  <a:pt x="4410456" y="256032"/>
                  <a:pt x="4472292" y="247268"/>
                  <a:pt x="4526280" y="219456"/>
                </a:cubicBezTo>
                <a:cubicBezTo>
                  <a:pt x="4761741" y="98158"/>
                  <a:pt x="4549934" y="118872"/>
                  <a:pt x="4754880" y="118872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2">
            <a:extLst>
              <a:ext uri="{FF2B5EF4-FFF2-40B4-BE49-F238E27FC236}">
                <a16:creationId xmlns:a16="http://schemas.microsoft.com/office/drawing/2014/main" id="{A205126B-533D-4189-B0FC-EED32A4AB01B}"/>
              </a:ext>
            </a:extLst>
          </p:cNvPr>
          <p:cNvSpPr/>
          <p:nvPr/>
        </p:nvSpPr>
        <p:spPr>
          <a:xfrm>
            <a:off x="7260509" y="2397407"/>
            <a:ext cx="4224745" cy="284970"/>
          </a:xfrm>
          <a:custGeom>
            <a:avLst/>
            <a:gdLst>
              <a:gd name="connsiteX0" fmla="*/ 0 w 4754880"/>
              <a:gd name="connsiteY0" fmla="*/ 155448 h 338328"/>
              <a:gd name="connsiteX1" fmla="*/ 82296 w 4754880"/>
              <a:gd name="connsiteY1" fmla="*/ 173736 h 338328"/>
              <a:gd name="connsiteX2" fmla="*/ 274320 w 4754880"/>
              <a:gd name="connsiteY2" fmla="*/ 82296 h 338328"/>
              <a:gd name="connsiteX3" fmla="*/ 292608 w 4754880"/>
              <a:gd name="connsiteY3" fmla="*/ 128016 h 338328"/>
              <a:gd name="connsiteX4" fmla="*/ 329184 w 4754880"/>
              <a:gd name="connsiteY4" fmla="*/ 246888 h 338328"/>
              <a:gd name="connsiteX5" fmla="*/ 365760 w 4754880"/>
              <a:gd name="connsiteY5" fmla="*/ 292608 h 338328"/>
              <a:gd name="connsiteX6" fmla="*/ 466344 w 4754880"/>
              <a:gd name="connsiteY6" fmla="*/ 118872 h 338328"/>
              <a:gd name="connsiteX7" fmla="*/ 512064 w 4754880"/>
              <a:gd name="connsiteY7" fmla="*/ 64008 h 338328"/>
              <a:gd name="connsiteX8" fmla="*/ 612648 w 4754880"/>
              <a:gd name="connsiteY8" fmla="*/ 265176 h 338328"/>
              <a:gd name="connsiteX9" fmla="*/ 704088 w 4754880"/>
              <a:gd name="connsiteY9" fmla="*/ 338328 h 338328"/>
              <a:gd name="connsiteX10" fmla="*/ 804672 w 4754880"/>
              <a:gd name="connsiteY10" fmla="*/ 265176 h 338328"/>
              <a:gd name="connsiteX11" fmla="*/ 941832 w 4754880"/>
              <a:gd name="connsiteY11" fmla="*/ 64008 h 338328"/>
              <a:gd name="connsiteX12" fmla="*/ 1042416 w 4754880"/>
              <a:gd name="connsiteY12" fmla="*/ 210312 h 338328"/>
              <a:gd name="connsiteX13" fmla="*/ 1143000 w 4754880"/>
              <a:gd name="connsiteY13" fmla="*/ 274320 h 338328"/>
              <a:gd name="connsiteX14" fmla="*/ 1399032 w 4754880"/>
              <a:gd name="connsiteY14" fmla="*/ 18288 h 338328"/>
              <a:gd name="connsiteX15" fmla="*/ 1444752 w 4754880"/>
              <a:gd name="connsiteY15" fmla="*/ 0 h 338328"/>
              <a:gd name="connsiteX16" fmla="*/ 1636776 w 4754880"/>
              <a:gd name="connsiteY16" fmla="*/ 201168 h 338328"/>
              <a:gd name="connsiteX17" fmla="*/ 1892808 w 4754880"/>
              <a:gd name="connsiteY17" fmla="*/ 82296 h 338328"/>
              <a:gd name="connsiteX18" fmla="*/ 1993392 w 4754880"/>
              <a:gd name="connsiteY18" fmla="*/ 210312 h 338328"/>
              <a:gd name="connsiteX19" fmla="*/ 2075688 w 4754880"/>
              <a:gd name="connsiteY19" fmla="*/ 265176 h 338328"/>
              <a:gd name="connsiteX20" fmla="*/ 2231136 w 4754880"/>
              <a:gd name="connsiteY20" fmla="*/ 192024 h 338328"/>
              <a:gd name="connsiteX21" fmla="*/ 2377440 w 4754880"/>
              <a:gd name="connsiteY21" fmla="*/ 64008 h 338328"/>
              <a:gd name="connsiteX22" fmla="*/ 2505456 w 4754880"/>
              <a:gd name="connsiteY22" fmla="*/ 219456 h 338328"/>
              <a:gd name="connsiteX23" fmla="*/ 2907792 w 4754880"/>
              <a:gd name="connsiteY23" fmla="*/ 146304 h 338328"/>
              <a:gd name="connsiteX24" fmla="*/ 3017520 w 4754880"/>
              <a:gd name="connsiteY24" fmla="*/ 36576 h 338328"/>
              <a:gd name="connsiteX25" fmla="*/ 3118104 w 4754880"/>
              <a:gd name="connsiteY25" fmla="*/ 100584 h 338328"/>
              <a:gd name="connsiteX26" fmla="*/ 3310128 w 4754880"/>
              <a:gd name="connsiteY26" fmla="*/ 246888 h 338328"/>
              <a:gd name="connsiteX27" fmla="*/ 3611880 w 4754880"/>
              <a:gd name="connsiteY27" fmla="*/ 91440 h 338328"/>
              <a:gd name="connsiteX28" fmla="*/ 3886200 w 4754880"/>
              <a:gd name="connsiteY28" fmla="*/ 320040 h 338328"/>
              <a:gd name="connsiteX29" fmla="*/ 4014216 w 4754880"/>
              <a:gd name="connsiteY29" fmla="*/ 283464 h 338328"/>
              <a:gd name="connsiteX30" fmla="*/ 4123944 w 4754880"/>
              <a:gd name="connsiteY30" fmla="*/ 146304 h 338328"/>
              <a:gd name="connsiteX31" fmla="*/ 4160520 w 4754880"/>
              <a:gd name="connsiteY31" fmla="*/ 137160 h 338328"/>
              <a:gd name="connsiteX32" fmla="*/ 4242816 w 4754880"/>
              <a:gd name="connsiteY32" fmla="*/ 210312 h 338328"/>
              <a:gd name="connsiteX33" fmla="*/ 4352544 w 4754880"/>
              <a:gd name="connsiteY33" fmla="*/ 274320 h 338328"/>
              <a:gd name="connsiteX34" fmla="*/ 4526280 w 4754880"/>
              <a:gd name="connsiteY34" fmla="*/ 219456 h 338328"/>
              <a:gd name="connsiteX35" fmla="*/ 4754880 w 4754880"/>
              <a:gd name="connsiteY35" fmla="*/ 118872 h 33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54880" h="338328">
                <a:moveTo>
                  <a:pt x="0" y="155448"/>
                </a:moveTo>
                <a:cubicBezTo>
                  <a:pt x="27432" y="161544"/>
                  <a:pt x="54665" y="178853"/>
                  <a:pt x="82296" y="173736"/>
                </a:cubicBezTo>
                <a:cubicBezTo>
                  <a:pt x="214779" y="149202"/>
                  <a:pt x="214964" y="141652"/>
                  <a:pt x="274320" y="82296"/>
                </a:cubicBezTo>
                <a:cubicBezTo>
                  <a:pt x="280416" y="97536"/>
                  <a:pt x="287417" y="112444"/>
                  <a:pt x="292608" y="128016"/>
                </a:cubicBezTo>
                <a:cubicBezTo>
                  <a:pt x="305718" y="167346"/>
                  <a:pt x="312347" y="209004"/>
                  <a:pt x="329184" y="246888"/>
                </a:cubicBezTo>
                <a:cubicBezTo>
                  <a:pt x="337110" y="264723"/>
                  <a:pt x="353568" y="277368"/>
                  <a:pt x="365760" y="292608"/>
                </a:cubicBezTo>
                <a:cubicBezTo>
                  <a:pt x="399288" y="234696"/>
                  <a:pt x="430272" y="175235"/>
                  <a:pt x="466344" y="118872"/>
                </a:cubicBezTo>
                <a:cubicBezTo>
                  <a:pt x="479177" y="98821"/>
                  <a:pt x="495231" y="47175"/>
                  <a:pt x="512064" y="64008"/>
                </a:cubicBezTo>
                <a:cubicBezTo>
                  <a:pt x="565076" y="117020"/>
                  <a:pt x="569655" y="203757"/>
                  <a:pt x="612648" y="265176"/>
                </a:cubicBezTo>
                <a:cubicBezTo>
                  <a:pt x="635032" y="297153"/>
                  <a:pt x="673608" y="313944"/>
                  <a:pt x="704088" y="338328"/>
                </a:cubicBezTo>
                <a:cubicBezTo>
                  <a:pt x="737616" y="313944"/>
                  <a:pt x="778623" y="297427"/>
                  <a:pt x="804672" y="265176"/>
                </a:cubicBezTo>
                <a:cubicBezTo>
                  <a:pt x="1035029" y="-20027"/>
                  <a:pt x="806852" y="171992"/>
                  <a:pt x="941832" y="64008"/>
                </a:cubicBezTo>
                <a:cubicBezTo>
                  <a:pt x="975360" y="112776"/>
                  <a:pt x="1001508" y="167545"/>
                  <a:pt x="1042416" y="210312"/>
                </a:cubicBezTo>
                <a:cubicBezTo>
                  <a:pt x="1069886" y="239031"/>
                  <a:pt x="1104205" y="282941"/>
                  <a:pt x="1143000" y="274320"/>
                </a:cubicBezTo>
                <a:cubicBezTo>
                  <a:pt x="1240617" y="252627"/>
                  <a:pt x="1337759" y="79561"/>
                  <a:pt x="1399032" y="18288"/>
                </a:cubicBezTo>
                <a:cubicBezTo>
                  <a:pt x="1410638" y="6682"/>
                  <a:pt x="1429512" y="6096"/>
                  <a:pt x="1444752" y="0"/>
                </a:cubicBezTo>
                <a:cubicBezTo>
                  <a:pt x="1599931" y="223070"/>
                  <a:pt x="1507316" y="227060"/>
                  <a:pt x="1636776" y="201168"/>
                </a:cubicBezTo>
                <a:cubicBezTo>
                  <a:pt x="1751836" y="112258"/>
                  <a:pt x="1794278" y="-22030"/>
                  <a:pt x="1892808" y="82296"/>
                </a:cubicBezTo>
                <a:cubicBezTo>
                  <a:pt x="1930070" y="121750"/>
                  <a:pt x="1955019" y="171939"/>
                  <a:pt x="1993392" y="210312"/>
                </a:cubicBezTo>
                <a:cubicBezTo>
                  <a:pt x="2016705" y="233625"/>
                  <a:pt x="2048256" y="246888"/>
                  <a:pt x="2075688" y="265176"/>
                </a:cubicBezTo>
                <a:cubicBezTo>
                  <a:pt x="2127504" y="240792"/>
                  <a:pt x="2187542" y="229160"/>
                  <a:pt x="2231136" y="192024"/>
                </a:cubicBezTo>
                <a:cubicBezTo>
                  <a:pt x="2397594" y="50227"/>
                  <a:pt x="2246533" y="42190"/>
                  <a:pt x="2377440" y="64008"/>
                </a:cubicBezTo>
                <a:cubicBezTo>
                  <a:pt x="2420112" y="115824"/>
                  <a:pt x="2449604" y="182222"/>
                  <a:pt x="2505456" y="219456"/>
                </a:cubicBezTo>
                <a:cubicBezTo>
                  <a:pt x="2662277" y="324003"/>
                  <a:pt x="2769447" y="239781"/>
                  <a:pt x="2907792" y="146304"/>
                </a:cubicBezTo>
                <a:cubicBezTo>
                  <a:pt x="2950652" y="117345"/>
                  <a:pt x="2980944" y="73152"/>
                  <a:pt x="3017520" y="36576"/>
                </a:cubicBezTo>
                <a:cubicBezTo>
                  <a:pt x="3051048" y="57912"/>
                  <a:pt x="3085834" y="77390"/>
                  <a:pt x="3118104" y="100584"/>
                </a:cubicBezTo>
                <a:cubicBezTo>
                  <a:pt x="3183446" y="147549"/>
                  <a:pt x="3229822" y="241762"/>
                  <a:pt x="3310128" y="246888"/>
                </a:cubicBezTo>
                <a:cubicBezTo>
                  <a:pt x="3339331" y="248752"/>
                  <a:pt x="3534879" y="135441"/>
                  <a:pt x="3611880" y="91440"/>
                </a:cubicBezTo>
                <a:cubicBezTo>
                  <a:pt x="3684254" y="174949"/>
                  <a:pt x="3763927" y="296374"/>
                  <a:pt x="3886200" y="320040"/>
                </a:cubicBezTo>
                <a:cubicBezTo>
                  <a:pt x="3929771" y="328473"/>
                  <a:pt x="3971544" y="295656"/>
                  <a:pt x="4014216" y="283464"/>
                </a:cubicBezTo>
                <a:cubicBezTo>
                  <a:pt x="4050792" y="237744"/>
                  <a:pt x="4082543" y="187705"/>
                  <a:pt x="4123944" y="146304"/>
                </a:cubicBezTo>
                <a:cubicBezTo>
                  <a:pt x="4132830" y="137418"/>
                  <a:pt x="4149455" y="131202"/>
                  <a:pt x="4160520" y="137160"/>
                </a:cubicBezTo>
                <a:cubicBezTo>
                  <a:pt x="4192836" y="154561"/>
                  <a:pt x="4212950" y="188979"/>
                  <a:pt x="4242816" y="210312"/>
                </a:cubicBezTo>
                <a:cubicBezTo>
                  <a:pt x="4277273" y="234924"/>
                  <a:pt x="4315968" y="252984"/>
                  <a:pt x="4352544" y="274320"/>
                </a:cubicBezTo>
                <a:cubicBezTo>
                  <a:pt x="4410456" y="256032"/>
                  <a:pt x="4472292" y="247268"/>
                  <a:pt x="4526280" y="219456"/>
                </a:cubicBezTo>
                <a:cubicBezTo>
                  <a:pt x="4761741" y="98158"/>
                  <a:pt x="4549934" y="118872"/>
                  <a:pt x="4754880" y="118872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9197834a1_1_170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local de Smith e Waterman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89197834a1_1_170"/>
          <p:cNvSpPr txBox="1">
            <a:spLocks noGrp="1"/>
          </p:cNvSpPr>
          <p:nvPr>
            <p:ph type="body" idx="1"/>
          </p:nvPr>
        </p:nvSpPr>
        <p:spPr>
          <a:xfrm>
            <a:off x="542924" y="1483625"/>
            <a:ext cx="66252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início do alinhamento pode iniciar e terminar em qualquer posição da matriz: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alinhamento não necessariamente se estende pelas extremidades da sequência;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matriz é construída com uma linha e uma coluna extra no início preenchidas com 0;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ordem linear de um alinhamento não pode ser violada.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289197834a1_1_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012" y="1483625"/>
            <a:ext cx="3132549" cy="27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89197834a1_1_170"/>
          <p:cNvSpPr txBox="1"/>
          <p:nvPr/>
        </p:nvSpPr>
        <p:spPr>
          <a:xfrm>
            <a:off x="8307712" y="4242125"/>
            <a:ext cx="2932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Deonier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>
                <a:solidFill>
                  <a:srgbClr val="677480"/>
                </a:solidFill>
              </a:rPr>
              <a:t>0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9197834a1_1_17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local de Smith e Waterman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89197834a1_1_179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7704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 pontuação de S(i,j) é dada como o máximo das 4 possibilidades: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pontuação da célula na posição diagonal superior (i-1,j-1);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pontuação da célula à esquerda (i,j-1) menos a penalidade por lacuna;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pontuação da célula acima (i-1,j) menos a penalidade por lacuna;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Caso todas as opções de pontuação produzam um resultado negativo, a célula assume valor de 0.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Após determinado o trecho alinhado, o procedimento de rastreamento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trace-back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 é realizado iniciando pelo maior valor da matriz.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289197834a1_1_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2425" y="1365163"/>
            <a:ext cx="3635125" cy="497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289197834a1_1_179"/>
          <p:cNvSpPr txBox="1"/>
          <p:nvPr/>
        </p:nvSpPr>
        <p:spPr>
          <a:xfrm>
            <a:off x="7942426" y="64124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1e920cae73e_0_172"/>
          <p:cNvPicPr preferRelativeResize="0"/>
          <p:nvPr/>
        </p:nvPicPr>
        <p:blipFill rotWithShape="1">
          <a:blip r:embed="rId3">
            <a:alphaModFix/>
          </a:blip>
          <a:srcRect l="26548" t="25974" r="8444" b="10000"/>
          <a:stretch/>
        </p:blipFill>
        <p:spPr>
          <a:xfrm>
            <a:off x="356150" y="134750"/>
            <a:ext cx="11510875" cy="637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 sz="5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>
                <a:latin typeface="Arial"/>
                <a:ea typeface="Arial"/>
                <a:cs typeface="Arial"/>
                <a:sym typeface="Arial"/>
              </a:rPr>
              <a:t>ALINHAMENTO GLOBAL</a:t>
            </a:r>
            <a:endParaRPr sz="5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413086" y="-124634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global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4"/>
          <p:cNvSpPr txBox="1">
            <a:spLocks noGrp="1"/>
          </p:cNvSpPr>
          <p:nvPr>
            <p:ph type="body" idx="1"/>
          </p:nvPr>
        </p:nvSpPr>
        <p:spPr>
          <a:xfrm>
            <a:off x="413075" y="1094575"/>
            <a:ext cx="7166100" cy="54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alinhamento global inclui todos os resíduos de ambas as sequências;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método de alinhamento global de Needleman e Wunsch (1970) produz um resultado ótimo sem a necessidade de avaliar todos os alinhamentos possíveis: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5959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▷"/>
            </a:pP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Iniciado pela </a:t>
            </a: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preparação da matriz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pontuação da matriz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 e a </a:t>
            </a: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identificação do alinhamento ótimo</a:t>
            </a:r>
            <a:r>
              <a:rPr lang="pt-BR" sz="2400" b="1"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7450" y="1248350"/>
            <a:ext cx="4083750" cy="41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4"/>
          <p:cNvSpPr txBox="1"/>
          <p:nvPr/>
        </p:nvSpPr>
        <p:spPr>
          <a:xfrm>
            <a:off x="7696737" y="5348425"/>
            <a:ext cx="2932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Deonier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>
                <a:solidFill>
                  <a:srgbClr val="677480"/>
                </a:solidFill>
              </a:rPr>
              <a:t>0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9197834a1_1_130"/>
          <p:cNvSpPr txBox="1">
            <a:spLocks noGrp="1"/>
          </p:cNvSpPr>
          <p:nvPr>
            <p:ph type="title"/>
          </p:nvPr>
        </p:nvSpPr>
        <p:spPr>
          <a:xfrm>
            <a:off x="614361" y="-116584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global de Needleman e Wunsch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89197834a1_1_130"/>
          <p:cNvSpPr txBox="1">
            <a:spLocks noGrp="1"/>
          </p:cNvSpPr>
          <p:nvPr>
            <p:ph type="body" idx="1"/>
          </p:nvPr>
        </p:nvSpPr>
        <p:spPr>
          <a:xfrm>
            <a:off x="542926" y="1483625"/>
            <a:ext cx="4755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▷"/>
            </a:pPr>
            <a:r>
              <a:rPr lang="pt-BR" sz="2700">
                <a:latin typeface="Arial"/>
                <a:ea typeface="Arial"/>
                <a:cs typeface="Arial"/>
                <a:sym typeface="Arial"/>
              </a:rPr>
              <a:t>O processo é iniciado pela preparação de uma matriz bidimensional: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457200" lvl="0" indent="-1405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▷"/>
            </a:pPr>
            <a:r>
              <a:rPr lang="pt-BR" sz="2100">
                <a:latin typeface="Arial"/>
                <a:ea typeface="Arial"/>
                <a:cs typeface="Arial"/>
                <a:sym typeface="Arial"/>
              </a:rPr>
              <a:t>Uma sequência listada horizontalmente (x) e outra verticalmente (y);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1405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▷"/>
            </a:pPr>
            <a:r>
              <a:rPr lang="pt-BR" sz="2100">
                <a:latin typeface="Arial"/>
                <a:ea typeface="Arial"/>
                <a:cs typeface="Arial"/>
                <a:sym typeface="Arial"/>
              </a:rPr>
              <a:t>As sequências podem ser idênticas (diagonal), ou com variações verticais e horizontais para incluir as </a:t>
            </a:r>
            <a:r>
              <a:rPr lang="pt-BR" sz="2100" i="1">
                <a:latin typeface="Arial"/>
                <a:ea typeface="Arial"/>
                <a:cs typeface="Arial"/>
                <a:sym typeface="Arial"/>
              </a:rPr>
              <a:t>mismatches</a:t>
            </a:r>
            <a:r>
              <a:rPr lang="pt-BR" sz="2100">
                <a:latin typeface="Arial"/>
                <a:ea typeface="Arial"/>
                <a:cs typeface="Arial"/>
                <a:sym typeface="Arial"/>
              </a:rPr>
              <a:t>;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1405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▷"/>
            </a:pPr>
            <a:r>
              <a:rPr lang="pt-BR" sz="2100">
                <a:latin typeface="Arial"/>
                <a:ea typeface="Arial"/>
                <a:cs typeface="Arial"/>
                <a:sym typeface="Arial"/>
              </a:rPr>
              <a:t>Lacunas são penalizadas.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7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289197834a1_1_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575" y="1742574"/>
            <a:ext cx="4929850" cy="43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89197834a1_1_130"/>
          <p:cNvSpPr txBox="1"/>
          <p:nvPr/>
        </p:nvSpPr>
        <p:spPr>
          <a:xfrm>
            <a:off x="5828576" y="617027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9197834a1_1_140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global de Needleman e Wunsch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89197834a1_1_140"/>
          <p:cNvSpPr txBox="1">
            <a:spLocks noGrp="1"/>
          </p:cNvSpPr>
          <p:nvPr>
            <p:ph type="body" idx="1"/>
          </p:nvPr>
        </p:nvSpPr>
        <p:spPr>
          <a:xfrm>
            <a:off x="542926" y="1483625"/>
            <a:ext cx="4755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Preparação de duas matrizes, a de identidade dos aminoácidos e então a de pontuação: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lacunas são posicionadas na primeira linha e primeira coluna da matriz de pontuação;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Em seguida são posicionadas as células com identidade (matriz de identidade);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Em seguida é definido um sistema de pontuação visando o caminho pela matriz que maximize a pontuação (máxima identidade, mínimas lacunas).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89197834a1_1_140"/>
          <p:cNvSpPr txBox="1"/>
          <p:nvPr/>
        </p:nvSpPr>
        <p:spPr>
          <a:xfrm>
            <a:off x="5915776" y="64221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g289197834a1_1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875" y="1372950"/>
            <a:ext cx="4177525" cy="51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9197834a1_1_154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global de Needleman e Wunsch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89197834a1_1_154"/>
          <p:cNvSpPr txBox="1">
            <a:spLocks noGrp="1"/>
          </p:cNvSpPr>
          <p:nvPr>
            <p:ph type="body" idx="1"/>
          </p:nvPr>
        </p:nvSpPr>
        <p:spPr>
          <a:xfrm>
            <a:off x="542924" y="1483625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Após o preenchimento das matrizes, o alinhamento é determinado por rastreamento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trace-back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Partindo de um ponto de origem, geralmente a última linha e coluna (porção carboxi-terminal 3’ da proteína), estima-se qual próxima célula da matriz possui a maior pontuação, determinando o caminho ótimo.</a:t>
            </a: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89197834a1_1_154"/>
          <p:cNvSpPr txBox="1"/>
          <p:nvPr/>
        </p:nvSpPr>
        <p:spPr>
          <a:xfrm>
            <a:off x="3770776" y="62671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289197834a1_1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775" y="3306074"/>
            <a:ext cx="4164825" cy="29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920cae73e_0_180"/>
          <p:cNvSpPr txBox="1"/>
          <p:nvPr/>
        </p:nvSpPr>
        <p:spPr>
          <a:xfrm>
            <a:off x="3770776" y="62671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g1e920cae73e_0_180"/>
          <p:cNvPicPr preferRelativeResize="0"/>
          <p:nvPr/>
        </p:nvPicPr>
        <p:blipFill rotWithShape="1">
          <a:blip r:embed="rId3">
            <a:alphaModFix/>
          </a:blip>
          <a:srcRect l="26817" t="19883" r="7916" b="13860"/>
          <a:stretch/>
        </p:blipFill>
        <p:spPr>
          <a:xfrm>
            <a:off x="701838" y="408925"/>
            <a:ext cx="10788326" cy="61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920cae73e_0_71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>
                <a:latin typeface="Arial"/>
                <a:ea typeface="Arial"/>
                <a:cs typeface="Arial"/>
                <a:sym typeface="Arial"/>
              </a:rPr>
              <a:t>O CASO DAS PROTEÍNAS E OUTRAS INFORMAÇÕES</a:t>
            </a:r>
            <a:endParaRPr sz="5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PAM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Point Accepted Mutation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248" name="Google Shape;248;p7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4893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Definida por Margaret Dayhoff em 1978;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Observações pela construção de árvores filogenéticas por parcimônia, e não pela análise da mutação diretamente.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Uma troca de resíduos que foi aceita pela seleção natural;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Alguns resíduos se apresentam mais frequentemente nas proteínas;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 taxa de mutação entre cada resíduo é variável: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Resíduos menos mutáveis possivelmente apresentam funções biológicas conservadas.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225" y="3557100"/>
            <a:ext cx="4109775" cy="30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 txBox="1"/>
          <p:nvPr/>
        </p:nvSpPr>
        <p:spPr>
          <a:xfrm>
            <a:off x="11142000" y="3557100"/>
            <a:ext cx="10500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Parvathy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>
                <a:solidFill>
                  <a:srgbClr val="677480"/>
                </a:solidFill>
              </a:rPr>
              <a:t>22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3325" y="1386750"/>
            <a:ext cx="1884175" cy="17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 txBox="1"/>
          <p:nvPr/>
        </p:nvSpPr>
        <p:spPr>
          <a:xfrm>
            <a:off x="9417500" y="1386750"/>
            <a:ext cx="21600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Dayhoff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000">
                <a:solidFill>
                  <a:srgbClr val="677480"/>
                </a:solidFill>
              </a:rPr>
              <a:t>1972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PAM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Point Accepted Mutation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258" name="Google Shape;258;p8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717" cy="473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Matriz M de probabilidade de mutação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Mutation Probability Matrix M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 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Qualquer elemento M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apresenta uma probabilidade do aminoácido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ser substituído pelo aminoácido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em um intervalo evolutivo definido (PAM);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intervalo PAM representa uma unidade percentual de divergência evolutiva no qual 1% dos aminoácidos foram trocados em duas proteínas.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7" y="3429000"/>
            <a:ext cx="5126038" cy="271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6441" y="3600554"/>
            <a:ext cx="4678892" cy="25409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/>
        </p:nvSpPr>
        <p:spPr>
          <a:xfrm>
            <a:off x="763055" y="6041133"/>
            <a:ext cx="4157785" cy="63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PAM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Point Accepted Mutation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267" name="Google Shape;267;p9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Matriz M de probabilidade de mutação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Mutation Probability Matrix M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pt-BR" sz="1600" i="1" baseline="-25000">
                <a:latin typeface="Arial"/>
                <a:ea typeface="Arial"/>
                <a:cs typeface="Arial"/>
                <a:sym typeface="Arial"/>
              </a:rPr>
              <a:t>jj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 corresponde à probabilidade de um aminoácido ser substituído por ele mesmo;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1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pt-BR" sz="16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 corresponde à probabilidade previamente calculada de um aminoácido específico ser substituído por outro;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1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λ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 é a constante de proporcionalidade: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2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>
                <a:latin typeface="Arial"/>
                <a:ea typeface="Arial"/>
                <a:cs typeface="Arial"/>
                <a:sym typeface="Arial"/>
              </a:rPr>
              <a:t>Aplicada à todas as colunas da Matriz M;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2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>
                <a:latin typeface="Arial"/>
                <a:ea typeface="Arial"/>
                <a:cs typeface="Arial"/>
                <a:sym typeface="Arial"/>
              </a:rPr>
              <a:t>Na matriz PAM1 </a:t>
            </a: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λ 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corresponde à distância de 1 PAM;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2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>
                <a:latin typeface="Arial"/>
                <a:ea typeface="Arial"/>
                <a:cs typeface="Arial"/>
                <a:sym typeface="Arial"/>
              </a:rPr>
              <a:t>A multiplicação de </a:t>
            </a: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λ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 representa distâncias evolutivas maiores.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1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▷"/>
            </a:pP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pt-BR" sz="1600" i="1" baseline="-25000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 é a mutabilidade do aminoácido </a:t>
            </a:r>
            <a:r>
              <a:rPr lang="pt-BR" sz="1600" i="1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pt-BR" sz="1600"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18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600" y="4094075"/>
            <a:ext cx="6618700" cy="23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 txBox="1"/>
          <p:nvPr/>
        </p:nvSpPr>
        <p:spPr>
          <a:xfrm>
            <a:off x="1596765" y="6345476"/>
            <a:ext cx="41577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3308" y="4094065"/>
            <a:ext cx="92392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0241" y="4453991"/>
            <a:ext cx="866775" cy="5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20cae73e_0_0"/>
          <p:cNvSpPr txBox="1">
            <a:spLocks noGrp="1"/>
          </p:cNvSpPr>
          <p:nvPr>
            <p:ph type="title"/>
          </p:nvPr>
        </p:nvSpPr>
        <p:spPr>
          <a:xfrm>
            <a:off x="7840799" y="-76200"/>
            <a:ext cx="435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Estrutura da aula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1e920cae73e_0_0"/>
          <p:cNvSpPr txBox="1">
            <a:spLocks noGrp="1"/>
          </p:cNvSpPr>
          <p:nvPr>
            <p:ph type="body" idx="1"/>
          </p:nvPr>
        </p:nvSpPr>
        <p:spPr>
          <a:xfrm>
            <a:off x="614400" y="312550"/>
            <a:ext cx="103929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Objetivos da aula (5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Contextualização (10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Importância do alinhamento de sequências (10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Como alinhar? (5 a 10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Alinhamento global (15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Alinhamento local (15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Alinhamento de proteínas (15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Alinhamento múltiplo (15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Alinhar ou mapear? (5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que é mapear e quais são os principais algoritmos (5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Novas tendências (5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Questões em aberto (5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Exercício prático (15 minutos)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89197834a1_1_0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PAM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Point Accepted Mutation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277" name="Google Shape;277;g289197834a1_1_0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 matriz PAM1 foi determinada com proteínas que compartilham pelo menos 85% de identidade;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Matrizes PAM maiores (PAM100, PAM250) apresentam penalidades menores: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Proteínas mais distantes evolutivamente apresentam substituições mais frequentes;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Multiplicação da matriz PAM completa.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g289197834a1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25" y="3911300"/>
            <a:ext cx="4318625" cy="25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89197834a1_1_0"/>
          <p:cNvSpPr txBox="1"/>
          <p:nvPr/>
        </p:nvSpPr>
        <p:spPr>
          <a:xfrm>
            <a:off x="465415" y="6422101"/>
            <a:ext cx="41577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289197834a1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7750" y="3569275"/>
            <a:ext cx="4157701" cy="285282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89197834a1_1_0"/>
          <p:cNvSpPr txBox="1"/>
          <p:nvPr/>
        </p:nvSpPr>
        <p:spPr>
          <a:xfrm>
            <a:off x="6620540" y="6345901"/>
            <a:ext cx="41577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9197834a1_1_12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PAM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Point Accepted Mutation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287" name="Google Shape;287;g289197834a1_1_12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Matriz de probabilidades de parentesco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relatedness odds matrix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Probabilidade de um aminoácido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ser trocado por outro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em uma sequência homóloga de maneira aleatória;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representa a probabilidade de qualquer elemento da matriz ser trocado por outro em um dado intervalo evolutivo (autêntico);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representa uma frequência normalizada da probabilidade do aminoácido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ocorrer naquela posição por acaso (aleatório);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representa a probabilidade de um alinhamento autêntico: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719999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Um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de 1 significa que a substituição ocorre tão frequentemente quanto ocorreria ao acaso;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719999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&gt; 1 indica que o alinhamento de dois resíduos é mais frequente do que o esperado por acaso;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719999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&lt; que 1 indicam que o alinhamento não é favorecido.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289197834a1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2874" y="1425499"/>
            <a:ext cx="670625" cy="5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89197834a1_1_28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PAM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Point Accepted Mutation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294" name="Google Shape;294;g289197834a1_1_28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Os valores de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pt-BR" sz="25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 são calculados para cada posição e então multiplicados, resultando na pontuação total do alinhamento: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Os resultados são expressos na escala logarítmica, fornecendo dados integrais.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89197834a1_1_28"/>
          <p:cNvSpPr txBox="1"/>
          <p:nvPr/>
        </p:nvSpPr>
        <p:spPr>
          <a:xfrm>
            <a:off x="668790" y="5781101"/>
            <a:ext cx="41577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g289197834a1_1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550" y="2789975"/>
            <a:ext cx="4833824" cy="29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89197834a1_1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378" y="2789965"/>
            <a:ext cx="1200550" cy="4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89197834a1_1_28"/>
          <p:cNvSpPr txBox="1">
            <a:spLocks noGrp="1"/>
          </p:cNvSpPr>
          <p:nvPr>
            <p:ph type="body" idx="1"/>
          </p:nvPr>
        </p:nvSpPr>
        <p:spPr>
          <a:xfrm>
            <a:off x="5783300" y="2897875"/>
            <a:ext cx="56784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Exemplo: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Troca 50 vezes mais frequente que o esperado pelo acaso.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289197834a1_1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525" y="3449524"/>
            <a:ext cx="582972" cy="21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89197834a1_1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2525" y="3661614"/>
            <a:ext cx="1007325" cy="21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89197834a1_1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2525" y="3873719"/>
            <a:ext cx="804536" cy="212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9197834a1_1_47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Matrizes BLOSUM (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BLOcks SUbstitution Matrix series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</p:txBody>
      </p:sp>
      <p:sp>
        <p:nvSpPr>
          <p:cNvPr id="307" name="Google Shape;307;g289197834a1_1_47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Definida por Steven Henikoff e Jorja Henikoff em 1992;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Utilizam a base de dados BLOCKS de proteínas: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Consideram regiões conservadas (blocos) das proteínas analisadas.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BLAST utiliza a matriz BLOSUM62: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Proteínas com pelo menos 62% de identidade dos aminoácidos na sequência alvo;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Apresentam penalidades maiores para blocos com identidade menor que 62%.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g289197834a1_1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175" y="3610925"/>
            <a:ext cx="4533076" cy="28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89197834a1_1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3366" y="3918561"/>
            <a:ext cx="1066613" cy="53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89197834a1_1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6447" y="4527222"/>
            <a:ext cx="1140450" cy="45896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89197834a1_1_47"/>
          <p:cNvSpPr txBox="1"/>
          <p:nvPr/>
        </p:nvSpPr>
        <p:spPr>
          <a:xfrm>
            <a:off x="855301" y="63459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89197834a1_1_47"/>
          <p:cNvSpPr txBox="1">
            <a:spLocks noGrp="1"/>
          </p:cNvSpPr>
          <p:nvPr>
            <p:ph type="body" idx="1"/>
          </p:nvPr>
        </p:nvSpPr>
        <p:spPr>
          <a:xfrm>
            <a:off x="6189625" y="5038000"/>
            <a:ext cx="5182200" cy="17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refere-se à pontuação do aminoácido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alinhado com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pt-BR" sz="1900" i="1" baseline="-25000"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refere-se à frequência de alvo;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λ corresponde ao parâmetro de escala da matriz.</a:t>
            </a:r>
            <a:endParaRPr sz="19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89197834a1_1_71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PAM versus BLOSUM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89197834a1_1_71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PAM geralmente é utilizada para sequências próximas;</a:t>
            </a:r>
            <a:endParaRPr sz="2500"/>
          </a:p>
          <a:p>
            <a:pPr marL="0" lvl="0" indent="-158750" algn="just" rtl="0"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BLOSUM é utilizado para sequências mais distantes.</a:t>
            </a: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g289197834a1_1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730" y="3471775"/>
            <a:ext cx="6444825" cy="22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89197834a1_1_71"/>
          <p:cNvSpPr txBox="1"/>
          <p:nvPr/>
        </p:nvSpPr>
        <p:spPr>
          <a:xfrm>
            <a:off x="2750726" y="56762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89197834a1_1_80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PAM250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89197834a1_1_80"/>
          <p:cNvSpPr txBox="1">
            <a:spLocks noGrp="1"/>
          </p:cNvSpPr>
          <p:nvPr>
            <p:ph type="body" idx="1"/>
          </p:nvPr>
        </p:nvSpPr>
        <p:spPr>
          <a:xfrm>
            <a:off x="542922" y="1483616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A zona de penumbra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twilight zone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 representa a região em que não é possível determinar homologia: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matriz PAM250 assume uma ocorrência de 250 mutações pontuais a cada 100 aminoácidos;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São necessárias outras técnicas para determinação, como alinhamentos múltiplos ou predições estruturais.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 b="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g289197834a1_1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6375" y="3726800"/>
            <a:ext cx="3566875" cy="26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289197834a1_1_80"/>
          <p:cNvSpPr txBox="1"/>
          <p:nvPr/>
        </p:nvSpPr>
        <p:spPr>
          <a:xfrm>
            <a:off x="4106851" y="625870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89197834a1_1_213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89197834a1_1_213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1772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Os alinhamentos são classificados por testes estatísticos que determinam a probabilidade de uma combinação ocorrer ao acaso: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Valor esperado (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expect value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- E);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Valor-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Entropia relativa (H);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Resultados brutos (matriz de pontuação);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Pontuações em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bits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(S);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Pontuação Z.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289197834a1_1_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050" y="1483624"/>
            <a:ext cx="3876425" cy="23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89197834a1_1_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50" y="3923650"/>
            <a:ext cx="6815725" cy="24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89197834a1_1_213"/>
          <p:cNvSpPr txBox="1"/>
          <p:nvPr/>
        </p:nvSpPr>
        <p:spPr>
          <a:xfrm>
            <a:off x="4881751" y="63349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89197834a1_1_9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89197834a1_1_99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167600" cy="50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Valor esperado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expect value - E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Descreve o número de alinhamentos compatíveis com uma pontuação igual ou melhor ao esperado pelo acaso;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Um Valor-E de 10 indica que 10 mudanças com pontuações iguais ou melhores que o do alinhamento ocorrem por acaso;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O Valor-E é dependente do tamanho da sequência inserida e da obtida na base de dados;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07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O Valor-E diminui de maneira exponencial com o aumento da pontuação de cada comparação par-a-par.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0" lvl="0" indent="-158750" algn="just" rtl="0"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Valor-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15149" algn="just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Probabilidade de um alinhamento ocorrer ao acaso;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115149" algn="just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Comparação da pontuação do alinhamento (S) para a distribuição esperada das pontuações dos </a:t>
            </a:r>
            <a:r>
              <a:rPr lang="pt-BR" sz="1700" i="1">
                <a:latin typeface="Arial"/>
                <a:ea typeface="Arial"/>
                <a:cs typeface="Arial"/>
                <a:sym typeface="Arial"/>
              </a:rPr>
              <a:t>HSPs </a:t>
            </a:r>
            <a:r>
              <a:rPr lang="pt-BR" sz="1700">
                <a:latin typeface="Arial"/>
                <a:ea typeface="Arial"/>
                <a:cs typeface="Arial"/>
                <a:sym typeface="Arial"/>
              </a:rPr>
              <a:t>pelas comparações de sequências aleatórias do mesmo comprimento e composição da </a:t>
            </a:r>
            <a:r>
              <a:rPr lang="pt-BR" sz="1700" i="1">
                <a:latin typeface="Arial"/>
                <a:ea typeface="Arial"/>
                <a:cs typeface="Arial"/>
                <a:sym typeface="Arial"/>
              </a:rPr>
              <a:t>query </a:t>
            </a:r>
            <a:r>
              <a:rPr lang="pt-BR" sz="1700">
                <a:latin typeface="Arial"/>
                <a:ea typeface="Arial"/>
                <a:cs typeface="Arial"/>
                <a:sym typeface="Arial"/>
              </a:rPr>
              <a:t>e da base de dados;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115149" algn="just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Valores-</a:t>
            </a:r>
            <a:r>
              <a:rPr lang="pt-BR" sz="1700" i="1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700">
                <a:latin typeface="Arial"/>
                <a:ea typeface="Arial"/>
                <a:cs typeface="Arial"/>
                <a:sym typeface="Arial"/>
              </a:rPr>
              <a:t> &lt; 0,05 são significantes;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115149" algn="just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▷"/>
            </a:pPr>
            <a:r>
              <a:rPr lang="pt-BR" sz="1700">
                <a:latin typeface="Arial"/>
                <a:ea typeface="Arial"/>
                <a:cs typeface="Arial"/>
                <a:sym typeface="Arial"/>
              </a:rPr>
              <a:t>Valor-</a:t>
            </a:r>
            <a:r>
              <a:rPr lang="pt-BR" sz="1700" i="1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700">
                <a:latin typeface="Arial"/>
                <a:ea typeface="Arial"/>
                <a:cs typeface="Arial"/>
                <a:sym typeface="Arial"/>
              </a:rPr>
              <a:t> e Valor-E são formas diferentes de representar a significância de um alinhamento.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g289197834a1_1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125" y="3595275"/>
            <a:ext cx="3010325" cy="22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89197834a1_1_99"/>
          <p:cNvSpPr txBox="1"/>
          <p:nvPr/>
        </p:nvSpPr>
        <p:spPr>
          <a:xfrm>
            <a:off x="8464126" y="5889338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289197834a1_1_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6550" y="1226625"/>
            <a:ext cx="4445450" cy="15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89197834a1_1_222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289197834a1_1_222"/>
          <p:cNvSpPr txBox="1">
            <a:spLocks noGrp="1"/>
          </p:cNvSpPr>
          <p:nvPr>
            <p:ph type="body" idx="1"/>
          </p:nvPr>
        </p:nvSpPr>
        <p:spPr>
          <a:xfrm>
            <a:off x="542924" y="1483625"/>
            <a:ext cx="6508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Entropia relativa (H):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Corresponde à chance, em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bits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, de cada posição do alinhamento ocorrer ao acaso;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Uma matriz PAM10 apresenta H de 3,43 bits, sendo necessário o alinhamento de pelo menos 9 resíduos para significância;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Uma matriz PAM250 apresenta H de 0,36 bits, sendo necessário o alinhamento de pelo menos 83 resíduos para significância.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g289197834a1_1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050" y="1764525"/>
            <a:ext cx="4102950" cy="28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89197834a1_1_222"/>
          <p:cNvSpPr txBox="1"/>
          <p:nvPr/>
        </p:nvSpPr>
        <p:spPr>
          <a:xfrm>
            <a:off x="7821051" y="473667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89197834a1_1_24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par-a-par</a:t>
            </a:r>
            <a:endParaRPr sz="4000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89197834a1_1_249"/>
          <p:cNvSpPr txBox="1">
            <a:spLocks noGrp="1"/>
          </p:cNvSpPr>
          <p:nvPr>
            <p:ph type="body" idx="1"/>
          </p:nvPr>
        </p:nvSpPr>
        <p:spPr>
          <a:xfrm>
            <a:off x="542926" y="1483625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Pontuação em bits (S):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Normalizações dos resultados brutos com as variáveis estatísticas do método de pontuação escolhido;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pontuações de bits possuem unidades, e podem ser comparadas entre diferentes bases de dados e diferentes alinhamentos.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Pontuação Z (Pontuação padronizada):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resultado do alinhamento é comparado a pontuações conhecidas de outros alinhamentos aleatórios sabidamente não homólogos na base de dados;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pontuação Z representa o número de desvios padrões (s) acima da média das amostra aleatórias (𝑥), o desvio padrão das amostras (s):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289197834a1_1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350" y="4406075"/>
            <a:ext cx="888350" cy="5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7993776" y="180475"/>
            <a:ext cx="4065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Objetivo da aula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 txBox="1">
            <a:spLocks noGrp="1"/>
          </p:cNvSpPr>
          <p:nvPr>
            <p:ph type="body" idx="1"/>
          </p:nvPr>
        </p:nvSpPr>
        <p:spPr>
          <a:xfrm>
            <a:off x="614400" y="1977975"/>
            <a:ext cx="10392900" cy="2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que é uma alinhamento de sequências?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Quais os tipos?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Qual usar?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que ainda há de “novo”?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que há de ser feito?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>
                <a:latin typeface="Arial"/>
                <a:ea typeface="Arial"/>
                <a:cs typeface="Arial"/>
                <a:sym typeface="Arial"/>
              </a:rPr>
              <a:t>ALINHAMENTO MÚLTIPLO</a:t>
            </a:r>
            <a:endParaRPr sz="5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89197834a1_1_263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múltiplo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289197834a1_1_263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6389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Geralmente consiste de iterações de algoritmos de alinhamento par-a-par gerando uma árvore evolutiva das sequências analisadas: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pareamento múltiplo consiste da coleção de três ou mais sequências que podem ser parcial ou totalmente alinhadas;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Assume que as sequências compartilham ancestralidade comum;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árvores são construídas por matrizes derivadas diretamente do alinhamento múltiplo.;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Baseado no princípio de que sequências homólogas geralmente conservam estruturas e funções semelhantes (domínios, motifs).</a:t>
            </a:r>
            <a:endParaRPr sz="250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g289197834a1_1_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50" y="4999650"/>
            <a:ext cx="481965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289197834a1_1_263"/>
          <p:cNvSpPr txBox="1"/>
          <p:nvPr/>
        </p:nvSpPr>
        <p:spPr>
          <a:xfrm>
            <a:off x="853951" y="63712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g289197834a1_1_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8850" y="1916200"/>
            <a:ext cx="3824300" cy="27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89197834a1_1_263"/>
          <p:cNvSpPr txBox="1"/>
          <p:nvPr/>
        </p:nvSpPr>
        <p:spPr>
          <a:xfrm>
            <a:off x="8181825" y="4639700"/>
            <a:ext cx="23499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Jones e Pevsner (20</a:t>
            </a:r>
            <a:r>
              <a:rPr lang="pt-BR" sz="1000">
                <a:solidFill>
                  <a:srgbClr val="677480"/>
                </a:solidFill>
              </a:rPr>
              <a:t>04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89197834a1_1_273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Métodos exatos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289197834a1_1_273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6864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Utilizam programação dinâmica com a utilização de matrizes multi-dimensionais;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Semelhante ao método de Needleman-Wunsch: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pontuação de cada alinhamento é anotada e a soma de todos os alinhamentos possíveis corresponde ao resultado;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Baseado em um tipo de alinhamento global, sendo exigente computacionalmente mas capaz de identificar o alinhamento ótimo.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g289197834a1_1_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125" y="413901"/>
            <a:ext cx="3767400" cy="55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289197834a1_1_273"/>
          <p:cNvSpPr txBox="1"/>
          <p:nvPr/>
        </p:nvSpPr>
        <p:spPr>
          <a:xfrm>
            <a:off x="7981125" y="6012100"/>
            <a:ext cx="23499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Jones e Pevsner (20</a:t>
            </a:r>
            <a:r>
              <a:rPr lang="pt-BR" sz="1000">
                <a:solidFill>
                  <a:srgbClr val="677480"/>
                </a:solidFill>
              </a:rPr>
              <a:t>04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9197834a1_1_27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Métodos progressivos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289197834a1_1_279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8585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Método mais utilizado, proposto por Fitch e Yasunobu (1975):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Iniciado com o cálculo das pontuações dos alinhamentos pareados entre todas as sequências inseridas pelo método Needleman-Wunsch (global) com as duas sequências mais próximas;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Segue-se com a construção de uma árvore guia com topologia (ordem dos ramos) e comprimentos dos ramos, proporcional à distância evolutiva;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Progressivamente as outras sequências são analisadas.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1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Regra “uma vez uma lacuna, sempre uma lacuna”: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adição de uma nova lacuna ocorre preferencialmente em uma região em que uma lacuna já tenha sido previamente inserida;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Pode gerar sequências consenso impróprias com poucas lacunas.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Exemplos: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ClustalW, MAFFT, ProbCons, MUSCLE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 T-COFFEE.</a:t>
            </a:r>
            <a:endParaRPr sz="250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289197834a1_1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5650" y="1727849"/>
            <a:ext cx="3706350" cy="379346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89197834a1_1_279"/>
          <p:cNvSpPr txBox="1"/>
          <p:nvPr/>
        </p:nvSpPr>
        <p:spPr>
          <a:xfrm>
            <a:off x="8485651" y="563457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9197834a1_1_305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Métodos iterativos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289197834a1_1_305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417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Determina uma solução subótima utilizando uma estratégia de alinhamento progressivo e alterando o alinhamento com programação dinâmica ou outros métodos até que a solução final seja convergente: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Uma árvore inicial é obtida e dividida em perfis que são realinhados até a obtenção de um consenso com pontuação máxima;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Corrigem o problema inerente do alinhamento progressivo, no qual um erro inserido uma vez não pode mais ser removido, repetindo os alinhamentos até a obtenção de um consenso ótimo ou removendo e realinhando as sequências de maneira sistemática.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Exemplos: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MAFFT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PRALINE, IterAlign, MUSCLE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.</a:t>
            </a:r>
            <a:endParaRPr sz="2500" i="0" u="none" strike="noStrike" cap="none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g289197834a1_1_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525" y="2308500"/>
            <a:ext cx="5128000" cy="27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89197834a1_1_305"/>
          <p:cNvSpPr txBox="1"/>
          <p:nvPr/>
        </p:nvSpPr>
        <p:spPr>
          <a:xfrm>
            <a:off x="6960526" y="50930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9197834a1_1_284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Métodos baseados em consistência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289197834a1_1_284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8093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Utilizam informações sobre o alinhamento múltiplo das sequências enquanto ainda estão sendo gerados para guiar o alinhamento par-a-par:</a:t>
            </a:r>
            <a:endParaRPr sz="25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Utiliza evidências do pareamento anterior para continuar o alinhamento;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Acumulando informações conforme a sequência consenso cresce;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Uma árvore guia é construída por agrupamento hierárquico baseado em similaridade;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Geralmente gera resultados mais precisos que os de alinhamento progressivo;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O alinhamento ocorre pelo método Needleman-Wunsch (global) com pontuações sem penalidade para lacunas;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A sequência então é alinhada de maneira progressiva de acordo com a árvore guia;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Iterações são realizadas refinando a sequência consenso obtida.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Exemplos: </a:t>
            </a:r>
            <a:r>
              <a:rPr lang="pt-BR" sz="2500" i="1" dirty="0">
                <a:latin typeface="Arial"/>
                <a:ea typeface="Arial"/>
                <a:cs typeface="Arial"/>
                <a:sym typeface="Arial"/>
              </a:rPr>
              <a:t>MAFFT, ProbCons, T-COFFEE e PECAN</a:t>
            </a: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500" i="0" u="none" strike="noStrike" cap="none" dirty="0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g289197834a1_1_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525" y="1553300"/>
            <a:ext cx="3881474" cy="429038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89197834a1_1_284"/>
          <p:cNvSpPr txBox="1"/>
          <p:nvPr/>
        </p:nvSpPr>
        <p:spPr>
          <a:xfrm>
            <a:off x="8352226" y="59133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Do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>
                <a:solidFill>
                  <a:srgbClr val="677480"/>
                </a:solidFill>
              </a:rPr>
              <a:t>0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89197834a1_1_289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Métodos baseados em estrutura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89197834a1_1_289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8520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Baseado na estrutura terciária das proteínas:</a:t>
            </a:r>
            <a:endParaRPr sz="25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As sequências </a:t>
            </a:r>
            <a:r>
              <a:rPr lang="pt-BR" sz="1900" i="1" dirty="0">
                <a:latin typeface="Arial"/>
                <a:ea typeface="Arial"/>
                <a:cs typeface="Arial"/>
                <a:sym typeface="Arial"/>
              </a:rPr>
              <a:t>query </a:t>
            </a: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são comparadas com a base de dados do PDB;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450000" marR="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Correspondências (&gt;60% de identidade) são utilizadas como modelo na criação do alinhamento múltiplo.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Exemplos: </a:t>
            </a:r>
            <a:r>
              <a:rPr lang="pt-BR" sz="2500" i="1" dirty="0">
                <a:latin typeface="Arial"/>
                <a:ea typeface="Arial"/>
                <a:cs typeface="Arial"/>
                <a:sym typeface="Arial"/>
              </a:rPr>
              <a:t>PRALINE, T-Coffee (Expresso)</a:t>
            </a: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500" i="0" u="none" strike="noStrike" cap="none" dirty="0">
              <a:solidFill>
                <a:srgbClr val="6774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289197834a1_1_289"/>
          <p:cNvPicPr preferRelativeResize="0"/>
          <p:nvPr/>
        </p:nvPicPr>
        <p:blipFill rotWithShape="1">
          <a:blip r:embed="rId3">
            <a:alphaModFix/>
          </a:blip>
          <a:srcRect l="-19180" t="11820" r="19180" b="-11820"/>
          <a:stretch/>
        </p:blipFill>
        <p:spPr>
          <a:xfrm>
            <a:off x="7394800" y="1483625"/>
            <a:ext cx="3842850" cy="50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289197834a1_1_289"/>
          <p:cNvSpPr txBox="1"/>
          <p:nvPr/>
        </p:nvSpPr>
        <p:spPr>
          <a:xfrm>
            <a:off x="8137125" y="5917925"/>
            <a:ext cx="2389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 dirty="0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 dirty="0">
                <a:solidFill>
                  <a:srgbClr val="677480"/>
                </a:solidFill>
              </a:rPr>
              <a:t>Notredame </a:t>
            </a:r>
            <a:r>
              <a:rPr lang="pt-BR" sz="1000" b="0" i="0" u="none" strike="noStrike" cap="none" dirty="0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</a:t>
            </a:r>
            <a:r>
              <a:rPr lang="pt-BR" sz="1000" dirty="0">
                <a:solidFill>
                  <a:srgbClr val="677480"/>
                </a:solidFill>
              </a:rPr>
              <a:t>07</a:t>
            </a:r>
            <a:r>
              <a:rPr lang="pt-BR" sz="1000" b="0" i="0" u="none" strike="noStrike" cap="none" dirty="0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89197834a1_1_324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múltiplo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89197834a1_1_324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52575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Comumente utilizado na identificação de famílias de proteínas: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Permite a identificação de regiões sob influência da seleção positiva (rápidas mudanças) ou negativa (conservadas). pareamento múltiplo consiste da coleção de três ou mais sequências que podem ser parcial ou totalmente alinhadas;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Apresenta maior sensibilidade na identificação da relação do que com uma outra proteína individual;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alinhamento de sequências muito distantes é dificultada pela presença de poucas regiões altamente conservadas separadas por muitas regiões pouco conservadas.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289197834a1_1_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775" y="1760238"/>
            <a:ext cx="6172675" cy="38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289197834a1_1_324"/>
          <p:cNvSpPr txBox="1"/>
          <p:nvPr/>
        </p:nvSpPr>
        <p:spPr>
          <a:xfrm>
            <a:off x="5934776" y="564130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Lesk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(201</a:t>
            </a:r>
            <a:r>
              <a:rPr lang="pt-BR" sz="1000">
                <a:solidFill>
                  <a:srgbClr val="677480"/>
                </a:solidFill>
              </a:rPr>
              <a:t>2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89d9a20cbc_0_44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Alinhamento múltiplo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289d9a20cbc_0_44"/>
          <p:cNvSpPr txBox="1">
            <a:spLocks noGrp="1"/>
          </p:cNvSpPr>
          <p:nvPr>
            <p:ph type="body" idx="1"/>
          </p:nvPr>
        </p:nvSpPr>
        <p:spPr>
          <a:xfrm>
            <a:off x="542926" y="1483625"/>
            <a:ext cx="56604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Sequências repetitivas são inseridas no genoma de maneira aleatória, de forma que sua constância em espécies diferentes pode inferir relação: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lvl="1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Variantes estruturais (deleção e inserção) dificultam o alinhamento.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g289d9a20cbc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8525" y="666837"/>
            <a:ext cx="4942939" cy="571967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289d9a20cbc_0_44"/>
          <p:cNvSpPr txBox="1"/>
          <p:nvPr/>
        </p:nvSpPr>
        <p:spPr>
          <a:xfrm>
            <a:off x="6978526" y="63865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89197834a1_1_335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000" b="1">
                <a:latin typeface="Arial"/>
                <a:ea typeface="Arial"/>
                <a:cs typeface="Arial"/>
                <a:sym typeface="Arial"/>
              </a:rPr>
              <a:t>ALGORITMOS DE ALINHAMENTO</a:t>
            </a:r>
            <a:endParaRPr sz="5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1e920cae73e_0_10"/>
          <p:cNvPicPr preferRelativeResize="0"/>
          <p:nvPr/>
        </p:nvPicPr>
        <p:blipFill rotWithShape="1">
          <a:blip r:embed="rId3">
            <a:alphaModFix/>
          </a:blip>
          <a:srcRect t="21304" r="40936" b="7702"/>
          <a:stretch/>
        </p:blipFill>
        <p:spPr>
          <a:xfrm>
            <a:off x="16050" y="220300"/>
            <a:ext cx="9179275" cy="6206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1e920cae73e_0_10"/>
          <p:cNvSpPr txBox="1">
            <a:spLocks noGrp="1"/>
          </p:cNvSpPr>
          <p:nvPr>
            <p:ph type="title"/>
          </p:nvPr>
        </p:nvSpPr>
        <p:spPr>
          <a:xfrm>
            <a:off x="7861382" y="-160700"/>
            <a:ext cx="434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Contextualização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Basic Local Alignment Search Tool - BLAST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1989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Conjunto de programas capazes de determinar pares de segmento de alta pontuação (</a:t>
            </a:r>
            <a:r>
              <a:rPr lang="pt-BR" sz="2500" i="1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highscoring segment pairs - HSPs</a:t>
            </a:r>
            <a:r>
              <a:rPr lang="pt-BR" sz="250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Ferramenta de alinhamento heurístico do Centro Nacional de Informação Biotecnológica (National Center for Biotechnology Information - NCBI);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base de dados padrão que o BLAST utiliza é a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nonredundant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(nr) que inclui o GenBank, PDB, SwissProt, PIR, PRF, EMBL, DDBJ, PDB e RefSeq.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8400" y="1539050"/>
            <a:ext cx="4510479" cy="47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2"/>
          <p:cNvSpPr txBox="1"/>
          <p:nvPr/>
        </p:nvSpPr>
        <p:spPr>
          <a:xfrm>
            <a:off x="7278401" y="633087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9197834a1_1_197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Basic Local Alignment Search Tool - BLAST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289197834a1_1_197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760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Iniciado pela quebra da sequência inserida (</a:t>
            </a:r>
            <a:r>
              <a:rPr lang="pt-BR" sz="2500" i="1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query</a:t>
            </a:r>
            <a:r>
              <a:rPr lang="pt-BR" sz="250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 em sequências menores (palavras)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tamanho das palavras é </a:t>
            </a:r>
            <a:r>
              <a:rPr lang="pt-BR" sz="190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determinado pelo usuário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90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alavras maiores apresentam menos coincidências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palavras são comparadas com os bancos de dados e apenas aquelas acima do limite determinado são aceitas;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Após encontrar uma coincidência o alinhamento se estende para qualquer direção;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penalidade pela abertura de uma lacuna é muito superior à sua extensão.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289197834a1_1_197"/>
          <p:cNvSpPr txBox="1"/>
          <p:nvPr/>
        </p:nvSpPr>
        <p:spPr>
          <a:xfrm>
            <a:off x="7576076" y="646087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89197834a1_1_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275" y="1351976"/>
            <a:ext cx="4203925" cy="519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89197834a1_1_401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Position-Specific Scoring Matrices - PSSMs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89197834a1_1_401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55401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Matrizes de pontuação posição específicas: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Envolve a determinação de uma sequência consenso à partir de buscas iterativas;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Cada aminoácido apresenta probabilidades diferentes em cada posição;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Revela regiões mais conservadas.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g289197834a1_1_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350" y="1483625"/>
            <a:ext cx="5168501" cy="40938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89197834a1_1_401"/>
          <p:cNvSpPr txBox="1"/>
          <p:nvPr/>
        </p:nvSpPr>
        <p:spPr>
          <a:xfrm>
            <a:off x="6576351" y="55774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89197834a1_1_348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Hidden Markov Models - HMMs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89197834a1_1_348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1190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Modelos ocultos de Markov: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Modelo probabilístico, avaliando a probabilidade de compatibilidades, incompatibilidades, inserções e deleções (lacunas) em cada posição de alinhamento;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Um perfil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HMM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converte o alinhamento múltiplo em um sistema de pontuação posição-específico;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Uma cadeia de Markov é uma estruturação de dados com um estado inicial, um número finito e discreto de estados possíveis e um conjunto de funções de transição que indicam como se mover entre os diferentes estados;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modelo permanece em um estado até se mover para outro estado possível;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No alinhamento, um estado seria um nucleotídeo, e a transição para outro estado seria a mutação pontual para outro resíduo.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289197834a1_1_348"/>
          <p:cNvSpPr txBox="1"/>
          <p:nvPr/>
        </p:nvSpPr>
        <p:spPr>
          <a:xfrm>
            <a:off x="7979026" y="64264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g289197834a1_1_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9025" y="115275"/>
            <a:ext cx="3720724" cy="33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89197834a1_1_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9025" y="3477450"/>
            <a:ext cx="3278275" cy="29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89197834a1_1_407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Hidden Markov Models - HMMs</a:t>
            </a:r>
            <a:endParaRPr sz="4000" i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89197834a1_1_407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59082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Modelos ocultos de Markov: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probabilidade de transição descreve o caminho utilizado pelo modelo oculto;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O caminho escolhido perpetua as maiores probabilidades de transição, com os resíduos adicionados de acordo com as probabilidades de emissão;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Consiste de um modelo oculto pois inclui tanto os símbolos observados (resíduos de aminoácidos) quanto o estado oculto da sequência inferida de maneira probabilística da sequência observada.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Utilizado pelo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HMMER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.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89197834a1_1_407"/>
          <p:cNvSpPr txBox="1"/>
          <p:nvPr/>
        </p:nvSpPr>
        <p:spPr>
          <a:xfrm>
            <a:off x="6819276" y="42857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g289197834a1_1_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9275" y="1483613"/>
            <a:ext cx="4890976" cy="2802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89197834a1_1_358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Position-specific iterated BLAST - PSI-BLAST </a:t>
            </a:r>
            <a:r>
              <a:rPr lang="pt-BR" sz="4000"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Reverse position-specific BLAST - RPS-BLAST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89197834a1_1_358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62181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Utilizado com sequências de relações fracas mas biologicamente significante: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Inclui a análise da estrutura tridimensional;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Utilizam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PSSMs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na busca da base de dados, e não a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query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original;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Buscas iterativas são realizadas, cada turno usando um perfil diferente, gerando uma sequência consenso ao final;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 primeira iteração é semelhante ao BLASTP padrão, e as iterações subsequentes incluem relações mais distantes.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PSI-BLAST utiliza perfis de proteinas pré-selecionados: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1206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RPS-BLAST busca contra uma base de dados de muitos alinhamentos pré-selecionados.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g289197834a1_1_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4100" y="2387776"/>
            <a:ext cx="4452800" cy="26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289197834a1_1_358"/>
          <p:cNvSpPr txBox="1"/>
          <p:nvPr/>
        </p:nvSpPr>
        <p:spPr>
          <a:xfrm>
            <a:off x="7204101" y="501377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Altschul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000">
                <a:solidFill>
                  <a:srgbClr val="677480"/>
                </a:solidFill>
              </a:rPr>
              <a:t>1997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89197834a1_1_378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Domain Enchanced Lookup Time Accelerated BLAST - DELTA-BLAST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289197834a1_1_378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74469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DELTA-BLAST inicia a busca com um RPS-BLAST de uma base de dados de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PSSMs 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pré-definidos (curados), e a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PSSM 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escolhida é utilizada na busca pela base de dados de proteínas.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g289197834a1_1_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5725" y="785751"/>
            <a:ext cx="3417024" cy="56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89197834a1_1_3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50" y="3515800"/>
            <a:ext cx="4224450" cy="313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89197834a1_1_378"/>
          <p:cNvSpPr txBox="1"/>
          <p:nvPr/>
        </p:nvSpPr>
        <p:spPr>
          <a:xfrm>
            <a:off x="4838801" y="351580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Boratyn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000">
                <a:solidFill>
                  <a:srgbClr val="677480"/>
                </a:solidFill>
              </a:rPr>
              <a:t>2012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289197834a1_1_378"/>
          <p:cNvSpPr txBox="1"/>
          <p:nvPr/>
        </p:nvSpPr>
        <p:spPr>
          <a:xfrm>
            <a:off x="7989824" y="6392500"/>
            <a:ext cx="27459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Boratyn et al.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000">
                <a:solidFill>
                  <a:srgbClr val="677480"/>
                </a:solidFill>
              </a:rPr>
              <a:t>2012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9197834a1_1_385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Pattern-Hit Initiated BLAST - PHI-BLAST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289197834a1_1_385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Utilizado para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querys 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que possuem um padrão definido (assinatura) de sequência de aminoácidos, permitindo a identificação da família a qual este pertence;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Permite, ao mesmo tempo, a identificação do padrão e de proteínas intimamente relacionadas.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g289197834a1_1_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375" y="3732175"/>
            <a:ext cx="8267700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289197834a1_1_385"/>
          <p:cNvSpPr txBox="1"/>
          <p:nvPr/>
        </p:nvSpPr>
        <p:spPr>
          <a:xfrm>
            <a:off x="1926372" y="5465725"/>
            <a:ext cx="59937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</a:t>
            </a:r>
            <a:r>
              <a:rPr lang="pt-BR" sz="1000">
                <a:solidFill>
                  <a:srgbClr val="677480"/>
                </a:solidFill>
              </a:rPr>
              <a:t>Bhardwaj 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000">
                <a:solidFill>
                  <a:srgbClr val="677480"/>
                </a:solidFill>
              </a:rPr>
              <a:t>s.d.</a:t>
            </a: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89197834a1_1_422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BLASTZ e MEGABLAST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289197834a1_1_422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Utilizam o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PatternHunter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, que permite a inserção de incompatibilidades na palavra utilizada como quer: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Aumenta a sensibilidade da busca.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BLASTZ 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é utilizado na comparação de genomas de diferentes espécies: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Iniciado pela remoção de repetições linhagem específicas;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Pareamento com o uso de palavras sem a utilização de lacunas;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lvl="0" indent="-127849" algn="just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Extensão das palavras com a inserção de lacunas (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PatternHunter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) de modo iterativo para os alinhamentos adjacentes.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MegaBLAST é utilizado no alinhamento de sequências muito grandes: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Utilizam palavras maiores, apresentando maior velocidade de execução mas menor sensibilidade.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g289197834a1_1_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213" y="5347075"/>
            <a:ext cx="4905375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289197834a1_1_422"/>
          <p:cNvSpPr txBox="1"/>
          <p:nvPr/>
        </p:nvSpPr>
        <p:spPr>
          <a:xfrm>
            <a:off x="3430226" y="646070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89197834a1_1_434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Blast-Like Tool - BLAT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289197834a1_1_434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11034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Envolvem a indexação de uma base de dados de DNA genômico em um conjunto de palavras: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Consistem de 11-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mers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 sem sobreposição;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Estas palavras são então comparadas com a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query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Utiliza vários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hits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, diferente do BLAST que utiliza apenas um;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É capaz de identificar compatibilidades com mais de 95% de identidade.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É utilizada pelo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Sequence Search and Alignment by Hashing Algorithm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SSAHA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) e pelo MegaBLAST.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289197834a1_1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926" y="4305650"/>
            <a:ext cx="5364150" cy="22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289197834a1_1_434"/>
          <p:cNvSpPr txBox="1"/>
          <p:nvPr/>
        </p:nvSpPr>
        <p:spPr>
          <a:xfrm>
            <a:off x="3413926" y="647970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e920cae73e_0_76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Década de 60 e 70 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e920cae73e_0_76"/>
          <p:cNvSpPr/>
          <p:nvPr/>
        </p:nvSpPr>
        <p:spPr>
          <a:xfrm>
            <a:off x="614350" y="2087875"/>
            <a:ext cx="3483600" cy="142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Código genético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g1e920cae73e_0_76"/>
          <p:cNvSpPr/>
          <p:nvPr/>
        </p:nvSpPr>
        <p:spPr>
          <a:xfrm>
            <a:off x="4496525" y="2087875"/>
            <a:ext cx="3483600" cy="142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Síntese de proteína in vitro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g1e920cae73e_0_76"/>
          <p:cNvSpPr/>
          <p:nvPr/>
        </p:nvSpPr>
        <p:spPr>
          <a:xfrm>
            <a:off x="8218300" y="2087875"/>
            <a:ext cx="3483600" cy="142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Eletroforese em gel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g1e920cae73e_0_76"/>
          <p:cNvSpPr/>
          <p:nvPr/>
        </p:nvSpPr>
        <p:spPr>
          <a:xfrm>
            <a:off x="614350" y="3839025"/>
            <a:ext cx="3483600" cy="142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Técnica de Sanger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g1e920cae73e_0_76"/>
          <p:cNvSpPr/>
          <p:nvPr/>
        </p:nvSpPr>
        <p:spPr>
          <a:xfrm>
            <a:off x="4496525" y="3839025"/>
            <a:ext cx="3483600" cy="142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Enzimas de Restrição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g1e920cae73e_0_76"/>
          <p:cNvSpPr/>
          <p:nvPr/>
        </p:nvSpPr>
        <p:spPr>
          <a:xfrm>
            <a:off x="8218300" y="3839025"/>
            <a:ext cx="3483600" cy="142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Desenvolvimento da Bioinformática</a:t>
            </a:r>
            <a:endParaRPr sz="22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9197834a1_1_443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i="1">
                <a:latin typeface="Arial"/>
                <a:ea typeface="Arial"/>
                <a:cs typeface="Arial"/>
                <a:sym typeface="Arial"/>
              </a:rPr>
              <a:t>Limited Area Global Alignment of Nucleotides - LAGAN</a:t>
            </a:r>
            <a:endParaRPr sz="4000" b="0" i="1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289197834a1_1_443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55887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 dirty="0">
                <a:latin typeface="Arial"/>
                <a:ea typeface="Arial"/>
                <a:cs typeface="Arial"/>
                <a:sym typeface="Arial"/>
              </a:rPr>
              <a:t>Envolve a detecção de pontos de ancoragem mapeados de acordo com a pontuação obtida de um pareamento par-a-par:</a:t>
            </a:r>
            <a:endParaRPr sz="2500"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Resulta em uma sequência consenso final de alinhamento apenas para a área definida entre os pontos de ancoragem;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Sistema glocal (mescla o alinhamento local e global);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A identificação dos pontos de ancoragem corresponde ao alinhamento local que, em seguida, são agrupados em um alinhamento global.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g289197834a1_1_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4050" y="1483623"/>
            <a:ext cx="4126051" cy="35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289197834a1_1_443"/>
          <p:cNvSpPr txBox="1"/>
          <p:nvPr/>
        </p:nvSpPr>
        <p:spPr>
          <a:xfrm>
            <a:off x="7064051" y="5039525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89197834a1_1_452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Dados de nova geração</a:t>
            </a:r>
            <a:endParaRPr sz="4000" b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89197834a1_1_452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80682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Dados de nova geração envolvem muitas sequências, apresentando elevada dificuldade computacional;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Arial"/>
              <a:buChar char="▷"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Solução através da criação de tabelas de </a:t>
            </a:r>
            <a:r>
              <a:rPr lang="pt-BR" sz="2500" i="1">
                <a:latin typeface="Arial"/>
                <a:ea typeface="Arial"/>
                <a:cs typeface="Arial"/>
                <a:sym typeface="Arial"/>
              </a:rPr>
              <a:t>hash</a:t>
            </a:r>
            <a:r>
              <a:rPr lang="pt-BR" sz="2500">
                <a:latin typeface="Arial"/>
                <a:ea typeface="Arial"/>
                <a:cs typeface="Arial"/>
                <a:sym typeface="Arial"/>
              </a:rPr>
              <a:t>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Contém os dados (lista de palavras) e informações associadas (posição no DNA genômico) de um genoma de referência;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Utiliza a indexação pela estratégia de semear e estender (seed-and-extend);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posições dos k-mers (tamanho das palavras) são armazenadas na tabela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hash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e analisadas para coincidências exatas (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seeds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), que são então estendidas por programação dinâmica;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seeds 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geralmente são espaçadas por aumentar a sensibilidade;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12784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▷"/>
            </a:pPr>
            <a:r>
              <a:rPr lang="pt-BR" sz="1900">
                <a:latin typeface="Arial"/>
                <a:ea typeface="Arial"/>
                <a:cs typeface="Arial"/>
                <a:sym typeface="Arial"/>
              </a:rPr>
              <a:t>É uma ferramenta capaz de analisar diversas bases de dados para a criação das tabelas </a:t>
            </a:r>
            <a:r>
              <a:rPr lang="pt-BR" sz="1900" i="1">
                <a:latin typeface="Arial"/>
                <a:ea typeface="Arial"/>
                <a:cs typeface="Arial"/>
                <a:sym typeface="Arial"/>
              </a:rPr>
              <a:t>hash</a:t>
            </a:r>
            <a:r>
              <a:rPr lang="pt-BR" sz="1900">
                <a:latin typeface="Arial"/>
                <a:ea typeface="Arial"/>
                <a:cs typeface="Arial"/>
                <a:sym typeface="Arial"/>
              </a:rPr>
              <a:t>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g289197834a1_1_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7550" y="340627"/>
            <a:ext cx="2831150" cy="61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289197834a1_1_452"/>
          <p:cNvSpPr txBox="1"/>
          <p:nvPr/>
        </p:nvSpPr>
        <p:spPr>
          <a:xfrm>
            <a:off x="8947551" y="6416750"/>
            <a:ext cx="15675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000"/>
              <a:buFont typeface="Lato"/>
              <a:buNone/>
            </a:pPr>
            <a:r>
              <a:rPr lang="pt-BR" sz="1000" b="0" i="0" u="none" strike="noStrike" cap="none">
                <a:solidFill>
                  <a:srgbClr val="677480"/>
                </a:solidFill>
                <a:latin typeface="Arial"/>
                <a:ea typeface="Arial"/>
                <a:cs typeface="Arial"/>
                <a:sym typeface="Arial"/>
              </a:rPr>
              <a:t>Fonte: Pevsner (2015).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>
            <a:spLocks noGrp="1"/>
          </p:cNvSpPr>
          <p:nvPr>
            <p:ph type="ctrTitle"/>
          </p:nvPr>
        </p:nvSpPr>
        <p:spPr>
          <a:xfrm>
            <a:off x="945662" y="3767985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aleway"/>
              <a:buNone/>
            </a:pPr>
            <a:r>
              <a:rPr lang="pt-BR" sz="5000" b="1">
                <a:latin typeface="Arial"/>
                <a:ea typeface="Arial"/>
                <a:cs typeface="Arial"/>
                <a:sym typeface="Arial"/>
              </a:rPr>
              <a:t>ALINHAR OU MAPEAR?</a:t>
            </a:r>
            <a:endParaRPr sz="5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e920cae73e_0_97"/>
          <p:cNvSpPr txBox="1">
            <a:spLocks noGrp="1"/>
          </p:cNvSpPr>
          <p:nvPr>
            <p:ph type="body" idx="1"/>
          </p:nvPr>
        </p:nvSpPr>
        <p:spPr>
          <a:xfrm>
            <a:off x="955275" y="2144725"/>
            <a:ext cx="6491400" cy="21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São a mesma coisa?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O que um alinhamento responde?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r>
              <a:rPr lang="pt-BR" sz="2500">
                <a:latin typeface="Arial"/>
                <a:ea typeface="Arial"/>
                <a:cs typeface="Arial"/>
                <a:sym typeface="Arial"/>
              </a:rPr>
              <a:t>Essa informação é sempre necessária?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500"/>
              <a:buFont typeface="Lato"/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1e920cae73e_0_97"/>
          <p:cNvSpPr txBox="1">
            <a:spLocks noGrp="1"/>
          </p:cNvSpPr>
          <p:nvPr>
            <p:ph type="title"/>
          </p:nvPr>
        </p:nvSpPr>
        <p:spPr>
          <a:xfrm>
            <a:off x="6870781" y="340625"/>
            <a:ext cx="494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Mapear ou alinhar? 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e920cae73e_0_103"/>
          <p:cNvSpPr txBox="1">
            <a:spLocks noGrp="1"/>
          </p:cNvSpPr>
          <p:nvPr>
            <p:ph type="title"/>
          </p:nvPr>
        </p:nvSpPr>
        <p:spPr>
          <a:xfrm>
            <a:off x="929625" y="311250"/>
            <a:ext cx="1070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Mapeamento/alinhamento na era genômica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1e920cae73e_0_103"/>
          <p:cNvPicPr preferRelativeResize="0"/>
          <p:nvPr/>
        </p:nvPicPr>
        <p:blipFill rotWithShape="1">
          <a:blip r:embed="rId3">
            <a:alphaModFix/>
          </a:blip>
          <a:srcRect l="9437" t="9698" r="32232" b="75430"/>
          <a:stretch/>
        </p:blipFill>
        <p:spPr>
          <a:xfrm>
            <a:off x="829425" y="2019700"/>
            <a:ext cx="5705198" cy="81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1e920cae73e_0_103"/>
          <p:cNvPicPr preferRelativeResize="0"/>
          <p:nvPr/>
        </p:nvPicPr>
        <p:blipFill rotWithShape="1">
          <a:blip r:embed="rId4">
            <a:alphaModFix/>
          </a:blip>
          <a:srcRect l="2606" t="8003" r="67644" b="81277"/>
          <a:stretch/>
        </p:blipFill>
        <p:spPr>
          <a:xfrm>
            <a:off x="7065750" y="2019700"/>
            <a:ext cx="4331050" cy="87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1e920cae73e_0_103"/>
          <p:cNvPicPr preferRelativeResize="0"/>
          <p:nvPr/>
        </p:nvPicPr>
        <p:blipFill rotWithShape="1">
          <a:blip r:embed="rId5">
            <a:alphaModFix/>
          </a:blip>
          <a:srcRect l="24323" t="20306" r="25997" b="65412"/>
          <a:stretch/>
        </p:blipFill>
        <p:spPr>
          <a:xfrm>
            <a:off x="829425" y="3242925"/>
            <a:ext cx="5705198" cy="92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1e920cae73e_0_103"/>
          <p:cNvPicPr preferRelativeResize="0"/>
          <p:nvPr/>
        </p:nvPicPr>
        <p:blipFill rotWithShape="1">
          <a:blip r:embed="rId6">
            <a:alphaModFix/>
          </a:blip>
          <a:srcRect l="2579" t="8503" r="73443" b="82418"/>
          <a:stretch/>
        </p:blipFill>
        <p:spPr>
          <a:xfrm>
            <a:off x="7065750" y="3217500"/>
            <a:ext cx="4331040" cy="92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1e920cae73e_0_103"/>
          <p:cNvPicPr preferRelativeResize="0"/>
          <p:nvPr/>
        </p:nvPicPr>
        <p:blipFill rotWithShape="1">
          <a:blip r:embed="rId7">
            <a:alphaModFix/>
          </a:blip>
          <a:srcRect l="25665" t="35454" r="37208" b="49753"/>
          <a:stretch/>
        </p:blipFill>
        <p:spPr>
          <a:xfrm>
            <a:off x="3696875" y="4690675"/>
            <a:ext cx="5839349" cy="130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1e920cae73e_0_126"/>
          <p:cNvPicPr preferRelativeResize="0"/>
          <p:nvPr/>
        </p:nvPicPr>
        <p:blipFill rotWithShape="1">
          <a:blip r:embed="rId3">
            <a:alphaModFix/>
          </a:blip>
          <a:srcRect l="3056" t="9525" r="40659" b="12141"/>
          <a:stretch/>
        </p:blipFill>
        <p:spPr>
          <a:xfrm>
            <a:off x="621625" y="192255"/>
            <a:ext cx="8268926" cy="647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1e920cae73e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7825" y="192275"/>
            <a:ext cx="2081428" cy="10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1e920cae73e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5979" y="2531875"/>
            <a:ext cx="984525" cy="9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1e920cae73e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01527" y="3688550"/>
            <a:ext cx="1674023" cy="9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e920cae73e_0_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24050" y="1289125"/>
            <a:ext cx="1828976" cy="12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1e920cae73e_0_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20059" y="4966125"/>
            <a:ext cx="1196367" cy="89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1e920cae73e_0_1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66090" y="6009600"/>
            <a:ext cx="704302" cy="65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e920cae73e_0_114"/>
          <p:cNvSpPr txBox="1">
            <a:spLocks noGrp="1"/>
          </p:cNvSpPr>
          <p:nvPr>
            <p:ph type="title"/>
          </p:nvPr>
        </p:nvSpPr>
        <p:spPr>
          <a:xfrm>
            <a:off x="3822756" y="2857500"/>
            <a:ext cx="494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5800">
                <a:latin typeface="Arial"/>
                <a:ea typeface="Arial"/>
                <a:cs typeface="Arial"/>
                <a:sym typeface="Arial"/>
              </a:rPr>
              <a:t>Relembrando</a:t>
            </a:r>
            <a:endParaRPr sz="58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e920cae73e_0_119"/>
          <p:cNvSpPr txBox="1">
            <a:spLocks noGrp="1"/>
          </p:cNvSpPr>
          <p:nvPr>
            <p:ph type="title"/>
          </p:nvPr>
        </p:nvSpPr>
        <p:spPr>
          <a:xfrm>
            <a:off x="6818598" y="274725"/>
            <a:ext cx="6591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5800">
                <a:latin typeface="Arial"/>
                <a:ea typeface="Arial"/>
                <a:cs typeface="Arial"/>
                <a:sym typeface="Arial"/>
              </a:rPr>
              <a:t>Bora tentar???</a:t>
            </a:r>
            <a:endParaRPr sz="58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1e920cae73e_0_119"/>
          <p:cNvSpPr txBox="1">
            <a:spLocks noGrp="1"/>
          </p:cNvSpPr>
          <p:nvPr>
            <p:ph type="title"/>
          </p:nvPr>
        </p:nvSpPr>
        <p:spPr>
          <a:xfrm>
            <a:off x="1201951" y="2298013"/>
            <a:ext cx="9788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ATCATGCATCGATGCA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1e920cae73e_0_119"/>
          <p:cNvSpPr txBox="1">
            <a:spLocks noGrp="1"/>
          </p:cNvSpPr>
          <p:nvPr>
            <p:ph type="title"/>
          </p:nvPr>
        </p:nvSpPr>
        <p:spPr>
          <a:xfrm>
            <a:off x="1308126" y="3862150"/>
            <a:ext cx="9788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TATCCATGATGTA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1e920cae73e_0_119"/>
          <p:cNvPicPr preferRelativeResize="0"/>
          <p:nvPr/>
        </p:nvPicPr>
        <p:blipFill rotWithShape="1">
          <a:blip r:embed="rId3">
            <a:alphaModFix/>
          </a:blip>
          <a:srcRect b="17191"/>
          <a:stretch/>
        </p:blipFill>
        <p:spPr>
          <a:xfrm>
            <a:off x="8253650" y="2298023"/>
            <a:ext cx="3112177" cy="257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89197834a1_1_452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 dirty="0">
                <a:latin typeface="Arial"/>
                <a:ea typeface="Arial"/>
                <a:cs typeface="Arial"/>
                <a:sym typeface="Arial"/>
              </a:rPr>
              <a:t>Referências</a:t>
            </a:r>
            <a:endParaRPr sz="4000" b="0" u="none" strike="noStrike" cap="none" dirty="0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89197834a1_1_452"/>
          <p:cNvSpPr txBox="1">
            <a:spLocks noGrp="1"/>
          </p:cNvSpPr>
          <p:nvPr>
            <p:ph type="body" idx="1"/>
          </p:nvPr>
        </p:nvSpPr>
        <p:spPr>
          <a:xfrm>
            <a:off x="542925" y="1483625"/>
            <a:ext cx="11034636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Altschul SF, Madden TL, Schäffer AA, Zhang J, Zhang Z, Miller W, Lipman DJ. 1997. Gapped BLAST and PSI-BLAST: a new generation of protein database search programs. Nucleic Acids Res. 25(17):3389–3402.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Bhardwaj N. Multi-motif PHI-BLAST: a new tool for Database Searching and Sequence Alignment.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Bhardwaj N. Sequence Alignment using Dynamic Programming and Multi-Motif PHI-BLAST.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Boratyn GM, Schäffer AA, Agarwala R, Altschul SF, Lipman DJ, Madden TL. 2012. Domain enhanced lookup time accelerated BLAST. Biol Direct. 7(1):12. doi:</a:t>
            </a:r>
            <a:r>
              <a:rPr lang="pt-BR" sz="1500" b="0" i="0" u="sng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10.1186/1745-6150-7-12</a:t>
            </a:r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Compeau P, Pevzner P. 2015. Bioinformatics algorithms: an active learning approach. 2nd Edition. La Jolla, CA: Active Learning Publishers.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Dayhoff MO. 1972. A model of evolutionary change in proteins. Atlas of protein sequence and structure. 5:89–99.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Deonier RC, Tavaré S, Waterman MS. 2005. Computational genome analysis: an introduction. New York: Springer.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Do CB, Mahabhashyam MSP, Brudno M, Batzoglou S. 2005. ProbCons: Probabilistic consistency-based multiple sequence alignment. Genome Res. 15(2):330–340. doi:</a:t>
            </a:r>
            <a:r>
              <a:rPr lang="pt-BR" sz="1500" b="0" i="0" u="sng" strike="noStrike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10.1101/gr.2821705</a:t>
            </a:r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Jones NC, Pevzner P. 2004. An introduction to bioinformatics algorithms. Cambridge, MA: MIT Press (Computational molecular biology).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Needleman SB, Wunsch CD. 1970. A general method applicable to the search for similarities in the amino acid sequence of two proteins. Journal of molecular biology. 48(3):443–453.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Notredame C. 2007. Recent Evolutions of Multiple Sequence Alignment Algorithms. PLOS Computational Biology. 3(8):e123. doi:</a:t>
            </a:r>
            <a:r>
              <a:rPr lang="pt-BR" sz="1500" b="0" i="0" u="sng" strike="noStrike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10.1371/journal.pcbi.0030123</a:t>
            </a:r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Parvathy ST, Udayasuriyan V, Bhadana V. 2022. Codon usage bias. Mol Biol Rep. 49(1):539–565. doi:</a:t>
            </a:r>
            <a:r>
              <a:rPr lang="pt-BR" sz="1500" b="0" i="0" u="sng" strike="noStrike" dirty="0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10.1007/s11033-021-06749-4</a:t>
            </a:r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Pevsner J. 2015. Bioinformatics and functional genomics. John Wiley &amp; Sons.</a:t>
            </a:r>
            <a:endParaRPr lang="pt-BR" sz="1500" dirty="0">
              <a:effectLst/>
            </a:endParaRPr>
          </a:p>
          <a:p>
            <a:pPr algn="just"/>
            <a:r>
              <a:rPr lang="pt-BR" sz="1500" b="0" i="0" u="none" strike="noStrike" dirty="0">
                <a:effectLst/>
                <a:latin typeface="Arial" panose="020B0604020202020204" pitchFamily="34" charset="0"/>
              </a:rPr>
              <a:t>Lesk AM. 2012. Introduction to genomics. 2nd ed. Oxford ; New York: Oxford University Press.</a:t>
            </a:r>
            <a:endParaRPr lang="pt-BR" sz="15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6607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9"/>
          <p:cNvSpPr txBox="1">
            <a:spLocks noGrp="1"/>
          </p:cNvSpPr>
          <p:nvPr>
            <p:ph type="body" idx="1"/>
          </p:nvPr>
        </p:nvSpPr>
        <p:spPr>
          <a:xfrm>
            <a:off x="2280567" y="2882401"/>
            <a:ext cx="7631599" cy="109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/>
              <a:t>Obrigado!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1e920cae73e_0_49"/>
          <p:cNvPicPr preferRelativeResize="0"/>
          <p:nvPr/>
        </p:nvPicPr>
        <p:blipFill rotWithShape="1">
          <a:blip r:embed="rId3">
            <a:alphaModFix/>
          </a:blip>
          <a:srcRect l="26673" t="26323" r="27970" b="17882"/>
          <a:stretch/>
        </p:blipFill>
        <p:spPr>
          <a:xfrm>
            <a:off x="267900" y="279225"/>
            <a:ext cx="9103901" cy="629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e920cae73e_0_49"/>
          <p:cNvSpPr txBox="1">
            <a:spLocks noGrp="1"/>
          </p:cNvSpPr>
          <p:nvPr>
            <p:ph type="title"/>
          </p:nvPr>
        </p:nvSpPr>
        <p:spPr>
          <a:xfrm>
            <a:off x="7846200" y="279225"/>
            <a:ext cx="4345800" cy="134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Contextualização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e920cae73e_0_15"/>
          <p:cNvSpPr txBox="1">
            <a:spLocks noGrp="1"/>
          </p:cNvSpPr>
          <p:nvPr>
            <p:ph type="title"/>
          </p:nvPr>
        </p:nvSpPr>
        <p:spPr>
          <a:xfrm>
            <a:off x="614361" y="340616"/>
            <a:ext cx="109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4000">
                <a:latin typeface="Arial"/>
                <a:ea typeface="Arial"/>
                <a:cs typeface="Arial"/>
                <a:sym typeface="Arial"/>
              </a:rPr>
              <a:t>Importância do alinhamento de sequências</a:t>
            </a:r>
            <a:endParaRPr sz="40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e920cae73e_0_15"/>
          <p:cNvSpPr/>
          <p:nvPr/>
        </p:nvSpPr>
        <p:spPr>
          <a:xfrm>
            <a:off x="614350" y="208787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Identificação de genes e elementos regulatórios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g1e920cae73e_0_15"/>
          <p:cNvSpPr/>
          <p:nvPr/>
        </p:nvSpPr>
        <p:spPr>
          <a:xfrm>
            <a:off x="4496525" y="208787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Estudos de evolução e filogenia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g1e920cae73e_0_15"/>
          <p:cNvSpPr/>
          <p:nvPr/>
        </p:nvSpPr>
        <p:spPr>
          <a:xfrm>
            <a:off x="8218300" y="208787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Diagnóstico de doenças moleculares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g1e920cae73e_0_15"/>
          <p:cNvSpPr/>
          <p:nvPr/>
        </p:nvSpPr>
        <p:spPr>
          <a:xfrm>
            <a:off x="614350" y="330562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Farmacologia e descoberta de drogas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g1e920cae73e_0_15"/>
          <p:cNvSpPr/>
          <p:nvPr/>
        </p:nvSpPr>
        <p:spPr>
          <a:xfrm>
            <a:off x="4496525" y="330562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Biologia estrutural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g1e920cae73e_0_15"/>
          <p:cNvSpPr/>
          <p:nvPr/>
        </p:nvSpPr>
        <p:spPr>
          <a:xfrm>
            <a:off x="8218300" y="330562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Estudo de microbiomas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g1e920cae73e_0_15"/>
          <p:cNvSpPr/>
          <p:nvPr/>
        </p:nvSpPr>
        <p:spPr>
          <a:xfrm>
            <a:off x="614350" y="452337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Medicina personalizada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g1e920cae73e_0_15"/>
          <p:cNvSpPr/>
          <p:nvPr/>
        </p:nvSpPr>
        <p:spPr>
          <a:xfrm>
            <a:off x="4496525" y="452337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Descoberta de marcadores moleculares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g1e920cae73e_0_15"/>
          <p:cNvSpPr/>
          <p:nvPr/>
        </p:nvSpPr>
        <p:spPr>
          <a:xfrm>
            <a:off x="8218300" y="4409975"/>
            <a:ext cx="3483600" cy="84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2185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Lato"/>
                <a:ea typeface="Lato"/>
                <a:cs typeface="Lato"/>
                <a:sym typeface="Lato"/>
              </a:rPr>
              <a:t>Melhoramento genético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920cae73e_0_20"/>
          <p:cNvSpPr txBox="1">
            <a:spLocks noGrp="1"/>
          </p:cNvSpPr>
          <p:nvPr>
            <p:ph type="title"/>
          </p:nvPr>
        </p:nvSpPr>
        <p:spPr>
          <a:xfrm>
            <a:off x="3822773" y="2857500"/>
            <a:ext cx="5549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1400"/>
              <a:buFont typeface="Raleway"/>
              <a:buNone/>
            </a:pPr>
            <a:r>
              <a:rPr lang="pt-BR" sz="5100">
                <a:latin typeface="Arial"/>
                <a:ea typeface="Arial"/>
                <a:cs typeface="Arial"/>
                <a:sym typeface="Arial"/>
              </a:rPr>
              <a:t>Como alinhar?</a:t>
            </a:r>
            <a:endParaRPr sz="5100" b="0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4213</Words>
  <Application>Microsoft Office PowerPoint</Application>
  <PresentationFormat>Widescreen</PresentationFormat>
  <Paragraphs>404</Paragraphs>
  <Slides>69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Raleway</vt:lpstr>
      <vt:lpstr>Lato</vt:lpstr>
      <vt:lpstr>Antonio template</vt:lpstr>
      <vt:lpstr>Alinhamento de sequências: alinhamento global e local, alinhamento múltiplo de sequências</vt:lpstr>
      <vt:lpstr>INTRODUÇÃO</vt:lpstr>
      <vt:lpstr>Estrutura da aula</vt:lpstr>
      <vt:lpstr>Objetivo da aula</vt:lpstr>
      <vt:lpstr>Contextualização</vt:lpstr>
      <vt:lpstr>Década de 60 e 70 </vt:lpstr>
      <vt:lpstr>Contextualização</vt:lpstr>
      <vt:lpstr>Importância do alinhamento de sequências</vt:lpstr>
      <vt:lpstr>Como alinhar?</vt:lpstr>
      <vt:lpstr>CASOS DE ALINHAMENTO</vt:lpstr>
      <vt:lpstr>Alinhamento par-a-par</vt:lpstr>
      <vt:lpstr>Alinhamento par-a-par</vt:lpstr>
      <vt:lpstr>PowerPoint Presentation</vt:lpstr>
      <vt:lpstr>Alinhamento par-a-par</vt:lpstr>
      <vt:lpstr>ALINHAMENTO LOCAL</vt:lpstr>
      <vt:lpstr>Alinhamento local</vt:lpstr>
      <vt:lpstr>Alinhamento local de Smith e Waterman</vt:lpstr>
      <vt:lpstr>Alinhamento local de Smith e Waterman</vt:lpstr>
      <vt:lpstr>PowerPoint Presentation</vt:lpstr>
      <vt:lpstr>ALINHAMENTO GLOBAL</vt:lpstr>
      <vt:lpstr>Alinhamento global</vt:lpstr>
      <vt:lpstr>Alinhamento global de Needleman e Wunsch</vt:lpstr>
      <vt:lpstr>Alinhamento global de Needleman e Wunsch</vt:lpstr>
      <vt:lpstr>Alinhamento global de Needleman e Wunsch</vt:lpstr>
      <vt:lpstr>PowerPoint Presentation</vt:lpstr>
      <vt:lpstr>O CASO DAS PROTEÍNAS E OUTRAS INFORMAÇÕES</vt:lpstr>
      <vt:lpstr>Matrizes PAM (Point Accepted Mutation):</vt:lpstr>
      <vt:lpstr>Matrizes PAM (Point Accepted Mutation):</vt:lpstr>
      <vt:lpstr>Matrizes PAM (Point Accepted Mutation):</vt:lpstr>
      <vt:lpstr>Matrizes PAM (Point Accepted Mutation):</vt:lpstr>
      <vt:lpstr>Matrizes PAM (Point Accepted Mutation):</vt:lpstr>
      <vt:lpstr>Matrizes PAM (Point Accepted Mutation):</vt:lpstr>
      <vt:lpstr>Matrizes BLOSUM (BLOcks SUbstitution Matrix series):</vt:lpstr>
      <vt:lpstr>PAM versus BLOSUM</vt:lpstr>
      <vt:lpstr>PAM250</vt:lpstr>
      <vt:lpstr>Alinhamento par-a-par</vt:lpstr>
      <vt:lpstr>Alinhamento par-a-par</vt:lpstr>
      <vt:lpstr>Alinhamento par-a-par</vt:lpstr>
      <vt:lpstr>Alinhamento par-a-par</vt:lpstr>
      <vt:lpstr>ALINHAMENTO MÚLTIPLO</vt:lpstr>
      <vt:lpstr>Alinhamento múltiplo</vt:lpstr>
      <vt:lpstr>Métodos exatos</vt:lpstr>
      <vt:lpstr>Métodos progressivos</vt:lpstr>
      <vt:lpstr>Métodos iterativos</vt:lpstr>
      <vt:lpstr>Métodos baseados em consistência</vt:lpstr>
      <vt:lpstr>Métodos baseados em estrutura</vt:lpstr>
      <vt:lpstr>Alinhamento múltiplo</vt:lpstr>
      <vt:lpstr>Alinhamento múltiplo</vt:lpstr>
      <vt:lpstr>ALGORITMOS DE ALINHAMENTO</vt:lpstr>
      <vt:lpstr>Basic Local Alignment Search Tool - BLAST</vt:lpstr>
      <vt:lpstr>Basic Local Alignment Search Tool - BLAST</vt:lpstr>
      <vt:lpstr>Position-Specific Scoring Matrices - PSSMs</vt:lpstr>
      <vt:lpstr>Hidden Markov Models - HMMs</vt:lpstr>
      <vt:lpstr>Hidden Markov Models - HMMs</vt:lpstr>
      <vt:lpstr>Position-specific iterated BLAST - PSI-BLAST e Reverse position-specific BLAST - RPS-BLAST</vt:lpstr>
      <vt:lpstr>Domain Enchanced Lookup Time Accelerated BLAST - DELTA-BLAST</vt:lpstr>
      <vt:lpstr>Pattern-Hit Initiated BLAST - PHI-BLAST</vt:lpstr>
      <vt:lpstr>BLASTZ e MEGABLAST</vt:lpstr>
      <vt:lpstr>Blast-Like Tool - BLAT</vt:lpstr>
      <vt:lpstr>Limited Area Global Alignment of Nucleotides - LAGAN</vt:lpstr>
      <vt:lpstr>Dados de nova geração</vt:lpstr>
      <vt:lpstr>ALINHAR OU MAPEAR?</vt:lpstr>
      <vt:lpstr>Mapear ou alinhar? </vt:lpstr>
      <vt:lpstr>Mapeamento/alinhamento na era genômica</vt:lpstr>
      <vt:lpstr>PowerPoint Presentation</vt:lpstr>
      <vt:lpstr>Relembrando</vt:lpstr>
      <vt:lpstr>Bora tentar???</vt:lpstr>
      <vt:lpstr>Referências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Alinhamento de sequências: alinhamento global e local, alinhamento múltiplo de sequências</dc:title>
  <dc:creator>BKOFFEE</dc:creator>
  <cp:lastModifiedBy>Pedro Carvalho</cp:lastModifiedBy>
  <cp:revision>5</cp:revision>
  <dcterms:modified xsi:type="dcterms:W3CDTF">2023-10-10T22:07:21Z</dcterms:modified>
</cp:coreProperties>
</file>