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5D090-4D4A-420E-A841-3BD7A009B2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148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188C3-FD54-4A8C-8171-3294B9E0DB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590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EBE6-A705-4C0E-B0FC-A1AEC25CEE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007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82C41-E740-4AB8-B54B-8A6EAA07AA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714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43E78-C495-46C4-A379-8A079C213C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447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9C342-9448-49A1-A41D-1D34E84F0E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171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0B75A-DD77-41AA-8949-3BBB6E9ACC6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639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36424-BB10-4B2E-8720-5647242B4A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577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1784E-FC6E-400A-9F09-1A65FCFBA9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46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DA44C-4E45-4AA3-B27D-D03F453318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12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6B201-A1C5-452C-A644-012AA3F03F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124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BC7D33-93CE-494D-82E0-D92F6B582D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31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pt-BR" altLang="en-US" sz="3600" b="1">
                <a:solidFill>
                  <a:srgbClr val="6C0000"/>
                </a:solidFill>
              </a:rPr>
              <a:t>Relação entre a produtividade média e a produtividade marginal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2349500" y="1412875"/>
            <a:ext cx="8426450" cy="4819650"/>
            <a:chOff x="520" y="890"/>
            <a:chExt cx="5308" cy="3036"/>
          </a:xfrm>
        </p:grpSpPr>
        <p:pic>
          <p:nvPicPr>
            <p:cNvPr id="2458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" y="890"/>
              <a:ext cx="4945" cy="3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3" name="Text Box 5"/>
            <p:cNvSpPr txBox="1">
              <a:spLocks noChangeArrowheads="1"/>
            </p:cNvSpPr>
            <p:nvPr/>
          </p:nvSpPr>
          <p:spPr bwMode="auto">
            <a:xfrm>
              <a:off x="1429" y="1480"/>
              <a:ext cx="86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400" i="1">
                  <a:solidFill>
                    <a:srgbClr val="000000"/>
                  </a:solidFill>
                </a:rPr>
                <a:t>curva de produção</a:t>
              </a:r>
            </a:p>
          </p:txBody>
        </p:sp>
        <p:sp>
          <p:nvSpPr>
            <p:cNvPr id="24584" name="Text Box 6"/>
            <p:cNvSpPr txBox="1">
              <a:spLocks noChangeArrowheads="1"/>
            </p:cNvSpPr>
            <p:nvPr/>
          </p:nvSpPr>
          <p:spPr bwMode="auto">
            <a:xfrm>
              <a:off x="1837" y="3022"/>
              <a:ext cx="8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400" i="1">
                  <a:solidFill>
                    <a:srgbClr val="000000"/>
                  </a:solidFill>
                </a:rPr>
                <a:t>PMe</a:t>
              </a:r>
            </a:p>
          </p:txBody>
        </p:sp>
        <p:sp>
          <p:nvSpPr>
            <p:cNvPr id="24585" name="Text Box 7"/>
            <p:cNvSpPr txBox="1">
              <a:spLocks noChangeArrowheads="1"/>
            </p:cNvSpPr>
            <p:nvPr/>
          </p:nvSpPr>
          <p:spPr bwMode="auto">
            <a:xfrm>
              <a:off x="1247" y="2795"/>
              <a:ext cx="8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400" i="1">
                  <a:solidFill>
                    <a:srgbClr val="000000"/>
                  </a:solidFill>
                </a:rPr>
                <a:t>PMa</a:t>
              </a:r>
            </a:p>
          </p:txBody>
        </p:sp>
        <p:sp>
          <p:nvSpPr>
            <p:cNvPr id="24586" name="Rectangle 8"/>
            <p:cNvSpPr>
              <a:spLocks noChangeArrowheads="1"/>
            </p:cNvSpPr>
            <p:nvPr/>
          </p:nvSpPr>
          <p:spPr bwMode="auto">
            <a:xfrm>
              <a:off x="2518" y="1026"/>
              <a:ext cx="1451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4587" name="Rectangle 9"/>
            <p:cNvSpPr>
              <a:spLocks noChangeArrowheads="1"/>
            </p:cNvSpPr>
            <p:nvPr/>
          </p:nvSpPr>
          <p:spPr bwMode="auto">
            <a:xfrm>
              <a:off x="2827" y="1637"/>
              <a:ext cx="1224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4588" name="Rectangle 10"/>
            <p:cNvSpPr>
              <a:spLocks noChangeArrowheads="1"/>
            </p:cNvSpPr>
            <p:nvPr/>
          </p:nvSpPr>
          <p:spPr bwMode="auto">
            <a:xfrm>
              <a:off x="4241" y="1133"/>
              <a:ext cx="1043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4589" name="Rectangle 11"/>
            <p:cNvSpPr>
              <a:spLocks noChangeArrowheads="1"/>
            </p:cNvSpPr>
            <p:nvPr/>
          </p:nvSpPr>
          <p:spPr bwMode="auto">
            <a:xfrm>
              <a:off x="4377" y="1690"/>
              <a:ext cx="81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4590" name="Line 12"/>
            <p:cNvSpPr>
              <a:spLocks noChangeShapeType="1"/>
            </p:cNvSpPr>
            <p:nvPr/>
          </p:nvSpPr>
          <p:spPr bwMode="auto">
            <a:xfrm>
              <a:off x="4059" y="1888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91" name="Line 13"/>
            <p:cNvSpPr>
              <a:spLocks noChangeShapeType="1"/>
            </p:cNvSpPr>
            <p:nvPr/>
          </p:nvSpPr>
          <p:spPr bwMode="auto">
            <a:xfrm>
              <a:off x="3969" y="1253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92" name="Line 14"/>
            <p:cNvSpPr>
              <a:spLocks noChangeShapeType="1"/>
            </p:cNvSpPr>
            <p:nvPr/>
          </p:nvSpPr>
          <p:spPr bwMode="auto">
            <a:xfrm flipH="1" flipV="1">
              <a:off x="1701" y="1389"/>
              <a:ext cx="1134" cy="4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93" name="Line 15"/>
            <p:cNvSpPr>
              <a:spLocks noChangeShapeType="1"/>
            </p:cNvSpPr>
            <p:nvPr/>
          </p:nvSpPr>
          <p:spPr bwMode="auto">
            <a:xfrm flipH="1" flipV="1">
              <a:off x="2109" y="1117"/>
              <a:ext cx="408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94" name="Text Box 16"/>
            <p:cNvSpPr txBox="1">
              <a:spLocks noChangeArrowheads="1"/>
            </p:cNvSpPr>
            <p:nvPr/>
          </p:nvSpPr>
          <p:spPr bwMode="auto">
            <a:xfrm>
              <a:off x="1519" y="3022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800" i="1">
                  <a:solidFill>
                    <a:srgbClr val="FF5050"/>
                  </a:solidFill>
                </a:rPr>
                <a:t>A</a:t>
              </a:r>
            </a:p>
          </p:txBody>
        </p:sp>
        <p:sp>
          <p:nvSpPr>
            <p:cNvPr id="24595" name="Text Box 17"/>
            <p:cNvSpPr txBox="1">
              <a:spLocks noChangeArrowheads="1"/>
            </p:cNvSpPr>
            <p:nvPr/>
          </p:nvSpPr>
          <p:spPr bwMode="auto">
            <a:xfrm>
              <a:off x="4966" y="1207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800" i="1">
                  <a:solidFill>
                    <a:srgbClr val="FF5050"/>
                  </a:solidFill>
                </a:rPr>
                <a:t>A</a:t>
              </a:r>
            </a:p>
          </p:txBody>
        </p:sp>
        <p:sp>
          <p:nvSpPr>
            <p:cNvPr id="24596" name="Text Box 18"/>
            <p:cNvSpPr txBox="1">
              <a:spLocks noChangeArrowheads="1"/>
            </p:cNvSpPr>
            <p:nvPr/>
          </p:nvSpPr>
          <p:spPr bwMode="auto">
            <a:xfrm>
              <a:off x="4876" y="1752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800" i="1">
                  <a:solidFill>
                    <a:srgbClr val="FF5050"/>
                  </a:solidFill>
                </a:rPr>
                <a:t>B</a:t>
              </a:r>
            </a:p>
          </p:txBody>
        </p:sp>
        <p:sp>
          <p:nvSpPr>
            <p:cNvPr id="24597" name="Text Box 19"/>
            <p:cNvSpPr txBox="1">
              <a:spLocks noChangeArrowheads="1"/>
            </p:cNvSpPr>
            <p:nvPr/>
          </p:nvSpPr>
          <p:spPr bwMode="auto">
            <a:xfrm>
              <a:off x="2018" y="3517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800" i="1">
                  <a:solidFill>
                    <a:srgbClr val="FF5050"/>
                  </a:solidFill>
                </a:rPr>
                <a:t>B</a:t>
              </a:r>
            </a:p>
          </p:txBody>
        </p:sp>
        <p:sp>
          <p:nvSpPr>
            <p:cNvPr id="24598" name="Rectangle 20"/>
            <p:cNvSpPr>
              <a:spLocks noChangeArrowheads="1"/>
            </p:cNvSpPr>
            <p:nvPr/>
          </p:nvSpPr>
          <p:spPr bwMode="auto">
            <a:xfrm>
              <a:off x="2608" y="2614"/>
              <a:ext cx="2676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600" i="1">
                  <a:solidFill>
                    <a:srgbClr val="000099"/>
                  </a:solidFill>
                </a:rPr>
                <a:t>PMe </a:t>
              </a:r>
              <a:r>
                <a:rPr lang="pt-BR" altLang="en-US" sz="1600">
                  <a:solidFill>
                    <a:srgbClr val="000099"/>
                  </a:solidFill>
                </a:rPr>
                <a:t>– Q/x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pt-BR" altLang="en-US" sz="1600" i="1">
                  <a:solidFill>
                    <a:srgbClr val="000099"/>
                  </a:solidFill>
                </a:rPr>
                <a:t>PMa </a:t>
              </a:r>
              <a:r>
                <a:rPr lang="pt-BR" altLang="en-US" sz="1600">
                  <a:solidFill>
                    <a:srgbClr val="000099"/>
                  </a:solidFill>
                </a:rPr>
                <a:t>– </a:t>
              </a:r>
              <a:r>
                <a:rPr lang="el-GR" altLang="en-US" sz="1600">
                  <a:solidFill>
                    <a:srgbClr val="000099"/>
                  </a:solidFill>
                  <a:cs typeface="Arial" panose="020B0604020202020204" pitchFamily="34" charset="0"/>
                </a:rPr>
                <a:t>Δ</a:t>
              </a:r>
              <a:r>
                <a:rPr lang="pt-BR" altLang="en-US" sz="1600">
                  <a:solidFill>
                    <a:srgbClr val="000099"/>
                  </a:solidFill>
                  <a:cs typeface="Arial" panose="020B0604020202020204" pitchFamily="34" charset="0"/>
                </a:rPr>
                <a:t>Q/ </a:t>
              </a:r>
              <a:r>
                <a:rPr lang="el-GR" altLang="en-US" sz="1600">
                  <a:solidFill>
                    <a:srgbClr val="000099"/>
                  </a:solidFill>
                </a:rPr>
                <a:t>Δ</a:t>
              </a:r>
              <a:r>
                <a:rPr lang="pt-BR" altLang="en-US" sz="1600">
                  <a:solidFill>
                    <a:srgbClr val="000099"/>
                  </a:solidFill>
                </a:rPr>
                <a:t>x</a:t>
              </a:r>
              <a:endParaRPr lang="el-GR" altLang="en-US" sz="1600">
                <a:solidFill>
                  <a:srgbClr val="000099"/>
                </a:solidFill>
              </a:endParaRPr>
            </a:p>
          </p:txBody>
        </p:sp>
        <p:sp>
          <p:nvSpPr>
            <p:cNvPr id="24599" name="Line 21"/>
            <p:cNvSpPr>
              <a:spLocks noChangeShapeType="1"/>
            </p:cNvSpPr>
            <p:nvPr/>
          </p:nvSpPr>
          <p:spPr bwMode="auto">
            <a:xfrm>
              <a:off x="2608" y="2614"/>
              <a:ext cx="267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00" name="Line 22"/>
            <p:cNvSpPr>
              <a:spLocks noChangeShapeType="1"/>
            </p:cNvSpPr>
            <p:nvPr/>
          </p:nvSpPr>
          <p:spPr bwMode="auto">
            <a:xfrm>
              <a:off x="2608" y="3657"/>
              <a:ext cx="267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01" name="Line 23"/>
            <p:cNvSpPr>
              <a:spLocks noChangeShapeType="1"/>
            </p:cNvSpPr>
            <p:nvPr/>
          </p:nvSpPr>
          <p:spPr bwMode="auto">
            <a:xfrm>
              <a:off x="2608" y="2614"/>
              <a:ext cx="0" cy="104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02" name="Line 24"/>
            <p:cNvSpPr>
              <a:spLocks noChangeShapeType="1"/>
            </p:cNvSpPr>
            <p:nvPr/>
          </p:nvSpPr>
          <p:spPr bwMode="auto">
            <a:xfrm>
              <a:off x="5284" y="2614"/>
              <a:ext cx="0" cy="104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603" name="Line 25"/>
            <p:cNvSpPr>
              <a:spLocks noChangeShapeType="1"/>
            </p:cNvSpPr>
            <p:nvPr/>
          </p:nvSpPr>
          <p:spPr bwMode="auto">
            <a:xfrm>
              <a:off x="1292" y="2614"/>
              <a:ext cx="2759" cy="27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t-BR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580" name="Espaço Reservado para Número de Slide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fld id="{61483847-8395-4ABD-800E-305DDD3A4592}" type="slidenum">
              <a:rPr lang="pt-BR" altLang="en-US" sz="140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pt-BR" altLang="en-US" sz="1400">
              <a:solidFill>
                <a:srgbClr val="000000"/>
              </a:solidFill>
            </a:endParaRPr>
          </a:p>
        </p:txBody>
      </p:sp>
      <p:sp>
        <p:nvSpPr>
          <p:cNvPr id="24581" name="Espaço Reservado para Rodapé 2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4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t-BR" altLang="en-US" sz="3600" b="1" u="sng" dirty="0">
                <a:solidFill>
                  <a:srgbClr val="6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 algébrica da relação entre produtividade e custos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pt-BR" altLang="en-US" dirty="0" smtClean="0">
                <a:solidFill>
                  <a:srgbClr val="002060"/>
                </a:solidFill>
              </a:rPr>
              <a:t>É importante para entender o formato das curvas de custos</a:t>
            </a:r>
          </a:p>
          <a:p>
            <a:pPr eaLnBrk="1" hangingPunct="1">
              <a:lnSpc>
                <a:spcPct val="90000"/>
              </a:lnSpc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pt-BR" altLang="en-US" dirty="0" smtClean="0">
                <a:solidFill>
                  <a:srgbClr val="002060"/>
                </a:solidFill>
              </a:rPr>
              <a:t>Vamos utilizar dos conceitos a serem melhor discutidos na parte dos custos de produção:</a:t>
            </a:r>
          </a:p>
          <a:p>
            <a:pPr lvl="1" eaLnBrk="1" hangingPunct="1">
              <a:lnSpc>
                <a:spcPct val="90000"/>
              </a:lnSpc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pt-BR" altLang="en-US" dirty="0" smtClean="0">
                <a:solidFill>
                  <a:srgbClr val="002060"/>
                </a:solidFill>
              </a:rPr>
              <a:t>Custo Total(CT)=Custo Fixo(CF) + Custo Variável (CV)</a:t>
            </a:r>
          </a:p>
          <a:p>
            <a:pPr lvl="1" eaLnBrk="1" hangingPunct="1">
              <a:lnSpc>
                <a:spcPct val="90000"/>
              </a:lnSpc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pt-BR" altLang="en-US" dirty="0" smtClean="0">
                <a:solidFill>
                  <a:srgbClr val="002060"/>
                </a:solidFill>
              </a:rPr>
              <a:t> Custo Marginal(</a:t>
            </a:r>
            <a:r>
              <a:rPr lang="pt-BR" altLang="en-US" dirty="0" err="1" smtClean="0">
                <a:solidFill>
                  <a:srgbClr val="002060"/>
                </a:solidFill>
              </a:rPr>
              <a:t>Cmg</a:t>
            </a:r>
            <a:r>
              <a:rPr lang="pt-BR" altLang="en-US" dirty="0" smtClean="0">
                <a:solidFill>
                  <a:srgbClr val="002060"/>
                </a:solidFill>
              </a:rPr>
              <a:t>)=Variação no CT/Variação na Quantidade Produzida(Q)</a:t>
            </a: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fld id="{4FEB3156-31CE-4AF1-BCC5-48ECB5745056}" type="slidenum">
              <a:rPr lang="pt-BR" altLang="en-US" sz="140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pt-BR" altLang="en-US" sz="1400">
              <a:solidFill>
                <a:srgbClr val="000000"/>
              </a:solidFill>
            </a:endParaRPr>
          </a:p>
        </p:txBody>
      </p:sp>
      <p:sp>
        <p:nvSpPr>
          <p:cNvPr id="4301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3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US" sz="3600" b="1" u="sng" dirty="0">
                <a:solidFill>
                  <a:srgbClr val="6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 algébrica da relação entre produtividade e custos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2197100" y="1528764"/>
            <a:ext cx="32512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CMg =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CT/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 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4581525" y="1509714"/>
            <a:ext cx="32512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CT = CF+CV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017963" y="1528764"/>
            <a:ext cx="32512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endParaRPr lang="el-GR" altLang="en-US" sz="1800" i="1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2998788" y="2032000"/>
            <a:ext cx="3251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Implica em: </a:t>
            </a:r>
            <a:endParaRPr lang="el-GR" altLang="en-US" sz="1800" i="1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39" name="Rectangle 5"/>
          <p:cNvSpPr>
            <a:spLocks noChangeArrowheads="1"/>
          </p:cNvSpPr>
          <p:nvPr/>
        </p:nvSpPr>
        <p:spPr bwMode="auto">
          <a:xfrm>
            <a:off x="4224338" y="2060575"/>
            <a:ext cx="504031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CMg =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CF/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 + 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CV/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 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5159376" y="1989138"/>
            <a:ext cx="792163" cy="431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1" name="Rectangle 5"/>
          <p:cNvSpPr>
            <a:spLocks noChangeArrowheads="1"/>
          </p:cNvSpPr>
          <p:nvPr/>
        </p:nvSpPr>
        <p:spPr bwMode="auto">
          <a:xfrm>
            <a:off x="5880101" y="1844675"/>
            <a:ext cx="5873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el-GR" altLang="en-US" sz="1800" i="1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42" name="Rectangle 5"/>
          <p:cNvSpPr>
            <a:spLocks noChangeArrowheads="1"/>
          </p:cNvSpPr>
          <p:nvPr/>
        </p:nvSpPr>
        <p:spPr bwMode="auto">
          <a:xfrm>
            <a:off x="4295776" y="2449514"/>
            <a:ext cx="5040313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CMg =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CV/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 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43" name="Rectangle 5"/>
          <p:cNvSpPr>
            <a:spLocks noChangeArrowheads="1"/>
          </p:cNvSpPr>
          <p:nvPr/>
        </p:nvSpPr>
        <p:spPr bwMode="auto">
          <a:xfrm>
            <a:off x="2279650" y="2851150"/>
            <a:ext cx="3251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Suponha CV = s x N  </a:t>
            </a:r>
            <a:endParaRPr lang="el-GR" altLang="en-US" sz="1800" i="1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3935413" y="31400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4367213" y="314007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4341814" y="36433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3927476" y="3986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8" name="Rectangle 5"/>
          <p:cNvSpPr>
            <a:spLocks noChangeArrowheads="1"/>
          </p:cNvSpPr>
          <p:nvPr/>
        </p:nvSpPr>
        <p:spPr bwMode="auto">
          <a:xfrm>
            <a:off x="5016500" y="3471864"/>
            <a:ext cx="446405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2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número de trabalhadores utilizados na produção</a:t>
            </a:r>
            <a:endParaRPr lang="el-GR" altLang="en-US" sz="1200" i="1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49" name="Rectangle 5"/>
          <p:cNvSpPr>
            <a:spLocks noChangeArrowheads="1"/>
          </p:cNvSpPr>
          <p:nvPr/>
        </p:nvSpPr>
        <p:spPr bwMode="auto">
          <a:xfrm>
            <a:off x="4583113" y="3830639"/>
            <a:ext cx="446405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2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salário/hora</a:t>
            </a:r>
            <a:endParaRPr lang="el-GR" altLang="en-US" sz="1200" i="1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50" name="Rectangle 5"/>
          <p:cNvSpPr>
            <a:spLocks noChangeArrowheads="1"/>
          </p:cNvSpPr>
          <p:nvPr/>
        </p:nvSpPr>
        <p:spPr bwMode="auto">
          <a:xfrm>
            <a:off x="4224338" y="4191001"/>
            <a:ext cx="5040312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CMg =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(sxN)/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51" name="Oval 19"/>
          <p:cNvSpPr>
            <a:spLocks noChangeArrowheads="1"/>
          </p:cNvSpPr>
          <p:nvPr/>
        </p:nvSpPr>
        <p:spPr bwMode="auto">
          <a:xfrm>
            <a:off x="5303838" y="4267201"/>
            <a:ext cx="144462" cy="2889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V="1">
            <a:off x="5519738" y="4076700"/>
            <a:ext cx="576262" cy="141288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53" name="Rectangle 5"/>
          <p:cNvSpPr>
            <a:spLocks noChangeArrowheads="1"/>
          </p:cNvSpPr>
          <p:nvPr/>
        </p:nvSpPr>
        <p:spPr bwMode="auto">
          <a:xfrm>
            <a:off x="6024563" y="3932239"/>
            <a:ext cx="446405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2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constante no mercado competitivo</a:t>
            </a:r>
            <a:endParaRPr lang="el-GR" altLang="en-US" sz="1200" i="1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54" name="Rectangle 5"/>
          <p:cNvSpPr>
            <a:spLocks noChangeArrowheads="1"/>
          </p:cNvSpPr>
          <p:nvPr/>
        </p:nvSpPr>
        <p:spPr bwMode="auto">
          <a:xfrm>
            <a:off x="4224338" y="4581525"/>
            <a:ext cx="504031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CMg =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sx(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N/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Q)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55" name="Rectangle 5"/>
          <p:cNvSpPr>
            <a:spLocks noChangeArrowheads="1"/>
          </p:cNvSpPr>
          <p:nvPr/>
        </p:nvSpPr>
        <p:spPr bwMode="auto">
          <a:xfrm>
            <a:off x="6877050" y="4624389"/>
            <a:ext cx="32512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 i="1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mas   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Q/</a:t>
            </a:r>
            <a:r>
              <a:rPr lang="el-G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 = PMg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6456363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57" name="Rectangle 5"/>
          <p:cNvSpPr>
            <a:spLocks noChangeArrowheads="1"/>
          </p:cNvSpPr>
          <p:nvPr/>
        </p:nvSpPr>
        <p:spPr bwMode="auto">
          <a:xfrm>
            <a:off x="4224338" y="4984750"/>
            <a:ext cx="504031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33375" algn="l"/>
                <a:tab pos="857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3375" algn="l"/>
                <a:tab pos="857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Aft>
                <a:spcPct val="0"/>
              </a:spcAft>
              <a:buClr>
                <a:srgbClr val="FF5050"/>
              </a:buClr>
              <a:buSzPct val="75000"/>
              <a:buNone/>
            </a:pP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CMg = </a:t>
            </a:r>
            <a:r>
              <a:rPr lang="pt-BR" altLang="en-US" sz="1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s/PMg</a:t>
            </a:r>
            <a:endParaRPr lang="el-GR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3930" name="Rectangle 5"/>
          <p:cNvSpPr>
            <a:spLocks noChangeArrowheads="1"/>
          </p:cNvSpPr>
          <p:nvPr/>
        </p:nvSpPr>
        <p:spPr bwMode="auto">
          <a:xfrm>
            <a:off x="2208214" y="5445125"/>
            <a:ext cx="4105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5050"/>
              </a:buClr>
              <a:buSzPct val="75000"/>
              <a:tabLst>
                <a:tab pos="333375" algn="l"/>
                <a:tab pos="857250" algn="l"/>
              </a:tabLst>
              <a:defRPr/>
            </a:pPr>
            <a:r>
              <a:rPr lang="pt-BR" i="1" u="sng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Relação básica entre CMg e PMg</a:t>
            </a:r>
            <a:endParaRPr lang="el-GR" u="sng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2855913" y="5949950"/>
            <a:ext cx="6968574" cy="341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tudo o mais constante, um aumento da PMg leva a queda do CMg</a:t>
            </a:r>
            <a:endParaRPr lang="el-GR">
              <a:solidFill>
                <a:srgbClr val="FF5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6167439" y="5589589"/>
            <a:ext cx="64928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6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fld id="{F476C325-0E7C-49F9-93A3-E88D7DFFD669}" type="slidenum">
              <a:rPr lang="pt-BR" altLang="en-US" sz="140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pt-BR" altLang="en-US" sz="1400">
              <a:solidFill>
                <a:srgbClr val="000000"/>
              </a:solidFill>
            </a:endParaRPr>
          </a:p>
        </p:txBody>
      </p:sp>
      <p:sp>
        <p:nvSpPr>
          <p:cNvPr id="44062" name="Espaço Reservado para Rodapé 2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05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Design padrão</vt:lpstr>
      <vt:lpstr>Relação entre a produtividade média e a produtividade marginal</vt:lpstr>
      <vt:lpstr>Prova algébrica da relação entre produtividade e custos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Relação entre a produtividade média e a produtividade marginal</dc:title>
  <dc:creator>Felisbela Rossetti</dc:creator>
  <cp:lastModifiedBy>Felisbela Rossetti</cp:lastModifiedBy>
  <cp:revision>2</cp:revision>
  <dcterms:created xsi:type="dcterms:W3CDTF">2017-05-15T15:28:35Z</dcterms:created>
  <dcterms:modified xsi:type="dcterms:W3CDTF">2017-05-15T15:31:09Z</dcterms:modified>
</cp:coreProperties>
</file>