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17" r:id="rId3"/>
    <p:sldId id="319" r:id="rId4"/>
    <p:sldId id="320" r:id="rId5"/>
    <p:sldId id="318" r:id="rId6"/>
    <p:sldId id="301" r:id="rId7"/>
    <p:sldId id="302" r:id="rId8"/>
    <p:sldId id="303" r:id="rId9"/>
    <p:sldId id="265" r:id="rId10"/>
    <p:sldId id="304" r:id="rId11"/>
    <p:sldId id="30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21" r:id="rId20"/>
    <p:sldId id="299" r:id="rId21"/>
    <p:sldId id="296" r:id="rId22"/>
    <p:sldId id="29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362" y="114"/>
      </p:cViewPr>
      <p:guideLst>
        <p:guide orient="horz" pos="10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2EEE-ADA9-4F22-AD43-27000524FE41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8022B-64B3-4C32-9C6B-54607A029EC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E57E3A-9FB8-45F9-A443-8185725A71EC}" type="slidenum">
              <a:rPr lang="pt-BR" altLang="pt-BR" smtClean="0"/>
              <a:t>10</a:t>
            </a:fld>
            <a:endParaRPr lang="pt-BR" altLang="pt-B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21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AE124-F98B-46CA-B793-D138DE52BF0C}" type="slidenum">
              <a:rPr lang="pt-BR" altLang="pt-BR" smtClean="0"/>
              <a:t>22</a:t>
            </a:fld>
            <a:endParaRPr lang="pt-BR" alt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1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0" y="1316765"/>
            <a:ext cx="7777163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3B2E-DFA4-47C9-A5AE-30165794CFB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0AB2-2E03-4C40-A9A6-D12EE2A53F7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sil-agro.com/brasilagro2011/web/conteudo_pt.asp?idioma=0&amp;conta=28&amp;tipo=3681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LES0187 </a:t>
            </a:r>
            <a:r>
              <a:rPr lang="pt-BR" b="1" dirty="0"/>
              <a:t>- </a:t>
            </a:r>
            <a:r>
              <a:rPr lang="pt-BR" b="1" dirty="0" smtClean="0"/>
              <a:t>Finanças </a:t>
            </a:r>
            <a:r>
              <a:rPr lang="pt-BR" b="1" dirty="0"/>
              <a:t>Aplicadas ao</a:t>
            </a:r>
            <a:r>
              <a:rPr lang="pt-BR" dirty="0"/>
              <a:t> </a:t>
            </a:r>
            <a:r>
              <a:rPr lang="pt-BR" b="1" dirty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1º Semestre 2020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142"/>
            <a:ext cx="9152018" cy="59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Aplicação do excesso de caixa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FF0000"/>
                </a:solidFill>
              </a:rPr>
              <a:t>Avaliação de projetos e de empresas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Contratação de empréstimos e financiamentos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...</a:t>
            </a:r>
          </a:p>
          <a:p>
            <a:pPr algn="l"/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b="1" dirty="0"/>
              <a:t>OBJETIVO</a:t>
            </a:r>
          </a:p>
          <a:p>
            <a:pPr marL="0" indent="0">
              <a:buNone/>
            </a:pPr>
            <a:r>
              <a:rPr lang="pt-BR" dirty="0"/>
              <a:t> </a:t>
            </a:r>
            <a:endParaRPr lang="pt-BR" b="1" dirty="0"/>
          </a:p>
          <a:p>
            <a:r>
              <a:rPr lang="pt-BR" dirty="0"/>
              <a:t>Capacitar </a:t>
            </a:r>
            <a:r>
              <a:rPr lang="pt-BR" dirty="0" smtClean="0"/>
              <a:t>quanto </a:t>
            </a:r>
            <a:r>
              <a:rPr lang="pt-BR" dirty="0"/>
              <a:t>aos princípios e às técnicas de matemática financeira e sua utilização em finanças, análise de investimentos e engenharia econômica. Adicionalmente, serão introduzidos conceitos e aplicações de crédito rural, além de preparar o aluno para as disciplinas Gestão dos Negócios Agroindustriais e Elaboração e Análise de Projetos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b="1" dirty="0" smtClean="0"/>
              <a:t>PROGRAMA ANALÍTICO</a:t>
            </a:r>
          </a:p>
          <a:p>
            <a:pPr lvl="0"/>
            <a:r>
              <a:rPr lang="pt-BR" sz="2300" dirty="0" smtClean="0"/>
              <a:t>Introdução à matemática financeira e suas aplicações</a:t>
            </a:r>
            <a:endParaRPr lang="pt-BR" sz="2300" b="1" dirty="0" smtClean="0"/>
          </a:p>
          <a:p>
            <a:pPr lvl="0"/>
            <a:r>
              <a:rPr lang="pt-BR" sz="2300" dirty="0" smtClean="0"/>
              <a:t>Juros </a:t>
            </a:r>
            <a:r>
              <a:rPr lang="pt-BR" sz="2300" dirty="0"/>
              <a:t>simples e compostos</a:t>
            </a:r>
            <a:endParaRPr lang="pt-BR" sz="2300" b="1" dirty="0"/>
          </a:p>
          <a:p>
            <a:pPr lvl="0"/>
            <a:r>
              <a:rPr lang="pt-BR" sz="2300" dirty="0"/>
              <a:t>Inflação, juros nominais e juros reais</a:t>
            </a:r>
            <a:endParaRPr lang="pt-BR" sz="2300" b="1" dirty="0"/>
          </a:p>
          <a:p>
            <a:pPr lvl="0"/>
            <a:r>
              <a:rPr lang="pt-BR" sz="2300" dirty="0"/>
              <a:t>Séries elementares e aplicações em matemática financeira</a:t>
            </a:r>
            <a:endParaRPr lang="pt-BR" sz="2300" b="1" dirty="0"/>
          </a:p>
          <a:p>
            <a:pPr lvl="0"/>
            <a:r>
              <a:rPr lang="pt-BR" sz="2300" dirty="0"/>
              <a:t>Valor presente e aplicações </a:t>
            </a:r>
            <a:endParaRPr lang="pt-BR" sz="2300" b="1" dirty="0"/>
          </a:p>
          <a:p>
            <a:pPr lvl="0"/>
            <a:r>
              <a:rPr lang="pt-BR" sz="2300" dirty="0"/>
              <a:t>Introdução ao uso de planilhas eletrônicas e calculadoras financeiras</a:t>
            </a:r>
            <a:endParaRPr lang="pt-BR" sz="2300" b="1" dirty="0"/>
          </a:p>
          <a:p>
            <a:pPr lvl="0"/>
            <a:r>
              <a:rPr lang="pt-BR" sz="2300" dirty="0"/>
              <a:t>Indicadores de avaliação de investimentos: </a:t>
            </a:r>
            <a:r>
              <a:rPr lang="pt-BR" sz="2300" dirty="0" err="1"/>
              <a:t>vpl</a:t>
            </a:r>
            <a:r>
              <a:rPr lang="pt-BR" sz="2300" dirty="0"/>
              <a:t>, </a:t>
            </a:r>
            <a:r>
              <a:rPr lang="pt-BR" sz="2300" dirty="0" err="1"/>
              <a:t>payback</a:t>
            </a:r>
            <a:r>
              <a:rPr lang="pt-BR" sz="2300" dirty="0"/>
              <a:t>, </a:t>
            </a:r>
            <a:r>
              <a:rPr lang="pt-BR" sz="2300" dirty="0" err="1"/>
              <a:t>tir</a:t>
            </a:r>
            <a:r>
              <a:rPr lang="pt-BR" sz="2300" dirty="0"/>
              <a:t> e </a:t>
            </a:r>
            <a:r>
              <a:rPr lang="pt-BR" sz="2300" dirty="0" err="1"/>
              <a:t>tir</a:t>
            </a:r>
            <a:r>
              <a:rPr lang="pt-BR" sz="2300" dirty="0"/>
              <a:t> modificada</a:t>
            </a:r>
            <a:endParaRPr lang="pt-BR" sz="2300" b="1" dirty="0"/>
          </a:p>
          <a:p>
            <a:pPr lvl="0"/>
            <a:r>
              <a:rPr lang="pt-BR" sz="2300" dirty="0"/>
              <a:t>Sistemas de amortização de dívidas e construção de planos de pagamentos </a:t>
            </a:r>
            <a:endParaRPr lang="pt-BR" sz="2300" b="1" dirty="0"/>
          </a:p>
          <a:p>
            <a:pPr lvl="0"/>
            <a:r>
              <a:rPr lang="pt-BR" sz="2300" dirty="0"/>
              <a:t>Introdução à análise de investimentos em situações determinísticas e envolvendo riscos</a:t>
            </a:r>
            <a:endParaRPr lang="pt-BR" sz="2300" b="1" dirty="0"/>
          </a:p>
          <a:p>
            <a:pPr lvl="0"/>
            <a:r>
              <a:rPr lang="pt-BR" sz="2300" dirty="0"/>
              <a:t>Crédito rural e contratos bancários</a:t>
            </a:r>
            <a:endParaRPr lang="pt-BR" sz="23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63277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b="1" dirty="0" smtClean="0"/>
              <a:t>TEXTO </a:t>
            </a:r>
            <a:r>
              <a:rPr lang="pt-BR" sz="2200" b="1" dirty="0"/>
              <a:t>BÁSICO RECOMENDADO</a:t>
            </a:r>
          </a:p>
          <a:p>
            <a:pPr marL="0" lvl="0" indent="0">
              <a:buNone/>
            </a:pPr>
            <a:endParaRPr lang="pt-BR" sz="22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 smtClean="0"/>
              <a:t>ASSAF </a:t>
            </a:r>
            <a:r>
              <a:rPr lang="pt-BR" sz="2200" dirty="0"/>
              <a:t>NETO, A. Matemática Financeira e suas Aplicações. Atlas, 2009.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CARVALHO, L. C. S. Matemática Financeira Aplicada. Editora FGV, 2009.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HUMMEL, P. R. Matemática Financeira e Engenharia Econômica. 1ª. Edição, Thomson Pioneira.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LIMA, R.A.S.; NISHIYAMA, A.M. Contratos bancários aspectos jurídicos e técnicos da matemática financeira para advogados. São Paulo: Atlas, 2007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ROSS, Stephen A.; WESTERFIELD, </a:t>
            </a:r>
            <a:r>
              <a:rPr lang="pt-BR" sz="2200" dirty="0" err="1"/>
              <a:t>Randolph</a:t>
            </a:r>
            <a:r>
              <a:rPr lang="pt-BR" sz="2200" dirty="0"/>
              <a:t> W.; JAFFE, Jeffrey F. Administração financeira. São Paulo: Atlas, 2002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200" dirty="0"/>
              <a:t>TORRES, Oswaldo F.F. Fundamentos de Engenharia Econômica. São Paulo: Thomson Learning, 2006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51309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CRITÉRIO </a:t>
            </a:r>
            <a:r>
              <a:rPr lang="pt-BR" sz="2400" b="1" dirty="0"/>
              <a:t>DE AVALIAÇÃO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</a:p>
          <a:p>
            <a:pPr marL="0" indent="0" algn="ctr">
              <a:buNone/>
            </a:pPr>
            <a:r>
              <a:rPr lang="pt-BR" sz="2400" dirty="0" smtClean="0"/>
              <a:t>Nota </a:t>
            </a:r>
            <a:r>
              <a:rPr lang="pt-BR" sz="2400" dirty="0"/>
              <a:t>final = 0,8 x P + 0,2 x T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/>
              <a:t> </a:t>
            </a:r>
            <a:endParaRPr lang="pt-BR" sz="2400" b="1" dirty="0"/>
          </a:p>
          <a:p>
            <a:pPr marL="0" indent="0">
              <a:buNone/>
            </a:pPr>
            <a:r>
              <a:rPr lang="pt-BR" sz="2400" dirty="0"/>
              <a:t>Em que P é a média aritmética das três provas e T é a nota média dos trabalhos</a:t>
            </a:r>
            <a:r>
              <a:rPr lang="pt-BR" sz="2400" dirty="0" smtClean="0"/>
              <a:t>.</a:t>
            </a:r>
            <a:endParaRPr lang="pt-BR" sz="2400" b="1" dirty="0"/>
          </a:p>
        </p:txBody>
      </p:sp>
      <p:pic>
        <p:nvPicPr>
          <p:cNvPr id="4" name="Picture 2" descr="http://ve.i.uol.com.br/vestibular/2010/01/04/candidata-mostra-cansaco-e-apreensao-durante-segundo-dia-de-provas-da-segunda-fase-da-fuvest-2010-1262625838968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36" y="4829823"/>
            <a:ext cx="2028177" cy="20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51309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CRITÉRIO </a:t>
            </a:r>
            <a:r>
              <a:rPr lang="pt-BR" sz="2400" b="1" dirty="0"/>
              <a:t>DE AVALIAÇÃO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</a:p>
          <a:p>
            <a:pPr marL="0" indent="0" algn="ctr">
              <a:buNone/>
            </a:pPr>
            <a:r>
              <a:rPr lang="pt-BR" sz="2400" dirty="0" smtClean="0"/>
              <a:t>Nota </a:t>
            </a:r>
            <a:r>
              <a:rPr lang="pt-BR" sz="2400" dirty="0"/>
              <a:t>final = 0,8 x P + 0,2 x T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/>
              <a:t> </a:t>
            </a:r>
            <a:endParaRPr lang="pt-B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b="1" u="sng" dirty="0" smtClean="0"/>
              <a:t>Datas </a:t>
            </a:r>
            <a:r>
              <a:rPr lang="pt-BR" sz="2400" b="1" u="sng" dirty="0"/>
              <a:t>das Provas</a:t>
            </a:r>
            <a:r>
              <a:rPr lang="pt-BR" sz="2400" b="1" u="sng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1</a:t>
            </a:r>
            <a:r>
              <a:rPr lang="pt-BR" sz="2400" dirty="0"/>
              <a:t>: </a:t>
            </a:r>
            <a:r>
              <a:rPr lang="pt-BR" sz="2400" dirty="0" smtClean="0"/>
              <a:t>31 </a:t>
            </a:r>
            <a:r>
              <a:rPr lang="pt-BR" sz="2400" dirty="0"/>
              <a:t>de </a:t>
            </a:r>
            <a:r>
              <a:rPr lang="pt-BR" sz="2400" dirty="0" smtClean="0"/>
              <a:t>março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2</a:t>
            </a:r>
            <a:r>
              <a:rPr lang="pt-BR" sz="2400" dirty="0"/>
              <a:t>: </a:t>
            </a:r>
            <a:r>
              <a:rPr lang="pt-BR" sz="2400" dirty="0"/>
              <a:t>1</a:t>
            </a:r>
            <a:r>
              <a:rPr lang="pt-BR" sz="2400" dirty="0" smtClean="0"/>
              <a:t>9 </a:t>
            </a:r>
            <a:r>
              <a:rPr lang="pt-BR" sz="2400" dirty="0" smtClean="0"/>
              <a:t>de </a:t>
            </a:r>
            <a:r>
              <a:rPr lang="pt-BR" sz="2400" dirty="0" smtClean="0"/>
              <a:t>mai</a:t>
            </a:r>
            <a:r>
              <a:rPr lang="pt-BR" sz="2400" dirty="0" smtClean="0"/>
              <a:t>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3</a:t>
            </a:r>
            <a:r>
              <a:rPr lang="pt-BR" sz="2400" dirty="0"/>
              <a:t>: </a:t>
            </a:r>
            <a:r>
              <a:rPr lang="pt-BR" sz="2400" dirty="0" smtClean="0"/>
              <a:t>23 </a:t>
            </a:r>
            <a:r>
              <a:rPr lang="pt-BR" sz="2400" dirty="0"/>
              <a:t>de </a:t>
            </a:r>
            <a:r>
              <a:rPr lang="pt-BR" sz="2400" dirty="0" smtClean="0"/>
              <a:t>junho</a:t>
            </a:r>
            <a:endParaRPr lang="pt-BR" sz="2400" b="1" dirty="0"/>
          </a:p>
        </p:txBody>
      </p:sp>
      <p:pic>
        <p:nvPicPr>
          <p:cNvPr id="4" name="Picture 2" descr="http://ve.i.uol.com.br/vestibular/2010/01/04/candidata-mostra-cansaco-e-apreensao-durante-segundo-dia-de-provas-da-segunda-fase-da-fuvest-2010-1262625838968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36" y="4829823"/>
            <a:ext cx="2028177" cy="20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PROGRAMA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51309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CRITÉRIO </a:t>
            </a:r>
            <a:r>
              <a:rPr lang="pt-BR" sz="2400" b="1" dirty="0"/>
              <a:t>DE AVALIAÇÃO</a:t>
            </a:r>
          </a:p>
          <a:p>
            <a:pPr marL="0" indent="0">
              <a:buNone/>
            </a:pPr>
            <a:r>
              <a:rPr lang="pt-BR" sz="2400" b="1" dirty="0"/>
              <a:t> </a:t>
            </a:r>
          </a:p>
          <a:p>
            <a:pPr marL="0" indent="0" algn="ctr">
              <a:buNone/>
            </a:pPr>
            <a:r>
              <a:rPr lang="pt-BR" sz="2400" dirty="0" smtClean="0"/>
              <a:t>Nota </a:t>
            </a:r>
            <a:r>
              <a:rPr lang="pt-BR" sz="2400" dirty="0"/>
              <a:t>final = 0,8 x P + 0,2 x T </a:t>
            </a:r>
            <a:endParaRPr lang="pt-BR" sz="2400" dirty="0" smtClean="0"/>
          </a:p>
          <a:p>
            <a:pPr marL="0" indent="0" algn="ctr">
              <a:buNone/>
            </a:pPr>
            <a:r>
              <a:rPr lang="pt-BR" sz="2400" dirty="0"/>
              <a:t> 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1</a:t>
            </a:r>
            <a:r>
              <a:rPr lang="pt-BR" sz="2400" dirty="0"/>
              <a:t>: </a:t>
            </a:r>
            <a:r>
              <a:rPr lang="pt-BR" sz="2400" dirty="0"/>
              <a:t>31 de março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2</a:t>
            </a:r>
            <a:r>
              <a:rPr lang="pt-BR" sz="2400" dirty="0"/>
              <a:t>: 19 de maio</a:t>
            </a: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baseline="-25000" dirty="0"/>
              <a:t>3</a:t>
            </a:r>
            <a:r>
              <a:rPr lang="pt-BR" sz="2400" dirty="0"/>
              <a:t>: 23 de junho</a:t>
            </a:r>
            <a:endParaRPr lang="pt-BR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b="1" dirty="0"/>
              <a:t> </a:t>
            </a:r>
          </a:p>
          <a:p>
            <a:pPr>
              <a:spcBef>
                <a:spcPts val="0"/>
              </a:spcBef>
            </a:pPr>
            <a:r>
              <a:rPr lang="pt-BR" sz="2400" b="1" u="sng" dirty="0"/>
              <a:t>REVISÃO DE PROVA</a:t>
            </a:r>
            <a:r>
              <a:rPr lang="pt-BR" sz="2400" b="1" dirty="0"/>
              <a:t>: SERÃO REALIZADAS </a:t>
            </a:r>
            <a:r>
              <a:rPr lang="pt-BR" sz="2400" b="1" u="sng" dirty="0"/>
              <a:t>EXCLUSIVAMENTE</a:t>
            </a:r>
            <a:r>
              <a:rPr lang="pt-BR" sz="2400" b="1" dirty="0"/>
              <a:t> NOS DIAS AGENDADOS POR OCASIÃO DA DIVULGAÇÃO DAS NOTAS. NÃO HAVERÁ EXCEÇÃO A ESSA REGRA.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b="1" dirty="0"/>
          </a:p>
          <a:p>
            <a:pPr>
              <a:spcBef>
                <a:spcPts val="0"/>
              </a:spcBef>
            </a:pPr>
            <a:r>
              <a:rPr lang="pt-BR" sz="2400" b="1" dirty="0"/>
              <a:t>Haverá prova </a:t>
            </a:r>
            <a:r>
              <a:rPr lang="pt-BR" sz="2400" b="1" dirty="0" err="1"/>
              <a:t>repositiva</a:t>
            </a:r>
            <a:r>
              <a:rPr lang="pt-BR" sz="2400" b="1" dirty="0"/>
              <a:t> no dia </a:t>
            </a:r>
            <a:r>
              <a:rPr lang="pt-BR" sz="2400" b="1" dirty="0" smtClean="0"/>
              <a:t>30/junho/2020 </a:t>
            </a:r>
            <a:r>
              <a:rPr lang="pt-BR" sz="2400" b="1" dirty="0"/>
              <a:t>(não é substitutiva</a:t>
            </a:r>
            <a:r>
              <a:rPr lang="pt-BR" sz="2400" b="1" dirty="0" smtClean="0"/>
              <a:t>!) </a:t>
            </a:r>
            <a:endParaRPr lang="pt-BR" sz="2400" b="1" dirty="0"/>
          </a:p>
          <a:p>
            <a:pPr marL="0" indent="0">
              <a:spcBef>
                <a:spcPts val="0"/>
              </a:spcBef>
              <a:buNone/>
            </a:pP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luno pens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73021"/>
            <a:ext cx="4723698" cy="33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melhor?</a:t>
            </a:r>
            <a:endParaRPr lang="pt-BR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5615608" y="1394812"/>
            <a:ext cx="3528392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Receber               R$ 1.000,00 hoje e R$ 1.000,00 daqui um ano</a:t>
            </a:r>
            <a:endParaRPr lang="pt-BR" sz="2400" dirty="0"/>
          </a:p>
        </p:txBody>
      </p:sp>
      <p:sp>
        <p:nvSpPr>
          <p:cNvPr id="6" name="Texto Explicativo em Elipse 5"/>
          <p:cNvSpPr/>
          <p:nvPr/>
        </p:nvSpPr>
        <p:spPr>
          <a:xfrm flipH="1">
            <a:off x="179512" y="1400813"/>
            <a:ext cx="3528392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Receber R$ 2.000,00 hoje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535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50" y="1071245"/>
            <a:ext cx="8931910" cy="50336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90170"/>
            <a:ext cx="8898890" cy="432244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223260"/>
            <a:ext cx="8787130" cy="352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Conceitos Iniciais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Valor do dinheiro no tempo</a:t>
            </a:r>
          </a:p>
          <a:p>
            <a:r>
              <a:rPr lang="pt-BR" dirty="0" smtClean="0"/>
              <a:t>Custo de Oportunidade</a:t>
            </a:r>
          </a:p>
          <a:p>
            <a:r>
              <a:rPr lang="pt-BR" dirty="0" smtClean="0"/>
              <a:t>Valor Presente e Valor 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612362" name="Text Box 10"/>
          <p:cNvSpPr txBox="1">
            <a:spLocks noChangeArrowheads="1"/>
          </p:cNvSpPr>
          <p:nvPr/>
        </p:nvSpPr>
        <p:spPr bwMode="auto">
          <a:xfrm>
            <a:off x="347531" y="1508787"/>
            <a:ext cx="8448939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Qual será o montante de um capital de R$ 5.000, aplicado a 12% ao ano, </a:t>
            </a: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juros simples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, por dois anos?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	  </a:t>
            </a:r>
          </a:p>
          <a:p>
            <a:pPr eaLnBrk="1" hangingPunct="1">
              <a:spcBef>
                <a:spcPct val="50000"/>
              </a:spcBef>
              <a:buFont typeface="+mj-lt"/>
              <a:buAutoNum type="arabicPeriod" startAt="2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Qual será o montante de um capital de R$ 5.000, aplicado a 12% ao ano, </a:t>
            </a: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, por dois anos?	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19605" y="3101480"/>
            <a:ext cx="297633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R$ 6.200,00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19605" y="5541236"/>
            <a:ext cx="297633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R$ 6.272,00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1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/>
      <p:bldP spid="612362" grpId="0" build="p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768084"/>
          </a:xfrm>
        </p:spPr>
        <p:txBody>
          <a:bodyPr/>
          <a:lstStyle/>
          <a:p>
            <a:r>
              <a:rPr lang="pt-BR" dirty="0" smtClean="0"/>
              <a:t>Juros</a:t>
            </a:r>
            <a:endParaRPr lang="pt-BR" dirty="0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1657350" y="841276"/>
            <a:ext cx="5829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Exercícios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521" y="1696014"/>
            <a:ext cx="8718772" cy="49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simples 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de 9,0% ao ano. Calcule o valor total (principal acrescido de juros) que deverá ser pago no vencimento desta operação. 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Um indivíduo toma um empréstimo de R$ 160,00 pelo prazo de 100 dias. O banco cobra </a:t>
            </a:r>
            <a:r>
              <a:rPr lang="pt-BR" altLang="pt-BR" sz="2700" dirty="0">
                <a:solidFill>
                  <a:srgbClr val="FF0000"/>
                </a:solidFill>
                <a:latin typeface="Arial" panose="020B0604020202020204" pitchFamily="34" charset="0"/>
              </a:rPr>
              <a:t>juros compostos</a:t>
            </a:r>
            <a:r>
              <a:rPr lang="pt-BR" altLang="pt-BR" sz="2700" dirty="0">
                <a:solidFill>
                  <a:schemeClr val="tx1"/>
                </a:solidFill>
                <a:latin typeface="Arial" panose="020B0604020202020204" pitchFamily="34" charset="0"/>
              </a:rPr>
              <a:t> de 9,0% ao ano. Calcule o valor total (principal acrescido de juros) que deverá ser pago no vencimento desta operação. Considere que ocorre capitalização diária dos juros.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84235" y="3424205"/>
            <a:ext cx="192021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R$ 164,00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84235" y="6059077"/>
            <a:ext cx="192021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pt-B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R$ 163,88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0" grpId="0"/>
      <p:bldP spid="5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" y="13335"/>
            <a:ext cx="9059545" cy="61042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" y="1452245"/>
            <a:ext cx="8752205" cy="540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" y="659130"/>
            <a:ext cx="9123680" cy="553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15" y="13970"/>
            <a:ext cx="6727190" cy="683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64" y="1067668"/>
            <a:ext cx="5220072" cy="576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</p:txBody>
      </p:sp>
      <p:pic>
        <p:nvPicPr>
          <p:cNvPr id="1026" name="Picture 2" descr="Resultado de imagem para lucro agronego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8" y="302518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Aplicação do excesso de caixa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  <a:hlinkClick r:id="rId2"/>
              </a:rPr>
              <a:t>Avaliação de projetos e de empresas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pPr algn="l"/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Finanças </a:t>
            </a:r>
            <a:r>
              <a:rPr lang="pt-BR" b="1" dirty="0">
                <a:solidFill>
                  <a:srgbClr val="FF0000"/>
                </a:solidFill>
              </a:rPr>
              <a:t>Aplicadas</a:t>
            </a:r>
            <a:r>
              <a:rPr lang="pt-BR" b="1" dirty="0"/>
              <a:t> ao</a:t>
            </a:r>
            <a:r>
              <a:rPr lang="pt-BR" dirty="0"/>
              <a:t> </a:t>
            </a:r>
            <a:r>
              <a:rPr lang="pt-BR" b="1" dirty="0" smtClean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16360"/>
            <a:ext cx="7772400" cy="1752600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rgbClr val="FF0000"/>
                </a:solidFill>
              </a:rPr>
              <a:t>Aplicações: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Escolha de forma de pagamento de insumos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Aplicação do excesso de caixa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FF0000"/>
                </a:solidFill>
              </a:rPr>
              <a:t>Avaliação de projetos e de empresas</a:t>
            </a:r>
          </a:p>
          <a:p>
            <a:pPr marL="685800" indent="-236855" algn="l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rgbClr val="FF0000"/>
                </a:solidFill>
              </a:rPr>
              <a:t>Contratação de empréstimos e financiamentos</a:t>
            </a:r>
          </a:p>
          <a:p>
            <a:pPr algn="l"/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422</Words>
  <Application>Microsoft Office PowerPoint</Application>
  <PresentationFormat>Apresentação na tela (4:3)</PresentationFormat>
  <Paragraphs>101</Paragraphs>
  <Slides>22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Tema do Office</vt:lpstr>
      <vt:lpstr>LES0187 - Finanças Aplicadas ao Agronegócio </vt:lpstr>
      <vt:lpstr>Apresentação do PowerPoint</vt:lpstr>
      <vt:lpstr>Apresentação do PowerPoint</vt:lpstr>
      <vt:lpstr>Apresentação do PowerPoint</vt:lpstr>
      <vt:lpstr>Apresentação do PowerPoint</vt:lpstr>
      <vt:lpstr>Finanças Aplicadas ao Agronegócio </vt:lpstr>
      <vt:lpstr>Finanças Aplicadas ao Agronegócio </vt:lpstr>
      <vt:lpstr>Finanças Aplicadas ao Agronegócio </vt:lpstr>
      <vt:lpstr>Finanças Aplicadas ao Agronegócio </vt:lpstr>
      <vt:lpstr>Apresentação do PowerPoint</vt:lpstr>
      <vt:lpstr>Finanças Aplicadas ao Agronegócio </vt:lpstr>
      <vt:lpstr>PROGRAMA </vt:lpstr>
      <vt:lpstr>PROGRAMA </vt:lpstr>
      <vt:lpstr>PROGRAMA </vt:lpstr>
      <vt:lpstr>PROGRAMA </vt:lpstr>
      <vt:lpstr>PROGRAMA </vt:lpstr>
      <vt:lpstr>PROGRAMA </vt:lpstr>
      <vt:lpstr>PROGRAMA </vt:lpstr>
      <vt:lpstr>O que é melhor?</vt:lpstr>
      <vt:lpstr>Conceitos Iniciais</vt:lpstr>
      <vt:lpstr>Juros</vt:lpstr>
      <vt:lpstr>Juros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LES0160 - Matemática Aplicada a Finanças</dc:title>
  <dc:creator>Roberto</dc:creator>
  <cp:lastModifiedBy>Roberto Arruda de Souza Lima</cp:lastModifiedBy>
  <cp:revision>43</cp:revision>
  <dcterms:created xsi:type="dcterms:W3CDTF">2015-02-20T17:46:00Z</dcterms:created>
  <dcterms:modified xsi:type="dcterms:W3CDTF">2020-02-11T16:58:31Z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1046-11.2.0.9144</vt:lpwstr>
  </property>
</Properties>
</file>