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3"/>
  </p:notesMasterIdLst>
  <p:sldIdLst>
    <p:sldId id="263" r:id="rId2"/>
    <p:sldId id="356" r:id="rId3"/>
    <p:sldId id="357" r:id="rId4"/>
    <p:sldId id="358" r:id="rId5"/>
    <p:sldId id="359" r:id="rId6"/>
    <p:sldId id="360" r:id="rId7"/>
    <p:sldId id="361" r:id="rId8"/>
    <p:sldId id="362" r:id="rId9"/>
    <p:sldId id="363" r:id="rId10"/>
    <p:sldId id="444" r:id="rId11"/>
    <p:sldId id="445" r:id="rId12"/>
    <p:sldId id="446" r:id="rId13"/>
    <p:sldId id="447" r:id="rId14"/>
    <p:sldId id="448" r:id="rId15"/>
    <p:sldId id="449" r:id="rId16"/>
    <p:sldId id="450" r:id="rId17"/>
    <p:sldId id="451" r:id="rId18"/>
    <p:sldId id="452" r:id="rId19"/>
    <p:sldId id="453" r:id="rId20"/>
    <p:sldId id="520" r:id="rId21"/>
    <p:sldId id="373" r:id="rId22"/>
    <p:sldId id="374" r:id="rId23"/>
    <p:sldId id="375" r:id="rId24"/>
    <p:sldId id="485" r:id="rId25"/>
    <p:sldId id="486" r:id="rId26"/>
    <p:sldId id="487" r:id="rId27"/>
    <p:sldId id="488" r:id="rId28"/>
    <p:sldId id="382" r:id="rId29"/>
    <p:sldId id="376" r:id="rId30"/>
    <p:sldId id="482" r:id="rId31"/>
    <p:sldId id="383" r:id="rId32"/>
    <p:sldId id="384" r:id="rId33"/>
    <p:sldId id="385" r:id="rId34"/>
    <p:sldId id="387" r:id="rId35"/>
    <p:sldId id="388" r:id="rId36"/>
    <p:sldId id="389" r:id="rId37"/>
    <p:sldId id="491" r:id="rId38"/>
    <p:sldId id="391" r:id="rId39"/>
    <p:sldId id="392" r:id="rId40"/>
    <p:sldId id="393" r:id="rId41"/>
    <p:sldId id="492" r:id="rId42"/>
    <p:sldId id="493" r:id="rId43"/>
    <p:sldId id="494" r:id="rId44"/>
    <p:sldId id="499" r:id="rId45"/>
    <p:sldId id="500" r:id="rId46"/>
    <p:sldId id="501" r:id="rId47"/>
    <p:sldId id="502" r:id="rId48"/>
    <p:sldId id="503" r:id="rId49"/>
    <p:sldId id="504" r:id="rId50"/>
    <p:sldId id="505" r:id="rId51"/>
    <p:sldId id="506" r:id="rId52"/>
    <p:sldId id="507" r:id="rId53"/>
    <p:sldId id="508" r:id="rId54"/>
    <p:sldId id="509" r:id="rId55"/>
    <p:sldId id="398" r:id="rId56"/>
    <p:sldId id="399" r:id="rId57"/>
    <p:sldId id="400" r:id="rId58"/>
    <p:sldId id="401" r:id="rId59"/>
    <p:sldId id="402" r:id="rId60"/>
    <p:sldId id="495" r:id="rId61"/>
    <p:sldId id="496" r:id="rId62"/>
    <p:sldId id="497" r:id="rId63"/>
    <p:sldId id="498" r:id="rId64"/>
    <p:sldId id="510" r:id="rId65"/>
    <p:sldId id="519" r:id="rId66"/>
    <p:sldId id="511" r:id="rId67"/>
    <p:sldId id="512" r:id="rId68"/>
    <p:sldId id="513" r:id="rId69"/>
    <p:sldId id="514" r:id="rId70"/>
    <p:sldId id="515" r:id="rId71"/>
    <p:sldId id="516" r:id="rId72"/>
    <p:sldId id="517" r:id="rId73"/>
    <p:sldId id="518" r:id="rId74"/>
    <p:sldId id="403" r:id="rId75"/>
    <p:sldId id="426" r:id="rId76"/>
    <p:sldId id="427" r:id="rId77"/>
    <p:sldId id="428" r:id="rId78"/>
    <p:sldId id="429" r:id="rId79"/>
    <p:sldId id="430" r:id="rId80"/>
    <p:sldId id="431" r:id="rId81"/>
    <p:sldId id="432" r:id="rId82"/>
    <p:sldId id="433" r:id="rId83"/>
    <p:sldId id="434" r:id="rId84"/>
    <p:sldId id="435" r:id="rId85"/>
    <p:sldId id="436" r:id="rId86"/>
    <p:sldId id="437" r:id="rId87"/>
    <p:sldId id="438" r:id="rId88"/>
    <p:sldId id="521" r:id="rId89"/>
    <p:sldId id="522" r:id="rId90"/>
    <p:sldId id="523" r:id="rId91"/>
    <p:sldId id="524" r:id="rId92"/>
    <p:sldId id="527" r:id="rId93"/>
    <p:sldId id="528" r:id="rId94"/>
    <p:sldId id="529" r:id="rId95"/>
    <p:sldId id="530" r:id="rId96"/>
    <p:sldId id="531" r:id="rId97"/>
    <p:sldId id="534" r:id="rId98"/>
    <p:sldId id="532" r:id="rId99"/>
    <p:sldId id="533" r:id="rId100"/>
    <p:sldId id="535" r:id="rId101"/>
    <p:sldId id="536" r:id="rId102"/>
    <p:sldId id="537" r:id="rId103"/>
    <p:sldId id="526" r:id="rId104"/>
    <p:sldId id="439" r:id="rId105"/>
    <p:sldId id="440" r:id="rId106"/>
    <p:sldId id="441" r:id="rId107"/>
    <p:sldId id="442" r:id="rId108"/>
    <p:sldId id="443" r:id="rId109"/>
    <p:sldId id="469" r:id="rId110"/>
    <p:sldId id="470" r:id="rId111"/>
    <p:sldId id="471" r:id="rId112"/>
    <p:sldId id="472" r:id="rId113"/>
    <p:sldId id="473" r:id="rId114"/>
    <p:sldId id="474" r:id="rId115"/>
    <p:sldId id="475" r:id="rId116"/>
    <p:sldId id="476" r:id="rId117"/>
    <p:sldId id="477" r:id="rId118"/>
    <p:sldId id="478" r:id="rId119"/>
    <p:sldId id="479" r:id="rId120"/>
    <p:sldId id="480" r:id="rId121"/>
    <p:sldId id="481" r:id="rId1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Estilo Escuro 1 - Ênfas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Estilo Escuro 1 - Ênfase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Estilo Escuro 1 - Ênfase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Estilo Escuro 1 - Ênfase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8603FDC-E32A-4AB5-989C-0864C3EAD2B8}" styleName="Estilo com Tema 2 - Ênfase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Estilo com Tema 2 - Ênfas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EBDD6B-BC0C-4419-B0A5-0F27BC606903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D3E21F-E488-45C0-B50E-52922CF2EF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96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A7F71E-A71C-41CD-BA37-226D9DE97F48}" type="slidenum">
              <a:rPr lang="pt-BR" altLang="en-US" smtClean="0"/>
              <a:pPr>
                <a:defRPr/>
              </a:pPr>
              <a:t>36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066365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746AA-65FC-4904-AC54-7756833AA3CC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2A37-EA88-4034-8328-6115F7E687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15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746AA-65FC-4904-AC54-7756833AA3CC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2A37-EA88-4034-8328-6115F7E687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73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746AA-65FC-4904-AC54-7756833AA3CC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2A37-EA88-4034-8328-6115F7E687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845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93763D87-FDCF-44BF-BAAE-22937FDB46A8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474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746AA-65FC-4904-AC54-7756833AA3CC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2A37-EA88-4034-8328-6115F7E687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26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746AA-65FC-4904-AC54-7756833AA3CC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2A37-EA88-4034-8328-6115F7E687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5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746AA-65FC-4904-AC54-7756833AA3CC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2A37-EA88-4034-8328-6115F7E687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125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746AA-65FC-4904-AC54-7756833AA3CC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2A37-EA88-4034-8328-6115F7E687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76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746AA-65FC-4904-AC54-7756833AA3CC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2A37-EA88-4034-8328-6115F7E687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031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746AA-65FC-4904-AC54-7756833AA3CC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2A37-EA88-4034-8328-6115F7E687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60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746AA-65FC-4904-AC54-7756833AA3CC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2A37-EA88-4034-8328-6115F7E687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518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746AA-65FC-4904-AC54-7756833AA3CC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2A37-EA88-4034-8328-6115F7E687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670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746AA-65FC-4904-AC54-7756833AA3CC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92A37-EA88-4034-8328-6115F7E687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91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8.emf"/><Relationship Id="rId4" Type="http://schemas.openxmlformats.org/officeDocument/2006/relationships/oleObject" Target="../embeddings/Microsoft_Excel_97-2003_Worksheet1.xls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89.emf"/><Relationship Id="rId4" Type="http://schemas.openxmlformats.org/officeDocument/2006/relationships/oleObject" Target="../embeddings/Microsoft_Excel_97-2003_Worksheet2.xls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90.emf"/><Relationship Id="rId4" Type="http://schemas.openxmlformats.org/officeDocument/2006/relationships/oleObject" Target="../embeddings/Microsoft_Excel_97-2003_Worksheet3.xls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4.jpeg"/><Relationship Id="rId7" Type="http://schemas.openxmlformats.org/officeDocument/2006/relationships/hyperlink" Target="http://www.holambrasubstratos.com.br/hs-hortalicas.php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hyperlink" Target="http://www.visafertil.com/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hyperlink" Target="http://bp1.blogger.com/_jqmBR7lB-BU/RjEgjmHYZOI/AAAAAAAAALY/IJsUocW-LrY/s400/cebola.jpg" TargetMode="Externa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027" descr="PHOTO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2514600"/>
            <a:ext cx="3171825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Rectangle 1029"/>
          <p:cNvSpPr>
            <a:spLocks noChangeArrowheads="1"/>
          </p:cNvSpPr>
          <p:nvPr/>
        </p:nvSpPr>
        <p:spPr bwMode="auto">
          <a:xfrm>
            <a:off x="847725" y="214313"/>
            <a:ext cx="10496550" cy="990600"/>
          </a:xfrm>
          <a:prstGeom prst="rect">
            <a:avLst/>
          </a:prstGeom>
          <a:solidFill>
            <a:srgbClr val="3366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endParaRPr lang="pt-BR" altLang="en-US" sz="2000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pt-BR" alt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Producao</a:t>
            </a:r>
            <a:r>
              <a:rPr lang="pt-BR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de mudas de </a:t>
            </a:r>
            <a:r>
              <a:rPr lang="pt-BR" alt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hortalicas</a:t>
            </a:r>
            <a:endParaRPr lang="pt-BR" altLang="en-US" sz="32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4" descr="Minhas fotos 05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2597944"/>
            <a:ext cx="5680075" cy="4260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ta para a direita 1"/>
          <p:cNvSpPr/>
          <p:nvPr/>
        </p:nvSpPr>
        <p:spPr>
          <a:xfrm>
            <a:off x="3971925" y="4067175"/>
            <a:ext cx="1009650" cy="52387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485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6090"/>
          </a:xfr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</a:rPr>
              <a:t>Tipos</a:t>
            </a:r>
            <a:r>
              <a:rPr lang="en-US" b="1" dirty="0" smtClean="0">
                <a:solidFill>
                  <a:srgbClr val="FFFF00"/>
                </a:solidFill>
              </a:rPr>
              <a:t> de </a:t>
            </a:r>
            <a:r>
              <a:rPr lang="en-US" b="1" dirty="0" err="1" smtClean="0">
                <a:solidFill>
                  <a:srgbClr val="FFFF00"/>
                </a:solidFill>
              </a:rPr>
              <a:t>mudas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97324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8002" name="Object 2"/>
          <p:cNvGraphicFramePr>
            <a:graphicFrameLocks noChangeAspect="1"/>
          </p:cNvGraphicFramePr>
          <p:nvPr/>
        </p:nvGraphicFramePr>
        <p:xfrm>
          <a:off x="1862139" y="381000"/>
          <a:ext cx="8467725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Planilha" r:id="rId4" imgW="4276951" imgH="2457812" progId="Excel.Sheet.8">
                  <p:embed/>
                </p:oleObj>
              </mc:Choice>
              <mc:Fallback>
                <p:oleObj name="Planilha" r:id="rId4" imgW="4276951" imgH="2457812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2139" y="381000"/>
                        <a:ext cx="8467725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762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400986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9026" name="Object 2"/>
          <p:cNvGraphicFramePr>
            <a:graphicFrameLocks noChangeAspect="1"/>
          </p:cNvGraphicFramePr>
          <p:nvPr/>
        </p:nvGraphicFramePr>
        <p:xfrm>
          <a:off x="2057401" y="457200"/>
          <a:ext cx="8194675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Planilha" r:id="rId4" imgW="4820101" imgH="2610091" progId="Excel.Sheet.8">
                  <p:embed/>
                </p:oleObj>
              </mc:Choice>
              <mc:Fallback>
                <p:oleObj name="Planilha" r:id="rId4" imgW="4820101" imgH="2610091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1" y="457200"/>
                        <a:ext cx="8194675" cy="541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920222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0050" name="Object 2"/>
          <p:cNvGraphicFramePr>
            <a:graphicFrameLocks noChangeAspect="1"/>
          </p:cNvGraphicFramePr>
          <p:nvPr/>
        </p:nvGraphicFramePr>
        <p:xfrm>
          <a:off x="1930401" y="381000"/>
          <a:ext cx="8399463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Planilha" r:id="rId4" imgW="4258172" imgH="2610091" progId="Excel.Sheet.8">
                  <p:embed/>
                </p:oleObj>
              </mc:Choice>
              <mc:Fallback>
                <p:oleObj name="Planilha" r:id="rId4" imgW="4258172" imgH="2610091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0401" y="381000"/>
                        <a:ext cx="8399463" cy="541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762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373930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apezoide 2"/>
          <p:cNvSpPr/>
          <p:nvPr/>
        </p:nvSpPr>
        <p:spPr>
          <a:xfrm rot="10800000">
            <a:off x="3349351" y="2616201"/>
            <a:ext cx="5276303" cy="3980505"/>
          </a:xfrm>
          <a:prstGeom prst="trapezoi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1" name="CaixaDeTexto 10"/>
          <p:cNvSpPr txBox="1"/>
          <p:nvPr/>
        </p:nvSpPr>
        <p:spPr>
          <a:xfrm>
            <a:off x="6502400" y="5413641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2060"/>
                </a:solidFill>
              </a:rPr>
              <a:t>N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5689600" y="5156201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C000"/>
                </a:solidFill>
              </a:rPr>
              <a:t>Ca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4690533" y="5663513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6299200" y="5765801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5479501" y="5909734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B050"/>
                </a:solidFill>
              </a:rPr>
              <a:t>P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6502400" y="6187758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C000"/>
                </a:solidFill>
              </a:rPr>
              <a:t>Ca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4151627" y="5632398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C000"/>
                </a:solidFill>
              </a:rPr>
              <a:t>Ca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3962400" y="5374958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B0F0"/>
                </a:solidFill>
              </a:rPr>
              <a:t>S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6908800" y="5679758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B0F0"/>
                </a:solidFill>
              </a:rPr>
              <a:t>S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4368800" y="6082516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B0F0"/>
                </a:solidFill>
              </a:rPr>
              <a:t>S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4814987" y="5273358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B0F0"/>
                </a:solidFill>
              </a:rPr>
              <a:t>S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5306053" y="5417292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B0F0"/>
                </a:solidFill>
              </a:rPr>
              <a:t>S</a:t>
            </a:r>
          </a:p>
        </p:txBody>
      </p:sp>
      <p:sp>
        <p:nvSpPr>
          <p:cNvPr id="63" name="Rectangle 3"/>
          <p:cNvSpPr txBox="1">
            <a:spLocks noChangeArrowheads="1"/>
          </p:cNvSpPr>
          <p:nvPr/>
        </p:nvSpPr>
        <p:spPr>
          <a:xfrm>
            <a:off x="406400" y="1498600"/>
            <a:ext cx="11162209" cy="1452705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800"/>
              </a:lnSpc>
            </a:pPr>
            <a:r>
              <a:rPr lang="pt-BR" altLang="pt-BR" b="1" dirty="0">
                <a:solidFill>
                  <a:srgbClr val="C00000"/>
                </a:solidFill>
              </a:rPr>
              <a:t>Solução inicial</a:t>
            </a:r>
          </a:p>
          <a:p>
            <a:pPr algn="l">
              <a:lnSpc>
                <a:spcPts val="4800"/>
              </a:lnSpc>
            </a:pPr>
            <a:endParaRPr lang="pt-BR" altLang="pt-BR" b="1" dirty="0">
              <a:solidFill>
                <a:srgbClr val="C00000"/>
              </a:solidFill>
            </a:endParaRPr>
          </a:p>
        </p:txBody>
      </p:sp>
      <p:sp>
        <p:nvSpPr>
          <p:cNvPr id="64" name="CaixaDeTexto 63"/>
          <p:cNvSpPr txBox="1"/>
          <p:nvPr/>
        </p:nvSpPr>
        <p:spPr>
          <a:xfrm>
            <a:off x="1103445" y="452669"/>
            <a:ext cx="10465163" cy="748988"/>
          </a:xfrm>
          <a:prstGeom prst="rect">
            <a:avLst/>
          </a:prstGeom>
          <a:solidFill>
            <a:schemeClr val="tx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4267" b="1" dirty="0"/>
              <a:t>Soluções nutritivas de cultivo</a:t>
            </a:r>
            <a:endParaRPr lang="pt-BR" sz="4267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43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4"/>
          <p:cNvSpPr>
            <a:spLocks noChangeArrowheads="1"/>
          </p:cNvSpPr>
          <p:nvPr/>
        </p:nvSpPr>
        <p:spPr bwMode="auto">
          <a:xfrm>
            <a:off x="0" y="0"/>
            <a:ext cx="12192000" cy="94176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4000" b="1" dirty="0" err="1"/>
              <a:t>Fertirrigação</a:t>
            </a:r>
            <a:r>
              <a:rPr lang="pt-BR" altLang="en-US" sz="4000" b="1" dirty="0"/>
              <a:t> para o tomateiro</a:t>
            </a:r>
          </a:p>
        </p:txBody>
      </p:sp>
      <p:graphicFrame>
        <p:nvGraphicFramePr>
          <p:cNvPr id="71708" name="Group 28"/>
          <p:cNvGraphicFramePr>
            <a:graphicFrameLocks noGrp="1"/>
          </p:cNvGraphicFramePr>
          <p:nvPr/>
        </p:nvGraphicFramePr>
        <p:xfrm>
          <a:off x="1992313" y="2492376"/>
          <a:ext cx="8229600" cy="3825875"/>
        </p:xfrm>
        <a:graphic>
          <a:graphicData uri="http://schemas.openxmlformats.org/drawingml/2006/table">
            <a:tbl>
              <a:tblPr/>
              <a:tblGrid>
                <a:gridCol w="4114800"/>
                <a:gridCol w="4114800"/>
              </a:tblGrid>
              <a:tr h="576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Fertilizante</a:t>
                      </a:r>
                    </a:p>
                  </a:txBody>
                  <a:tcPr marT="45715" marB="4571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Dose (g/L)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576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Nitrato de cálcio</a:t>
                      </a:r>
                    </a:p>
                  </a:txBody>
                  <a:tcPr marT="45715" marB="4571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576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Nitrato de potássio</a:t>
                      </a:r>
                    </a:p>
                  </a:txBody>
                  <a:tcPr marT="45715" marB="4571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0,7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576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Sulfato de magnésio</a:t>
                      </a:r>
                    </a:p>
                  </a:txBody>
                  <a:tcPr marT="45715" marB="4571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0,4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9448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Ferro quelatizado (10%)</a:t>
                      </a:r>
                    </a:p>
                  </a:txBody>
                  <a:tcPr marT="45715" marB="4571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0,2 ml/L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576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CE (dS/m)</a:t>
                      </a:r>
                    </a:p>
                  </a:txBody>
                  <a:tcPr marT="45715" marB="4571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1,64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333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60350"/>
            <a:ext cx="12192000" cy="1081088"/>
          </a:xfrm>
          <a:solidFill>
            <a:srgbClr val="000099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pt-BR" altLang="en-US" sz="2400" dirty="0">
                <a:solidFill>
                  <a:schemeClr val="bg1"/>
                </a:solidFill>
              </a:rPr>
              <a:t/>
            </a:r>
            <a:br>
              <a:rPr lang="pt-BR" altLang="en-US" sz="2400" dirty="0">
                <a:solidFill>
                  <a:schemeClr val="bg1"/>
                </a:solidFill>
              </a:rPr>
            </a:br>
            <a:r>
              <a:rPr lang="pt-BR" altLang="en-US" sz="2400" dirty="0">
                <a:solidFill>
                  <a:schemeClr val="bg1"/>
                </a:solidFill>
              </a:rPr>
              <a:t/>
            </a:r>
            <a:br>
              <a:rPr lang="pt-BR" altLang="en-US" sz="2400" dirty="0">
                <a:solidFill>
                  <a:schemeClr val="bg1"/>
                </a:solidFill>
              </a:rPr>
            </a:br>
            <a:r>
              <a:rPr lang="pt-BR" altLang="en-US" sz="3200" b="1" dirty="0" err="1">
                <a:solidFill>
                  <a:schemeClr val="bg1"/>
                </a:solidFill>
              </a:rPr>
              <a:t>Fertirrigação</a:t>
            </a:r>
            <a:r>
              <a:rPr lang="pt-BR" altLang="en-US" sz="3200" b="1" dirty="0">
                <a:solidFill>
                  <a:schemeClr val="bg1"/>
                </a:solidFill>
              </a:rPr>
              <a:t> para o tomateiro</a:t>
            </a:r>
            <a:br>
              <a:rPr lang="pt-BR" altLang="en-US" sz="3200" b="1" dirty="0">
                <a:solidFill>
                  <a:schemeClr val="bg1"/>
                </a:solidFill>
              </a:rPr>
            </a:br>
            <a:endParaRPr lang="pt-BR" altLang="en-US" sz="3200" b="1" dirty="0">
              <a:solidFill>
                <a:schemeClr val="bg1"/>
              </a:solidFill>
            </a:endParaRPr>
          </a:p>
        </p:txBody>
      </p:sp>
      <p:sp>
        <p:nvSpPr>
          <p:cNvPr id="91139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54341" y="2820376"/>
            <a:ext cx="11660698" cy="2716358"/>
          </a:xfrm>
        </p:spPr>
        <p:txBody>
          <a:bodyPr>
            <a:normAutofit fontScale="92500"/>
          </a:bodyPr>
          <a:lstStyle/>
          <a:p>
            <a:pPr algn="l" eaLnBrk="1" hangingPunct="1">
              <a:lnSpc>
                <a:spcPct val="80000"/>
              </a:lnSpc>
            </a:pPr>
            <a:endParaRPr lang="pt-BR" altLang="en-US" sz="2800" dirty="0"/>
          </a:p>
          <a:p>
            <a:pPr algn="l" eaLnBrk="1" hangingPunct="1">
              <a:lnSpc>
                <a:spcPct val="170000"/>
              </a:lnSpc>
              <a:spcBef>
                <a:spcPts val="0"/>
              </a:spcBef>
            </a:pPr>
            <a:r>
              <a:rPr lang="pt-BR" altLang="en-US" sz="2800" dirty="0"/>
              <a:t>Início do desenvolvimento da muda: Soluções nutritivas com CE baixas (0,4-0,5 </a:t>
            </a:r>
            <a:r>
              <a:rPr lang="pt-BR" altLang="en-US" sz="2800" dirty="0" err="1"/>
              <a:t>dS</a:t>
            </a:r>
            <a:r>
              <a:rPr lang="pt-BR" altLang="en-US" sz="2800" dirty="0"/>
              <a:t>/m)</a:t>
            </a:r>
          </a:p>
          <a:p>
            <a:pPr algn="l" eaLnBrk="1" hangingPunct="1">
              <a:lnSpc>
                <a:spcPct val="170000"/>
              </a:lnSpc>
              <a:spcBef>
                <a:spcPts val="0"/>
              </a:spcBef>
            </a:pPr>
            <a:endParaRPr lang="pt-BR" altLang="en-US" sz="2800" dirty="0"/>
          </a:p>
          <a:p>
            <a:pPr algn="l" eaLnBrk="1" hangingPunct="1">
              <a:lnSpc>
                <a:spcPct val="170000"/>
              </a:lnSpc>
              <a:spcBef>
                <a:spcPts val="0"/>
              </a:spcBef>
            </a:pPr>
            <a:r>
              <a:rPr lang="pt-BR" altLang="en-US" sz="2800" dirty="0"/>
              <a:t>Soluções nutritivas para a fase definitiva (CE de </a:t>
            </a:r>
            <a:r>
              <a:rPr lang="pt-BR" altLang="en-US" sz="2800" dirty="0" smtClean="0"/>
              <a:t>1,2-2,0 </a:t>
            </a:r>
            <a:r>
              <a:rPr lang="pt-BR" altLang="en-US" sz="2800" dirty="0" err="1"/>
              <a:t>dS</a:t>
            </a:r>
            <a:r>
              <a:rPr lang="pt-BR" altLang="en-US" sz="2800" dirty="0"/>
              <a:t>/m)</a:t>
            </a:r>
          </a:p>
        </p:txBody>
      </p:sp>
    </p:spTree>
    <p:extLst>
      <p:ext uri="{BB962C8B-B14F-4D97-AF65-F5344CB8AC3E}">
        <p14:creationId xmlns:p14="http://schemas.microsoft.com/office/powerpoint/2010/main" val="347118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4" descr="hidroponia 0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908051"/>
            <a:ext cx="43561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5" descr="hidroponia 0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908051"/>
            <a:ext cx="4211637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Text Box 6"/>
          <p:cNvSpPr txBox="1">
            <a:spLocks noChangeArrowheads="1"/>
          </p:cNvSpPr>
          <p:nvPr/>
        </p:nvSpPr>
        <p:spPr bwMode="auto">
          <a:xfrm>
            <a:off x="2927351" y="333375"/>
            <a:ext cx="6265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/>
              <a:t>Sistema de injeção de fertilizantes</a:t>
            </a:r>
          </a:p>
        </p:txBody>
      </p:sp>
      <p:pic>
        <p:nvPicPr>
          <p:cNvPr id="92165" name="Picture 7" descr="hidroponia 0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4211638"/>
            <a:ext cx="3529013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789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260350"/>
            <a:ext cx="8229600" cy="490538"/>
          </a:xfrm>
          <a:solidFill>
            <a:srgbClr val="000099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pt-BR" altLang="en-US" sz="4000">
                <a:solidFill>
                  <a:schemeClr val="bg1"/>
                </a:solidFill>
              </a:rPr>
              <a:t>Fertirrigação</a:t>
            </a:r>
          </a:p>
        </p:txBody>
      </p:sp>
      <p:pic>
        <p:nvPicPr>
          <p:cNvPr id="93187" name="Picture 4" descr="DSC020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1268413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708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34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t-BR" altLang="en-US" sz="4000">
                <a:solidFill>
                  <a:srgbClr val="000066"/>
                </a:solidFill>
              </a:rPr>
              <a:t>Fertirrigação</a:t>
            </a:r>
          </a:p>
        </p:txBody>
      </p:sp>
      <p:pic>
        <p:nvPicPr>
          <p:cNvPr id="94211" name="Picture 5" descr="DSC034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1268413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902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94950" y="124073"/>
            <a:ext cx="11165747" cy="882606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pt-BR" sz="4000" b="1" dirty="0" smtClean="0">
                <a:latin typeface="+mn-lt"/>
              </a:rPr>
              <a:t>Produção de mudas de tomate</a:t>
            </a:r>
            <a:endParaRPr lang="pt-BR" sz="4000" b="1" dirty="0">
              <a:latin typeface="+mn-l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746620" y="1442905"/>
            <a:ext cx="214000" cy="1442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177083" y="1216908"/>
            <a:ext cx="822868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18ºC - 25ºC para </a:t>
            </a:r>
            <a:r>
              <a:rPr lang="en-US" b="1" dirty="0" err="1"/>
              <a:t>germinação</a:t>
            </a:r>
            <a:r>
              <a:rPr lang="en-US" b="1" dirty="0"/>
              <a:t> </a:t>
            </a:r>
          </a:p>
          <a:p>
            <a:endParaRPr lang="en-US" b="1" dirty="0"/>
          </a:p>
          <a:p>
            <a:r>
              <a:rPr lang="en-US" b="1" dirty="0"/>
              <a:t>20ºC - 25ºC para o </a:t>
            </a:r>
            <a:r>
              <a:rPr lang="en-US" b="1" dirty="0" err="1"/>
              <a:t>desenvolvimento</a:t>
            </a:r>
            <a:r>
              <a:rPr lang="en-US" b="1" dirty="0"/>
              <a:t> da </a:t>
            </a:r>
            <a:r>
              <a:rPr lang="en-US" b="1" dirty="0" err="1"/>
              <a:t>muda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18ºC - 24ºC para o </a:t>
            </a:r>
            <a:r>
              <a:rPr lang="en-US" b="1" dirty="0" err="1"/>
              <a:t>início</a:t>
            </a:r>
            <a:r>
              <a:rPr lang="en-US" b="1" dirty="0"/>
              <a:t> do </a:t>
            </a:r>
            <a:r>
              <a:rPr lang="en-US" b="1" dirty="0" err="1"/>
              <a:t>florescimento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14ºC - 17ºC </a:t>
            </a:r>
            <a:r>
              <a:rPr lang="en-US" b="1" dirty="0" err="1"/>
              <a:t>durante</a:t>
            </a:r>
            <a:r>
              <a:rPr lang="en-US" b="1" dirty="0"/>
              <a:t> a </a:t>
            </a:r>
            <a:r>
              <a:rPr lang="en-US" b="1" dirty="0" err="1"/>
              <a:t>noite</a:t>
            </a:r>
            <a:r>
              <a:rPr lang="en-US" b="1" dirty="0"/>
              <a:t> e 22ºC - 25ºC para a </a:t>
            </a:r>
            <a:r>
              <a:rPr lang="en-US" b="1" dirty="0" err="1"/>
              <a:t>fixação</a:t>
            </a:r>
            <a:r>
              <a:rPr lang="en-US" b="1" dirty="0"/>
              <a:t> e </a:t>
            </a:r>
            <a:r>
              <a:rPr lang="en-US" b="1" dirty="0" err="1"/>
              <a:t>crescimento</a:t>
            </a:r>
            <a:r>
              <a:rPr lang="en-US" b="1" dirty="0"/>
              <a:t> do </a:t>
            </a:r>
            <a:r>
              <a:rPr lang="en-US" b="1" dirty="0" err="1"/>
              <a:t>fruto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20ºC - 24ºC para a </a:t>
            </a:r>
            <a:r>
              <a:rPr lang="en-US" b="1" dirty="0" err="1"/>
              <a:t>síntese</a:t>
            </a:r>
            <a:r>
              <a:rPr lang="en-US" b="1" dirty="0"/>
              <a:t> de </a:t>
            </a:r>
            <a:r>
              <a:rPr lang="en-US" b="1" dirty="0" err="1" smtClean="0"/>
              <a:t>licopeno</a:t>
            </a:r>
            <a:endParaRPr lang="en-US" b="1" dirty="0"/>
          </a:p>
          <a:p>
            <a:endParaRPr lang="en-US" b="1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UR </a:t>
            </a:r>
            <a:r>
              <a:rPr lang="en-US" b="1" dirty="0" err="1" smtClean="0">
                <a:solidFill>
                  <a:srgbClr val="FF0000"/>
                </a:solidFill>
              </a:rPr>
              <a:t>ótima</a:t>
            </a:r>
            <a:r>
              <a:rPr lang="en-US" b="1" dirty="0" smtClean="0">
                <a:solidFill>
                  <a:srgbClr val="FF0000"/>
                </a:solidFill>
              </a:rPr>
              <a:t>: 50-70%</a:t>
            </a:r>
            <a:endParaRPr lang="pt-BR" b="1" dirty="0">
              <a:solidFill>
                <a:srgbClr val="FF0000"/>
              </a:solidFill>
            </a:endParaRPr>
          </a:p>
          <a:p>
            <a:endParaRPr lang="pt-BR" b="1" dirty="0" smtClean="0">
              <a:solidFill>
                <a:srgbClr val="FF0000"/>
              </a:solidFill>
            </a:endParaRPr>
          </a:p>
          <a:p>
            <a:r>
              <a:rPr lang="pt-BR" b="1" dirty="0" smtClean="0">
                <a:solidFill>
                  <a:srgbClr val="0070C0"/>
                </a:solidFill>
              </a:rPr>
              <a:t>Luminosidade: 500-800 </a:t>
            </a:r>
            <a:r>
              <a:rPr lang="pt-BR" b="1" dirty="0">
                <a:solidFill>
                  <a:srgbClr val="0070C0"/>
                </a:solidFill>
              </a:rPr>
              <a:t>µ</a:t>
            </a:r>
            <a:r>
              <a:rPr lang="pt-BR" b="1" dirty="0" smtClean="0">
                <a:solidFill>
                  <a:srgbClr val="0070C0"/>
                </a:solidFill>
              </a:rPr>
              <a:t>mol m</a:t>
            </a:r>
            <a:r>
              <a:rPr lang="pt-BR" b="1" baseline="30000" dirty="0" smtClean="0">
                <a:solidFill>
                  <a:srgbClr val="0070C0"/>
                </a:solidFill>
              </a:rPr>
              <a:t>-2</a:t>
            </a:r>
            <a:r>
              <a:rPr lang="pt-BR" b="1" dirty="0" smtClean="0">
                <a:solidFill>
                  <a:srgbClr val="0070C0"/>
                </a:solidFill>
              </a:rPr>
              <a:t> s</a:t>
            </a:r>
            <a:r>
              <a:rPr lang="pt-BR" b="1" baseline="30000" dirty="0" smtClean="0">
                <a:solidFill>
                  <a:srgbClr val="0070C0"/>
                </a:solidFill>
              </a:rPr>
              <a:t>-1</a:t>
            </a:r>
            <a:endParaRPr lang="en-US" b="1" baseline="30000" dirty="0" smtClean="0">
              <a:solidFill>
                <a:srgbClr val="0070C0"/>
              </a:solidFill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4711856" y="3185182"/>
            <a:ext cx="7098896" cy="3450090"/>
            <a:chOff x="4896413" y="3238150"/>
            <a:chExt cx="7098896" cy="3450090"/>
          </a:xfrm>
        </p:grpSpPr>
        <p:grpSp>
          <p:nvGrpSpPr>
            <p:cNvPr id="15" name="Grupo 14"/>
            <p:cNvGrpSpPr/>
            <p:nvPr/>
          </p:nvGrpSpPr>
          <p:grpSpPr>
            <a:xfrm>
              <a:off x="4896413" y="3238150"/>
              <a:ext cx="7098896" cy="3204283"/>
              <a:chOff x="150080" y="1169583"/>
              <a:chExt cx="11855486" cy="5263116"/>
            </a:xfrm>
          </p:grpSpPr>
          <p:pic>
            <p:nvPicPr>
              <p:cNvPr id="16" name="Imagem 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0080" y="1169583"/>
                <a:ext cx="11855486" cy="5263116"/>
              </a:xfrm>
              <a:prstGeom prst="rect">
                <a:avLst/>
              </a:prstGeom>
            </p:spPr>
          </p:pic>
          <p:sp>
            <p:nvSpPr>
              <p:cNvPr id="17" name="Chave direita 16"/>
              <p:cNvSpPr/>
              <p:nvPr/>
            </p:nvSpPr>
            <p:spPr>
              <a:xfrm rot="16200000">
                <a:off x="1783881" y="1985898"/>
                <a:ext cx="414670" cy="2992529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>
                  <a:ln w="0">
                    <a:solidFill>
                      <a:schemeClr val="tx1"/>
                    </a:solidFill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8" name="Chave direita 17"/>
              <p:cNvSpPr/>
              <p:nvPr/>
            </p:nvSpPr>
            <p:spPr>
              <a:xfrm rot="16200000">
                <a:off x="7718102" y="-1443946"/>
                <a:ext cx="573211" cy="7311983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>
                  <a:ln w="0">
                    <a:solidFill>
                      <a:schemeClr val="tx1"/>
                    </a:solidFill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19" name="CaixaDeTexto 18"/>
            <p:cNvSpPr txBox="1"/>
            <p:nvPr/>
          </p:nvSpPr>
          <p:spPr>
            <a:xfrm>
              <a:off x="4896413" y="6318061"/>
              <a:ext cx="9332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25-30 D</a:t>
              </a:r>
              <a:endParaRPr lang="pt-BR" dirty="0"/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6077823" y="6318061"/>
              <a:ext cx="9332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20-25 D</a:t>
              </a:r>
              <a:endParaRPr lang="pt-BR" dirty="0"/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7738696" y="6318908"/>
              <a:ext cx="9332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20-30 D</a:t>
              </a:r>
              <a:endParaRPr lang="pt-BR" dirty="0"/>
            </a:p>
          </p:txBody>
        </p:sp>
        <p:sp>
          <p:nvSpPr>
            <p:cNvPr id="22" name="CaixaDeTexto 21"/>
            <p:cNvSpPr txBox="1"/>
            <p:nvPr/>
          </p:nvSpPr>
          <p:spPr>
            <a:xfrm>
              <a:off x="9074513" y="6315799"/>
              <a:ext cx="9332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20-30 D</a:t>
              </a:r>
              <a:endParaRPr lang="pt-BR" dirty="0"/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10580979" y="6315799"/>
              <a:ext cx="9332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15-20 D</a:t>
              </a:r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352629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661418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pPr algn="ctr" eaLnBrk="1" hangingPunct="1"/>
            <a:r>
              <a:rPr lang="pt-BR" altLang="en-US" b="1" dirty="0" smtClean="0">
                <a:solidFill>
                  <a:srgbClr val="FFFF00"/>
                </a:solidFill>
              </a:rPr>
              <a:t>Muda convencional</a:t>
            </a:r>
          </a:p>
        </p:txBody>
      </p:sp>
      <p:pic>
        <p:nvPicPr>
          <p:cNvPr id="9" name="Picture 8" descr="hidroponia 0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724" y="1431986"/>
            <a:ext cx="3884276" cy="2913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31986"/>
            <a:ext cx="6676845" cy="5527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769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89108" y="384132"/>
            <a:ext cx="9144000" cy="882606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r>
              <a:rPr lang="pt-BR" sz="4000" b="1" dirty="0" smtClean="0">
                <a:latin typeface="+mn-lt"/>
              </a:rPr>
              <a:t>Fisiologia da produção de mudas de tomate</a:t>
            </a:r>
            <a:endParaRPr lang="pt-BR" sz="4000" b="1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06928" y="1429289"/>
            <a:ext cx="9144000" cy="2698094"/>
          </a:xfrm>
        </p:spPr>
        <p:txBody>
          <a:bodyPr>
            <a:noAutofit/>
          </a:bodyPr>
          <a:lstStyle/>
          <a:p>
            <a:pPr algn="just"/>
            <a:r>
              <a:rPr lang="pt-BR" b="1" dirty="0" smtClean="0"/>
              <a:t>O vigor da semente influencia a emergência, o tempo e uniformidade da emergência das mudas.</a:t>
            </a:r>
          </a:p>
          <a:p>
            <a:pPr algn="just"/>
            <a:endParaRPr lang="pt-BR" b="1" dirty="0" smtClean="0"/>
          </a:p>
          <a:p>
            <a:pPr algn="just"/>
            <a:endParaRPr lang="pt-BR" b="1" dirty="0" smtClean="0"/>
          </a:p>
          <a:p>
            <a:pPr algn="just"/>
            <a:r>
              <a:rPr lang="pt-BR" b="1" dirty="0" smtClean="0"/>
              <a:t>O tempo de emergência afeta a uniformidade do tamanho da planta e a produção de frutos de maior calibre.</a:t>
            </a:r>
          </a:p>
          <a:p>
            <a:pPr algn="just"/>
            <a:endParaRPr lang="pt-BR" b="1" dirty="0"/>
          </a:p>
          <a:p>
            <a:pPr algn="just"/>
            <a:r>
              <a:rPr lang="pt-BR" b="1" dirty="0" smtClean="0"/>
              <a:t>Regras Internacionais de Análise de Sementes</a:t>
            </a:r>
          </a:p>
          <a:p>
            <a:pPr algn="just"/>
            <a:r>
              <a:rPr lang="pt-BR" b="1" dirty="0" smtClean="0"/>
              <a:t>Germinação, teste de primeira contagem, vigor das plântulas</a:t>
            </a:r>
          </a:p>
          <a:p>
            <a:pPr algn="just"/>
            <a:endParaRPr lang="pt-BR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362670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94950" y="124073"/>
            <a:ext cx="11165747" cy="882606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pt-BR" sz="4000" b="1" dirty="0" smtClean="0">
                <a:latin typeface="+mn-lt"/>
              </a:rPr>
              <a:t>Mudas de tomate</a:t>
            </a:r>
            <a:endParaRPr lang="pt-BR" sz="4000" b="1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94950" y="1311844"/>
            <a:ext cx="9144000" cy="4174556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2000" b="1" dirty="0" smtClean="0"/>
              <a:t>Qualidade das mudas de tomate: determinada pela morfologia dos cotilédones e das primeiras folhas e uniformidade no crescimento.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sz="2000" b="1" dirty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2000" b="1" dirty="0" smtClean="0"/>
              <a:t>Teste de germinação não são suficientes para determinar a qualidade de um lote de sementes.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sz="2000" b="1" dirty="0" smtClean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2000" b="1" dirty="0" smtClean="0"/>
              <a:t>Na morfologia das sementes: cotilédones com pontas agudas dobradas sobre si mesmo: mudas anormais.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sz="2000" b="1" dirty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2000" b="1" dirty="0" smtClean="0"/>
              <a:t>Endosperma e cotilédones da semente: reserva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sz="2000" b="1" dirty="0" smtClean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2000" b="1" dirty="0" smtClean="0"/>
              <a:t>Peso </a:t>
            </a:r>
            <a:r>
              <a:rPr lang="pt-BR" sz="2000" b="1" dirty="0"/>
              <a:t>da planta tem influência direta na produção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sz="2000" dirty="0"/>
          </a:p>
        </p:txBody>
      </p:sp>
      <p:pic>
        <p:nvPicPr>
          <p:cNvPr id="5" name="Picture 4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0937" y="4543821"/>
            <a:ext cx="2245089" cy="1683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 descr="Resultado de imagem para seed structure internal toma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185" y="3689057"/>
            <a:ext cx="3867765" cy="275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16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9775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pt-BR" sz="3600" b="1" dirty="0" smtClean="0">
                <a:latin typeface="+mn-lt"/>
              </a:rPr>
              <a:t>Mudas tradicionais</a:t>
            </a:r>
            <a:endParaRPr lang="pt-BR" sz="3600" b="1" dirty="0">
              <a:latin typeface="+mn-lt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838200" y="1497573"/>
            <a:ext cx="6828638" cy="5427102"/>
            <a:chOff x="980720" y="1213872"/>
            <a:chExt cx="6828638" cy="5527680"/>
          </a:xfrm>
        </p:grpSpPr>
        <p:pic>
          <p:nvPicPr>
            <p:cNvPr id="3" name="Imagem 8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2513" y="1213872"/>
              <a:ext cx="6676845" cy="552768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4" name="CaixaDeTexto 3"/>
            <p:cNvSpPr txBox="1"/>
            <p:nvPr/>
          </p:nvSpPr>
          <p:spPr>
            <a:xfrm>
              <a:off x="980720" y="1213872"/>
              <a:ext cx="6828638" cy="2692866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>
              <a:spAutoFit/>
            </a:bodyPr>
            <a:lstStyle/>
            <a:p>
              <a:endParaRPr lang="pt-BR" dirty="0"/>
            </a:p>
          </p:txBody>
        </p:sp>
      </p:grpSp>
      <p:sp>
        <p:nvSpPr>
          <p:cNvPr id="6" name="CaixaDeTexto 5"/>
          <p:cNvSpPr txBox="1"/>
          <p:nvPr/>
        </p:nvSpPr>
        <p:spPr>
          <a:xfrm>
            <a:off x="904874" y="1398729"/>
            <a:ext cx="1052093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b="1" dirty="0" smtClean="0"/>
              <a:t>Menor vigor: hastes de menor calibre e sistema radicular menos rústico.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b="1" dirty="0" smtClean="0"/>
              <a:t>Variabilidade no tamanho das mudas: variabilidade no campo: redução de produtividade</a:t>
            </a:r>
          </a:p>
          <a:p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2974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71475" y="284163"/>
            <a:ext cx="11496675" cy="896937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r>
              <a:rPr lang="pt-BR" b="1" dirty="0" smtClean="0">
                <a:latin typeface="+mn-lt"/>
              </a:rPr>
              <a:t>Mudas tradicionais</a:t>
            </a:r>
            <a:endParaRPr lang="pt-BR" b="1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71474" y="1630362"/>
            <a:ext cx="11496675" cy="4637087"/>
          </a:xfrm>
        </p:spPr>
        <p:txBody>
          <a:bodyPr>
            <a:normAutofit fontScale="55000" lnSpcReduction="20000"/>
          </a:bodyPr>
          <a:lstStyle/>
          <a:p>
            <a:pPr marL="342900" indent="-342900" algn="just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3800" b="1" dirty="0" smtClean="0"/>
              <a:t>Redução do volume da célula: redução do custo do produção = perda significativa de produtividade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</a:pPr>
            <a:endParaRPr lang="pt-BR" sz="3800" b="1" dirty="0" smtClean="0"/>
          </a:p>
          <a:p>
            <a:pPr marL="342900" indent="-342900" algn="just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3800" b="1" dirty="0"/>
              <a:t>O vigor da muda influencia o acúmulo de biomassa pela </a:t>
            </a:r>
            <a:r>
              <a:rPr lang="pt-BR" sz="3800" b="1" dirty="0" smtClean="0"/>
              <a:t>planta no campo </a:t>
            </a:r>
            <a:r>
              <a:rPr lang="pt-BR" sz="3800" b="1" dirty="0"/>
              <a:t>e assim afeta a produtividade</a:t>
            </a:r>
            <a:r>
              <a:rPr lang="pt-BR" sz="3800" b="1" dirty="0" smtClean="0"/>
              <a:t>.</a:t>
            </a:r>
          </a:p>
          <a:p>
            <a:pPr marL="342900" indent="-342900" algn="just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3800" b="1" dirty="0"/>
          </a:p>
          <a:p>
            <a:pPr marL="342900" indent="-342900" algn="just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3800" b="1" dirty="0" smtClean="0"/>
              <a:t>Bandejas com 11 ml de substrato x bandejas com 33 ml de substrato = Economia para o produtor de 1 caixa de tomate no custo da mudas                      </a:t>
            </a:r>
            <a:r>
              <a:rPr lang="pt-BR" sz="4400" b="1" dirty="0" smtClean="0">
                <a:solidFill>
                  <a:srgbClr val="FF0000"/>
                </a:solidFill>
              </a:rPr>
              <a:t>REDUÇÃO DE PROUTIVIDADE </a:t>
            </a:r>
            <a:endParaRPr lang="pt-BR" sz="4400" b="1" dirty="0">
              <a:solidFill>
                <a:srgbClr val="FF0000"/>
              </a:solidFill>
            </a:endParaRPr>
          </a:p>
          <a:p>
            <a:pPr algn="just"/>
            <a:endParaRPr lang="pt-BR" dirty="0"/>
          </a:p>
        </p:txBody>
      </p:sp>
      <p:sp>
        <p:nvSpPr>
          <p:cNvPr id="4" name="Seta para a direita 3"/>
          <p:cNvSpPr/>
          <p:nvPr/>
        </p:nvSpPr>
        <p:spPr>
          <a:xfrm>
            <a:off x="5362575" y="4410075"/>
            <a:ext cx="971550" cy="3905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268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739775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pt-BR" sz="3600" b="1" dirty="0" smtClean="0">
                <a:latin typeface="+mn-lt"/>
              </a:rPr>
              <a:t>“</a:t>
            </a:r>
            <a:r>
              <a:rPr lang="pt-BR" sz="3600" b="1" dirty="0" err="1" smtClean="0">
                <a:latin typeface="+mn-lt"/>
              </a:rPr>
              <a:t>Mudão</a:t>
            </a:r>
            <a:r>
              <a:rPr lang="pt-BR" sz="3600" b="1" dirty="0" smtClean="0">
                <a:latin typeface="+mn-lt"/>
              </a:rPr>
              <a:t>” não enxertado</a:t>
            </a:r>
            <a:endParaRPr lang="pt-BR" sz="3600" b="1" dirty="0">
              <a:latin typeface="+mn-lt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952499" y="1112979"/>
            <a:ext cx="95868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b="1" dirty="0" smtClean="0"/>
              <a:t>Maior vigor da muda: sistema radicular e parte aérea mais desenvolvidos (20 dias a mais no viveiro)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b="1" dirty="0" smtClean="0"/>
              <a:t>Antecipa o ciclo de produção no </a:t>
            </a:r>
            <a:r>
              <a:rPr lang="pt-BR" sz="2800" b="1" dirty="0"/>
              <a:t>c</a:t>
            </a:r>
            <a:r>
              <a:rPr lang="pt-BR" sz="2800" b="1" dirty="0" smtClean="0"/>
              <a:t>ampo em até 30 dias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800" dirty="0" smtClean="0"/>
          </a:p>
          <a:p>
            <a:endParaRPr lang="pt-BR" sz="2800" dirty="0" smtClean="0"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98" y="3162252"/>
            <a:ext cx="3733800" cy="3543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921" y="3162253"/>
            <a:ext cx="4724460" cy="3543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178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94950" y="115684"/>
            <a:ext cx="11165747" cy="882606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pt-BR" sz="4000" b="1" dirty="0" smtClean="0">
                <a:latin typeface="+mn-lt"/>
              </a:rPr>
              <a:t>Mudas de tomate enxertadas</a:t>
            </a:r>
            <a:endParaRPr lang="pt-BR" sz="4000" b="1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07734" y="1218926"/>
            <a:ext cx="9144000" cy="5903327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b="1" dirty="0" smtClean="0">
                <a:solidFill>
                  <a:srgbClr val="FF0000"/>
                </a:solidFill>
              </a:rPr>
              <a:t>Vantagens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/>
              <a:t>R</a:t>
            </a:r>
            <a:r>
              <a:rPr lang="pt-BR" b="1" dirty="0" smtClean="0"/>
              <a:t>esistência à doenças de solo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 smtClean="0"/>
              <a:t>Maior diâmetro da haste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 smtClean="0"/>
              <a:t>Maior número de raízes bifurcadas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 smtClean="0"/>
              <a:t>Aumento de produtividade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 smtClean="0"/>
              <a:t>Maior tolerância ao estresse abiótico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 smtClean="0"/>
              <a:t>Maior ciclo de produção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b="1" dirty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b="1" dirty="0" smtClean="0">
                <a:solidFill>
                  <a:srgbClr val="FF0000"/>
                </a:solidFill>
              </a:rPr>
              <a:t>Desafios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 smtClean="0"/>
              <a:t>Reduzir os custos de produção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 smtClean="0"/>
              <a:t>Maior diversificação de porta-enxertos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 smtClean="0"/>
              <a:t>Maior uniformidade das plantas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 smtClean="0"/>
              <a:t>Máquina de triagem de mudas com tecnologia ótica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dirty="0"/>
          </a:p>
        </p:txBody>
      </p:sp>
      <p:pic>
        <p:nvPicPr>
          <p:cNvPr id="1030" name="Picture 6" descr="http://4.bp.blogspot.com/-dZwOv4XQriA/UU8v1AH_X6I/AAAAAAAAEaw/ZLWWPTum7Uw/s1600/grafted-tomato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369" y="1218926"/>
            <a:ext cx="4567328" cy="282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25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305" y="331569"/>
            <a:ext cx="11275503" cy="764935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n-US" b="1" dirty="0" err="1" smtClean="0">
                <a:latin typeface="+mn-lt"/>
              </a:rPr>
              <a:t>Mudas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enxertadas</a:t>
            </a:r>
            <a:r>
              <a:rPr lang="en-US" b="1" dirty="0" smtClean="0">
                <a:latin typeface="+mn-lt"/>
              </a:rPr>
              <a:t> no </a:t>
            </a:r>
            <a:r>
              <a:rPr lang="en-US" b="1" dirty="0" err="1" smtClean="0">
                <a:latin typeface="+mn-lt"/>
              </a:rPr>
              <a:t>palito</a:t>
            </a:r>
            <a:endParaRPr lang="en-US" b="1" dirty="0">
              <a:latin typeface="+mn-lt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05" y="1208573"/>
            <a:ext cx="4755558" cy="3564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aixaDeTexto 7"/>
          <p:cNvSpPr txBox="1"/>
          <p:nvPr/>
        </p:nvSpPr>
        <p:spPr>
          <a:xfrm>
            <a:off x="7410275" y="1770077"/>
            <a:ext cx="47817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 smtClean="0"/>
              <a:t>Evita o contato das mudas com o solo;</a:t>
            </a:r>
          </a:p>
          <a:p>
            <a:endParaRPr lang="pt-BR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 smtClean="0"/>
              <a:t>Evita alterações na haste;</a:t>
            </a:r>
          </a:p>
          <a:p>
            <a:endParaRPr lang="pt-BR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 smtClean="0"/>
              <a:t>Facilita o </a:t>
            </a:r>
            <a:r>
              <a:rPr lang="pt-BR" sz="2400" b="1" dirty="0" err="1" smtClean="0"/>
              <a:t>tutoramento</a:t>
            </a:r>
            <a:r>
              <a:rPr lang="pt-BR" sz="2400" b="1" dirty="0" smtClean="0"/>
              <a:t> da haste após o transplante</a:t>
            </a:r>
            <a:endParaRPr lang="pt-BR" sz="24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88" y="3515190"/>
            <a:ext cx="3819787" cy="3342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824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" y="136525"/>
            <a:ext cx="10515600" cy="764935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n-US" b="1" dirty="0" err="1" smtClean="0">
                <a:latin typeface="+mn-lt"/>
              </a:rPr>
              <a:t>Mudas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enxertadas</a:t>
            </a:r>
            <a:endParaRPr lang="en-US" b="1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88487" y="1130060"/>
            <a:ext cx="957473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/>
              <a:t>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400" b="1" dirty="0" smtClean="0"/>
              <a:t>Ganho de 15-20% em produtividade (em áreas não contaminadas);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400" b="1" dirty="0" smtClean="0"/>
              <a:t>Custo: R$ 850,00/mil mudas X R$ 120,00/mil mudas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400" b="1" dirty="0" smtClean="0"/>
              <a:t>Diferença no custo de R$ 730,00/mil (30 caixas a mais de tomate/mil plantas para pagar o custo.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400" b="1" dirty="0" smtClean="0"/>
              <a:t>Ganho de 15%  - Prod. 70 t/h (10,5 t/ha a mais por hectare = 42 caixas/mil plantas – 30 caixas/1000 plantas = 12 caixas/mil plantas  = 120 caixas/ha.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3609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" y="136525"/>
            <a:ext cx="10515600" cy="764935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n-US" b="1" dirty="0" err="1" smtClean="0">
                <a:latin typeface="+mn-lt"/>
              </a:rPr>
              <a:t>Mudões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enxertados</a:t>
            </a:r>
            <a:endParaRPr lang="en-US" b="1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88487" y="1130060"/>
            <a:ext cx="95747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b="1" dirty="0" smtClean="0"/>
              <a:t> Benefícios da enxertia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b="1" dirty="0" smtClean="0"/>
              <a:t>Maior precocidade no sistema produtivo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b="1" dirty="0" smtClean="0"/>
              <a:t>Maior ganho em produtividade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b="1" dirty="0" smtClean="0"/>
              <a:t>Custo de produção é elevado: R$ 2000,00/mil mudas: cultivo protegido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09908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94950" y="124073"/>
            <a:ext cx="11165747" cy="882606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pt-BR" sz="4000" b="1" dirty="0" smtClean="0">
                <a:latin typeface="+mn-lt"/>
              </a:rPr>
              <a:t>Desafios da produção de mudas</a:t>
            </a:r>
            <a:endParaRPr lang="pt-BR" sz="4000" b="1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07734" y="1218926"/>
            <a:ext cx="9144000" cy="5114762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b="1" dirty="0" smtClean="0"/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 smtClean="0"/>
              <a:t>Processo de seleção de sementes mais rigoroso (qualidade interna das sementes): qualidade interna das sementes e peso garantem maior uniformidade dos lotes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b="1" dirty="0" smtClean="0"/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 smtClean="0"/>
              <a:t>Maior uniformidade das plantas (manejo de aplicação de água e de fertilizantes; iluminação, temperatura)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b="1" dirty="0" smtClean="0"/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 smtClean="0"/>
              <a:t>Máquina de triagem de mudas com tecnologia ótica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b="1" dirty="0" smtClean="0"/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 smtClean="0"/>
              <a:t>Reduzir </a:t>
            </a:r>
            <a:r>
              <a:rPr lang="pt-BR" b="1" dirty="0"/>
              <a:t>os custos de produção de </a:t>
            </a:r>
            <a:r>
              <a:rPr lang="pt-BR" b="1" dirty="0" err="1"/>
              <a:t>mudões</a:t>
            </a:r>
            <a:r>
              <a:rPr lang="pt-BR" b="1" dirty="0"/>
              <a:t> e mudas enxertadas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b="1" dirty="0"/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/>
              <a:t>Maior diversificação de porta-enxertos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9320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8837"/>
          </a:xfr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</a:rPr>
              <a:t>Mudão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3857"/>
            <a:ext cx="4935916" cy="4684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985" y="2173857"/>
            <a:ext cx="6245524" cy="4684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714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234892"/>
            <a:ext cx="10515600" cy="956345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pt-BR" sz="4000" b="1" dirty="0" smtClean="0">
                <a:latin typeface="+mn-lt"/>
              </a:rPr>
              <a:t>Principais limitações da produção de mudas</a:t>
            </a:r>
            <a:endParaRPr lang="pt-BR" sz="4000" b="1" dirty="0">
              <a:latin typeface="+mn-lt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56349" y="1460370"/>
            <a:ext cx="10515600" cy="3237465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tx1"/>
                </a:solidFill>
              </a:rPr>
              <a:t>Controle dos fatores ambientais (temperatura, radiação solar e umidade relativa do ar</a:t>
            </a:r>
          </a:p>
          <a:p>
            <a:endParaRPr lang="pt-BR" b="1" dirty="0" smtClean="0">
              <a:solidFill>
                <a:schemeClr val="tx1"/>
              </a:solidFill>
            </a:endParaRPr>
          </a:p>
          <a:p>
            <a:r>
              <a:rPr lang="pt-BR" b="1" dirty="0" smtClean="0">
                <a:solidFill>
                  <a:schemeClr val="tx1"/>
                </a:solidFill>
              </a:rPr>
              <a:t>Manejo da água: falta de monitoramento do ambiente ou do sistema radicular para definir o volume de água aplicado e o nível de umidade do substrato;</a:t>
            </a:r>
          </a:p>
          <a:p>
            <a:endParaRPr lang="pt-BR" b="1" dirty="0">
              <a:solidFill>
                <a:schemeClr val="tx1"/>
              </a:solidFill>
            </a:endParaRPr>
          </a:p>
          <a:p>
            <a:r>
              <a:rPr lang="pt-BR" b="1" dirty="0" smtClean="0">
                <a:solidFill>
                  <a:schemeClr val="tx1"/>
                </a:solidFill>
              </a:rPr>
              <a:t>Monitoramento da CE e do pH do substrato para definir o manejo da nutrição baseado nas condições microclimáticas do viveiro;</a:t>
            </a:r>
          </a:p>
          <a:p>
            <a:endParaRPr lang="pt-BR" b="1" dirty="0">
              <a:solidFill>
                <a:schemeClr val="tx1"/>
              </a:solidFill>
            </a:endParaRPr>
          </a:p>
        </p:txBody>
      </p:sp>
      <p:pic>
        <p:nvPicPr>
          <p:cNvPr id="4" name="Picture 4" descr="Minhas fotos 0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14" y="4402302"/>
            <a:ext cx="3118535" cy="2338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367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0451" y="218114"/>
            <a:ext cx="11090246" cy="674484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pt-BR" sz="4000" b="1" dirty="0" smtClean="0"/>
              <a:t>Fisiologia da produção de tomate</a:t>
            </a:r>
            <a:endParaRPr lang="pt-BR" sz="4000" b="1" dirty="0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439" y="2189292"/>
            <a:ext cx="10555654" cy="238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1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8067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</a:rPr>
              <a:t>Ciclo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mais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precoce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976" y="2182482"/>
            <a:ext cx="6234023" cy="46755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61538" y="2227231"/>
            <a:ext cx="5292306" cy="396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26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2351584" y="1196754"/>
            <a:ext cx="7848872" cy="584775"/>
          </a:xfrm>
          <a:prstGeom prst="rect">
            <a:avLst/>
          </a:prstGeom>
          <a:solidFill>
            <a:schemeClr val="tx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3200" b="1" dirty="0" smtClean="0"/>
              <a:t>Bandejas</a:t>
            </a:r>
            <a:endParaRPr lang="pt-BR" sz="3200" b="1" dirty="0">
              <a:latin typeface="Calibri" panose="020F0502020204030204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828801" y="1981200"/>
            <a:ext cx="8371657" cy="55399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600"/>
              </a:lnSpc>
            </a:pPr>
            <a:r>
              <a:rPr lang="pt-BR" altLang="pt-BR" sz="2400" b="1" dirty="0">
                <a:solidFill>
                  <a:srgbClr val="C00000"/>
                </a:solidFill>
              </a:rPr>
              <a:t>Etapas da produção de mudas em bandejas</a:t>
            </a:r>
          </a:p>
        </p:txBody>
      </p:sp>
      <p:sp>
        <p:nvSpPr>
          <p:cNvPr id="2" name="Retângulo 1"/>
          <p:cNvSpPr/>
          <p:nvPr/>
        </p:nvSpPr>
        <p:spPr>
          <a:xfrm>
            <a:off x="2057401" y="2501022"/>
            <a:ext cx="81430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pt-BR" altLang="pt-BR" sz="2000" b="1" dirty="0" smtClean="0">
                <a:solidFill>
                  <a:srgbClr val="0070C0"/>
                </a:solidFill>
              </a:rPr>
              <a:t>Qual </a:t>
            </a:r>
            <a:r>
              <a:rPr lang="pt-BR" altLang="pt-BR" sz="2000" b="1" dirty="0">
                <a:solidFill>
                  <a:srgbClr val="0070C0"/>
                </a:solidFill>
              </a:rPr>
              <a:t>a bandeja ideal para cada cultura???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pt-BR" sz="2000" b="1" dirty="0"/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000" b="1" dirty="0"/>
              <a:t>98 células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000" b="1" dirty="0"/>
              <a:t>128 células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000" b="1" dirty="0"/>
              <a:t>200 células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000" b="1" dirty="0"/>
              <a:t>288 células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" t="46355" r="64195" b="19270"/>
          <a:stretch>
            <a:fillRect/>
          </a:stretch>
        </p:blipFill>
        <p:spPr bwMode="auto">
          <a:xfrm>
            <a:off x="4267200" y="4114800"/>
            <a:ext cx="2942936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6" t="46355" r="35432" b="19270"/>
          <a:stretch>
            <a:fillRect/>
          </a:stretch>
        </p:blipFill>
        <p:spPr bwMode="auto">
          <a:xfrm>
            <a:off x="7467602" y="4114800"/>
            <a:ext cx="2942935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20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7683"/>
          </a:xfr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</a:rPr>
              <a:t>Muda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enxertada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2309" y="2560778"/>
            <a:ext cx="3338422" cy="2497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0557"/>
            <a:ext cx="4390845" cy="3285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195" y="2140556"/>
            <a:ext cx="4451230" cy="3338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484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4935"/>
          </a:xfr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</a:rPr>
              <a:t>Mudas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enxertadas</a:t>
            </a:r>
            <a:r>
              <a:rPr lang="en-US" b="1" dirty="0" smtClean="0">
                <a:solidFill>
                  <a:srgbClr val="FFFF00"/>
                </a:solidFill>
              </a:rPr>
              <a:t> - </a:t>
            </a:r>
            <a:r>
              <a:rPr lang="en-US" b="1" dirty="0" err="1" smtClean="0">
                <a:solidFill>
                  <a:srgbClr val="FFFF00"/>
                </a:solidFill>
              </a:rPr>
              <a:t>pepino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52756" y="1559800"/>
            <a:ext cx="9083614" cy="4661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/>
              <a:t>Resistência a patógenos de solo; – </a:t>
            </a:r>
            <a:r>
              <a:rPr lang="pt-BR" sz="2000" b="1" dirty="0" err="1"/>
              <a:t>Fusarioses</a:t>
            </a:r>
            <a:r>
              <a:rPr lang="pt-BR" sz="2000" b="1" dirty="0"/>
              <a:t> e bactérias; </a:t>
            </a:r>
            <a:endParaRPr lang="pt-BR" sz="2000" b="1" dirty="0" smtClean="0"/>
          </a:p>
          <a:p>
            <a:pPr>
              <a:lnSpc>
                <a:spcPct val="150000"/>
              </a:lnSpc>
            </a:pPr>
            <a:endParaRPr lang="pt-BR" sz="2000" b="1" dirty="0" smtClean="0"/>
          </a:p>
          <a:p>
            <a:pPr>
              <a:lnSpc>
                <a:spcPct val="150000"/>
              </a:lnSpc>
            </a:pPr>
            <a:r>
              <a:rPr lang="pt-BR" sz="2000" b="1" dirty="0" smtClean="0"/>
              <a:t>• </a:t>
            </a:r>
            <a:r>
              <a:rPr lang="pt-BR" sz="2000" b="1" dirty="0"/>
              <a:t>Melhorar a qualidade dos frutos (maior brilho</a:t>
            </a:r>
            <a:r>
              <a:rPr lang="pt-BR" sz="2000" b="1" dirty="0" smtClean="0"/>
              <a:t>); </a:t>
            </a:r>
            <a:r>
              <a:rPr lang="pt-BR" sz="2000" b="1" dirty="0"/>
              <a:t>– Menor </a:t>
            </a:r>
            <a:r>
              <a:rPr lang="pt-BR" sz="2000" b="1" dirty="0" err="1"/>
              <a:t>cerosidade</a:t>
            </a:r>
            <a:r>
              <a:rPr lang="pt-BR" sz="2000" b="1" dirty="0"/>
              <a:t> nos frutos; </a:t>
            </a:r>
            <a:endParaRPr lang="pt-BR" sz="2000" b="1" dirty="0" smtClean="0"/>
          </a:p>
          <a:p>
            <a:pPr>
              <a:lnSpc>
                <a:spcPct val="150000"/>
              </a:lnSpc>
            </a:pPr>
            <a:endParaRPr lang="pt-BR" sz="2000" b="1" dirty="0" smtClean="0"/>
          </a:p>
          <a:p>
            <a:pPr>
              <a:lnSpc>
                <a:spcPct val="150000"/>
              </a:lnSpc>
            </a:pPr>
            <a:r>
              <a:rPr lang="pt-BR" sz="2000" b="1" dirty="0" smtClean="0"/>
              <a:t>• </a:t>
            </a:r>
            <a:r>
              <a:rPr lang="pt-BR" sz="2000" b="1" dirty="0"/>
              <a:t>Aumentar o vigor das plantas; – Maior período de colheita</a:t>
            </a:r>
            <a:r>
              <a:rPr lang="pt-BR" sz="2000" b="1" dirty="0" smtClean="0"/>
              <a:t>;</a:t>
            </a:r>
          </a:p>
          <a:p>
            <a:pPr>
              <a:lnSpc>
                <a:spcPct val="150000"/>
              </a:lnSpc>
            </a:pPr>
            <a:r>
              <a:rPr lang="pt-BR" sz="2000" b="1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pt-BR" sz="2000" b="1" dirty="0" smtClean="0"/>
              <a:t>• </a:t>
            </a:r>
            <a:r>
              <a:rPr lang="pt-BR" sz="2000" b="1" dirty="0"/>
              <a:t>Aumentar a produtividade; </a:t>
            </a:r>
            <a:endParaRPr lang="pt-BR" sz="2000" b="1" dirty="0" smtClean="0"/>
          </a:p>
          <a:p>
            <a:pPr>
              <a:lnSpc>
                <a:spcPct val="150000"/>
              </a:lnSpc>
            </a:pPr>
            <a:endParaRPr lang="pt-BR" sz="2000" b="1" dirty="0" smtClean="0"/>
          </a:p>
          <a:p>
            <a:pPr>
              <a:lnSpc>
                <a:spcPct val="150000"/>
              </a:lnSpc>
            </a:pPr>
            <a:r>
              <a:rPr lang="pt-BR" sz="2000" b="1" dirty="0" smtClean="0"/>
              <a:t>• </a:t>
            </a:r>
            <a:r>
              <a:rPr lang="pt-BR" sz="2000" b="1" dirty="0"/>
              <a:t>Melhorar o aproveitamento de água e nutrientes. – Sistema radicular mais eficiente.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86378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4935"/>
          </a:xfr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</a:rPr>
              <a:t>Mudas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enxertadas</a:t>
            </a:r>
            <a:r>
              <a:rPr lang="en-US" b="1" dirty="0" smtClean="0">
                <a:solidFill>
                  <a:srgbClr val="FFFF00"/>
                </a:solidFill>
              </a:rPr>
              <a:t> – </a:t>
            </a:r>
            <a:r>
              <a:rPr lang="en-US" b="1" dirty="0" err="1" smtClean="0">
                <a:solidFill>
                  <a:srgbClr val="FFFF00"/>
                </a:solidFill>
              </a:rPr>
              <a:t>tomate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90136" y="1507803"/>
            <a:ext cx="822672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/>
              <a:t> </a:t>
            </a:r>
          </a:p>
          <a:p>
            <a:pPr>
              <a:lnSpc>
                <a:spcPct val="200000"/>
              </a:lnSpc>
            </a:pPr>
            <a:r>
              <a:rPr lang="pt-BR" sz="2400" b="1" dirty="0" smtClean="0"/>
              <a:t>• Resistências </a:t>
            </a:r>
            <a:r>
              <a:rPr lang="pt-BR" sz="2400" b="1" dirty="0"/>
              <a:t>(</a:t>
            </a:r>
            <a:r>
              <a:rPr lang="pt-BR" sz="2400" b="1" i="1" dirty="0" err="1"/>
              <a:t>Ralstonia</a:t>
            </a:r>
            <a:r>
              <a:rPr lang="pt-BR" sz="2400" b="1" i="1" dirty="0"/>
              <a:t> </a:t>
            </a:r>
            <a:r>
              <a:rPr lang="pt-BR" sz="2400" b="1" i="1" dirty="0" err="1"/>
              <a:t>solanacearum</a:t>
            </a:r>
            <a:r>
              <a:rPr lang="pt-BR" sz="2400" b="1" dirty="0"/>
              <a:t>); </a:t>
            </a:r>
            <a:endParaRPr lang="pt-BR" sz="2400" b="1" dirty="0" smtClean="0"/>
          </a:p>
          <a:p>
            <a:pPr>
              <a:lnSpc>
                <a:spcPct val="200000"/>
              </a:lnSpc>
            </a:pPr>
            <a:r>
              <a:rPr lang="pt-BR" sz="2400" b="1" dirty="0" smtClean="0"/>
              <a:t>•  </a:t>
            </a:r>
            <a:r>
              <a:rPr lang="pt-BR" sz="2400" b="1" dirty="0"/>
              <a:t>Vigor, produtividade e outras resistências; </a:t>
            </a:r>
            <a:r>
              <a:rPr lang="pt-BR" sz="2400" b="1" dirty="0" smtClean="0"/>
              <a:t> </a:t>
            </a:r>
          </a:p>
          <a:p>
            <a:pPr>
              <a:lnSpc>
                <a:spcPct val="200000"/>
              </a:lnSpc>
            </a:pPr>
            <a:r>
              <a:rPr lang="pt-BR" sz="2400" b="1" dirty="0" smtClean="0"/>
              <a:t>• </a:t>
            </a:r>
            <a:r>
              <a:rPr lang="pt-BR" sz="2400" b="1" dirty="0"/>
              <a:t>Vigor de plantas; </a:t>
            </a:r>
            <a:endParaRPr lang="pt-BR" sz="2400" b="1" dirty="0" smtClean="0"/>
          </a:p>
          <a:p>
            <a:pPr>
              <a:lnSpc>
                <a:spcPct val="200000"/>
              </a:lnSpc>
            </a:pPr>
            <a:r>
              <a:rPr lang="pt-BR" sz="2400" b="1" dirty="0" smtClean="0"/>
              <a:t>• </a:t>
            </a:r>
            <a:r>
              <a:rPr lang="pt-BR" sz="2400" b="1" dirty="0"/>
              <a:t>Produtividade; </a:t>
            </a:r>
            <a:endParaRPr lang="pt-BR" sz="2400" b="1" dirty="0" smtClean="0"/>
          </a:p>
          <a:p>
            <a:pPr>
              <a:lnSpc>
                <a:spcPct val="200000"/>
              </a:lnSpc>
            </a:pPr>
            <a:r>
              <a:rPr lang="pt-BR" sz="2400" b="1" dirty="0" smtClean="0"/>
              <a:t>• </a:t>
            </a:r>
            <a:r>
              <a:rPr lang="pt-BR" sz="2400" b="1" dirty="0"/>
              <a:t>Colheitas múltiplas por longo ciclo; </a:t>
            </a:r>
            <a:endParaRPr lang="pt-BR" sz="2400" b="1" dirty="0" smtClean="0"/>
          </a:p>
          <a:p>
            <a:pPr>
              <a:lnSpc>
                <a:spcPct val="200000"/>
              </a:lnSpc>
            </a:pPr>
            <a:r>
              <a:rPr lang="pt-BR" sz="2400" b="1" dirty="0" smtClean="0"/>
              <a:t>• </a:t>
            </a:r>
            <a:r>
              <a:rPr lang="pt-BR" sz="2400" b="1" dirty="0"/>
              <a:t>Tolerância a salinidade;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13198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4935"/>
          </a:xfr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</a:rPr>
              <a:t>Mudas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enxertadas</a:t>
            </a:r>
            <a:r>
              <a:rPr lang="en-US" b="1" dirty="0" smtClean="0">
                <a:solidFill>
                  <a:srgbClr val="FFFF00"/>
                </a:solidFill>
              </a:rPr>
              <a:t> – </a:t>
            </a:r>
            <a:r>
              <a:rPr lang="en-US" b="1" dirty="0" err="1" smtClean="0">
                <a:solidFill>
                  <a:srgbClr val="FFFF00"/>
                </a:solidFill>
              </a:rPr>
              <a:t>pimentão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14753" y="1698298"/>
            <a:ext cx="807144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400" dirty="0" smtClean="0"/>
              <a:t>  </a:t>
            </a:r>
            <a:r>
              <a:rPr lang="pt-BR" sz="2400" b="1" dirty="0" smtClean="0"/>
              <a:t>Resistência </a:t>
            </a:r>
            <a:r>
              <a:rPr lang="pt-BR" sz="2400" b="1" dirty="0"/>
              <a:t>a patógenos de solo – </a:t>
            </a:r>
            <a:r>
              <a:rPr lang="pt-BR" sz="2400" b="1" dirty="0" err="1"/>
              <a:t>Pc</a:t>
            </a:r>
            <a:r>
              <a:rPr lang="pt-BR" sz="2400" b="1" dirty="0"/>
              <a:t>, Nematoides, </a:t>
            </a:r>
            <a:r>
              <a:rPr lang="pt-BR" sz="2400" b="1" dirty="0" err="1"/>
              <a:t>Rs</a:t>
            </a:r>
            <a:r>
              <a:rPr lang="pt-BR" sz="2400" b="1" dirty="0"/>
              <a:t>; </a:t>
            </a:r>
            <a:endParaRPr lang="pt-BR" sz="2400" b="1" dirty="0" smtClean="0"/>
          </a:p>
          <a:p>
            <a:pPr>
              <a:lnSpc>
                <a:spcPct val="200000"/>
              </a:lnSpc>
            </a:pPr>
            <a:r>
              <a:rPr lang="pt-BR" sz="2400" b="1" dirty="0" smtClean="0"/>
              <a:t>•     </a:t>
            </a:r>
            <a:r>
              <a:rPr lang="pt-BR" sz="2400" b="1" dirty="0"/>
              <a:t>Melhorar a qualidade dos frutos – (peso, espessura, </a:t>
            </a:r>
            <a:r>
              <a:rPr lang="pt-BR" sz="2400" b="1" dirty="0" err="1"/>
              <a:t>etc</a:t>
            </a:r>
            <a:r>
              <a:rPr lang="pt-BR" sz="2400" b="1" dirty="0" smtClean="0"/>
              <a:t>)</a:t>
            </a:r>
          </a:p>
          <a:p>
            <a:pPr>
              <a:lnSpc>
                <a:spcPct val="200000"/>
              </a:lnSpc>
            </a:pPr>
            <a:r>
              <a:rPr lang="pt-BR" sz="2400" b="1" dirty="0" smtClean="0"/>
              <a:t> •   </a:t>
            </a:r>
            <a:r>
              <a:rPr lang="pt-BR" sz="2400" b="1" dirty="0"/>
              <a:t>Aumentar o vigor das plantas (maior tempo de colheita); </a:t>
            </a:r>
            <a:endParaRPr lang="pt-BR" sz="2400" b="1" dirty="0" smtClean="0"/>
          </a:p>
          <a:p>
            <a:pPr>
              <a:lnSpc>
                <a:spcPct val="200000"/>
              </a:lnSpc>
            </a:pPr>
            <a:r>
              <a:rPr lang="pt-BR" sz="2400" b="1" dirty="0" smtClean="0"/>
              <a:t>•    Aumentar </a:t>
            </a:r>
            <a:r>
              <a:rPr lang="pt-BR" sz="2400" b="1" dirty="0"/>
              <a:t>a produtividade; </a:t>
            </a:r>
            <a:endParaRPr lang="pt-BR" sz="2400" b="1" dirty="0" smtClean="0"/>
          </a:p>
          <a:p>
            <a:pPr>
              <a:lnSpc>
                <a:spcPct val="200000"/>
              </a:lnSpc>
            </a:pPr>
            <a:r>
              <a:rPr lang="pt-BR" sz="2400" b="1" dirty="0" smtClean="0"/>
              <a:t>•    </a:t>
            </a:r>
            <a:r>
              <a:rPr lang="pt-BR" sz="2400" b="1" dirty="0"/>
              <a:t>Melhorar o aproveitamento de água e nutrientes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17299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</a:rPr>
              <a:t>Muda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em</a:t>
            </a:r>
            <a:r>
              <a:rPr lang="en-US" b="1" dirty="0" smtClean="0">
                <a:solidFill>
                  <a:srgbClr val="FFFF00"/>
                </a:solidFill>
              </a:rPr>
              <a:t> espuma </a:t>
            </a:r>
            <a:r>
              <a:rPr lang="en-US" b="1" dirty="0" err="1" smtClean="0">
                <a:solidFill>
                  <a:srgbClr val="FFFF00"/>
                </a:solidFill>
              </a:rPr>
              <a:t>fenólica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3" name="Imagem 20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"/>
          <a:stretch/>
        </p:blipFill>
        <p:spPr bwMode="auto">
          <a:xfrm>
            <a:off x="0" y="1206919"/>
            <a:ext cx="6643718" cy="5651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126" y="1293183"/>
            <a:ext cx="5014822" cy="3761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9429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06437"/>
          </a:xfrm>
          <a:solidFill>
            <a:srgbClr val="99CC00"/>
          </a:solidFill>
        </p:spPr>
        <p:txBody>
          <a:bodyPr/>
          <a:lstStyle/>
          <a:p>
            <a:pPr eaLnBrk="1" hangingPunct="1"/>
            <a:r>
              <a:rPr lang="pt-BR" altLang="en-US" sz="4000"/>
              <a:t>Produção de mudas em canteiros</a:t>
            </a:r>
          </a:p>
        </p:txBody>
      </p:sp>
      <p:pic>
        <p:nvPicPr>
          <p:cNvPr id="5123" name="Picture 4" descr="PHOTO4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9875" y="1196976"/>
            <a:ext cx="3995738" cy="5472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716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89202" y="373514"/>
            <a:ext cx="10515600" cy="1325563"/>
          </a:xfr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b="1" dirty="0" smtClean="0">
                <a:latin typeface="+mn-lt"/>
              </a:rPr>
              <a:t>Etapas do processo produtivo</a:t>
            </a:r>
            <a:endParaRPr lang="pt-BR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2682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9"/>
            <a:ext cx="12192000" cy="1230311"/>
          </a:xfr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 eaLnBrk="1" hangingPunct="1"/>
            <a:r>
              <a:rPr lang="pt-BR" altLang="en-US" sz="5400" b="1" dirty="0">
                <a:solidFill>
                  <a:srgbClr val="FFFF00"/>
                </a:solidFill>
                <a:latin typeface="+mn-lt"/>
              </a:rPr>
              <a:t>Recipientes</a:t>
            </a:r>
          </a:p>
        </p:txBody>
      </p:sp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1838326" y="1897064"/>
            <a:ext cx="8640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000" b="1" dirty="0"/>
              <a:t>Bandejas de poliestireno expandido (não biodegradável)</a:t>
            </a:r>
          </a:p>
        </p:txBody>
      </p:sp>
      <p:pic>
        <p:nvPicPr>
          <p:cNvPr id="22532" name="Picture 9" descr="a 0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50" y="2540257"/>
            <a:ext cx="5457825" cy="4092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810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922337"/>
          </a:xfrm>
          <a:solidFill>
            <a:srgbClr val="008000"/>
          </a:solidFill>
        </p:spPr>
        <p:txBody>
          <a:bodyPr/>
          <a:lstStyle/>
          <a:p>
            <a:pPr algn="ctr" eaLnBrk="1" hangingPunct="1"/>
            <a:r>
              <a:rPr lang="pt-BR" altLang="en-US" sz="3600" b="1">
                <a:solidFill>
                  <a:srgbClr val="FFFF00"/>
                </a:solidFill>
              </a:rPr>
              <a:t>Bandejas de poliestireno expandido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63750" y="2060576"/>
            <a:ext cx="8229600" cy="4525963"/>
          </a:xfrm>
        </p:spPr>
        <p:txBody>
          <a:bodyPr/>
          <a:lstStyle/>
          <a:p>
            <a:pPr eaLnBrk="1" hangingPunct="1"/>
            <a:r>
              <a:rPr lang="pt-BR" altLang="en-US" smtClean="0"/>
              <a:t>Material não degradável</a:t>
            </a:r>
          </a:p>
          <a:p>
            <a:pPr eaLnBrk="1" hangingPunct="1"/>
            <a:r>
              <a:rPr lang="pt-BR" altLang="en-US" smtClean="0"/>
              <a:t>Material poluente</a:t>
            </a:r>
          </a:p>
        </p:txBody>
      </p:sp>
    </p:spTree>
    <p:extLst>
      <p:ext uri="{BB962C8B-B14F-4D97-AF65-F5344CB8AC3E}">
        <p14:creationId xmlns:p14="http://schemas.microsoft.com/office/powerpoint/2010/main" val="336561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DSC034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575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3412"/>
          </a:xfrm>
        </p:spPr>
        <p:txBody>
          <a:bodyPr/>
          <a:lstStyle/>
          <a:p>
            <a:pPr eaLnBrk="1" hangingPunct="1"/>
            <a:r>
              <a:rPr lang="pt-BR" altLang="en-US" sz="3200" b="1"/>
              <a:t> </a:t>
            </a:r>
            <a:r>
              <a:rPr lang="pt-BR" altLang="en-US" sz="3200" b="1">
                <a:solidFill>
                  <a:schemeClr val="bg1"/>
                </a:solidFill>
              </a:rPr>
              <a:t>Lavagem das bandejas</a:t>
            </a:r>
          </a:p>
        </p:txBody>
      </p:sp>
      <p:pic>
        <p:nvPicPr>
          <p:cNvPr id="27651" name="Picture 5" descr="hidroponia 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557339"/>
            <a:ext cx="4752975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5" descr="DSC018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13" y="1544639"/>
            <a:ext cx="4768850" cy="357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17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en-US" sz="3600">
                <a:solidFill>
                  <a:srgbClr val="000066"/>
                </a:solidFill>
              </a:rPr>
              <a:t>Desinfecção</a:t>
            </a:r>
          </a:p>
        </p:txBody>
      </p:sp>
      <p:pic>
        <p:nvPicPr>
          <p:cNvPr id="28675" name="Picture 5" descr="DSC018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1196975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363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DSC034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60350"/>
            <a:ext cx="40322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5" descr="DSC034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476251"/>
            <a:ext cx="38163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6" descr="DSC034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500439"/>
            <a:ext cx="4103688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900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ítulo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1675"/>
          </a:xfrm>
          <a:solidFill>
            <a:srgbClr val="000099"/>
          </a:solidFill>
        </p:spPr>
        <p:txBody>
          <a:bodyPr/>
          <a:lstStyle/>
          <a:p>
            <a:pPr algn="ctr"/>
            <a:r>
              <a:rPr lang="pt-BR" altLang="en-US" sz="4000">
                <a:solidFill>
                  <a:schemeClr val="bg1"/>
                </a:solidFill>
              </a:rPr>
              <a:t>Máquina para lavagem</a:t>
            </a:r>
          </a:p>
        </p:txBody>
      </p:sp>
      <p:pic>
        <p:nvPicPr>
          <p:cNvPr id="30723" name="Picture 4" descr="a 0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1989139"/>
            <a:ext cx="3151188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6" descr="a 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3073401"/>
            <a:ext cx="412750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534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490537"/>
          </a:xfrm>
          <a:solidFill>
            <a:srgbClr val="000066"/>
          </a:solidFill>
        </p:spPr>
        <p:txBody>
          <a:bodyPr>
            <a:normAutofit fontScale="90000"/>
          </a:bodyPr>
          <a:lstStyle/>
          <a:p>
            <a:pPr algn="ctr" eaLnBrk="1" hangingPunct="1"/>
            <a:r>
              <a:rPr lang="pt-BR" altLang="en-US" sz="4000" dirty="0">
                <a:solidFill>
                  <a:schemeClr val="bg1"/>
                </a:solidFill>
              </a:rPr>
              <a:t>Secagem das bandejas</a:t>
            </a:r>
          </a:p>
        </p:txBody>
      </p:sp>
      <p:pic>
        <p:nvPicPr>
          <p:cNvPr id="31747" name="Picture 5" descr="DSC034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1125538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838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hidroponia 0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1950" y="700088"/>
            <a:ext cx="3925888" cy="2944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5" descr="hidroponia 0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2526" y="725489"/>
            <a:ext cx="3889375" cy="2917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3432175" y="0"/>
            <a:ext cx="5543550" cy="57943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b="1" dirty="0"/>
              <a:t>Bandejas de polietileno</a:t>
            </a:r>
          </a:p>
        </p:txBody>
      </p:sp>
      <p:pic>
        <p:nvPicPr>
          <p:cNvPr id="25605" name="Picture 9" descr="a 0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31950" y="3889376"/>
            <a:ext cx="3925888" cy="2944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0" descr="DSC0339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32526" y="3900488"/>
            <a:ext cx="3889375" cy="2914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695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ítulo 1"/>
          <p:cNvSpPr>
            <a:spLocks noGrp="1"/>
          </p:cNvSpPr>
          <p:nvPr>
            <p:ph type="title"/>
          </p:nvPr>
        </p:nvSpPr>
        <p:spPr>
          <a:solidFill>
            <a:srgbClr val="00009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altLang="en-US" sz="4000" dirty="0" smtClean="0">
                <a:solidFill>
                  <a:schemeClr val="bg1"/>
                </a:solidFill>
              </a:rPr>
              <a:t>DÉCADA</a:t>
            </a:r>
            <a:r>
              <a:rPr lang="pt-BR" altLang="en-US" dirty="0" smtClean="0">
                <a:solidFill>
                  <a:schemeClr val="bg1"/>
                </a:solidFill>
              </a:rPr>
              <a:t> DE 70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Produção de mudas de tomate em copinhos confeccionados de jornal</a:t>
            </a:r>
          </a:p>
          <a:p>
            <a:pPr marL="0" indent="0">
              <a:buNone/>
              <a:defRPr/>
            </a:pPr>
            <a:endParaRPr lang="pt-BR" dirty="0" smtClean="0"/>
          </a:p>
          <a:p>
            <a:pPr>
              <a:defRPr/>
            </a:pPr>
            <a:r>
              <a:rPr lang="pt-BR" dirty="0" smtClean="0"/>
              <a:t>Transplante das mudas com as raízes no substrato (solo)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6674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2351584" y="1196754"/>
            <a:ext cx="7848872" cy="58477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3200" b="1" dirty="0" smtClean="0"/>
              <a:t>Escolha da bandeja</a:t>
            </a:r>
            <a:endParaRPr lang="pt-BR" sz="3200" b="1" dirty="0">
              <a:latin typeface="Calibri" panose="020F050202020403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057401" y="2501022"/>
            <a:ext cx="81430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pt-BR" altLang="pt-BR" sz="2000" b="1" dirty="0" smtClean="0">
                <a:solidFill>
                  <a:srgbClr val="0070C0"/>
                </a:solidFill>
              </a:rPr>
              <a:t>Qual </a:t>
            </a:r>
            <a:r>
              <a:rPr lang="pt-BR" altLang="pt-BR" sz="2000" b="1" dirty="0">
                <a:solidFill>
                  <a:srgbClr val="0070C0"/>
                </a:solidFill>
              </a:rPr>
              <a:t>a bandeja ideal para cada cultura???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pt-BR" sz="2000" b="1" dirty="0"/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000" b="1" dirty="0"/>
              <a:t>98 células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000" b="1" dirty="0"/>
              <a:t>128 células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000" b="1" dirty="0"/>
              <a:t>200 células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000" b="1" dirty="0"/>
              <a:t>288 células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" t="46355" r="64195" b="19270"/>
          <a:stretch>
            <a:fillRect/>
          </a:stretch>
        </p:blipFill>
        <p:spPr bwMode="auto">
          <a:xfrm>
            <a:off x="4267200" y="4114800"/>
            <a:ext cx="2942936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6" t="46355" r="35432" b="19270"/>
          <a:stretch>
            <a:fillRect/>
          </a:stretch>
        </p:blipFill>
        <p:spPr bwMode="auto">
          <a:xfrm>
            <a:off x="7467602" y="4114800"/>
            <a:ext cx="2942935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650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ChangeArrowheads="1"/>
          </p:cNvSpPr>
          <p:nvPr/>
        </p:nvSpPr>
        <p:spPr bwMode="auto">
          <a:xfrm>
            <a:off x="0" y="274639"/>
            <a:ext cx="12192000" cy="1077911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5400" b="1" dirty="0" smtClean="0">
                <a:solidFill>
                  <a:srgbClr val="FFFF00"/>
                </a:solidFill>
              </a:rPr>
              <a:t>Substratos</a:t>
            </a:r>
            <a:endParaRPr lang="pt-BR" altLang="en-US" sz="5400" b="1" dirty="0">
              <a:solidFill>
                <a:srgbClr val="FFFF00"/>
              </a:solidFill>
            </a:endParaRPr>
          </a:p>
        </p:txBody>
      </p:sp>
      <p:sp>
        <p:nvSpPr>
          <p:cNvPr id="32771" name="Rectangle 5"/>
          <p:cNvSpPr>
            <a:spLocks noChangeArrowheads="1"/>
          </p:cNvSpPr>
          <p:nvPr/>
        </p:nvSpPr>
        <p:spPr bwMode="auto">
          <a:xfrm>
            <a:off x="1981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endParaRPr lang="pt-BR" altLang="en-US" sz="2800" b="1" dirty="0"/>
          </a:p>
          <a:p>
            <a:pPr eaLnBrk="1" hangingPunct="1">
              <a:lnSpc>
                <a:spcPct val="90000"/>
              </a:lnSpc>
            </a:pPr>
            <a:r>
              <a:rPr lang="pt-BR" altLang="en-US" sz="2800" b="1" dirty="0"/>
              <a:t>Isento de resíduos industriais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en-US" sz="2800" b="1" dirty="0"/>
              <a:t>Isentos de microrganismos patogênicos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en-US" sz="2800" b="1" dirty="0"/>
              <a:t>Leve</a:t>
            </a:r>
          </a:p>
          <a:p>
            <a:pPr eaLnBrk="1" hangingPunct="1">
              <a:lnSpc>
                <a:spcPct val="90000"/>
              </a:lnSpc>
            </a:pPr>
            <a:r>
              <a:rPr lang="pt-BR" altLang="en-US" sz="2800" b="1" dirty="0"/>
              <a:t>Boa drenagem</a:t>
            </a:r>
          </a:p>
          <a:p>
            <a:pPr eaLnBrk="1" hangingPunct="1">
              <a:lnSpc>
                <a:spcPct val="90000"/>
              </a:lnSpc>
            </a:pPr>
            <a:r>
              <a:rPr lang="pt-BR" altLang="en-US" sz="2800" b="1" dirty="0"/>
              <a:t>Alta capacidade de retenção de água</a:t>
            </a:r>
          </a:p>
          <a:p>
            <a:pPr eaLnBrk="1" hangingPunct="1">
              <a:lnSpc>
                <a:spcPct val="90000"/>
              </a:lnSpc>
            </a:pPr>
            <a:r>
              <a:rPr lang="pt-BR" altLang="en-US" sz="2800" b="1" dirty="0"/>
              <a:t>Porosidade (&gt; 80%)</a:t>
            </a:r>
          </a:p>
          <a:p>
            <a:pPr eaLnBrk="1" hangingPunct="1">
              <a:lnSpc>
                <a:spcPct val="90000"/>
              </a:lnSpc>
            </a:pPr>
            <a:r>
              <a:rPr lang="pt-BR" altLang="en-US" sz="2800" b="1" dirty="0"/>
              <a:t>Água facilmente disponível (20-30%)</a:t>
            </a:r>
          </a:p>
          <a:p>
            <a:pPr eaLnBrk="1" hangingPunct="1">
              <a:lnSpc>
                <a:spcPct val="90000"/>
              </a:lnSpc>
            </a:pPr>
            <a:endParaRPr lang="pt-B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86461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3412"/>
          </a:xfr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pPr eaLnBrk="1" hangingPunct="1"/>
            <a:r>
              <a:rPr lang="pt-BR" altLang="en-US" sz="4000"/>
              <a:t>Propriedades químicas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4825" y="1196975"/>
            <a:ext cx="8610600" cy="2952750"/>
          </a:xfrm>
          <a:noFill/>
        </p:spPr>
        <p:txBody>
          <a:bodyPr vert="horz" lIns="92075" tIns="46038" rIns="92075" bIns="46038" rtlCol="0">
            <a:normAutofit/>
          </a:bodyPr>
          <a:lstStyle/>
          <a:p>
            <a:pPr eaLnBrk="1" hangingPunct="1">
              <a:buFontTx/>
              <a:buNone/>
            </a:pPr>
            <a:r>
              <a:rPr lang="pt-BR" altLang="en-US" sz="2400"/>
              <a:t>	</a:t>
            </a:r>
            <a:r>
              <a:rPr lang="pt-BR" altLang="en-US" sz="2400">
                <a:solidFill>
                  <a:srgbClr val="CC3300"/>
                </a:solidFill>
              </a:rPr>
              <a:t>CTC</a:t>
            </a:r>
          </a:p>
          <a:p>
            <a:pPr lvl="1" eaLnBrk="1" hangingPunct="1">
              <a:buFontTx/>
              <a:buNone/>
            </a:pPr>
            <a:endParaRPr lang="pt-BR" altLang="en-US">
              <a:solidFill>
                <a:srgbClr val="CC3300"/>
              </a:solidFill>
            </a:endParaRPr>
          </a:p>
          <a:p>
            <a:pPr lvl="1" eaLnBrk="1" hangingPunct="1">
              <a:buFontTx/>
              <a:buNone/>
            </a:pPr>
            <a:r>
              <a:rPr lang="pt-BR" altLang="en-US"/>
              <a:t>Fertirrigação permanente – CTC não é fator relevante. </a:t>
            </a:r>
          </a:p>
          <a:p>
            <a:pPr lvl="1" eaLnBrk="1" hangingPunct="1">
              <a:buFontTx/>
              <a:buNone/>
            </a:pPr>
            <a:endParaRPr lang="pt-BR" altLang="en-US"/>
          </a:p>
          <a:p>
            <a:pPr lvl="1" eaLnBrk="1" hangingPunct="1">
              <a:buFontTx/>
              <a:buNone/>
            </a:pPr>
            <a:r>
              <a:rPr lang="pt-BR" altLang="en-US"/>
              <a:t>Fertirrigação intermitente - substrato com moderada a elevada CTC </a:t>
            </a: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1524000" y="3914775"/>
            <a:ext cx="8305800" cy="242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FF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666750" indent="-571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Font typeface="Monotype Sorts" pitchFamily="2" charset="2"/>
              <a:buNone/>
            </a:pPr>
            <a:r>
              <a:rPr lang="pt-BR" altLang="en-US" sz="2800">
                <a:solidFill>
                  <a:schemeClr val="bg1"/>
                </a:solidFill>
              </a:rPr>
              <a:t>	</a:t>
            </a:r>
            <a:r>
              <a:rPr lang="pt-BR" altLang="en-US" sz="2800">
                <a:solidFill>
                  <a:srgbClr val="CC3300"/>
                </a:solidFill>
              </a:rPr>
              <a:t>pH ideal - entre 5,5 a 6,8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Monotype Sorts" pitchFamily="2" charset="2"/>
              <a:buNone/>
            </a:pPr>
            <a:endParaRPr lang="pt-BR" altLang="en-US" sz="2800">
              <a:solidFill>
                <a:srgbClr val="CC3300"/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 typeface="Monotype Sorts" pitchFamily="2" charset="2"/>
              <a:buNone/>
            </a:pPr>
            <a:r>
              <a:rPr lang="pt-BR" altLang="en-US" sz="2800"/>
              <a:t>	</a:t>
            </a:r>
            <a:r>
              <a:rPr lang="pt-BR" altLang="en-US" sz="2400"/>
              <a:t>pH &lt; 5 diminui absorção de N, K, Ca, Mg, B, etc. </a:t>
            </a:r>
          </a:p>
          <a:p>
            <a:pPr>
              <a:lnSpc>
                <a:spcPct val="120000"/>
              </a:lnSpc>
              <a:spcBef>
                <a:spcPct val="0"/>
              </a:spcBef>
              <a:buFont typeface="Monotype Sorts" pitchFamily="2" charset="2"/>
              <a:buNone/>
            </a:pPr>
            <a:r>
              <a:rPr lang="pt-BR" altLang="en-US" sz="2400">
                <a:solidFill>
                  <a:srgbClr val="0000FF"/>
                </a:solidFill>
              </a:rPr>
              <a:t>	</a:t>
            </a:r>
            <a:r>
              <a:rPr lang="pt-BR" altLang="en-US" sz="2400"/>
              <a:t>pH &gt; 6,5 diminui a absorção de P, Fe, Mn, B, Zn e Cu.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 typeface="Monotype Sorts" pitchFamily="2" charset="2"/>
              <a:buNone/>
            </a:pPr>
            <a:endParaRPr lang="pt-BR" altLang="en-US" sz="2400">
              <a:solidFill>
                <a:srgbClr val="0000FF"/>
              </a:solidFill>
            </a:endParaRPr>
          </a:p>
        </p:txBody>
      </p:sp>
      <p:sp>
        <p:nvSpPr>
          <p:cNvPr id="33797" name="AutoShape 5"/>
          <p:cNvSpPr>
            <a:spLocks noChangeArrowheads="1"/>
          </p:cNvSpPr>
          <p:nvPr/>
        </p:nvSpPr>
        <p:spPr bwMode="auto">
          <a:xfrm>
            <a:off x="3359151" y="1341438"/>
            <a:ext cx="576263" cy="647700"/>
          </a:xfrm>
          <a:prstGeom prst="curvedLeftArrow">
            <a:avLst>
              <a:gd name="adj1" fmla="val 22479"/>
              <a:gd name="adj2" fmla="val 44959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33798" name="AutoShape 6"/>
          <p:cNvSpPr>
            <a:spLocks noChangeArrowheads="1"/>
          </p:cNvSpPr>
          <p:nvPr/>
        </p:nvSpPr>
        <p:spPr bwMode="auto">
          <a:xfrm>
            <a:off x="6311900" y="4076701"/>
            <a:ext cx="647700" cy="792163"/>
          </a:xfrm>
          <a:prstGeom prst="curvedLeftArrow">
            <a:avLst>
              <a:gd name="adj1" fmla="val 24461"/>
              <a:gd name="adj2" fmla="val 48922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151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7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7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 bldLvl="3" autoUpdateAnimBg="0" advAuto="1000"/>
      <p:bldP spid="27652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850900"/>
          </a:xfrm>
          <a:solidFill>
            <a:srgbClr val="99CC00"/>
          </a:solidFill>
        </p:spPr>
        <p:txBody>
          <a:bodyPr/>
          <a:lstStyle/>
          <a:p>
            <a:pPr eaLnBrk="1" hangingPunct="1"/>
            <a:r>
              <a:rPr lang="pt-BR" altLang="en-US" sz="4000"/>
              <a:t>Substratos</a:t>
            </a:r>
          </a:p>
        </p:txBody>
      </p:sp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1774825" y="1412876"/>
            <a:ext cx="5473700" cy="27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000" b="1"/>
              <a:t>Pluma (Visafértil)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000" b="1"/>
              <a:t>Golden Mix (Amafibra)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000" b="1"/>
              <a:t>Mudas e plantio (Biomix)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000" b="1"/>
              <a:t>Multiplant hortaliças (Terra do Paraíso)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000" b="1"/>
              <a:t>HS hortaliças (Holambra substratos)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en-US" sz="2000" b="1"/>
          </a:p>
        </p:txBody>
      </p:sp>
      <p:pic>
        <p:nvPicPr>
          <p:cNvPr id="34820" name="Picture 9" descr="granul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43388"/>
            <a:ext cx="1862138" cy="2298700"/>
          </a:xfrm>
          <a:prstGeom prst="rect">
            <a:avLst/>
          </a:prstGeom>
          <a:noFill/>
          <a:ln w="635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1" name="Picture 13" descr="embalagem_hortali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4221164"/>
            <a:ext cx="1905000" cy="2295525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8" descr="Pluma Visafértil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8" y="5470526"/>
            <a:ext cx="2100262" cy="1071563"/>
          </a:xfrm>
          <a:prstGeom prst="rect">
            <a:avLst/>
          </a:prstGeom>
          <a:noFill/>
          <a:ln w="635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3" name="Picture 10" descr="http://www.biomix.com.br/images/sacos/mudas_plantio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4" y="4225926"/>
            <a:ext cx="1817687" cy="2295525"/>
          </a:xfrm>
          <a:prstGeom prst="rect">
            <a:avLst/>
          </a:prstGeom>
          <a:noFill/>
          <a:ln w="635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4" name="Picture 14" descr="http://www.holambrasubstratos.com.br/images/produtos/hs-hortalicas-thumb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025" y="2767013"/>
            <a:ext cx="1752600" cy="2411412"/>
          </a:xfrm>
          <a:prstGeom prst="rect">
            <a:avLst/>
          </a:prstGeom>
          <a:noFill/>
          <a:ln w="635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5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3412"/>
          </a:xfr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 eaLnBrk="1" hangingPunct="1"/>
            <a:r>
              <a:rPr lang="pt-BR" altLang="en-US" sz="4000" b="1">
                <a:solidFill>
                  <a:srgbClr val="FFFF00"/>
                </a:solidFill>
              </a:rPr>
              <a:t>Ajuste do pH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en-US" dirty="0" smtClean="0"/>
              <a:t>Relação amônio/nitrato</a:t>
            </a:r>
          </a:p>
          <a:p>
            <a:pPr eaLnBrk="1" hangingPunct="1"/>
            <a:r>
              <a:rPr lang="pt-BR" altLang="en-US" dirty="0" smtClean="0"/>
              <a:t>Absorção de nitrato            OH</a:t>
            </a:r>
            <a:r>
              <a:rPr lang="pt-BR" altLang="en-US" baseline="30000" dirty="0" smtClean="0"/>
              <a:t>-</a:t>
            </a:r>
            <a:r>
              <a:rPr lang="pt-BR" altLang="en-US" dirty="0" smtClean="0"/>
              <a:t> e HCO</a:t>
            </a:r>
            <a:r>
              <a:rPr lang="pt-BR" altLang="en-US" baseline="-25000" dirty="0" smtClean="0"/>
              <a:t>3</a:t>
            </a:r>
            <a:r>
              <a:rPr lang="pt-BR" altLang="en-US" baseline="30000" dirty="0" smtClean="0"/>
              <a:t>-</a:t>
            </a:r>
          </a:p>
          <a:p>
            <a:pPr eaLnBrk="1" hangingPunct="1"/>
            <a:r>
              <a:rPr lang="pt-BR" altLang="en-US" dirty="0" smtClean="0"/>
              <a:t>Absorção de NH</a:t>
            </a:r>
            <a:r>
              <a:rPr lang="pt-BR" altLang="en-US" baseline="-25000" dirty="0" smtClean="0"/>
              <a:t>4</a:t>
            </a:r>
            <a:r>
              <a:rPr lang="pt-BR" altLang="en-US" baseline="30000" dirty="0" smtClean="0"/>
              <a:t>+                     </a:t>
            </a:r>
            <a:r>
              <a:rPr lang="pt-BR" altLang="en-US" dirty="0" smtClean="0"/>
              <a:t>H</a:t>
            </a:r>
            <a:r>
              <a:rPr lang="pt-BR" altLang="en-US" baseline="30000" dirty="0" smtClean="0"/>
              <a:t>+</a:t>
            </a:r>
          </a:p>
        </p:txBody>
      </p:sp>
      <p:sp>
        <p:nvSpPr>
          <p:cNvPr id="36868" name="Line 4"/>
          <p:cNvSpPr>
            <a:spLocks noChangeShapeType="1"/>
          </p:cNvSpPr>
          <p:nvPr/>
        </p:nvSpPr>
        <p:spPr bwMode="auto">
          <a:xfrm>
            <a:off x="4187136" y="2544133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9" name="Line 5"/>
          <p:cNvSpPr>
            <a:spLocks noChangeShapeType="1"/>
          </p:cNvSpPr>
          <p:nvPr/>
        </p:nvSpPr>
        <p:spPr bwMode="auto">
          <a:xfrm>
            <a:off x="3867719" y="3072652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9261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06437"/>
          </a:xfr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 eaLnBrk="1" hangingPunct="1"/>
            <a:r>
              <a:rPr lang="pt-BR" altLang="en-US" sz="4000" b="1">
                <a:solidFill>
                  <a:srgbClr val="FFFF00"/>
                </a:solidFill>
              </a:rPr>
              <a:t>Manejo do pH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pt-BR" altLang="en-US" b="1" dirty="0"/>
              <a:t>Adição de ácido/ base</a:t>
            </a:r>
          </a:p>
          <a:p>
            <a:pPr marL="609600" indent="-609600">
              <a:defRPr/>
            </a:pPr>
            <a:endParaRPr lang="pt-BR" altLang="en-US" b="1" dirty="0"/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en-US" b="1" dirty="0"/>
              <a:t>Ácidos: HNO</a:t>
            </a:r>
            <a:r>
              <a:rPr lang="pt-BR" altLang="en-US" b="1" baseline="-25000" dirty="0"/>
              <a:t>3</a:t>
            </a:r>
            <a:r>
              <a:rPr lang="pt-BR" altLang="en-US" b="1" dirty="0"/>
              <a:t>, H</a:t>
            </a:r>
            <a:r>
              <a:rPr lang="pt-BR" altLang="en-US" b="1" baseline="-25000" dirty="0"/>
              <a:t>3</a:t>
            </a:r>
            <a:r>
              <a:rPr lang="pt-BR" altLang="en-US" b="1" dirty="0"/>
              <a:t>PO</a:t>
            </a:r>
            <a:r>
              <a:rPr lang="pt-BR" altLang="en-US" b="1" baseline="-25000" dirty="0"/>
              <a:t>4</a:t>
            </a:r>
          </a:p>
          <a:p>
            <a:pPr marL="0" indent="0">
              <a:buNone/>
              <a:defRPr/>
            </a:pPr>
            <a:endParaRPr lang="pt-BR" altLang="en-US" b="1" dirty="0"/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en-US" b="1" dirty="0"/>
              <a:t>Base: KOH, </a:t>
            </a:r>
            <a:r>
              <a:rPr lang="pt-BR" altLang="en-US" b="1" dirty="0" err="1"/>
              <a:t>NaOH</a:t>
            </a:r>
            <a:endParaRPr lang="pt-BR" altLang="en-US" b="1" dirty="0"/>
          </a:p>
          <a:p>
            <a:pPr marL="0" indent="0">
              <a:buNone/>
              <a:defRPr/>
            </a:pPr>
            <a:endParaRPr lang="pt-BR" altLang="en-US" b="1" dirty="0"/>
          </a:p>
        </p:txBody>
      </p:sp>
    </p:spTree>
    <p:extLst>
      <p:ext uri="{BB962C8B-B14F-4D97-AF65-F5344CB8AC3E}">
        <p14:creationId xmlns:p14="http://schemas.microsoft.com/office/powerpoint/2010/main" val="31019035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o 1"/>
          <p:cNvSpPr/>
          <p:nvPr/>
        </p:nvSpPr>
        <p:spPr>
          <a:xfrm>
            <a:off x="4224338" y="3860800"/>
            <a:ext cx="5256212" cy="1931988"/>
          </a:xfrm>
          <a:prstGeom prst="cube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en-US" sz="2400" b="1" dirty="0" err="1">
                <a:solidFill>
                  <a:schemeClr val="tx1"/>
                </a:solidFill>
              </a:rPr>
              <a:t>Água</a:t>
            </a:r>
            <a:r>
              <a:rPr lang="en-US" sz="2400" b="1" dirty="0">
                <a:solidFill>
                  <a:schemeClr val="tx1"/>
                </a:solidFill>
              </a:rPr>
              <a:t> real </a:t>
            </a:r>
            <a:r>
              <a:rPr lang="en-US" sz="2400" b="1" dirty="0" err="1">
                <a:solidFill>
                  <a:schemeClr val="tx1"/>
                </a:solidFill>
              </a:rPr>
              <a:t>disponível</a:t>
            </a:r>
            <a:r>
              <a:rPr lang="en-US" sz="2400" b="1" dirty="0">
                <a:solidFill>
                  <a:schemeClr val="tx1"/>
                </a:solidFill>
              </a:rPr>
              <a:t> (ARD) </a:t>
            </a:r>
          </a:p>
          <a:p>
            <a:pPr algn="ctr"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(1-5 </a:t>
            </a:r>
            <a:r>
              <a:rPr lang="en-US" sz="2400" b="1" dirty="0" err="1">
                <a:solidFill>
                  <a:schemeClr val="tx1"/>
                </a:solidFill>
              </a:rPr>
              <a:t>kPa</a:t>
            </a:r>
            <a:r>
              <a:rPr lang="en-US" sz="2400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6" name="Chave esquerda 5"/>
          <p:cNvSpPr/>
          <p:nvPr/>
        </p:nvSpPr>
        <p:spPr>
          <a:xfrm>
            <a:off x="3547719" y="5153819"/>
            <a:ext cx="611187" cy="423863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Chave esquerda 6"/>
          <p:cNvSpPr/>
          <p:nvPr/>
        </p:nvSpPr>
        <p:spPr>
          <a:xfrm>
            <a:off x="1956992" y="2743201"/>
            <a:ext cx="1081138" cy="3048793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1" dirty="0"/>
          </a:p>
        </p:txBody>
      </p:sp>
      <p:sp>
        <p:nvSpPr>
          <p:cNvPr id="38917" name="CaixaDeTexto 7"/>
          <p:cNvSpPr txBox="1">
            <a:spLocks noChangeArrowheads="1"/>
          </p:cNvSpPr>
          <p:nvPr/>
        </p:nvSpPr>
        <p:spPr bwMode="auto">
          <a:xfrm>
            <a:off x="1554991" y="3772120"/>
            <a:ext cx="9001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ATD</a:t>
            </a:r>
          </a:p>
        </p:txBody>
      </p:sp>
      <p:sp>
        <p:nvSpPr>
          <p:cNvPr id="38918" name="CaixaDeTexto 8"/>
          <p:cNvSpPr txBox="1">
            <a:spLocks noChangeArrowheads="1"/>
          </p:cNvSpPr>
          <p:nvPr/>
        </p:nvSpPr>
        <p:spPr bwMode="auto">
          <a:xfrm>
            <a:off x="2582175" y="5116017"/>
            <a:ext cx="9001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ARD</a:t>
            </a:r>
          </a:p>
        </p:txBody>
      </p:sp>
      <p:sp>
        <p:nvSpPr>
          <p:cNvPr id="11" name="Cubo 10"/>
          <p:cNvSpPr/>
          <p:nvPr/>
        </p:nvSpPr>
        <p:spPr>
          <a:xfrm>
            <a:off x="4224338" y="2743201"/>
            <a:ext cx="5256212" cy="1503363"/>
          </a:xfrm>
          <a:prstGeom prst="cube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 err="1">
                <a:solidFill>
                  <a:schemeClr val="tx1"/>
                </a:solidFill>
              </a:rPr>
              <a:t>Água</a:t>
            </a:r>
            <a:r>
              <a:rPr lang="en-US" sz="2400" b="1" dirty="0">
                <a:solidFill>
                  <a:schemeClr val="tx1"/>
                </a:solidFill>
              </a:rPr>
              <a:t> total </a:t>
            </a:r>
            <a:r>
              <a:rPr lang="en-US" sz="2400" b="1" dirty="0" err="1">
                <a:solidFill>
                  <a:schemeClr val="tx1"/>
                </a:solidFill>
              </a:rPr>
              <a:t>disponível</a:t>
            </a:r>
            <a:r>
              <a:rPr lang="en-US" sz="2400" b="1" dirty="0">
                <a:solidFill>
                  <a:schemeClr val="tx1"/>
                </a:solidFill>
              </a:rPr>
              <a:t> (ATD) </a:t>
            </a:r>
          </a:p>
          <a:p>
            <a:pPr algn="ctr"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(1-10 </a:t>
            </a:r>
            <a:r>
              <a:rPr lang="en-US" sz="2400" b="1" dirty="0" err="1">
                <a:solidFill>
                  <a:schemeClr val="tx1"/>
                </a:solidFill>
              </a:rPr>
              <a:t>kPa</a:t>
            </a:r>
            <a:r>
              <a:rPr lang="en-US" sz="2400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8920" name="Rectangle 2"/>
          <p:cNvSpPr txBox="1">
            <a:spLocks noChangeArrowheads="1"/>
          </p:cNvSpPr>
          <p:nvPr/>
        </p:nvSpPr>
        <p:spPr bwMode="auto">
          <a:xfrm>
            <a:off x="2220913" y="188913"/>
            <a:ext cx="7772400" cy="1008062"/>
          </a:xfrm>
          <a:prstGeom prst="rect">
            <a:avLst/>
          </a:prstGeom>
          <a:gradFill rotWithShape="1">
            <a:gsLst>
              <a:gs pos="0">
                <a:srgbClr val="0070C0"/>
              </a:gs>
              <a:gs pos="100000">
                <a:srgbClr val="FF9933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b="1">
                <a:latin typeface="Amphion" pitchFamily="34" charset="0"/>
              </a:rPr>
              <a:t>Disponibilidade de água no substrato</a:t>
            </a:r>
          </a:p>
        </p:txBody>
      </p:sp>
      <p:cxnSp>
        <p:nvCxnSpPr>
          <p:cNvPr id="17" name="Conector reto 16"/>
          <p:cNvCxnSpPr/>
          <p:nvPr/>
        </p:nvCxnSpPr>
        <p:spPr>
          <a:xfrm>
            <a:off x="4224338" y="4941888"/>
            <a:ext cx="4895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 flipV="1">
            <a:off x="9120188" y="4613276"/>
            <a:ext cx="360362" cy="32861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46026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058862"/>
          </a:xfr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pt-BR" altLang="en-US" sz="3200" b="1">
                <a:latin typeface="+mn-lt"/>
              </a:rPr>
              <a:t>Fibra da casca de coco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1971675" y="3500438"/>
          <a:ext cx="8229600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Da (g cm</a:t>
                      </a:r>
                      <a:r>
                        <a:rPr lang="en-US" baseline="30000" dirty="0" smtClean="0">
                          <a:solidFill>
                            <a:schemeClr val="tx1"/>
                          </a:solidFill>
                        </a:rPr>
                        <a:t>-3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Porosidade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total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(% do vol.)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Conteúdo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de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</a:rPr>
                        <a:t>á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gua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facil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</a:rPr>
                        <a:t>disponível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 (%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</a:rPr>
                        <a:t>vol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0,074-0,081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94-96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23-36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0,063-0,082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94-96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21-23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0,04-0,08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86-90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0,073-0,116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93-95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25-33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0,088-0,087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95,2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39,9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6113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982789" y="1557339"/>
          <a:ext cx="2401887" cy="172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Foto do Photo Editor" r:id="rId3" imgW="2790476" imgH="2010056" progId="MSPhotoEd.3">
                  <p:embed/>
                </p:oleObj>
              </mc:Choice>
              <mc:Fallback>
                <p:oleObj name="Foto do Photo Editor" r:id="rId3" imgW="2790476" imgH="201005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2789" y="1557339"/>
                        <a:ext cx="2401887" cy="172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114" name="CaixaDeTexto 3"/>
          <p:cNvSpPr txBox="1">
            <a:spLocks noChangeArrowheads="1"/>
          </p:cNvSpPr>
          <p:nvPr/>
        </p:nvSpPr>
        <p:spPr bwMode="auto">
          <a:xfrm>
            <a:off x="1981200" y="6381750"/>
            <a:ext cx="38877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Maher et al., 2008</a:t>
            </a:r>
          </a:p>
        </p:txBody>
      </p:sp>
    </p:spTree>
    <p:extLst>
      <p:ext uri="{BB962C8B-B14F-4D97-AF65-F5344CB8AC3E}">
        <p14:creationId xmlns:p14="http://schemas.microsoft.com/office/powerpoint/2010/main" val="1324408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3412"/>
          </a:xfr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 eaLnBrk="1" hangingPunct="1"/>
            <a:r>
              <a:rPr lang="pt-BR" altLang="en-US" sz="4000" b="1" dirty="0">
                <a:solidFill>
                  <a:srgbClr val="FFFF00"/>
                </a:solidFill>
              </a:rPr>
              <a:t>Potencial hídrico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 dirty="0" smtClean="0">
                <a:cs typeface="Arial" panose="020B0604020202020204" pitchFamily="34" charset="0"/>
              </a:rPr>
              <a:t>Ψ</a:t>
            </a:r>
            <a:r>
              <a:rPr lang="pt-BR" altLang="en-US" dirty="0" smtClean="0">
                <a:cs typeface="Arial" panose="020B0604020202020204" pitchFamily="34" charset="0"/>
              </a:rPr>
              <a:t>H</a:t>
            </a:r>
            <a:r>
              <a:rPr lang="pt-BR" altLang="en-US" baseline="-25000" dirty="0" smtClean="0">
                <a:cs typeface="Arial" panose="020B0604020202020204" pitchFamily="34" charset="0"/>
              </a:rPr>
              <a:t>2</a:t>
            </a:r>
            <a:r>
              <a:rPr lang="pt-BR" altLang="en-US" dirty="0" smtClean="0">
                <a:cs typeface="Arial" panose="020B0604020202020204" pitchFamily="34" charset="0"/>
              </a:rPr>
              <a:t>O = </a:t>
            </a:r>
            <a:r>
              <a:rPr lang="el-GR" altLang="en-US" dirty="0" smtClean="0">
                <a:cs typeface="Arial" panose="020B0604020202020204" pitchFamily="34" charset="0"/>
              </a:rPr>
              <a:t>Ψ</a:t>
            </a:r>
            <a:r>
              <a:rPr lang="pt-BR" altLang="en-US" dirty="0" smtClean="0">
                <a:cs typeface="Arial" panose="020B0604020202020204" pitchFamily="34" charset="0"/>
              </a:rPr>
              <a:t>m + </a:t>
            </a:r>
            <a:r>
              <a:rPr lang="el-GR" altLang="en-US" dirty="0" smtClean="0">
                <a:cs typeface="Arial" panose="020B0604020202020204" pitchFamily="34" charset="0"/>
              </a:rPr>
              <a:t>Ψ</a:t>
            </a:r>
            <a:r>
              <a:rPr lang="pt-BR" altLang="en-US" dirty="0" smtClean="0">
                <a:cs typeface="Arial" panose="020B0604020202020204" pitchFamily="34" charset="0"/>
              </a:rPr>
              <a:t>g + </a:t>
            </a:r>
            <a:r>
              <a:rPr lang="el-GR" altLang="en-US" dirty="0" smtClean="0">
                <a:cs typeface="Arial" panose="020B0604020202020204" pitchFamily="34" charset="0"/>
              </a:rPr>
              <a:t>Ψ</a:t>
            </a:r>
            <a:r>
              <a:rPr lang="pt-BR" altLang="en-US" dirty="0" smtClean="0">
                <a:cs typeface="Arial" panose="020B0604020202020204" pitchFamily="34" charset="0"/>
              </a:rPr>
              <a:t>os</a:t>
            </a:r>
          </a:p>
          <a:p>
            <a:pPr eaLnBrk="1" hangingPunct="1"/>
            <a:r>
              <a:rPr lang="pt-BR" altLang="en-US" dirty="0" smtClean="0">
                <a:cs typeface="Arial" panose="020B0604020202020204" pitchFamily="34" charset="0"/>
              </a:rPr>
              <a:t> </a:t>
            </a:r>
            <a:r>
              <a:rPr lang="el-GR" altLang="en-US" dirty="0" smtClean="0">
                <a:cs typeface="Arial" panose="020B0604020202020204" pitchFamily="34" charset="0"/>
              </a:rPr>
              <a:t>Ψ</a:t>
            </a:r>
            <a:r>
              <a:rPr lang="pt-BR" altLang="en-US" dirty="0" smtClean="0">
                <a:cs typeface="Arial" panose="020B0604020202020204" pitchFamily="34" charset="0"/>
              </a:rPr>
              <a:t>m                 forças de adesão e coesão</a:t>
            </a:r>
          </a:p>
          <a:p>
            <a:pPr eaLnBrk="1" hangingPunct="1"/>
            <a:r>
              <a:rPr lang="en-US" altLang="en-US" dirty="0" smtClean="0">
                <a:cs typeface="Arial" panose="020B0604020202020204" pitchFamily="34" charset="0"/>
              </a:rPr>
              <a:t> </a:t>
            </a:r>
            <a:r>
              <a:rPr lang="el-GR" altLang="en-US" dirty="0" smtClean="0">
                <a:cs typeface="Arial" panose="020B0604020202020204" pitchFamily="34" charset="0"/>
              </a:rPr>
              <a:t>Ψ</a:t>
            </a:r>
            <a:r>
              <a:rPr lang="pt-BR" altLang="en-US" dirty="0" smtClean="0">
                <a:cs typeface="Arial" panose="020B0604020202020204" pitchFamily="34" charset="0"/>
              </a:rPr>
              <a:t>g                   altura do recipiente</a:t>
            </a:r>
          </a:p>
          <a:p>
            <a:pPr eaLnBrk="1" hangingPunct="1"/>
            <a:r>
              <a:rPr lang="en-US" altLang="en-US" dirty="0" smtClean="0">
                <a:cs typeface="Arial" panose="020B0604020202020204" pitchFamily="34" charset="0"/>
              </a:rPr>
              <a:t> </a:t>
            </a:r>
            <a:r>
              <a:rPr lang="el-GR" altLang="en-US" dirty="0" smtClean="0">
                <a:cs typeface="Arial" panose="020B0604020202020204" pitchFamily="34" charset="0"/>
              </a:rPr>
              <a:t>Ψ</a:t>
            </a:r>
            <a:r>
              <a:rPr lang="pt-BR" altLang="en-US" dirty="0" smtClean="0">
                <a:cs typeface="Arial" panose="020B0604020202020204" pitchFamily="34" charset="0"/>
              </a:rPr>
              <a:t>os                 salinidade</a:t>
            </a:r>
          </a:p>
          <a:p>
            <a:pPr eaLnBrk="1" hangingPunct="1"/>
            <a:r>
              <a:rPr lang="en-US" altLang="en-US" dirty="0" smtClean="0">
                <a:cs typeface="Arial" panose="020B0604020202020204" pitchFamily="34" charset="0"/>
              </a:rPr>
              <a:t> </a:t>
            </a:r>
            <a:r>
              <a:rPr lang="el-GR" altLang="en-US" dirty="0" smtClean="0">
                <a:cs typeface="Arial" panose="020B0604020202020204" pitchFamily="34" charset="0"/>
              </a:rPr>
              <a:t>Ψ</a:t>
            </a:r>
            <a:r>
              <a:rPr lang="pt-BR" altLang="en-US" dirty="0" smtClean="0">
                <a:cs typeface="Arial" panose="020B0604020202020204" pitchFamily="34" charset="0"/>
              </a:rPr>
              <a:t>os = -RT (</a:t>
            </a:r>
            <a:r>
              <a:rPr lang="pt-BR" altLang="en-US" dirty="0" err="1" smtClean="0">
                <a:cs typeface="Arial" panose="020B0604020202020204" pitchFamily="34" charset="0"/>
              </a:rPr>
              <a:t>ns</a:t>
            </a:r>
            <a:r>
              <a:rPr lang="pt-BR" altLang="en-US" dirty="0" smtClean="0">
                <a:cs typeface="Arial" panose="020B0604020202020204" pitchFamily="34" charset="0"/>
              </a:rPr>
              <a:t>/</a:t>
            </a:r>
            <a:r>
              <a:rPr lang="pt-BR" altLang="en-US" dirty="0" err="1" smtClean="0">
                <a:cs typeface="Arial" panose="020B0604020202020204" pitchFamily="34" charset="0"/>
              </a:rPr>
              <a:t>Vw</a:t>
            </a:r>
            <a:r>
              <a:rPr lang="pt-BR" altLang="en-US" dirty="0" smtClean="0">
                <a:cs typeface="Arial" panose="020B0604020202020204" pitchFamily="34" charset="0"/>
              </a:rPr>
              <a:t>)</a:t>
            </a:r>
          </a:p>
          <a:p>
            <a:pPr eaLnBrk="1" hangingPunct="1"/>
            <a:endParaRPr lang="pt-BR" altLang="en-US" dirty="0" smtClean="0">
              <a:cs typeface="Arial" panose="020B0604020202020204" pitchFamily="34" charset="0"/>
            </a:endParaRPr>
          </a:p>
          <a:p>
            <a:pPr eaLnBrk="1" hangingPunct="1"/>
            <a:endParaRPr lang="pt-BR" altLang="en-US" dirty="0" smtClean="0">
              <a:cs typeface="Arial" panose="020B0604020202020204" pitchFamily="34" charset="0"/>
            </a:endParaRPr>
          </a:p>
        </p:txBody>
      </p:sp>
      <p:cxnSp>
        <p:nvCxnSpPr>
          <p:cNvPr id="3" name="Conector de seta reta 2"/>
          <p:cNvCxnSpPr/>
          <p:nvPr/>
        </p:nvCxnSpPr>
        <p:spPr>
          <a:xfrm>
            <a:off x="1780517" y="2578639"/>
            <a:ext cx="1152525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"/>
          <p:cNvCxnSpPr/>
          <p:nvPr/>
        </p:nvCxnSpPr>
        <p:spPr>
          <a:xfrm>
            <a:off x="1668374" y="3115783"/>
            <a:ext cx="1152525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/>
          <p:cNvCxnSpPr/>
          <p:nvPr/>
        </p:nvCxnSpPr>
        <p:spPr>
          <a:xfrm>
            <a:off x="1866781" y="3627647"/>
            <a:ext cx="1152525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27211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5"/>
          <p:cNvSpPr>
            <a:spLocks noChangeArrowheads="1"/>
          </p:cNvSpPr>
          <p:nvPr/>
        </p:nvSpPr>
        <p:spPr bwMode="auto">
          <a:xfrm>
            <a:off x="2279650" y="188913"/>
            <a:ext cx="7391400" cy="90805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3600" b="1">
                <a:solidFill>
                  <a:srgbClr val="FFFF00"/>
                </a:solidFill>
                <a:latin typeface="Amphion" pitchFamily="34" charset="0"/>
              </a:rPr>
              <a:t>Recipientes</a:t>
            </a:r>
          </a:p>
        </p:txBody>
      </p:sp>
      <p:grpSp>
        <p:nvGrpSpPr>
          <p:cNvPr id="41987" name="Group 40"/>
          <p:cNvGrpSpPr>
            <a:grpSpLocks/>
          </p:cNvGrpSpPr>
          <p:nvPr/>
        </p:nvGrpSpPr>
        <p:grpSpPr bwMode="auto">
          <a:xfrm>
            <a:off x="1976438" y="3152775"/>
            <a:ext cx="7072312" cy="3321050"/>
            <a:chOff x="299" y="2688"/>
            <a:chExt cx="3561" cy="1391"/>
          </a:xfrm>
        </p:grpSpPr>
        <p:sp>
          <p:nvSpPr>
            <p:cNvPr id="41992" name="AutoShape 6"/>
            <p:cNvSpPr>
              <a:spLocks noChangeArrowheads="1"/>
            </p:cNvSpPr>
            <p:nvPr/>
          </p:nvSpPr>
          <p:spPr bwMode="auto">
            <a:xfrm>
              <a:off x="1460" y="3657"/>
              <a:ext cx="437" cy="27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98 w 21600"/>
                <a:gd name="T13" fmla="*/ 4490 h 21600"/>
                <a:gd name="T14" fmla="*/ 17102 w 21600"/>
                <a:gd name="T15" fmla="*/ 1711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41993" name="AutoShape 7"/>
            <p:cNvSpPr>
              <a:spLocks noChangeArrowheads="1"/>
            </p:cNvSpPr>
            <p:nvPr/>
          </p:nvSpPr>
          <p:spPr bwMode="auto">
            <a:xfrm>
              <a:off x="1993" y="2985"/>
              <a:ext cx="816" cy="94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498 h 21600"/>
                <a:gd name="T14" fmla="*/ 17100 w 21600"/>
                <a:gd name="T15" fmla="*/ 1710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41994" name="AutoShape 8"/>
            <p:cNvSpPr>
              <a:spLocks noChangeArrowheads="1"/>
            </p:cNvSpPr>
            <p:nvPr/>
          </p:nvSpPr>
          <p:spPr bwMode="auto">
            <a:xfrm>
              <a:off x="2996" y="3316"/>
              <a:ext cx="816" cy="62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494 h 21600"/>
                <a:gd name="T14" fmla="*/ 17100 w 21600"/>
                <a:gd name="T15" fmla="*/ 1710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grpSp>
          <p:nvGrpSpPr>
            <p:cNvPr id="41995" name="Group 10"/>
            <p:cNvGrpSpPr>
              <a:grpSpLocks/>
            </p:cNvGrpSpPr>
            <p:nvPr/>
          </p:nvGrpSpPr>
          <p:grpSpPr bwMode="auto">
            <a:xfrm>
              <a:off x="299" y="2832"/>
              <a:ext cx="486" cy="1247"/>
              <a:chOff x="279" y="2832"/>
              <a:chExt cx="486" cy="1247"/>
            </a:xfrm>
          </p:grpSpPr>
          <p:sp>
            <p:nvSpPr>
              <p:cNvPr id="39947" name="Text Box 11"/>
              <p:cNvSpPr txBox="1">
                <a:spLocks noChangeArrowheads="1"/>
              </p:cNvSpPr>
              <p:nvPr/>
            </p:nvSpPr>
            <p:spPr bwMode="auto">
              <a:xfrm>
                <a:off x="280" y="2832"/>
                <a:ext cx="485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b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pt-BR" sz="2400" b="1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itchFamily="18" charset="0"/>
                  </a:rPr>
                  <a:t>30 cm</a:t>
                </a:r>
              </a:p>
            </p:txBody>
          </p:sp>
          <p:sp>
            <p:nvSpPr>
              <p:cNvPr id="39948" name="Text Box 12"/>
              <p:cNvSpPr txBox="1">
                <a:spLocks noChangeArrowheads="1"/>
              </p:cNvSpPr>
              <p:nvPr/>
            </p:nvSpPr>
            <p:spPr bwMode="auto">
              <a:xfrm>
                <a:off x="444" y="3885"/>
                <a:ext cx="171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b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pt-BR" sz="2400" b="1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39949" name="Text Box 13"/>
              <p:cNvSpPr txBox="1">
                <a:spLocks noChangeArrowheads="1"/>
              </p:cNvSpPr>
              <p:nvPr/>
            </p:nvSpPr>
            <p:spPr bwMode="auto">
              <a:xfrm>
                <a:off x="279" y="3516"/>
                <a:ext cx="485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b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pt-BR" sz="2400" b="1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itchFamily="18" charset="0"/>
                  </a:rPr>
                  <a:t>10 cm</a:t>
                </a:r>
              </a:p>
            </p:txBody>
          </p:sp>
        </p:grpSp>
        <p:grpSp>
          <p:nvGrpSpPr>
            <p:cNvPr id="41996" name="Group 15"/>
            <p:cNvGrpSpPr>
              <a:grpSpLocks/>
            </p:cNvGrpSpPr>
            <p:nvPr/>
          </p:nvGrpSpPr>
          <p:grpSpPr bwMode="auto">
            <a:xfrm>
              <a:off x="716" y="2688"/>
              <a:ext cx="360" cy="1296"/>
              <a:chOff x="696" y="2688"/>
              <a:chExt cx="360" cy="1296"/>
            </a:xfrm>
          </p:grpSpPr>
          <p:sp>
            <p:nvSpPr>
              <p:cNvPr id="41998" name="Line 16"/>
              <p:cNvSpPr>
                <a:spLocks noChangeShapeType="1"/>
              </p:cNvSpPr>
              <p:nvPr/>
            </p:nvSpPr>
            <p:spPr bwMode="auto">
              <a:xfrm>
                <a:off x="696" y="3936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41999" name="Line 17"/>
              <p:cNvSpPr>
                <a:spLocks noChangeShapeType="1"/>
              </p:cNvSpPr>
              <p:nvPr/>
            </p:nvSpPr>
            <p:spPr bwMode="auto">
              <a:xfrm>
                <a:off x="696" y="3648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42000" name="Line 18"/>
              <p:cNvSpPr>
                <a:spLocks noChangeShapeType="1"/>
              </p:cNvSpPr>
              <p:nvPr/>
            </p:nvSpPr>
            <p:spPr bwMode="auto">
              <a:xfrm>
                <a:off x="696" y="2688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2075" tIns="46038" rIns="92075" bIns="46038" anchor="ctr"/>
              <a:lstStyle/>
              <a:p>
                <a:endParaRPr lang="en-US"/>
              </a:p>
            </p:txBody>
          </p:sp>
          <p:grpSp>
            <p:nvGrpSpPr>
              <p:cNvPr id="42001" name="Group 19"/>
              <p:cNvGrpSpPr>
                <a:grpSpLocks/>
              </p:cNvGrpSpPr>
              <p:nvPr/>
            </p:nvGrpSpPr>
            <p:grpSpPr bwMode="auto">
              <a:xfrm>
                <a:off x="768" y="2688"/>
                <a:ext cx="288" cy="1296"/>
                <a:chOff x="768" y="2688"/>
                <a:chExt cx="288" cy="1296"/>
              </a:xfrm>
            </p:grpSpPr>
            <p:sp>
              <p:nvSpPr>
                <p:cNvPr id="42002" name="Line 20"/>
                <p:cNvSpPr>
                  <a:spLocks noChangeShapeType="1"/>
                </p:cNvSpPr>
                <p:nvPr/>
              </p:nvSpPr>
              <p:spPr bwMode="auto">
                <a:xfrm>
                  <a:off x="768" y="2688"/>
                  <a:ext cx="0" cy="1296"/>
                </a:xfrm>
                <a:prstGeom prst="line">
                  <a:avLst/>
                </a:prstGeom>
                <a:noFill/>
                <a:ln w="349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endParaRPr lang="en-US"/>
                </a:p>
              </p:txBody>
            </p:sp>
            <p:sp>
              <p:nvSpPr>
                <p:cNvPr id="39957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768" y="3358"/>
                  <a:ext cx="288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lIns="92075" tIns="46038" rIns="92075" bIns="46038" anchor="b">
                  <a:spAutoFit/>
                </a:bodyPr>
                <a:lstStyle/>
                <a:p>
                  <a:pPr algn="ctr" eaLnBrk="1" hangingPunct="1">
                    <a:defRPr/>
                  </a:pPr>
                  <a:endParaRPr lang="en-US" sz="2400" b="1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41997" name="Line 22"/>
            <p:cNvSpPr>
              <a:spLocks noChangeShapeType="1"/>
            </p:cNvSpPr>
            <p:nvPr/>
          </p:nvSpPr>
          <p:spPr bwMode="auto">
            <a:xfrm>
              <a:off x="884" y="3657"/>
              <a:ext cx="2976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</p:grpSp>
      <p:cxnSp>
        <p:nvCxnSpPr>
          <p:cNvPr id="3" name="Conector reto 2"/>
          <p:cNvCxnSpPr/>
          <p:nvPr/>
        </p:nvCxnSpPr>
        <p:spPr>
          <a:xfrm>
            <a:off x="2947988" y="3860800"/>
            <a:ext cx="6172200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>
            <a:off x="2947988" y="4652963"/>
            <a:ext cx="6172200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1992313" y="4387851"/>
            <a:ext cx="9636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b">
            <a:spAutoFit/>
          </a:bodyPr>
          <a:lstStyle/>
          <a:p>
            <a:pPr algn="ctr" eaLnBrk="1" hangingPunct="1">
              <a:defRPr/>
            </a:pPr>
            <a:r>
              <a:rPr lang="pt-B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15 cm</a:t>
            </a:r>
          </a:p>
        </p:txBody>
      </p:sp>
      <p:cxnSp>
        <p:nvCxnSpPr>
          <p:cNvPr id="24" name="Conector reto 23"/>
          <p:cNvCxnSpPr/>
          <p:nvPr/>
        </p:nvCxnSpPr>
        <p:spPr>
          <a:xfrm>
            <a:off x="2955925" y="6132513"/>
            <a:ext cx="6172200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887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06437"/>
          </a:xfrm>
          <a:solidFill>
            <a:srgbClr val="99CC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 eaLnBrk="1" hangingPunct="1"/>
            <a:r>
              <a:rPr lang="pt-BR" altLang="en-US" sz="2800" b="1">
                <a:latin typeface="+mn-lt"/>
              </a:rPr>
              <a:t>Produção de mudas em copinho de jornal</a:t>
            </a:r>
          </a:p>
        </p:txBody>
      </p:sp>
      <p:pic>
        <p:nvPicPr>
          <p:cNvPr id="7171" name="Picture 5" descr="PHOTO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7351" y="1557339"/>
            <a:ext cx="6500813" cy="5037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372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3412"/>
          </a:xfr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 eaLnBrk="1" hangingPunct="1"/>
            <a:r>
              <a:rPr lang="pt-BR" altLang="en-US" sz="4000" b="1" dirty="0">
                <a:solidFill>
                  <a:srgbClr val="FFFF00"/>
                </a:solidFill>
                <a:latin typeface="+mn-lt"/>
              </a:rPr>
              <a:t>Propriedades químicas</a:t>
            </a: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774825" y="1196975"/>
            <a:ext cx="8610600" cy="2952750"/>
          </a:xfrm>
          <a:noFill/>
        </p:spPr>
        <p:txBody>
          <a:bodyPr vert="horz" lIns="92075" tIns="46038" rIns="92075" bIns="46038" rtlCol="0">
            <a:normAutofit fontScale="77500" lnSpcReduction="20000"/>
          </a:bodyPr>
          <a:lstStyle/>
          <a:p>
            <a:pPr eaLnBrk="1" hangingPunct="1">
              <a:buFontTx/>
              <a:buNone/>
            </a:pPr>
            <a:endParaRPr lang="pt-BR" altLang="en-US" b="1" dirty="0">
              <a:latin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pt-BR" altLang="en-US" b="1" dirty="0">
                <a:latin typeface="Calibri" panose="020F0502020204030204" pitchFamily="34" charset="0"/>
              </a:rPr>
              <a:t>Cargas elétricas negativas permanentes                   </a:t>
            </a:r>
          </a:p>
          <a:p>
            <a:pPr eaLnBrk="1" hangingPunct="1">
              <a:buFontTx/>
              <a:buNone/>
            </a:pPr>
            <a:r>
              <a:rPr lang="pt-BR" altLang="en-US" b="1" dirty="0" smtClean="0">
                <a:latin typeface="Calibri" panose="020F0502020204030204" pitchFamily="34" charset="0"/>
              </a:rPr>
              <a:t>Cargas </a:t>
            </a:r>
            <a:r>
              <a:rPr lang="pt-BR" altLang="en-US" b="1" dirty="0">
                <a:latin typeface="Calibri" panose="020F0502020204030204" pitchFamily="34" charset="0"/>
              </a:rPr>
              <a:t>elétrica variáveis</a:t>
            </a:r>
          </a:p>
          <a:p>
            <a:pPr eaLnBrk="1" hangingPunct="1">
              <a:buFontTx/>
              <a:buNone/>
            </a:pPr>
            <a:endParaRPr lang="pt-BR" altLang="en-US" b="1" dirty="0">
              <a:latin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endParaRPr lang="pt-BR" altLang="en-US" b="1" dirty="0">
              <a:latin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pt-BR" altLang="en-US" b="1" dirty="0">
                <a:latin typeface="Calibri" panose="020F0502020204030204" pitchFamily="34" charset="0"/>
              </a:rPr>
              <a:t>pH dos substratos ideal – 5,5 a 6,3</a:t>
            </a:r>
          </a:p>
          <a:p>
            <a:pPr eaLnBrk="1" hangingPunct="1">
              <a:buFontTx/>
              <a:buNone/>
            </a:pPr>
            <a:endParaRPr lang="pt-BR" altLang="en-US" b="1" dirty="0">
              <a:latin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pt-BR" altLang="en-US" b="1" dirty="0">
                <a:latin typeface="Calibri" panose="020F0502020204030204" pitchFamily="34" charset="0"/>
              </a:rPr>
              <a:t>Salinidade: condutividade elétrica</a:t>
            </a:r>
          </a:p>
        </p:txBody>
      </p:sp>
      <p:sp>
        <p:nvSpPr>
          <p:cNvPr id="3" name="Chave direita 2"/>
          <p:cNvSpPr/>
          <p:nvPr/>
        </p:nvSpPr>
        <p:spPr>
          <a:xfrm>
            <a:off x="6899275" y="1271588"/>
            <a:ext cx="647700" cy="1547812"/>
          </a:xfrm>
          <a:prstGeom prst="rightBrac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8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7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7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9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9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6" presetID="17" presetClass="entr" presetSubtype="1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9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9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9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9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 build="p" bldLvl="3" autoUpdateAnimBg="0" advAuto="100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3412"/>
          </a:xfrm>
          <a:solidFill>
            <a:srgbClr val="000066"/>
          </a:solidFill>
        </p:spPr>
        <p:txBody>
          <a:bodyPr>
            <a:normAutofit fontScale="90000"/>
          </a:bodyPr>
          <a:lstStyle/>
          <a:p>
            <a:pPr algn="ctr" eaLnBrk="1" hangingPunct="1"/>
            <a:r>
              <a:rPr lang="pt-BR" altLang="en-US" sz="4000">
                <a:solidFill>
                  <a:schemeClr val="bg1"/>
                </a:solidFill>
              </a:rPr>
              <a:t>Escolha do substrato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en-US" smtClean="0">
                <a:solidFill>
                  <a:srgbClr val="000066"/>
                </a:solidFill>
              </a:rPr>
              <a:t>Fibra de coco: necessidade de umedecimento.</a:t>
            </a:r>
          </a:p>
          <a:p>
            <a:pPr eaLnBrk="1" hangingPunct="1"/>
            <a:r>
              <a:rPr lang="pt-BR" altLang="en-US" smtClean="0">
                <a:solidFill>
                  <a:srgbClr val="000066"/>
                </a:solidFill>
              </a:rPr>
              <a:t>Substratos à base de casca de pinus e outros materiais (turfa, vermiculita)</a:t>
            </a:r>
          </a:p>
          <a:p>
            <a:pPr eaLnBrk="1" hangingPunct="1"/>
            <a:r>
              <a:rPr lang="pt-BR" altLang="en-US" smtClean="0">
                <a:solidFill>
                  <a:srgbClr val="000066"/>
                </a:solidFill>
              </a:rPr>
              <a:t>Substratos enriquecidos ou não com fertilizantes.</a:t>
            </a:r>
          </a:p>
          <a:p>
            <a:pPr eaLnBrk="1" hangingPunct="1"/>
            <a:r>
              <a:rPr lang="pt-BR" altLang="en-US" smtClean="0">
                <a:solidFill>
                  <a:srgbClr val="000066"/>
                </a:solidFill>
              </a:rPr>
              <a:t>Vermiculita: cobertura das sementes</a:t>
            </a:r>
          </a:p>
        </p:txBody>
      </p:sp>
    </p:spTree>
    <p:extLst>
      <p:ext uri="{BB962C8B-B14F-4D97-AF65-F5344CB8AC3E}">
        <p14:creationId xmlns:p14="http://schemas.microsoft.com/office/powerpoint/2010/main" val="383579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3412"/>
          </a:xfrm>
        </p:spPr>
        <p:txBody>
          <a:bodyPr/>
          <a:lstStyle/>
          <a:p>
            <a:pPr eaLnBrk="1" hangingPunct="1"/>
            <a:r>
              <a:rPr lang="pt-BR" altLang="en-US" sz="3200" b="1" dirty="0">
                <a:solidFill>
                  <a:srgbClr val="000066"/>
                </a:solidFill>
                <a:latin typeface="+mn-lt"/>
              </a:rPr>
              <a:t>Fibra de coco- Processador de substrato</a:t>
            </a:r>
          </a:p>
        </p:txBody>
      </p:sp>
      <p:pic>
        <p:nvPicPr>
          <p:cNvPr id="70659" name="Picture 5" descr="hidroponia 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1412876"/>
            <a:ext cx="6718300" cy="5038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000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 descr="DSC034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112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12192000" cy="865188"/>
          </a:xfr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 eaLnBrk="1" hangingPunct="1"/>
            <a:r>
              <a:rPr lang="pt-BR" altLang="en-US" sz="4000" b="1" dirty="0" smtClean="0">
                <a:solidFill>
                  <a:schemeClr val="bg1"/>
                </a:solidFill>
              </a:rPr>
              <a:t>Sementes</a:t>
            </a:r>
            <a:endParaRPr lang="pt-BR" altLang="en-US" sz="4000" b="1" dirty="0">
              <a:solidFill>
                <a:schemeClr val="bg1"/>
              </a:solidFill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en-US" sz="2400" b="1" dirty="0"/>
              <a:t>Aquisição de sementes</a:t>
            </a:r>
          </a:p>
          <a:p>
            <a:pPr eaLnBrk="1" hangingPunct="1">
              <a:buFontTx/>
              <a:buNone/>
            </a:pPr>
            <a:r>
              <a:rPr lang="pt-BR" altLang="en-US" sz="2400" b="1" dirty="0"/>
              <a:t>	</a:t>
            </a:r>
          </a:p>
          <a:p>
            <a:pPr eaLnBrk="1" hangingPunct="1">
              <a:buFontTx/>
              <a:buNone/>
            </a:pPr>
            <a:r>
              <a:rPr lang="pt-BR" altLang="en-US" sz="2400" b="1" dirty="0">
                <a:solidFill>
                  <a:schemeClr val="accent2"/>
                </a:solidFill>
              </a:rPr>
              <a:t>	</a:t>
            </a:r>
            <a:r>
              <a:rPr lang="pt-BR" altLang="en-US" sz="2400" b="1" dirty="0">
                <a:solidFill>
                  <a:srgbClr val="FF0000"/>
                </a:solidFill>
              </a:rPr>
              <a:t>Embalagem: volume de produção</a:t>
            </a:r>
          </a:p>
          <a:p>
            <a:pPr eaLnBrk="1" hangingPunct="1">
              <a:buFontTx/>
              <a:buNone/>
            </a:pPr>
            <a:r>
              <a:rPr lang="pt-BR" altLang="en-US" sz="2400" b="1" dirty="0">
                <a:solidFill>
                  <a:srgbClr val="FF0000"/>
                </a:solidFill>
              </a:rPr>
              <a:t>	Qualidade</a:t>
            </a:r>
          </a:p>
        </p:txBody>
      </p:sp>
    </p:spTree>
    <p:extLst>
      <p:ext uri="{BB962C8B-B14F-4D97-AF65-F5344CB8AC3E}">
        <p14:creationId xmlns:p14="http://schemas.microsoft.com/office/powerpoint/2010/main" val="101913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en-US" sz="4000">
                <a:solidFill>
                  <a:schemeClr val="bg1"/>
                </a:solidFill>
              </a:rPr>
              <a:t>Baldes</a:t>
            </a:r>
          </a:p>
        </p:txBody>
      </p:sp>
      <p:pic>
        <p:nvPicPr>
          <p:cNvPr id="55299" name="Picture 4" descr="DSC034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776" y="2553419"/>
            <a:ext cx="4422224" cy="3315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CaixaDeTexto 1"/>
          <p:cNvSpPr txBox="1">
            <a:spLocks noChangeArrowheads="1"/>
          </p:cNvSpPr>
          <p:nvPr/>
        </p:nvSpPr>
        <p:spPr bwMode="auto">
          <a:xfrm>
            <a:off x="1847850" y="1989138"/>
            <a:ext cx="32400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400">
                <a:solidFill>
                  <a:schemeClr val="bg1"/>
                </a:solidFill>
              </a:rPr>
              <a:t>Baldes com 5 e 10 kg de sementes</a:t>
            </a:r>
          </a:p>
        </p:txBody>
      </p:sp>
      <p:pic>
        <p:nvPicPr>
          <p:cNvPr id="5" name="Picture 5" descr="DSC034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333" y="1419150"/>
            <a:ext cx="3024188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DSC034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644" y="3930531"/>
            <a:ext cx="2089150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DSC034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3544"/>
            <a:ext cx="3319133" cy="24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203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260350"/>
            <a:ext cx="8229600" cy="1143000"/>
          </a:xfrm>
          <a:solidFill>
            <a:srgbClr val="000099"/>
          </a:solidFill>
        </p:spPr>
        <p:txBody>
          <a:bodyPr/>
          <a:lstStyle/>
          <a:p>
            <a:pPr algn="ctr" eaLnBrk="1" hangingPunct="1"/>
            <a:r>
              <a:rPr lang="pt-BR" altLang="en-US" smtClean="0">
                <a:solidFill>
                  <a:schemeClr val="bg1"/>
                </a:solidFill>
              </a:rPr>
              <a:t>Tipos de sementes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2060576"/>
            <a:ext cx="8229600" cy="4525963"/>
          </a:xfrm>
        </p:spPr>
        <p:txBody>
          <a:bodyPr/>
          <a:lstStyle/>
          <a:p>
            <a:pPr eaLnBrk="1" hangingPunct="1"/>
            <a:r>
              <a:rPr lang="pt-BR" altLang="en-US" b="1" smtClean="0">
                <a:solidFill>
                  <a:schemeClr val="accent2"/>
                </a:solidFill>
              </a:rPr>
              <a:t>Sementes nuas</a:t>
            </a:r>
          </a:p>
          <a:p>
            <a:pPr eaLnBrk="1" hangingPunct="1"/>
            <a:r>
              <a:rPr lang="pt-BR" altLang="en-US" b="1" smtClean="0">
                <a:solidFill>
                  <a:schemeClr val="accent2"/>
                </a:solidFill>
              </a:rPr>
              <a:t>Sementes peliculizadas</a:t>
            </a:r>
          </a:p>
          <a:p>
            <a:pPr eaLnBrk="1" hangingPunct="1"/>
            <a:r>
              <a:rPr lang="pt-BR" altLang="en-US" b="1" smtClean="0">
                <a:solidFill>
                  <a:schemeClr val="accent2"/>
                </a:solidFill>
              </a:rPr>
              <a:t>Sementes incrustadas</a:t>
            </a:r>
          </a:p>
          <a:p>
            <a:pPr eaLnBrk="1" hangingPunct="1"/>
            <a:r>
              <a:rPr lang="pt-BR" altLang="en-US" b="1" smtClean="0">
                <a:solidFill>
                  <a:schemeClr val="accent2"/>
                </a:solidFill>
              </a:rPr>
              <a:t>Sementes peletizadas</a:t>
            </a:r>
          </a:p>
        </p:txBody>
      </p:sp>
    </p:spTree>
    <p:extLst>
      <p:ext uri="{BB962C8B-B14F-4D97-AF65-F5344CB8AC3E}">
        <p14:creationId xmlns:p14="http://schemas.microsoft.com/office/powerpoint/2010/main" val="121975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0080"/>
          </a:solidFill>
        </p:spPr>
        <p:txBody>
          <a:bodyPr/>
          <a:lstStyle/>
          <a:p>
            <a:pPr algn="ctr" eaLnBrk="1" hangingPunct="1"/>
            <a:r>
              <a:rPr lang="pt-BR" altLang="en-US" smtClean="0">
                <a:solidFill>
                  <a:schemeClr val="bg1"/>
                </a:solidFill>
              </a:rPr>
              <a:t>Sementes nuas</a:t>
            </a:r>
          </a:p>
        </p:txBody>
      </p:sp>
      <p:pic>
        <p:nvPicPr>
          <p:cNvPr id="59395" name="Picture 4" descr="DSC033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4" y="2276475"/>
            <a:ext cx="5329237" cy="399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189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79650" y="333375"/>
            <a:ext cx="7772400" cy="719138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pt-BR" altLang="en-US" sz="3200">
                <a:solidFill>
                  <a:schemeClr val="bg1"/>
                </a:solidFill>
              </a:rPr>
              <a:t>Sementes peliculizadas</a:t>
            </a:r>
          </a:p>
        </p:txBody>
      </p:sp>
      <p:pic>
        <p:nvPicPr>
          <p:cNvPr id="60419" name="Picture 4" descr="HPIM24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4" y="1276351"/>
            <a:ext cx="4897437" cy="358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7"/>
          <p:cNvSpPr txBox="1">
            <a:spLocks noChangeArrowheads="1"/>
          </p:cNvSpPr>
          <p:nvPr/>
        </p:nvSpPr>
        <p:spPr bwMode="auto">
          <a:xfrm>
            <a:off x="2782889" y="3046414"/>
            <a:ext cx="38893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>
                <a:solidFill>
                  <a:srgbClr val="000066"/>
                </a:solidFill>
              </a:rPr>
              <a:t>pepino</a:t>
            </a:r>
          </a:p>
        </p:txBody>
      </p:sp>
    </p:spTree>
    <p:extLst>
      <p:ext uri="{BB962C8B-B14F-4D97-AF65-F5344CB8AC3E}">
        <p14:creationId xmlns:p14="http://schemas.microsoft.com/office/powerpoint/2010/main" val="88343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t-BR" altLang="en-US" sz="4000" b="1" dirty="0">
                <a:solidFill>
                  <a:srgbClr val="000066"/>
                </a:solidFill>
              </a:rPr>
              <a:t>Sementes incrustadas</a:t>
            </a:r>
          </a:p>
        </p:txBody>
      </p:sp>
      <p:pic>
        <p:nvPicPr>
          <p:cNvPr id="61443" name="Picture 5" descr="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2349500"/>
            <a:ext cx="2879725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7" descr="2.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6" y="2205039"/>
            <a:ext cx="2735263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4797425"/>
            <a:ext cx="1763712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6" name="Picture 11" descr="cebola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4797425"/>
            <a:ext cx="13081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3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Imagem 0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5188" y="620713"/>
            <a:ext cx="7848600" cy="5884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93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77875"/>
          </a:xfrm>
          <a:solidFill>
            <a:srgbClr val="FFFFFF"/>
          </a:solidFill>
        </p:spPr>
        <p:txBody>
          <a:bodyPr/>
          <a:lstStyle/>
          <a:p>
            <a:pPr algn="ctr" eaLnBrk="1" hangingPunct="1"/>
            <a:r>
              <a:rPr lang="pt-BR" altLang="en-US" b="1" dirty="0" smtClean="0">
                <a:solidFill>
                  <a:srgbClr val="000099"/>
                </a:solidFill>
              </a:rPr>
              <a:t>Sementes </a:t>
            </a:r>
            <a:r>
              <a:rPr lang="pt-BR" altLang="en-US" b="1" dirty="0" err="1" smtClean="0">
                <a:solidFill>
                  <a:srgbClr val="000099"/>
                </a:solidFill>
              </a:rPr>
              <a:t>peletizadas</a:t>
            </a:r>
            <a:endParaRPr lang="pt-BR" altLang="en-US" b="1" dirty="0" smtClean="0">
              <a:solidFill>
                <a:srgbClr val="000099"/>
              </a:solidFill>
            </a:endParaRPr>
          </a:p>
        </p:txBody>
      </p:sp>
      <p:pic>
        <p:nvPicPr>
          <p:cNvPr id="62467" name="Picture 6" descr="pellets-lettu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844676"/>
            <a:ext cx="4608512" cy="2949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8" descr="pelletse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1666875"/>
            <a:ext cx="2566988" cy="2076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9" descr="HPIM249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3933826"/>
            <a:ext cx="3671888" cy="2689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227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06437"/>
          </a:xfrm>
          <a:solidFill>
            <a:srgbClr val="000066"/>
          </a:solidFill>
        </p:spPr>
        <p:txBody>
          <a:bodyPr/>
          <a:lstStyle/>
          <a:p>
            <a:pPr algn="ctr" eaLnBrk="1" hangingPunct="1"/>
            <a:r>
              <a:rPr lang="pt-BR" altLang="en-US" sz="4000" b="1">
                <a:solidFill>
                  <a:schemeClr val="bg1"/>
                </a:solidFill>
              </a:rPr>
              <a:t>Recobrimento das sementes</a:t>
            </a:r>
          </a:p>
        </p:txBody>
      </p:sp>
      <p:sp>
        <p:nvSpPr>
          <p:cNvPr id="63491" name="Rectangle 5"/>
          <p:cNvSpPr>
            <a:spLocks noChangeArrowheads="1"/>
          </p:cNvSpPr>
          <p:nvPr/>
        </p:nvSpPr>
        <p:spPr bwMode="auto">
          <a:xfrm>
            <a:off x="1981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pt-BR" altLang="en-US" b="1">
                <a:solidFill>
                  <a:srgbClr val="000066"/>
                </a:solidFill>
              </a:rPr>
              <a:t>Vantagens:</a:t>
            </a:r>
          </a:p>
          <a:p>
            <a:pPr eaLnBrk="1" hangingPunct="1"/>
            <a:r>
              <a:rPr lang="pt-BR" altLang="en-US" b="1">
                <a:solidFill>
                  <a:srgbClr val="000066"/>
                </a:solidFill>
              </a:rPr>
              <a:t>Reconhecimento da semente pela cor</a:t>
            </a:r>
          </a:p>
          <a:p>
            <a:pPr eaLnBrk="1" hangingPunct="1"/>
            <a:r>
              <a:rPr lang="pt-BR" altLang="en-US" b="1">
                <a:solidFill>
                  <a:srgbClr val="000066"/>
                </a:solidFill>
              </a:rPr>
              <a:t>Favorece a semeadura</a:t>
            </a:r>
          </a:p>
          <a:p>
            <a:pPr eaLnBrk="1" hangingPunct="1"/>
            <a:r>
              <a:rPr lang="pt-BR" altLang="en-US" b="1">
                <a:solidFill>
                  <a:srgbClr val="000066"/>
                </a:solidFill>
              </a:rPr>
              <a:t>Possibilita a incorporação de produtos</a:t>
            </a:r>
          </a:p>
          <a:p>
            <a:pPr eaLnBrk="1" hangingPunct="1"/>
            <a:r>
              <a:rPr lang="pt-BR" altLang="en-US" b="1">
                <a:solidFill>
                  <a:srgbClr val="000066"/>
                </a:solidFill>
              </a:rPr>
              <a:t>Pode ser associada com outras técnicas </a:t>
            </a:r>
          </a:p>
          <a:p>
            <a:pPr eaLnBrk="1" hangingPunct="1"/>
            <a:endParaRPr lang="pt-BR" altLang="en-US" b="1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61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ítu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364381"/>
          </a:xfr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pt-BR" altLang="en-US" sz="3600" dirty="0">
                <a:solidFill>
                  <a:schemeClr val="bg1"/>
                </a:solidFill>
              </a:rPr>
              <a:t>Reconhecimento da espécie ou variedade pela cor</a:t>
            </a:r>
          </a:p>
        </p:txBody>
      </p:sp>
      <p:pic>
        <p:nvPicPr>
          <p:cNvPr id="64515" name="Picture 2" descr="http://www.isla.com.br/img/artigos/2004-09-15.alfac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657" y="2518253"/>
            <a:ext cx="5312464" cy="3200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CaixaDeTexto 2"/>
          <p:cNvSpPr txBox="1">
            <a:spLocks noChangeArrowheads="1"/>
          </p:cNvSpPr>
          <p:nvPr/>
        </p:nvSpPr>
        <p:spPr bwMode="auto">
          <a:xfrm>
            <a:off x="2208214" y="2924176"/>
            <a:ext cx="3671887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400" dirty="0"/>
              <a:t>Alface Grandes Lagos Americana – amarela</a:t>
            </a:r>
            <a:br>
              <a:rPr lang="pt-BR" altLang="en-US" sz="1400" dirty="0"/>
            </a:br>
            <a:endParaRPr lang="pt-BR" altLang="en-US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400" dirty="0"/>
              <a:t>Alface Itapuã – vermelha</a:t>
            </a:r>
            <a:br>
              <a:rPr lang="pt-BR" altLang="en-US" sz="1400" dirty="0"/>
            </a:br>
            <a:r>
              <a:rPr lang="pt-BR" altLang="en-US" sz="1400" dirty="0"/>
              <a:t/>
            </a:r>
            <a:br>
              <a:rPr lang="pt-BR" altLang="en-US" sz="1400" dirty="0"/>
            </a:br>
            <a:r>
              <a:rPr lang="pt-BR" altLang="en-US" sz="1400" dirty="0"/>
              <a:t>Alface Regina de Verão – verde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400" dirty="0"/>
              <a:t>Alface Mimosa – laranja</a:t>
            </a:r>
            <a:br>
              <a:rPr lang="pt-BR" altLang="en-US" sz="1400" dirty="0"/>
            </a:br>
            <a:r>
              <a:rPr lang="pt-BR" altLang="en-US" sz="1400" dirty="0"/>
              <a:t/>
            </a:r>
            <a:br>
              <a:rPr lang="pt-BR" altLang="en-US" sz="1400" dirty="0"/>
            </a:br>
            <a:r>
              <a:rPr lang="pt-BR" altLang="en-US" sz="1400" dirty="0"/>
              <a:t>Alface Crespa Grand Rapids – azul</a:t>
            </a:r>
            <a:br>
              <a:rPr lang="pt-BR" altLang="en-US" sz="1400" dirty="0"/>
            </a:br>
            <a:r>
              <a:rPr lang="pt-BR" altLang="en-US" sz="1400" dirty="0"/>
              <a:t/>
            </a:r>
            <a:br>
              <a:rPr lang="pt-BR" altLang="en-US" sz="1400" dirty="0"/>
            </a:br>
            <a:endParaRPr lang="pt-B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25461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561975"/>
          </a:xfrm>
          <a:solidFill>
            <a:srgbClr val="000066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pt-BR" altLang="en-US" sz="4000">
                <a:solidFill>
                  <a:schemeClr val="bg1"/>
                </a:solidFill>
              </a:rPr>
              <a:t>Priming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en-US" smtClean="0">
                <a:solidFill>
                  <a:srgbClr val="000066"/>
                </a:solidFill>
              </a:rPr>
              <a:t>Quebra da dormência</a:t>
            </a:r>
          </a:p>
        </p:txBody>
      </p:sp>
      <p:pic>
        <p:nvPicPr>
          <p:cNvPr id="65540" name="Picture 4" descr="priming_no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2852739"/>
            <a:ext cx="7129462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885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4"/>
          <p:cNvSpPr>
            <a:spLocks noChangeArrowheads="1"/>
          </p:cNvSpPr>
          <p:nvPr/>
        </p:nvSpPr>
        <p:spPr bwMode="auto">
          <a:xfrm>
            <a:off x="1847850" y="260350"/>
            <a:ext cx="8229600" cy="647700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b="1">
                <a:solidFill>
                  <a:schemeClr val="bg1"/>
                </a:solidFill>
              </a:rPr>
              <a:t>Desvantagens</a:t>
            </a:r>
          </a:p>
        </p:txBody>
      </p:sp>
      <p:sp>
        <p:nvSpPr>
          <p:cNvPr id="66563" name="Rectangle 5"/>
          <p:cNvSpPr>
            <a:spLocks noChangeArrowheads="1"/>
          </p:cNvSpPr>
          <p:nvPr/>
        </p:nvSpPr>
        <p:spPr bwMode="auto">
          <a:xfrm>
            <a:off x="1981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en-US" b="1">
                <a:solidFill>
                  <a:srgbClr val="000066"/>
                </a:solidFill>
              </a:rPr>
              <a:t>Custo mais elevado</a:t>
            </a:r>
          </a:p>
          <a:p>
            <a:pPr eaLnBrk="1" hangingPunct="1">
              <a:buFontTx/>
              <a:buNone/>
            </a:pPr>
            <a:endParaRPr lang="pt-BR" altLang="en-US" b="1">
              <a:solidFill>
                <a:srgbClr val="000066"/>
              </a:solidFill>
            </a:endParaRPr>
          </a:p>
          <a:p>
            <a:pPr eaLnBrk="1" hangingPunct="1"/>
            <a:r>
              <a:rPr lang="pt-BR" altLang="en-US" b="1">
                <a:solidFill>
                  <a:srgbClr val="000066"/>
                </a:solidFill>
              </a:rPr>
              <a:t>Perda de vigor das sementes</a:t>
            </a:r>
          </a:p>
          <a:p>
            <a:pPr eaLnBrk="1" hangingPunct="1">
              <a:buFontTx/>
              <a:buNone/>
            </a:pPr>
            <a:endParaRPr lang="pt-BR" altLang="en-US" b="1">
              <a:solidFill>
                <a:srgbClr val="000066"/>
              </a:solidFill>
            </a:endParaRPr>
          </a:p>
          <a:p>
            <a:pPr eaLnBrk="1" hangingPunct="1"/>
            <a:r>
              <a:rPr lang="pt-BR" altLang="en-US" b="1">
                <a:solidFill>
                  <a:srgbClr val="000066"/>
                </a:solidFill>
              </a:rPr>
              <a:t>Menor velocidade de emissão da raiz primária</a:t>
            </a:r>
          </a:p>
          <a:p>
            <a:pPr eaLnBrk="1" hangingPunct="1">
              <a:buFontTx/>
              <a:buNone/>
            </a:pPr>
            <a:endParaRPr lang="pt-BR" altLang="en-US" b="1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82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12192000" cy="841098"/>
          </a:xfr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 eaLnBrk="1" hangingPunct="1"/>
            <a:r>
              <a:rPr lang="pt-BR" altLang="en-US" sz="3200" b="1" dirty="0">
                <a:solidFill>
                  <a:schemeClr val="bg1"/>
                </a:solidFill>
              </a:rPr>
              <a:t>Equipamentos para semeadura</a:t>
            </a:r>
          </a:p>
        </p:txBody>
      </p:sp>
      <p:pic>
        <p:nvPicPr>
          <p:cNvPr id="48131" name="Picture 5" descr="a 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863" y="1637001"/>
            <a:ext cx="2663725" cy="199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8" descr="a 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112" y="4721205"/>
            <a:ext cx="2848674" cy="2136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9" descr="DSC0346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426" y="4841014"/>
            <a:ext cx="2690479" cy="201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10" descr="DSC0346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112" y="1601627"/>
            <a:ext cx="2796330" cy="209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858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 descr="hidroponia 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0"/>
            <a:ext cx="7885112" cy="591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Box 6"/>
          <p:cNvSpPr txBox="1">
            <a:spLocks noChangeArrowheads="1"/>
          </p:cNvSpPr>
          <p:nvPr/>
        </p:nvSpPr>
        <p:spPr bwMode="auto">
          <a:xfrm>
            <a:off x="1847850" y="6092826"/>
            <a:ext cx="4895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 b="1"/>
              <a:t>600 bandejas por hora</a:t>
            </a:r>
          </a:p>
        </p:txBody>
      </p:sp>
    </p:spTree>
    <p:extLst>
      <p:ext uri="{BB962C8B-B14F-4D97-AF65-F5344CB8AC3E}">
        <p14:creationId xmlns:p14="http://schemas.microsoft.com/office/powerpoint/2010/main" val="336859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DSC034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76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062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DSC034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079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DSC034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229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ulo 1"/>
          <p:cNvSpPr>
            <a:spLocks noGrp="1"/>
          </p:cNvSpPr>
          <p:nvPr>
            <p:ph type="ctrTitle"/>
          </p:nvPr>
        </p:nvSpPr>
        <p:spPr>
          <a:xfrm>
            <a:off x="2279650" y="404814"/>
            <a:ext cx="7772400" cy="1152525"/>
          </a:xfrm>
          <a:solidFill>
            <a:srgbClr val="000099"/>
          </a:solidFill>
        </p:spPr>
        <p:txBody>
          <a:bodyPr/>
          <a:lstStyle/>
          <a:p>
            <a:r>
              <a:rPr lang="pt-BR" altLang="en-US" sz="4000">
                <a:solidFill>
                  <a:schemeClr val="bg1"/>
                </a:solidFill>
              </a:rPr>
              <a:t>Década de 80</a:t>
            </a:r>
          </a:p>
        </p:txBody>
      </p:sp>
      <p:sp>
        <p:nvSpPr>
          <p:cNvPr id="9219" name="Subtítulo 2"/>
          <p:cNvSpPr>
            <a:spLocks noGrp="1"/>
          </p:cNvSpPr>
          <p:nvPr>
            <p:ph type="subTitle" idx="1"/>
          </p:nvPr>
        </p:nvSpPr>
        <p:spPr>
          <a:xfrm>
            <a:off x="2855913" y="2060575"/>
            <a:ext cx="6400800" cy="3384550"/>
          </a:xfrm>
        </p:spPr>
        <p:txBody>
          <a:bodyPr/>
          <a:lstStyle/>
          <a:p>
            <a:r>
              <a:rPr lang="pt-BR" altLang="en-US" smtClean="0"/>
              <a:t>Produção de mudas em recipiente sob ambiente protegido</a:t>
            </a:r>
          </a:p>
          <a:p>
            <a:endParaRPr lang="pt-BR" altLang="en-US" smtClean="0"/>
          </a:p>
          <a:p>
            <a:r>
              <a:rPr lang="pt-BR" altLang="en-US" smtClean="0"/>
              <a:t>Mudas produzidas em substratos</a:t>
            </a:r>
          </a:p>
          <a:p>
            <a:endParaRPr lang="pt-BR" altLang="en-US" smtClean="0"/>
          </a:p>
          <a:p>
            <a:r>
              <a:rPr lang="pt-BR" altLang="en-US" smtClean="0"/>
              <a:t>Mudas uniformes</a:t>
            </a:r>
          </a:p>
          <a:p>
            <a:r>
              <a:rPr lang="pt-BR" altLang="en-US" smtClean="0"/>
              <a:t> </a:t>
            </a:r>
          </a:p>
          <a:p>
            <a:endParaRPr lang="pt-BR" altLang="en-US" smtClean="0"/>
          </a:p>
        </p:txBody>
      </p:sp>
    </p:spTree>
    <p:extLst>
      <p:ext uri="{BB962C8B-B14F-4D97-AF65-F5344CB8AC3E}">
        <p14:creationId xmlns:p14="http://schemas.microsoft.com/office/powerpoint/2010/main" val="186098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561975"/>
          </a:xfrm>
          <a:solidFill>
            <a:srgbClr val="000066"/>
          </a:solidFill>
        </p:spPr>
        <p:txBody>
          <a:bodyPr/>
          <a:lstStyle/>
          <a:p>
            <a:pPr algn="ctr" eaLnBrk="1" hangingPunct="1"/>
            <a:r>
              <a:rPr lang="pt-BR" altLang="en-US" sz="3200">
                <a:solidFill>
                  <a:schemeClr val="bg1"/>
                </a:solidFill>
              </a:rPr>
              <a:t>Preenchimento das bandejas</a:t>
            </a:r>
          </a:p>
        </p:txBody>
      </p:sp>
      <p:pic>
        <p:nvPicPr>
          <p:cNvPr id="72707" name="Picture 4" descr="DSC034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9" y="1460500"/>
            <a:ext cx="7197725" cy="539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670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06437"/>
          </a:xfrm>
          <a:solidFill>
            <a:srgbClr val="000066"/>
          </a:solidFill>
        </p:spPr>
        <p:txBody>
          <a:bodyPr/>
          <a:lstStyle/>
          <a:p>
            <a:pPr algn="ctr" eaLnBrk="1" hangingPunct="1"/>
            <a:r>
              <a:rPr lang="pt-BR" altLang="en-US" sz="4000" dirty="0">
                <a:solidFill>
                  <a:schemeClr val="bg1"/>
                </a:solidFill>
              </a:rPr>
              <a:t>Semeadura</a:t>
            </a:r>
          </a:p>
        </p:txBody>
      </p:sp>
      <p:pic>
        <p:nvPicPr>
          <p:cNvPr id="73731" name="Picture 4" descr="DSC034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844675"/>
            <a:ext cx="4211637" cy="3157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5" descr="DSC034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1916113"/>
            <a:ext cx="4140200" cy="3103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976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35188" y="260351"/>
            <a:ext cx="8229600" cy="792163"/>
          </a:xfrm>
          <a:solidFill>
            <a:srgbClr val="000066"/>
          </a:solidFill>
        </p:spPr>
        <p:txBody>
          <a:bodyPr/>
          <a:lstStyle/>
          <a:p>
            <a:pPr algn="ctr" eaLnBrk="1" hangingPunct="1"/>
            <a:r>
              <a:rPr lang="pt-BR" altLang="en-US" sz="3200" b="1">
                <a:solidFill>
                  <a:schemeClr val="bg1"/>
                </a:solidFill>
              </a:rPr>
              <a:t>Germinação das sementes</a:t>
            </a:r>
          </a:p>
        </p:txBody>
      </p:sp>
      <p:pic>
        <p:nvPicPr>
          <p:cNvPr id="74755" name="Picture 4" descr="a 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371600"/>
            <a:ext cx="7315200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14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309"/>
          <p:cNvSpPr>
            <a:spLocks noChangeArrowheads="1"/>
          </p:cNvSpPr>
          <p:nvPr/>
        </p:nvSpPr>
        <p:spPr bwMode="auto">
          <a:xfrm>
            <a:off x="2209800" y="609600"/>
            <a:ext cx="7772400" cy="947738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>
                <a:solidFill>
                  <a:schemeClr val="tx2"/>
                </a:solidFill>
              </a:rPr>
              <a:t>Temperatura ideal para a germinação de algumas hortaliças.</a:t>
            </a:r>
          </a:p>
        </p:txBody>
      </p:sp>
      <p:graphicFrame>
        <p:nvGraphicFramePr>
          <p:cNvPr id="70990" name="Group 334"/>
          <p:cNvGraphicFramePr>
            <a:graphicFrameLocks noGrp="1"/>
          </p:cNvGraphicFramePr>
          <p:nvPr/>
        </p:nvGraphicFramePr>
        <p:xfrm>
          <a:off x="2209800" y="1981201"/>
          <a:ext cx="7772400" cy="3344861"/>
        </p:xfrm>
        <a:graphic>
          <a:graphicData uri="http://schemas.openxmlformats.org/drawingml/2006/table">
            <a:tbl>
              <a:tblPr/>
              <a:tblGrid>
                <a:gridCol w="1941513"/>
                <a:gridCol w="5830887"/>
              </a:tblGrid>
              <a:tr h="6557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Hortaliça</a:t>
                      </a:r>
                    </a:p>
                  </a:txBody>
                  <a:tcPr marT="45729" marB="4572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Faixa ideal de temperatura (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ºC)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5182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Alface</a:t>
                      </a:r>
                    </a:p>
                  </a:txBody>
                  <a:tcPr marT="45729" marB="4572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 a 24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6160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Melão</a:t>
                      </a:r>
                    </a:p>
                  </a:txBody>
                  <a:tcPr marT="45729" marB="4572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28 a 32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5182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Pepino</a:t>
                      </a:r>
                    </a:p>
                  </a:txBody>
                  <a:tcPr marT="45729" marB="4572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 a 28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5182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Pimentão</a:t>
                      </a:r>
                    </a:p>
                  </a:txBody>
                  <a:tcPr marT="45729" marB="4572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 a 30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5182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Tomate</a:t>
                      </a:r>
                    </a:p>
                  </a:txBody>
                  <a:tcPr marT="45729" marB="4572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131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/>
          <p:cNvSpPr>
            <a:spLocks noGrp="1"/>
          </p:cNvSpPr>
          <p:nvPr>
            <p:ph type="ctrTitle"/>
          </p:nvPr>
        </p:nvSpPr>
        <p:spPr>
          <a:xfrm>
            <a:off x="-83890" y="100668"/>
            <a:ext cx="12192000" cy="1213238"/>
          </a:xfr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pt-BR" altLang="en-US" dirty="0" smtClean="0">
                <a:solidFill>
                  <a:schemeClr val="bg1"/>
                </a:solidFill>
              </a:rPr>
              <a:t>Estufas agrícolas</a:t>
            </a:r>
          </a:p>
        </p:txBody>
      </p:sp>
    </p:spTree>
    <p:extLst>
      <p:ext uri="{BB962C8B-B14F-4D97-AF65-F5344CB8AC3E}">
        <p14:creationId xmlns:p14="http://schemas.microsoft.com/office/powerpoint/2010/main" val="229606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/>
          <p:cNvSpPr>
            <a:spLocks noGrp="1"/>
          </p:cNvSpPr>
          <p:nvPr>
            <p:ph type="ctrTitle"/>
          </p:nvPr>
        </p:nvSpPr>
        <p:spPr>
          <a:xfrm>
            <a:off x="-83890" y="100668"/>
            <a:ext cx="12192000" cy="1213238"/>
          </a:xfr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pt-BR" altLang="en-US" dirty="0" smtClean="0">
                <a:solidFill>
                  <a:schemeClr val="bg1"/>
                </a:solidFill>
              </a:rPr>
              <a:t>Estufas agrícolas de madeira</a:t>
            </a:r>
          </a:p>
        </p:txBody>
      </p:sp>
      <p:sp>
        <p:nvSpPr>
          <p:cNvPr id="13315" name="Subtítulo 3"/>
          <p:cNvSpPr>
            <a:spLocks noGrp="1"/>
          </p:cNvSpPr>
          <p:nvPr>
            <p:ph type="subTitle" idx="1"/>
          </p:nvPr>
        </p:nvSpPr>
        <p:spPr>
          <a:xfrm>
            <a:off x="-566348" y="3310926"/>
            <a:ext cx="6400800" cy="1752600"/>
          </a:xfrm>
        </p:spPr>
        <p:txBody>
          <a:bodyPr/>
          <a:lstStyle/>
          <a:p>
            <a:r>
              <a:rPr lang="pt-BR" altLang="en-US" smtClean="0"/>
              <a:t>Altura de pé-direito baixo</a:t>
            </a:r>
          </a:p>
          <a:p>
            <a:r>
              <a:rPr lang="pt-BR" altLang="en-US" smtClean="0"/>
              <a:t>Estrutura de madeira</a:t>
            </a:r>
          </a:p>
        </p:txBody>
      </p:sp>
    </p:spTree>
    <p:extLst>
      <p:ext uri="{BB962C8B-B14F-4D97-AF65-F5344CB8AC3E}">
        <p14:creationId xmlns:p14="http://schemas.microsoft.com/office/powerpoint/2010/main" val="236995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1"/>
          <p:cNvSpPr>
            <a:spLocks noGrp="1"/>
          </p:cNvSpPr>
          <p:nvPr>
            <p:ph type="title"/>
          </p:nvPr>
        </p:nvSpPr>
        <p:spPr>
          <a:solidFill>
            <a:srgbClr val="00009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altLang="en-US" sz="4000">
                <a:solidFill>
                  <a:schemeClr val="bg1"/>
                </a:solidFill>
                <a:latin typeface="+mn-lt"/>
              </a:rPr>
              <a:t>Estufas de aço galvanizado </a:t>
            </a:r>
          </a:p>
        </p:txBody>
      </p:sp>
    </p:spTree>
    <p:extLst>
      <p:ext uri="{BB962C8B-B14F-4D97-AF65-F5344CB8AC3E}">
        <p14:creationId xmlns:p14="http://schemas.microsoft.com/office/powerpoint/2010/main" val="269498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a 0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196975"/>
            <a:ext cx="731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2279650" y="333375"/>
            <a:ext cx="424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/>
              <a:t>Sombrite</a:t>
            </a:r>
          </a:p>
        </p:txBody>
      </p:sp>
    </p:spTree>
    <p:extLst>
      <p:ext uri="{BB962C8B-B14F-4D97-AF65-F5344CB8AC3E}">
        <p14:creationId xmlns:p14="http://schemas.microsoft.com/office/powerpoint/2010/main" val="141536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1" y="2032001"/>
            <a:ext cx="8913813" cy="279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Título 1"/>
          <p:cNvSpPr>
            <a:spLocks noGrp="1"/>
          </p:cNvSpPr>
          <p:nvPr>
            <p:ph type="title"/>
          </p:nvPr>
        </p:nvSpPr>
        <p:spPr>
          <a:solidFill>
            <a:srgbClr val="00009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altLang="en-US" sz="4000">
                <a:solidFill>
                  <a:schemeClr val="bg1"/>
                </a:solidFill>
                <a:latin typeface="+mn-lt"/>
              </a:rPr>
              <a:t>Modernização do setor</a:t>
            </a:r>
          </a:p>
        </p:txBody>
      </p:sp>
    </p:spTree>
    <p:extLst>
      <p:ext uri="{BB962C8B-B14F-4D97-AF65-F5344CB8AC3E}">
        <p14:creationId xmlns:p14="http://schemas.microsoft.com/office/powerpoint/2010/main" val="194296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4905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t-BR" altLang="en-US" sz="4000" b="1"/>
              <a:t>Casa-de-vegetação</a:t>
            </a:r>
          </a:p>
        </p:txBody>
      </p:sp>
      <p:pic>
        <p:nvPicPr>
          <p:cNvPr id="17411" name="Picture 6" descr="Minhas fotos 0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974726"/>
            <a:ext cx="7845425" cy="588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901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3412"/>
          </a:xfrm>
          <a:solidFill>
            <a:srgbClr val="99CC00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pt-BR" altLang="en-US" sz="4000"/>
              <a:t>Produção de mudas em bandejas</a:t>
            </a:r>
          </a:p>
        </p:txBody>
      </p:sp>
      <p:pic>
        <p:nvPicPr>
          <p:cNvPr id="10243" name="Picture 4" descr="Minhas fotos 05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1450" y="1341439"/>
            <a:ext cx="6718300" cy="5038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49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06437"/>
          </a:xfrm>
        </p:spPr>
        <p:txBody>
          <a:bodyPr/>
          <a:lstStyle/>
          <a:p>
            <a:pPr eaLnBrk="1" hangingPunct="1"/>
            <a:r>
              <a:rPr lang="pt-BR" altLang="en-US" sz="3200" b="1"/>
              <a:t>Controle dos fatores ambientais</a:t>
            </a:r>
          </a:p>
        </p:txBody>
      </p:sp>
      <p:pic>
        <p:nvPicPr>
          <p:cNvPr id="18435" name="Picture 4" descr="DSC002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1889126"/>
            <a:ext cx="6624638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2063751" y="1268413"/>
            <a:ext cx="5256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/>
              <a:t>Telas termorrefletoras</a:t>
            </a:r>
          </a:p>
        </p:txBody>
      </p:sp>
    </p:spTree>
    <p:extLst>
      <p:ext uri="{BB962C8B-B14F-4D97-AF65-F5344CB8AC3E}">
        <p14:creationId xmlns:p14="http://schemas.microsoft.com/office/powerpoint/2010/main" val="206272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DSC034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362728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1981200" y="274639"/>
            <a:ext cx="8229600" cy="777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4400">
                <a:solidFill>
                  <a:schemeClr val="tx2"/>
                </a:solidFill>
              </a:rPr>
              <a:t>Controle da temperatura</a:t>
            </a:r>
          </a:p>
        </p:txBody>
      </p:sp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1981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en-US"/>
              <a:t>Aberturas (Janelas zenitais, laterais e frontais)</a:t>
            </a:r>
          </a:p>
        </p:txBody>
      </p:sp>
      <p:pic>
        <p:nvPicPr>
          <p:cNvPr id="20484" name="Picture 6" descr="a 0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6" y="2711450"/>
            <a:ext cx="5529263" cy="41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754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Mudas Elias Fausto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66988" y="1196976"/>
            <a:ext cx="7200900" cy="5402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2063750" y="476251"/>
            <a:ext cx="446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800"/>
              <a:t>Nebulização</a:t>
            </a:r>
          </a:p>
        </p:txBody>
      </p:sp>
    </p:spTree>
    <p:extLst>
      <p:ext uri="{BB962C8B-B14F-4D97-AF65-F5344CB8AC3E}">
        <p14:creationId xmlns:p14="http://schemas.microsoft.com/office/powerpoint/2010/main" val="278559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65125"/>
            <a:ext cx="12192000" cy="1002281"/>
          </a:xfr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 eaLnBrk="1" hangingPunct="1"/>
            <a:r>
              <a:rPr lang="pt-BR" altLang="en-US" sz="4000" b="1" dirty="0" smtClean="0">
                <a:solidFill>
                  <a:schemeClr val="bg1"/>
                </a:solidFill>
              </a:rPr>
              <a:t>Bandejas para a casa de vegetação</a:t>
            </a:r>
            <a:endParaRPr lang="pt-BR" alt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72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966788"/>
          </a:xfrm>
          <a:solidFill>
            <a:srgbClr val="000066"/>
          </a:solidFill>
        </p:spPr>
        <p:txBody>
          <a:bodyPr/>
          <a:lstStyle/>
          <a:p>
            <a:pPr algn="ctr" eaLnBrk="1" hangingPunct="1"/>
            <a:r>
              <a:rPr lang="pt-BR" altLang="en-US" sz="2400" b="1">
                <a:solidFill>
                  <a:schemeClr val="bg1"/>
                </a:solidFill>
                <a:latin typeface="+mn-lt"/>
              </a:rPr>
              <a:t>Desenvolvimento das mudas na casa-de-vegetação</a:t>
            </a:r>
          </a:p>
        </p:txBody>
      </p:sp>
      <p:pic>
        <p:nvPicPr>
          <p:cNvPr id="76803" name="Picture 4" descr="a 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196975"/>
            <a:ext cx="7315200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09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Minhas fotos 0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476250"/>
            <a:ext cx="8208962" cy="615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39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4"/>
          <p:cNvSpPr>
            <a:spLocks noChangeArrowheads="1"/>
          </p:cNvSpPr>
          <p:nvPr/>
        </p:nvSpPr>
        <p:spPr bwMode="auto">
          <a:xfrm>
            <a:off x="0" y="228599"/>
            <a:ext cx="12192000" cy="979415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chemeClr val="bg1"/>
                </a:solidFill>
                <a:latin typeface="Verdana" panose="020B0604030504040204" pitchFamily="34" charset="0"/>
              </a:rPr>
              <a:t>SISTEMAS DE IRRIGAÇÃO</a:t>
            </a:r>
          </a:p>
        </p:txBody>
      </p:sp>
      <p:sp>
        <p:nvSpPr>
          <p:cNvPr id="78851" name="Rectangle 5"/>
          <p:cNvSpPr>
            <a:spLocks noChangeArrowheads="1"/>
          </p:cNvSpPr>
          <p:nvPr/>
        </p:nvSpPr>
        <p:spPr bwMode="auto">
          <a:xfrm>
            <a:off x="2248694" y="2155171"/>
            <a:ext cx="7694612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pt-BR" altLang="en-US" sz="2000" b="1" dirty="0">
                <a:latin typeface="Verdana" panose="020B0604030504040204" pitchFamily="34" charset="0"/>
              </a:rPr>
              <a:t>	Aspersão:</a:t>
            </a:r>
          </a:p>
          <a:p>
            <a:pPr eaLnBrk="1" hangingPunct="1">
              <a:buFontTx/>
              <a:buNone/>
            </a:pPr>
            <a:endParaRPr lang="pt-BR" altLang="en-US" sz="2000" b="1" dirty="0">
              <a:latin typeface="Verdan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pt-BR" altLang="en-US" sz="2000" b="1" dirty="0">
                <a:latin typeface="Verdana" panose="020B0604030504040204" pitchFamily="34" charset="0"/>
              </a:rPr>
              <a:t>	Aspersores estacionários </a:t>
            </a:r>
          </a:p>
          <a:p>
            <a:pPr eaLnBrk="1" hangingPunct="1">
              <a:buFontTx/>
              <a:buNone/>
            </a:pPr>
            <a:endParaRPr lang="pt-BR" altLang="en-US" sz="2000" b="1" dirty="0">
              <a:latin typeface="Verdan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pt-BR" altLang="en-US" sz="2000" b="1" dirty="0">
                <a:latin typeface="Verdana" panose="020B0604030504040204" pitchFamily="34" charset="0"/>
              </a:rPr>
              <a:t>	Sistema fog ou de nebulização</a:t>
            </a:r>
          </a:p>
          <a:p>
            <a:pPr eaLnBrk="1" hangingPunct="1">
              <a:buFontTx/>
              <a:buNone/>
            </a:pPr>
            <a:endParaRPr lang="pt-BR" altLang="en-US" sz="2000" b="1" dirty="0">
              <a:latin typeface="Verdan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pt-BR" altLang="en-US" sz="2000" b="1" dirty="0">
                <a:latin typeface="Verdana" panose="020B0604030504040204" pitchFamily="34" charset="0"/>
              </a:rPr>
              <a:t>	Aspersores móveis</a:t>
            </a:r>
          </a:p>
          <a:p>
            <a:pPr eaLnBrk="1" hangingPunct="1">
              <a:buFontTx/>
              <a:buNone/>
            </a:pPr>
            <a:endParaRPr lang="pt-BR" altLang="en-US" sz="2000" b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74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4"/>
          <p:cNvSpPr>
            <a:spLocks noChangeArrowheads="1"/>
          </p:cNvSpPr>
          <p:nvPr/>
        </p:nvSpPr>
        <p:spPr bwMode="auto">
          <a:xfrm>
            <a:off x="2209800" y="228600"/>
            <a:ext cx="7772400" cy="3810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rgbClr val="FFFF00"/>
                </a:solidFill>
                <a:latin typeface="Verdana" panose="020B0604030504040204" pitchFamily="34" charset="0"/>
              </a:rPr>
              <a:t>Aspersores estacionários</a:t>
            </a:r>
            <a:endParaRPr lang="pt-PT" altLang="en-US" sz="2400" b="1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pic>
        <p:nvPicPr>
          <p:cNvPr id="79875" name="Picture 5" descr="a 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066800"/>
            <a:ext cx="7315200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218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5" descr="DSC034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6" y="0"/>
            <a:ext cx="7197725" cy="539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6" descr="DSC034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86238"/>
            <a:ext cx="3563938" cy="2671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88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ítulo 1"/>
          <p:cNvSpPr>
            <a:spLocks noGrp="1"/>
          </p:cNvSpPr>
          <p:nvPr>
            <p:ph type="title"/>
          </p:nvPr>
        </p:nvSpPr>
        <p:spPr>
          <a:solidFill>
            <a:srgbClr val="00009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altLang="en-US" sz="4000">
                <a:solidFill>
                  <a:schemeClr val="bg1"/>
                </a:solidFill>
              </a:rPr>
              <a:t>Produção de mudas em recipientes</a:t>
            </a:r>
          </a:p>
        </p:txBody>
      </p:sp>
    </p:spTree>
    <p:extLst>
      <p:ext uri="{BB962C8B-B14F-4D97-AF65-F5344CB8AC3E}">
        <p14:creationId xmlns:p14="http://schemas.microsoft.com/office/powerpoint/2010/main" val="53363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 descr="Mudas -Tomate -Elias Faus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692151"/>
            <a:ext cx="7921625" cy="5940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Text Box 5"/>
          <p:cNvSpPr txBox="1">
            <a:spLocks noChangeArrowheads="1"/>
          </p:cNvSpPr>
          <p:nvPr/>
        </p:nvSpPr>
        <p:spPr bwMode="auto">
          <a:xfrm>
            <a:off x="3000376" y="0"/>
            <a:ext cx="6551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b="1">
                <a:solidFill>
                  <a:srgbClr val="000066"/>
                </a:solidFill>
              </a:rPr>
              <a:t>Nebulização</a:t>
            </a:r>
          </a:p>
        </p:txBody>
      </p:sp>
      <p:sp>
        <p:nvSpPr>
          <p:cNvPr id="81924" name="Oval 6"/>
          <p:cNvSpPr>
            <a:spLocks noChangeArrowheads="1"/>
          </p:cNvSpPr>
          <p:nvPr/>
        </p:nvSpPr>
        <p:spPr bwMode="auto">
          <a:xfrm>
            <a:off x="7535864" y="1341439"/>
            <a:ext cx="1296987" cy="71913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227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06437"/>
          </a:xfrm>
          <a:solidFill>
            <a:schemeClr val="tx2"/>
          </a:solidFill>
        </p:spPr>
        <p:txBody>
          <a:bodyPr/>
          <a:lstStyle/>
          <a:p>
            <a:pPr algn="ctr" eaLnBrk="1" hangingPunct="1"/>
            <a:r>
              <a:rPr lang="pt-BR" altLang="en-US" sz="3200" b="1">
                <a:solidFill>
                  <a:srgbClr val="FFFF00"/>
                </a:solidFill>
              </a:rPr>
              <a:t>Nebulização</a:t>
            </a:r>
          </a:p>
        </p:txBody>
      </p:sp>
      <p:pic>
        <p:nvPicPr>
          <p:cNvPr id="82947" name="Picture 6" descr="hidroponia 0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1412876"/>
            <a:ext cx="6696075" cy="5021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081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 descr="Minhas fotos 0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836614"/>
            <a:ext cx="7632700" cy="5722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Text Box 5"/>
          <p:cNvSpPr txBox="1">
            <a:spLocks noChangeArrowheads="1"/>
          </p:cNvSpPr>
          <p:nvPr/>
        </p:nvSpPr>
        <p:spPr bwMode="auto">
          <a:xfrm>
            <a:off x="3648075" y="333375"/>
            <a:ext cx="4464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/>
              <a:t>Barra móvel</a:t>
            </a:r>
          </a:p>
        </p:txBody>
      </p:sp>
    </p:spTree>
    <p:extLst>
      <p:ext uri="{BB962C8B-B14F-4D97-AF65-F5344CB8AC3E}">
        <p14:creationId xmlns:p14="http://schemas.microsoft.com/office/powerpoint/2010/main" val="418260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 descr="Minhas fotos 0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588"/>
            <a:ext cx="9144000" cy="6859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999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30388" y="260350"/>
            <a:ext cx="8229600" cy="850900"/>
          </a:xfrm>
          <a:solidFill>
            <a:srgbClr val="00009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 eaLnBrk="1" hangingPunct="1"/>
            <a:r>
              <a:rPr lang="pt-BR" altLang="en-US" sz="3200" b="1">
                <a:solidFill>
                  <a:schemeClr val="bg1"/>
                </a:solidFill>
              </a:rPr>
              <a:t>Controle de pragas</a:t>
            </a:r>
          </a:p>
        </p:txBody>
      </p:sp>
      <p:pic>
        <p:nvPicPr>
          <p:cNvPr id="86019" name="Picture 4" descr="a 0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1296989"/>
            <a:ext cx="4160838" cy="5546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58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 descr="a 0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Oval 5"/>
          <p:cNvSpPr>
            <a:spLocks noChangeArrowheads="1"/>
          </p:cNvSpPr>
          <p:nvPr/>
        </p:nvSpPr>
        <p:spPr bwMode="auto">
          <a:xfrm>
            <a:off x="5375276" y="2060576"/>
            <a:ext cx="1871663" cy="1584325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253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5" descr="hidroponia 0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33375"/>
            <a:ext cx="8351837" cy="626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100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4"/>
          <p:cNvSpPr>
            <a:spLocks noChangeArrowheads="1"/>
          </p:cNvSpPr>
          <p:nvPr/>
        </p:nvSpPr>
        <p:spPr bwMode="auto">
          <a:xfrm>
            <a:off x="2057400" y="228600"/>
            <a:ext cx="7772400" cy="5334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rgbClr val="FFFF00"/>
                </a:solidFill>
                <a:latin typeface="Verdana" panose="020B0604030504040204" pitchFamily="34" charset="0"/>
              </a:rPr>
              <a:t>NUTRIÇÃO E ADUBAÇÃO</a:t>
            </a:r>
          </a:p>
        </p:txBody>
      </p:sp>
      <p:sp>
        <p:nvSpPr>
          <p:cNvPr id="89091" name="Rectangle 5"/>
          <p:cNvSpPr>
            <a:spLocks noChangeArrowheads="1"/>
          </p:cNvSpPr>
          <p:nvPr/>
        </p:nvSpPr>
        <p:spPr bwMode="auto">
          <a:xfrm>
            <a:off x="3048000" y="990600"/>
            <a:ext cx="6400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pt-BR" altLang="en-US" sz="1600" b="1">
                <a:latin typeface="Verdana" panose="020B0604030504040204" pitchFamily="34" charset="0"/>
              </a:rPr>
              <a:t>Conhecer as exigências nutricionais das espécies.</a:t>
            </a:r>
          </a:p>
          <a:p>
            <a:pPr eaLnBrk="1" hangingPunct="1">
              <a:buFontTx/>
              <a:buNone/>
            </a:pPr>
            <a:r>
              <a:rPr lang="pt-BR" altLang="en-US" sz="1600" b="1">
                <a:latin typeface="Verdana" panose="020B0604030504040204" pitchFamily="34" charset="0"/>
              </a:rPr>
              <a:t>Produção de matéria seca e extração de nutrientes durante a fase de formação de muda do tomateiro cv. Roma VF.</a:t>
            </a:r>
          </a:p>
        </p:txBody>
      </p:sp>
      <p:graphicFrame>
        <p:nvGraphicFramePr>
          <p:cNvPr id="64603" name="Group 91"/>
          <p:cNvGraphicFramePr>
            <a:graphicFrameLocks noGrp="1"/>
          </p:cNvGraphicFramePr>
          <p:nvPr/>
        </p:nvGraphicFramePr>
        <p:xfrm>
          <a:off x="2927350" y="2438400"/>
          <a:ext cx="6369050" cy="4165600"/>
        </p:xfrm>
        <a:graphic>
          <a:graphicData uri="http://schemas.openxmlformats.org/drawingml/2006/table">
            <a:tbl>
              <a:tblPr/>
              <a:tblGrid>
                <a:gridCol w="1035050"/>
                <a:gridCol w="762000"/>
                <a:gridCol w="762000"/>
                <a:gridCol w="762000"/>
                <a:gridCol w="762000"/>
                <a:gridCol w="762000"/>
                <a:gridCol w="762000"/>
                <a:gridCol w="762000"/>
              </a:tblGrid>
              <a:tr h="6400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Idade (dias)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M.S. (g)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Mg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79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-----------------------mg/planta--------------------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5079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0,10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5,1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0,7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4,7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2,1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0,6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0,2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4777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0,79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32,8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7,0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43,6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22,3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4,9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3,0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5079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Mn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Zn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79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------------------ug/planta----------------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5079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1,9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36,4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41,5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1,2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5079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70,3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14,7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391,9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333,1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73,0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712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1103445" y="452669"/>
            <a:ext cx="10465163" cy="748988"/>
          </a:xfrm>
          <a:prstGeom prst="rect">
            <a:avLst/>
          </a:prstGeom>
          <a:solidFill>
            <a:schemeClr val="tx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4267" b="1" dirty="0"/>
              <a:t>Solução nutritiva</a:t>
            </a:r>
            <a:endParaRPr lang="pt-BR" sz="4267" b="1" dirty="0">
              <a:latin typeface="Calibri" panose="020F0502020204030204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06400" y="1397001"/>
            <a:ext cx="11162209" cy="2847959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800"/>
              </a:lnSpc>
            </a:pPr>
            <a:r>
              <a:rPr lang="pt-BR" altLang="pt-BR" sz="4267" b="1" dirty="0">
                <a:solidFill>
                  <a:srgbClr val="C00000"/>
                </a:solidFill>
              </a:rPr>
              <a:t>Água </a:t>
            </a:r>
          </a:p>
          <a:p>
            <a:pPr>
              <a:lnSpc>
                <a:spcPts val="4800"/>
              </a:lnSpc>
            </a:pPr>
            <a:r>
              <a:rPr lang="pt-BR" altLang="pt-BR" sz="4267" b="1" dirty="0">
                <a:solidFill>
                  <a:srgbClr val="C00000"/>
                </a:solidFill>
              </a:rPr>
              <a:t>+ </a:t>
            </a:r>
          </a:p>
          <a:p>
            <a:pPr>
              <a:lnSpc>
                <a:spcPts val="4800"/>
              </a:lnSpc>
            </a:pPr>
            <a:r>
              <a:rPr lang="pt-BR" altLang="pt-BR" sz="4267" b="1" dirty="0">
                <a:solidFill>
                  <a:srgbClr val="C00000"/>
                </a:solidFill>
              </a:rPr>
              <a:t>Todos os nutrientes essenciais ao desenvolvimento vegetal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320800" y="5306457"/>
            <a:ext cx="9550400" cy="124123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733" b="1" dirty="0">
                <a:solidFill>
                  <a:schemeClr val="bg1"/>
                </a:solidFill>
              </a:rPr>
              <a:t>Nutrientes fornecidos através de fertilizantes, na maioria, sais solúveis</a:t>
            </a:r>
          </a:p>
        </p:txBody>
      </p:sp>
      <p:sp>
        <p:nvSpPr>
          <p:cNvPr id="4" name="Seta para cima 3"/>
          <p:cNvSpPr/>
          <p:nvPr/>
        </p:nvSpPr>
        <p:spPr>
          <a:xfrm>
            <a:off x="5571067" y="4309534"/>
            <a:ext cx="812800" cy="741188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</p:spTree>
    <p:extLst>
      <p:ext uri="{BB962C8B-B14F-4D97-AF65-F5344CB8AC3E}">
        <p14:creationId xmlns:p14="http://schemas.microsoft.com/office/powerpoint/2010/main" val="408173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06400" y="1498600"/>
            <a:ext cx="11162209" cy="738664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800"/>
              </a:lnSpc>
            </a:pPr>
            <a:r>
              <a:rPr lang="pt-BR" altLang="pt-BR" b="1" dirty="0">
                <a:solidFill>
                  <a:srgbClr val="C00000"/>
                </a:solidFill>
              </a:rPr>
              <a:t>Escolha do fertilizante:</a:t>
            </a:r>
          </a:p>
        </p:txBody>
      </p:sp>
      <p:sp>
        <p:nvSpPr>
          <p:cNvPr id="2" name="Retângulo 1"/>
          <p:cNvSpPr/>
          <p:nvPr/>
        </p:nvSpPr>
        <p:spPr>
          <a:xfrm>
            <a:off x="711200" y="2191697"/>
            <a:ext cx="105664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pt-BR" altLang="pt-BR" sz="3200" b="1" dirty="0">
                <a:latin typeface="+mj-lt"/>
              </a:rPr>
              <a:t>Preço;</a:t>
            </a:r>
          </a:p>
          <a:p>
            <a:pPr marL="457189" indent="-457189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pt-BR" altLang="pt-BR" sz="3200" b="1" dirty="0">
                <a:latin typeface="+mj-lt"/>
              </a:rPr>
              <a:t>Disponibilidade;</a:t>
            </a:r>
          </a:p>
          <a:p>
            <a:pPr marL="457189" indent="-457189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pt-BR" altLang="pt-BR" sz="3200" b="1" dirty="0">
                <a:latin typeface="+mj-lt"/>
              </a:rPr>
              <a:t>Forma química;</a:t>
            </a:r>
          </a:p>
          <a:p>
            <a:pPr marL="457189" indent="-457189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pt-BR" altLang="pt-BR" sz="3200" b="1" dirty="0">
                <a:latin typeface="+mj-lt"/>
              </a:rPr>
              <a:t>Solubilidade em água;</a:t>
            </a:r>
          </a:p>
          <a:p>
            <a:pPr marL="457189" indent="-457189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pt-BR" altLang="pt-BR" sz="3200" b="1" dirty="0">
                <a:latin typeface="+mj-lt"/>
              </a:rPr>
              <a:t>Grau de pureza;</a:t>
            </a:r>
          </a:p>
          <a:p>
            <a:pPr marL="457189" indent="-457189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pt-BR" sz="3200" b="1" dirty="0">
                <a:latin typeface="+mj-lt"/>
              </a:rPr>
              <a:t>Poder acidificante e </a:t>
            </a:r>
            <a:r>
              <a:rPr lang="pt-BR" sz="3200" b="1" dirty="0" err="1">
                <a:latin typeface="+mj-lt"/>
              </a:rPr>
              <a:t>alcalinizante</a:t>
            </a:r>
            <a:endParaRPr lang="pt-BR" sz="3200" b="1" dirty="0">
              <a:latin typeface="+mj-lt"/>
            </a:endParaRPr>
          </a:p>
          <a:p>
            <a:pPr marL="457189" indent="-457189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pt-BR" sz="3200" b="1" dirty="0">
                <a:latin typeface="+mj-lt"/>
              </a:rPr>
              <a:t>Poder </a:t>
            </a:r>
            <a:r>
              <a:rPr lang="pt-BR" sz="3200" b="1" dirty="0" err="1">
                <a:latin typeface="+mj-lt"/>
              </a:rPr>
              <a:t>salinizante</a:t>
            </a:r>
            <a:endParaRPr lang="pt-BR" altLang="pt-BR" sz="3200" b="1" dirty="0">
              <a:latin typeface="+mj-lt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103445" y="452669"/>
            <a:ext cx="10465163" cy="748988"/>
          </a:xfrm>
          <a:prstGeom prst="rect">
            <a:avLst/>
          </a:prstGeom>
          <a:solidFill>
            <a:schemeClr val="tx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4267" b="1" dirty="0"/>
              <a:t>Solução nutritiva</a:t>
            </a:r>
            <a:endParaRPr lang="pt-BR" sz="4267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71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1641475"/>
          </a:xfrm>
          <a:solidFill>
            <a:srgbClr val="00009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altLang="en-US" sz="4000">
                <a:solidFill>
                  <a:schemeClr val="bg1"/>
                </a:solidFill>
                <a:latin typeface="+mn-lt"/>
              </a:rPr>
              <a:t>Evolução no setor de produção de mudas em recipientes</a:t>
            </a:r>
          </a:p>
        </p:txBody>
      </p:sp>
    </p:spTree>
    <p:extLst>
      <p:ext uri="{BB962C8B-B14F-4D97-AF65-F5344CB8AC3E}">
        <p14:creationId xmlns:p14="http://schemas.microsoft.com/office/powerpoint/2010/main" val="165822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06400" y="1498601"/>
            <a:ext cx="4165601" cy="3816429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800"/>
              </a:lnSpc>
            </a:pPr>
            <a:r>
              <a:rPr lang="pt-BR" altLang="pt-BR" b="1" dirty="0">
                <a:solidFill>
                  <a:srgbClr val="C00000"/>
                </a:solidFill>
              </a:rPr>
              <a:t>Índice salino, condutividade elétrica, índice de acidez e alcalinidade e pH de fertilizantes comerciais.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103445" y="452669"/>
            <a:ext cx="10465163" cy="748988"/>
          </a:xfrm>
          <a:prstGeom prst="rect">
            <a:avLst/>
          </a:prstGeom>
          <a:solidFill>
            <a:schemeClr val="tx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4267" b="1" dirty="0"/>
              <a:t>Solução nutritiva</a:t>
            </a:r>
            <a:endParaRPr lang="pt-BR" sz="4267" b="1" dirty="0">
              <a:latin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1323971"/>
            <a:ext cx="6908800" cy="5864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7257144" y="2035629"/>
            <a:ext cx="5080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7" name="Retângulo 6"/>
          <p:cNvSpPr/>
          <p:nvPr/>
        </p:nvSpPr>
        <p:spPr>
          <a:xfrm>
            <a:off x="7257144" y="3167744"/>
            <a:ext cx="5080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9" name="Retângulo 8"/>
          <p:cNvSpPr/>
          <p:nvPr/>
        </p:nvSpPr>
        <p:spPr>
          <a:xfrm>
            <a:off x="7257144" y="4836885"/>
            <a:ext cx="5080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0" name="Retângulo 9"/>
          <p:cNvSpPr/>
          <p:nvPr/>
        </p:nvSpPr>
        <p:spPr>
          <a:xfrm>
            <a:off x="7257144" y="3762169"/>
            <a:ext cx="508000" cy="27709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solidFill>
                <a:srgbClr val="0070C0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7257144" y="6433459"/>
            <a:ext cx="508000" cy="3048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solidFill>
                <a:srgbClr val="0070C0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9652000" y="2616200"/>
            <a:ext cx="5080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solidFill>
                <a:srgbClr val="FF0000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9652000" y="4546600"/>
            <a:ext cx="5080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solidFill>
                <a:srgbClr val="FF0000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9652000" y="4764315"/>
            <a:ext cx="508000" cy="3048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solidFill>
                <a:srgbClr val="0070C0"/>
              </a:solidFill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9652000" y="2921000"/>
            <a:ext cx="508000" cy="3048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14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06401" y="1600201"/>
            <a:ext cx="11162209" cy="3430683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800"/>
              </a:lnSpc>
            </a:pPr>
            <a:r>
              <a:rPr lang="pt-BR" altLang="pt-BR" b="1" dirty="0">
                <a:solidFill>
                  <a:srgbClr val="C00000"/>
                </a:solidFill>
              </a:rPr>
              <a:t>A solução nutritiva que é fornecida às raízes das plantas, deve conter todos os nutrientes, em concentrações e proporções ideias para cada estádio fenológico da planta.</a:t>
            </a:r>
          </a:p>
          <a:p>
            <a:pPr>
              <a:lnSpc>
                <a:spcPts val="4800"/>
              </a:lnSpc>
            </a:pPr>
            <a:endParaRPr lang="pt-BR" altLang="pt-BR" b="1" dirty="0">
              <a:solidFill>
                <a:srgbClr val="C00000"/>
              </a:solidFill>
            </a:endParaRPr>
          </a:p>
          <a:p>
            <a:pPr>
              <a:lnSpc>
                <a:spcPts val="4800"/>
              </a:lnSpc>
            </a:pPr>
            <a:r>
              <a:rPr lang="pt-BR" altLang="pt-BR" b="1" dirty="0">
                <a:solidFill>
                  <a:schemeClr val="tx1"/>
                </a:solidFill>
              </a:rPr>
              <a:t>Quantidades de nutrientes = </a:t>
            </a:r>
            <a:r>
              <a:rPr lang="pt-BR" altLang="pt-BR" sz="4267" b="1" dirty="0">
                <a:solidFill>
                  <a:srgbClr val="FF0000"/>
                </a:solidFill>
              </a:rPr>
              <a:t>mg / L</a:t>
            </a:r>
            <a:r>
              <a:rPr lang="pt-BR" altLang="pt-BR" b="1" dirty="0">
                <a:solidFill>
                  <a:schemeClr val="tx1"/>
                </a:solidFill>
              </a:rPr>
              <a:t> </a:t>
            </a:r>
            <a:r>
              <a:rPr lang="pt-BR" altLang="pt-BR" b="1" dirty="0">
                <a:solidFill>
                  <a:schemeClr val="tx1"/>
                </a:solidFill>
                <a:sym typeface="Wingdings" panose="05000000000000000000" pitchFamily="2" charset="2"/>
              </a:rPr>
              <a:t> baixas concentrações</a:t>
            </a:r>
            <a:endParaRPr lang="pt-BR" altLang="pt-BR" b="1" dirty="0">
              <a:solidFill>
                <a:schemeClr val="tx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103445" y="452669"/>
            <a:ext cx="10465163" cy="748988"/>
          </a:xfrm>
          <a:prstGeom prst="rect">
            <a:avLst/>
          </a:prstGeom>
          <a:solidFill>
            <a:schemeClr val="tx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4267" b="1" dirty="0"/>
              <a:t>Soluções nutritivas de cultivo</a:t>
            </a:r>
            <a:endParaRPr lang="pt-BR" sz="4267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05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ítulo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561975"/>
          </a:xfrm>
          <a:solidFill>
            <a:schemeClr val="accent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Fonte de N</a:t>
            </a:r>
          </a:p>
        </p:txBody>
      </p:sp>
      <p:graphicFrame>
        <p:nvGraphicFramePr>
          <p:cNvPr id="4" name="Espaço Reservado para Tabela 3"/>
          <p:cNvGraphicFramePr>
            <a:graphicFrameLocks noGrp="1"/>
          </p:cNvGraphicFramePr>
          <p:nvPr>
            <p:ph type="tbl" idx="1"/>
            <p:extLst/>
          </p:nvPr>
        </p:nvGraphicFramePr>
        <p:xfrm>
          <a:off x="1981200" y="1628775"/>
          <a:ext cx="8229600" cy="319998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43200"/>
                <a:gridCol w="2743200"/>
                <a:gridCol w="2743200"/>
              </a:tblGrid>
              <a:tr h="365691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Fertilizante</a:t>
                      </a:r>
                      <a:endParaRPr lang="en-US" sz="1800" dirty="0"/>
                    </a:p>
                  </a:txBody>
                  <a:tcPr marT="45694" marB="45694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Fórmula</a:t>
                      </a:r>
                      <a:endParaRPr lang="en-US" sz="1800" dirty="0"/>
                    </a:p>
                  </a:txBody>
                  <a:tcPr marT="45694" marB="4569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Conc. Do </a:t>
                      </a:r>
                      <a:r>
                        <a:rPr lang="en-US" sz="1800" dirty="0" err="1" smtClean="0"/>
                        <a:t>nutriente</a:t>
                      </a:r>
                      <a:r>
                        <a:rPr lang="en-US" sz="1800" dirty="0" smtClean="0"/>
                        <a:t> %</a:t>
                      </a:r>
                      <a:endParaRPr lang="en-US" sz="1800" dirty="0"/>
                    </a:p>
                  </a:txBody>
                  <a:tcPr marT="45694" marB="45694"/>
                </a:tc>
              </a:tr>
              <a:tr h="365691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Nitrato</a:t>
                      </a:r>
                      <a:r>
                        <a:rPr lang="en-US" sz="1800" dirty="0" smtClean="0"/>
                        <a:t> de </a:t>
                      </a:r>
                      <a:r>
                        <a:rPr lang="en-US" sz="1800" dirty="0" err="1" smtClean="0"/>
                        <a:t>amônio</a:t>
                      </a:r>
                      <a:endParaRPr lang="en-US" sz="1800" dirty="0"/>
                    </a:p>
                  </a:txBody>
                  <a:tcPr marT="45694" marB="4569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NH4NO3</a:t>
                      </a:r>
                      <a:endParaRPr lang="en-US" sz="1800" dirty="0"/>
                    </a:p>
                  </a:txBody>
                  <a:tcPr marT="45694" marB="4569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35%</a:t>
                      </a:r>
                      <a:endParaRPr lang="en-US" sz="1800" dirty="0"/>
                    </a:p>
                  </a:txBody>
                  <a:tcPr marT="45694" marB="45694"/>
                </a:tc>
              </a:tr>
              <a:tr h="365691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Nitrato</a:t>
                      </a:r>
                      <a:r>
                        <a:rPr lang="en-US" sz="1800" dirty="0" smtClean="0"/>
                        <a:t> de </a:t>
                      </a:r>
                      <a:r>
                        <a:rPr lang="en-US" sz="1800" dirty="0" err="1" smtClean="0"/>
                        <a:t>cálcio</a:t>
                      </a:r>
                      <a:endParaRPr lang="en-US" sz="1800" dirty="0"/>
                    </a:p>
                  </a:txBody>
                  <a:tcPr marT="45694" marB="4569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Ca(NO3)</a:t>
                      </a:r>
                      <a:r>
                        <a:rPr lang="en-US" sz="1800" baseline="-25000" dirty="0" smtClean="0"/>
                        <a:t>2</a:t>
                      </a:r>
                      <a:r>
                        <a:rPr lang="en-US" sz="1800" dirty="0" smtClean="0"/>
                        <a:t>4H2O</a:t>
                      </a:r>
                      <a:endParaRPr lang="en-US" sz="1800" dirty="0"/>
                    </a:p>
                  </a:txBody>
                  <a:tcPr marT="45694" marB="4569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15,5% N, 20% Ca</a:t>
                      </a:r>
                      <a:endParaRPr lang="en-US" sz="1800" dirty="0"/>
                    </a:p>
                  </a:txBody>
                  <a:tcPr marT="45694" marB="45694"/>
                </a:tc>
              </a:tr>
              <a:tr h="365691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Nitrato</a:t>
                      </a:r>
                      <a:r>
                        <a:rPr lang="en-US" sz="1800" dirty="0" smtClean="0"/>
                        <a:t> de </a:t>
                      </a:r>
                      <a:r>
                        <a:rPr lang="en-US" sz="1800" dirty="0" err="1" smtClean="0"/>
                        <a:t>potássio</a:t>
                      </a:r>
                      <a:endParaRPr lang="en-US" sz="1800" dirty="0"/>
                    </a:p>
                  </a:txBody>
                  <a:tcPr marT="45694" marB="4569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KNO3</a:t>
                      </a:r>
                      <a:endParaRPr lang="en-US" sz="1800" dirty="0"/>
                    </a:p>
                  </a:txBody>
                  <a:tcPr marT="45694" marB="4569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13% N, 36,5%</a:t>
                      </a:r>
                      <a:endParaRPr lang="en-US" sz="1800" dirty="0"/>
                    </a:p>
                  </a:txBody>
                  <a:tcPr marT="45694" marB="45694"/>
                </a:tc>
              </a:tr>
              <a:tr h="365691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Nitrato</a:t>
                      </a:r>
                      <a:r>
                        <a:rPr lang="en-US" sz="1800" dirty="0" smtClean="0"/>
                        <a:t> de </a:t>
                      </a:r>
                      <a:r>
                        <a:rPr lang="en-US" sz="1800" dirty="0" err="1" smtClean="0"/>
                        <a:t>magnésio</a:t>
                      </a:r>
                      <a:endParaRPr lang="en-US" sz="1800" dirty="0"/>
                    </a:p>
                  </a:txBody>
                  <a:tcPr marT="45694" marB="4569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Mg(NO3)</a:t>
                      </a:r>
                      <a:r>
                        <a:rPr lang="en-US" sz="1800" baseline="-25000" dirty="0" smtClean="0"/>
                        <a:t>2</a:t>
                      </a:r>
                      <a:r>
                        <a:rPr lang="en-US" sz="1800" dirty="0" smtClean="0"/>
                        <a:t>.6H2O</a:t>
                      </a:r>
                      <a:endParaRPr lang="en-US" sz="1800" dirty="0"/>
                    </a:p>
                  </a:txBody>
                  <a:tcPr marT="45694" marB="4569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11% N, 9,5% Mg</a:t>
                      </a:r>
                      <a:endParaRPr lang="en-US" sz="1800" dirty="0"/>
                    </a:p>
                  </a:txBody>
                  <a:tcPr marT="45694" marB="45694"/>
                </a:tc>
              </a:tr>
              <a:tr h="639994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Fostato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monoamônio</a:t>
                      </a:r>
                      <a:r>
                        <a:rPr lang="en-US" sz="1800" dirty="0" smtClean="0"/>
                        <a:t> (MAP)</a:t>
                      </a:r>
                      <a:endParaRPr lang="en-US" sz="1800" dirty="0"/>
                    </a:p>
                  </a:txBody>
                  <a:tcPr marT="45694" marB="4569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NH4H</a:t>
                      </a:r>
                      <a:r>
                        <a:rPr lang="en-US" sz="1800" baseline="-25000" dirty="0" smtClean="0"/>
                        <a:t>2</a:t>
                      </a:r>
                      <a:r>
                        <a:rPr lang="en-US" sz="1800" dirty="0" smtClean="0"/>
                        <a:t>PO</a:t>
                      </a:r>
                      <a:r>
                        <a:rPr lang="en-US" sz="1800" baseline="-25000" dirty="0" smtClean="0"/>
                        <a:t>4</a:t>
                      </a:r>
                      <a:endParaRPr lang="en-US" sz="1800" baseline="-25000" dirty="0"/>
                    </a:p>
                  </a:txBody>
                  <a:tcPr marT="45694" marB="4569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11% N, 27%</a:t>
                      </a:r>
                      <a:r>
                        <a:rPr lang="en-US" sz="1800" baseline="0" dirty="0" smtClean="0"/>
                        <a:t> P</a:t>
                      </a:r>
                      <a:endParaRPr lang="en-US" sz="1800" dirty="0"/>
                    </a:p>
                  </a:txBody>
                  <a:tcPr marT="45694" marB="45694"/>
                </a:tc>
              </a:tr>
              <a:tr h="365691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Fosfato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diamônio</a:t>
                      </a:r>
                      <a:r>
                        <a:rPr lang="en-US" sz="1800" dirty="0" smtClean="0"/>
                        <a:t> (DAP)</a:t>
                      </a:r>
                      <a:endParaRPr lang="en-US" sz="1800" dirty="0"/>
                    </a:p>
                  </a:txBody>
                  <a:tcPr marT="45694" marB="4569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NH</a:t>
                      </a:r>
                      <a:r>
                        <a:rPr lang="en-US" sz="1800" baseline="-25000" dirty="0" smtClean="0"/>
                        <a:t>4</a:t>
                      </a:r>
                      <a:r>
                        <a:rPr lang="en-US" sz="1800" dirty="0" smtClean="0"/>
                        <a:t>HPO</a:t>
                      </a:r>
                      <a:r>
                        <a:rPr lang="en-US" sz="1800" baseline="-25000" dirty="0" smtClean="0"/>
                        <a:t>4</a:t>
                      </a:r>
                      <a:endParaRPr lang="en-US" sz="1800" baseline="-25000" dirty="0"/>
                    </a:p>
                  </a:txBody>
                  <a:tcPr marT="45694" marB="4569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21% N, 23% P</a:t>
                      </a:r>
                      <a:endParaRPr lang="en-US" sz="1800" dirty="0"/>
                    </a:p>
                  </a:txBody>
                  <a:tcPr marT="45694" marB="45694"/>
                </a:tc>
              </a:tr>
              <a:tr h="365691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Uréia</a:t>
                      </a:r>
                      <a:endParaRPr lang="en-US" sz="1800" dirty="0"/>
                    </a:p>
                  </a:txBody>
                  <a:tcPr marT="45694" marB="4569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CO(NH2)</a:t>
                      </a:r>
                      <a:r>
                        <a:rPr lang="en-US" sz="1800" baseline="-25000" dirty="0" smtClean="0"/>
                        <a:t>2</a:t>
                      </a:r>
                      <a:endParaRPr lang="en-US" sz="1800" baseline="-25000" dirty="0"/>
                    </a:p>
                  </a:txBody>
                  <a:tcPr marT="45694" marB="4569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46% N</a:t>
                      </a:r>
                      <a:endParaRPr lang="en-US" sz="1800" dirty="0"/>
                    </a:p>
                  </a:txBody>
                  <a:tcPr marT="45694" marB="45694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786369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96912"/>
          </a:xfrm>
          <a:solidFill>
            <a:schemeClr val="accent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Fonte de P</a:t>
            </a:r>
          </a:p>
        </p:txBody>
      </p:sp>
      <p:graphicFrame>
        <p:nvGraphicFramePr>
          <p:cNvPr id="4" name="Espaço Reservado para Tabela 3"/>
          <p:cNvGraphicFramePr>
            <a:graphicFrameLocks noGrp="1"/>
          </p:cNvGraphicFramePr>
          <p:nvPr>
            <p:ph type="tbl" idx="1"/>
            <p:extLst/>
          </p:nvPr>
        </p:nvGraphicFramePr>
        <p:xfrm>
          <a:off x="1981200" y="1600200"/>
          <a:ext cx="8229600" cy="1752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Fertilizante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Fórmula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Conc. Do </a:t>
                      </a:r>
                      <a:r>
                        <a:rPr lang="en-US" dirty="0" err="1" smtClean="0"/>
                        <a:t>nutriente</a:t>
                      </a:r>
                      <a:r>
                        <a:rPr lang="en-US" dirty="0" smtClean="0"/>
                        <a:t> 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Fostato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monoamônio</a:t>
                      </a:r>
                      <a:r>
                        <a:rPr lang="en-US" dirty="0" smtClean="0"/>
                        <a:t> (MAP)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NH4H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dirty="0" smtClean="0"/>
                        <a:t>PO</a:t>
                      </a:r>
                      <a:r>
                        <a:rPr lang="en-US" baseline="-25000" dirty="0" smtClean="0"/>
                        <a:t>4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11% N, 27%</a:t>
                      </a:r>
                      <a:r>
                        <a:rPr lang="en-US" baseline="0" dirty="0" smtClean="0"/>
                        <a:t> P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Fosfato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diamônio</a:t>
                      </a:r>
                      <a:r>
                        <a:rPr lang="en-US" dirty="0" smtClean="0"/>
                        <a:t> (DAP)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NH</a:t>
                      </a:r>
                      <a:r>
                        <a:rPr lang="en-US" baseline="-25000" dirty="0" smtClean="0"/>
                        <a:t>4</a:t>
                      </a:r>
                      <a:r>
                        <a:rPr lang="en-US" dirty="0" smtClean="0"/>
                        <a:t>HPO</a:t>
                      </a:r>
                      <a:r>
                        <a:rPr lang="en-US" baseline="-25000" dirty="0" smtClean="0"/>
                        <a:t>4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21% N, 23% P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Fosfato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monopotássico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KH2PO4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22,8%</a:t>
                      </a:r>
                      <a:r>
                        <a:rPr lang="en-US" baseline="0" dirty="0" smtClean="0"/>
                        <a:t> P, 28,7% K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63847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39762"/>
          </a:xfrm>
          <a:solidFill>
            <a:schemeClr val="accent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Fonte de K</a:t>
            </a:r>
          </a:p>
        </p:txBody>
      </p:sp>
      <p:graphicFrame>
        <p:nvGraphicFramePr>
          <p:cNvPr id="4" name="Espaço Reservado para Tabela 3"/>
          <p:cNvGraphicFramePr>
            <a:graphicFrameLocks noGrp="1"/>
          </p:cNvGraphicFramePr>
          <p:nvPr>
            <p:ph type="tbl" idx="1"/>
          </p:nvPr>
        </p:nvGraphicFramePr>
        <p:xfrm>
          <a:off x="1981200" y="1600200"/>
          <a:ext cx="8229600" cy="185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Fertilizante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Fórmula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Conc. Do </a:t>
                      </a:r>
                      <a:r>
                        <a:rPr lang="en-US" dirty="0" err="1" smtClean="0"/>
                        <a:t>nutriente</a:t>
                      </a:r>
                      <a:r>
                        <a:rPr lang="en-US" dirty="0" smtClean="0"/>
                        <a:t> 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Cloreto</a:t>
                      </a:r>
                      <a:r>
                        <a:rPr lang="en-US" baseline="0" dirty="0" smtClean="0"/>
                        <a:t> de </a:t>
                      </a:r>
                      <a:r>
                        <a:rPr lang="en-US" baseline="0" dirty="0" err="1" smtClean="0"/>
                        <a:t>potássio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KCl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50%</a:t>
                      </a:r>
                      <a:r>
                        <a:rPr lang="en-US" baseline="0" dirty="0" smtClean="0"/>
                        <a:t> K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Nitrato</a:t>
                      </a:r>
                      <a:r>
                        <a:rPr lang="en-US" dirty="0" smtClean="0"/>
                        <a:t> de </a:t>
                      </a:r>
                      <a:r>
                        <a:rPr lang="en-US" dirty="0" err="1" smtClean="0"/>
                        <a:t>potássio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KNO3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13% N, 36,5%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Sulfato</a:t>
                      </a:r>
                      <a:r>
                        <a:rPr lang="en-US" baseline="0" dirty="0" smtClean="0"/>
                        <a:t> de </a:t>
                      </a:r>
                      <a:r>
                        <a:rPr lang="en-US" baseline="0" dirty="0" err="1" smtClean="0"/>
                        <a:t>potássio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K2SO4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45%</a:t>
                      </a:r>
                      <a:r>
                        <a:rPr lang="en-US" baseline="0" dirty="0" smtClean="0"/>
                        <a:t> K, 18,4% 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Fosfato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monopotássico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KH2PO4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22,8%</a:t>
                      </a:r>
                      <a:r>
                        <a:rPr lang="en-US" baseline="0" dirty="0" smtClean="0"/>
                        <a:t> P, 28,7% K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239367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35012"/>
          </a:xfrm>
          <a:solidFill>
            <a:schemeClr val="accent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Fonte de Ca</a:t>
            </a:r>
          </a:p>
        </p:txBody>
      </p:sp>
      <p:graphicFrame>
        <p:nvGraphicFramePr>
          <p:cNvPr id="4" name="Espaço Reservado para Tabela 3"/>
          <p:cNvGraphicFramePr>
            <a:graphicFrameLocks noGrp="1"/>
          </p:cNvGraphicFramePr>
          <p:nvPr>
            <p:ph type="tbl" idx="1"/>
            <p:extLst/>
          </p:nvPr>
        </p:nvGraphicFramePr>
        <p:xfrm>
          <a:off x="1981200" y="1600201"/>
          <a:ext cx="8229600" cy="215053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43200"/>
                <a:gridCol w="2743200"/>
                <a:gridCol w="2743200"/>
              </a:tblGrid>
              <a:tr h="537633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Fertilizante</a:t>
                      </a:r>
                      <a:endParaRPr lang="en-US" sz="18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Fórmula</a:t>
                      </a:r>
                      <a:endParaRPr lang="en-US" sz="18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Conc. Do </a:t>
                      </a:r>
                      <a:r>
                        <a:rPr lang="en-US" sz="1800" dirty="0" err="1" smtClean="0"/>
                        <a:t>nutriente</a:t>
                      </a:r>
                      <a:r>
                        <a:rPr lang="en-US" sz="1800" dirty="0" smtClean="0"/>
                        <a:t> %</a:t>
                      </a:r>
                      <a:endParaRPr lang="en-US" sz="1800" dirty="0"/>
                    </a:p>
                  </a:txBody>
                  <a:tcPr marT="45724" marB="45724"/>
                </a:tc>
              </a:tr>
              <a:tr h="537633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Nitrato</a:t>
                      </a:r>
                      <a:r>
                        <a:rPr lang="en-US" sz="1800" dirty="0" smtClean="0"/>
                        <a:t> de </a:t>
                      </a:r>
                      <a:r>
                        <a:rPr lang="en-US" sz="1800" dirty="0" err="1" smtClean="0"/>
                        <a:t>cálcio</a:t>
                      </a:r>
                      <a:endParaRPr lang="en-US" sz="18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Ca(NO3)2.4H2O</a:t>
                      </a:r>
                      <a:endParaRPr lang="en-US" sz="18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15,5% N e 20% Ca</a:t>
                      </a:r>
                      <a:endParaRPr lang="en-US" sz="1800" dirty="0"/>
                    </a:p>
                  </a:txBody>
                  <a:tcPr marT="45724" marB="45724"/>
                </a:tc>
              </a:tr>
              <a:tr h="53763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Ca </a:t>
                      </a:r>
                      <a:r>
                        <a:rPr lang="en-US" sz="1800" dirty="0" err="1" smtClean="0"/>
                        <a:t>quelatizado</a:t>
                      </a:r>
                      <a:r>
                        <a:rPr lang="en-US" sz="1800" baseline="0" dirty="0" smtClean="0"/>
                        <a:t> (</a:t>
                      </a:r>
                      <a:r>
                        <a:rPr lang="en-US" sz="1800" baseline="0" dirty="0" err="1" smtClean="0"/>
                        <a:t>Librel</a:t>
                      </a:r>
                      <a:r>
                        <a:rPr lang="en-US" sz="1800" baseline="0" dirty="0" smtClean="0"/>
                        <a:t>)</a:t>
                      </a:r>
                      <a:endParaRPr lang="en-US" sz="18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9,5% Ca</a:t>
                      </a:r>
                      <a:endParaRPr lang="en-US" sz="1800" dirty="0"/>
                    </a:p>
                  </a:txBody>
                  <a:tcPr marT="45724" marB="45724"/>
                </a:tc>
              </a:tr>
              <a:tr h="537633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Cloreto</a:t>
                      </a:r>
                      <a:r>
                        <a:rPr lang="en-US" sz="1800" dirty="0" smtClean="0"/>
                        <a:t> de </a:t>
                      </a:r>
                      <a:r>
                        <a:rPr lang="en-US" sz="1800" dirty="0" err="1" smtClean="0"/>
                        <a:t>cálcio</a:t>
                      </a:r>
                      <a:endParaRPr lang="en-US" sz="18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CaCl</a:t>
                      </a:r>
                      <a:r>
                        <a:rPr lang="en-US" sz="1800" baseline="-25000" dirty="0" smtClean="0"/>
                        <a:t>2</a:t>
                      </a:r>
                      <a:endParaRPr lang="en-US" sz="1800" baseline="-250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4" marB="45724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977904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Fonte de Mg</a:t>
            </a:r>
          </a:p>
        </p:txBody>
      </p:sp>
      <p:graphicFrame>
        <p:nvGraphicFramePr>
          <p:cNvPr id="4" name="Espaço Reservado para Tabela 3"/>
          <p:cNvGraphicFramePr>
            <a:graphicFrameLocks noGrp="1"/>
          </p:cNvGraphicFramePr>
          <p:nvPr>
            <p:ph type="tbl" idx="1"/>
          </p:nvPr>
        </p:nvGraphicFramePr>
        <p:xfrm>
          <a:off x="1981200" y="1600200"/>
          <a:ext cx="8229600" cy="111283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43200"/>
                <a:gridCol w="2743200"/>
                <a:gridCol w="2743200"/>
              </a:tblGrid>
              <a:tr h="370946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Fertilizante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Fórmula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Conc. Do </a:t>
                      </a:r>
                      <a:r>
                        <a:rPr lang="en-US" sz="1800" dirty="0" err="1" smtClean="0"/>
                        <a:t>nutriente</a:t>
                      </a:r>
                      <a:r>
                        <a:rPr lang="en-US" sz="1800" dirty="0" smtClean="0"/>
                        <a:t> %</a:t>
                      </a:r>
                      <a:endParaRPr lang="en-US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Nitrato</a:t>
                      </a:r>
                      <a:r>
                        <a:rPr lang="en-US" sz="1800" dirty="0" smtClean="0"/>
                        <a:t> de </a:t>
                      </a:r>
                      <a:r>
                        <a:rPr lang="en-US" sz="1800" dirty="0" err="1" smtClean="0"/>
                        <a:t>magnésio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Mg(NO3)</a:t>
                      </a:r>
                      <a:r>
                        <a:rPr lang="en-US" sz="1800" baseline="-25000" dirty="0" smtClean="0"/>
                        <a:t>2</a:t>
                      </a:r>
                      <a:r>
                        <a:rPr lang="en-US" sz="1800" dirty="0" smtClean="0"/>
                        <a:t>.6H2O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11% N, 9,5% Mg</a:t>
                      </a:r>
                      <a:endParaRPr lang="en-US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Sulfato</a:t>
                      </a:r>
                      <a:r>
                        <a:rPr lang="en-US" sz="1800" dirty="0" smtClean="0"/>
                        <a:t> de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magnésio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MgSO4.7H2O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10% Mg,</a:t>
                      </a:r>
                      <a:r>
                        <a:rPr lang="en-US" sz="1800" baseline="0" dirty="0" smtClean="0"/>
                        <a:t> 13% S</a:t>
                      </a:r>
                      <a:endParaRPr lang="en-US" sz="1800" dirty="0"/>
                    </a:p>
                  </a:txBody>
                  <a:tcPr marT="45733" marB="45733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481943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ChangeArrowheads="1"/>
          </p:cNvSpPr>
          <p:nvPr/>
        </p:nvSpPr>
        <p:spPr bwMode="auto">
          <a:xfrm>
            <a:off x="2927350" y="260350"/>
            <a:ext cx="6477000" cy="6096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pt-BR" sz="2400" b="1" dirty="0"/>
              <a:t>QUELATOS DE FERRO</a:t>
            </a:r>
          </a:p>
        </p:txBody>
      </p:sp>
      <p:sp>
        <p:nvSpPr>
          <p:cNvPr id="126979" name="Rectangle 3"/>
          <p:cNvSpPr>
            <a:spLocks noChangeArrowheads="1"/>
          </p:cNvSpPr>
          <p:nvPr/>
        </p:nvSpPr>
        <p:spPr bwMode="auto">
          <a:xfrm>
            <a:off x="1752600" y="1052513"/>
            <a:ext cx="89154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s-ES_tradnl" sz="2400" b="1" dirty="0" err="1"/>
              <a:t>FeDTPA</a:t>
            </a:r>
            <a:endParaRPr lang="es-ES_tradnl" sz="2400" b="1" dirty="0"/>
          </a:p>
          <a:p>
            <a:pPr algn="ctr">
              <a:spcBef>
                <a:spcPct val="20000"/>
              </a:spcBef>
            </a:pPr>
            <a:r>
              <a:rPr lang="es-ES_tradnl" sz="2400" b="1" dirty="0"/>
              <a:t>Fe - </a:t>
            </a:r>
            <a:r>
              <a:rPr lang="es-ES_tradnl" sz="2400" b="1" dirty="0" err="1"/>
              <a:t>DietilenoTriamino</a:t>
            </a:r>
            <a:r>
              <a:rPr lang="es-ES_tradnl" sz="2400" b="1" dirty="0"/>
              <a:t> </a:t>
            </a:r>
            <a:r>
              <a:rPr lang="es-ES_tradnl" sz="2400" b="1" dirty="0" err="1"/>
              <a:t>Penta</a:t>
            </a:r>
            <a:r>
              <a:rPr lang="es-ES_tradnl" sz="2400" b="1" dirty="0"/>
              <a:t> Acetato</a:t>
            </a:r>
          </a:p>
          <a:p>
            <a:pPr algn="ctr">
              <a:spcBef>
                <a:spcPct val="20000"/>
              </a:spcBef>
            </a:pPr>
            <a:endParaRPr lang="es-ES_tradnl" sz="2400" b="1" dirty="0"/>
          </a:p>
          <a:p>
            <a:pPr algn="ctr">
              <a:spcBef>
                <a:spcPct val="20000"/>
              </a:spcBef>
            </a:pPr>
            <a:r>
              <a:rPr lang="es-ES_tradnl" sz="2400" b="1" dirty="0" err="1"/>
              <a:t>FeEDTA</a:t>
            </a:r>
            <a:endParaRPr lang="es-ES_tradnl" sz="2400" b="1" dirty="0"/>
          </a:p>
          <a:p>
            <a:pPr algn="ctr">
              <a:spcBef>
                <a:spcPct val="20000"/>
              </a:spcBef>
            </a:pPr>
            <a:r>
              <a:rPr lang="es-ES_tradnl" sz="2400" b="1" dirty="0"/>
              <a:t>Fe - Etileno </a:t>
            </a:r>
            <a:r>
              <a:rPr lang="es-ES_tradnl" sz="2400" b="1" dirty="0" err="1"/>
              <a:t>Diamino</a:t>
            </a:r>
            <a:r>
              <a:rPr lang="es-ES_tradnl" sz="2400" b="1" dirty="0"/>
              <a:t> Tetra Acetato</a:t>
            </a:r>
          </a:p>
          <a:p>
            <a:pPr algn="ctr">
              <a:spcBef>
                <a:spcPct val="20000"/>
              </a:spcBef>
            </a:pPr>
            <a:endParaRPr lang="es-ES_tradnl" sz="2400" b="1" dirty="0"/>
          </a:p>
          <a:p>
            <a:pPr algn="ctr">
              <a:spcBef>
                <a:spcPct val="20000"/>
              </a:spcBef>
            </a:pPr>
            <a:r>
              <a:rPr lang="es-ES_tradnl" sz="2400" b="1" dirty="0" err="1"/>
              <a:t>FeEDDHA</a:t>
            </a:r>
            <a:endParaRPr lang="es-ES_tradnl" sz="2400" b="1" dirty="0"/>
          </a:p>
          <a:p>
            <a:pPr algn="ctr">
              <a:spcBef>
                <a:spcPct val="20000"/>
              </a:spcBef>
            </a:pPr>
            <a:r>
              <a:rPr lang="es-ES_tradnl" sz="2400" b="1" dirty="0"/>
              <a:t>Fe - Etileno </a:t>
            </a:r>
            <a:r>
              <a:rPr lang="es-ES_tradnl" sz="2400" b="1" dirty="0" err="1"/>
              <a:t>Diamino</a:t>
            </a:r>
            <a:r>
              <a:rPr lang="es-ES_tradnl" sz="2400" b="1" dirty="0"/>
              <a:t> Di-orto </a:t>
            </a:r>
            <a:r>
              <a:rPr lang="es-ES_tradnl" sz="2400" b="1" dirty="0" err="1"/>
              <a:t>Hidroxi</a:t>
            </a:r>
            <a:r>
              <a:rPr lang="es-ES_tradnl" sz="2400" b="1" dirty="0"/>
              <a:t> </a:t>
            </a:r>
            <a:r>
              <a:rPr lang="es-ES_tradnl" sz="2400" b="1" dirty="0" err="1"/>
              <a:t>fenil</a:t>
            </a:r>
            <a:r>
              <a:rPr lang="es-ES_tradnl" sz="2400" b="1" dirty="0"/>
              <a:t> Acetato</a:t>
            </a:r>
          </a:p>
          <a:p>
            <a:pPr algn="ctr">
              <a:spcBef>
                <a:spcPct val="20000"/>
              </a:spcBef>
            </a:pPr>
            <a:endParaRPr lang="es-ES_tradnl" sz="2400" b="1" dirty="0"/>
          </a:p>
          <a:p>
            <a:pPr algn="ctr">
              <a:spcBef>
                <a:spcPct val="20000"/>
              </a:spcBef>
            </a:pPr>
            <a:r>
              <a:rPr lang="es-ES_tradnl" sz="2400" b="1" dirty="0" err="1"/>
              <a:t>FeEDDHMA</a:t>
            </a:r>
            <a:endParaRPr lang="es-ES_tradnl" sz="2400" b="1" dirty="0"/>
          </a:p>
          <a:p>
            <a:pPr algn="ctr">
              <a:spcBef>
                <a:spcPct val="20000"/>
              </a:spcBef>
            </a:pPr>
            <a:r>
              <a:rPr lang="es-ES_tradnl" sz="2400" b="1" dirty="0"/>
              <a:t>Fe - Etileno </a:t>
            </a:r>
            <a:r>
              <a:rPr lang="es-ES_tradnl" sz="2400" b="1" dirty="0" err="1"/>
              <a:t>Diamino</a:t>
            </a:r>
            <a:r>
              <a:rPr lang="es-ES_tradnl" sz="2400" b="1" dirty="0"/>
              <a:t> Di-orto </a:t>
            </a:r>
            <a:r>
              <a:rPr lang="es-ES_tradnl" sz="2400" b="1" dirty="0" err="1"/>
              <a:t>Hidroxi</a:t>
            </a:r>
            <a:r>
              <a:rPr lang="es-ES_tradnl" sz="2400" b="1" dirty="0"/>
              <a:t> </a:t>
            </a:r>
            <a:r>
              <a:rPr lang="es-ES_tradnl" sz="2400" b="1" dirty="0" err="1"/>
              <a:t>paraMetilfenilAcetato</a:t>
            </a:r>
            <a:endParaRPr lang="es-ES_tradnl" sz="2400" b="1" dirty="0"/>
          </a:p>
          <a:p>
            <a:pPr>
              <a:spcBef>
                <a:spcPct val="20000"/>
              </a:spcBef>
              <a:buFontTx/>
              <a:buChar char="•"/>
            </a:pP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429246252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ítulo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5619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Fonte de S</a:t>
            </a:r>
          </a:p>
        </p:txBody>
      </p:sp>
      <p:graphicFrame>
        <p:nvGraphicFramePr>
          <p:cNvPr id="4" name="Espaço Reservado para Tabela 3"/>
          <p:cNvGraphicFramePr>
            <a:graphicFrameLocks noGrp="1"/>
          </p:cNvGraphicFramePr>
          <p:nvPr>
            <p:ph type="tbl" idx="1"/>
          </p:nvPr>
        </p:nvGraphicFramePr>
        <p:xfrm>
          <a:off x="1981200" y="1628776"/>
          <a:ext cx="8229600" cy="329247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43200"/>
                <a:gridCol w="2743200"/>
                <a:gridCol w="2743200"/>
              </a:tblGrid>
              <a:tr h="365831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Fertilizante</a:t>
                      </a:r>
                      <a:endParaRPr lang="en-US" sz="1800" dirty="0"/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Fórmula</a:t>
                      </a:r>
                      <a:endParaRPr lang="en-US" sz="1800" dirty="0"/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Conc. Do </a:t>
                      </a:r>
                      <a:r>
                        <a:rPr lang="en-US" sz="1800" dirty="0" err="1" smtClean="0"/>
                        <a:t>nutriente</a:t>
                      </a:r>
                      <a:r>
                        <a:rPr lang="en-US" sz="1800" dirty="0" smtClean="0"/>
                        <a:t> %</a:t>
                      </a:r>
                      <a:endParaRPr lang="en-US" sz="1800" dirty="0"/>
                    </a:p>
                  </a:txBody>
                  <a:tcPr marT="45729" marB="45729"/>
                </a:tc>
              </a:tr>
              <a:tr h="365831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Sulfato</a:t>
                      </a:r>
                      <a:r>
                        <a:rPr lang="en-US" sz="1800" baseline="0" dirty="0" smtClean="0"/>
                        <a:t> de </a:t>
                      </a:r>
                      <a:r>
                        <a:rPr lang="en-US" sz="1800" baseline="0" dirty="0" err="1" smtClean="0"/>
                        <a:t>potássio</a:t>
                      </a:r>
                      <a:endParaRPr lang="en-US" sz="1800" dirty="0"/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K2SO4</a:t>
                      </a:r>
                      <a:endParaRPr lang="en-US" sz="1800" dirty="0"/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45%</a:t>
                      </a:r>
                      <a:r>
                        <a:rPr lang="en-US" sz="1800" baseline="0" dirty="0" smtClean="0"/>
                        <a:t> K, 18,4% S</a:t>
                      </a:r>
                      <a:endParaRPr lang="en-US" sz="1800" dirty="0"/>
                    </a:p>
                  </a:txBody>
                  <a:tcPr marT="45729" marB="45729"/>
                </a:tc>
              </a:tr>
              <a:tr h="365831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Sulfato</a:t>
                      </a:r>
                      <a:r>
                        <a:rPr lang="en-US" sz="1800" dirty="0" smtClean="0"/>
                        <a:t> de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magnésio</a:t>
                      </a:r>
                      <a:endParaRPr lang="en-US" sz="1800" dirty="0"/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MgSO4.7H2O</a:t>
                      </a:r>
                      <a:endParaRPr lang="en-US" sz="1800" dirty="0"/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10% Mg,</a:t>
                      </a:r>
                      <a:r>
                        <a:rPr lang="en-US" sz="1800" baseline="0" dirty="0" smtClean="0"/>
                        <a:t> 13% S</a:t>
                      </a:r>
                      <a:endParaRPr lang="en-US" sz="1800" dirty="0"/>
                    </a:p>
                  </a:txBody>
                  <a:tcPr marT="45729" marB="45729"/>
                </a:tc>
              </a:tr>
              <a:tr h="36583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9" marB="45729"/>
                </a:tc>
              </a:tr>
              <a:tr h="36583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9" marB="45729"/>
                </a:tc>
              </a:tr>
              <a:tr h="36583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endParaRPr lang="en-US" sz="1800" baseline="-25000" dirty="0"/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9" marB="45729"/>
                </a:tc>
              </a:tr>
              <a:tr h="36583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endParaRPr lang="en-US" sz="1800" baseline="-25000" dirty="0"/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9" marB="45729"/>
                </a:tc>
              </a:tr>
              <a:tr h="36583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endParaRPr lang="en-US" sz="1800" baseline="-25000" dirty="0"/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9" marB="45729"/>
                </a:tc>
              </a:tr>
              <a:tr h="36583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9" marB="45729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284370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 smtClean="0"/>
              <a:t>Fonte de </a:t>
            </a:r>
            <a:r>
              <a:rPr lang="en-US" altLang="en-US" dirty="0" err="1" smtClean="0"/>
              <a:t>micronutrientes</a:t>
            </a:r>
            <a:endParaRPr lang="en-US" altLang="en-US" dirty="0" smtClean="0"/>
          </a:p>
        </p:txBody>
      </p:sp>
      <p:graphicFrame>
        <p:nvGraphicFramePr>
          <p:cNvPr id="4" name="Espaço Reservado para Tabela 3"/>
          <p:cNvGraphicFramePr>
            <a:graphicFrameLocks noGrp="1"/>
          </p:cNvGraphicFramePr>
          <p:nvPr>
            <p:ph type="tbl" idx="1"/>
          </p:nvPr>
        </p:nvGraphicFramePr>
        <p:xfrm>
          <a:off x="1981200" y="1600200"/>
          <a:ext cx="8229600" cy="37084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Fertilizante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Fórmula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Conc. do </a:t>
                      </a:r>
                      <a:r>
                        <a:rPr lang="en-US" dirty="0" err="1" smtClean="0"/>
                        <a:t>nutriente</a:t>
                      </a:r>
                      <a:r>
                        <a:rPr lang="en-US" dirty="0" smtClean="0"/>
                        <a:t> 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Sulfato</a:t>
                      </a:r>
                      <a:r>
                        <a:rPr lang="en-US" sz="1800" baseline="0" dirty="0" smtClean="0"/>
                        <a:t> de </a:t>
                      </a:r>
                      <a:r>
                        <a:rPr lang="en-US" sz="1800" baseline="0" dirty="0" err="1" smtClean="0"/>
                        <a:t>cobre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CuSO4.5H2O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25,5% Cu, 12,8% 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Sulfato</a:t>
                      </a:r>
                      <a:r>
                        <a:rPr lang="en-US" sz="1800" dirty="0" smtClean="0"/>
                        <a:t> de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ferro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FeSO4.7H2O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20,1% Fe, 11,5% 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Dissolvine</a:t>
                      </a:r>
                      <a:endParaRPr kumimoji="0" lang="pt-B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80" marR="81280" marT="40640" marB="40640" horzOverflow="overflow"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Fe-EDTA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13% Fe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Ferrilene</a:t>
                      </a:r>
                      <a:endParaRPr kumimoji="0" lang="pt-B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80" marR="81280" marT="40640" marB="40640" horzOverflow="overflow"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Fe-EDDHA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6% Fe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 err="1" smtClean="0"/>
                        <a:t>Sulfato</a:t>
                      </a:r>
                      <a:r>
                        <a:rPr lang="en-US" sz="1800" b="0" dirty="0" smtClean="0"/>
                        <a:t> de </a:t>
                      </a:r>
                      <a:r>
                        <a:rPr lang="en-US" sz="1800" b="0" dirty="0" err="1" smtClean="0"/>
                        <a:t>manganês</a:t>
                      </a:r>
                      <a:endParaRPr lang="en-US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CuSO4.H2O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32,5% </a:t>
                      </a:r>
                      <a:r>
                        <a:rPr lang="en-US" b="0" dirty="0" err="1" smtClean="0"/>
                        <a:t>Mn</a:t>
                      </a:r>
                      <a:r>
                        <a:rPr lang="en-US" b="0" dirty="0" smtClean="0"/>
                        <a:t>, 19% S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 err="1" smtClean="0"/>
                        <a:t>Sulfato</a:t>
                      </a:r>
                      <a:r>
                        <a:rPr lang="en-US" sz="1800" b="0" dirty="0" smtClean="0"/>
                        <a:t> de </a:t>
                      </a:r>
                      <a:r>
                        <a:rPr lang="en-US" sz="1800" b="0" dirty="0" err="1" smtClean="0"/>
                        <a:t>zinco</a:t>
                      </a:r>
                      <a:endParaRPr lang="en-US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CuSO4.7H2O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22,7% Zn, 11,2% S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 err="1" smtClean="0"/>
                        <a:t>Ácido</a:t>
                      </a:r>
                      <a:r>
                        <a:rPr lang="en-US" sz="1800" b="0" baseline="0" dirty="0" smtClean="0"/>
                        <a:t> </a:t>
                      </a:r>
                      <a:r>
                        <a:rPr lang="en-US" sz="1800" b="0" baseline="0" dirty="0" err="1" smtClean="0"/>
                        <a:t>bórico</a:t>
                      </a:r>
                      <a:endParaRPr lang="en-US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H3BO3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17% B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 err="1" smtClean="0"/>
                        <a:t>Borato</a:t>
                      </a:r>
                      <a:r>
                        <a:rPr lang="en-US" sz="1800" b="0" dirty="0" smtClean="0"/>
                        <a:t> de </a:t>
                      </a:r>
                      <a:r>
                        <a:rPr lang="en-US" sz="1800" b="0" dirty="0" err="1" smtClean="0"/>
                        <a:t>sódio</a:t>
                      </a:r>
                      <a:r>
                        <a:rPr lang="en-US" sz="1800" b="0" baseline="0" dirty="0" smtClean="0"/>
                        <a:t> (Borax)</a:t>
                      </a:r>
                      <a:endParaRPr lang="en-US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Na</a:t>
                      </a:r>
                      <a:r>
                        <a:rPr lang="en-US" b="0" baseline="-25000" dirty="0" smtClean="0"/>
                        <a:t>2</a:t>
                      </a:r>
                      <a:r>
                        <a:rPr lang="en-US" b="0" dirty="0" smtClean="0"/>
                        <a:t>B</a:t>
                      </a:r>
                      <a:r>
                        <a:rPr lang="en-US" b="0" baseline="-25000" dirty="0" smtClean="0"/>
                        <a:t>4</a:t>
                      </a:r>
                      <a:r>
                        <a:rPr lang="en-US" b="0" dirty="0" smtClean="0"/>
                        <a:t>O</a:t>
                      </a:r>
                      <a:r>
                        <a:rPr lang="en-US" b="0" baseline="-25000" dirty="0" smtClean="0"/>
                        <a:t>7</a:t>
                      </a:r>
                      <a:r>
                        <a:rPr lang="en-US" b="0" dirty="0" smtClean="0"/>
                        <a:t>.10H</a:t>
                      </a:r>
                      <a:r>
                        <a:rPr lang="en-US" b="0" baseline="-25000" dirty="0" smtClean="0"/>
                        <a:t>2</a:t>
                      </a:r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11% B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 err="1" smtClean="0"/>
                        <a:t>Molibdato</a:t>
                      </a:r>
                      <a:r>
                        <a:rPr lang="en-US" sz="1800" b="0" dirty="0" smtClean="0"/>
                        <a:t> de </a:t>
                      </a:r>
                      <a:r>
                        <a:rPr lang="en-US" sz="1800" b="0" dirty="0" err="1" smtClean="0"/>
                        <a:t>sódio</a:t>
                      </a:r>
                      <a:endParaRPr lang="en-US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Na</a:t>
                      </a:r>
                      <a:r>
                        <a:rPr lang="en-US" b="0" baseline="-25000" dirty="0" smtClean="0"/>
                        <a:t>2</a:t>
                      </a:r>
                      <a:r>
                        <a:rPr lang="en-US" b="0" dirty="0" smtClean="0"/>
                        <a:t>MoO</a:t>
                      </a:r>
                      <a:r>
                        <a:rPr lang="en-US" b="0" baseline="-25000" dirty="0" smtClean="0"/>
                        <a:t>4</a:t>
                      </a:r>
                      <a:endParaRPr lang="en-US" b="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46,6% Mo</a:t>
                      </a:r>
                      <a:endParaRPr lang="en-US" b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49504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1471</TotalTime>
  <Words>2149</Words>
  <Application>Microsoft Office PowerPoint</Application>
  <PresentationFormat>Widescreen</PresentationFormat>
  <Paragraphs>574</Paragraphs>
  <Slides>121</Slides>
  <Notes>1</Notes>
  <HiddenSlides>0</HiddenSlides>
  <MMClips>0</MMClips>
  <ScaleCrop>false</ScaleCrop>
  <HeadingPairs>
    <vt:vector size="8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121</vt:i4>
      </vt:variant>
    </vt:vector>
  </HeadingPairs>
  <TitlesOfParts>
    <vt:vector size="132" baseType="lpstr">
      <vt:lpstr>Amphion</vt:lpstr>
      <vt:lpstr>Arial</vt:lpstr>
      <vt:lpstr>Calibri</vt:lpstr>
      <vt:lpstr>Calibri Light</vt:lpstr>
      <vt:lpstr>Monotype Sorts</vt:lpstr>
      <vt:lpstr>Times New Roman</vt:lpstr>
      <vt:lpstr>Verdana</vt:lpstr>
      <vt:lpstr>Wingdings</vt:lpstr>
      <vt:lpstr>Tema do Office</vt:lpstr>
      <vt:lpstr>Foto do Photo Editor</vt:lpstr>
      <vt:lpstr>Planilha</vt:lpstr>
      <vt:lpstr>Apresentação do PowerPoint</vt:lpstr>
      <vt:lpstr>Produção de mudas em canteiros</vt:lpstr>
      <vt:lpstr>DÉCADA DE 70</vt:lpstr>
      <vt:lpstr>Produção de mudas em copinho de jornal</vt:lpstr>
      <vt:lpstr>Apresentação do PowerPoint</vt:lpstr>
      <vt:lpstr>Década de 80</vt:lpstr>
      <vt:lpstr>Produção de mudas em bandejas</vt:lpstr>
      <vt:lpstr>Produção de mudas em recipientes</vt:lpstr>
      <vt:lpstr>Evolução no setor de produção de mudas em recipientes</vt:lpstr>
      <vt:lpstr>Tipos de mudas</vt:lpstr>
      <vt:lpstr>Muda convencional</vt:lpstr>
      <vt:lpstr>Mudão</vt:lpstr>
      <vt:lpstr>Ciclo mais precoce</vt:lpstr>
      <vt:lpstr>Apresentação do PowerPoint</vt:lpstr>
      <vt:lpstr>Muda enxertada</vt:lpstr>
      <vt:lpstr>Mudas enxertadas - pepino</vt:lpstr>
      <vt:lpstr>Mudas enxertadas – tomate</vt:lpstr>
      <vt:lpstr>Mudas enxertadas – pimentão </vt:lpstr>
      <vt:lpstr>Muda em espuma fenólica</vt:lpstr>
      <vt:lpstr>Etapas do processo produtivo</vt:lpstr>
      <vt:lpstr>Recipientes</vt:lpstr>
      <vt:lpstr>Bandejas de poliestireno expandido</vt:lpstr>
      <vt:lpstr>Apresentação do PowerPoint</vt:lpstr>
      <vt:lpstr> Lavagem das bandejas</vt:lpstr>
      <vt:lpstr>Desinfecção</vt:lpstr>
      <vt:lpstr>Apresentação do PowerPoint</vt:lpstr>
      <vt:lpstr>Máquina para lavagem</vt:lpstr>
      <vt:lpstr>Secagem das bandejas</vt:lpstr>
      <vt:lpstr>Apresentação do PowerPoint</vt:lpstr>
      <vt:lpstr>Apresentação do PowerPoint</vt:lpstr>
      <vt:lpstr>Apresentação do PowerPoint</vt:lpstr>
      <vt:lpstr>Propriedades químicas</vt:lpstr>
      <vt:lpstr>Substratos</vt:lpstr>
      <vt:lpstr>Ajuste do pH</vt:lpstr>
      <vt:lpstr>Manejo do pH</vt:lpstr>
      <vt:lpstr>Apresentação do PowerPoint</vt:lpstr>
      <vt:lpstr>Fibra da casca de coco</vt:lpstr>
      <vt:lpstr>Potencial hídrico</vt:lpstr>
      <vt:lpstr>Apresentação do PowerPoint</vt:lpstr>
      <vt:lpstr>Propriedades químicas</vt:lpstr>
      <vt:lpstr>Escolha do substrato</vt:lpstr>
      <vt:lpstr>Fibra de coco- Processador de substrato</vt:lpstr>
      <vt:lpstr>Apresentação do PowerPoint</vt:lpstr>
      <vt:lpstr>Sementes</vt:lpstr>
      <vt:lpstr>Baldes</vt:lpstr>
      <vt:lpstr>Tipos de sementes</vt:lpstr>
      <vt:lpstr>Sementes nuas</vt:lpstr>
      <vt:lpstr>Sementes peliculizadas</vt:lpstr>
      <vt:lpstr>Sementes incrustadas</vt:lpstr>
      <vt:lpstr>Sementes peletizadas</vt:lpstr>
      <vt:lpstr>Recobrimento das sementes</vt:lpstr>
      <vt:lpstr>Reconhecimento da espécie ou variedade pela cor</vt:lpstr>
      <vt:lpstr>Priming</vt:lpstr>
      <vt:lpstr>Apresentação do PowerPoint</vt:lpstr>
      <vt:lpstr>Equipamentos para semeadura</vt:lpstr>
      <vt:lpstr>Apresentação do PowerPoint</vt:lpstr>
      <vt:lpstr>Apresentação do PowerPoint</vt:lpstr>
      <vt:lpstr>Apresentação do PowerPoint</vt:lpstr>
      <vt:lpstr>Apresentação do PowerPoint</vt:lpstr>
      <vt:lpstr>Preenchimento das bandejas</vt:lpstr>
      <vt:lpstr>Semeadura</vt:lpstr>
      <vt:lpstr>Germinação das sementes</vt:lpstr>
      <vt:lpstr>Apresentação do PowerPoint</vt:lpstr>
      <vt:lpstr>Estufas agrícolas</vt:lpstr>
      <vt:lpstr>Estufas agrícolas de madeira</vt:lpstr>
      <vt:lpstr>Estufas de aço galvanizado </vt:lpstr>
      <vt:lpstr>Apresentação do PowerPoint</vt:lpstr>
      <vt:lpstr>Modernização do setor</vt:lpstr>
      <vt:lpstr>Casa-de-vegetação</vt:lpstr>
      <vt:lpstr>Controle dos fatores ambientais</vt:lpstr>
      <vt:lpstr>Apresentação do PowerPoint</vt:lpstr>
      <vt:lpstr>Apresentação do PowerPoint</vt:lpstr>
      <vt:lpstr>Apresentação do PowerPoint</vt:lpstr>
      <vt:lpstr>Bandejas para a casa de vegetação</vt:lpstr>
      <vt:lpstr>Desenvolvimento das mudas na casa-de-vegetação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Nebulização</vt:lpstr>
      <vt:lpstr>Apresentação do PowerPoint</vt:lpstr>
      <vt:lpstr>Apresentação do PowerPoint</vt:lpstr>
      <vt:lpstr>Controle de pragas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Fonte de N</vt:lpstr>
      <vt:lpstr>Fonte de P</vt:lpstr>
      <vt:lpstr>Fonte de K</vt:lpstr>
      <vt:lpstr>Fonte de Ca</vt:lpstr>
      <vt:lpstr>Fonte de Mg</vt:lpstr>
      <vt:lpstr>Apresentação do PowerPoint</vt:lpstr>
      <vt:lpstr>Fonte de S</vt:lpstr>
      <vt:lpstr>Fonte de micronutrientes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Fertirrigação para o tomateiro </vt:lpstr>
      <vt:lpstr>Apresentação do PowerPoint</vt:lpstr>
      <vt:lpstr>Fertirrigação</vt:lpstr>
      <vt:lpstr>Fertirrigação</vt:lpstr>
      <vt:lpstr>Produção de mudas de tomate</vt:lpstr>
      <vt:lpstr>Fisiologia da produção de mudas de tomate</vt:lpstr>
      <vt:lpstr>Mudas de tomate</vt:lpstr>
      <vt:lpstr>Mudas tradicionais</vt:lpstr>
      <vt:lpstr>Mudas tradicionais</vt:lpstr>
      <vt:lpstr>“Mudão” não enxertado</vt:lpstr>
      <vt:lpstr>Mudas de tomate enxertadas</vt:lpstr>
      <vt:lpstr>Mudas enxertadas no palito</vt:lpstr>
      <vt:lpstr>Mudas enxertadas</vt:lpstr>
      <vt:lpstr>Mudões enxertados</vt:lpstr>
      <vt:lpstr>Desafios da produção de mudas</vt:lpstr>
      <vt:lpstr>Principais limitações da produção de mudas</vt:lpstr>
      <vt:lpstr>Fisiologia da produção de tomate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Simone da Costa Mello</dc:creator>
  <cp:lastModifiedBy>Usuario</cp:lastModifiedBy>
  <cp:revision>63</cp:revision>
  <dcterms:created xsi:type="dcterms:W3CDTF">2015-03-01T22:51:55Z</dcterms:created>
  <dcterms:modified xsi:type="dcterms:W3CDTF">2019-04-15T13:44:48Z</dcterms:modified>
</cp:coreProperties>
</file>