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handoutMasterIdLst>
    <p:handoutMasterId r:id="rId44"/>
  </p:handoutMasterIdLst>
  <p:sldIdLst>
    <p:sldId id="316" r:id="rId2"/>
    <p:sldId id="339" r:id="rId3"/>
    <p:sldId id="338" r:id="rId4"/>
    <p:sldId id="314" r:id="rId5"/>
    <p:sldId id="315" r:id="rId6"/>
    <p:sldId id="337" r:id="rId7"/>
    <p:sldId id="340" r:id="rId8"/>
    <p:sldId id="318" r:id="rId9"/>
    <p:sldId id="319" r:id="rId10"/>
    <p:sldId id="320" r:id="rId11"/>
    <p:sldId id="321" r:id="rId12"/>
    <p:sldId id="324" r:id="rId13"/>
    <p:sldId id="323" r:id="rId14"/>
    <p:sldId id="325" r:id="rId15"/>
    <p:sldId id="322" r:id="rId16"/>
    <p:sldId id="326" r:id="rId17"/>
    <p:sldId id="327" r:id="rId18"/>
    <p:sldId id="329" r:id="rId19"/>
    <p:sldId id="330" r:id="rId20"/>
    <p:sldId id="331" r:id="rId21"/>
    <p:sldId id="360" r:id="rId22"/>
    <p:sldId id="361" r:id="rId23"/>
    <p:sldId id="362" r:id="rId24"/>
    <p:sldId id="332" r:id="rId25"/>
    <p:sldId id="333" r:id="rId26"/>
    <p:sldId id="334" r:id="rId27"/>
    <p:sldId id="335" r:id="rId28"/>
    <p:sldId id="336" r:id="rId29"/>
    <p:sldId id="341" r:id="rId30"/>
    <p:sldId id="345" r:id="rId31"/>
    <p:sldId id="346" r:id="rId32"/>
    <p:sldId id="347" r:id="rId33"/>
    <p:sldId id="348" r:id="rId34"/>
    <p:sldId id="349" r:id="rId35"/>
    <p:sldId id="350" r:id="rId36"/>
    <p:sldId id="351" r:id="rId37"/>
    <p:sldId id="352" r:id="rId38"/>
    <p:sldId id="354" r:id="rId39"/>
    <p:sldId id="355" r:id="rId40"/>
    <p:sldId id="356" r:id="rId41"/>
    <p:sldId id="357" r:id="rId42"/>
  </p:sldIdLst>
  <p:sldSz cx="9906000" cy="6858000" type="A4"/>
  <p:notesSz cx="6858000" cy="9080500"/>
  <p:defaultTextStyle>
    <a:defPPr>
      <a:defRPr lang="pt-BR"/>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2861">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DDD"/>
    <a:srgbClr val="009900"/>
    <a:srgbClr val="FFCC00"/>
    <a:srgbClr val="FF0000"/>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1116" y="84"/>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5146"/>
    </p:cViewPr>
  </p:sorterViewPr>
  <p:notesViewPr>
    <p:cSldViewPr>
      <p:cViewPr varScale="1">
        <p:scale>
          <a:sx n="61" d="100"/>
          <a:sy n="61" d="100"/>
        </p:scale>
        <p:origin x="-2376" y="-72"/>
      </p:cViewPr>
      <p:guideLst>
        <p:guide orient="horz" pos="2861"/>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pt-BR"/>
          </a:p>
        </p:txBody>
      </p:sp>
      <p:sp>
        <p:nvSpPr>
          <p:cNvPr id="21507" name="Rectangle 3"/>
          <p:cNvSpPr>
            <a:spLocks noGrp="1" noChangeArrowheads="1"/>
          </p:cNvSpPr>
          <p:nvPr>
            <p:ph type="dt" sz="quarter" idx="1"/>
          </p:nvPr>
        </p:nvSpPr>
        <p:spPr bwMode="auto">
          <a:xfrm>
            <a:off x="3886200"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pt-BR"/>
          </a:p>
        </p:txBody>
      </p:sp>
      <p:sp>
        <p:nvSpPr>
          <p:cNvPr id="21508" name="Rectangle 4"/>
          <p:cNvSpPr>
            <a:spLocks noGrp="1" noChangeArrowheads="1"/>
          </p:cNvSpPr>
          <p:nvPr>
            <p:ph type="ftr" sz="quarter" idx="2"/>
          </p:nvPr>
        </p:nvSpPr>
        <p:spPr bwMode="auto">
          <a:xfrm>
            <a:off x="0" y="8626475"/>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pt-BR"/>
          </a:p>
        </p:txBody>
      </p:sp>
      <p:sp>
        <p:nvSpPr>
          <p:cNvPr id="21509" name="Rectangle 5"/>
          <p:cNvSpPr>
            <a:spLocks noGrp="1" noChangeArrowheads="1"/>
          </p:cNvSpPr>
          <p:nvPr>
            <p:ph type="sldNum" sz="quarter" idx="3"/>
          </p:nvPr>
        </p:nvSpPr>
        <p:spPr bwMode="auto">
          <a:xfrm>
            <a:off x="3886200" y="8626475"/>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9C5C82B-DC02-4754-813A-634D9EACCE49}" type="slidenum">
              <a:rPr lang="pt-BR"/>
              <a:pPr/>
              <a:t>‹nº›</a:t>
            </a:fld>
            <a:endParaRPr lang="pt-BR"/>
          </a:p>
        </p:txBody>
      </p:sp>
    </p:spTree>
    <p:extLst>
      <p:ext uri="{BB962C8B-B14F-4D97-AF65-F5344CB8AC3E}">
        <p14:creationId xmlns:p14="http://schemas.microsoft.com/office/powerpoint/2010/main" val="6626203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3388" cy="4254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pt-BR"/>
          </a:p>
        </p:txBody>
      </p:sp>
      <p:sp>
        <p:nvSpPr>
          <p:cNvPr id="22531" name="Rectangle 3"/>
          <p:cNvSpPr>
            <a:spLocks noGrp="1" noChangeArrowheads="1"/>
          </p:cNvSpPr>
          <p:nvPr>
            <p:ph type="dt" idx="1"/>
          </p:nvPr>
        </p:nvSpPr>
        <p:spPr bwMode="auto">
          <a:xfrm>
            <a:off x="3887788" y="0"/>
            <a:ext cx="2973387" cy="4254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pt-BR"/>
          </a:p>
        </p:txBody>
      </p:sp>
      <p:sp>
        <p:nvSpPr>
          <p:cNvPr id="22532" name="Rectangle 4"/>
          <p:cNvSpPr>
            <a:spLocks noGrp="1" noRot="1" noChangeAspect="1" noChangeArrowheads="1" noTextEdit="1"/>
          </p:cNvSpPr>
          <p:nvPr>
            <p:ph type="sldImg" idx="2"/>
          </p:nvPr>
        </p:nvSpPr>
        <p:spPr bwMode="auto">
          <a:xfrm>
            <a:off x="969963" y="709613"/>
            <a:ext cx="4921250" cy="3406775"/>
          </a:xfrm>
          <a:prstGeom prst="rect">
            <a:avLst/>
          </a:prstGeom>
          <a:noFill/>
          <a:ln w="9525">
            <a:solidFill>
              <a:srgbClr val="000000"/>
            </a:solidFill>
            <a:miter lim="800000"/>
            <a:headEnd/>
            <a:tailEnd/>
          </a:ln>
          <a:effectLst/>
        </p:spPr>
      </p:sp>
      <p:sp>
        <p:nvSpPr>
          <p:cNvPr id="22533" name="Rectangle 5"/>
          <p:cNvSpPr>
            <a:spLocks noGrp="1" noChangeArrowheads="1"/>
          </p:cNvSpPr>
          <p:nvPr>
            <p:ph type="body" sz="quarter" idx="3"/>
          </p:nvPr>
        </p:nvSpPr>
        <p:spPr bwMode="auto">
          <a:xfrm>
            <a:off x="914400" y="4329113"/>
            <a:ext cx="5032375" cy="4044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22534" name="Rectangle 6"/>
          <p:cNvSpPr>
            <a:spLocks noGrp="1" noChangeArrowheads="1"/>
          </p:cNvSpPr>
          <p:nvPr>
            <p:ph type="ftr" sz="quarter" idx="4"/>
          </p:nvPr>
        </p:nvSpPr>
        <p:spPr bwMode="auto">
          <a:xfrm>
            <a:off x="0" y="8658225"/>
            <a:ext cx="2973388" cy="4254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pt-BR"/>
          </a:p>
        </p:txBody>
      </p:sp>
      <p:sp>
        <p:nvSpPr>
          <p:cNvPr id="22535" name="Rectangle 7"/>
          <p:cNvSpPr>
            <a:spLocks noGrp="1" noChangeArrowheads="1"/>
          </p:cNvSpPr>
          <p:nvPr>
            <p:ph type="sldNum" sz="quarter" idx="5"/>
          </p:nvPr>
        </p:nvSpPr>
        <p:spPr bwMode="auto">
          <a:xfrm>
            <a:off x="3887788" y="8658225"/>
            <a:ext cx="2973387" cy="4254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58164BF-F057-4EBD-969C-A4372F40DA30}" type="slidenum">
              <a:rPr lang="pt-BR"/>
              <a:pPr/>
              <a:t>‹nº›</a:t>
            </a:fld>
            <a:endParaRPr lang="pt-BR"/>
          </a:p>
        </p:txBody>
      </p:sp>
    </p:spTree>
    <p:extLst>
      <p:ext uri="{BB962C8B-B14F-4D97-AF65-F5344CB8AC3E}">
        <p14:creationId xmlns:p14="http://schemas.microsoft.com/office/powerpoint/2010/main" val="82057323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558164BF-F057-4EBD-969C-A4372F40DA30}" type="slidenum">
              <a:rPr lang="pt-BR" smtClean="0"/>
              <a:pPr/>
              <a:t>1</a:t>
            </a:fld>
            <a:endParaRPr lang="pt-B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558164BF-F057-4EBD-969C-A4372F40DA30}" type="slidenum">
              <a:rPr lang="pt-BR" smtClean="0"/>
              <a:pPr/>
              <a:t>10</a:t>
            </a:fld>
            <a:endParaRPr lang="pt-B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558164BF-F057-4EBD-969C-A4372F40DA30}" type="slidenum">
              <a:rPr lang="pt-BR" smtClean="0"/>
              <a:pPr/>
              <a:t>11</a:t>
            </a:fld>
            <a:endParaRPr lang="pt-B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558164BF-F057-4EBD-969C-A4372F40DA30}" type="slidenum">
              <a:rPr lang="pt-BR" smtClean="0"/>
              <a:pPr/>
              <a:t>12</a:t>
            </a:fld>
            <a:endParaRPr lang="pt-B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558164BF-F057-4EBD-969C-A4372F40DA30}" type="slidenum">
              <a:rPr lang="pt-BR" smtClean="0"/>
              <a:pPr/>
              <a:t>13</a:t>
            </a:fld>
            <a:endParaRPr lang="pt-B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558164BF-F057-4EBD-969C-A4372F40DA30}" type="slidenum">
              <a:rPr lang="pt-BR" smtClean="0"/>
              <a:pPr/>
              <a:t>14</a:t>
            </a:fld>
            <a:endParaRPr lang="pt-B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558164BF-F057-4EBD-969C-A4372F40DA30}" type="slidenum">
              <a:rPr lang="pt-BR" smtClean="0"/>
              <a:pPr/>
              <a:t>15</a:t>
            </a:fld>
            <a:endParaRPr lang="pt-B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558164BF-F057-4EBD-969C-A4372F40DA30}" type="slidenum">
              <a:rPr lang="pt-BR" smtClean="0"/>
              <a:pPr/>
              <a:t>16</a:t>
            </a:fld>
            <a:endParaRPr lang="pt-B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558164BF-F057-4EBD-969C-A4372F40DA30}" type="slidenum">
              <a:rPr lang="pt-BR" smtClean="0"/>
              <a:pPr/>
              <a:t>17</a:t>
            </a:fld>
            <a:endParaRPr lang="pt-B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558164BF-F057-4EBD-969C-A4372F40DA30}" type="slidenum">
              <a:rPr lang="pt-BR" smtClean="0"/>
              <a:pPr/>
              <a:t>18</a:t>
            </a:fld>
            <a:endParaRPr lang="pt-B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558164BF-F057-4EBD-969C-A4372F40DA30}" type="slidenum">
              <a:rPr lang="pt-BR" smtClean="0"/>
              <a:pPr/>
              <a:t>19</a:t>
            </a:fld>
            <a:endParaRPr lang="pt-B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558164BF-F057-4EBD-969C-A4372F40DA30}" type="slidenum">
              <a:rPr lang="pt-BR" smtClean="0"/>
              <a:pPr/>
              <a:t>2</a:t>
            </a:fld>
            <a:endParaRPr lang="pt-B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558164BF-F057-4EBD-969C-A4372F40DA30}" type="slidenum">
              <a:rPr lang="pt-BR" smtClean="0"/>
              <a:pPr/>
              <a:t>20</a:t>
            </a:fld>
            <a:endParaRPr lang="pt-B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558164BF-F057-4EBD-969C-A4372F40DA30}" type="slidenum">
              <a:rPr lang="pt-BR" smtClean="0"/>
              <a:pPr/>
              <a:t>21</a:t>
            </a:fld>
            <a:endParaRPr lang="pt-B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558164BF-F057-4EBD-969C-A4372F40DA30}" type="slidenum">
              <a:rPr lang="pt-BR" smtClean="0"/>
              <a:pPr/>
              <a:t>22</a:t>
            </a:fld>
            <a:endParaRPr lang="pt-B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558164BF-F057-4EBD-969C-A4372F40DA30}" type="slidenum">
              <a:rPr lang="pt-BR" smtClean="0"/>
              <a:pPr/>
              <a:t>23</a:t>
            </a:fld>
            <a:endParaRPr lang="pt-B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558164BF-F057-4EBD-969C-A4372F40DA30}" type="slidenum">
              <a:rPr lang="pt-BR" smtClean="0"/>
              <a:pPr/>
              <a:t>24</a:t>
            </a:fld>
            <a:endParaRPr lang="pt-B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558164BF-F057-4EBD-969C-A4372F40DA30}" type="slidenum">
              <a:rPr lang="pt-BR" smtClean="0"/>
              <a:pPr/>
              <a:t>25</a:t>
            </a:fld>
            <a:endParaRPr lang="pt-B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558164BF-F057-4EBD-969C-A4372F40DA30}" type="slidenum">
              <a:rPr lang="pt-BR" smtClean="0"/>
              <a:pPr/>
              <a:t>26</a:t>
            </a:fld>
            <a:endParaRPr lang="pt-B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558164BF-F057-4EBD-969C-A4372F40DA30}" type="slidenum">
              <a:rPr lang="pt-BR" smtClean="0"/>
              <a:pPr/>
              <a:t>27</a:t>
            </a:fld>
            <a:endParaRPr lang="pt-B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558164BF-F057-4EBD-969C-A4372F40DA30}" type="slidenum">
              <a:rPr lang="pt-BR" smtClean="0"/>
              <a:pPr/>
              <a:t>28</a:t>
            </a:fld>
            <a:endParaRPr lang="pt-B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558164BF-F057-4EBD-969C-A4372F40DA30}" type="slidenum">
              <a:rPr lang="pt-BR" smtClean="0"/>
              <a:pPr/>
              <a:t>29</a:t>
            </a:fld>
            <a:endParaRPr lang="pt-B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558164BF-F057-4EBD-969C-A4372F40DA30}" type="slidenum">
              <a:rPr lang="pt-BR" smtClean="0"/>
              <a:pPr/>
              <a:t>3</a:t>
            </a:fld>
            <a:endParaRPr lang="pt-B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558164BF-F057-4EBD-969C-A4372F40DA30}" type="slidenum">
              <a:rPr lang="pt-BR" smtClean="0"/>
              <a:pPr/>
              <a:t>30</a:t>
            </a:fld>
            <a:endParaRPr lang="pt-B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558164BF-F057-4EBD-969C-A4372F40DA30}" type="slidenum">
              <a:rPr lang="pt-BR" smtClean="0"/>
              <a:pPr/>
              <a:t>31</a:t>
            </a:fld>
            <a:endParaRPr lang="pt-B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558164BF-F057-4EBD-969C-A4372F40DA30}" type="slidenum">
              <a:rPr lang="pt-BR" smtClean="0"/>
              <a:pPr/>
              <a:t>32</a:t>
            </a:fld>
            <a:endParaRPr lang="pt-B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558164BF-F057-4EBD-969C-A4372F40DA30}" type="slidenum">
              <a:rPr lang="pt-BR" smtClean="0"/>
              <a:pPr/>
              <a:t>33</a:t>
            </a:fld>
            <a:endParaRPr lang="pt-B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558164BF-F057-4EBD-969C-A4372F40DA30}" type="slidenum">
              <a:rPr lang="pt-BR" smtClean="0"/>
              <a:pPr/>
              <a:t>34</a:t>
            </a:fld>
            <a:endParaRPr lang="pt-B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558164BF-F057-4EBD-969C-A4372F40DA30}" type="slidenum">
              <a:rPr lang="pt-BR" smtClean="0"/>
              <a:pPr/>
              <a:t>35</a:t>
            </a:fld>
            <a:endParaRPr lang="pt-B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558164BF-F057-4EBD-969C-A4372F40DA30}" type="slidenum">
              <a:rPr lang="pt-BR" smtClean="0"/>
              <a:pPr/>
              <a:t>36</a:t>
            </a:fld>
            <a:endParaRPr lang="pt-B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558164BF-F057-4EBD-969C-A4372F40DA30}" type="slidenum">
              <a:rPr lang="pt-BR" smtClean="0"/>
              <a:pPr/>
              <a:t>37</a:t>
            </a:fld>
            <a:endParaRPr lang="pt-B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558164BF-F057-4EBD-969C-A4372F40DA30}" type="slidenum">
              <a:rPr lang="pt-BR" smtClean="0"/>
              <a:pPr/>
              <a:t>38</a:t>
            </a:fld>
            <a:endParaRPr lang="pt-B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558164BF-F057-4EBD-969C-A4372F40DA30}" type="slidenum">
              <a:rPr lang="pt-BR" smtClean="0"/>
              <a:pPr/>
              <a:t>39</a:t>
            </a:fld>
            <a:endParaRPr lang="pt-B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558164BF-F057-4EBD-969C-A4372F40DA30}" type="slidenum">
              <a:rPr lang="pt-BR" smtClean="0"/>
              <a:pPr/>
              <a:t>4</a:t>
            </a:fld>
            <a:endParaRPr lang="pt-B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558164BF-F057-4EBD-969C-A4372F40DA30}" type="slidenum">
              <a:rPr lang="pt-BR" smtClean="0"/>
              <a:pPr/>
              <a:t>40</a:t>
            </a:fld>
            <a:endParaRPr lang="pt-B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558164BF-F057-4EBD-969C-A4372F40DA30}" type="slidenum">
              <a:rPr lang="pt-BR" smtClean="0"/>
              <a:pPr/>
              <a:t>41</a:t>
            </a:fld>
            <a:endParaRPr lang="pt-B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558164BF-F057-4EBD-969C-A4372F40DA30}" type="slidenum">
              <a:rPr lang="pt-BR" smtClean="0"/>
              <a:pPr/>
              <a:t>5</a:t>
            </a:fld>
            <a:endParaRPr lang="pt-B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558164BF-F057-4EBD-969C-A4372F40DA30}" type="slidenum">
              <a:rPr lang="pt-BR" smtClean="0"/>
              <a:pPr/>
              <a:t>6</a:t>
            </a:fld>
            <a:endParaRPr lang="pt-B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558164BF-F057-4EBD-969C-A4372F40DA30}" type="slidenum">
              <a:rPr lang="pt-BR" smtClean="0"/>
              <a:pPr/>
              <a:t>7</a:t>
            </a:fld>
            <a:endParaRPr lang="pt-B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558164BF-F057-4EBD-969C-A4372F40DA30}" type="slidenum">
              <a:rPr lang="pt-BR" smtClean="0"/>
              <a:pPr/>
              <a:t>8</a:t>
            </a:fld>
            <a:endParaRPr lang="pt-B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558164BF-F057-4EBD-969C-A4372F40DA30}" type="slidenum">
              <a:rPr lang="pt-BR" smtClean="0"/>
              <a:pPr/>
              <a:t>9</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1">
        <a:schemeClr val="bg2"/>
      </p:bgRef>
    </p:bg>
    <p:spTree>
      <p:nvGrpSpPr>
        <p:cNvPr id="1" name=""/>
        <p:cNvGrpSpPr/>
        <p:nvPr/>
      </p:nvGrpSpPr>
      <p:grpSpPr>
        <a:xfrm>
          <a:off x="0" y="0"/>
          <a:ext cx="0" cy="0"/>
          <a:chOff x="0" y="0"/>
          <a:chExt cx="0" cy="0"/>
        </a:xfrm>
      </p:grpSpPr>
      <p:sp>
        <p:nvSpPr>
          <p:cNvPr id="15" name="Retângulo 14"/>
          <p:cNvSpPr>
            <a:spLocks noChangeArrowheads="1"/>
          </p:cNvSpPr>
          <p:nvPr/>
        </p:nvSpPr>
        <p:spPr bwMode="white">
          <a:xfrm>
            <a:off x="0" y="6705600"/>
            <a:ext cx="9906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ângulo 18"/>
          <p:cNvSpPr>
            <a:spLocks noChangeArrowheads="1"/>
          </p:cNvSpPr>
          <p:nvPr/>
        </p:nvSpPr>
        <p:spPr bwMode="white">
          <a:xfrm>
            <a:off x="9740900" y="3048"/>
            <a:ext cx="1651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ângulo 17"/>
          <p:cNvSpPr>
            <a:spLocks noChangeArrowheads="1"/>
          </p:cNvSpPr>
          <p:nvPr/>
        </p:nvSpPr>
        <p:spPr bwMode="white">
          <a:xfrm>
            <a:off x="0" y="0"/>
            <a:ext cx="1651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ângulo 15"/>
          <p:cNvSpPr>
            <a:spLocks noChangeArrowheads="1"/>
          </p:cNvSpPr>
          <p:nvPr/>
        </p:nvSpPr>
        <p:spPr bwMode="white">
          <a:xfrm>
            <a:off x="0" y="0"/>
            <a:ext cx="9906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ângulo 11"/>
          <p:cNvSpPr>
            <a:spLocks noChangeArrowheads="1"/>
          </p:cNvSpPr>
          <p:nvPr/>
        </p:nvSpPr>
        <p:spPr bwMode="auto">
          <a:xfrm>
            <a:off x="158496" y="6391657"/>
            <a:ext cx="9569196"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ítulo 8"/>
          <p:cNvSpPr>
            <a:spLocks noGrp="1"/>
          </p:cNvSpPr>
          <p:nvPr>
            <p:ph type="subTitle" idx="1"/>
          </p:nvPr>
        </p:nvSpPr>
        <p:spPr>
          <a:xfrm>
            <a:off x="1485900" y="2819400"/>
            <a:ext cx="69342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a:t>Clique para editar o estilo do subtítulo mestre</a:t>
            </a:r>
            <a:endParaRPr kumimoji="0" lang="en-US"/>
          </a:p>
        </p:txBody>
      </p:sp>
      <p:sp>
        <p:nvSpPr>
          <p:cNvPr id="28" name="Espaço Reservado para Data 27"/>
          <p:cNvSpPr>
            <a:spLocks noGrp="1"/>
          </p:cNvSpPr>
          <p:nvPr>
            <p:ph type="dt" sz="half" idx="10"/>
          </p:nvPr>
        </p:nvSpPr>
        <p:spPr/>
        <p:txBody>
          <a:bodyPr/>
          <a:lstStyle/>
          <a:p>
            <a:endParaRPr lang="pt-BR"/>
          </a:p>
        </p:txBody>
      </p:sp>
      <p:sp>
        <p:nvSpPr>
          <p:cNvPr id="17" name="Espaço Reservado para Rodapé 16"/>
          <p:cNvSpPr>
            <a:spLocks noGrp="1"/>
          </p:cNvSpPr>
          <p:nvPr>
            <p:ph type="ftr" sz="quarter" idx="11"/>
          </p:nvPr>
        </p:nvSpPr>
        <p:spPr/>
        <p:txBody>
          <a:bodyPr/>
          <a:lstStyle/>
          <a:p>
            <a:endParaRPr lang="pt-BR"/>
          </a:p>
        </p:txBody>
      </p:sp>
      <p:sp>
        <p:nvSpPr>
          <p:cNvPr id="7" name="Conector reto 6"/>
          <p:cNvSpPr>
            <a:spLocks noChangeShapeType="1"/>
          </p:cNvSpPr>
          <p:nvPr/>
        </p:nvSpPr>
        <p:spPr bwMode="auto">
          <a:xfrm>
            <a:off x="168402" y="2420112"/>
            <a:ext cx="9569196"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tângulo 9"/>
          <p:cNvSpPr>
            <a:spLocks noChangeArrowheads="1"/>
          </p:cNvSpPr>
          <p:nvPr/>
        </p:nvSpPr>
        <p:spPr bwMode="auto">
          <a:xfrm>
            <a:off x="165100" y="152400"/>
            <a:ext cx="9569196"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ipse 12"/>
          <p:cNvSpPr/>
          <p:nvPr/>
        </p:nvSpPr>
        <p:spPr>
          <a:xfrm>
            <a:off x="4622800" y="2115312"/>
            <a:ext cx="6604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ipse 13"/>
          <p:cNvSpPr/>
          <p:nvPr/>
        </p:nvSpPr>
        <p:spPr>
          <a:xfrm>
            <a:off x="4725162" y="2209800"/>
            <a:ext cx="455676"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ço Reservado para Número de Slide 28"/>
          <p:cNvSpPr>
            <a:spLocks noGrp="1"/>
          </p:cNvSpPr>
          <p:nvPr>
            <p:ph type="sldNum" sz="quarter" idx="12"/>
          </p:nvPr>
        </p:nvSpPr>
        <p:spPr>
          <a:xfrm>
            <a:off x="4705350" y="2199451"/>
            <a:ext cx="495300" cy="441325"/>
          </a:xfrm>
        </p:spPr>
        <p:txBody>
          <a:bodyPr/>
          <a:lstStyle>
            <a:lvl1pPr>
              <a:defRPr>
                <a:solidFill>
                  <a:schemeClr val="accent3">
                    <a:shade val="75000"/>
                  </a:schemeClr>
                </a:solidFill>
              </a:defRPr>
            </a:lvl1pPr>
          </a:lstStyle>
          <a:p>
            <a:fld id="{75D56DE2-583B-4940-9EAA-A4C702D8A543}" type="slidenum">
              <a:rPr lang="pt-BR" smtClean="0"/>
              <a:pPr/>
              <a:t>‹nº›</a:t>
            </a:fld>
            <a:endParaRPr lang="pt-BR"/>
          </a:p>
        </p:txBody>
      </p:sp>
      <p:sp>
        <p:nvSpPr>
          <p:cNvPr id="8" name="Título 7"/>
          <p:cNvSpPr>
            <a:spLocks noGrp="1"/>
          </p:cNvSpPr>
          <p:nvPr>
            <p:ph type="ctrTitle"/>
          </p:nvPr>
        </p:nvSpPr>
        <p:spPr>
          <a:xfrm>
            <a:off x="742950" y="381000"/>
            <a:ext cx="8420100" cy="1752600"/>
          </a:xfrm>
        </p:spPr>
        <p:txBody>
          <a:bodyPr anchor="b"/>
          <a:lstStyle>
            <a:lvl1pPr>
              <a:defRPr sz="4200">
                <a:solidFill>
                  <a:schemeClr val="accent1"/>
                </a:solidFill>
              </a:defRPr>
            </a:lvl1pPr>
          </a:lstStyle>
          <a:p>
            <a:r>
              <a:rPr kumimoji="0" lang="pt-BR"/>
              <a:t>Clique para editar o estilo do título mestre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516AE5A-14D7-446B-8095-10A85F898E47}"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bg>
      <p:bgRef idx="1001">
        <a:schemeClr val="bg2"/>
      </p:bgRef>
    </p:bg>
    <p:spTree>
      <p:nvGrpSpPr>
        <p:cNvPr id="1" name=""/>
        <p:cNvGrpSpPr/>
        <p:nvPr/>
      </p:nvGrpSpPr>
      <p:grpSpPr>
        <a:xfrm>
          <a:off x="0" y="0"/>
          <a:ext cx="0" cy="0"/>
          <a:chOff x="0" y="0"/>
          <a:chExt cx="0" cy="0"/>
        </a:xfrm>
      </p:grpSpPr>
      <p:sp>
        <p:nvSpPr>
          <p:cNvPr id="7" name="Retângulo 6"/>
          <p:cNvSpPr>
            <a:spLocks noChangeArrowheads="1"/>
          </p:cNvSpPr>
          <p:nvPr/>
        </p:nvSpPr>
        <p:spPr bwMode="white">
          <a:xfrm>
            <a:off x="0" y="6705600"/>
            <a:ext cx="9906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ângulo 7"/>
          <p:cNvSpPr>
            <a:spLocks noChangeArrowheads="1"/>
          </p:cNvSpPr>
          <p:nvPr/>
        </p:nvSpPr>
        <p:spPr bwMode="white">
          <a:xfrm>
            <a:off x="7594600" y="0"/>
            <a:ext cx="2311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ângulo 8"/>
          <p:cNvSpPr>
            <a:spLocks noChangeArrowheads="1"/>
          </p:cNvSpPr>
          <p:nvPr/>
        </p:nvSpPr>
        <p:spPr bwMode="white">
          <a:xfrm>
            <a:off x="0" y="0"/>
            <a:ext cx="9906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tângulo 9"/>
          <p:cNvSpPr>
            <a:spLocks noChangeArrowheads="1"/>
          </p:cNvSpPr>
          <p:nvPr/>
        </p:nvSpPr>
        <p:spPr bwMode="white">
          <a:xfrm>
            <a:off x="0" y="0"/>
            <a:ext cx="1651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tângulo 10"/>
          <p:cNvSpPr>
            <a:spLocks noChangeArrowheads="1"/>
          </p:cNvSpPr>
          <p:nvPr/>
        </p:nvSpPr>
        <p:spPr bwMode="auto">
          <a:xfrm>
            <a:off x="158496" y="6391657"/>
            <a:ext cx="9569196"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ângulo 11"/>
          <p:cNvSpPr>
            <a:spLocks noChangeArrowheads="1"/>
          </p:cNvSpPr>
          <p:nvPr/>
        </p:nvSpPr>
        <p:spPr bwMode="auto">
          <a:xfrm>
            <a:off x="165100" y="155448"/>
            <a:ext cx="9569196"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ector reto 12"/>
          <p:cNvSpPr>
            <a:spLocks noChangeShapeType="1"/>
          </p:cNvSpPr>
          <p:nvPr/>
        </p:nvSpPr>
        <p:spPr bwMode="auto">
          <a:xfrm rot="5400000">
            <a:off x="4617212"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ipse 13"/>
          <p:cNvSpPr/>
          <p:nvPr/>
        </p:nvSpPr>
        <p:spPr>
          <a:xfrm>
            <a:off x="7409688" y="2925763"/>
            <a:ext cx="6604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e 14"/>
          <p:cNvSpPr/>
          <p:nvPr/>
        </p:nvSpPr>
        <p:spPr>
          <a:xfrm>
            <a:off x="7512050" y="3020251"/>
            <a:ext cx="455676"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ço Reservado para Número de Slide 5"/>
          <p:cNvSpPr>
            <a:spLocks noGrp="1"/>
          </p:cNvSpPr>
          <p:nvPr>
            <p:ph type="sldNum" sz="quarter" idx="12"/>
          </p:nvPr>
        </p:nvSpPr>
        <p:spPr>
          <a:xfrm>
            <a:off x="7492238" y="3009902"/>
            <a:ext cx="495300" cy="441325"/>
          </a:xfrm>
        </p:spPr>
        <p:txBody>
          <a:bodyPr/>
          <a:lstStyle/>
          <a:p>
            <a:fld id="{C6901A60-2C5A-43A8-9C71-C14068B7D712}" type="slidenum">
              <a:rPr lang="pt-BR" smtClean="0"/>
              <a:pPr/>
              <a:t>‹nº›</a:t>
            </a:fld>
            <a:endParaRPr lang="pt-BR"/>
          </a:p>
        </p:txBody>
      </p:sp>
      <p:sp>
        <p:nvSpPr>
          <p:cNvPr id="3" name="Espaço Reservado para Texto Vertical 2"/>
          <p:cNvSpPr>
            <a:spLocks noGrp="1"/>
          </p:cNvSpPr>
          <p:nvPr>
            <p:ph type="body" orient="vert" idx="1"/>
          </p:nvPr>
        </p:nvSpPr>
        <p:spPr>
          <a:xfrm>
            <a:off x="330200" y="304800"/>
            <a:ext cx="7099300" cy="5821366"/>
          </a:xfrm>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endParaRPr lang="pt-BR"/>
          </a:p>
        </p:txBody>
      </p:sp>
      <p:sp>
        <p:nvSpPr>
          <p:cNvPr id="5" name="Espaço Reservado para Rodapé 4"/>
          <p:cNvSpPr>
            <a:spLocks noGrp="1"/>
          </p:cNvSpPr>
          <p:nvPr>
            <p:ph type="ftr" sz="quarter" idx="11"/>
          </p:nvPr>
        </p:nvSpPr>
        <p:spPr/>
        <p:txBody>
          <a:bodyPr/>
          <a:lstStyle/>
          <a:p>
            <a:endParaRPr lang="pt-BR"/>
          </a:p>
        </p:txBody>
      </p:sp>
      <p:sp>
        <p:nvSpPr>
          <p:cNvPr id="2" name="Título Vertical 1"/>
          <p:cNvSpPr>
            <a:spLocks noGrp="1"/>
          </p:cNvSpPr>
          <p:nvPr>
            <p:ph type="title" orient="vert"/>
          </p:nvPr>
        </p:nvSpPr>
        <p:spPr>
          <a:xfrm>
            <a:off x="8007350" y="304802"/>
            <a:ext cx="1568450" cy="5851525"/>
          </a:xfrm>
        </p:spPr>
        <p:txBody>
          <a:bodyPr vert="eaVert"/>
          <a:lstStyle/>
          <a:p>
            <a:r>
              <a:rPr kumimoji="0" lang="pt-BR"/>
              <a:t>Clique para editar o estilo do título mestre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solidFill>
                  <a:schemeClr val="accent3">
                    <a:shade val="75000"/>
                  </a:schemeClr>
                </a:solidFill>
              </a:defRPr>
            </a:lvl1pPr>
          </a:lstStyle>
          <a:p>
            <a:r>
              <a:rPr kumimoji="0" lang="pt-BR"/>
              <a:t>Clique para editar o estilo do título mestre</a:t>
            </a:r>
            <a:endParaRPr kumimoji="0" lang="en-US"/>
          </a:p>
        </p:txBody>
      </p:sp>
      <p:sp>
        <p:nvSpPr>
          <p:cNvPr id="4" name="Espaço Reservado para Data 3"/>
          <p:cNvSpPr>
            <a:spLocks noGrp="1"/>
          </p:cNvSpPr>
          <p:nvPr>
            <p:ph type="dt" sz="half" idx="10"/>
          </p:nvPr>
        </p:nvSpPr>
        <p:spPr/>
        <p:txBody>
          <a:bodyPr/>
          <a:lstStyle/>
          <a:p>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a:xfrm>
            <a:off x="4725162" y="1026373"/>
            <a:ext cx="495300" cy="441325"/>
          </a:xfrm>
        </p:spPr>
        <p:txBody>
          <a:bodyPr/>
          <a:lstStyle/>
          <a:p>
            <a:fld id="{ABEEEED5-A4DA-4723-95E9-CF65CE3A1D33}" type="slidenum">
              <a:rPr lang="pt-BR" smtClean="0"/>
              <a:pPr/>
              <a:t>‹nº›</a:t>
            </a:fld>
            <a:endParaRPr lang="pt-BR"/>
          </a:p>
        </p:txBody>
      </p:sp>
      <p:sp>
        <p:nvSpPr>
          <p:cNvPr id="8" name="Espaço Reservado para Conteúdo 7"/>
          <p:cNvSpPr>
            <a:spLocks noGrp="1"/>
          </p:cNvSpPr>
          <p:nvPr>
            <p:ph sz="quarter" idx="1"/>
          </p:nvPr>
        </p:nvSpPr>
        <p:spPr>
          <a:xfrm>
            <a:off x="326898" y="1527048"/>
            <a:ext cx="9212580" cy="4572000"/>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1">
        <a:schemeClr val="bg1"/>
      </p:bgRef>
    </p:bg>
    <p:spTree>
      <p:nvGrpSpPr>
        <p:cNvPr id="1" name=""/>
        <p:cNvGrpSpPr/>
        <p:nvPr/>
      </p:nvGrpSpPr>
      <p:grpSpPr>
        <a:xfrm>
          <a:off x="0" y="0"/>
          <a:ext cx="0" cy="0"/>
          <a:chOff x="0" y="0"/>
          <a:chExt cx="0" cy="0"/>
        </a:xfrm>
      </p:grpSpPr>
      <p:sp>
        <p:nvSpPr>
          <p:cNvPr id="17" name="Retângulo 16"/>
          <p:cNvSpPr>
            <a:spLocks noChangeArrowheads="1"/>
          </p:cNvSpPr>
          <p:nvPr/>
        </p:nvSpPr>
        <p:spPr bwMode="white">
          <a:xfrm>
            <a:off x="0" y="0"/>
            <a:ext cx="1651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tângulo 14"/>
          <p:cNvSpPr>
            <a:spLocks noChangeArrowheads="1"/>
          </p:cNvSpPr>
          <p:nvPr/>
        </p:nvSpPr>
        <p:spPr bwMode="white">
          <a:xfrm>
            <a:off x="0" y="6705600"/>
            <a:ext cx="9906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ângulo 15"/>
          <p:cNvSpPr>
            <a:spLocks noChangeArrowheads="1"/>
          </p:cNvSpPr>
          <p:nvPr/>
        </p:nvSpPr>
        <p:spPr bwMode="white">
          <a:xfrm>
            <a:off x="0" y="0"/>
            <a:ext cx="9906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ângulo 17"/>
          <p:cNvSpPr>
            <a:spLocks noChangeArrowheads="1"/>
          </p:cNvSpPr>
          <p:nvPr/>
        </p:nvSpPr>
        <p:spPr bwMode="white">
          <a:xfrm>
            <a:off x="9740900" y="19050"/>
            <a:ext cx="1651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ângulo 18"/>
          <p:cNvSpPr>
            <a:spLocks noChangeArrowheads="1"/>
          </p:cNvSpPr>
          <p:nvPr/>
        </p:nvSpPr>
        <p:spPr bwMode="white">
          <a:xfrm>
            <a:off x="165100" y="2286000"/>
            <a:ext cx="9569196"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ângulo 11"/>
          <p:cNvSpPr>
            <a:spLocks noChangeArrowheads="1"/>
          </p:cNvSpPr>
          <p:nvPr/>
        </p:nvSpPr>
        <p:spPr bwMode="auto">
          <a:xfrm>
            <a:off x="168402" y="142352"/>
            <a:ext cx="9569196"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ço Reservado para Texto 2"/>
          <p:cNvSpPr>
            <a:spLocks noGrp="1"/>
          </p:cNvSpPr>
          <p:nvPr>
            <p:ph type="body" idx="1"/>
          </p:nvPr>
        </p:nvSpPr>
        <p:spPr>
          <a:xfrm>
            <a:off x="1482461" y="2743200"/>
            <a:ext cx="7020189"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a:t>Clique para editar os estilos do texto mestre</a:t>
            </a:r>
          </a:p>
        </p:txBody>
      </p:sp>
      <p:sp>
        <p:nvSpPr>
          <p:cNvPr id="13" name="Retângulo 12"/>
          <p:cNvSpPr>
            <a:spLocks noChangeArrowheads="1"/>
          </p:cNvSpPr>
          <p:nvPr/>
        </p:nvSpPr>
        <p:spPr bwMode="auto">
          <a:xfrm>
            <a:off x="158496" y="6391657"/>
            <a:ext cx="9569196"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tângulo 13"/>
          <p:cNvSpPr>
            <a:spLocks noChangeArrowheads="1"/>
          </p:cNvSpPr>
          <p:nvPr/>
        </p:nvSpPr>
        <p:spPr bwMode="auto">
          <a:xfrm>
            <a:off x="165100" y="152400"/>
            <a:ext cx="9569196"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ço Reservado para Rodapé 4"/>
          <p:cNvSpPr>
            <a:spLocks noGrp="1"/>
          </p:cNvSpPr>
          <p:nvPr>
            <p:ph type="ftr" sz="quarter" idx="11"/>
          </p:nvPr>
        </p:nvSpPr>
        <p:spPr/>
        <p:txBody>
          <a:bodyPr/>
          <a:lstStyle/>
          <a:p>
            <a:endParaRPr lang="pt-BR"/>
          </a:p>
        </p:txBody>
      </p:sp>
      <p:sp>
        <p:nvSpPr>
          <p:cNvPr id="4" name="Espaço Reservado para Data 3"/>
          <p:cNvSpPr>
            <a:spLocks noGrp="1"/>
          </p:cNvSpPr>
          <p:nvPr>
            <p:ph type="dt" sz="half" idx="10"/>
          </p:nvPr>
        </p:nvSpPr>
        <p:spPr/>
        <p:txBody>
          <a:bodyPr/>
          <a:lstStyle/>
          <a:p>
            <a:endParaRPr lang="pt-BR"/>
          </a:p>
        </p:txBody>
      </p:sp>
      <p:sp>
        <p:nvSpPr>
          <p:cNvPr id="8" name="Conector reto 7"/>
          <p:cNvSpPr>
            <a:spLocks noChangeShapeType="1"/>
          </p:cNvSpPr>
          <p:nvPr/>
        </p:nvSpPr>
        <p:spPr bwMode="auto">
          <a:xfrm>
            <a:off x="165100" y="2438400"/>
            <a:ext cx="9569196"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ipse 9"/>
          <p:cNvSpPr/>
          <p:nvPr/>
        </p:nvSpPr>
        <p:spPr>
          <a:xfrm>
            <a:off x="4622800" y="2115312"/>
            <a:ext cx="6604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e 10"/>
          <p:cNvSpPr/>
          <p:nvPr/>
        </p:nvSpPr>
        <p:spPr>
          <a:xfrm>
            <a:off x="4725162" y="2209800"/>
            <a:ext cx="455676"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ço Reservado para Número de Slide 5"/>
          <p:cNvSpPr>
            <a:spLocks noGrp="1"/>
          </p:cNvSpPr>
          <p:nvPr>
            <p:ph type="sldNum" sz="quarter" idx="12"/>
          </p:nvPr>
        </p:nvSpPr>
        <p:spPr>
          <a:xfrm>
            <a:off x="4705350" y="2199451"/>
            <a:ext cx="495300" cy="441325"/>
          </a:xfrm>
        </p:spPr>
        <p:txBody>
          <a:bodyPr/>
          <a:lstStyle>
            <a:lvl1pPr>
              <a:defRPr>
                <a:solidFill>
                  <a:schemeClr val="accent3">
                    <a:shade val="75000"/>
                  </a:schemeClr>
                </a:solidFill>
              </a:defRPr>
            </a:lvl1pPr>
          </a:lstStyle>
          <a:p>
            <a:fld id="{B9D555B5-FCC8-4139-9B60-09E131B25013}" type="slidenum">
              <a:rPr lang="pt-BR" smtClean="0"/>
              <a:pPr/>
              <a:t>‹nº›</a:t>
            </a:fld>
            <a:endParaRPr lang="pt-BR"/>
          </a:p>
        </p:txBody>
      </p:sp>
      <p:sp>
        <p:nvSpPr>
          <p:cNvPr id="2" name="Título 1"/>
          <p:cNvSpPr>
            <a:spLocks noGrp="1"/>
          </p:cNvSpPr>
          <p:nvPr>
            <p:ph type="title"/>
          </p:nvPr>
        </p:nvSpPr>
        <p:spPr>
          <a:xfrm>
            <a:off x="782506" y="533400"/>
            <a:ext cx="8420100" cy="1524000"/>
          </a:xfrm>
        </p:spPr>
        <p:txBody>
          <a:bodyPr anchor="b"/>
          <a:lstStyle>
            <a:lvl1pPr algn="ctr">
              <a:buNone/>
              <a:defRPr sz="4200" b="0" cap="none" baseline="0">
                <a:solidFill>
                  <a:srgbClr val="FFFFFF"/>
                </a:solidFill>
              </a:defRPr>
            </a:lvl1pPr>
          </a:lstStyle>
          <a:p>
            <a:r>
              <a:rPr kumimoji="0" lang="pt-BR"/>
              <a:t>Clique para editar o estilo do título mestre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326898" y="228600"/>
            <a:ext cx="9245600" cy="758952"/>
          </a:xfrm>
        </p:spPr>
        <p:txBody>
          <a:bodyPr/>
          <a:lstStyle/>
          <a:p>
            <a:r>
              <a:rPr kumimoji="0" lang="pt-BR"/>
              <a:t>Clique para editar o estilo do título mestre</a:t>
            </a:r>
            <a:endParaRPr kumimoji="0" lang="en-US"/>
          </a:p>
        </p:txBody>
      </p:sp>
      <p:sp>
        <p:nvSpPr>
          <p:cNvPr id="5" name="Espaço Reservado para Data 4"/>
          <p:cNvSpPr>
            <a:spLocks noGrp="1"/>
          </p:cNvSpPr>
          <p:nvPr>
            <p:ph type="dt" sz="half" idx="10"/>
          </p:nvPr>
        </p:nvSpPr>
        <p:spPr>
          <a:xfrm>
            <a:off x="6273800" y="6409944"/>
            <a:ext cx="3298698" cy="365760"/>
          </a:xfrm>
        </p:spPr>
        <p:txBody>
          <a:bodyPr/>
          <a:lstStyle/>
          <a:p>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52398A9-B040-4883-831F-C910D1352811}" type="slidenum">
              <a:rPr lang="pt-BR" smtClean="0"/>
              <a:pPr/>
              <a:t>‹nº›</a:t>
            </a:fld>
            <a:endParaRPr lang="pt-BR"/>
          </a:p>
        </p:txBody>
      </p:sp>
      <p:sp>
        <p:nvSpPr>
          <p:cNvPr id="8" name="Conector reto 7"/>
          <p:cNvSpPr>
            <a:spLocks noChangeShapeType="1"/>
          </p:cNvSpPr>
          <p:nvPr/>
        </p:nvSpPr>
        <p:spPr bwMode="auto">
          <a:xfrm flipV="1">
            <a:off x="4943337" y="1575653"/>
            <a:ext cx="9664"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ço Reservado para Conteúdo 9"/>
          <p:cNvSpPr>
            <a:spLocks noGrp="1"/>
          </p:cNvSpPr>
          <p:nvPr>
            <p:ph sz="half" idx="1"/>
          </p:nvPr>
        </p:nvSpPr>
        <p:spPr>
          <a:xfrm>
            <a:off x="326898" y="1371600"/>
            <a:ext cx="4375150" cy="4681728"/>
          </a:xfrm>
        </p:spPr>
        <p:txBody>
          <a:bodyPr/>
          <a:lstStyle>
            <a:lvl1pPr>
              <a:defRPr sz="2500"/>
            </a:lvl1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12" name="Espaço Reservado para Conteúdo 11"/>
          <p:cNvSpPr>
            <a:spLocks noGrp="1"/>
          </p:cNvSpPr>
          <p:nvPr>
            <p:ph sz="half" idx="2"/>
          </p:nvPr>
        </p:nvSpPr>
        <p:spPr>
          <a:xfrm>
            <a:off x="5200650" y="1371600"/>
            <a:ext cx="4375150" cy="4681728"/>
          </a:xfrm>
        </p:spPr>
        <p:txBody>
          <a:bodyPr/>
          <a:lstStyle>
            <a:lvl1pPr>
              <a:defRPr sz="2500"/>
            </a:lvl1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bg>
      <p:bgRef idx="1001">
        <a:schemeClr val="bg2"/>
      </p:bgRef>
    </p:bg>
    <p:spTree>
      <p:nvGrpSpPr>
        <p:cNvPr id="1" name=""/>
        <p:cNvGrpSpPr/>
        <p:nvPr/>
      </p:nvGrpSpPr>
      <p:grpSpPr>
        <a:xfrm>
          <a:off x="0" y="0"/>
          <a:ext cx="0" cy="0"/>
          <a:chOff x="0" y="0"/>
          <a:chExt cx="0" cy="0"/>
        </a:xfrm>
      </p:grpSpPr>
      <p:sp>
        <p:nvSpPr>
          <p:cNvPr id="10" name="Conector reto 9"/>
          <p:cNvSpPr>
            <a:spLocks noChangeShapeType="1"/>
          </p:cNvSpPr>
          <p:nvPr/>
        </p:nvSpPr>
        <p:spPr bwMode="auto">
          <a:xfrm flipV="1">
            <a:off x="4953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tângulo 19"/>
          <p:cNvSpPr>
            <a:spLocks noChangeArrowheads="1"/>
          </p:cNvSpPr>
          <p:nvPr/>
        </p:nvSpPr>
        <p:spPr bwMode="white">
          <a:xfrm>
            <a:off x="0" y="0"/>
            <a:ext cx="9906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ângulo 18"/>
          <p:cNvSpPr>
            <a:spLocks noChangeArrowheads="1"/>
          </p:cNvSpPr>
          <p:nvPr/>
        </p:nvSpPr>
        <p:spPr bwMode="white">
          <a:xfrm>
            <a:off x="0" y="6705600"/>
            <a:ext cx="9906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tângulo 20"/>
          <p:cNvSpPr>
            <a:spLocks noChangeArrowheads="1"/>
          </p:cNvSpPr>
          <p:nvPr/>
        </p:nvSpPr>
        <p:spPr bwMode="white">
          <a:xfrm>
            <a:off x="0" y="0"/>
            <a:ext cx="1651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tângulo 21"/>
          <p:cNvSpPr>
            <a:spLocks noChangeArrowheads="1"/>
          </p:cNvSpPr>
          <p:nvPr/>
        </p:nvSpPr>
        <p:spPr bwMode="white">
          <a:xfrm>
            <a:off x="9740900" y="0"/>
            <a:ext cx="1651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tângulo 10"/>
          <p:cNvSpPr/>
          <p:nvPr/>
        </p:nvSpPr>
        <p:spPr>
          <a:xfrm>
            <a:off x="165100" y="1371600"/>
            <a:ext cx="9569196"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tângulo 12"/>
          <p:cNvSpPr>
            <a:spLocks noChangeArrowheads="1"/>
          </p:cNvSpPr>
          <p:nvPr/>
        </p:nvSpPr>
        <p:spPr bwMode="auto">
          <a:xfrm>
            <a:off x="158083" y="6391656"/>
            <a:ext cx="9569196"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ço Reservado para Texto 2"/>
          <p:cNvSpPr>
            <a:spLocks noGrp="1"/>
          </p:cNvSpPr>
          <p:nvPr>
            <p:ph type="body" idx="1"/>
          </p:nvPr>
        </p:nvSpPr>
        <p:spPr>
          <a:xfrm>
            <a:off x="326898" y="1524000"/>
            <a:ext cx="4376870"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a:t>Clique para editar os estilos do texto mestre</a:t>
            </a:r>
          </a:p>
        </p:txBody>
      </p:sp>
      <p:sp>
        <p:nvSpPr>
          <p:cNvPr id="4" name="Espaço Reservado para Texto 3"/>
          <p:cNvSpPr>
            <a:spLocks noGrp="1"/>
          </p:cNvSpPr>
          <p:nvPr>
            <p:ph type="body" sz="half" idx="3"/>
          </p:nvPr>
        </p:nvSpPr>
        <p:spPr>
          <a:xfrm>
            <a:off x="5190608" y="1524000"/>
            <a:ext cx="4378590"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pt-BR"/>
              <a:t>Clique para editar os estilos do texto mestre</a:t>
            </a:r>
          </a:p>
        </p:txBody>
      </p:sp>
      <p:sp>
        <p:nvSpPr>
          <p:cNvPr id="7" name="Espaço Reservado para Data 6"/>
          <p:cNvSpPr>
            <a:spLocks noGrp="1"/>
          </p:cNvSpPr>
          <p:nvPr>
            <p:ph type="dt" sz="half" idx="10"/>
          </p:nvPr>
        </p:nvSpPr>
        <p:spPr/>
        <p:txBody>
          <a:bodyPr/>
          <a:lstStyle/>
          <a:p>
            <a:endParaRPr lang="pt-BR"/>
          </a:p>
        </p:txBody>
      </p:sp>
      <p:sp>
        <p:nvSpPr>
          <p:cNvPr id="8" name="Espaço Reservado para Rodapé 7"/>
          <p:cNvSpPr>
            <a:spLocks noGrp="1"/>
          </p:cNvSpPr>
          <p:nvPr>
            <p:ph type="ftr" sz="quarter" idx="11"/>
          </p:nvPr>
        </p:nvSpPr>
        <p:spPr>
          <a:xfrm>
            <a:off x="330200" y="6409944"/>
            <a:ext cx="3879850" cy="365760"/>
          </a:xfrm>
        </p:spPr>
        <p:txBody>
          <a:bodyPr/>
          <a:lstStyle/>
          <a:p>
            <a:endParaRPr lang="pt-BR"/>
          </a:p>
        </p:txBody>
      </p:sp>
      <p:sp>
        <p:nvSpPr>
          <p:cNvPr id="15" name="Conector reto 14"/>
          <p:cNvSpPr>
            <a:spLocks noChangeShapeType="1"/>
          </p:cNvSpPr>
          <p:nvPr/>
        </p:nvSpPr>
        <p:spPr bwMode="auto">
          <a:xfrm>
            <a:off x="165100" y="1280160"/>
            <a:ext cx="9569196"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tângulo 17"/>
          <p:cNvSpPr>
            <a:spLocks noChangeArrowheads="1"/>
          </p:cNvSpPr>
          <p:nvPr/>
        </p:nvSpPr>
        <p:spPr bwMode="auto">
          <a:xfrm>
            <a:off x="165100" y="155448"/>
            <a:ext cx="9569196"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ço Reservado para Conteúdo 23"/>
          <p:cNvSpPr>
            <a:spLocks noGrp="1"/>
          </p:cNvSpPr>
          <p:nvPr>
            <p:ph sz="quarter" idx="2"/>
          </p:nvPr>
        </p:nvSpPr>
        <p:spPr>
          <a:xfrm>
            <a:off x="326898" y="2471383"/>
            <a:ext cx="4378452" cy="3818404"/>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26" name="Espaço Reservado para Conteúdo 25"/>
          <p:cNvSpPr>
            <a:spLocks noGrp="1"/>
          </p:cNvSpPr>
          <p:nvPr>
            <p:ph sz="quarter" idx="4"/>
          </p:nvPr>
        </p:nvSpPr>
        <p:spPr>
          <a:xfrm>
            <a:off x="5200650" y="2471383"/>
            <a:ext cx="4375150" cy="3822192"/>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25" name="Elipse 24"/>
          <p:cNvSpPr/>
          <p:nvPr/>
        </p:nvSpPr>
        <p:spPr>
          <a:xfrm>
            <a:off x="4622800" y="956036"/>
            <a:ext cx="6604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ipse 26"/>
          <p:cNvSpPr/>
          <p:nvPr/>
        </p:nvSpPr>
        <p:spPr>
          <a:xfrm>
            <a:off x="4725162" y="1050524"/>
            <a:ext cx="455676"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ço Reservado para Número de Slide 8"/>
          <p:cNvSpPr>
            <a:spLocks noGrp="1"/>
          </p:cNvSpPr>
          <p:nvPr>
            <p:ph type="sldNum" sz="quarter" idx="12"/>
          </p:nvPr>
        </p:nvSpPr>
        <p:spPr>
          <a:xfrm>
            <a:off x="4705350" y="1042417"/>
            <a:ext cx="495300" cy="441325"/>
          </a:xfrm>
        </p:spPr>
        <p:txBody>
          <a:bodyPr/>
          <a:lstStyle>
            <a:lvl1pPr algn="ctr">
              <a:defRPr/>
            </a:lvl1pPr>
          </a:lstStyle>
          <a:p>
            <a:fld id="{7FE143EE-7DA3-42E9-872A-11CA55A7B4D6}" type="slidenum">
              <a:rPr lang="pt-BR" smtClean="0"/>
              <a:pPr/>
              <a:t>‹nº›</a:t>
            </a:fld>
            <a:endParaRPr lang="pt-BR"/>
          </a:p>
        </p:txBody>
      </p:sp>
      <p:sp>
        <p:nvSpPr>
          <p:cNvPr id="23" name="Título 22"/>
          <p:cNvSpPr>
            <a:spLocks noGrp="1"/>
          </p:cNvSpPr>
          <p:nvPr>
            <p:ph type="title"/>
          </p:nvPr>
        </p:nvSpPr>
        <p:spPr/>
        <p:txBody>
          <a:bodyPr rtlCol="0" anchor="b" anchorCtr="0"/>
          <a:lstStyle/>
          <a:p>
            <a:r>
              <a:rPr kumimoji="0" lang="pt-BR"/>
              <a:t>Clique para editar o estilo do título mestre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3" name="Espaço Reservado para Data 2"/>
          <p:cNvSpPr>
            <a:spLocks noGrp="1"/>
          </p:cNvSpPr>
          <p:nvPr>
            <p:ph type="dt" sz="half" idx="10"/>
          </p:nvPr>
        </p:nvSpPr>
        <p:spPr/>
        <p:txBody>
          <a:bodyPr/>
          <a:lstStyle/>
          <a:p>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a:xfrm>
            <a:off x="4705350" y="1036021"/>
            <a:ext cx="495300" cy="441325"/>
          </a:xfrm>
        </p:spPr>
        <p:txBody>
          <a:bodyPr/>
          <a:lstStyle/>
          <a:p>
            <a:fld id="{B233A5FA-86C6-41C7-8C51-C3D112D63C58}"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7" name="Retângulo 6"/>
          <p:cNvSpPr>
            <a:spLocks noChangeArrowheads="1"/>
          </p:cNvSpPr>
          <p:nvPr/>
        </p:nvSpPr>
        <p:spPr bwMode="white">
          <a:xfrm>
            <a:off x="0" y="6705600"/>
            <a:ext cx="9906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ângulo 7"/>
          <p:cNvSpPr>
            <a:spLocks noChangeArrowheads="1"/>
          </p:cNvSpPr>
          <p:nvPr/>
        </p:nvSpPr>
        <p:spPr bwMode="white">
          <a:xfrm>
            <a:off x="0" y="0"/>
            <a:ext cx="9906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tângulo 9"/>
          <p:cNvSpPr>
            <a:spLocks noChangeArrowheads="1"/>
          </p:cNvSpPr>
          <p:nvPr/>
        </p:nvSpPr>
        <p:spPr bwMode="white">
          <a:xfrm>
            <a:off x="9740900" y="0"/>
            <a:ext cx="1651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ângulo 8"/>
          <p:cNvSpPr>
            <a:spLocks noChangeArrowheads="1"/>
          </p:cNvSpPr>
          <p:nvPr/>
        </p:nvSpPr>
        <p:spPr bwMode="white">
          <a:xfrm>
            <a:off x="0" y="0"/>
            <a:ext cx="1651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tângulo 4"/>
          <p:cNvSpPr>
            <a:spLocks noChangeArrowheads="1"/>
          </p:cNvSpPr>
          <p:nvPr/>
        </p:nvSpPr>
        <p:spPr bwMode="auto">
          <a:xfrm>
            <a:off x="158496" y="6391657"/>
            <a:ext cx="9569196"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tângulo 5"/>
          <p:cNvSpPr>
            <a:spLocks noChangeArrowheads="1"/>
          </p:cNvSpPr>
          <p:nvPr/>
        </p:nvSpPr>
        <p:spPr bwMode="auto">
          <a:xfrm>
            <a:off x="165100" y="158496"/>
            <a:ext cx="9569196"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ço Reservado para Data 1"/>
          <p:cNvSpPr>
            <a:spLocks noGrp="1"/>
          </p:cNvSpPr>
          <p:nvPr>
            <p:ph type="dt" sz="half" idx="10"/>
          </p:nvPr>
        </p:nvSpPr>
        <p:spPr/>
        <p:txBody>
          <a:bodyPr/>
          <a:lstStyle/>
          <a:p>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a:xfrm>
            <a:off x="4622800" y="6324600"/>
            <a:ext cx="660400" cy="441324"/>
          </a:xfrm>
        </p:spPr>
        <p:txBody>
          <a:bodyPr/>
          <a:lstStyle>
            <a:lvl1pPr>
              <a:defRPr>
                <a:solidFill>
                  <a:srgbClr val="FFFFFF"/>
                </a:solidFill>
              </a:defRPr>
            </a:lvl1pPr>
          </a:lstStyle>
          <a:p>
            <a:fld id="{C507C166-B2C3-4221-95DA-969B5C67AB54}"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1">
        <a:schemeClr val="bg1"/>
      </p:bgRef>
    </p:bg>
    <p:spTree>
      <p:nvGrpSpPr>
        <p:cNvPr id="1" name=""/>
        <p:cNvGrpSpPr/>
        <p:nvPr/>
      </p:nvGrpSpPr>
      <p:grpSpPr>
        <a:xfrm>
          <a:off x="0" y="0"/>
          <a:ext cx="0" cy="0"/>
          <a:chOff x="0" y="0"/>
          <a:chExt cx="0" cy="0"/>
        </a:xfrm>
      </p:grpSpPr>
      <p:sp>
        <p:nvSpPr>
          <p:cNvPr id="19" name="Retângulo 18"/>
          <p:cNvSpPr>
            <a:spLocks noChangeArrowheads="1"/>
          </p:cNvSpPr>
          <p:nvPr/>
        </p:nvSpPr>
        <p:spPr bwMode="auto">
          <a:xfrm>
            <a:off x="165100" y="152400"/>
            <a:ext cx="9569196"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tângulo 14"/>
          <p:cNvSpPr>
            <a:spLocks noChangeArrowheads="1"/>
          </p:cNvSpPr>
          <p:nvPr/>
        </p:nvSpPr>
        <p:spPr bwMode="white">
          <a:xfrm>
            <a:off x="0" y="6705600"/>
            <a:ext cx="9906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ângulo 17"/>
          <p:cNvSpPr>
            <a:spLocks noChangeArrowheads="1"/>
          </p:cNvSpPr>
          <p:nvPr/>
        </p:nvSpPr>
        <p:spPr bwMode="white">
          <a:xfrm>
            <a:off x="9740900" y="0"/>
            <a:ext cx="1651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ângulo 15"/>
          <p:cNvSpPr>
            <a:spLocks noChangeArrowheads="1"/>
          </p:cNvSpPr>
          <p:nvPr/>
        </p:nvSpPr>
        <p:spPr bwMode="white">
          <a:xfrm>
            <a:off x="0" y="0"/>
            <a:ext cx="9906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tângulo 16"/>
          <p:cNvSpPr>
            <a:spLocks noChangeArrowheads="1"/>
          </p:cNvSpPr>
          <p:nvPr/>
        </p:nvSpPr>
        <p:spPr bwMode="white">
          <a:xfrm>
            <a:off x="0" y="0"/>
            <a:ext cx="1651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tângulo 12"/>
          <p:cNvSpPr/>
          <p:nvPr/>
        </p:nvSpPr>
        <p:spPr>
          <a:xfrm>
            <a:off x="165100" y="609600"/>
            <a:ext cx="29718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412750" y="914400"/>
            <a:ext cx="2559050" cy="990600"/>
          </a:xfrm>
        </p:spPr>
        <p:txBody>
          <a:bodyPr anchor="b">
            <a:noAutofit/>
          </a:bodyPr>
          <a:lstStyle>
            <a:lvl1pPr algn="l">
              <a:buNone/>
              <a:defRPr sz="2200" b="1">
                <a:solidFill>
                  <a:srgbClr val="FFFFFF"/>
                </a:solidFill>
              </a:defRPr>
            </a:lvl1pPr>
          </a:lstStyle>
          <a:p>
            <a:r>
              <a:rPr kumimoji="0" lang="pt-BR"/>
              <a:t>Clique para editar o estilo do título mestre</a:t>
            </a:r>
            <a:endParaRPr kumimoji="0" lang="en-US"/>
          </a:p>
        </p:txBody>
      </p:sp>
      <p:sp>
        <p:nvSpPr>
          <p:cNvPr id="3" name="Espaço Reservado para Texto 2"/>
          <p:cNvSpPr>
            <a:spLocks noGrp="1"/>
          </p:cNvSpPr>
          <p:nvPr>
            <p:ph type="body" idx="2"/>
          </p:nvPr>
        </p:nvSpPr>
        <p:spPr>
          <a:xfrm>
            <a:off x="412750" y="1981201"/>
            <a:ext cx="255905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pt-BR"/>
              <a:t>Clique para editar os estilos do texto mestre</a:t>
            </a:r>
          </a:p>
        </p:txBody>
      </p:sp>
      <p:sp>
        <p:nvSpPr>
          <p:cNvPr id="8" name="Retângulo 7"/>
          <p:cNvSpPr>
            <a:spLocks noChangeArrowheads="1"/>
          </p:cNvSpPr>
          <p:nvPr/>
        </p:nvSpPr>
        <p:spPr bwMode="auto">
          <a:xfrm>
            <a:off x="165100" y="152400"/>
            <a:ext cx="9569196"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ector reto 8"/>
          <p:cNvSpPr>
            <a:spLocks noChangeShapeType="1"/>
          </p:cNvSpPr>
          <p:nvPr/>
        </p:nvSpPr>
        <p:spPr bwMode="auto">
          <a:xfrm>
            <a:off x="165100" y="533400"/>
            <a:ext cx="9569196"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ço Reservado para Conteúdo 19"/>
          <p:cNvSpPr>
            <a:spLocks noGrp="1"/>
          </p:cNvSpPr>
          <p:nvPr>
            <p:ph sz="quarter" idx="1"/>
          </p:nvPr>
        </p:nvSpPr>
        <p:spPr>
          <a:xfrm>
            <a:off x="3384550" y="685800"/>
            <a:ext cx="6108700" cy="5410200"/>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10" name="Elipse 9"/>
          <p:cNvSpPr/>
          <p:nvPr/>
        </p:nvSpPr>
        <p:spPr>
          <a:xfrm>
            <a:off x="1403350" y="228600"/>
            <a:ext cx="6604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e 10"/>
          <p:cNvSpPr/>
          <p:nvPr/>
        </p:nvSpPr>
        <p:spPr>
          <a:xfrm>
            <a:off x="1505712" y="323088"/>
            <a:ext cx="455676"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ço Reservado para Número de Slide 6"/>
          <p:cNvSpPr>
            <a:spLocks noGrp="1"/>
          </p:cNvSpPr>
          <p:nvPr>
            <p:ph type="sldNum" sz="quarter" idx="12"/>
          </p:nvPr>
        </p:nvSpPr>
        <p:spPr>
          <a:xfrm>
            <a:off x="1485900" y="312739"/>
            <a:ext cx="495300" cy="441325"/>
          </a:xfrm>
        </p:spPr>
        <p:txBody>
          <a:bodyPr/>
          <a:lstStyle>
            <a:lvl1pPr>
              <a:defRPr>
                <a:solidFill>
                  <a:schemeClr val="accent3">
                    <a:shade val="75000"/>
                  </a:schemeClr>
                </a:solidFill>
              </a:defRPr>
            </a:lvl1pPr>
          </a:lstStyle>
          <a:p>
            <a:fld id="{F1FAA644-D4E6-4569-B5FD-ED22AFD53DE5}" type="slidenum">
              <a:rPr lang="pt-BR" smtClean="0"/>
              <a:pPr/>
              <a:t>‹nº›</a:t>
            </a:fld>
            <a:endParaRPr lang="pt-BR"/>
          </a:p>
        </p:txBody>
      </p:sp>
      <p:sp>
        <p:nvSpPr>
          <p:cNvPr id="21" name="Retângulo 20"/>
          <p:cNvSpPr>
            <a:spLocks noChangeArrowheads="1"/>
          </p:cNvSpPr>
          <p:nvPr/>
        </p:nvSpPr>
        <p:spPr bwMode="auto">
          <a:xfrm>
            <a:off x="161798" y="6388386"/>
            <a:ext cx="9569196"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ço Reservado para Data 4"/>
          <p:cNvSpPr>
            <a:spLocks noGrp="1"/>
          </p:cNvSpPr>
          <p:nvPr>
            <p:ph type="dt" sz="half" idx="10"/>
          </p:nvPr>
        </p:nvSpPr>
        <p:spPr/>
        <p:txBody>
          <a:bodyPr/>
          <a:lstStyle/>
          <a:p>
            <a:endParaRPr lang="pt-BR"/>
          </a:p>
        </p:txBody>
      </p:sp>
      <p:sp>
        <p:nvSpPr>
          <p:cNvPr id="6" name="Espaço Reservado para Rodapé 5"/>
          <p:cNvSpPr>
            <a:spLocks noGrp="1"/>
          </p:cNvSpPr>
          <p:nvPr>
            <p:ph type="ftr" sz="quarter" idx="11"/>
          </p:nvPr>
        </p:nvSpPr>
        <p:spPr>
          <a:xfrm>
            <a:off x="326898" y="6410848"/>
            <a:ext cx="3665220" cy="365760"/>
          </a:xfrm>
        </p:spPr>
        <p:txBody>
          <a:bodyPr/>
          <a:lstStyle/>
          <a:p>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1" name="Conector reto 20"/>
          <p:cNvSpPr>
            <a:spLocks noChangeShapeType="1"/>
          </p:cNvSpPr>
          <p:nvPr/>
        </p:nvSpPr>
        <p:spPr bwMode="auto">
          <a:xfrm>
            <a:off x="165100" y="533400"/>
            <a:ext cx="9569196"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tângulo 18"/>
          <p:cNvSpPr>
            <a:spLocks noChangeArrowheads="1"/>
          </p:cNvSpPr>
          <p:nvPr/>
        </p:nvSpPr>
        <p:spPr bwMode="white">
          <a:xfrm>
            <a:off x="0" y="6705600"/>
            <a:ext cx="9906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ângulo 15"/>
          <p:cNvSpPr>
            <a:spLocks noChangeArrowheads="1"/>
          </p:cNvSpPr>
          <p:nvPr/>
        </p:nvSpPr>
        <p:spPr bwMode="white">
          <a:xfrm>
            <a:off x="9740900" y="0"/>
            <a:ext cx="1651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tângulo 16"/>
          <p:cNvSpPr>
            <a:spLocks noChangeArrowheads="1"/>
          </p:cNvSpPr>
          <p:nvPr/>
        </p:nvSpPr>
        <p:spPr bwMode="white">
          <a:xfrm>
            <a:off x="0" y="0"/>
            <a:ext cx="9906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ângulo 17"/>
          <p:cNvSpPr>
            <a:spLocks noChangeArrowheads="1"/>
          </p:cNvSpPr>
          <p:nvPr/>
        </p:nvSpPr>
        <p:spPr bwMode="white">
          <a:xfrm>
            <a:off x="0" y="0"/>
            <a:ext cx="1651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tângulo 19"/>
          <p:cNvSpPr>
            <a:spLocks noChangeArrowheads="1"/>
          </p:cNvSpPr>
          <p:nvPr/>
        </p:nvSpPr>
        <p:spPr bwMode="auto">
          <a:xfrm>
            <a:off x="165100" y="152400"/>
            <a:ext cx="9569196"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ângulo 7"/>
          <p:cNvSpPr/>
          <p:nvPr/>
        </p:nvSpPr>
        <p:spPr>
          <a:xfrm>
            <a:off x="165100" y="609600"/>
            <a:ext cx="29718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tângulo 14"/>
          <p:cNvSpPr>
            <a:spLocks noChangeArrowheads="1"/>
          </p:cNvSpPr>
          <p:nvPr/>
        </p:nvSpPr>
        <p:spPr bwMode="auto">
          <a:xfrm>
            <a:off x="165100" y="155448"/>
            <a:ext cx="9569196"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ipse 11"/>
          <p:cNvSpPr/>
          <p:nvPr/>
        </p:nvSpPr>
        <p:spPr>
          <a:xfrm>
            <a:off x="1403350" y="228600"/>
            <a:ext cx="6604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ipse 12"/>
          <p:cNvSpPr/>
          <p:nvPr/>
        </p:nvSpPr>
        <p:spPr>
          <a:xfrm>
            <a:off x="1505712" y="323088"/>
            <a:ext cx="455676"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ço Reservado para Número de Slide 6"/>
          <p:cNvSpPr>
            <a:spLocks noGrp="1"/>
          </p:cNvSpPr>
          <p:nvPr>
            <p:ph type="sldNum" sz="quarter" idx="12"/>
          </p:nvPr>
        </p:nvSpPr>
        <p:spPr>
          <a:xfrm>
            <a:off x="1485900" y="312739"/>
            <a:ext cx="495300" cy="441325"/>
          </a:xfrm>
        </p:spPr>
        <p:txBody>
          <a:bodyPr/>
          <a:lstStyle/>
          <a:p>
            <a:fld id="{35C44C6D-C675-4C72-9BA8-B3740F54A804}" type="slidenum">
              <a:rPr lang="pt-BR" smtClean="0"/>
              <a:pPr/>
              <a:t>‹nº›</a:t>
            </a:fld>
            <a:endParaRPr lang="pt-BR"/>
          </a:p>
        </p:txBody>
      </p:sp>
      <p:sp>
        <p:nvSpPr>
          <p:cNvPr id="2" name="Título 1"/>
          <p:cNvSpPr>
            <a:spLocks noGrp="1"/>
          </p:cNvSpPr>
          <p:nvPr>
            <p:ph type="title"/>
          </p:nvPr>
        </p:nvSpPr>
        <p:spPr>
          <a:xfrm>
            <a:off x="3250406" y="5029200"/>
            <a:ext cx="6356350" cy="1219200"/>
          </a:xfrm>
        </p:spPr>
        <p:txBody>
          <a:bodyPr anchor="t">
            <a:noAutofit/>
          </a:bodyPr>
          <a:lstStyle>
            <a:lvl1pPr algn="l">
              <a:buNone/>
              <a:defRPr sz="2400" b="1">
                <a:solidFill>
                  <a:schemeClr val="tx2"/>
                </a:solidFill>
              </a:defRPr>
            </a:lvl1pPr>
          </a:lstStyle>
          <a:p>
            <a:r>
              <a:rPr kumimoji="0" lang="pt-BR"/>
              <a:t>Clique para editar o estilo do título mestre</a:t>
            </a:r>
            <a:endParaRPr kumimoji="0" lang="en-US"/>
          </a:p>
        </p:txBody>
      </p:sp>
      <p:sp>
        <p:nvSpPr>
          <p:cNvPr id="3" name="Espaço Reservado para Imagem 2"/>
          <p:cNvSpPr>
            <a:spLocks noGrp="1"/>
          </p:cNvSpPr>
          <p:nvPr>
            <p:ph type="pic" idx="1"/>
          </p:nvPr>
        </p:nvSpPr>
        <p:spPr>
          <a:xfrm>
            <a:off x="3250406" y="609600"/>
            <a:ext cx="6356350" cy="4267200"/>
          </a:xfrm>
        </p:spPr>
        <p:txBody>
          <a:bodyPr/>
          <a:lstStyle>
            <a:lvl1pPr marL="0" indent="0">
              <a:buNone/>
              <a:defRPr sz="3200"/>
            </a:lvl1pPr>
          </a:lstStyle>
          <a:p>
            <a:r>
              <a:rPr kumimoji="0" lang="pt-BR"/>
              <a:t>Clique no ícone para adicionar uma imagem</a:t>
            </a:r>
            <a:endParaRPr kumimoji="0" lang="en-US" dirty="0"/>
          </a:p>
        </p:txBody>
      </p:sp>
      <p:sp>
        <p:nvSpPr>
          <p:cNvPr id="4" name="Espaço Reservado para Texto 3"/>
          <p:cNvSpPr>
            <a:spLocks noGrp="1"/>
          </p:cNvSpPr>
          <p:nvPr>
            <p:ph type="body" sz="half" idx="2"/>
          </p:nvPr>
        </p:nvSpPr>
        <p:spPr>
          <a:xfrm>
            <a:off x="412750" y="990600"/>
            <a:ext cx="26416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pt-BR"/>
              <a:t>Clique para editar os estilos do texto mestre</a:t>
            </a:r>
          </a:p>
        </p:txBody>
      </p:sp>
      <p:sp>
        <p:nvSpPr>
          <p:cNvPr id="22" name="Retângulo 21"/>
          <p:cNvSpPr>
            <a:spLocks noChangeArrowheads="1"/>
          </p:cNvSpPr>
          <p:nvPr/>
        </p:nvSpPr>
        <p:spPr bwMode="auto">
          <a:xfrm>
            <a:off x="161798" y="6388386"/>
            <a:ext cx="9569196"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ço Reservado para Data 4"/>
          <p:cNvSpPr>
            <a:spLocks noGrp="1"/>
          </p:cNvSpPr>
          <p:nvPr>
            <p:ph type="dt" sz="half" idx="10"/>
          </p:nvPr>
        </p:nvSpPr>
        <p:spPr>
          <a:xfrm>
            <a:off x="6270498" y="6404984"/>
            <a:ext cx="3298698" cy="365760"/>
          </a:xfrm>
        </p:spPr>
        <p:txBody>
          <a:bodyPr/>
          <a:lstStyle/>
          <a:p>
            <a:endParaRPr lang="pt-BR"/>
          </a:p>
        </p:txBody>
      </p:sp>
      <p:sp>
        <p:nvSpPr>
          <p:cNvPr id="6" name="Espaço Reservado para Rodapé 5"/>
          <p:cNvSpPr>
            <a:spLocks noGrp="1"/>
          </p:cNvSpPr>
          <p:nvPr>
            <p:ph type="ftr" sz="quarter" idx="11"/>
          </p:nvPr>
        </p:nvSpPr>
        <p:spPr>
          <a:xfrm>
            <a:off x="326898" y="6410848"/>
            <a:ext cx="3883152" cy="365760"/>
          </a:xfrm>
        </p:spPr>
        <p:txBody>
          <a:bodyPr/>
          <a:lstStyle/>
          <a:p>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tângulo 16"/>
          <p:cNvSpPr>
            <a:spLocks noChangeArrowheads="1"/>
          </p:cNvSpPr>
          <p:nvPr/>
        </p:nvSpPr>
        <p:spPr bwMode="white">
          <a:xfrm>
            <a:off x="0" y="6705600"/>
            <a:ext cx="9906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ângulo 15"/>
          <p:cNvSpPr>
            <a:spLocks noChangeArrowheads="1"/>
          </p:cNvSpPr>
          <p:nvPr/>
        </p:nvSpPr>
        <p:spPr bwMode="white">
          <a:xfrm>
            <a:off x="0" y="1"/>
            <a:ext cx="9906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ângulo 17"/>
          <p:cNvSpPr>
            <a:spLocks noChangeArrowheads="1"/>
          </p:cNvSpPr>
          <p:nvPr/>
        </p:nvSpPr>
        <p:spPr bwMode="white">
          <a:xfrm>
            <a:off x="0" y="0"/>
            <a:ext cx="1651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ângulo 18"/>
          <p:cNvSpPr>
            <a:spLocks noChangeArrowheads="1"/>
          </p:cNvSpPr>
          <p:nvPr/>
        </p:nvSpPr>
        <p:spPr bwMode="white">
          <a:xfrm>
            <a:off x="9740900" y="0"/>
            <a:ext cx="1651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ângulo 8"/>
          <p:cNvSpPr>
            <a:spLocks noChangeArrowheads="1"/>
          </p:cNvSpPr>
          <p:nvPr/>
        </p:nvSpPr>
        <p:spPr bwMode="auto">
          <a:xfrm>
            <a:off x="161798" y="6388386"/>
            <a:ext cx="9569196"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ço Reservado para Data 13"/>
          <p:cNvSpPr>
            <a:spLocks noGrp="1"/>
          </p:cNvSpPr>
          <p:nvPr>
            <p:ph type="dt" sz="half" idx="2"/>
          </p:nvPr>
        </p:nvSpPr>
        <p:spPr>
          <a:xfrm>
            <a:off x="6273800" y="6404984"/>
            <a:ext cx="3298698" cy="365760"/>
          </a:xfrm>
          <a:prstGeom prst="rect">
            <a:avLst/>
          </a:prstGeom>
        </p:spPr>
        <p:txBody>
          <a:bodyPr vert="horz"/>
          <a:lstStyle>
            <a:lvl1pPr algn="r" eaLnBrk="1" latinLnBrk="0" hangingPunct="1">
              <a:defRPr kumimoji="0" sz="1400">
                <a:solidFill>
                  <a:srgbClr val="FFFFFF"/>
                </a:solidFill>
              </a:defRPr>
            </a:lvl1pPr>
          </a:lstStyle>
          <a:p>
            <a:endParaRPr lang="pt-BR"/>
          </a:p>
        </p:txBody>
      </p:sp>
      <p:sp>
        <p:nvSpPr>
          <p:cNvPr id="3" name="Espaço Reservado para Rodapé 2"/>
          <p:cNvSpPr>
            <a:spLocks noGrp="1"/>
          </p:cNvSpPr>
          <p:nvPr>
            <p:ph type="ftr" sz="quarter" idx="3"/>
          </p:nvPr>
        </p:nvSpPr>
        <p:spPr>
          <a:xfrm>
            <a:off x="330200" y="6410848"/>
            <a:ext cx="3879850" cy="365760"/>
          </a:xfrm>
          <a:prstGeom prst="rect">
            <a:avLst/>
          </a:prstGeom>
        </p:spPr>
        <p:txBody>
          <a:bodyPr vert="horz"/>
          <a:lstStyle>
            <a:lvl1pPr algn="l" eaLnBrk="1" latinLnBrk="0" hangingPunct="1">
              <a:defRPr kumimoji="0" sz="1200">
                <a:solidFill>
                  <a:srgbClr val="FFFFFF"/>
                </a:solidFill>
              </a:defRPr>
            </a:lvl1pPr>
          </a:lstStyle>
          <a:p>
            <a:endParaRPr lang="pt-BR"/>
          </a:p>
        </p:txBody>
      </p:sp>
      <p:sp>
        <p:nvSpPr>
          <p:cNvPr id="8" name="Retângulo 7"/>
          <p:cNvSpPr>
            <a:spLocks noChangeArrowheads="1"/>
          </p:cNvSpPr>
          <p:nvPr/>
        </p:nvSpPr>
        <p:spPr bwMode="auto">
          <a:xfrm>
            <a:off x="165100" y="155448"/>
            <a:ext cx="9569196"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ector reto 9"/>
          <p:cNvSpPr>
            <a:spLocks noChangeShapeType="1"/>
          </p:cNvSpPr>
          <p:nvPr/>
        </p:nvSpPr>
        <p:spPr bwMode="auto">
          <a:xfrm>
            <a:off x="165100" y="1276743"/>
            <a:ext cx="9569196"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ipse 11"/>
          <p:cNvSpPr/>
          <p:nvPr/>
        </p:nvSpPr>
        <p:spPr>
          <a:xfrm>
            <a:off x="4622800" y="956036"/>
            <a:ext cx="6604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e 14"/>
          <p:cNvSpPr/>
          <p:nvPr/>
        </p:nvSpPr>
        <p:spPr>
          <a:xfrm>
            <a:off x="4725162" y="1050524"/>
            <a:ext cx="455676"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ço Reservado para Número de Slide 22"/>
          <p:cNvSpPr>
            <a:spLocks noGrp="1"/>
          </p:cNvSpPr>
          <p:nvPr>
            <p:ph type="sldNum" sz="quarter" idx="4"/>
          </p:nvPr>
        </p:nvSpPr>
        <p:spPr>
          <a:xfrm>
            <a:off x="4705350" y="1040175"/>
            <a:ext cx="4953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A6C1910-7BF1-4C9A-8F17-1A39B737EFAA}" type="slidenum">
              <a:rPr lang="pt-BR" smtClean="0"/>
              <a:pPr/>
              <a:t>‹nº›</a:t>
            </a:fld>
            <a:endParaRPr lang="pt-BR"/>
          </a:p>
        </p:txBody>
      </p:sp>
      <p:sp>
        <p:nvSpPr>
          <p:cNvPr id="22" name="Espaço Reservado para Título 21"/>
          <p:cNvSpPr>
            <a:spLocks noGrp="1"/>
          </p:cNvSpPr>
          <p:nvPr>
            <p:ph type="title"/>
          </p:nvPr>
        </p:nvSpPr>
        <p:spPr>
          <a:xfrm>
            <a:off x="326898" y="228600"/>
            <a:ext cx="9245600" cy="758952"/>
          </a:xfrm>
          <a:prstGeom prst="rect">
            <a:avLst/>
          </a:prstGeom>
        </p:spPr>
        <p:txBody>
          <a:bodyPr vert="horz" anchor="b">
            <a:normAutofit/>
          </a:bodyPr>
          <a:lstStyle/>
          <a:p>
            <a:r>
              <a:rPr kumimoji="0" lang="pt-BR"/>
              <a:t>Clique para editar o estilo do título mestre</a:t>
            </a:r>
            <a:endParaRPr kumimoji="0" lang="en-US"/>
          </a:p>
        </p:txBody>
      </p:sp>
      <p:sp>
        <p:nvSpPr>
          <p:cNvPr id="13" name="Espaço Reservado para Texto 12"/>
          <p:cNvSpPr>
            <a:spLocks noGrp="1"/>
          </p:cNvSpPr>
          <p:nvPr>
            <p:ph type="body" idx="1"/>
          </p:nvPr>
        </p:nvSpPr>
        <p:spPr>
          <a:xfrm>
            <a:off x="326898" y="1524000"/>
            <a:ext cx="9245600" cy="4599432"/>
          </a:xfrm>
          <a:prstGeom prst="rect">
            <a:avLst/>
          </a:prstGeom>
        </p:spPr>
        <p:txBody>
          <a:bodyPr vert="horz">
            <a:normAutofit/>
          </a:bodyPr>
          <a:lstStyle/>
          <a:p>
            <a:pPr lvl="0" eaLnBrk="1" latinLnBrk="0" hangingPunct="1"/>
            <a:r>
              <a:rPr kumimoji="0" lang="pt-BR"/>
              <a:t>Clique para editar os estilos do texto mestre</a:t>
            </a:r>
          </a:p>
          <a:p>
            <a:pPr lvl="1" eaLnBrk="1" latinLnBrk="0" hangingPunct="1"/>
            <a:r>
              <a:rPr kumimoji="0" lang="pt-BR"/>
              <a:t>Segundo nível</a:t>
            </a:r>
          </a:p>
          <a:p>
            <a:pPr lvl="2" eaLnBrk="1" latinLnBrk="0" hangingPunct="1"/>
            <a:r>
              <a:rPr kumimoji="0" lang="pt-BR"/>
              <a:t>Terceiro nível</a:t>
            </a:r>
          </a:p>
          <a:p>
            <a:pPr lvl="3" eaLnBrk="1" latinLnBrk="0" hangingPunct="1"/>
            <a:r>
              <a:rPr kumimoji="0" lang="pt-BR"/>
              <a:t>Quarto nível</a:t>
            </a:r>
          </a:p>
          <a:p>
            <a:pPr lvl="4" eaLnBrk="1" latinLnBrk="0" hangingPunct="1"/>
            <a:r>
              <a:rPr kumimoji="0" lang="pt-BR"/>
              <a:t>Quinto nível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hyperlink" Target="http://pt.wikipedia.org/wiki/Einsiedeln" TargetMode="External"/><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ítulo 1"/>
          <p:cNvSpPr>
            <a:spLocks noGrp="1"/>
          </p:cNvSpPr>
          <p:nvPr>
            <p:ph type="subTitle" idx="1"/>
          </p:nvPr>
        </p:nvSpPr>
        <p:spPr>
          <a:xfrm>
            <a:off x="200472" y="2819400"/>
            <a:ext cx="9505056" cy="3538558"/>
          </a:xfrm>
        </p:spPr>
        <p:txBody>
          <a:bodyPr>
            <a:normAutofit/>
          </a:bodyPr>
          <a:lstStyle/>
          <a:p>
            <a:r>
              <a:rPr lang="pt-BR" dirty="0">
                <a:latin typeface="Arial" charset="0"/>
              </a:rPr>
              <a:t>importância, mitos e </a:t>
            </a:r>
          </a:p>
          <a:p>
            <a:r>
              <a:rPr lang="pt-BR" dirty="0">
                <a:latin typeface="Arial" charset="0"/>
              </a:rPr>
              <a:t>alternativas concretas Para o </a:t>
            </a:r>
          </a:p>
          <a:p>
            <a:r>
              <a:rPr lang="pt-BR" dirty="0">
                <a:latin typeface="Arial" charset="0"/>
              </a:rPr>
              <a:t>desenvolvimento de novos fármacos e </a:t>
            </a:r>
          </a:p>
          <a:p>
            <a:r>
              <a:rPr lang="pt-BR" dirty="0">
                <a:latin typeface="Arial" charset="0"/>
              </a:rPr>
              <a:t>medicamentos veterinários (ou não) no brasil.</a:t>
            </a:r>
          </a:p>
          <a:p>
            <a:endParaRPr lang="pt-BR" dirty="0">
              <a:latin typeface="Arial" charset="0"/>
            </a:endParaRPr>
          </a:p>
          <a:p>
            <a:r>
              <a:rPr lang="pt-BR" dirty="0">
                <a:latin typeface="Arial" charset="0"/>
              </a:rPr>
              <a:t>Prof. Dr. Luiz Carlos de Sá-Rocha</a:t>
            </a:r>
          </a:p>
          <a:p>
            <a:endParaRPr lang="pt-BR" sz="1200" dirty="0">
              <a:latin typeface="Arial" charset="0"/>
            </a:endParaRPr>
          </a:p>
          <a:p>
            <a:pPr algn="r"/>
            <a:endParaRPr lang="pt-BR" sz="1200" dirty="0">
              <a:latin typeface="Arial" charset="0"/>
            </a:endParaRPr>
          </a:p>
          <a:p>
            <a:pPr algn="r"/>
            <a:r>
              <a:rPr lang="pt-BR" sz="1200" dirty="0">
                <a:latin typeface="Arial" charset="0"/>
              </a:rPr>
              <a:t>Universidade de São Paulo</a:t>
            </a:r>
          </a:p>
          <a:p>
            <a:pPr algn="r"/>
            <a:r>
              <a:rPr lang="pt-BR" sz="1200" dirty="0">
                <a:latin typeface="Arial" charset="0"/>
              </a:rPr>
              <a:t>Faculdade de Medicina Veterinária e Zootecnia</a:t>
            </a:r>
          </a:p>
          <a:p>
            <a:pPr algn="r"/>
            <a:r>
              <a:rPr lang="pt-BR" sz="1200" dirty="0">
                <a:latin typeface="Arial" charset="0"/>
              </a:rPr>
              <a:t>Departamento de Patologia</a:t>
            </a:r>
          </a:p>
          <a:p>
            <a:pPr algn="r"/>
            <a:r>
              <a:rPr lang="pt-BR" sz="1200" dirty="0">
                <a:latin typeface="Arial" charset="0"/>
              </a:rPr>
              <a:t>Laboratório de </a:t>
            </a:r>
            <a:r>
              <a:rPr lang="pt-BR" sz="1200" dirty="0" err="1">
                <a:latin typeface="Arial" charset="0"/>
              </a:rPr>
              <a:t>neuroimunologia</a:t>
            </a:r>
            <a:endParaRPr lang="pt-BR" sz="1200" dirty="0">
              <a:latin typeface="Arial" charset="0"/>
            </a:endParaRPr>
          </a:p>
          <a:p>
            <a:pPr algn="r"/>
            <a:r>
              <a:rPr lang="pt-BR" sz="1200" dirty="0">
                <a:latin typeface="Arial" charset="0"/>
              </a:rPr>
              <a:t>Laboratório de Farmacologia e Toxicologia</a:t>
            </a:r>
          </a:p>
          <a:p>
            <a:pPr algn="r"/>
            <a:endParaRPr lang="pt-BR" sz="1200" dirty="0">
              <a:latin typeface="Arial" charset="0"/>
            </a:endParaRPr>
          </a:p>
          <a:p>
            <a:pPr algn="r"/>
            <a:endParaRPr lang="pt-BR" sz="1200" dirty="0">
              <a:latin typeface="Arial" charset="0"/>
            </a:endParaRPr>
          </a:p>
          <a:p>
            <a:pPr algn="r"/>
            <a:endParaRPr lang="pt-BR" sz="1000" dirty="0">
              <a:latin typeface="Arial" charset="0"/>
            </a:endParaRPr>
          </a:p>
          <a:p>
            <a:endParaRPr lang="pt-BR" dirty="0">
              <a:latin typeface="Arial" charset="0"/>
            </a:endParaRPr>
          </a:p>
          <a:p>
            <a:endParaRPr lang="pt-BR" dirty="0"/>
          </a:p>
        </p:txBody>
      </p:sp>
      <p:sp>
        <p:nvSpPr>
          <p:cNvPr id="3" name="Título 2"/>
          <p:cNvSpPr>
            <a:spLocks noGrp="1"/>
          </p:cNvSpPr>
          <p:nvPr>
            <p:ph type="ctrTitle"/>
          </p:nvPr>
        </p:nvSpPr>
        <p:spPr/>
        <p:txBody>
          <a:bodyPr>
            <a:noAutofit/>
          </a:bodyPr>
          <a:lstStyle/>
          <a:p>
            <a:r>
              <a:rPr lang="pt-BR" sz="3600" dirty="0">
                <a:solidFill>
                  <a:schemeClr val="accent3">
                    <a:lumMod val="75000"/>
                  </a:schemeClr>
                </a:solidFill>
                <a:latin typeface="Arial" charset="0"/>
              </a:rPr>
              <a:t>Desenvolvimento de novos fármacos, medicamentos, profissionais de saúde e Médicos Veterinários</a:t>
            </a:r>
            <a:endParaRPr lang="pt-BR" sz="3600" dirty="0">
              <a:solidFill>
                <a:schemeClr val="accent3">
                  <a:lumMod val="7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ChangeArrowheads="1"/>
          </p:cNvSpPr>
          <p:nvPr/>
        </p:nvSpPr>
        <p:spPr bwMode="auto">
          <a:xfrm>
            <a:off x="165100" y="1347806"/>
            <a:ext cx="2728913" cy="503238"/>
          </a:xfrm>
          <a:prstGeom prst="rect">
            <a:avLst/>
          </a:prstGeom>
          <a:solidFill>
            <a:schemeClr val="tx1"/>
          </a:solidFill>
          <a:ln w="9525">
            <a:solidFill>
              <a:schemeClr val="tx1"/>
            </a:solidFill>
            <a:miter lim="800000"/>
            <a:headEnd/>
            <a:tailEnd/>
          </a:ln>
          <a:effectLst/>
        </p:spPr>
        <p:txBody>
          <a:bodyPr wrap="none" anchor="ctr"/>
          <a:lstStyle/>
          <a:p>
            <a:pPr algn="ctr"/>
            <a:r>
              <a:rPr lang="pt-BR" sz="2200" dirty="0">
                <a:solidFill>
                  <a:schemeClr val="bg1"/>
                </a:solidFill>
                <a:latin typeface="Arial Narrow" pitchFamily="34" charset="0"/>
              </a:rPr>
              <a:t>Pesquisa básica</a:t>
            </a:r>
          </a:p>
        </p:txBody>
      </p:sp>
      <p:sp>
        <p:nvSpPr>
          <p:cNvPr id="5" name="Rectangle 8"/>
          <p:cNvSpPr>
            <a:spLocks noChangeArrowheads="1"/>
          </p:cNvSpPr>
          <p:nvPr/>
        </p:nvSpPr>
        <p:spPr bwMode="auto">
          <a:xfrm>
            <a:off x="165100" y="2033606"/>
            <a:ext cx="2728913" cy="503238"/>
          </a:xfrm>
          <a:prstGeom prst="rect">
            <a:avLst/>
          </a:prstGeom>
          <a:solidFill>
            <a:schemeClr val="tx1"/>
          </a:solidFill>
          <a:ln w="9525">
            <a:solidFill>
              <a:schemeClr val="tx1"/>
            </a:solidFill>
            <a:miter lim="800000"/>
            <a:headEnd/>
            <a:tailEnd/>
          </a:ln>
          <a:effectLst/>
        </p:spPr>
        <p:txBody>
          <a:bodyPr wrap="none" anchor="ctr"/>
          <a:lstStyle/>
          <a:p>
            <a:pPr algn="ctr"/>
            <a:r>
              <a:rPr lang="pt-BR" sz="2200">
                <a:solidFill>
                  <a:schemeClr val="bg1"/>
                </a:solidFill>
                <a:latin typeface="Arial Narrow" pitchFamily="34" charset="0"/>
              </a:rPr>
              <a:t>Descoberta precoce</a:t>
            </a:r>
          </a:p>
        </p:txBody>
      </p:sp>
      <p:sp>
        <p:nvSpPr>
          <p:cNvPr id="6" name="Rectangle 9"/>
          <p:cNvSpPr>
            <a:spLocks noChangeArrowheads="1"/>
          </p:cNvSpPr>
          <p:nvPr/>
        </p:nvSpPr>
        <p:spPr bwMode="auto">
          <a:xfrm>
            <a:off x="165100" y="2719406"/>
            <a:ext cx="2728913" cy="503238"/>
          </a:xfrm>
          <a:prstGeom prst="rect">
            <a:avLst/>
          </a:prstGeom>
          <a:solidFill>
            <a:schemeClr val="tx1"/>
          </a:solidFill>
          <a:ln w="9525">
            <a:solidFill>
              <a:schemeClr val="tx1"/>
            </a:solidFill>
            <a:miter lim="800000"/>
            <a:headEnd/>
            <a:tailEnd/>
          </a:ln>
          <a:effectLst/>
        </p:spPr>
        <p:txBody>
          <a:bodyPr wrap="none" anchor="ctr"/>
          <a:lstStyle/>
          <a:p>
            <a:pPr algn="ctr"/>
            <a:r>
              <a:rPr lang="pt-BR" sz="2200">
                <a:solidFill>
                  <a:schemeClr val="bg1"/>
                </a:solidFill>
                <a:latin typeface="Arial Narrow" pitchFamily="34" charset="0"/>
              </a:rPr>
              <a:t>Descoberta tardia</a:t>
            </a:r>
          </a:p>
        </p:txBody>
      </p:sp>
      <p:sp>
        <p:nvSpPr>
          <p:cNvPr id="7" name="Rectangle 10"/>
          <p:cNvSpPr>
            <a:spLocks noChangeArrowheads="1"/>
          </p:cNvSpPr>
          <p:nvPr/>
        </p:nvSpPr>
        <p:spPr bwMode="auto">
          <a:xfrm>
            <a:off x="165100" y="3405206"/>
            <a:ext cx="2728913" cy="503238"/>
          </a:xfrm>
          <a:prstGeom prst="rect">
            <a:avLst/>
          </a:prstGeom>
          <a:solidFill>
            <a:schemeClr val="tx1"/>
          </a:solidFill>
          <a:ln w="9525">
            <a:solidFill>
              <a:schemeClr val="tx1"/>
            </a:solidFill>
            <a:miter lim="800000"/>
            <a:headEnd/>
            <a:tailEnd/>
          </a:ln>
          <a:effectLst/>
        </p:spPr>
        <p:txBody>
          <a:bodyPr wrap="none" anchor="ctr"/>
          <a:lstStyle/>
          <a:p>
            <a:pPr algn="ctr"/>
            <a:r>
              <a:rPr lang="pt-BR" sz="2000">
                <a:solidFill>
                  <a:schemeClr val="bg1"/>
                </a:solidFill>
                <a:latin typeface="Arial Narrow" pitchFamily="34" charset="0"/>
              </a:rPr>
              <a:t>Desenvolvimento precoce</a:t>
            </a:r>
          </a:p>
        </p:txBody>
      </p:sp>
      <p:sp>
        <p:nvSpPr>
          <p:cNvPr id="8" name="Rectangle 11"/>
          <p:cNvSpPr>
            <a:spLocks noChangeArrowheads="1"/>
          </p:cNvSpPr>
          <p:nvPr/>
        </p:nvSpPr>
        <p:spPr bwMode="auto">
          <a:xfrm>
            <a:off x="165100" y="4091006"/>
            <a:ext cx="2728913" cy="503238"/>
          </a:xfrm>
          <a:prstGeom prst="rect">
            <a:avLst/>
          </a:prstGeom>
          <a:solidFill>
            <a:schemeClr val="tx1"/>
          </a:solidFill>
          <a:ln w="9525">
            <a:solidFill>
              <a:schemeClr val="tx1"/>
            </a:solidFill>
            <a:miter lim="800000"/>
            <a:headEnd/>
            <a:tailEnd/>
          </a:ln>
          <a:effectLst/>
        </p:spPr>
        <p:txBody>
          <a:bodyPr wrap="none" anchor="ctr"/>
          <a:lstStyle/>
          <a:p>
            <a:pPr algn="ctr"/>
            <a:r>
              <a:rPr lang="pt-BR" sz="1900">
                <a:solidFill>
                  <a:schemeClr val="bg1"/>
                </a:solidFill>
                <a:latin typeface="Arial Narrow" pitchFamily="34" charset="0"/>
              </a:rPr>
              <a:t>Desenvolvimento pré-clínico</a:t>
            </a:r>
          </a:p>
        </p:txBody>
      </p:sp>
      <p:sp>
        <p:nvSpPr>
          <p:cNvPr id="9" name="Rectangle 12"/>
          <p:cNvSpPr>
            <a:spLocks noChangeArrowheads="1"/>
          </p:cNvSpPr>
          <p:nvPr/>
        </p:nvSpPr>
        <p:spPr bwMode="auto">
          <a:xfrm>
            <a:off x="165100" y="4776806"/>
            <a:ext cx="2728913" cy="503238"/>
          </a:xfrm>
          <a:prstGeom prst="rect">
            <a:avLst/>
          </a:prstGeom>
          <a:solidFill>
            <a:schemeClr val="tx1"/>
          </a:solidFill>
          <a:ln w="9525">
            <a:solidFill>
              <a:schemeClr val="tx1"/>
            </a:solidFill>
            <a:miter lim="800000"/>
            <a:headEnd/>
            <a:tailEnd/>
          </a:ln>
          <a:effectLst/>
        </p:spPr>
        <p:txBody>
          <a:bodyPr wrap="none" anchor="ctr"/>
          <a:lstStyle/>
          <a:p>
            <a:pPr algn="ctr"/>
            <a:r>
              <a:rPr lang="pt-BR" sz="2000">
                <a:solidFill>
                  <a:schemeClr val="bg1"/>
                </a:solidFill>
                <a:latin typeface="Arial Narrow" pitchFamily="34" charset="0"/>
              </a:rPr>
              <a:t>Desenvolvimento clínico</a:t>
            </a:r>
          </a:p>
        </p:txBody>
      </p:sp>
      <p:sp>
        <p:nvSpPr>
          <p:cNvPr id="10" name="Rectangle 13"/>
          <p:cNvSpPr>
            <a:spLocks noChangeArrowheads="1"/>
          </p:cNvSpPr>
          <p:nvPr/>
        </p:nvSpPr>
        <p:spPr bwMode="auto">
          <a:xfrm>
            <a:off x="165100" y="5462606"/>
            <a:ext cx="2728913" cy="503238"/>
          </a:xfrm>
          <a:prstGeom prst="rect">
            <a:avLst/>
          </a:prstGeom>
          <a:solidFill>
            <a:schemeClr val="tx1"/>
          </a:solidFill>
          <a:ln w="9525">
            <a:solidFill>
              <a:schemeClr val="tx1"/>
            </a:solidFill>
            <a:miter lim="800000"/>
            <a:headEnd/>
            <a:tailEnd/>
          </a:ln>
          <a:effectLst/>
        </p:spPr>
        <p:txBody>
          <a:bodyPr wrap="none" anchor="ctr"/>
          <a:lstStyle/>
          <a:p>
            <a:pPr algn="ctr"/>
            <a:r>
              <a:rPr lang="pt-BR" sz="2200">
                <a:solidFill>
                  <a:schemeClr val="bg1"/>
                </a:solidFill>
                <a:latin typeface="Arial Narrow" pitchFamily="34" charset="0"/>
              </a:rPr>
              <a:t>“Marketing”</a:t>
            </a:r>
          </a:p>
        </p:txBody>
      </p:sp>
      <p:sp>
        <p:nvSpPr>
          <p:cNvPr id="11" name="Rectangle 14"/>
          <p:cNvSpPr>
            <a:spLocks noChangeArrowheads="1"/>
          </p:cNvSpPr>
          <p:nvPr/>
        </p:nvSpPr>
        <p:spPr bwMode="auto">
          <a:xfrm>
            <a:off x="3178175" y="1347806"/>
            <a:ext cx="3508375" cy="503238"/>
          </a:xfrm>
          <a:prstGeom prst="rect">
            <a:avLst/>
          </a:prstGeom>
          <a:solidFill>
            <a:schemeClr val="bg1"/>
          </a:solidFill>
          <a:ln w="9525">
            <a:solidFill>
              <a:schemeClr val="tx1"/>
            </a:solidFill>
            <a:miter lim="800000"/>
            <a:headEnd/>
            <a:tailEnd/>
          </a:ln>
          <a:effectLst/>
        </p:spPr>
        <p:txBody>
          <a:bodyPr wrap="none" anchor="ctr"/>
          <a:lstStyle/>
          <a:p>
            <a:pPr algn="ctr"/>
            <a:r>
              <a:rPr lang="pt-BR" sz="1800">
                <a:latin typeface="Arial Narrow" pitchFamily="34" charset="0"/>
              </a:rPr>
              <a:t>Alvos farmacológicos, modelos e </a:t>
            </a:r>
          </a:p>
          <a:p>
            <a:pPr algn="ctr"/>
            <a:r>
              <a:rPr lang="pt-BR" sz="1800">
                <a:latin typeface="Arial Narrow" pitchFamily="34" charset="0"/>
              </a:rPr>
              <a:t>métodos são escolhidos.</a:t>
            </a:r>
          </a:p>
        </p:txBody>
      </p:sp>
      <p:sp>
        <p:nvSpPr>
          <p:cNvPr id="12" name="Rectangle 15"/>
          <p:cNvSpPr>
            <a:spLocks noChangeArrowheads="1"/>
          </p:cNvSpPr>
          <p:nvPr/>
        </p:nvSpPr>
        <p:spPr bwMode="auto">
          <a:xfrm>
            <a:off x="3178175" y="2033606"/>
            <a:ext cx="3508375" cy="503238"/>
          </a:xfrm>
          <a:prstGeom prst="rect">
            <a:avLst/>
          </a:prstGeom>
          <a:solidFill>
            <a:schemeClr val="bg1"/>
          </a:solidFill>
          <a:ln w="9525">
            <a:solidFill>
              <a:schemeClr val="tx1"/>
            </a:solidFill>
            <a:miter lim="800000"/>
            <a:headEnd/>
            <a:tailEnd/>
          </a:ln>
          <a:effectLst/>
        </p:spPr>
        <p:txBody>
          <a:bodyPr wrap="none" anchor="ctr"/>
          <a:lstStyle/>
          <a:p>
            <a:pPr algn="ctr"/>
            <a:r>
              <a:rPr lang="pt-BR" sz="1800">
                <a:latin typeface="Arial Narrow" pitchFamily="34" charset="0"/>
              </a:rPr>
              <a:t>Formação de um “time” e escolha </a:t>
            </a:r>
          </a:p>
          <a:p>
            <a:pPr algn="ctr"/>
            <a:r>
              <a:rPr lang="pt-BR" sz="1800">
                <a:latin typeface="Arial Narrow" pitchFamily="34" charset="0"/>
              </a:rPr>
              <a:t>novos compostos (screening).</a:t>
            </a:r>
          </a:p>
        </p:txBody>
      </p:sp>
      <p:sp>
        <p:nvSpPr>
          <p:cNvPr id="13" name="Rectangle 16"/>
          <p:cNvSpPr>
            <a:spLocks noChangeArrowheads="1"/>
          </p:cNvSpPr>
          <p:nvPr/>
        </p:nvSpPr>
        <p:spPr bwMode="auto">
          <a:xfrm>
            <a:off x="3178175" y="2719406"/>
            <a:ext cx="3508375" cy="503238"/>
          </a:xfrm>
          <a:prstGeom prst="rect">
            <a:avLst/>
          </a:prstGeom>
          <a:solidFill>
            <a:schemeClr val="bg1"/>
          </a:solidFill>
          <a:ln w="9525">
            <a:solidFill>
              <a:schemeClr val="tx1"/>
            </a:solidFill>
            <a:miter lim="800000"/>
            <a:headEnd/>
            <a:tailEnd/>
          </a:ln>
          <a:effectLst/>
        </p:spPr>
        <p:txBody>
          <a:bodyPr wrap="none" anchor="ctr"/>
          <a:lstStyle/>
          <a:p>
            <a:pPr algn="ctr"/>
            <a:r>
              <a:rPr lang="pt-BR" sz="1800">
                <a:latin typeface="Arial Narrow" pitchFamily="34" charset="0"/>
              </a:rPr>
              <a:t>Compostos “lideres” são analisados </a:t>
            </a:r>
          </a:p>
          <a:p>
            <a:pPr algn="ctr"/>
            <a:r>
              <a:rPr lang="pt-BR" sz="1800">
                <a:latin typeface="Arial Narrow" pitchFamily="34" charset="0"/>
              </a:rPr>
              <a:t>Estrutura e toxicidade.</a:t>
            </a:r>
          </a:p>
        </p:txBody>
      </p:sp>
      <p:sp>
        <p:nvSpPr>
          <p:cNvPr id="14" name="Rectangle 17"/>
          <p:cNvSpPr>
            <a:spLocks noChangeArrowheads="1"/>
          </p:cNvSpPr>
          <p:nvPr/>
        </p:nvSpPr>
        <p:spPr bwMode="auto">
          <a:xfrm>
            <a:off x="3178175" y="3405206"/>
            <a:ext cx="3508375" cy="503238"/>
          </a:xfrm>
          <a:prstGeom prst="rect">
            <a:avLst/>
          </a:prstGeom>
          <a:solidFill>
            <a:schemeClr val="bg1"/>
          </a:solidFill>
          <a:ln w="9525">
            <a:solidFill>
              <a:schemeClr val="tx1"/>
            </a:solidFill>
            <a:miter lim="800000"/>
            <a:headEnd/>
            <a:tailEnd/>
          </a:ln>
          <a:effectLst/>
        </p:spPr>
        <p:txBody>
          <a:bodyPr wrap="none" anchor="ctr"/>
          <a:lstStyle/>
          <a:p>
            <a:pPr algn="ctr"/>
            <a:r>
              <a:rPr lang="pt-BR" sz="1800">
                <a:latin typeface="Arial Narrow" pitchFamily="34" charset="0"/>
              </a:rPr>
              <a:t>Teste secundários dos compostos</a:t>
            </a:r>
          </a:p>
          <a:p>
            <a:pPr algn="ctr"/>
            <a:r>
              <a:rPr lang="pt-BR" sz="1800">
                <a:latin typeface="Arial Narrow" pitchFamily="34" charset="0"/>
              </a:rPr>
              <a:t>Candidatos.</a:t>
            </a:r>
          </a:p>
        </p:txBody>
      </p:sp>
      <p:sp>
        <p:nvSpPr>
          <p:cNvPr id="15" name="Rectangle 18"/>
          <p:cNvSpPr>
            <a:spLocks noChangeArrowheads="1"/>
          </p:cNvSpPr>
          <p:nvPr/>
        </p:nvSpPr>
        <p:spPr bwMode="auto">
          <a:xfrm>
            <a:off x="3178175" y="4091006"/>
            <a:ext cx="3508375" cy="503238"/>
          </a:xfrm>
          <a:prstGeom prst="rect">
            <a:avLst/>
          </a:prstGeom>
          <a:solidFill>
            <a:schemeClr val="bg1"/>
          </a:solidFill>
          <a:ln w="9525">
            <a:solidFill>
              <a:schemeClr val="tx1"/>
            </a:solidFill>
            <a:miter lim="800000"/>
            <a:headEnd/>
            <a:tailEnd/>
          </a:ln>
          <a:effectLst/>
        </p:spPr>
        <p:txBody>
          <a:bodyPr wrap="none" anchor="ctr"/>
          <a:lstStyle/>
          <a:p>
            <a:pPr algn="ctr"/>
            <a:r>
              <a:rPr lang="pt-BR" sz="1800">
                <a:latin typeface="Arial Narrow" pitchFamily="34" charset="0"/>
              </a:rPr>
              <a:t>Projeto / Time / Escolha do químico /</a:t>
            </a:r>
          </a:p>
          <a:p>
            <a:pPr algn="ctr"/>
            <a:r>
              <a:rPr lang="pt-BR" sz="1800">
                <a:latin typeface="Arial Narrow" pitchFamily="34" charset="0"/>
              </a:rPr>
              <a:t>Formulação/Preparação espécie alvo.</a:t>
            </a:r>
          </a:p>
        </p:txBody>
      </p:sp>
      <p:sp>
        <p:nvSpPr>
          <p:cNvPr id="16" name="Rectangle 19"/>
          <p:cNvSpPr>
            <a:spLocks noChangeArrowheads="1"/>
          </p:cNvSpPr>
          <p:nvPr/>
        </p:nvSpPr>
        <p:spPr bwMode="auto">
          <a:xfrm>
            <a:off x="3178175" y="4776806"/>
            <a:ext cx="3508375" cy="503238"/>
          </a:xfrm>
          <a:prstGeom prst="rect">
            <a:avLst/>
          </a:prstGeom>
          <a:solidFill>
            <a:schemeClr val="bg1"/>
          </a:solidFill>
          <a:ln w="9525">
            <a:solidFill>
              <a:schemeClr val="tx1"/>
            </a:solidFill>
            <a:miter lim="800000"/>
            <a:headEnd/>
            <a:tailEnd/>
          </a:ln>
          <a:effectLst/>
        </p:spPr>
        <p:txBody>
          <a:bodyPr wrap="none" anchor="ctr"/>
          <a:lstStyle/>
          <a:p>
            <a:pPr algn="ctr"/>
            <a:r>
              <a:rPr lang="pt-BR" sz="1800">
                <a:latin typeface="Arial Narrow" pitchFamily="34" charset="0"/>
              </a:rPr>
              <a:t>Avaliação médica na espécie alvo.</a:t>
            </a:r>
          </a:p>
        </p:txBody>
      </p:sp>
      <p:sp>
        <p:nvSpPr>
          <p:cNvPr id="17" name="Rectangle 20"/>
          <p:cNvSpPr>
            <a:spLocks noChangeArrowheads="1"/>
          </p:cNvSpPr>
          <p:nvPr/>
        </p:nvSpPr>
        <p:spPr bwMode="auto">
          <a:xfrm>
            <a:off x="3178175" y="5462606"/>
            <a:ext cx="3508375" cy="503238"/>
          </a:xfrm>
          <a:prstGeom prst="rect">
            <a:avLst/>
          </a:prstGeom>
          <a:solidFill>
            <a:schemeClr val="bg1"/>
          </a:solidFill>
          <a:ln w="9525">
            <a:solidFill>
              <a:schemeClr val="tx1"/>
            </a:solidFill>
            <a:miter lim="800000"/>
            <a:headEnd/>
            <a:tailEnd/>
          </a:ln>
          <a:effectLst/>
        </p:spPr>
        <p:txBody>
          <a:bodyPr wrap="none" anchor="ctr"/>
          <a:lstStyle/>
          <a:p>
            <a:pPr algn="ctr"/>
            <a:r>
              <a:rPr lang="pt-BR" sz="1800">
                <a:latin typeface="Arial Narrow" pitchFamily="34" charset="0"/>
              </a:rPr>
              <a:t>Entrada no mercado/ Vendas /</a:t>
            </a:r>
          </a:p>
          <a:p>
            <a:pPr algn="ctr"/>
            <a:r>
              <a:rPr lang="pt-BR" sz="1800">
                <a:latin typeface="Arial Narrow" pitchFamily="34" charset="0"/>
              </a:rPr>
              <a:t>Vigilância.</a:t>
            </a:r>
          </a:p>
        </p:txBody>
      </p:sp>
      <p:sp>
        <p:nvSpPr>
          <p:cNvPr id="18" name="Rectangle 21"/>
          <p:cNvSpPr>
            <a:spLocks noChangeArrowheads="1"/>
          </p:cNvSpPr>
          <p:nvPr/>
        </p:nvSpPr>
        <p:spPr bwMode="auto">
          <a:xfrm>
            <a:off x="7011988" y="1347806"/>
            <a:ext cx="2728912" cy="503238"/>
          </a:xfrm>
          <a:prstGeom prst="rect">
            <a:avLst/>
          </a:prstGeom>
          <a:solidFill>
            <a:srgbClr val="4D4D4D"/>
          </a:solidFill>
          <a:ln w="9525">
            <a:solidFill>
              <a:schemeClr val="tx1"/>
            </a:solidFill>
            <a:miter lim="800000"/>
            <a:headEnd/>
            <a:tailEnd/>
          </a:ln>
          <a:effectLst/>
        </p:spPr>
        <p:txBody>
          <a:bodyPr wrap="none" anchor="ctr"/>
          <a:lstStyle/>
          <a:p>
            <a:pPr algn="ctr"/>
            <a:r>
              <a:rPr lang="pt-BR" sz="1800">
                <a:solidFill>
                  <a:schemeClr val="bg1"/>
                </a:solidFill>
                <a:latin typeface="Arial Narrow" pitchFamily="34" charset="0"/>
              </a:rPr>
              <a:t>Pesquisa</a:t>
            </a:r>
          </a:p>
          <a:p>
            <a:pPr algn="ctr"/>
            <a:r>
              <a:rPr lang="pt-BR" sz="1800">
                <a:solidFill>
                  <a:schemeClr val="bg1"/>
                </a:solidFill>
                <a:latin typeface="Arial Narrow" pitchFamily="34" charset="0"/>
              </a:rPr>
              <a:t>Científica</a:t>
            </a:r>
          </a:p>
        </p:txBody>
      </p:sp>
      <p:sp>
        <p:nvSpPr>
          <p:cNvPr id="19" name="Rectangle 22"/>
          <p:cNvSpPr>
            <a:spLocks noChangeArrowheads="1"/>
          </p:cNvSpPr>
          <p:nvPr/>
        </p:nvSpPr>
        <p:spPr bwMode="auto">
          <a:xfrm>
            <a:off x="7011988" y="2033606"/>
            <a:ext cx="2728912" cy="503238"/>
          </a:xfrm>
          <a:prstGeom prst="rect">
            <a:avLst/>
          </a:prstGeom>
          <a:solidFill>
            <a:srgbClr val="4D4D4D"/>
          </a:solidFill>
          <a:ln w="9525">
            <a:solidFill>
              <a:schemeClr val="tx1"/>
            </a:solidFill>
            <a:miter lim="800000"/>
            <a:headEnd/>
            <a:tailEnd/>
          </a:ln>
          <a:effectLst/>
        </p:spPr>
        <p:txBody>
          <a:bodyPr wrap="none" anchor="ctr"/>
          <a:lstStyle/>
          <a:p>
            <a:pPr algn="ctr"/>
            <a:r>
              <a:rPr lang="pt-BR" sz="1800">
                <a:solidFill>
                  <a:schemeClr val="bg1"/>
                </a:solidFill>
                <a:latin typeface="Arial Narrow" pitchFamily="34" charset="0"/>
              </a:rPr>
              <a:t>Atividade biológica </a:t>
            </a:r>
          </a:p>
          <a:p>
            <a:pPr algn="ctr"/>
            <a:r>
              <a:rPr lang="pt-BR" sz="1800">
                <a:solidFill>
                  <a:schemeClr val="bg1"/>
                </a:solidFill>
                <a:latin typeface="Arial Narrow" pitchFamily="34" charset="0"/>
              </a:rPr>
              <a:t>identificada.</a:t>
            </a:r>
          </a:p>
        </p:txBody>
      </p:sp>
      <p:sp>
        <p:nvSpPr>
          <p:cNvPr id="20" name="Rectangle 23"/>
          <p:cNvSpPr>
            <a:spLocks noChangeArrowheads="1"/>
          </p:cNvSpPr>
          <p:nvPr/>
        </p:nvSpPr>
        <p:spPr bwMode="auto">
          <a:xfrm>
            <a:off x="7011988" y="2719406"/>
            <a:ext cx="2728912" cy="503238"/>
          </a:xfrm>
          <a:prstGeom prst="rect">
            <a:avLst/>
          </a:prstGeom>
          <a:solidFill>
            <a:srgbClr val="4D4D4D"/>
          </a:solidFill>
          <a:ln w="9525">
            <a:solidFill>
              <a:schemeClr val="tx1"/>
            </a:solidFill>
            <a:miter lim="800000"/>
            <a:headEnd/>
            <a:tailEnd/>
          </a:ln>
          <a:effectLst/>
        </p:spPr>
        <p:txBody>
          <a:bodyPr wrap="none" anchor="ctr"/>
          <a:lstStyle/>
          <a:p>
            <a:pPr algn="ctr"/>
            <a:r>
              <a:rPr lang="pt-BR" sz="1800">
                <a:solidFill>
                  <a:schemeClr val="bg1"/>
                </a:solidFill>
                <a:latin typeface="Arial Narrow" pitchFamily="34" charset="0"/>
              </a:rPr>
              <a:t>Tomada de</a:t>
            </a:r>
          </a:p>
          <a:p>
            <a:pPr algn="ctr"/>
            <a:r>
              <a:rPr lang="pt-BR" sz="1800">
                <a:solidFill>
                  <a:schemeClr val="bg1"/>
                </a:solidFill>
                <a:latin typeface="Arial Narrow" pitchFamily="34" charset="0"/>
              </a:rPr>
              <a:t>decisão.</a:t>
            </a:r>
          </a:p>
        </p:txBody>
      </p:sp>
      <p:sp>
        <p:nvSpPr>
          <p:cNvPr id="21" name="Rectangle 24"/>
          <p:cNvSpPr>
            <a:spLocks noChangeArrowheads="1"/>
          </p:cNvSpPr>
          <p:nvPr/>
        </p:nvSpPr>
        <p:spPr bwMode="auto">
          <a:xfrm>
            <a:off x="7011988" y="3405206"/>
            <a:ext cx="2728912" cy="503238"/>
          </a:xfrm>
          <a:prstGeom prst="rect">
            <a:avLst/>
          </a:prstGeom>
          <a:solidFill>
            <a:srgbClr val="4D4D4D"/>
          </a:solidFill>
          <a:ln w="9525">
            <a:solidFill>
              <a:schemeClr val="tx1"/>
            </a:solidFill>
            <a:miter lim="800000"/>
            <a:headEnd/>
            <a:tailEnd/>
          </a:ln>
          <a:effectLst/>
        </p:spPr>
        <p:txBody>
          <a:bodyPr wrap="none" anchor="ctr"/>
          <a:lstStyle/>
          <a:p>
            <a:pPr algn="ctr"/>
            <a:r>
              <a:rPr lang="pt-BR" sz="1800">
                <a:solidFill>
                  <a:schemeClr val="bg1"/>
                </a:solidFill>
                <a:latin typeface="Arial Narrow" pitchFamily="34" charset="0"/>
              </a:rPr>
              <a:t>Estabelecimento</a:t>
            </a:r>
          </a:p>
          <a:p>
            <a:pPr algn="ctr"/>
            <a:r>
              <a:rPr lang="pt-BR" sz="1800">
                <a:solidFill>
                  <a:schemeClr val="bg1"/>
                </a:solidFill>
                <a:latin typeface="Arial Narrow" pitchFamily="34" charset="0"/>
              </a:rPr>
              <a:t>projeto.</a:t>
            </a:r>
          </a:p>
        </p:txBody>
      </p:sp>
      <p:sp>
        <p:nvSpPr>
          <p:cNvPr id="22" name="Rectangle 25"/>
          <p:cNvSpPr>
            <a:spLocks noChangeArrowheads="1"/>
          </p:cNvSpPr>
          <p:nvPr/>
        </p:nvSpPr>
        <p:spPr bwMode="auto">
          <a:xfrm>
            <a:off x="7011988" y="4091006"/>
            <a:ext cx="2728912" cy="503238"/>
          </a:xfrm>
          <a:prstGeom prst="rect">
            <a:avLst/>
          </a:prstGeom>
          <a:solidFill>
            <a:srgbClr val="4D4D4D"/>
          </a:solidFill>
          <a:ln w="9525">
            <a:solidFill>
              <a:schemeClr val="tx1"/>
            </a:solidFill>
            <a:miter lim="800000"/>
            <a:headEnd/>
            <a:tailEnd/>
          </a:ln>
          <a:effectLst/>
        </p:spPr>
        <p:txBody>
          <a:bodyPr wrap="none" anchor="ctr"/>
          <a:lstStyle/>
          <a:p>
            <a:pPr algn="ctr"/>
            <a:r>
              <a:rPr lang="pt-BR" sz="1800">
                <a:solidFill>
                  <a:schemeClr val="bg1"/>
                </a:solidFill>
                <a:latin typeface="Arial Narrow" pitchFamily="34" charset="0"/>
              </a:rPr>
              <a:t>Início da fase</a:t>
            </a:r>
          </a:p>
          <a:p>
            <a:pPr algn="ctr"/>
            <a:r>
              <a:rPr lang="pt-BR" sz="1800">
                <a:solidFill>
                  <a:schemeClr val="bg1"/>
                </a:solidFill>
                <a:latin typeface="Arial Narrow" pitchFamily="34" charset="0"/>
              </a:rPr>
              <a:t>clínica.</a:t>
            </a:r>
          </a:p>
        </p:txBody>
      </p:sp>
      <p:sp>
        <p:nvSpPr>
          <p:cNvPr id="23" name="Rectangle 26"/>
          <p:cNvSpPr>
            <a:spLocks noChangeArrowheads="1"/>
          </p:cNvSpPr>
          <p:nvPr/>
        </p:nvSpPr>
        <p:spPr bwMode="auto">
          <a:xfrm>
            <a:off x="7011988" y="4776806"/>
            <a:ext cx="2728912" cy="503238"/>
          </a:xfrm>
          <a:prstGeom prst="rect">
            <a:avLst/>
          </a:prstGeom>
          <a:solidFill>
            <a:srgbClr val="4D4D4D"/>
          </a:solidFill>
          <a:ln w="9525">
            <a:solidFill>
              <a:schemeClr val="tx1"/>
            </a:solidFill>
            <a:miter lim="800000"/>
            <a:headEnd/>
            <a:tailEnd/>
          </a:ln>
          <a:effectLst/>
        </p:spPr>
        <p:txBody>
          <a:bodyPr wrap="none" anchor="ctr"/>
          <a:lstStyle/>
          <a:p>
            <a:pPr algn="ctr"/>
            <a:r>
              <a:rPr lang="pt-BR" sz="1800">
                <a:solidFill>
                  <a:schemeClr val="bg1"/>
                </a:solidFill>
                <a:latin typeface="Arial Narrow" pitchFamily="34" charset="0"/>
              </a:rPr>
              <a:t>Fase</a:t>
            </a:r>
          </a:p>
          <a:p>
            <a:pPr algn="ctr"/>
            <a:r>
              <a:rPr lang="pt-BR" sz="1800">
                <a:solidFill>
                  <a:schemeClr val="bg1"/>
                </a:solidFill>
                <a:latin typeface="Arial Narrow" pitchFamily="34" charset="0"/>
              </a:rPr>
              <a:t>regulatória.</a:t>
            </a:r>
          </a:p>
        </p:txBody>
      </p:sp>
      <p:sp>
        <p:nvSpPr>
          <p:cNvPr id="24" name="Text Box 27"/>
          <p:cNvSpPr txBox="1">
            <a:spLocks noChangeArrowheads="1"/>
          </p:cNvSpPr>
          <p:nvPr/>
        </p:nvSpPr>
        <p:spPr bwMode="auto">
          <a:xfrm>
            <a:off x="247650" y="814406"/>
            <a:ext cx="2641600" cy="396875"/>
          </a:xfrm>
          <a:prstGeom prst="rect">
            <a:avLst/>
          </a:prstGeom>
          <a:noFill/>
          <a:ln w="9525">
            <a:noFill/>
            <a:miter lim="800000"/>
            <a:headEnd/>
            <a:tailEnd/>
          </a:ln>
          <a:effectLst/>
        </p:spPr>
        <p:txBody>
          <a:bodyPr>
            <a:spAutoFit/>
          </a:bodyPr>
          <a:lstStyle/>
          <a:p>
            <a:pPr algn="ctr"/>
            <a:r>
              <a:rPr lang="pt-BR" sz="2000" u="sng">
                <a:latin typeface="Arial" charset="0"/>
              </a:rPr>
              <a:t>Etapa</a:t>
            </a:r>
          </a:p>
        </p:txBody>
      </p:sp>
      <p:sp>
        <p:nvSpPr>
          <p:cNvPr id="25" name="Text Box 28"/>
          <p:cNvSpPr txBox="1">
            <a:spLocks noChangeArrowheads="1"/>
          </p:cNvSpPr>
          <p:nvPr/>
        </p:nvSpPr>
        <p:spPr bwMode="auto">
          <a:xfrm>
            <a:off x="3275013" y="814406"/>
            <a:ext cx="3328987" cy="396875"/>
          </a:xfrm>
          <a:prstGeom prst="rect">
            <a:avLst/>
          </a:prstGeom>
          <a:noFill/>
          <a:ln w="9525">
            <a:noFill/>
            <a:miter lim="800000"/>
            <a:headEnd/>
            <a:tailEnd/>
          </a:ln>
          <a:effectLst/>
        </p:spPr>
        <p:txBody>
          <a:bodyPr>
            <a:spAutoFit/>
          </a:bodyPr>
          <a:lstStyle/>
          <a:p>
            <a:pPr algn="ctr"/>
            <a:r>
              <a:rPr lang="pt-BR" sz="2000" u="sng">
                <a:latin typeface="Arial" charset="0"/>
              </a:rPr>
              <a:t>Atividade primária</a:t>
            </a:r>
          </a:p>
        </p:txBody>
      </p:sp>
      <p:sp>
        <p:nvSpPr>
          <p:cNvPr id="26" name="Text Box 29"/>
          <p:cNvSpPr txBox="1">
            <a:spLocks noChangeArrowheads="1"/>
          </p:cNvSpPr>
          <p:nvPr/>
        </p:nvSpPr>
        <p:spPr bwMode="auto">
          <a:xfrm>
            <a:off x="7099300" y="814406"/>
            <a:ext cx="2559050" cy="396875"/>
          </a:xfrm>
          <a:prstGeom prst="rect">
            <a:avLst/>
          </a:prstGeom>
          <a:noFill/>
          <a:ln w="9525">
            <a:noFill/>
            <a:miter lim="800000"/>
            <a:headEnd/>
            <a:tailEnd/>
          </a:ln>
          <a:effectLst/>
        </p:spPr>
        <p:txBody>
          <a:bodyPr>
            <a:spAutoFit/>
          </a:bodyPr>
          <a:lstStyle/>
          <a:p>
            <a:pPr algn="ctr"/>
            <a:r>
              <a:rPr lang="pt-BR" sz="2000" u="sng">
                <a:latin typeface="Arial" charset="0"/>
              </a:rPr>
              <a:t>Evento troca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7"/>
          <p:cNvSpPr>
            <a:spLocks noChangeArrowheads="1"/>
          </p:cNvSpPr>
          <p:nvPr/>
        </p:nvSpPr>
        <p:spPr bwMode="auto">
          <a:xfrm>
            <a:off x="577850" y="1285860"/>
            <a:ext cx="2559050" cy="838200"/>
          </a:xfrm>
          <a:prstGeom prst="rect">
            <a:avLst/>
          </a:prstGeom>
          <a:solidFill>
            <a:schemeClr val="tx1"/>
          </a:solidFill>
          <a:ln w="9525">
            <a:solidFill>
              <a:schemeClr val="tx1"/>
            </a:solidFill>
            <a:miter lim="800000"/>
            <a:headEnd/>
            <a:tailEnd/>
          </a:ln>
          <a:effectLst/>
        </p:spPr>
        <p:txBody>
          <a:bodyPr wrap="none" anchor="ctr"/>
          <a:lstStyle/>
          <a:p>
            <a:pPr algn="ctr"/>
            <a:r>
              <a:rPr lang="pt-BR">
                <a:solidFill>
                  <a:schemeClr val="bg1"/>
                </a:solidFill>
                <a:latin typeface="Arial Narrow" pitchFamily="34" charset="0"/>
              </a:rPr>
              <a:t>Metabolismo</a:t>
            </a:r>
          </a:p>
          <a:p>
            <a:pPr algn="ctr"/>
            <a:r>
              <a:rPr lang="pt-BR">
                <a:solidFill>
                  <a:schemeClr val="bg1"/>
                </a:solidFill>
                <a:latin typeface="Arial Narrow" pitchFamily="34" charset="0"/>
              </a:rPr>
              <a:t>da droga.</a:t>
            </a:r>
          </a:p>
        </p:txBody>
      </p:sp>
      <p:sp>
        <p:nvSpPr>
          <p:cNvPr id="31" name="Rectangle 30"/>
          <p:cNvSpPr>
            <a:spLocks noChangeArrowheads="1"/>
          </p:cNvSpPr>
          <p:nvPr/>
        </p:nvSpPr>
        <p:spPr bwMode="auto">
          <a:xfrm>
            <a:off x="3632200" y="1285860"/>
            <a:ext cx="2559050" cy="838200"/>
          </a:xfrm>
          <a:prstGeom prst="rect">
            <a:avLst/>
          </a:prstGeom>
          <a:solidFill>
            <a:schemeClr val="tx1"/>
          </a:solidFill>
          <a:ln w="9525">
            <a:solidFill>
              <a:schemeClr val="tx1"/>
            </a:solidFill>
            <a:miter lim="800000"/>
            <a:headEnd/>
            <a:tailEnd/>
          </a:ln>
          <a:effectLst/>
        </p:spPr>
        <p:txBody>
          <a:bodyPr wrap="none" anchor="ctr"/>
          <a:lstStyle/>
          <a:p>
            <a:pPr algn="ctr"/>
            <a:r>
              <a:rPr lang="pt-BR">
                <a:solidFill>
                  <a:schemeClr val="bg1"/>
                </a:solidFill>
                <a:latin typeface="Arial Narrow" pitchFamily="34" charset="0"/>
              </a:rPr>
              <a:t>Farmacologia</a:t>
            </a:r>
          </a:p>
          <a:p>
            <a:pPr algn="ctr"/>
            <a:r>
              <a:rPr lang="pt-BR">
                <a:solidFill>
                  <a:schemeClr val="bg1"/>
                </a:solidFill>
                <a:latin typeface="Arial Narrow" pitchFamily="34" charset="0"/>
              </a:rPr>
              <a:t>In vivo.</a:t>
            </a:r>
          </a:p>
        </p:txBody>
      </p:sp>
      <p:sp>
        <p:nvSpPr>
          <p:cNvPr id="32" name="Rectangle 31"/>
          <p:cNvSpPr>
            <a:spLocks noChangeArrowheads="1"/>
          </p:cNvSpPr>
          <p:nvPr/>
        </p:nvSpPr>
        <p:spPr bwMode="auto">
          <a:xfrm>
            <a:off x="6686550" y="1285860"/>
            <a:ext cx="2559050" cy="838200"/>
          </a:xfrm>
          <a:prstGeom prst="rect">
            <a:avLst/>
          </a:prstGeom>
          <a:solidFill>
            <a:schemeClr val="tx1"/>
          </a:solidFill>
          <a:ln w="9525">
            <a:solidFill>
              <a:schemeClr val="tx1"/>
            </a:solidFill>
            <a:miter lim="800000"/>
            <a:headEnd/>
            <a:tailEnd/>
          </a:ln>
          <a:effectLst/>
        </p:spPr>
        <p:txBody>
          <a:bodyPr wrap="none" anchor="ctr"/>
          <a:lstStyle/>
          <a:p>
            <a:pPr algn="ctr"/>
            <a:r>
              <a:rPr lang="pt-BR">
                <a:solidFill>
                  <a:schemeClr val="bg1"/>
                </a:solidFill>
                <a:latin typeface="Arial Narrow" pitchFamily="34" charset="0"/>
              </a:rPr>
              <a:t>Solubilidade</a:t>
            </a:r>
          </a:p>
          <a:p>
            <a:pPr algn="ctr"/>
            <a:r>
              <a:rPr lang="pt-BR">
                <a:solidFill>
                  <a:schemeClr val="bg1"/>
                </a:solidFill>
                <a:latin typeface="Arial Narrow" pitchFamily="34" charset="0"/>
              </a:rPr>
              <a:t>Estabilidade.</a:t>
            </a:r>
          </a:p>
        </p:txBody>
      </p:sp>
      <p:sp>
        <p:nvSpPr>
          <p:cNvPr id="33" name="Rectangle 32"/>
          <p:cNvSpPr>
            <a:spLocks noChangeArrowheads="1"/>
          </p:cNvSpPr>
          <p:nvPr/>
        </p:nvSpPr>
        <p:spPr bwMode="auto">
          <a:xfrm>
            <a:off x="577850" y="2886060"/>
            <a:ext cx="2559050" cy="838200"/>
          </a:xfrm>
          <a:prstGeom prst="rect">
            <a:avLst/>
          </a:prstGeom>
          <a:solidFill>
            <a:schemeClr val="tx1"/>
          </a:solidFill>
          <a:ln w="9525">
            <a:solidFill>
              <a:schemeClr val="tx1"/>
            </a:solidFill>
            <a:miter lim="800000"/>
            <a:headEnd/>
            <a:tailEnd/>
          </a:ln>
          <a:effectLst/>
        </p:spPr>
        <p:txBody>
          <a:bodyPr wrap="none" anchor="ctr"/>
          <a:lstStyle/>
          <a:p>
            <a:pPr algn="ctr"/>
            <a:r>
              <a:rPr lang="pt-BR">
                <a:solidFill>
                  <a:schemeClr val="bg1"/>
                </a:solidFill>
                <a:latin typeface="Arial Narrow" pitchFamily="34" charset="0"/>
              </a:rPr>
              <a:t>Química</a:t>
            </a:r>
          </a:p>
          <a:p>
            <a:pPr algn="ctr"/>
            <a:r>
              <a:rPr lang="pt-BR">
                <a:solidFill>
                  <a:schemeClr val="bg1"/>
                </a:solidFill>
                <a:latin typeface="Arial Narrow" pitchFamily="34" charset="0"/>
              </a:rPr>
              <a:t>Bio-analítica.</a:t>
            </a:r>
          </a:p>
        </p:txBody>
      </p:sp>
      <p:sp>
        <p:nvSpPr>
          <p:cNvPr id="34" name="Rectangle 33"/>
          <p:cNvSpPr>
            <a:spLocks noChangeArrowheads="1"/>
          </p:cNvSpPr>
          <p:nvPr/>
        </p:nvSpPr>
        <p:spPr bwMode="auto">
          <a:xfrm>
            <a:off x="3632200" y="2886060"/>
            <a:ext cx="2559050" cy="838200"/>
          </a:xfrm>
          <a:prstGeom prst="rect">
            <a:avLst/>
          </a:prstGeom>
          <a:solidFill>
            <a:schemeClr val="bg1"/>
          </a:solidFill>
          <a:ln w="9525">
            <a:solidFill>
              <a:schemeClr val="tx1"/>
            </a:solidFill>
            <a:miter lim="800000"/>
            <a:headEnd/>
            <a:tailEnd/>
          </a:ln>
          <a:effectLst/>
        </p:spPr>
        <p:txBody>
          <a:bodyPr wrap="none" anchor="ctr"/>
          <a:lstStyle/>
          <a:p>
            <a:pPr algn="ctr"/>
            <a:r>
              <a:rPr lang="pt-BR" sz="2800" u="sng">
                <a:latin typeface="Arial Narrow" pitchFamily="34" charset="0"/>
              </a:rPr>
              <a:t>Desenvolvimento</a:t>
            </a:r>
          </a:p>
        </p:txBody>
      </p:sp>
      <p:sp>
        <p:nvSpPr>
          <p:cNvPr id="35" name="Rectangle 34"/>
          <p:cNvSpPr>
            <a:spLocks noChangeArrowheads="1"/>
          </p:cNvSpPr>
          <p:nvPr/>
        </p:nvSpPr>
        <p:spPr bwMode="auto">
          <a:xfrm>
            <a:off x="6686550" y="2886060"/>
            <a:ext cx="2559050" cy="838200"/>
          </a:xfrm>
          <a:prstGeom prst="rect">
            <a:avLst/>
          </a:prstGeom>
          <a:solidFill>
            <a:schemeClr val="tx1"/>
          </a:solidFill>
          <a:ln w="9525">
            <a:solidFill>
              <a:schemeClr val="tx1"/>
            </a:solidFill>
            <a:miter lim="800000"/>
            <a:headEnd/>
            <a:tailEnd/>
          </a:ln>
          <a:effectLst/>
        </p:spPr>
        <p:txBody>
          <a:bodyPr wrap="none" anchor="ctr"/>
          <a:lstStyle/>
          <a:p>
            <a:pPr algn="ctr"/>
            <a:r>
              <a:rPr lang="pt-BR">
                <a:solidFill>
                  <a:schemeClr val="bg1"/>
                </a:solidFill>
                <a:latin typeface="Arial Narrow" pitchFamily="34" charset="0"/>
              </a:rPr>
              <a:t>Química </a:t>
            </a:r>
          </a:p>
          <a:p>
            <a:pPr algn="ctr"/>
            <a:r>
              <a:rPr lang="pt-BR">
                <a:solidFill>
                  <a:schemeClr val="bg1"/>
                </a:solidFill>
                <a:latin typeface="Arial Narrow" pitchFamily="34" charset="0"/>
              </a:rPr>
              <a:t>Analítica.</a:t>
            </a:r>
          </a:p>
        </p:txBody>
      </p:sp>
      <p:sp>
        <p:nvSpPr>
          <p:cNvPr id="36" name="Rectangle 35"/>
          <p:cNvSpPr>
            <a:spLocks noChangeArrowheads="1"/>
          </p:cNvSpPr>
          <p:nvPr/>
        </p:nvSpPr>
        <p:spPr bwMode="auto">
          <a:xfrm>
            <a:off x="577850" y="4410060"/>
            <a:ext cx="2559050" cy="838200"/>
          </a:xfrm>
          <a:prstGeom prst="rect">
            <a:avLst/>
          </a:prstGeom>
          <a:solidFill>
            <a:schemeClr val="tx1"/>
          </a:solidFill>
          <a:ln w="9525">
            <a:solidFill>
              <a:schemeClr val="tx1"/>
            </a:solidFill>
            <a:miter lim="800000"/>
            <a:headEnd/>
            <a:tailEnd/>
          </a:ln>
          <a:effectLst/>
        </p:spPr>
        <p:txBody>
          <a:bodyPr wrap="none" anchor="ctr"/>
          <a:lstStyle/>
          <a:p>
            <a:pPr algn="ctr"/>
            <a:r>
              <a:rPr lang="pt-BR">
                <a:solidFill>
                  <a:schemeClr val="bg1"/>
                </a:solidFill>
                <a:latin typeface="Arial Narrow" pitchFamily="34" charset="0"/>
              </a:rPr>
              <a:t>Farmacocinética</a:t>
            </a:r>
          </a:p>
          <a:p>
            <a:pPr algn="ctr"/>
            <a:r>
              <a:rPr lang="pt-BR">
                <a:solidFill>
                  <a:schemeClr val="bg1"/>
                </a:solidFill>
                <a:latin typeface="Arial Narrow" pitchFamily="34" charset="0"/>
              </a:rPr>
              <a:t>Animal.</a:t>
            </a:r>
          </a:p>
        </p:txBody>
      </p:sp>
      <p:sp>
        <p:nvSpPr>
          <p:cNvPr id="37" name="Rectangle 36"/>
          <p:cNvSpPr>
            <a:spLocks noChangeArrowheads="1"/>
          </p:cNvSpPr>
          <p:nvPr/>
        </p:nvSpPr>
        <p:spPr bwMode="auto">
          <a:xfrm>
            <a:off x="3632200" y="4410060"/>
            <a:ext cx="2559050" cy="838200"/>
          </a:xfrm>
          <a:prstGeom prst="rect">
            <a:avLst/>
          </a:prstGeom>
          <a:solidFill>
            <a:schemeClr val="tx1"/>
          </a:solidFill>
          <a:ln w="9525">
            <a:solidFill>
              <a:schemeClr val="tx1"/>
            </a:solidFill>
            <a:miter lim="800000"/>
            <a:headEnd/>
            <a:tailEnd/>
          </a:ln>
          <a:effectLst/>
        </p:spPr>
        <p:txBody>
          <a:bodyPr wrap="none" anchor="ctr"/>
          <a:lstStyle/>
          <a:p>
            <a:pPr algn="ctr"/>
            <a:r>
              <a:rPr lang="pt-BR">
                <a:solidFill>
                  <a:schemeClr val="bg1"/>
                </a:solidFill>
                <a:latin typeface="Arial Narrow" pitchFamily="34" charset="0"/>
              </a:rPr>
              <a:t>Toxicologia</a:t>
            </a:r>
          </a:p>
          <a:p>
            <a:pPr algn="ctr"/>
            <a:r>
              <a:rPr lang="pt-BR" i="1">
                <a:solidFill>
                  <a:schemeClr val="bg1"/>
                </a:solidFill>
                <a:latin typeface="Arial Narrow" pitchFamily="34" charset="0"/>
              </a:rPr>
              <a:t>in vitro </a:t>
            </a:r>
            <a:r>
              <a:rPr lang="pt-BR">
                <a:solidFill>
                  <a:schemeClr val="bg1"/>
                </a:solidFill>
                <a:latin typeface="Arial Narrow" pitchFamily="34" charset="0"/>
              </a:rPr>
              <a:t>e </a:t>
            </a:r>
            <a:r>
              <a:rPr lang="pt-BR" i="1">
                <a:solidFill>
                  <a:schemeClr val="bg1"/>
                </a:solidFill>
                <a:latin typeface="Arial Narrow" pitchFamily="34" charset="0"/>
              </a:rPr>
              <a:t>in vivo</a:t>
            </a:r>
            <a:r>
              <a:rPr lang="pt-BR">
                <a:solidFill>
                  <a:schemeClr val="bg1"/>
                </a:solidFill>
                <a:latin typeface="Arial Narrow" pitchFamily="34" charset="0"/>
              </a:rPr>
              <a:t>.</a:t>
            </a:r>
          </a:p>
        </p:txBody>
      </p:sp>
      <p:sp>
        <p:nvSpPr>
          <p:cNvPr id="38" name="Rectangle 37"/>
          <p:cNvSpPr>
            <a:spLocks noChangeArrowheads="1"/>
          </p:cNvSpPr>
          <p:nvPr/>
        </p:nvSpPr>
        <p:spPr bwMode="auto">
          <a:xfrm>
            <a:off x="6686550" y="4410060"/>
            <a:ext cx="2559050" cy="838200"/>
          </a:xfrm>
          <a:prstGeom prst="rect">
            <a:avLst/>
          </a:prstGeom>
          <a:solidFill>
            <a:schemeClr val="tx1"/>
          </a:solidFill>
          <a:ln w="9525">
            <a:solidFill>
              <a:schemeClr val="tx1"/>
            </a:solidFill>
            <a:miter lim="800000"/>
            <a:headEnd/>
            <a:tailEnd/>
          </a:ln>
          <a:effectLst/>
        </p:spPr>
        <p:txBody>
          <a:bodyPr wrap="none" anchor="ctr"/>
          <a:lstStyle/>
          <a:p>
            <a:pPr algn="ctr"/>
            <a:r>
              <a:rPr lang="pt-BR">
                <a:solidFill>
                  <a:schemeClr val="bg1"/>
                </a:solidFill>
                <a:latin typeface="Arial Narrow" pitchFamily="34" charset="0"/>
              </a:rPr>
              <a:t>Sistema de liberação</a:t>
            </a:r>
          </a:p>
          <a:p>
            <a:pPr algn="ctr"/>
            <a:r>
              <a:rPr lang="pt-BR">
                <a:solidFill>
                  <a:schemeClr val="bg1"/>
                </a:solidFill>
                <a:latin typeface="Arial Narrow" pitchFamily="34" charset="0"/>
              </a:rPr>
              <a:t>de drogas.</a:t>
            </a:r>
          </a:p>
        </p:txBody>
      </p:sp>
      <p:sp>
        <p:nvSpPr>
          <p:cNvPr id="39" name="AutoShape 38"/>
          <p:cNvSpPr>
            <a:spLocks noChangeArrowheads="1"/>
          </p:cNvSpPr>
          <p:nvPr/>
        </p:nvSpPr>
        <p:spPr bwMode="auto">
          <a:xfrm>
            <a:off x="1512888" y="3851260"/>
            <a:ext cx="495300" cy="457200"/>
          </a:xfrm>
          <a:prstGeom prst="upDownArrow">
            <a:avLst>
              <a:gd name="adj1" fmla="val 50000"/>
              <a:gd name="adj2" fmla="val 20000"/>
            </a:avLst>
          </a:prstGeom>
          <a:solidFill>
            <a:schemeClr val="tx1"/>
          </a:solidFill>
          <a:ln w="9525">
            <a:solidFill>
              <a:schemeClr val="tx1"/>
            </a:solidFill>
            <a:miter lim="800000"/>
            <a:headEnd/>
            <a:tailEnd/>
          </a:ln>
          <a:effectLst/>
        </p:spPr>
        <p:txBody>
          <a:bodyPr wrap="none" anchor="ctr"/>
          <a:lstStyle/>
          <a:p>
            <a:endParaRPr lang="pt-BR"/>
          </a:p>
        </p:txBody>
      </p:sp>
      <p:sp>
        <p:nvSpPr>
          <p:cNvPr id="40" name="AutoShape 39"/>
          <p:cNvSpPr>
            <a:spLocks noChangeArrowheads="1"/>
          </p:cNvSpPr>
          <p:nvPr/>
        </p:nvSpPr>
        <p:spPr bwMode="auto">
          <a:xfrm>
            <a:off x="1527175" y="2276460"/>
            <a:ext cx="495300" cy="457200"/>
          </a:xfrm>
          <a:prstGeom prst="upDownArrow">
            <a:avLst>
              <a:gd name="adj1" fmla="val 50000"/>
              <a:gd name="adj2" fmla="val 20000"/>
            </a:avLst>
          </a:prstGeom>
          <a:solidFill>
            <a:schemeClr val="tx1"/>
          </a:solidFill>
          <a:ln w="9525">
            <a:solidFill>
              <a:schemeClr val="tx1"/>
            </a:solidFill>
            <a:miter lim="800000"/>
            <a:headEnd/>
            <a:tailEnd/>
          </a:ln>
          <a:effectLst/>
        </p:spPr>
        <p:txBody>
          <a:bodyPr wrap="none" anchor="ctr"/>
          <a:lstStyle/>
          <a:p>
            <a:endParaRPr lang="pt-BR"/>
          </a:p>
        </p:txBody>
      </p:sp>
      <p:sp>
        <p:nvSpPr>
          <p:cNvPr id="41" name="AutoShape 40"/>
          <p:cNvSpPr>
            <a:spLocks noChangeArrowheads="1"/>
          </p:cNvSpPr>
          <p:nvPr/>
        </p:nvSpPr>
        <p:spPr bwMode="auto">
          <a:xfrm>
            <a:off x="7759700" y="2276460"/>
            <a:ext cx="495300" cy="457200"/>
          </a:xfrm>
          <a:prstGeom prst="upDownArrow">
            <a:avLst>
              <a:gd name="adj1" fmla="val 50000"/>
              <a:gd name="adj2" fmla="val 20000"/>
            </a:avLst>
          </a:prstGeom>
          <a:solidFill>
            <a:schemeClr val="tx1"/>
          </a:solidFill>
          <a:ln w="9525">
            <a:solidFill>
              <a:schemeClr val="tx1"/>
            </a:solidFill>
            <a:miter lim="800000"/>
            <a:headEnd/>
            <a:tailEnd/>
          </a:ln>
          <a:effectLst/>
        </p:spPr>
        <p:txBody>
          <a:bodyPr wrap="none" anchor="ctr"/>
          <a:lstStyle/>
          <a:p>
            <a:endParaRPr lang="pt-BR"/>
          </a:p>
        </p:txBody>
      </p:sp>
      <p:sp>
        <p:nvSpPr>
          <p:cNvPr id="42" name="AutoShape 41"/>
          <p:cNvSpPr>
            <a:spLocks noChangeArrowheads="1"/>
          </p:cNvSpPr>
          <p:nvPr/>
        </p:nvSpPr>
        <p:spPr bwMode="auto">
          <a:xfrm>
            <a:off x="7759700" y="3851260"/>
            <a:ext cx="495300" cy="457200"/>
          </a:xfrm>
          <a:prstGeom prst="upDownArrow">
            <a:avLst>
              <a:gd name="adj1" fmla="val 50000"/>
              <a:gd name="adj2" fmla="val 20000"/>
            </a:avLst>
          </a:prstGeom>
          <a:solidFill>
            <a:schemeClr val="tx1"/>
          </a:solidFill>
          <a:ln w="9525">
            <a:solidFill>
              <a:schemeClr val="tx1"/>
            </a:solidFill>
            <a:miter lim="800000"/>
            <a:headEnd/>
            <a:tailEnd/>
          </a:ln>
          <a:effectLst/>
        </p:spPr>
        <p:txBody>
          <a:bodyPr wrap="none" anchor="ctr"/>
          <a:lstStyle/>
          <a:p>
            <a:endParaRPr lang="pt-BR"/>
          </a:p>
        </p:txBody>
      </p:sp>
      <p:sp>
        <p:nvSpPr>
          <p:cNvPr id="43" name="AutoShape 42"/>
          <p:cNvSpPr>
            <a:spLocks noChangeArrowheads="1"/>
          </p:cNvSpPr>
          <p:nvPr/>
        </p:nvSpPr>
        <p:spPr bwMode="auto">
          <a:xfrm>
            <a:off x="4705350" y="2276460"/>
            <a:ext cx="495300" cy="444500"/>
          </a:xfrm>
          <a:prstGeom prst="downArrow">
            <a:avLst>
              <a:gd name="adj1" fmla="val 50000"/>
              <a:gd name="adj2" fmla="val 25000"/>
            </a:avLst>
          </a:prstGeom>
          <a:solidFill>
            <a:schemeClr val="folHlink"/>
          </a:solidFill>
          <a:ln w="9525">
            <a:solidFill>
              <a:schemeClr val="tx1"/>
            </a:solidFill>
            <a:miter lim="800000"/>
            <a:headEnd/>
            <a:tailEnd/>
          </a:ln>
          <a:effectLst/>
        </p:spPr>
        <p:txBody>
          <a:bodyPr wrap="none" anchor="ctr"/>
          <a:lstStyle/>
          <a:p>
            <a:endParaRPr lang="pt-BR"/>
          </a:p>
        </p:txBody>
      </p:sp>
      <p:sp>
        <p:nvSpPr>
          <p:cNvPr id="44" name="AutoShape 43"/>
          <p:cNvSpPr>
            <a:spLocks noChangeArrowheads="1"/>
          </p:cNvSpPr>
          <p:nvPr/>
        </p:nvSpPr>
        <p:spPr bwMode="auto">
          <a:xfrm>
            <a:off x="4732338" y="3876660"/>
            <a:ext cx="550862" cy="381000"/>
          </a:xfrm>
          <a:prstGeom prst="upArrow">
            <a:avLst>
              <a:gd name="adj1" fmla="val 50000"/>
              <a:gd name="adj2" fmla="val 25000"/>
            </a:avLst>
          </a:prstGeom>
          <a:solidFill>
            <a:schemeClr val="folHlink"/>
          </a:solidFill>
          <a:ln w="9525">
            <a:solidFill>
              <a:schemeClr val="tx1"/>
            </a:solidFill>
            <a:miter lim="800000"/>
            <a:headEnd/>
            <a:tailEnd/>
          </a:ln>
          <a:effectLst/>
        </p:spPr>
        <p:txBody>
          <a:bodyPr wrap="none" anchor="ctr"/>
          <a:lstStyle/>
          <a:p>
            <a:endParaRPr lang="pt-BR"/>
          </a:p>
        </p:txBody>
      </p:sp>
      <p:sp>
        <p:nvSpPr>
          <p:cNvPr id="45" name="AutoShape 44"/>
          <p:cNvSpPr>
            <a:spLocks noChangeArrowheads="1"/>
          </p:cNvSpPr>
          <p:nvPr/>
        </p:nvSpPr>
        <p:spPr bwMode="auto">
          <a:xfrm rot="-2221957">
            <a:off x="3136900" y="2276460"/>
            <a:ext cx="495300" cy="444500"/>
          </a:xfrm>
          <a:prstGeom prst="downArrow">
            <a:avLst>
              <a:gd name="adj1" fmla="val 50000"/>
              <a:gd name="adj2" fmla="val 25000"/>
            </a:avLst>
          </a:prstGeom>
          <a:solidFill>
            <a:schemeClr val="bg1"/>
          </a:solidFill>
          <a:ln w="9525">
            <a:solidFill>
              <a:schemeClr val="tx1"/>
            </a:solidFill>
            <a:miter lim="800000"/>
            <a:headEnd/>
            <a:tailEnd/>
          </a:ln>
          <a:effectLst/>
        </p:spPr>
        <p:txBody>
          <a:bodyPr wrap="none" anchor="ctr"/>
          <a:lstStyle/>
          <a:p>
            <a:endParaRPr lang="pt-BR"/>
          </a:p>
        </p:txBody>
      </p:sp>
      <p:sp>
        <p:nvSpPr>
          <p:cNvPr id="46" name="AutoShape 45"/>
          <p:cNvSpPr>
            <a:spLocks noChangeArrowheads="1"/>
          </p:cNvSpPr>
          <p:nvPr/>
        </p:nvSpPr>
        <p:spPr bwMode="auto">
          <a:xfrm rot="2160264">
            <a:off x="6232525" y="2289160"/>
            <a:ext cx="495300" cy="444500"/>
          </a:xfrm>
          <a:prstGeom prst="downArrow">
            <a:avLst>
              <a:gd name="adj1" fmla="val 50000"/>
              <a:gd name="adj2" fmla="val 25000"/>
            </a:avLst>
          </a:prstGeom>
          <a:solidFill>
            <a:schemeClr val="bg1"/>
          </a:solidFill>
          <a:ln w="9525">
            <a:solidFill>
              <a:schemeClr val="tx1"/>
            </a:solidFill>
            <a:miter lim="800000"/>
            <a:headEnd/>
            <a:tailEnd/>
          </a:ln>
          <a:effectLst/>
        </p:spPr>
        <p:txBody>
          <a:bodyPr wrap="none" anchor="ctr"/>
          <a:lstStyle/>
          <a:p>
            <a:endParaRPr lang="pt-BR"/>
          </a:p>
        </p:txBody>
      </p:sp>
      <p:sp>
        <p:nvSpPr>
          <p:cNvPr id="47" name="AutoShape 46"/>
          <p:cNvSpPr>
            <a:spLocks noChangeArrowheads="1"/>
          </p:cNvSpPr>
          <p:nvPr/>
        </p:nvSpPr>
        <p:spPr bwMode="auto">
          <a:xfrm rot="-2416171">
            <a:off x="6191250" y="3876660"/>
            <a:ext cx="550863" cy="381000"/>
          </a:xfrm>
          <a:prstGeom prst="upArrow">
            <a:avLst>
              <a:gd name="adj1" fmla="val 50000"/>
              <a:gd name="adj2" fmla="val 25000"/>
            </a:avLst>
          </a:prstGeom>
          <a:solidFill>
            <a:schemeClr val="bg1"/>
          </a:solidFill>
          <a:ln w="9525">
            <a:solidFill>
              <a:schemeClr val="tx1"/>
            </a:solidFill>
            <a:miter lim="800000"/>
            <a:headEnd/>
            <a:tailEnd/>
          </a:ln>
          <a:effectLst/>
        </p:spPr>
        <p:txBody>
          <a:bodyPr wrap="none" anchor="ctr"/>
          <a:lstStyle/>
          <a:p>
            <a:endParaRPr lang="pt-BR"/>
          </a:p>
        </p:txBody>
      </p:sp>
      <p:sp>
        <p:nvSpPr>
          <p:cNvPr id="48" name="AutoShape 47"/>
          <p:cNvSpPr>
            <a:spLocks noChangeArrowheads="1"/>
          </p:cNvSpPr>
          <p:nvPr/>
        </p:nvSpPr>
        <p:spPr bwMode="auto">
          <a:xfrm rot="2476475">
            <a:off x="3054350" y="3876660"/>
            <a:ext cx="550863" cy="381000"/>
          </a:xfrm>
          <a:prstGeom prst="upArrow">
            <a:avLst>
              <a:gd name="adj1" fmla="val 50000"/>
              <a:gd name="adj2" fmla="val 25000"/>
            </a:avLst>
          </a:prstGeom>
          <a:solidFill>
            <a:schemeClr val="bg1"/>
          </a:solidFill>
          <a:ln w="9525">
            <a:solidFill>
              <a:schemeClr val="tx1"/>
            </a:solidFill>
            <a:miter lim="800000"/>
            <a:headEnd/>
            <a:tailEnd/>
          </a:ln>
          <a:effectLst/>
        </p:spPr>
        <p:txBody>
          <a:bodyPr wrap="none" anchor="ctr"/>
          <a:lstStyle/>
          <a:p>
            <a:endParaRPr lang="pt-B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9"/>
          <p:cNvGrpSpPr>
            <a:grpSpLocks/>
          </p:cNvGrpSpPr>
          <p:nvPr/>
        </p:nvGrpSpPr>
        <p:grpSpPr bwMode="auto">
          <a:xfrm>
            <a:off x="1123920" y="1600184"/>
            <a:ext cx="7677150" cy="3581400"/>
            <a:chOff x="720" y="1152"/>
            <a:chExt cx="4464" cy="2256"/>
          </a:xfrm>
        </p:grpSpPr>
        <p:sp>
          <p:nvSpPr>
            <p:cNvPr id="3" name="Line 26"/>
            <p:cNvSpPr>
              <a:spLocks noChangeShapeType="1"/>
            </p:cNvSpPr>
            <p:nvPr/>
          </p:nvSpPr>
          <p:spPr bwMode="auto">
            <a:xfrm>
              <a:off x="720" y="1152"/>
              <a:ext cx="0" cy="2256"/>
            </a:xfrm>
            <a:prstGeom prst="line">
              <a:avLst/>
            </a:prstGeom>
            <a:noFill/>
            <a:ln w="9525">
              <a:solidFill>
                <a:schemeClr val="tx1"/>
              </a:solidFill>
              <a:round/>
              <a:headEnd/>
              <a:tailEnd/>
            </a:ln>
            <a:effectLst/>
          </p:spPr>
          <p:txBody>
            <a:bodyPr/>
            <a:lstStyle/>
            <a:p>
              <a:endParaRPr lang="pt-BR"/>
            </a:p>
          </p:txBody>
        </p:sp>
        <p:sp>
          <p:nvSpPr>
            <p:cNvPr id="4" name="Line 27"/>
            <p:cNvSpPr>
              <a:spLocks noChangeShapeType="1"/>
            </p:cNvSpPr>
            <p:nvPr/>
          </p:nvSpPr>
          <p:spPr bwMode="auto">
            <a:xfrm>
              <a:off x="720" y="2272"/>
              <a:ext cx="4464" cy="0"/>
            </a:xfrm>
            <a:prstGeom prst="line">
              <a:avLst/>
            </a:prstGeom>
            <a:noFill/>
            <a:ln w="9525">
              <a:solidFill>
                <a:schemeClr val="tx1"/>
              </a:solidFill>
              <a:round/>
              <a:headEnd/>
              <a:tailEnd/>
            </a:ln>
            <a:effectLst/>
          </p:spPr>
          <p:txBody>
            <a:bodyPr/>
            <a:lstStyle/>
            <a:p>
              <a:endParaRPr lang="pt-BR"/>
            </a:p>
          </p:txBody>
        </p:sp>
        <p:sp>
          <p:nvSpPr>
            <p:cNvPr id="5" name="Freeform 28"/>
            <p:cNvSpPr>
              <a:spLocks/>
            </p:cNvSpPr>
            <p:nvPr/>
          </p:nvSpPr>
          <p:spPr bwMode="auto">
            <a:xfrm>
              <a:off x="720" y="1208"/>
              <a:ext cx="4176" cy="1856"/>
            </a:xfrm>
            <a:custGeom>
              <a:avLst/>
              <a:gdLst/>
              <a:ahLst/>
              <a:cxnLst>
                <a:cxn ang="0">
                  <a:pos x="0" y="1048"/>
                </a:cxn>
                <a:cxn ang="0">
                  <a:pos x="624" y="1816"/>
                </a:cxn>
                <a:cxn ang="0">
                  <a:pos x="1200" y="808"/>
                </a:cxn>
                <a:cxn ang="0">
                  <a:pos x="1632" y="88"/>
                </a:cxn>
                <a:cxn ang="0">
                  <a:pos x="3648" y="280"/>
                </a:cxn>
                <a:cxn ang="0">
                  <a:pos x="4176" y="904"/>
                </a:cxn>
              </a:cxnLst>
              <a:rect l="0" t="0" r="r" b="b"/>
              <a:pathLst>
                <a:path w="4176" h="1856">
                  <a:moveTo>
                    <a:pt x="0" y="1048"/>
                  </a:moveTo>
                  <a:cubicBezTo>
                    <a:pt x="212" y="1452"/>
                    <a:pt x="424" y="1856"/>
                    <a:pt x="624" y="1816"/>
                  </a:cubicBezTo>
                  <a:cubicBezTo>
                    <a:pt x="824" y="1776"/>
                    <a:pt x="1032" y="1096"/>
                    <a:pt x="1200" y="808"/>
                  </a:cubicBezTo>
                  <a:cubicBezTo>
                    <a:pt x="1368" y="520"/>
                    <a:pt x="1224" y="176"/>
                    <a:pt x="1632" y="88"/>
                  </a:cubicBezTo>
                  <a:cubicBezTo>
                    <a:pt x="2040" y="0"/>
                    <a:pt x="3224" y="144"/>
                    <a:pt x="3648" y="280"/>
                  </a:cubicBezTo>
                  <a:cubicBezTo>
                    <a:pt x="4072" y="416"/>
                    <a:pt x="4088" y="808"/>
                    <a:pt x="4176" y="904"/>
                  </a:cubicBezTo>
                </a:path>
              </a:pathLst>
            </a:custGeom>
            <a:noFill/>
            <a:ln w="9525">
              <a:solidFill>
                <a:schemeClr val="tx1"/>
              </a:solidFill>
              <a:round/>
              <a:headEnd/>
              <a:tailEnd/>
            </a:ln>
            <a:effectLst/>
          </p:spPr>
          <p:txBody>
            <a:bodyPr/>
            <a:lstStyle/>
            <a:p>
              <a:endParaRPr lang="pt-BR"/>
            </a:p>
          </p:txBody>
        </p:sp>
      </p:grpSp>
      <p:sp>
        <p:nvSpPr>
          <p:cNvPr id="6" name="Line 30"/>
          <p:cNvSpPr>
            <a:spLocks noChangeShapeType="1"/>
          </p:cNvSpPr>
          <p:nvPr/>
        </p:nvSpPr>
        <p:spPr bwMode="auto">
          <a:xfrm>
            <a:off x="2444720" y="3962384"/>
            <a:ext cx="1981200" cy="990600"/>
          </a:xfrm>
          <a:prstGeom prst="line">
            <a:avLst/>
          </a:prstGeom>
          <a:noFill/>
          <a:ln w="9525">
            <a:solidFill>
              <a:schemeClr val="tx1"/>
            </a:solidFill>
            <a:round/>
            <a:headEnd/>
            <a:tailEnd type="triangle" w="med" len="med"/>
          </a:ln>
          <a:effectLst/>
        </p:spPr>
        <p:txBody>
          <a:bodyPr/>
          <a:lstStyle/>
          <a:p>
            <a:endParaRPr lang="pt-BR"/>
          </a:p>
        </p:txBody>
      </p:sp>
      <p:sp>
        <p:nvSpPr>
          <p:cNvPr id="7" name="Text Box 31"/>
          <p:cNvSpPr txBox="1">
            <a:spLocks noChangeArrowheads="1"/>
          </p:cNvSpPr>
          <p:nvPr/>
        </p:nvSpPr>
        <p:spPr bwMode="auto">
          <a:xfrm>
            <a:off x="4541807" y="4724384"/>
            <a:ext cx="1593850" cy="427038"/>
          </a:xfrm>
          <a:prstGeom prst="rect">
            <a:avLst/>
          </a:prstGeom>
          <a:noFill/>
          <a:ln w="9525">
            <a:noFill/>
            <a:miter lim="800000"/>
            <a:headEnd/>
            <a:tailEnd/>
          </a:ln>
          <a:effectLst/>
        </p:spPr>
        <p:txBody>
          <a:bodyPr wrap="none">
            <a:spAutoFit/>
          </a:bodyPr>
          <a:lstStyle/>
          <a:p>
            <a:r>
              <a:rPr lang="pt-BR" sz="2200">
                <a:solidFill>
                  <a:srgbClr val="FF0000"/>
                </a:solidFill>
                <a:latin typeface="Arial Narrow" pitchFamily="34" charset="0"/>
              </a:rPr>
              <a:t>Investimentos</a:t>
            </a:r>
          </a:p>
        </p:txBody>
      </p:sp>
      <p:sp>
        <p:nvSpPr>
          <p:cNvPr id="8" name="Line 32"/>
          <p:cNvSpPr>
            <a:spLocks noChangeShapeType="1"/>
          </p:cNvSpPr>
          <p:nvPr/>
        </p:nvSpPr>
        <p:spPr bwMode="auto">
          <a:xfrm>
            <a:off x="3022570" y="3428984"/>
            <a:ext cx="1485900" cy="685800"/>
          </a:xfrm>
          <a:prstGeom prst="line">
            <a:avLst/>
          </a:prstGeom>
          <a:noFill/>
          <a:ln w="9525">
            <a:solidFill>
              <a:schemeClr val="tx1"/>
            </a:solidFill>
            <a:round/>
            <a:headEnd/>
            <a:tailEnd type="triangle" w="med" len="med"/>
          </a:ln>
          <a:effectLst/>
        </p:spPr>
        <p:txBody>
          <a:bodyPr/>
          <a:lstStyle/>
          <a:p>
            <a:endParaRPr lang="pt-BR"/>
          </a:p>
        </p:txBody>
      </p:sp>
      <p:sp>
        <p:nvSpPr>
          <p:cNvPr id="9" name="Text Box 33"/>
          <p:cNvSpPr txBox="1">
            <a:spLocks noChangeArrowheads="1"/>
          </p:cNvSpPr>
          <p:nvPr/>
        </p:nvSpPr>
        <p:spPr bwMode="auto">
          <a:xfrm>
            <a:off x="4625945" y="3898884"/>
            <a:ext cx="2597150" cy="427038"/>
          </a:xfrm>
          <a:prstGeom prst="rect">
            <a:avLst/>
          </a:prstGeom>
          <a:noFill/>
          <a:ln w="9525">
            <a:noFill/>
            <a:miter lim="800000"/>
            <a:headEnd/>
            <a:tailEnd/>
          </a:ln>
          <a:effectLst/>
        </p:spPr>
        <p:txBody>
          <a:bodyPr wrap="none">
            <a:spAutoFit/>
          </a:bodyPr>
          <a:lstStyle/>
          <a:p>
            <a:r>
              <a:rPr lang="pt-BR" sz="2200" dirty="0">
                <a:solidFill>
                  <a:schemeClr val="accent2">
                    <a:lumMod val="60000"/>
                    <a:lumOff val="40000"/>
                  </a:schemeClr>
                </a:solidFill>
                <a:latin typeface="Arial Narrow" pitchFamily="34" charset="0"/>
              </a:rPr>
              <a:t>Aprovação para vendas</a:t>
            </a:r>
          </a:p>
        </p:txBody>
      </p:sp>
      <p:sp>
        <p:nvSpPr>
          <p:cNvPr id="10" name="Line 34"/>
          <p:cNvSpPr>
            <a:spLocks noChangeShapeType="1"/>
          </p:cNvSpPr>
          <p:nvPr/>
        </p:nvSpPr>
        <p:spPr bwMode="auto">
          <a:xfrm flipH="1" flipV="1">
            <a:off x="3071782" y="1371584"/>
            <a:ext cx="990600" cy="838200"/>
          </a:xfrm>
          <a:prstGeom prst="line">
            <a:avLst/>
          </a:prstGeom>
          <a:noFill/>
          <a:ln w="9525">
            <a:solidFill>
              <a:schemeClr val="tx1"/>
            </a:solidFill>
            <a:round/>
            <a:headEnd/>
            <a:tailEnd type="triangle" w="med" len="med"/>
          </a:ln>
          <a:effectLst/>
        </p:spPr>
        <p:txBody>
          <a:bodyPr/>
          <a:lstStyle/>
          <a:p>
            <a:endParaRPr lang="pt-BR"/>
          </a:p>
        </p:txBody>
      </p:sp>
      <p:sp>
        <p:nvSpPr>
          <p:cNvPr id="11" name="Text Box 35"/>
          <p:cNvSpPr txBox="1">
            <a:spLocks noChangeArrowheads="1"/>
          </p:cNvSpPr>
          <p:nvPr/>
        </p:nvSpPr>
        <p:spPr bwMode="auto">
          <a:xfrm>
            <a:off x="1833532" y="1142984"/>
            <a:ext cx="1073150" cy="427038"/>
          </a:xfrm>
          <a:prstGeom prst="rect">
            <a:avLst/>
          </a:prstGeom>
          <a:noFill/>
          <a:ln w="9525">
            <a:noFill/>
            <a:miter lim="800000"/>
            <a:headEnd/>
            <a:tailEnd/>
          </a:ln>
          <a:effectLst/>
        </p:spPr>
        <p:txBody>
          <a:bodyPr wrap="none">
            <a:spAutoFit/>
          </a:bodyPr>
          <a:lstStyle/>
          <a:p>
            <a:r>
              <a:rPr lang="pt-BR" sz="2200">
                <a:solidFill>
                  <a:srgbClr val="009900"/>
                </a:solidFill>
                <a:latin typeface="Arial Narrow" pitchFamily="34" charset="0"/>
              </a:rPr>
              <a:t>Receitas</a:t>
            </a:r>
          </a:p>
        </p:txBody>
      </p:sp>
      <p:sp>
        <p:nvSpPr>
          <p:cNvPr id="12" name="Line 36"/>
          <p:cNvSpPr>
            <a:spLocks noChangeShapeType="1"/>
          </p:cNvSpPr>
          <p:nvPr/>
        </p:nvSpPr>
        <p:spPr bwMode="auto">
          <a:xfrm flipH="1">
            <a:off x="6902420" y="2133584"/>
            <a:ext cx="495300" cy="685800"/>
          </a:xfrm>
          <a:prstGeom prst="line">
            <a:avLst/>
          </a:prstGeom>
          <a:noFill/>
          <a:ln w="9525">
            <a:solidFill>
              <a:schemeClr val="tx1"/>
            </a:solidFill>
            <a:round/>
            <a:headEnd/>
            <a:tailEnd type="triangle" w="med" len="med"/>
          </a:ln>
          <a:effectLst/>
        </p:spPr>
        <p:txBody>
          <a:bodyPr/>
          <a:lstStyle/>
          <a:p>
            <a:endParaRPr lang="pt-BR"/>
          </a:p>
        </p:txBody>
      </p:sp>
      <p:sp>
        <p:nvSpPr>
          <p:cNvPr id="13" name="Text Box 37"/>
          <p:cNvSpPr txBox="1">
            <a:spLocks noChangeArrowheads="1"/>
          </p:cNvSpPr>
          <p:nvPr/>
        </p:nvSpPr>
        <p:spPr bwMode="auto">
          <a:xfrm>
            <a:off x="4941857" y="2603484"/>
            <a:ext cx="1708150" cy="427038"/>
          </a:xfrm>
          <a:prstGeom prst="rect">
            <a:avLst/>
          </a:prstGeom>
          <a:noFill/>
          <a:ln w="9525">
            <a:noFill/>
            <a:miter lim="800000"/>
            <a:headEnd/>
            <a:tailEnd/>
          </a:ln>
          <a:effectLst/>
        </p:spPr>
        <p:txBody>
          <a:bodyPr wrap="none">
            <a:spAutoFit/>
          </a:bodyPr>
          <a:lstStyle/>
          <a:p>
            <a:r>
              <a:rPr lang="pt-BR" sz="2200" dirty="0">
                <a:solidFill>
                  <a:schemeClr val="bg2">
                    <a:lumMod val="25000"/>
                  </a:schemeClr>
                </a:solidFill>
                <a:latin typeface="Arial Narrow" pitchFamily="34" charset="0"/>
              </a:rPr>
              <a:t>Fim da patente</a:t>
            </a:r>
          </a:p>
        </p:txBody>
      </p:sp>
      <p:sp>
        <p:nvSpPr>
          <p:cNvPr id="14" name="Text Box 38"/>
          <p:cNvSpPr txBox="1">
            <a:spLocks noChangeArrowheads="1"/>
          </p:cNvSpPr>
          <p:nvPr/>
        </p:nvSpPr>
        <p:spPr bwMode="auto">
          <a:xfrm>
            <a:off x="595282" y="1690672"/>
            <a:ext cx="398463" cy="366712"/>
          </a:xfrm>
          <a:prstGeom prst="rect">
            <a:avLst/>
          </a:prstGeom>
          <a:noFill/>
          <a:ln w="9525">
            <a:noFill/>
            <a:miter lim="800000"/>
            <a:headEnd/>
            <a:tailEnd/>
          </a:ln>
          <a:effectLst/>
        </p:spPr>
        <p:txBody>
          <a:bodyPr wrap="none">
            <a:spAutoFit/>
          </a:bodyPr>
          <a:lstStyle/>
          <a:p>
            <a:r>
              <a:rPr lang="pt-BR" sz="1800" b="1">
                <a:latin typeface="Arial Narrow" pitchFamily="34" charset="0"/>
              </a:rPr>
              <a:t>+$</a:t>
            </a:r>
          </a:p>
        </p:txBody>
      </p:sp>
      <p:sp>
        <p:nvSpPr>
          <p:cNvPr id="15" name="Text Box 39"/>
          <p:cNvSpPr txBox="1">
            <a:spLocks noChangeArrowheads="1"/>
          </p:cNvSpPr>
          <p:nvPr/>
        </p:nvSpPr>
        <p:spPr bwMode="auto">
          <a:xfrm>
            <a:off x="655607" y="4727559"/>
            <a:ext cx="350838" cy="366713"/>
          </a:xfrm>
          <a:prstGeom prst="rect">
            <a:avLst/>
          </a:prstGeom>
          <a:noFill/>
          <a:ln w="9525">
            <a:noFill/>
            <a:miter lim="800000"/>
            <a:headEnd/>
            <a:tailEnd/>
          </a:ln>
          <a:effectLst/>
        </p:spPr>
        <p:txBody>
          <a:bodyPr wrap="none">
            <a:spAutoFit/>
          </a:bodyPr>
          <a:lstStyle/>
          <a:p>
            <a:r>
              <a:rPr lang="pt-BR" sz="1800" b="1">
                <a:latin typeface="Arial Narrow" pitchFamily="34" charset="0"/>
              </a:rPr>
              <a:t>-$</a:t>
            </a:r>
          </a:p>
        </p:txBody>
      </p:sp>
      <p:sp>
        <p:nvSpPr>
          <p:cNvPr id="16" name="Text Box 40"/>
          <p:cNvSpPr txBox="1">
            <a:spLocks noChangeArrowheads="1"/>
          </p:cNvSpPr>
          <p:nvPr/>
        </p:nvSpPr>
        <p:spPr bwMode="auto">
          <a:xfrm>
            <a:off x="8070820" y="3276584"/>
            <a:ext cx="746125" cy="366713"/>
          </a:xfrm>
          <a:prstGeom prst="rect">
            <a:avLst/>
          </a:prstGeom>
          <a:noFill/>
          <a:ln w="9525">
            <a:noFill/>
            <a:miter lim="800000"/>
            <a:headEnd/>
            <a:tailEnd/>
          </a:ln>
          <a:effectLst/>
        </p:spPr>
        <p:txBody>
          <a:bodyPr wrap="none">
            <a:spAutoFit/>
          </a:bodyPr>
          <a:lstStyle/>
          <a:p>
            <a:r>
              <a:rPr lang="pt-BR" sz="1800" b="1">
                <a:latin typeface="Arial Narrow" pitchFamily="34" charset="0"/>
              </a:rPr>
              <a:t>tempo</a:t>
            </a:r>
          </a:p>
        </p:txBody>
      </p:sp>
      <p:sp>
        <p:nvSpPr>
          <p:cNvPr id="17" name="Line 42"/>
          <p:cNvSpPr>
            <a:spLocks noChangeShapeType="1"/>
          </p:cNvSpPr>
          <p:nvPr/>
        </p:nvSpPr>
        <p:spPr bwMode="auto">
          <a:xfrm>
            <a:off x="1289020" y="3454384"/>
            <a:ext cx="1485900" cy="0"/>
          </a:xfrm>
          <a:prstGeom prst="line">
            <a:avLst/>
          </a:prstGeom>
          <a:noFill/>
          <a:ln w="76200">
            <a:solidFill>
              <a:srgbClr val="FF0000"/>
            </a:solidFill>
            <a:round/>
            <a:headEnd/>
            <a:tailEnd/>
          </a:ln>
          <a:effectLst/>
        </p:spPr>
        <p:txBody>
          <a:bodyPr/>
          <a:lstStyle/>
          <a:p>
            <a:endParaRPr lang="pt-BR"/>
          </a:p>
        </p:txBody>
      </p:sp>
      <p:sp>
        <p:nvSpPr>
          <p:cNvPr id="18" name="Line 43"/>
          <p:cNvSpPr>
            <a:spLocks noChangeShapeType="1"/>
          </p:cNvSpPr>
          <p:nvPr/>
        </p:nvSpPr>
        <p:spPr bwMode="auto">
          <a:xfrm>
            <a:off x="2884457" y="3378184"/>
            <a:ext cx="247650" cy="0"/>
          </a:xfrm>
          <a:prstGeom prst="line">
            <a:avLst/>
          </a:prstGeom>
          <a:noFill/>
          <a:ln w="76200">
            <a:solidFill>
              <a:srgbClr val="FFCC00"/>
            </a:solidFill>
            <a:round/>
            <a:headEnd/>
            <a:tailEnd/>
          </a:ln>
          <a:effectLst/>
        </p:spPr>
        <p:txBody>
          <a:bodyPr/>
          <a:lstStyle/>
          <a:p>
            <a:endParaRPr lang="pt-BR"/>
          </a:p>
        </p:txBody>
      </p:sp>
      <p:sp>
        <p:nvSpPr>
          <p:cNvPr id="19" name="Line 44"/>
          <p:cNvSpPr>
            <a:spLocks noChangeShapeType="1"/>
          </p:cNvSpPr>
          <p:nvPr/>
        </p:nvSpPr>
        <p:spPr bwMode="auto">
          <a:xfrm>
            <a:off x="3352770" y="3314684"/>
            <a:ext cx="3797300" cy="0"/>
          </a:xfrm>
          <a:prstGeom prst="line">
            <a:avLst/>
          </a:prstGeom>
          <a:noFill/>
          <a:ln w="76200">
            <a:solidFill>
              <a:srgbClr val="009900"/>
            </a:solidFill>
            <a:round/>
            <a:headEnd/>
            <a:tailEnd/>
          </a:ln>
          <a:effectLst/>
        </p:spPr>
        <p:txBody>
          <a:bodyPr/>
          <a:lstStyle/>
          <a:p>
            <a:endParaRPr lang="pt-BR"/>
          </a:p>
        </p:txBody>
      </p:sp>
      <p:sp>
        <p:nvSpPr>
          <p:cNvPr id="20" name="Line 45"/>
          <p:cNvSpPr>
            <a:spLocks noChangeShapeType="1"/>
          </p:cNvSpPr>
          <p:nvPr/>
        </p:nvSpPr>
        <p:spPr bwMode="auto">
          <a:xfrm>
            <a:off x="7259607" y="3314684"/>
            <a:ext cx="1485900" cy="0"/>
          </a:xfrm>
          <a:prstGeom prst="line">
            <a:avLst/>
          </a:prstGeom>
          <a:noFill/>
          <a:ln w="76200">
            <a:solidFill>
              <a:srgbClr val="FFCC00"/>
            </a:solidFill>
            <a:round/>
            <a:headEnd/>
            <a:tailEnd/>
          </a:ln>
          <a:effectLst/>
        </p:spPr>
        <p:txBody>
          <a:bodyPr/>
          <a:lstStyle/>
          <a:p>
            <a:endParaRPr lang="pt-BR"/>
          </a:p>
        </p:txBody>
      </p:sp>
      <p:sp>
        <p:nvSpPr>
          <p:cNvPr id="21" name="Text Box 48"/>
          <p:cNvSpPr txBox="1">
            <a:spLocks noChangeArrowheads="1"/>
          </p:cNvSpPr>
          <p:nvPr/>
        </p:nvSpPr>
        <p:spPr bwMode="auto">
          <a:xfrm>
            <a:off x="4305266" y="5214950"/>
            <a:ext cx="2403222" cy="769441"/>
          </a:xfrm>
          <a:prstGeom prst="rect">
            <a:avLst/>
          </a:prstGeom>
          <a:solidFill>
            <a:srgbClr val="FF0000"/>
          </a:solidFill>
          <a:ln w="9525">
            <a:solidFill>
              <a:schemeClr val="tx1"/>
            </a:solidFill>
            <a:miter lim="800000"/>
            <a:headEnd/>
            <a:tailEnd/>
          </a:ln>
          <a:effectLst/>
        </p:spPr>
        <p:txBody>
          <a:bodyPr wrap="none">
            <a:spAutoFit/>
          </a:bodyPr>
          <a:lstStyle/>
          <a:p>
            <a:r>
              <a:rPr lang="pt-BR" sz="2200" dirty="0">
                <a:solidFill>
                  <a:schemeClr val="bg1"/>
                </a:solidFill>
                <a:latin typeface="Arial Narrow" pitchFamily="34" charset="0"/>
              </a:rPr>
              <a:t>Recursos financeiros.</a:t>
            </a:r>
          </a:p>
          <a:p>
            <a:r>
              <a:rPr lang="pt-BR" sz="2200" dirty="0">
                <a:solidFill>
                  <a:schemeClr val="bg1"/>
                </a:solidFill>
                <a:latin typeface="Arial Narrow" pitchFamily="34" charset="0"/>
              </a:rPr>
              <a:t>Pressão regulatória.</a:t>
            </a:r>
          </a:p>
        </p:txBody>
      </p:sp>
      <p:sp>
        <p:nvSpPr>
          <p:cNvPr id="22" name="Text Box 49"/>
          <p:cNvSpPr txBox="1">
            <a:spLocks noChangeArrowheads="1"/>
          </p:cNvSpPr>
          <p:nvPr/>
        </p:nvSpPr>
        <p:spPr bwMode="auto">
          <a:xfrm>
            <a:off x="4591018" y="857232"/>
            <a:ext cx="2098675" cy="771525"/>
          </a:xfrm>
          <a:prstGeom prst="rect">
            <a:avLst/>
          </a:prstGeom>
          <a:solidFill>
            <a:srgbClr val="009900"/>
          </a:solidFill>
          <a:ln w="9525">
            <a:solidFill>
              <a:schemeClr val="tx1"/>
            </a:solidFill>
            <a:miter lim="800000"/>
            <a:headEnd/>
            <a:tailEnd/>
          </a:ln>
          <a:effectLst/>
        </p:spPr>
        <p:txBody>
          <a:bodyPr wrap="none">
            <a:spAutoFit/>
          </a:bodyPr>
          <a:lstStyle/>
          <a:p>
            <a:r>
              <a:rPr lang="pt-BR" sz="2200" dirty="0">
                <a:solidFill>
                  <a:schemeClr val="bg1"/>
                </a:solidFill>
                <a:latin typeface="Arial Narrow" pitchFamily="34" charset="0"/>
              </a:rPr>
              <a:t>Competidores.</a:t>
            </a:r>
          </a:p>
          <a:p>
            <a:r>
              <a:rPr lang="pt-BR" sz="2200" dirty="0" err="1">
                <a:solidFill>
                  <a:schemeClr val="bg1"/>
                </a:solidFill>
                <a:latin typeface="Arial Narrow" pitchFamily="34" charset="0"/>
              </a:rPr>
              <a:t>Farmacovigilância</a:t>
            </a:r>
            <a:r>
              <a:rPr lang="pt-BR" sz="2200" dirty="0">
                <a:solidFill>
                  <a:schemeClr val="bg1"/>
                </a:solidFill>
                <a:latin typeface="Arial Narrow" pitchFamily="34" charset="0"/>
              </a:rPr>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Line 1033"/>
          <p:cNvSpPr>
            <a:spLocks noChangeShapeType="1"/>
          </p:cNvSpPr>
          <p:nvPr/>
        </p:nvSpPr>
        <p:spPr bwMode="auto">
          <a:xfrm>
            <a:off x="1152490" y="1547794"/>
            <a:ext cx="0" cy="3581400"/>
          </a:xfrm>
          <a:prstGeom prst="line">
            <a:avLst/>
          </a:prstGeom>
          <a:noFill/>
          <a:ln w="9525">
            <a:solidFill>
              <a:schemeClr val="tx1"/>
            </a:solidFill>
            <a:round/>
            <a:headEnd/>
            <a:tailEnd/>
          </a:ln>
          <a:effectLst/>
        </p:spPr>
        <p:txBody>
          <a:bodyPr/>
          <a:lstStyle/>
          <a:p>
            <a:endParaRPr lang="pt-BR"/>
          </a:p>
        </p:txBody>
      </p:sp>
      <p:sp>
        <p:nvSpPr>
          <p:cNvPr id="4" name="Line 1034"/>
          <p:cNvSpPr>
            <a:spLocks noChangeShapeType="1"/>
          </p:cNvSpPr>
          <p:nvPr/>
        </p:nvSpPr>
        <p:spPr bwMode="auto">
          <a:xfrm>
            <a:off x="1152490" y="3325794"/>
            <a:ext cx="7677150" cy="0"/>
          </a:xfrm>
          <a:prstGeom prst="line">
            <a:avLst/>
          </a:prstGeom>
          <a:noFill/>
          <a:ln w="9525">
            <a:solidFill>
              <a:schemeClr val="tx1"/>
            </a:solidFill>
            <a:round/>
            <a:headEnd/>
            <a:tailEnd/>
          </a:ln>
          <a:effectLst/>
        </p:spPr>
        <p:txBody>
          <a:bodyPr/>
          <a:lstStyle/>
          <a:p>
            <a:endParaRPr lang="pt-BR"/>
          </a:p>
        </p:txBody>
      </p:sp>
      <p:sp>
        <p:nvSpPr>
          <p:cNvPr id="5" name="Line 1036"/>
          <p:cNvSpPr>
            <a:spLocks noChangeShapeType="1"/>
          </p:cNvSpPr>
          <p:nvPr/>
        </p:nvSpPr>
        <p:spPr bwMode="auto">
          <a:xfrm>
            <a:off x="1779552" y="3681394"/>
            <a:ext cx="2674938" cy="1219200"/>
          </a:xfrm>
          <a:prstGeom prst="line">
            <a:avLst/>
          </a:prstGeom>
          <a:noFill/>
          <a:ln w="9525">
            <a:solidFill>
              <a:schemeClr val="tx1"/>
            </a:solidFill>
            <a:round/>
            <a:headEnd/>
            <a:tailEnd type="triangle" w="med" len="med"/>
          </a:ln>
          <a:effectLst/>
        </p:spPr>
        <p:txBody>
          <a:bodyPr/>
          <a:lstStyle/>
          <a:p>
            <a:endParaRPr lang="pt-BR"/>
          </a:p>
        </p:txBody>
      </p:sp>
      <p:sp>
        <p:nvSpPr>
          <p:cNvPr id="6" name="Text Box 1037"/>
          <p:cNvSpPr txBox="1">
            <a:spLocks noChangeArrowheads="1"/>
          </p:cNvSpPr>
          <p:nvPr/>
        </p:nvSpPr>
        <p:spPr bwMode="auto">
          <a:xfrm>
            <a:off x="4570377" y="4671994"/>
            <a:ext cx="1593850" cy="427038"/>
          </a:xfrm>
          <a:prstGeom prst="rect">
            <a:avLst/>
          </a:prstGeom>
          <a:noFill/>
          <a:ln w="9525">
            <a:noFill/>
            <a:miter lim="800000"/>
            <a:headEnd/>
            <a:tailEnd/>
          </a:ln>
          <a:effectLst/>
        </p:spPr>
        <p:txBody>
          <a:bodyPr wrap="none">
            <a:spAutoFit/>
          </a:bodyPr>
          <a:lstStyle/>
          <a:p>
            <a:r>
              <a:rPr lang="pt-BR" sz="2200">
                <a:solidFill>
                  <a:srgbClr val="FF0000"/>
                </a:solidFill>
                <a:latin typeface="Arial Narrow" pitchFamily="34" charset="0"/>
              </a:rPr>
              <a:t>Investimentos</a:t>
            </a:r>
          </a:p>
        </p:txBody>
      </p:sp>
      <p:sp>
        <p:nvSpPr>
          <p:cNvPr id="7" name="Line 1038"/>
          <p:cNvSpPr>
            <a:spLocks noChangeShapeType="1"/>
          </p:cNvSpPr>
          <p:nvPr/>
        </p:nvSpPr>
        <p:spPr bwMode="auto">
          <a:xfrm>
            <a:off x="2109752" y="3376594"/>
            <a:ext cx="2476500" cy="762000"/>
          </a:xfrm>
          <a:prstGeom prst="line">
            <a:avLst/>
          </a:prstGeom>
          <a:noFill/>
          <a:ln w="9525">
            <a:solidFill>
              <a:schemeClr val="tx1"/>
            </a:solidFill>
            <a:round/>
            <a:headEnd/>
            <a:tailEnd type="triangle" w="med" len="med"/>
          </a:ln>
          <a:effectLst/>
        </p:spPr>
        <p:txBody>
          <a:bodyPr/>
          <a:lstStyle/>
          <a:p>
            <a:endParaRPr lang="pt-BR"/>
          </a:p>
        </p:txBody>
      </p:sp>
      <p:sp>
        <p:nvSpPr>
          <p:cNvPr id="8" name="Text Box 1039"/>
          <p:cNvSpPr txBox="1">
            <a:spLocks noChangeArrowheads="1"/>
          </p:cNvSpPr>
          <p:nvPr/>
        </p:nvSpPr>
        <p:spPr bwMode="auto">
          <a:xfrm>
            <a:off x="4654515" y="3846494"/>
            <a:ext cx="2597150" cy="427038"/>
          </a:xfrm>
          <a:prstGeom prst="rect">
            <a:avLst/>
          </a:prstGeom>
          <a:noFill/>
          <a:ln w="9525">
            <a:noFill/>
            <a:miter lim="800000"/>
            <a:headEnd/>
            <a:tailEnd/>
          </a:ln>
          <a:effectLst/>
        </p:spPr>
        <p:txBody>
          <a:bodyPr wrap="none">
            <a:spAutoFit/>
          </a:bodyPr>
          <a:lstStyle/>
          <a:p>
            <a:r>
              <a:rPr lang="pt-BR" sz="2200">
                <a:solidFill>
                  <a:srgbClr val="FFCC00"/>
                </a:solidFill>
                <a:latin typeface="Arial Narrow" pitchFamily="34" charset="0"/>
              </a:rPr>
              <a:t>Aprovação para vendas</a:t>
            </a:r>
          </a:p>
        </p:txBody>
      </p:sp>
      <p:sp>
        <p:nvSpPr>
          <p:cNvPr id="9" name="Line 1040"/>
          <p:cNvSpPr>
            <a:spLocks noChangeShapeType="1"/>
          </p:cNvSpPr>
          <p:nvPr/>
        </p:nvSpPr>
        <p:spPr bwMode="auto">
          <a:xfrm flipH="1" flipV="1">
            <a:off x="3100352" y="1319194"/>
            <a:ext cx="990600" cy="838200"/>
          </a:xfrm>
          <a:prstGeom prst="line">
            <a:avLst/>
          </a:prstGeom>
          <a:noFill/>
          <a:ln w="9525">
            <a:solidFill>
              <a:schemeClr val="tx1"/>
            </a:solidFill>
            <a:round/>
            <a:headEnd/>
            <a:tailEnd type="triangle" w="med" len="med"/>
          </a:ln>
          <a:effectLst/>
        </p:spPr>
        <p:txBody>
          <a:bodyPr/>
          <a:lstStyle/>
          <a:p>
            <a:endParaRPr lang="pt-BR"/>
          </a:p>
        </p:txBody>
      </p:sp>
      <p:sp>
        <p:nvSpPr>
          <p:cNvPr id="10" name="Text Box 1041"/>
          <p:cNvSpPr txBox="1">
            <a:spLocks noChangeArrowheads="1"/>
          </p:cNvSpPr>
          <p:nvPr/>
        </p:nvSpPr>
        <p:spPr bwMode="auto">
          <a:xfrm>
            <a:off x="1862102" y="1090594"/>
            <a:ext cx="1073150" cy="427038"/>
          </a:xfrm>
          <a:prstGeom prst="rect">
            <a:avLst/>
          </a:prstGeom>
          <a:noFill/>
          <a:ln w="9525">
            <a:noFill/>
            <a:miter lim="800000"/>
            <a:headEnd/>
            <a:tailEnd/>
          </a:ln>
          <a:effectLst/>
        </p:spPr>
        <p:txBody>
          <a:bodyPr wrap="none">
            <a:spAutoFit/>
          </a:bodyPr>
          <a:lstStyle/>
          <a:p>
            <a:r>
              <a:rPr lang="pt-BR" sz="2200">
                <a:solidFill>
                  <a:srgbClr val="009900"/>
                </a:solidFill>
                <a:latin typeface="Arial Narrow" pitchFamily="34" charset="0"/>
              </a:rPr>
              <a:t>Receitas</a:t>
            </a:r>
          </a:p>
        </p:txBody>
      </p:sp>
      <p:sp>
        <p:nvSpPr>
          <p:cNvPr id="11" name="Line 1042"/>
          <p:cNvSpPr>
            <a:spLocks noChangeShapeType="1"/>
          </p:cNvSpPr>
          <p:nvPr/>
        </p:nvSpPr>
        <p:spPr bwMode="auto">
          <a:xfrm flipH="1">
            <a:off x="6930990" y="1776394"/>
            <a:ext cx="792162" cy="990600"/>
          </a:xfrm>
          <a:prstGeom prst="line">
            <a:avLst/>
          </a:prstGeom>
          <a:noFill/>
          <a:ln w="9525">
            <a:solidFill>
              <a:schemeClr val="tx1"/>
            </a:solidFill>
            <a:round/>
            <a:headEnd/>
            <a:tailEnd type="triangle" w="med" len="med"/>
          </a:ln>
          <a:effectLst/>
        </p:spPr>
        <p:txBody>
          <a:bodyPr/>
          <a:lstStyle/>
          <a:p>
            <a:endParaRPr lang="pt-BR"/>
          </a:p>
        </p:txBody>
      </p:sp>
      <p:sp>
        <p:nvSpPr>
          <p:cNvPr id="12" name="Text Box 1043"/>
          <p:cNvSpPr txBox="1">
            <a:spLocks noChangeArrowheads="1"/>
          </p:cNvSpPr>
          <p:nvPr/>
        </p:nvSpPr>
        <p:spPr bwMode="auto">
          <a:xfrm>
            <a:off x="4970427" y="2551094"/>
            <a:ext cx="1708150" cy="427038"/>
          </a:xfrm>
          <a:prstGeom prst="rect">
            <a:avLst/>
          </a:prstGeom>
          <a:noFill/>
          <a:ln w="9525">
            <a:noFill/>
            <a:miter lim="800000"/>
            <a:headEnd/>
            <a:tailEnd/>
          </a:ln>
          <a:effectLst/>
        </p:spPr>
        <p:txBody>
          <a:bodyPr wrap="none">
            <a:spAutoFit/>
          </a:bodyPr>
          <a:lstStyle/>
          <a:p>
            <a:r>
              <a:rPr lang="pt-BR" sz="2200">
                <a:solidFill>
                  <a:srgbClr val="FFCC00"/>
                </a:solidFill>
                <a:latin typeface="Arial Narrow" pitchFamily="34" charset="0"/>
              </a:rPr>
              <a:t>Fim da patente</a:t>
            </a:r>
          </a:p>
        </p:txBody>
      </p:sp>
      <p:sp>
        <p:nvSpPr>
          <p:cNvPr id="13" name="Text Box 1044"/>
          <p:cNvSpPr txBox="1">
            <a:spLocks noChangeArrowheads="1"/>
          </p:cNvSpPr>
          <p:nvPr/>
        </p:nvSpPr>
        <p:spPr bwMode="auto">
          <a:xfrm>
            <a:off x="623852" y="1638282"/>
            <a:ext cx="398463" cy="366712"/>
          </a:xfrm>
          <a:prstGeom prst="rect">
            <a:avLst/>
          </a:prstGeom>
          <a:noFill/>
          <a:ln w="9525">
            <a:noFill/>
            <a:miter lim="800000"/>
            <a:headEnd/>
            <a:tailEnd/>
          </a:ln>
          <a:effectLst/>
        </p:spPr>
        <p:txBody>
          <a:bodyPr wrap="none">
            <a:spAutoFit/>
          </a:bodyPr>
          <a:lstStyle/>
          <a:p>
            <a:r>
              <a:rPr lang="pt-BR" sz="1800" b="1">
                <a:latin typeface="Arial Narrow" pitchFamily="34" charset="0"/>
              </a:rPr>
              <a:t>+$</a:t>
            </a:r>
          </a:p>
        </p:txBody>
      </p:sp>
      <p:sp>
        <p:nvSpPr>
          <p:cNvPr id="14" name="Text Box 1045"/>
          <p:cNvSpPr txBox="1">
            <a:spLocks noChangeArrowheads="1"/>
          </p:cNvSpPr>
          <p:nvPr/>
        </p:nvSpPr>
        <p:spPr bwMode="auto">
          <a:xfrm>
            <a:off x="684177" y="4675169"/>
            <a:ext cx="350838" cy="366713"/>
          </a:xfrm>
          <a:prstGeom prst="rect">
            <a:avLst/>
          </a:prstGeom>
          <a:noFill/>
          <a:ln w="9525">
            <a:noFill/>
            <a:miter lim="800000"/>
            <a:headEnd/>
            <a:tailEnd/>
          </a:ln>
          <a:effectLst/>
        </p:spPr>
        <p:txBody>
          <a:bodyPr wrap="none">
            <a:spAutoFit/>
          </a:bodyPr>
          <a:lstStyle/>
          <a:p>
            <a:r>
              <a:rPr lang="pt-BR" sz="1800" b="1">
                <a:latin typeface="Arial Narrow" pitchFamily="34" charset="0"/>
              </a:rPr>
              <a:t>-$</a:t>
            </a:r>
          </a:p>
        </p:txBody>
      </p:sp>
      <p:sp>
        <p:nvSpPr>
          <p:cNvPr id="15" name="Text Box 1046"/>
          <p:cNvSpPr txBox="1">
            <a:spLocks noChangeArrowheads="1"/>
          </p:cNvSpPr>
          <p:nvPr/>
        </p:nvSpPr>
        <p:spPr bwMode="auto">
          <a:xfrm>
            <a:off x="8099390" y="3224194"/>
            <a:ext cx="746125" cy="366713"/>
          </a:xfrm>
          <a:prstGeom prst="rect">
            <a:avLst/>
          </a:prstGeom>
          <a:noFill/>
          <a:ln w="9525">
            <a:noFill/>
            <a:miter lim="800000"/>
            <a:headEnd/>
            <a:tailEnd/>
          </a:ln>
          <a:effectLst/>
        </p:spPr>
        <p:txBody>
          <a:bodyPr wrap="none">
            <a:spAutoFit/>
          </a:bodyPr>
          <a:lstStyle/>
          <a:p>
            <a:r>
              <a:rPr lang="pt-BR" sz="1800" b="1">
                <a:latin typeface="Arial Narrow" pitchFamily="34" charset="0"/>
              </a:rPr>
              <a:t>tempo</a:t>
            </a:r>
          </a:p>
        </p:txBody>
      </p:sp>
      <p:sp>
        <p:nvSpPr>
          <p:cNvPr id="16" name="Line 1048"/>
          <p:cNvSpPr>
            <a:spLocks noChangeShapeType="1"/>
          </p:cNvSpPr>
          <p:nvPr/>
        </p:nvSpPr>
        <p:spPr bwMode="auto">
          <a:xfrm>
            <a:off x="1944652" y="3325794"/>
            <a:ext cx="247650" cy="0"/>
          </a:xfrm>
          <a:prstGeom prst="line">
            <a:avLst/>
          </a:prstGeom>
          <a:noFill/>
          <a:ln w="76200">
            <a:solidFill>
              <a:srgbClr val="FFCC00"/>
            </a:solidFill>
            <a:round/>
            <a:headEnd/>
            <a:tailEnd/>
          </a:ln>
          <a:effectLst/>
        </p:spPr>
        <p:txBody>
          <a:bodyPr/>
          <a:lstStyle/>
          <a:p>
            <a:endParaRPr lang="pt-BR"/>
          </a:p>
        </p:txBody>
      </p:sp>
      <p:sp>
        <p:nvSpPr>
          <p:cNvPr id="17" name="Line 1050"/>
          <p:cNvSpPr>
            <a:spLocks noChangeShapeType="1"/>
          </p:cNvSpPr>
          <p:nvPr/>
        </p:nvSpPr>
        <p:spPr bwMode="auto">
          <a:xfrm>
            <a:off x="7288177" y="3262294"/>
            <a:ext cx="1485900" cy="0"/>
          </a:xfrm>
          <a:prstGeom prst="line">
            <a:avLst/>
          </a:prstGeom>
          <a:noFill/>
          <a:ln w="76200">
            <a:solidFill>
              <a:srgbClr val="FFCC00"/>
            </a:solidFill>
            <a:round/>
            <a:headEnd/>
            <a:tailEnd/>
          </a:ln>
          <a:effectLst/>
        </p:spPr>
        <p:txBody>
          <a:bodyPr/>
          <a:lstStyle/>
          <a:p>
            <a:endParaRPr lang="pt-BR"/>
          </a:p>
        </p:txBody>
      </p:sp>
      <p:sp>
        <p:nvSpPr>
          <p:cNvPr id="18" name="Text Box 1051"/>
          <p:cNvSpPr txBox="1">
            <a:spLocks noChangeArrowheads="1"/>
          </p:cNvSpPr>
          <p:nvPr/>
        </p:nvSpPr>
        <p:spPr bwMode="auto">
          <a:xfrm>
            <a:off x="4229065" y="5078394"/>
            <a:ext cx="2263775" cy="771525"/>
          </a:xfrm>
          <a:prstGeom prst="rect">
            <a:avLst/>
          </a:prstGeom>
          <a:solidFill>
            <a:srgbClr val="FF0000"/>
          </a:solidFill>
          <a:ln w="9525">
            <a:solidFill>
              <a:schemeClr val="tx1"/>
            </a:solidFill>
            <a:miter lim="800000"/>
            <a:headEnd/>
            <a:tailEnd/>
          </a:ln>
          <a:effectLst/>
        </p:spPr>
        <p:txBody>
          <a:bodyPr wrap="none">
            <a:spAutoFit/>
          </a:bodyPr>
          <a:lstStyle/>
          <a:p>
            <a:r>
              <a:rPr lang="pt-BR" sz="2200">
                <a:solidFill>
                  <a:schemeClr val="bg1"/>
                </a:solidFill>
                <a:latin typeface="Arial Narrow" pitchFamily="34" charset="0"/>
              </a:rPr>
              <a:t>Recursos finaceiros.</a:t>
            </a:r>
          </a:p>
          <a:p>
            <a:r>
              <a:rPr lang="pt-BR" sz="2200">
                <a:solidFill>
                  <a:schemeClr val="bg1"/>
                </a:solidFill>
                <a:latin typeface="Arial Narrow" pitchFamily="34" charset="0"/>
              </a:rPr>
              <a:t>Pressão regulatória.</a:t>
            </a:r>
          </a:p>
        </p:txBody>
      </p:sp>
      <p:sp>
        <p:nvSpPr>
          <p:cNvPr id="19" name="Text Box 1052"/>
          <p:cNvSpPr txBox="1">
            <a:spLocks noChangeArrowheads="1"/>
          </p:cNvSpPr>
          <p:nvPr/>
        </p:nvSpPr>
        <p:spPr bwMode="auto">
          <a:xfrm>
            <a:off x="4211602" y="785794"/>
            <a:ext cx="2098675" cy="771525"/>
          </a:xfrm>
          <a:prstGeom prst="rect">
            <a:avLst/>
          </a:prstGeom>
          <a:solidFill>
            <a:srgbClr val="009900"/>
          </a:solidFill>
          <a:ln w="9525">
            <a:solidFill>
              <a:schemeClr val="tx1"/>
            </a:solidFill>
            <a:miter lim="800000"/>
            <a:headEnd/>
            <a:tailEnd/>
          </a:ln>
          <a:effectLst/>
        </p:spPr>
        <p:txBody>
          <a:bodyPr wrap="none">
            <a:spAutoFit/>
          </a:bodyPr>
          <a:lstStyle/>
          <a:p>
            <a:r>
              <a:rPr lang="pt-BR" sz="2200">
                <a:solidFill>
                  <a:schemeClr val="bg1"/>
                </a:solidFill>
                <a:latin typeface="Arial Narrow" pitchFamily="34" charset="0"/>
              </a:rPr>
              <a:t>Competidores.</a:t>
            </a:r>
          </a:p>
          <a:p>
            <a:r>
              <a:rPr lang="pt-BR" sz="2200">
                <a:solidFill>
                  <a:schemeClr val="bg1"/>
                </a:solidFill>
                <a:latin typeface="Arial Narrow" pitchFamily="34" charset="0"/>
              </a:rPr>
              <a:t>Farmacovigilância.</a:t>
            </a:r>
          </a:p>
        </p:txBody>
      </p:sp>
      <p:sp>
        <p:nvSpPr>
          <p:cNvPr id="20" name="Freeform 1054"/>
          <p:cNvSpPr>
            <a:spLocks/>
          </p:cNvSpPr>
          <p:nvPr/>
        </p:nvSpPr>
        <p:spPr bwMode="auto">
          <a:xfrm>
            <a:off x="1146140" y="1522394"/>
            <a:ext cx="7512050" cy="2400300"/>
          </a:xfrm>
          <a:custGeom>
            <a:avLst/>
            <a:gdLst/>
            <a:ahLst/>
            <a:cxnLst>
              <a:cxn ang="0">
                <a:pos x="0" y="1136"/>
              </a:cxn>
              <a:cxn ang="0">
                <a:pos x="240" y="1472"/>
              </a:cxn>
              <a:cxn ang="0">
                <a:pos x="432" y="1376"/>
              </a:cxn>
              <a:cxn ang="0">
                <a:pos x="720" y="656"/>
              </a:cxn>
              <a:cxn ang="0">
                <a:pos x="1104" y="272"/>
              </a:cxn>
              <a:cxn ang="0">
                <a:pos x="1728" y="128"/>
              </a:cxn>
              <a:cxn ang="0">
                <a:pos x="3744" y="128"/>
              </a:cxn>
              <a:cxn ang="0">
                <a:pos x="4368" y="896"/>
              </a:cxn>
            </a:cxnLst>
            <a:rect l="0" t="0" r="r" b="b"/>
            <a:pathLst>
              <a:path w="4368" h="1512">
                <a:moveTo>
                  <a:pt x="0" y="1136"/>
                </a:moveTo>
                <a:cubicBezTo>
                  <a:pt x="84" y="1284"/>
                  <a:pt x="168" y="1432"/>
                  <a:pt x="240" y="1472"/>
                </a:cubicBezTo>
                <a:cubicBezTo>
                  <a:pt x="312" y="1512"/>
                  <a:pt x="352" y="1512"/>
                  <a:pt x="432" y="1376"/>
                </a:cubicBezTo>
                <a:cubicBezTo>
                  <a:pt x="512" y="1240"/>
                  <a:pt x="608" y="840"/>
                  <a:pt x="720" y="656"/>
                </a:cubicBezTo>
                <a:cubicBezTo>
                  <a:pt x="832" y="472"/>
                  <a:pt x="936" y="360"/>
                  <a:pt x="1104" y="272"/>
                </a:cubicBezTo>
                <a:cubicBezTo>
                  <a:pt x="1272" y="184"/>
                  <a:pt x="1288" y="152"/>
                  <a:pt x="1728" y="128"/>
                </a:cubicBezTo>
                <a:cubicBezTo>
                  <a:pt x="2168" y="104"/>
                  <a:pt x="3304" y="0"/>
                  <a:pt x="3744" y="128"/>
                </a:cubicBezTo>
                <a:cubicBezTo>
                  <a:pt x="4184" y="256"/>
                  <a:pt x="4264" y="768"/>
                  <a:pt x="4368" y="896"/>
                </a:cubicBezTo>
              </a:path>
            </a:pathLst>
          </a:custGeom>
          <a:noFill/>
          <a:ln w="9525">
            <a:solidFill>
              <a:schemeClr val="tx1"/>
            </a:solidFill>
            <a:round/>
            <a:headEnd/>
            <a:tailEnd/>
          </a:ln>
          <a:effectLst/>
        </p:spPr>
        <p:txBody>
          <a:bodyPr/>
          <a:lstStyle/>
          <a:p>
            <a:endParaRPr lang="pt-BR"/>
          </a:p>
        </p:txBody>
      </p:sp>
      <p:sp>
        <p:nvSpPr>
          <p:cNvPr id="21" name="Line 1055"/>
          <p:cNvSpPr>
            <a:spLocks noChangeShapeType="1"/>
          </p:cNvSpPr>
          <p:nvPr/>
        </p:nvSpPr>
        <p:spPr bwMode="auto">
          <a:xfrm>
            <a:off x="1284252" y="3401994"/>
            <a:ext cx="660400" cy="0"/>
          </a:xfrm>
          <a:prstGeom prst="line">
            <a:avLst/>
          </a:prstGeom>
          <a:noFill/>
          <a:ln w="76200">
            <a:solidFill>
              <a:srgbClr val="FF0000"/>
            </a:solidFill>
            <a:round/>
            <a:headEnd/>
            <a:tailEnd/>
          </a:ln>
          <a:effectLst/>
        </p:spPr>
        <p:txBody>
          <a:bodyPr/>
          <a:lstStyle/>
          <a:p>
            <a:endParaRPr lang="pt-BR"/>
          </a:p>
        </p:txBody>
      </p:sp>
      <p:sp>
        <p:nvSpPr>
          <p:cNvPr id="22" name="Line 1056"/>
          <p:cNvSpPr>
            <a:spLocks noChangeShapeType="1"/>
          </p:cNvSpPr>
          <p:nvPr/>
        </p:nvSpPr>
        <p:spPr bwMode="auto">
          <a:xfrm>
            <a:off x="2260565" y="3262294"/>
            <a:ext cx="4953000" cy="0"/>
          </a:xfrm>
          <a:prstGeom prst="line">
            <a:avLst/>
          </a:prstGeom>
          <a:noFill/>
          <a:ln w="76200">
            <a:solidFill>
              <a:srgbClr val="009900"/>
            </a:solidFill>
            <a:round/>
            <a:headEnd/>
            <a:tailEnd/>
          </a:ln>
          <a:effectLst/>
        </p:spPr>
        <p:txBody>
          <a:bodyPr/>
          <a:lstStyle/>
          <a:p>
            <a:endParaRPr lang="pt-B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Line 9"/>
          <p:cNvSpPr>
            <a:spLocks noChangeShapeType="1"/>
          </p:cNvSpPr>
          <p:nvPr/>
        </p:nvSpPr>
        <p:spPr bwMode="auto">
          <a:xfrm>
            <a:off x="1271588" y="1619232"/>
            <a:ext cx="0" cy="3581400"/>
          </a:xfrm>
          <a:prstGeom prst="line">
            <a:avLst/>
          </a:prstGeom>
          <a:noFill/>
          <a:ln w="9525">
            <a:solidFill>
              <a:schemeClr val="tx1"/>
            </a:solidFill>
            <a:round/>
            <a:headEnd/>
            <a:tailEnd/>
          </a:ln>
          <a:effectLst/>
        </p:spPr>
        <p:txBody>
          <a:bodyPr/>
          <a:lstStyle/>
          <a:p>
            <a:endParaRPr lang="pt-BR"/>
          </a:p>
        </p:txBody>
      </p:sp>
      <p:sp>
        <p:nvSpPr>
          <p:cNvPr id="26" name="Line 10"/>
          <p:cNvSpPr>
            <a:spLocks noChangeShapeType="1"/>
          </p:cNvSpPr>
          <p:nvPr/>
        </p:nvSpPr>
        <p:spPr bwMode="auto">
          <a:xfrm>
            <a:off x="1271588" y="3397232"/>
            <a:ext cx="7677150" cy="0"/>
          </a:xfrm>
          <a:prstGeom prst="line">
            <a:avLst/>
          </a:prstGeom>
          <a:noFill/>
          <a:ln w="9525">
            <a:solidFill>
              <a:schemeClr val="tx1"/>
            </a:solidFill>
            <a:round/>
            <a:headEnd/>
            <a:tailEnd/>
          </a:ln>
          <a:effectLst/>
        </p:spPr>
        <p:txBody>
          <a:bodyPr/>
          <a:lstStyle/>
          <a:p>
            <a:endParaRPr lang="pt-BR"/>
          </a:p>
        </p:txBody>
      </p:sp>
      <p:sp>
        <p:nvSpPr>
          <p:cNvPr id="27" name="Line 12"/>
          <p:cNvSpPr>
            <a:spLocks noChangeShapeType="1"/>
          </p:cNvSpPr>
          <p:nvPr/>
        </p:nvSpPr>
        <p:spPr bwMode="auto">
          <a:xfrm>
            <a:off x="4044950" y="4667232"/>
            <a:ext cx="528638" cy="304800"/>
          </a:xfrm>
          <a:prstGeom prst="line">
            <a:avLst/>
          </a:prstGeom>
          <a:noFill/>
          <a:ln w="9525">
            <a:solidFill>
              <a:schemeClr val="tx1"/>
            </a:solidFill>
            <a:round/>
            <a:headEnd/>
            <a:tailEnd type="triangle" w="med" len="med"/>
          </a:ln>
          <a:effectLst/>
        </p:spPr>
        <p:txBody>
          <a:bodyPr/>
          <a:lstStyle/>
          <a:p>
            <a:endParaRPr lang="pt-BR"/>
          </a:p>
        </p:txBody>
      </p:sp>
      <p:sp>
        <p:nvSpPr>
          <p:cNvPr id="28" name="Text Box 13"/>
          <p:cNvSpPr txBox="1">
            <a:spLocks noChangeArrowheads="1"/>
          </p:cNvSpPr>
          <p:nvPr/>
        </p:nvSpPr>
        <p:spPr bwMode="auto">
          <a:xfrm>
            <a:off x="4689475" y="4743432"/>
            <a:ext cx="1593850" cy="427038"/>
          </a:xfrm>
          <a:prstGeom prst="rect">
            <a:avLst/>
          </a:prstGeom>
          <a:noFill/>
          <a:ln w="9525">
            <a:noFill/>
            <a:miter lim="800000"/>
            <a:headEnd/>
            <a:tailEnd/>
          </a:ln>
          <a:effectLst/>
        </p:spPr>
        <p:txBody>
          <a:bodyPr wrap="none">
            <a:spAutoFit/>
          </a:bodyPr>
          <a:lstStyle/>
          <a:p>
            <a:r>
              <a:rPr lang="pt-BR" sz="2200">
                <a:solidFill>
                  <a:srgbClr val="FF0000"/>
                </a:solidFill>
                <a:latin typeface="Arial Narrow" pitchFamily="34" charset="0"/>
              </a:rPr>
              <a:t>Investimentos</a:t>
            </a:r>
          </a:p>
        </p:txBody>
      </p:sp>
      <p:sp>
        <p:nvSpPr>
          <p:cNvPr id="29" name="Line 14"/>
          <p:cNvSpPr>
            <a:spLocks noChangeShapeType="1"/>
          </p:cNvSpPr>
          <p:nvPr/>
        </p:nvSpPr>
        <p:spPr bwMode="auto">
          <a:xfrm>
            <a:off x="4870450" y="3524232"/>
            <a:ext cx="1320800" cy="533400"/>
          </a:xfrm>
          <a:prstGeom prst="line">
            <a:avLst/>
          </a:prstGeom>
          <a:noFill/>
          <a:ln w="9525">
            <a:solidFill>
              <a:schemeClr val="tx1"/>
            </a:solidFill>
            <a:round/>
            <a:headEnd/>
            <a:tailEnd type="triangle" w="med" len="med"/>
          </a:ln>
          <a:effectLst/>
        </p:spPr>
        <p:txBody>
          <a:bodyPr/>
          <a:lstStyle/>
          <a:p>
            <a:endParaRPr lang="pt-BR"/>
          </a:p>
        </p:txBody>
      </p:sp>
      <p:sp>
        <p:nvSpPr>
          <p:cNvPr id="30" name="Text Box 15"/>
          <p:cNvSpPr txBox="1">
            <a:spLocks noChangeArrowheads="1"/>
          </p:cNvSpPr>
          <p:nvPr/>
        </p:nvSpPr>
        <p:spPr bwMode="auto">
          <a:xfrm>
            <a:off x="6267450" y="3917932"/>
            <a:ext cx="2597150" cy="427038"/>
          </a:xfrm>
          <a:prstGeom prst="rect">
            <a:avLst/>
          </a:prstGeom>
          <a:noFill/>
          <a:ln w="9525">
            <a:noFill/>
            <a:miter lim="800000"/>
            <a:headEnd/>
            <a:tailEnd/>
          </a:ln>
          <a:effectLst/>
        </p:spPr>
        <p:txBody>
          <a:bodyPr wrap="none">
            <a:spAutoFit/>
          </a:bodyPr>
          <a:lstStyle/>
          <a:p>
            <a:r>
              <a:rPr lang="pt-BR" sz="2200">
                <a:solidFill>
                  <a:srgbClr val="FFCC00"/>
                </a:solidFill>
                <a:latin typeface="Arial Narrow" pitchFamily="34" charset="0"/>
              </a:rPr>
              <a:t>Aprovação para vendas</a:t>
            </a:r>
          </a:p>
        </p:txBody>
      </p:sp>
      <p:sp>
        <p:nvSpPr>
          <p:cNvPr id="31" name="Line 16"/>
          <p:cNvSpPr>
            <a:spLocks noChangeShapeType="1"/>
          </p:cNvSpPr>
          <p:nvPr/>
        </p:nvSpPr>
        <p:spPr bwMode="auto">
          <a:xfrm flipH="1" flipV="1">
            <a:off x="3136900" y="1543032"/>
            <a:ext cx="2393950" cy="1066800"/>
          </a:xfrm>
          <a:prstGeom prst="line">
            <a:avLst/>
          </a:prstGeom>
          <a:noFill/>
          <a:ln w="9525">
            <a:solidFill>
              <a:schemeClr val="tx1"/>
            </a:solidFill>
            <a:round/>
            <a:headEnd/>
            <a:tailEnd type="triangle" w="med" len="med"/>
          </a:ln>
          <a:effectLst/>
        </p:spPr>
        <p:txBody>
          <a:bodyPr/>
          <a:lstStyle/>
          <a:p>
            <a:endParaRPr lang="pt-BR"/>
          </a:p>
        </p:txBody>
      </p:sp>
      <p:sp>
        <p:nvSpPr>
          <p:cNvPr id="32" name="Text Box 17"/>
          <p:cNvSpPr txBox="1">
            <a:spLocks noChangeArrowheads="1"/>
          </p:cNvSpPr>
          <p:nvPr/>
        </p:nvSpPr>
        <p:spPr bwMode="auto">
          <a:xfrm>
            <a:off x="1981200" y="1162032"/>
            <a:ext cx="1073150" cy="427038"/>
          </a:xfrm>
          <a:prstGeom prst="rect">
            <a:avLst/>
          </a:prstGeom>
          <a:noFill/>
          <a:ln w="9525">
            <a:noFill/>
            <a:miter lim="800000"/>
            <a:headEnd/>
            <a:tailEnd/>
          </a:ln>
          <a:effectLst/>
        </p:spPr>
        <p:txBody>
          <a:bodyPr wrap="none">
            <a:spAutoFit/>
          </a:bodyPr>
          <a:lstStyle/>
          <a:p>
            <a:r>
              <a:rPr lang="pt-BR" sz="2200">
                <a:solidFill>
                  <a:srgbClr val="009900"/>
                </a:solidFill>
                <a:latin typeface="Arial Narrow" pitchFamily="34" charset="0"/>
              </a:rPr>
              <a:t>Receitas</a:t>
            </a:r>
          </a:p>
        </p:txBody>
      </p:sp>
      <p:sp>
        <p:nvSpPr>
          <p:cNvPr id="33" name="Line 18"/>
          <p:cNvSpPr>
            <a:spLocks noChangeShapeType="1"/>
          </p:cNvSpPr>
          <p:nvPr/>
        </p:nvSpPr>
        <p:spPr bwMode="auto">
          <a:xfrm flipH="1">
            <a:off x="6273800" y="1847832"/>
            <a:ext cx="495300" cy="685800"/>
          </a:xfrm>
          <a:prstGeom prst="line">
            <a:avLst/>
          </a:prstGeom>
          <a:noFill/>
          <a:ln w="9525">
            <a:solidFill>
              <a:schemeClr val="tx1"/>
            </a:solidFill>
            <a:round/>
            <a:headEnd/>
            <a:tailEnd type="triangle" w="med" len="med"/>
          </a:ln>
          <a:effectLst/>
        </p:spPr>
        <p:txBody>
          <a:bodyPr/>
          <a:lstStyle/>
          <a:p>
            <a:endParaRPr lang="pt-BR"/>
          </a:p>
        </p:txBody>
      </p:sp>
      <p:sp>
        <p:nvSpPr>
          <p:cNvPr id="34" name="Text Box 19"/>
          <p:cNvSpPr txBox="1">
            <a:spLocks noChangeArrowheads="1"/>
          </p:cNvSpPr>
          <p:nvPr/>
        </p:nvSpPr>
        <p:spPr bwMode="auto">
          <a:xfrm>
            <a:off x="5089525" y="2622532"/>
            <a:ext cx="1708150" cy="427038"/>
          </a:xfrm>
          <a:prstGeom prst="rect">
            <a:avLst/>
          </a:prstGeom>
          <a:noFill/>
          <a:ln w="9525">
            <a:noFill/>
            <a:miter lim="800000"/>
            <a:headEnd/>
            <a:tailEnd/>
          </a:ln>
          <a:effectLst/>
        </p:spPr>
        <p:txBody>
          <a:bodyPr wrap="none">
            <a:spAutoFit/>
          </a:bodyPr>
          <a:lstStyle/>
          <a:p>
            <a:r>
              <a:rPr lang="pt-BR" sz="2200">
                <a:solidFill>
                  <a:srgbClr val="FFCC00"/>
                </a:solidFill>
                <a:latin typeface="Arial Narrow" pitchFamily="34" charset="0"/>
              </a:rPr>
              <a:t>Fim da patente</a:t>
            </a:r>
          </a:p>
        </p:txBody>
      </p:sp>
      <p:sp>
        <p:nvSpPr>
          <p:cNvPr id="35" name="Text Box 20"/>
          <p:cNvSpPr txBox="1">
            <a:spLocks noChangeArrowheads="1"/>
          </p:cNvSpPr>
          <p:nvPr/>
        </p:nvSpPr>
        <p:spPr bwMode="auto">
          <a:xfrm>
            <a:off x="742950" y="1709720"/>
            <a:ext cx="398463" cy="366712"/>
          </a:xfrm>
          <a:prstGeom prst="rect">
            <a:avLst/>
          </a:prstGeom>
          <a:noFill/>
          <a:ln w="9525">
            <a:noFill/>
            <a:miter lim="800000"/>
            <a:headEnd/>
            <a:tailEnd/>
          </a:ln>
          <a:effectLst/>
        </p:spPr>
        <p:txBody>
          <a:bodyPr wrap="none">
            <a:spAutoFit/>
          </a:bodyPr>
          <a:lstStyle/>
          <a:p>
            <a:r>
              <a:rPr lang="pt-BR" sz="1800" b="1">
                <a:latin typeface="Arial Narrow" pitchFamily="34" charset="0"/>
              </a:rPr>
              <a:t>+$</a:t>
            </a:r>
          </a:p>
        </p:txBody>
      </p:sp>
      <p:sp>
        <p:nvSpPr>
          <p:cNvPr id="36" name="Text Box 21"/>
          <p:cNvSpPr txBox="1">
            <a:spLocks noChangeArrowheads="1"/>
          </p:cNvSpPr>
          <p:nvPr/>
        </p:nvSpPr>
        <p:spPr bwMode="auto">
          <a:xfrm>
            <a:off x="803275" y="4746607"/>
            <a:ext cx="350838" cy="366713"/>
          </a:xfrm>
          <a:prstGeom prst="rect">
            <a:avLst/>
          </a:prstGeom>
          <a:noFill/>
          <a:ln w="9525">
            <a:noFill/>
            <a:miter lim="800000"/>
            <a:headEnd/>
            <a:tailEnd/>
          </a:ln>
          <a:effectLst/>
        </p:spPr>
        <p:txBody>
          <a:bodyPr wrap="none">
            <a:spAutoFit/>
          </a:bodyPr>
          <a:lstStyle/>
          <a:p>
            <a:r>
              <a:rPr lang="pt-BR" sz="1800" b="1">
                <a:latin typeface="Arial Narrow" pitchFamily="34" charset="0"/>
              </a:rPr>
              <a:t>-$</a:t>
            </a:r>
          </a:p>
        </p:txBody>
      </p:sp>
      <p:sp>
        <p:nvSpPr>
          <p:cNvPr id="37" name="Text Box 22"/>
          <p:cNvSpPr txBox="1">
            <a:spLocks noChangeArrowheads="1"/>
          </p:cNvSpPr>
          <p:nvPr/>
        </p:nvSpPr>
        <p:spPr bwMode="auto">
          <a:xfrm>
            <a:off x="8218488" y="3295632"/>
            <a:ext cx="746125" cy="366713"/>
          </a:xfrm>
          <a:prstGeom prst="rect">
            <a:avLst/>
          </a:prstGeom>
          <a:noFill/>
          <a:ln w="9525">
            <a:noFill/>
            <a:miter lim="800000"/>
            <a:headEnd/>
            <a:tailEnd/>
          </a:ln>
          <a:effectLst/>
        </p:spPr>
        <p:txBody>
          <a:bodyPr wrap="none">
            <a:spAutoFit/>
          </a:bodyPr>
          <a:lstStyle/>
          <a:p>
            <a:r>
              <a:rPr lang="pt-BR" sz="1800" b="1">
                <a:latin typeface="Arial Narrow" pitchFamily="34" charset="0"/>
              </a:rPr>
              <a:t>tempo</a:t>
            </a:r>
          </a:p>
        </p:txBody>
      </p:sp>
      <p:sp>
        <p:nvSpPr>
          <p:cNvPr id="38" name="Line 24"/>
          <p:cNvSpPr>
            <a:spLocks noChangeShapeType="1"/>
          </p:cNvSpPr>
          <p:nvPr/>
        </p:nvSpPr>
        <p:spPr bwMode="auto">
          <a:xfrm>
            <a:off x="4760913" y="3397232"/>
            <a:ext cx="247650" cy="0"/>
          </a:xfrm>
          <a:prstGeom prst="line">
            <a:avLst/>
          </a:prstGeom>
          <a:noFill/>
          <a:ln w="76200">
            <a:solidFill>
              <a:srgbClr val="FFCC00"/>
            </a:solidFill>
            <a:round/>
            <a:headEnd/>
            <a:tailEnd/>
          </a:ln>
          <a:effectLst/>
        </p:spPr>
        <p:txBody>
          <a:bodyPr/>
          <a:lstStyle/>
          <a:p>
            <a:endParaRPr lang="pt-BR"/>
          </a:p>
        </p:txBody>
      </p:sp>
      <p:sp>
        <p:nvSpPr>
          <p:cNvPr id="39" name="Text Box 27"/>
          <p:cNvSpPr txBox="1">
            <a:spLocks noChangeArrowheads="1"/>
          </p:cNvSpPr>
          <p:nvPr/>
        </p:nvSpPr>
        <p:spPr bwMode="auto">
          <a:xfrm>
            <a:off x="4348163" y="5149832"/>
            <a:ext cx="2263775" cy="771525"/>
          </a:xfrm>
          <a:prstGeom prst="rect">
            <a:avLst/>
          </a:prstGeom>
          <a:solidFill>
            <a:srgbClr val="FF0000"/>
          </a:solidFill>
          <a:ln w="9525">
            <a:solidFill>
              <a:schemeClr val="tx1"/>
            </a:solidFill>
            <a:miter lim="800000"/>
            <a:headEnd/>
            <a:tailEnd/>
          </a:ln>
          <a:effectLst/>
        </p:spPr>
        <p:txBody>
          <a:bodyPr wrap="none">
            <a:spAutoFit/>
          </a:bodyPr>
          <a:lstStyle/>
          <a:p>
            <a:r>
              <a:rPr lang="pt-BR" sz="2200">
                <a:solidFill>
                  <a:schemeClr val="bg1"/>
                </a:solidFill>
                <a:latin typeface="Arial Narrow" pitchFamily="34" charset="0"/>
              </a:rPr>
              <a:t>Recursos finaceiros.</a:t>
            </a:r>
          </a:p>
          <a:p>
            <a:r>
              <a:rPr lang="pt-BR" sz="2200">
                <a:solidFill>
                  <a:schemeClr val="bg1"/>
                </a:solidFill>
                <a:latin typeface="Arial Narrow" pitchFamily="34" charset="0"/>
              </a:rPr>
              <a:t>Pressão regulatória.</a:t>
            </a:r>
          </a:p>
        </p:txBody>
      </p:sp>
      <p:sp>
        <p:nvSpPr>
          <p:cNvPr id="40" name="Text Box 28"/>
          <p:cNvSpPr txBox="1">
            <a:spLocks noChangeArrowheads="1"/>
          </p:cNvSpPr>
          <p:nvPr/>
        </p:nvSpPr>
        <p:spPr bwMode="auto">
          <a:xfrm>
            <a:off x="4330700" y="857232"/>
            <a:ext cx="2098675" cy="771525"/>
          </a:xfrm>
          <a:prstGeom prst="rect">
            <a:avLst/>
          </a:prstGeom>
          <a:solidFill>
            <a:srgbClr val="009900"/>
          </a:solidFill>
          <a:ln w="9525">
            <a:solidFill>
              <a:schemeClr val="tx1"/>
            </a:solidFill>
            <a:miter lim="800000"/>
            <a:headEnd/>
            <a:tailEnd/>
          </a:ln>
          <a:effectLst/>
        </p:spPr>
        <p:txBody>
          <a:bodyPr wrap="none">
            <a:spAutoFit/>
          </a:bodyPr>
          <a:lstStyle/>
          <a:p>
            <a:r>
              <a:rPr lang="pt-BR" sz="2200">
                <a:solidFill>
                  <a:schemeClr val="bg1"/>
                </a:solidFill>
                <a:latin typeface="Arial Narrow" pitchFamily="34" charset="0"/>
              </a:rPr>
              <a:t>Competidores.</a:t>
            </a:r>
          </a:p>
          <a:p>
            <a:r>
              <a:rPr lang="pt-BR" sz="2200">
                <a:solidFill>
                  <a:schemeClr val="bg1"/>
                </a:solidFill>
                <a:latin typeface="Arial Narrow" pitchFamily="34" charset="0"/>
              </a:rPr>
              <a:t>Farmacovigilância.</a:t>
            </a:r>
          </a:p>
        </p:txBody>
      </p:sp>
      <p:sp>
        <p:nvSpPr>
          <p:cNvPr id="41" name="Freeform 29"/>
          <p:cNvSpPr>
            <a:spLocks/>
          </p:cNvSpPr>
          <p:nvPr/>
        </p:nvSpPr>
        <p:spPr bwMode="auto">
          <a:xfrm>
            <a:off x="1320800" y="1619232"/>
            <a:ext cx="5861050" cy="3556000"/>
          </a:xfrm>
          <a:custGeom>
            <a:avLst/>
            <a:gdLst/>
            <a:ahLst/>
            <a:cxnLst>
              <a:cxn ang="0">
                <a:pos x="0" y="1152"/>
              </a:cxn>
              <a:cxn ang="0">
                <a:pos x="480" y="2112"/>
              </a:cxn>
              <a:cxn ang="0">
                <a:pos x="1824" y="1920"/>
              </a:cxn>
              <a:cxn ang="0">
                <a:pos x="2160" y="624"/>
              </a:cxn>
              <a:cxn ang="0">
                <a:pos x="2496" y="144"/>
              </a:cxn>
              <a:cxn ang="0">
                <a:pos x="3168" y="144"/>
              </a:cxn>
              <a:cxn ang="0">
                <a:pos x="3408" y="1008"/>
              </a:cxn>
            </a:cxnLst>
            <a:rect l="0" t="0" r="r" b="b"/>
            <a:pathLst>
              <a:path w="3408" h="2240">
                <a:moveTo>
                  <a:pt x="0" y="1152"/>
                </a:moveTo>
                <a:cubicBezTo>
                  <a:pt x="88" y="1568"/>
                  <a:pt x="176" y="1984"/>
                  <a:pt x="480" y="2112"/>
                </a:cubicBezTo>
                <a:cubicBezTo>
                  <a:pt x="784" y="2240"/>
                  <a:pt x="1544" y="2168"/>
                  <a:pt x="1824" y="1920"/>
                </a:cubicBezTo>
                <a:cubicBezTo>
                  <a:pt x="2104" y="1672"/>
                  <a:pt x="2048" y="920"/>
                  <a:pt x="2160" y="624"/>
                </a:cubicBezTo>
                <a:cubicBezTo>
                  <a:pt x="2272" y="328"/>
                  <a:pt x="2328" y="224"/>
                  <a:pt x="2496" y="144"/>
                </a:cubicBezTo>
                <a:cubicBezTo>
                  <a:pt x="2664" y="64"/>
                  <a:pt x="3016" y="0"/>
                  <a:pt x="3168" y="144"/>
                </a:cubicBezTo>
                <a:cubicBezTo>
                  <a:pt x="3320" y="288"/>
                  <a:pt x="3364" y="648"/>
                  <a:pt x="3408" y="1008"/>
                </a:cubicBezTo>
              </a:path>
            </a:pathLst>
          </a:custGeom>
          <a:noFill/>
          <a:ln w="9525">
            <a:solidFill>
              <a:schemeClr val="tx1"/>
            </a:solidFill>
            <a:round/>
            <a:headEnd/>
            <a:tailEnd/>
          </a:ln>
          <a:effectLst/>
        </p:spPr>
        <p:txBody>
          <a:bodyPr/>
          <a:lstStyle/>
          <a:p>
            <a:endParaRPr lang="pt-BR"/>
          </a:p>
        </p:txBody>
      </p:sp>
      <p:sp>
        <p:nvSpPr>
          <p:cNvPr id="42" name="Line 30"/>
          <p:cNvSpPr>
            <a:spLocks noChangeShapeType="1"/>
          </p:cNvSpPr>
          <p:nvPr/>
        </p:nvSpPr>
        <p:spPr bwMode="auto">
          <a:xfrm>
            <a:off x="5062538" y="3321032"/>
            <a:ext cx="1485900" cy="0"/>
          </a:xfrm>
          <a:prstGeom prst="line">
            <a:avLst/>
          </a:prstGeom>
          <a:noFill/>
          <a:ln w="76200">
            <a:solidFill>
              <a:srgbClr val="009900"/>
            </a:solidFill>
            <a:round/>
            <a:headEnd/>
            <a:tailEnd/>
          </a:ln>
          <a:effectLst/>
        </p:spPr>
        <p:txBody>
          <a:bodyPr/>
          <a:lstStyle/>
          <a:p>
            <a:endParaRPr lang="pt-BR"/>
          </a:p>
        </p:txBody>
      </p:sp>
      <p:sp>
        <p:nvSpPr>
          <p:cNvPr id="43" name="Line 31"/>
          <p:cNvSpPr>
            <a:spLocks noChangeShapeType="1"/>
          </p:cNvSpPr>
          <p:nvPr/>
        </p:nvSpPr>
        <p:spPr bwMode="auto">
          <a:xfrm>
            <a:off x="6589713" y="3321032"/>
            <a:ext cx="577850" cy="0"/>
          </a:xfrm>
          <a:prstGeom prst="line">
            <a:avLst/>
          </a:prstGeom>
          <a:noFill/>
          <a:ln w="76200">
            <a:solidFill>
              <a:srgbClr val="FFCC00"/>
            </a:solidFill>
            <a:round/>
            <a:headEnd/>
            <a:tailEnd/>
          </a:ln>
          <a:effectLst/>
        </p:spPr>
        <p:txBody>
          <a:bodyPr/>
          <a:lstStyle/>
          <a:p>
            <a:endParaRPr lang="pt-BR"/>
          </a:p>
        </p:txBody>
      </p:sp>
      <p:sp>
        <p:nvSpPr>
          <p:cNvPr id="44" name="Line 32"/>
          <p:cNvSpPr>
            <a:spLocks noChangeShapeType="1"/>
          </p:cNvSpPr>
          <p:nvPr/>
        </p:nvSpPr>
        <p:spPr bwMode="auto">
          <a:xfrm>
            <a:off x="1444625" y="3486132"/>
            <a:ext cx="3219450" cy="0"/>
          </a:xfrm>
          <a:prstGeom prst="line">
            <a:avLst/>
          </a:prstGeom>
          <a:noFill/>
          <a:ln w="76200">
            <a:solidFill>
              <a:srgbClr val="FF0000"/>
            </a:solidFill>
            <a:round/>
            <a:headEnd/>
            <a:tailEnd/>
          </a:ln>
          <a:effectLst/>
        </p:spPr>
        <p:txBody>
          <a:bodyPr/>
          <a:lstStyle/>
          <a:p>
            <a:endParaRPr lang="pt-B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Desenvolvimento de novos fármacos e medicamentos</a:t>
            </a:r>
          </a:p>
        </p:txBody>
      </p:sp>
      <p:sp>
        <p:nvSpPr>
          <p:cNvPr id="6" name="Espaço Reservado para Conteúdo 5"/>
          <p:cNvSpPr>
            <a:spLocks noGrp="1"/>
          </p:cNvSpPr>
          <p:nvPr>
            <p:ph sz="quarter" idx="1"/>
          </p:nvPr>
        </p:nvSpPr>
        <p:spPr/>
        <p:txBody>
          <a:bodyPr>
            <a:normAutofit fontScale="92500" lnSpcReduction="20000"/>
          </a:bodyPr>
          <a:lstStyle/>
          <a:p>
            <a:r>
              <a:rPr lang="pt-BR" sz="2000" u="sng" dirty="0">
                <a:latin typeface="Arial" charset="0"/>
              </a:rPr>
              <a:t>Critérios para o desenvolvimento de novos fármacos e medicamentos.</a:t>
            </a:r>
          </a:p>
          <a:p>
            <a:pPr>
              <a:buFontTx/>
              <a:buChar char="-"/>
            </a:pPr>
            <a:endParaRPr lang="pt-BR" sz="2000" u="sng" dirty="0">
              <a:latin typeface="Arial" charset="0"/>
            </a:endParaRPr>
          </a:p>
          <a:p>
            <a:pPr lvl="1"/>
            <a:r>
              <a:rPr lang="pt-BR" sz="2000" dirty="0">
                <a:latin typeface="Arial" charset="0"/>
              </a:rPr>
              <a:t>Confiabilidade nos modelos pré-clínicos (não clínicos). </a:t>
            </a:r>
          </a:p>
          <a:p>
            <a:pPr lvl="1"/>
            <a:r>
              <a:rPr lang="pt-BR" sz="2000" dirty="0">
                <a:latin typeface="Arial" charset="0"/>
              </a:rPr>
              <a:t>Biodisponibilidade.</a:t>
            </a:r>
          </a:p>
          <a:p>
            <a:pPr lvl="1"/>
            <a:r>
              <a:rPr lang="pt-BR" sz="2000" dirty="0">
                <a:latin typeface="Arial" charset="0"/>
              </a:rPr>
              <a:t>Valor terapêutico.</a:t>
            </a:r>
          </a:p>
          <a:p>
            <a:pPr lvl="1"/>
            <a:r>
              <a:rPr lang="pt-BR" sz="2000" dirty="0">
                <a:latin typeface="Arial" charset="0"/>
              </a:rPr>
              <a:t>Perfil biológico.</a:t>
            </a:r>
          </a:p>
          <a:p>
            <a:pPr lvl="1"/>
            <a:r>
              <a:rPr lang="pt-BR" sz="2000" dirty="0">
                <a:latin typeface="Arial" charset="0"/>
              </a:rPr>
              <a:t>Via de administração.</a:t>
            </a:r>
          </a:p>
          <a:p>
            <a:pPr lvl="1"/>
            <a:r>
              <a:rPr lang="pt-BR" sz="2000" dirty="0">
                <a:latin typeface="Arial" charset="0"/>
              </a:rPr>
              <a:t>Duração dos efeitos.</a:t>
            </a:r>
          </a:p>
          <a:p>
            <a:pPr lvl="1"/>
            <a:r>
              <a:rPr lang="pt-BR" sz="2000" dirty="0">
                <a:latin typeface="Arial" charset="0"/>
              </a:rPr>
              <a:t>Imagem científica.</a:t>
            </a:r>
          </a:p>
          <a:p>
            <a:pPr lvl="1"/>
            <a:r>
              <a:rPr lang="pt-BR" sz="2000" dirty="0">
                <a:latin typeface="Arial" charset="0"/>
              </a:rPr>
              <a:t>Mercado (tamanho e tendências).</a:t>
            </a:r>
          </a:p>
          <a:p>
            <a:pPr lvl="1"/>
            <a:r>
              <a:rPr lang="pt-BR" sz="2000" dirty="0">
                <a:latin typeface="Arial" charset="0"/>
              </a:rPr>
              <a:t>Competição com produtos antigos.</a:t>
            </a:r>
          </a:p>
          <a:p>
            <a:pPr lvl="1"/>
            <a:r>
              <a:rPr lang="pt-BR" sz="2000" dirty="0">
                <a:latin typeface="Arial" charset="0"/>
              </a:rPr>
              <a:t>Situação da patente.</a:t>
            </a:r>
          </a:p>
          <a:p>
            <a:pPr lvl="1"/>
            <a:r>
              <a:rPr lang="pt-BR" sz="2000" dirty="0">
                <a:latin typeface="Arial" charset="0"/>
              </a:rPr>
              <a:t>Preço.</a:t>
            </a:r>
          </a:p>
          <a:p>
            <a:pPr lvl="1"/>
            <a:r>
              <a:rPr lang="pt-BR" sz="2000" dirty="0">
                <a:latin typeface="Arial" charset="0"/>
              </a:rPr>
              <a:t>Solubilidade e estabilidade do produto candidato.</a:t>
            </a:r>
          </a:p>
          <a:p>
            <a:pPr lvl="1"/>
            <a:r>
              <a:rPr lang="pt-BR" sz="2000" dirty="0">
                <a:latin typeface="Arial" charset="0"/>
              </a:rPr>
              <a:t>Expectativa durante o desenvolvimento.</a:t>
            </a:r>
            <a:endParaRPr lang="pt-B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Desenvolvimento de novos fármacos e medicamentos</a:t>
            </a:r>
          </a:p>
        </p:txBody>
      </p:sp>
      <p:sp>
        <p:nvSpPr>
          <p:cNvPr id="6" name="Espaço Reservado para Conteúdo 5"/>
          <p:cNvSpPr>
            <a:spLocks noGrp="1"/>
          </p:cNvSpPr>
          <p:nvPr>
            <p:ph sz="quarter" idx="1"/>
          </p:nvPr>
        </p:nvSpPr>
        <p:spPr/>
        <p:txBody>
          <a:bodyPr>
            <a:normAutofit fontScale="92500" lnSpcReduction="20000"/>
          </a:bodyPr>
          <a:lstStyle/>
          <a:p>
            <a:r>
              <a:rPr lang="pt-BR" sz="2000" u="sng" dirty="0">
                <a:latin typeface="Arial" charset="0"/>
              </a:rPr>
              <a:t>Empresas envolvidas na descoberta de novos medicamentos.</a:t>
            </a:r>
          </a:p>
          <a:p>
            <a:pPr>
              <a:buFontTx/>
              <a:buChar char="-"/>
            </a:pPr>
            <a:endParaRPr lang="pt-BR" sz="2000" u="sng" dirty="0">
              <a:latin typeface="Arial" charset="0"/>
            </a:endParaRPr>
          </a:p>
          <a:p>
            <a:r>
              <a:rPr lang="pt-BR" sz="2000" dirty="0">
                <a:latin typeface="Arial" charset="0"/>
              </a:rPr>
              <a:t>Número de empresas com projetos para descoberta de novos fármacos e medicamentos.</a:t>
            </a:r>
          </a:p>
          <a:p>
            <a:pPr>
              <a:buFontTx/>
              <a:buChar char="-"/>
            </a:pPr>
            <a:endParaRPr lang="pt-BR" sz="2000" dirty="0">
              <a:latin typeface="Arial" charset="0"/>
            </a:endParaRPr>
          </a:p>
          <a:p>
            <a:pPr lvl="1"/>
            <a:r>
              <a:rPr lang="pt-BR" sz="2000" dirty="0">
                <a:latin typeface="Arial" charset="0"/>
              </a:rPr>
              <a:t>EUA / Canadá &gt; 3800.</a:t>
            </a:r>
          </a:p>
          <a:p>
            <a:pPr lvl="1"/>
            <a:r>
              <a:rPr lang="pt-BR" sz="2000" dirty="0">
                <a:latin typeface="Arial" charset="0"/>
              </a:rPr>
              <a:t>Outros países &gt;3400.</a:t>
            </a:r>
          </a:p>
          <a:p>
            <a:endParaRPr lang="pt-BR" sz="2000" dirty="0">
              <a:latin typeface="Arial" charset="0"/>
            </a:endParaRPr>
          </a:p>
          <a:p>
            <a:r>
              <a:rPr lang="pt-BR" sz="2000" dirty="0">
                <a:latin typeface="Arial" charset="0"/>
              </a:rPr>
              <a:t>Número de empresas que dão algum tipo de suporte estrutural.</a:t>
            </a:r>
          </a:p>
          <a:p>
            <a:pPr>
              <a:buFontTx/>
              <a:buChar char="-"/>
            </a:pPr>
            <a:endParaRPr lang="pt-BR" sz="2000" dirty="0">
              <a:latin typeface="Arial" charset="0"/>
            </a:endParaRPr>
          </a:p>
          <a:p>
            <a:pPr lvl="1"/>
            <a:r>
              <a:rPr lang="pt-BR" sz="2000" dirty="0">
                <a:latin typeface="Arial" charset="0"/>
              </a:rPr>
              <a:t>EUA / Canadá &gt; 3900.</a:t>
            </a:r>
          </a:p>
          <a:p>
            <a:pPr lvl="1"/>
            <a:r>
              <a:rPr lang="pt-BR" sz="2000" dirty="0">
                <a:latin typeface="Arial" charset="0"/>
              </a:rPr>
              <a:t>Outros países &gt; 3600.</a:t>
            </a:r>
          </a:p>
          <a:p>
            <a:pPr>
              <a:buFontTx/>
              <a:buChar char="-"/>
            </a:pPr>
            <a:endParaRPr lang="pt-BR" sz="2000" dirty="0">
              <a:latin typeface="Arial" charset="0"/>
            </a:endParaRPr>
          </a:p>
          <a:p>
            <a:r>
              <a:rPr lang="pt-BR" sz="2000" dirty="0">
                <a:solidFill>
                  <a:schemeClr val="bg2">
                    <a:lumMod val="50000"/>
                  </a:schemeClr>
                </a:solidFill>
                <a:latin typeface="Arial" charset="0"/>
              </a:rPr>
              <a:t>A INOVAÇÃO “começa” a existir no setor farmacêutico nacional incluindo o médico veterinário.</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Desenvolvimento de novos fármacos e medicamentos</a:t>
            </a:r>
          </a:p>
        </p:txBody>
      </p:sp>
      <p:sp>
        <p:nvSpPr>
          <p:cNvPr id="6" name="Espaço Reservado para Conteúdo 5"/>
          <p:cNvSpPr>
            <a:spLocks noGrp="1"/>
          </p:cNvSpPr>
          <p:nvPr>
            <p:ph sz="quarter" idx="1"/>
          </p:nvPr>
        </p:nvSpPr>
        <p:spPr/>
        <p:txBody>
          <a:bodyPr>
            <a:normAutofit/>
          </a:bodyPr>
          <a:lstStyle/>
          <a:p>
            <a:r>
              <a:rPr lang="pt-BR" sz="2000" u="sng" dirty="0">
                <a:latin typeface="Arial" charset="0"/>
              </a:rPr>
              <a:t>RADICAL</a:t>
            </a:r>
            <a:r>
              <a:rPr lang="pt-BR" sz="2000" dirty="0">
                <a:latin typeface="Arial" charset="0"/>
              </a:rPr>
              <a:t> – Uma revolução dentro do conhecimento científico daquela área específica. É uma inovação rara que exige “atividades recursos intensivas” (material humano super especializado, laboratórios, formação de equipes multidisciplinares, projetos envolvendo várias instituições com interesses claramente definidos. Gera demandas regulatórias muitas vezes específicas e novas (ex: </a:t>
            </a:r>
            <a:r>
              <a:rPr lang="pt-BR" sz="2000" dirty="0" err="1">
                <a:latin typeface="Arial" charset="0"/>
              </a:rPr>
              <a:t>bioprodutos</a:t>
            </a:r>
            <a:r>
              <a:rPr lang="pt-BR" sz="2000" dirty="0">
                <a:latin typeface="Arial" charset="0"/>
              </a:rPr>
              <a:t>, anticorpos monoclonais, terapia celular ou genética, etc.).</a:t>
            </a:r>
          </a:p>
          <a:p>
            <a:endParaRPr lang="pt-BR" sz="2000" dirty="0">
              <a:latin typeface="Arial" charset="0"/>
            </a:endParaRPr>
          </a:p>
          <a:p>
            <a:r>
              <a:rPr lang="pt-BR" sz="2000" u="sng" dirty="0">
                <a:latin typeface="Arial" charset="0"/>
              </a:rPr>
              <a:t>INCREMENTAL</a:t>
            </a:r>
            <a:r>
              <a:rPr lang="pt-BR" sz="2000" dirty="0">
                <a:latin typeface="Arial" charset="0"/>
              </a:rPr>
              <a:t> – Pequenos avanços ou melhorias nas moléculas, formulações e abordagens já utilizadas. É mais comum, mais ligada a realidade brasileira, mas também gera demandas regulatórias sobre eficácia e principalmente sobre segurança (ex: “</a:t>
            </a:r>
            <a:r>
              <a:rPr lang="pt-BR" sz="2000" dirty="0" err="1">
                <a:latin typeface="Arial" charset="0"/>
              </a:rPr>
              <a:t>pour</a:t>
            </a:r>
            <a:r>
              <a:rPr lang="pt-BR" sz="2000" dirty="0">
                <a:latin typeface="Arial" charset="0"/>
              </a:rPr>
              <a:t> </a:t>
            </a:r>
            <a:r>
              <a:rPr lang="pt-BR" sz="2000" dirty="0" err="1">
                <a:latin typeface="Arial" charset="0"/>
              </a:rPr>
              <a:t>on</a:t>
            </a:r>
            <a:r>
              <a:rPr lang="pt-BR" sz="2000" dirty="0">
                <a:latin typeface="Arial" charset="0"/>
              </a:rPr>
              <a:t>”, polímeros </a:t>
            </a:r>
            <a:r>
              <a:rPr lang="pt-BR" sz="2000" dirty="0" err="1">
                <a:latin typeface="Arial" charset="0"/>
              </a:rPr>
              <a:t>nanoestruturados</a:t>
            </a:r>
            <a:r>
              <a:rPr lang="pt-BR" sz="2000" dirty="0">
                <a:latin typeface="Arial" charset="0"/>
              </a:rPr>
              <a:t>, etc.).</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Desenvolvimento de novos fármacos e medicamentos</a:t>
            </a:r>
          </a:p>
        </p:txBody>
      </p:sp>
      <p:sp>
        <p:nvSpPr>
          <p:cNvPr id="6" name="Espaço Reservado para Conteúdo 5"/>
          <p:cNvSpPr>
            <a:spLocks noGrp="1"/>
          </p:cNvSpPr>
          <p:nvPr>
            <p:ph sz="quarter" idx="1"/>
          </p:nvPr>
        </p:nvSpPr>
        <p:spPr/>
        <p:txBody>
          <a:bodyPr>
            <a:normAutofit/>
          </a:bodyPr>
          <a:lstStyle/>
          <a:p>
            <a:pPr>
              <a:buNone/>
            </a:pPr>
            <a:r>
              <a:rPr lang="pt-BR" sz="2000" u="sng" dirty="0">
                <a:latin typeface="Arial" charset="0"/>
              </a:rPr>
              <a:t>Campos para a descoberta de novos fármacos e medicamentos.</a:t>
            </a:r>
          </a:p>
          <a:p>
            <a:endParaRPr lang="pt-BR" sz="2000" u="sng" dirty="0">
              <a:latin typeface="Arial" charset="0"/>
            </a:endParaRPr>
          </a:p>
          <a:p>
            <a:r>
              <a:rPr lang="pt-BR" sz="2000" dirty="0">
                <a:latin typeface="Arial" charset="0"/>
              </a:rPr>
              <a:t>Quimioterapia: Doenças infecciosas.</a:t>
            </a:r>
          </a:p>
          <a:p>
            <a:r>
              <a:rPr lang="pt-BR" sz="2000" dirty="0">
                <a:latin typeface="Arial" charset="0"/>
              </a:rPr>
              <a:t>Quimioterapia: Transformações neoplásicas.</a:t>
            </a:r>
          </a:p>
          <a:p>
            <a:r>
              <a:rPr lang="pt-BR" sz="2000" dirty="0">
                <a:latin typeface="Arial" charset="0"/>
              </a:rPr>
              <a:t>Terapias de substituição: Deficiências nutricionais.</a:t>
            </a:r>
          </a:p>
          <a:p>
            <a:r>
              <a:rPr lang="pt-BR" sz="2000" dirty="0">
                <a:latin typeface="Arial" charset="0"/>
              </a:rPr>
              <a:t>Terapias de substituição: Hormônios recombinantes / anticorpos / etc.</a:t>
            </a:r>
          </a:p>
          <a:p>
            <a:r>
              <a:rPr lang="pt-BR" sz="2000" dirty="0" err="1">
                <a:latin typeface="Arial" charset="0"/>
              </a:rPr>
              <a:t>Farmacoterapias</a:t>
            </a:r>
            <a:r>
              <a:rPr lang="pt-BR" sz="2000" dirty="0">
                <a:latin typeface="Arial" charset="0"/>
              </a:rPr>
              <a:t>: Ajustes de função (cardíaca, renal, hepática, etc.).</a:t>
            </a:r>
          </a:p>
          <a:p>
            <a:r>
              <a:rPr lang="pt-BR" sz="2000" dirty="0">
                <a:latin typeface="Arial" charset="0"/>
              </a:rPr>
              <a:t>Agentes imunizantes: Vacinas / Vacinas recombinantes / etc.</a:t>
            </a:r>
          </a:p>
          <a:p>
            <a:r>
              <a:rPr lang="pt-BR" sz="2000" dirty="0" err="1">
                <a:latin typeface="Arial" charset="0"/>
              </a:rPr>
              <a:t>Imunomoduladores</a:t>
            </a:r>
            <a:r>
              <a:rPr lang="pt-BR" sz="2000" dirty="0">
                <a:latin typeface="Arial" charset="0"/>
              </a:rPr>
              <a:t>: Anticorpos / Fatores / Citocinas / etc.</a:t>
            </a:r>
          </a:p>
          <a:p>
            <a:r>
              <a:rPr lang="pt-BR" sz="2000" dirty="0">
                <a:latin typeface="Arial" charset="0"/>
              </a:rPr>
              <a:t>Intoxicações: anticorpos específicos</a:t>
            </a:r>
          </a:p>
          <a:p>
            <a:r>
              <a:rPr lang="pt-BR" sz="2000" dirty="0">
                <a:latin typeface="Arial" charset="0"/>
              </a:rPr>
              <a:t>Terapias para doenças de causas incertas ou desconhecidas.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Texto 1"/>
          <p:cNvSpPr>
            <a:spLocks noGrp="1"/>
          </p:cNvSpPr>
          <p:nvPr>
            <p:ph type="body" idx="1"/>
          </p:nvPr>
        </p:nvSpPr>
        <p:spPr/>
        <p:txBody>
          <a:bodyPr/>
          <a:lstStyle/>
          <a:p>
            <a:r>
              <a:rPr lang="pt-BR" dirty="0"/>
              <a:t>Estratégico</a:t>
            </a:r>
          </a:p>
        </p:txBody>
      </p:sp>
      <p:sp>
        <p:nvSpPr>
          <p:cNvPr id="3" name="Espaço Reservado para Texto 2"/>
          <p:cNvSpPr>
            <a:spLocks noGrp="1"/>
          </p:cNvSpPr>
          <p:nvPr>
            <p:ph type="body" sz="half" idx="3"/>
          </p:nvPr>
        </p:nvSpPr>
        <p:spPr/>
        <p:txBody>
          <a:bodyPr/>
          <a:lstStyle/>
          <a:p>
            <a:r>
              <a:rPr lang="pt-BR" dirty="0"/>
              <a:t>Econômico</a:t>
            </a:r>
          </a:p>
        </p:txBody>
      </p:sp>
      <p:sp>
        <p:nvSpPr>
          <p:cNvPr id="4" name="Espaço Reservado para Conteúdo 3"/>
          <p:cNvSpPr>
            <a:spLocks noGrp="1"/>
          </p:cNvSpPr>
          <p:nvPr>
            <p:ph sz="quarter" idx="2"/>
          </p:nvPr>
        </p:nvSpPr>
        <p:spPr>
          <a:xfrm>
            <a:off x="326898" y="2285992"/>
            <a:ext cx="4378452" cy="4214842"/>
          </a:xfrm>
        </p:spPr>
        <p:txBody>
          <a:bodyPr>
            <a:noAutofit/>
          </a:bodyPr>
          <a:lstStyle/>
          <a:p>
            <a:pPr marL="457200" indent="-457200">
              <a:buNone/>
            </a:pPr>
            <a:r>
              <a:rPr lang="pt-BR" sz="1700" u="sng" dirty="0">
                <a:latin typeface="Arial" charset="0"/>
              </a:rPr>
              <a:t>Externos:</a:t>
            </a:r>
          </a:p>
          <a:p>
            <a:pPr marL="457200" indent="-457200"/>
            <a:r>
              <a:rPr lang="pt-BR" sz="1700" dirty="0">
                <a:latin typeface="Arial" charset="0"/>
              </a:rPr>
              <a:t>1.    Necessidades terapêuticas.</a:t>
            </a:r>
          </a:p>
          <a:p>
            <a:pPr marL="457200" indent="-457200"/>
            <a:r>
              <a:rPr lang="pt-BR" sz="1700" dirty="0">
                <a:latin typeface="Arial" charset="0"/>
              </a:rPr>
              <a:t>2.    Mérito terapêutico.</a:t>
            </a:r>
          </a:p>
          <a:p>
            <a:pPr marL="457200" indent="-457200"/>
            <a:r>
              <a:rPr lang="pt-BR" sz="1700" dirty="0">
                <a:latin typeface="Arial" charset="0"/>
              </a:rPr>
              <a:t>3.    Competição</a:t>
            </a:r>
          </a:p>
          <a:p>
            <a:pPr marL="457200" indent="-457200">
              <a:buNone/>
            </a:pPr>
            <a:endParaRPr lang="pt-BR" sz="1700" u="sng" dirty="0">
              <a:latin typeface="Arial" charset="0"/>
            </a:endParaRPr>
          </a:p>
          <a:p>
            <a:pPr marL="457200" indent="-457200">
              <a:buNone/>
            </a:pPr>
            <a:r>
              <a:rPr lang="pt-BR" sz="1700" u="sng" dirty="0">
                <a:latin typeface="Arial" charset="0"/>
              </a:rPr>
              <a:t>Internos ou de coerência interna</a:t>
            </a:r>
          </a:p>
          <a:p>
            <a:pPr marL="457200" indent="-457200"/>
            <a:r>
              <a:rPr lang="pt-BR" sz="1700" dirty="0">
                <a:latin typeface="Arial" charset="0"/>
              </a:rPr>
              <a:t>4.    Estratégias gerais das empresas.</a:t>
            </a:r>
          </a:p>
          <a:p>
            <a:pPr marL="457200" indent="-457200"/>
            <a:r>
              <a:rPr lang="pt-BR" sz="1700" dirty="0">
                <a:latin typeface="Arial" charset="0"/>
              </a:rPr>
              <a:t>5.    Estratégias para o produto.</a:t>
            </a:r>
          </a:p>
          <a:p>
            <a:pPr marL="457200" indent="-457200"/>
            <a:r>
              <a:rPr lang="pt-BR" sz="1700" dirty="0">
                <a:latin typeface="Arial" charset="0"/>
              </a:rPr>
              <a:t>6.    Capacidade de P,D &amp; I.</a:t>
            </a:r>
          </a:p>
          <a:p>
            <a:pPr marL="457200" indent="-457200"/>
            <a:r>
              <a:rPr lang="pt-BR" sz="1700" dirty="0">
                <a:latin typeface="Arial" charset="0"/>
              </a:rPr>
              <a:t>7.    Probabilidade de sucesso técnico.</a:t>
            </a:r>
          </a:p>
          <a:p>
            <a:pPr marL="457200" indent="-457200"/>
            <a:r>
              <a:rPr lang="pt-BR" sz="1700" dirty="0">
                <a:latin typeface="Arial" charset="0"/>
              </a:rPr>
              <a:t>8.    Proteção </a:t>
            </a:r>
            <a:r>
              <a:rPr lang="pt-BR" sz="1700" dirty="0" err="1">
                <a:latin typeface="Arial" charset="0"/>
              </a:rPr>
              <a:t>patentária</a:t>
            </a:r>
            <a:r>
              <a:rPr lang="pt-BR" sz="1700" dirty="0">
                <a:latin typeface="Arial" charset="0"/>
              </a:rPr>
              <a:t>.</a:t>
            </a:r>
          </a:p>
        </p:txBody>
      </p:sp>
      <p:sp>
        <p:nvSpPr>
          <p:cNvPr id="5" name="Espaço Reservado para Conteúdo 4"/>
          <p:cNvSpPr>
            <a:spLocks noGrp="1"/>
          </p:cNvSpPr>
          <p:nvPr>
            <p:ph sz="quarter" idx="4"/>
          </p:nvPr>
        </p:nvSpPr>
        <p:spPr>
          <a:xfrm>
            <a:off x="5200650" y="2285992"/>
            <a:ext cx="4375150" cy="3822192"/>
          </a:xfrm>
        </p:spPr>
        <p:txBody>
          <a:bodyPr>
            <a:normAutofit/>
          </a:bodyPr>
          <a:lstStyle/>
          <a:p>
            <a:endParaRPr lang="pt-BR" sz="1700" dirty="0">
              <a:latin typeface="Arial" charset="0"/>
            </a:endParaRPr>
          </a:p>
          <a:p>
            <a:r>
              <a:rPr lang="pt-BR" sz="1700" dirty="0">
                <a:latin typeface="Arial" charset="0"/>
              </a:rPr>
              <a:t>9.    Tendência de mercado.</a:t>
            </a:r>
          </a:p>
          <a:p>
            <a:endParaRPr lang="pt-BR" sz="1700" dirty="0">
              <a:latin typeface="Arial" charset="0"/>
            </a:endParaRPr>
          </a:p>
          <a:p>
            <a:endParaRPr lang="pt-BR" sz="1700" dirty="0">
              <a:latin typeface="Arial" charset="0"/>
            </a:endParaRPr>
          </a:p>
          <a:p>
            <a:endParaRPr lang="pt-BR" sz="1700" dirty="0">
              <a:latin typeface="Arial" charset="0"/>
            </a:endParaRPr>
          </a:p>
          <a:p>
            <a:endParaRPr lang="pt-BR" sz="1700" dirty="0">
              <a:latin typeface="Arial" charset="0"/>
            </a:endParaRPr>
          </a:p>
          <a:p>
            <a:r>
              <a:rPr lang="pt-BR" sz="1700" dirty="0">
                <a:latin typeface="Arial" charset="0"/>
              </a:rPr>
              <a:t>10.    Custo para completar o projeto.</a:t>
            </a:r>
          </a:p>
          <a:p>
            <a:r>
              <a:rPr lang="pt-BR" sz="1700" dirty="0">
                <a:latin typeface="Arial" charset="0"/>
              </a:rPr>
              <a:t>11.    Custo de produção</a:t>
            </a:r>
          </a:p>
          <a:p>
            <a:r>
              <a:rPr lang="pt-BR" sz="1700" dirty="0">
                <a:latin typeface="Arial" charset="0"/>
              </a:rPr>
              <a:t>12.    Pico de vendas e ciclo de vida dos produtos.</a:t>
            </a:r>
          </a:p>
          <a:p>
            <a:r>
              <a:rPr lang="pt-BR" sz="1700" dirty="0">
                <a:latin typeface="Arial" charset="0"/>
              </a:rPr>
              <a:t>13.    Margem de contribuição do produto.</a:t>
            </a:r>
          </a:p>
        </p:txBody>
      </p:sp>
      <p:sp>
        <p:nvSpPr>
          <p:cNvPr id="6" name="Título 5"/>
          <p:cNvSpPr>
            <a:spLocks noGrp="1"/>
          </p:cNvSpPr>
          <p:nvPr>
            <p:ph type="title"/>
          </p:nvPr>
        </p:nvSpPr>
        <p:spPr/>
        <p:txBody>
          <a:bodyPr>
            <a:normAutofit fontScale="90000"/>
          </a:bodyPr>
          <a:lstStyle/>
          <a:p>
            <a:r>
              <a:rPr lang="pt-BR" dirty="0"/>
              <a:t>Desenvolvimento de novos fármacos e medicamentos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ítulo 1"/>
          <p:cNvSpPr>
            <a:spLocks noGrp="1"/>
          </p:cNvSpPr>
          <p:nvPr>
            <p:ph type="subTitle" idx="1"/>
          </p:nvPr>
        </p:nvSpPr>
        <p:spPr>
          <a:xfrm>
            <a:off x="344488" y="2819400"/>
            <a:ext cx="9217024" cy="3538558"/>
          </a:xfrm>
        </p:spPr>
        <p:txBody>
          <a:bodyPr>
            <a:normAutofit/>
          </a:bodyPr>
          <a:lstStyle/>
          <a:p>
            <a:endParaRPr lang="pt-BR" dirty="0">
              <a:latin typeface="Arial" charset="0"/>
            </a:endParaRPr>
          </a:p>
          <a:p>
            <a:endParaRPr lang="pt-BR" dirty="0">
              <a:latin typeface="Arial" charset="0"/>
            </a:endParaRPr>
          </a:p>
          <a:p>
            <a:r>
              <a:rPr lang="pt-BR" sz="2400" dirty="0">
                <a:latin typeface="Arial" charset="0"/>
              </a:rPr>
              <a:t>“Continuidade com o passado</a:t>
            </a:r>
          </a:p>
          <a:p>
            <a:r>
              <a:rPr lang="pt-BR" sz="2400" dirty="0">
                <a:latin typeface="Arial" charset="0"/>
              </a:rPr>
              <a:t>é uma necessidade, não um dever”.</a:t>
            </a:r>
          </a:p>
          <a:p>
            <a:endParaRPr lang="pt-BR" sz="1000" dirty="0">
              <a:latin typeface="Arial" charset="0"/>
            </a:endParaRPr>
          </a:p>
          <a:p>
            <a:endParaRPr lang="pt-BR" sz="1000" dirty="0">
              <a:latin typeface="Arial" charset="0"/>
            </a:endParaRPr>
          </a:p>
          <a:p>
            <a:endParaRPr lang="pt-BR" sz="1000" dirty="0">
              <a:latin typeface="Arial" charset="0"/>
            </a:endParaRPr>
          </a:p>
          <a:p>
            <a:endParaRPr lang="pt-BR" sz="1000" dirty="0">
              <a:latin typeface="Arial" charset="0"/>
            </a:endParaRPr>
          </a:p>
          <a:p>
            <a:endParaRPr lang="pt-BR" sz="1000" dirty="0">
              <a:latin typeface="Arial" charset="0"/>
            </a:endParaRPr>
          </a:p>
          <a:p>
            <a:endParaRPr lang="pt-BR" sz="1000" dirty="0">
              <a:latin typeface="Arial" charset="0"/>
            </a:endParaRPr>
          </a:p>
          <a:p>
            <a:endParaRPr lang="pt-BR" sz="1000" dirty="0">
              <a:latin typeface="Arial" charset="0"/>
            </a:endParaRPr>
          </a:p>
          <a:p>
            <a:pPr algn="r"/>
            <a:r>
              <a:rPr lang="pt-BR" sz="1400" i="1" dirty="0">
                <a:latin typeface="Arial" charset="0"/>
              </a:rPr>
              <a:t>Oliver </a:t>
            </a:r>
            <a:r>
              <a:rPr lang="pt-BR" sz="1400" i="1" dirty="0" err="1">
                <a:latin typeface="Arial" charset="0"/>
              </a:rPr>
              <a:t>Wendell</a:t>
            </a:r>
            <a:r>
              <a:rPr lang="pt-BR" sz="1400" i="1" dirty="0">
                <a:latin typeface="Arial" charset="0"/>
              </a:rPr>
              <a:t> Holmes Jr.</a:t>
            </a:r>
          </a:p>
          <a:p>
            <a:endParaRPr lang="pt-BR" dirty="0"/>
          </a:p>
        </p:txBody>
      </p:sp>
      <p:sp>
        <p:nvSpPr>
          <p:cNvPr id="3" name="Título 2"/>
          <p:cNvSpPr>
            <a:spLocks noGrp="1"/>
          </p:cNvSpPr>
          <p:nvPr>
            <p:ph type="ctrTitle"/>
          </p:nvPr>
        </p:nvSpPr>
        <p:spPr/>
        <p:txBody>
          <a:bodyPr>
            <a:noAutofit/>
          </a:bodyPr>
          <a:lstStyle/>
          <a:p>
            <a:r>
              <a:rPr lang="pt-BR" sz="3600" dirty="0">
                <a:solidFill>
                  <a:schemeClr val="accent3">
                    <a:lumMod val="75000"/>
                  </a:schemeClr>
                </a:solidFill>
                <a:latin typeface="Arial" charset="0"/>
              </a:rPr>
              <a:t>Desenvolvimento de novos fármacos, medicamentos, profissionais de saúde e Médicos Veterinários</a:t>
            </a:r>
            <a:endParaRPr lang="pt-BR" sz="3600" dirty="0">
              <a:solidFill>
                <a:schemeClr val="accent3">
                  <a:lumMod val="75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Desenvolvimento de novos fármacos e medicamentos</a:t>
            </a:r>
          </a:p>
        </p:txBody>
      </p:sp>
      <p:sp>
        <p:nvSpPr>
          <p:cNvPr id="6" name="Espaço Reservado para Conteúdo 5"/>
          <p:cNvSpPr>
            <a:spLocks noGrp="1"/>
          </p:cNvSpPr>
          <p:nvPr>
            <p:ph sz="quarter" idx="1"/>
          </p:nvPr>
        </p:nvSpPr>
        <p:spPr/>
        <p:txBody>
          <a:bodyPr>
            <a:normAutofit/>
          </a:bodyPr>
          <a:lstStyle/>
          <a:p>
            <a:pPr marL="457200" indent="-457200">
              <a:buNone/>
            </a:pPr>
            <a:r>
              <a:rPr lang="pt-BR" sz="2000" u="sng" dirty="0">
                <a:latin typeface="Arial" charset="0"/>
              </a:rPr>
              <a:t>Depois de descobertos, quais as causas para interrupção do desenvolvimento de novos medicamentos.</a:t>
            </a:r>
          </a:p>
          <a:p>
            <a:pPr marL="457200" indent="-457200"/>
            <a:endParaRPr lang="pt-BR" sz="2000" dirty="0">
              <a:latin typeface="Arial" charset="0"/>
            </a:endParaRPr>
          </a:p>
          <a:p>
            <a:pPr marL="457200" indent="-457200"/>
            <a:r>
              <a:rPr lang="pt-BR" sz="2000" dirty="0">
                <a:latin typeface="Arial" charset="0"/>
              </a:rPr>
              <a:t>Toxicidade.</a:t>
            </a:r>
          </a:p>
          <a:p>
            <a:pPr marL="457200" indent="-457200"/>
            <a:r>
              <a:rPr lang="pt-BR" sz="2000" dirty="0">
                <a:latin typeface="Arial" charset="0"/>
              </a:rPr>
              <a:t>Baixa eficácia na espécie alvo.</a:t>
            </a:r>
          </a:p>
          <a:p>
            <a:pPr marL="457200" indent="-457200"/>
            <a:r>
              <a:rPr lang="pt-BR" sz="2000" dirty="0">
                <a:latin typeface="Arial" charset="0"/>
              </a:rPr>
              <a:t>Tolerância.</a:t>
            </a:r>
          </a:p>
          <a:p>
            <a:pPr marL="457200" indent="-457200"/>
            <a:r>
              <a:rPr lang="pt-BR" sz="2000" dirty="0">
                <a:latin typeface="Arial" charset="0"/>
              </a:rPr>
              <a:t>Baixa </a:t>
            </a:r>
            <a:r>
              <a:rPr lang="pt-BR" sz="2000" dirty="0" err="1">
                <a:latin typeface="Arial" charset="0"/>
              </a:rPr>
              <a:t>biodisponibilidade</a:t>
            </a:r>
            <a:r>
              <a:rPr lang="pt-BR" sz="2000" dirty="0">
                <a:latin typeface="Arial" charset="0"/>
              </a:rPr>
              <a:t> nos tecidos alvo da espécie alvo.</a:t>
            </a:r>
          </a:p>
          <a:p>
            <a:pPr marL="457200" indent="-457200"/>
            <a:r>
              <a:rPr lang="pt-BR" sz="2000" dirty="0">
                <a:latin typeface="Arial" charset="0"/>
              </a:rPr>
              <a:t>Impacto ambiental considerável.</a:t>
            </a:r>
          </a:p>
          <a:p>
            <a:pPr marL="457200" indent="-457200"/>
            <a:r>
              <a:rPr lang="pt-BR" sz="2000" dirty="0">
                <a:latin typeface="Arial" charset="0"/>
              </a:rPr>
              <a:t>Dificuldades na mensuração dos resíduos gerados.</a:t>
            </a:r>
          </a:p>
          <a:p>
            <a:pPr marL="457200" indent="-457200">
              <a:buFontTx/>
              <a:buChar char="-"/>
            </a:pPr>
            <a:endParaRPr lang="pt-BR" sz="2000" dirty="0">
              <a:latin typeface="Arial" charset="0"/>
            </a:endParaRPr>
          </a:p>
          <a:p>
            <a:pPr marL="457200" indent="-457200" algn="r">
              <a:buFontTx/>
              <a:buChar char="-"/>
            </a:pPr>
            <a:endParaRPr lang="pt-BR" sz="1400" dirty="0">
              <a:latin typeface="Arial" charset="0"/>
            </a:endParaRPr>
          </a:p>
          <a:p>
            <a:pPr marL="457200" indent="-457200" algn="r">
              <a:buNone/>
            </a:pPr>
            <a:r>
              <a:rPr lang="pt-BR" sz="1400" dirty="0" err="1">
                <a:latin typeface="Arial" charset="0"/>
              </a:rPr>
              <a:t>Obs</a:t>
            </a:r>
            <a:r>
              <a:rPr lang="pt-BR" sz="1400" dirty="0">
                <a:latin typeface="Arial" charset="0"/>
              </a:rPr>
              <a:t>: Em seres humanos, é na Fase II, ou seja em pacientes, que ocorre o maior número de interrupções em projetos de novos medicamentos pois estes não apresentam-se tão eficientes quanto se avaliava-se.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t>Animais de laboratório (?)</a:t>
            </a:r>
          </a:p>
        </p:txBody>
      </p:sp>
      <p:sp>
        <p:nvSpPr>
          <p:cNvPr id="3" name="Espaço Reservado para Conteúdo 2"/>
          <p:cNvSpPr>
            <a:spLocks noGrp="1"/>
          </p:cNvSpPr>
          <p:nvPr>
            <p:ph sz="quarter" idx="1"/>
          </p:nvPr>
        </p:nvSpPr>
        <p:spPr/>
        <p:txBody>
          <a:bodyPr>
            <a:normAutofit lnSpcReduction="10000"/>
          </a:bodyPr>
          <a:lstStyle/>
          <a:p>
            <a:r>
              <a:rPr lang="pt-BR" sz="2800" dirty="0">
                <a:latin typeface="Arial" charset="0"/>
              </a:rPr>
              <a:t>Histórico</a:t>
            </a:r>
          </a:p>
          <a:p>
            <a:pPr lvl="1"/>
            <a:r>
              <a:rPr lang="pt-BR" sz="2300" dirty="0">
                <a:latin typeface="Arial" charset="0"/>
              </a:rPr>
              <a:t>Em 1800 ratos são utilizados para aulas de anatomia nos EUA e Europa (não existiam laboratórios).</a:t>
            </a:r>
          </a:p>
          <a:p>
            <a:pPr lvl="1"/>
            <a:r>
              <a:rPr lang="pt-BR" sz="2300" dirty="0">
                <a:latin typeface="Arial" charset="0"/>
              </a:rPr>
              <a:t>Apenas no início do século 20 (1912) surgem as primeiras coleções de ratos para pesquisa científica.</a:t>
            </a:r>
          </a:p>
          <a:p>
            <a:pPr lvl="1"/>
            <a:r>
              <a:rPr lang="pt-BR" sz="2300" dirty="0">
                <a:latin typeface="Arial" charset="0"/>
              </a:rPr>
              <a:t>Publicação do livro: “</a:t>
            </a:r>
            <a:r>
              <a:rPr lang="pt-BR" sz="2300" dirty="0" err="1">
                <a:latin typeface="Arial" charset="0"/>
              </a:rPr>
              <a:t>The</a:t>
            </a:r>
            <a:r>
              <a:rPr lang="pt-BR" sz="2300" dirty="0">
                <a:latin typeface="Arial" charset="0"/>
              </a:rPr>
              <a:t> </a:t>
            </a:r>
            <a:r>
              <a:rPr lang="pt-BR" sz="2300" dirty="0" err="1">
                <a:latin typeface="Arial" charset="0"/>
              </a:rPr>
              <a:t>Three</a:t>
            </a:r>
            <a:r>
              <a:rPr lang="pt-BR" sz="2300" dirty="0">
                <a:latin typeface="Arial" charset="0"/>
              </a:rPr>
              <a:t> </a:t>
            </a:r>
            <a:r>
              <a:rPr lang="pt-BR" sz="2300" dirty="0" err="1">
                <a:latin typeface="Arial" charset="0"/>
              </a:rPr>
              <a:t>Rs</a:t>
            </a:r>
            <a:r>
              <a:rPr lang="pt-BR" sz="2300" dirty="0">
                <a:latin typeface="Arial" charset="0"/>
              </a:rPr>
              <a:t> </a:t>
            </a:r>
            <a:r>
              <a:rPr lang="pt-BR" sz="2300" dirty="0" err="1">
                <a:latin typeface="Arial" charset="0"/>
              </a:rPr>
              <a:t>and</a:t>
            </a:r>
            <a:r>
              <a:rPr lang="pt-BR" sz="2300" dirty="0">
                <a:latin typeface="Arial" charset="0"/>
              </a:rPr>
              <a:t> </a:t>
            </a:r>
            <a:r>
              <a:rPr lang="pt-BR" sz="2300" dirty="0" err="1">
                <a:latin typeface="Arial" charset="0"/>
              </a:rPr>
              <a:t>the</a:t>
            </a:r>
            <a:r>
              <a:rPr lang="pt-BR" sz="2300" dirty="0">
                <a:latin typeface="Arial" charset="0"/>
              </a:rPr>
              <a:t> </a:t>
            </a:r>
            <a:r>
              <a:rPr lang="pt-BR" sz="2300" dirty="0" err="1">
                <a:latin typeface="Arial" charset="0"/>
              </a:rPr>
              <a:t>Humanity</a:t>
            </a:r>
            <a:r>
              <a:rPr lang="pt-BR" sz="2300" dirty="0">
                <a:latin typeface="Arial" charset="0"/>
              </a:rPr>
              <a:t> </a:t>
            </a:r>
            <a:r>
              <a:rPr lang="pt-BR" sz="2300" dirty="0" err="1">
                <a:latin typeface="Arial" charset="0"/>
              </a:rPr>
              <a:t>Criterion</a:t>
            </a:r>
            <a:r>
              <a:rPr lang="pt-BR" sz="2300" dirty="0">
                <a:latin typeface="Arial" charset="0"/>
              </a:rPr>
              <a:t>” de autoria de </a:t>
            </a:r>
            <a:r>
              <a:rPr lang="pt-BR" sz="2300" dirty="0" err="1">
                <a:latin typeface="Arial" charset="0"/>
              </a:rPr>
              <a:t>W.M.S.</a:t>
            </a:r>
            <a:r>
              <a:rPr lang="pt-BR" sz="2300" dirty="0">
                <a:latin typeface="Arial" charset="0"/>
              </a:rPr>
              <a:t> Russell </a:t>
            </a:r>
            <a:r>
              <a:rPr lang="pt-BR" sz="2300" dirty="0" err="1">
                <a:latin typeface="Arial" charset="0"/>
              </a:rPr>
              <a:t>and</a:t>
            </a:r>
            <a:r>
              <a:rPr lang="pt-BR" sz="2300" dirty="0">
                <a:latin typeface="Arial" charset="0"/>
              </a:rPr>
              <a:t> R.L </a:t>
            </a:r>
            <a:r>
              <a:rPr lang="pt-BR" sz="2300" dirty="0" err="1">
                <a:latin typeface="Arial" charset="0"/>
              </a:rPr>
              <a:t>Burch</a:t>
            </a:r>
            <a:r>
              <a:rPr lang="pt-BR" sz="2300" dirty="0">
                <a:latin typeface="Arial" charset="0"/>
              </a:rPr>
              <a:t> (1959).</a:t>
            </a:r>
          </a:p>
          <a:p>
            <a:pPr lvl="1"/>
            <a:r>
              <a:rPr lang="pt-BR" sz="2300" dirty="0">
                <a:latin typeface="Arial" charset="0"/>
              </a:rPr>
              <a:t>Em 1966 surge nos EUA o “</a:t>
            </a:r>
            <a:r>
              <a:rPr lang="pt-BR" sz="2300" dirty="0" err="1">
                <a:latin typeface="Arial" charset="0"/>
              </a:rPr>
              <a:t>The</a:t>
            </a:r>
            <a:r>
              <a:rPr lang="pt-BR" sz="2300" dirty="0">
                <a:latin typeface="Arial" charset="0"/>
              </a:rPr>
              <a:t> Animal </a:t>
            </a:r>
            <a:r>
              <a:rPr lang="pt-BR" sz="2300" dirty="0" err="1">
                <a:latin typeface="Arial" charset="0"/>
              </a:rPr>
              <a:t>Welfare</a:t>
            </a:r>
            <a:r>
              <a:rPr lang="pt-BR" sz="2300" dirty="0">
                <a:latin typeface="Arial" charset="0"/>
              </a:rPr>
              <a:t> </a:t>
            </a:r>
            <a:r>
              <a:rPr lang="pt-BR" sz="2300" dirty="0" err="1">
                <a:latin typeface="Arial" charset="0"/>
              </a:rPr>
              <a:t>Act</a:t>
            </a:r>
            <a:r>
              <a:rPr lang="pt-BR" sz="2300" dirty="0">
                <a:latin typeface="Arial" charset="0"/>
              </a:rPr>
              <a:t>” / AWA.</a:t>
            </a:r>
          </a:p>
          <a:p>
            <a:pPr lvl="1"/>
            <a:r>
              <a:rPr lang="pt-BR" sz="2300" dirty="0">
                <a:latin typeface="Arial" charset="0"/>
              </a:rPr>
              <a:t>Em 1973 surge o “</a:t>
            </a:r>
            <a:r>
              <a:rPr lang="pt-BR" sz="2300" dirty="0" err="1">
                <a:latin typeface="Arial" charset="0"/>
              </a:rPr>
              <a:t>Guide</a:t>
            </a:r>
            <a:r>
              <a:rPr lang="pt-BR" sz="2300" dirty="0">
                <a:latin typeface="Arial" charset="0"/>
              </a:rPr>
              <a:t> for </a:t>
            </a:r>
            <a:r>
              <a:rPr lang="pt-BR" sz="2300" dirty="0" err="1">
                <a:latin typeface="Arial" charset="0"/>
              </a:rPr>
              <a:t>the</a:t>
            </a:r>
            <a:r>
              <a:rPr lang="pt-BR" sz="2300" dirty="0">
                <a:latin typeface="Arial" charset="0"/>
              </a:rPr>
              <a:t> </a:t>
            </a:r>
            <a:r>
              <a:rPr lang="pt-BR" sz="2300" dirty="0" err="1">
                <a:latin typeface="Arial" charset="0"/>
              </a:rPr>
              <a:t>Care</a:t>
            </a:r>
            <a:r>
              <a:rPr lang="pt-BR" sz="2300" dirty="0">
                <a:latin typeface="Arial" charset="0"/>
              </a:rPr>
              <a:t> </a:t>
            </a:r>
            <a:r>
              <a:rPr lang="pt-BR" sz="2300" dirty="0" err="1">
                <a:latin typeface="Arial" charset="0"/>
              </a:rPr>
              <a:t>and</a:t>
            </a:r>
            <a:r>
              <a:rPr lang="pt-BR" sz="2300" dirty="0">
                <a:latin typeface="Arial" charset="0"/>
              </a:rPr>
              <a:t> Use </a:t>
            </a:r>
            <a:r>
              <a:rPr lang="pt-BR" sz="2300" dirty="0" err="1">
                <a:latin typeface="Arial" charset="0"/>
              </a:rPr>
              <a:t>of</a:t>
            </a:r>
            <a:r>
              <a:rPr lang="pt-BR" sz="2300" dirty="0">
                <a:latin typeface="Arial" charset="0"/>
              </a:rPr>
              <a:t> </a:t>
            </a:r>
            <a:r>
              <a:rPr lang="pt-BR" sz="2300" dirty="0" err="1">
                <a:latin typeface="Arial" charset="0"/>
              </a:rPr>
              <a:t>Laboratory</a:t>
            </a:r>
            <a:r>
              <a:rPr lang="pt-BR" sz="2300" dirty="0">
                <a:latin typeface="Arial" charset="0"/>
              </a:rPr>
              <a:t> </a:t>
            </a:r>
            <a:r>
              <a:rPr lang="pt-BR" sz="2300" dirty="0" err="1">
                <a:latin typeface="Arial" charset="0"/>
              </a:rPr>
              <a:t>Animals</a:t>
            </a:r>
            <a:r>
              <a:rPr lang="pt-BR" sz="2300" dirty="0">
                <a:latin typeface="Arial" charset="0"/>
              </a:rPr>
              <a:t>.</a:t>
            </a:r>
          </a:p>
          <a:p>
            <a:pPr lvl="1"/>
            <a:r>
              <a:rPr lang="pt-BR" sz="2300" dirty="0">
                <a:latin typeface="Arial" charset="0"/>
              </a:rPr>
              <a:t>Em 2009 Congresso Nacional Brasileiro aprova Lei específica sobre o assunto. Lei Arouca.</a:t>
            </a:r>
          </a:p>
          <a:p>
            <a:pPr lvl="1"/>
            <a:endParaRPr lang="pt-BR" sz="2300" dirty="0">
              <a:latin typeface="Arial" charset="0"/>
            </a:endParaRPr>
          </a:p>
          <a:p>
            <a:endParaRPr lang="pt-BR" dirty="0"/>
          </a:p>
          <a:p>
            <a:endParaRPr lang="pt-BR" dirty="0"/>
          </a:p>
        </p:txBody>
      </p:sp>
    </p:spTree>
    <p:extLst>
      <p:ext uri="{BB962C8B-B14F-4D97-AF65-F5344CB8AC3E}">
        <p14:creationId xmlns:p14="http://schemas.microsoft.com/office/powerpoint/2010/main" val="35285249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t>Animais de laboratório (?)</a:t>
            </a:r>
          </a:p>
        </p:txBody>
      </p:sp>
      <p:sp>
        <p:nvSpPr>
          <p:cNvPr id="3" name="Espaço Reservado para Conteúdo 2"/>
          <p:cNvSpPr>
            <a:spLocks noGrp="1"/>
          </p:cNvSpPr>
          <p:nvPr>
            <p:ph sz="quarter" idx="1"/>
          </p:nvPr>
        </p:nvSpPr>
        <p:spPr/>
        <p:txBody>
          <a:bodyPr>
            <a:normAutofit/>
          </a:bodyPr>
          <a:lstStyle/>
          <a:p>
            <a:r>
              <a:rPr lang="pt-BR" sz="2800" dirty="0">
                <a:latin typeface="Arial" charset="0"/>
              </a:rPr>
              <a:t>Histórico</a:t>
            </a:r>
          </a:p>
          <a:p>
            <a:pPr lvl="1"/>
            <a:r>
              <a:rPr lang="pt-BR" sz="2300" dirty="0">
                <a:latin typeface="Arial" charset="0"/>
              </a:rPr>
              <a:t>Alternativas concretas começam a surgir nos anos 70.</a:t>
            </a:r>
          </a:p>
          <a:p>
            <a:pPr lvl="1"/>
            <a:r>
              <a:rPr lang="pt-BR" sz="2300" dirty="0">
                <a:latin typeface="Arial" charset="0"/>
              </a:rPr>
              <a:t>É criado o ECVAM na Comunidade Européia (outubro de 1991).</a:t>
            </a:r>
          </a:p>
          <a:p>
            <a:pPr lvl="1"/>
            <a:r>
              <a:rPr lang="pt-BR" sz="2300" dirty="0">
                <a:latin typeface="Arial" charset="0"/>
              </a:rPr>
              <a:t>Outros Centros de competência científica são criados </a:t>
            </a:r>
          </a:p>
          <a:p>
            <a:pPr lvl="1"/>
            <a:r>
              <a:rPr lang="pt-BR" sz="2300" dirty="0">
                <a:latin typeface="Arial" charset="0"/>
              </a:rPr>
              <a:t>Revisitados protocolos OECD (queda do Protocolo que calculava a DL50 via método clássico / Surgem protocolos alternativos).</a:t>
            </a:r>
          </a:p>
          <a:p>
            <a:pPr lvl="1"/>
            <a:r>
              <a:rPr lang="pt-BR" sz="2300" dirty="0">
                <a:latin typeface="Arial" charset="0"/>
              </a:rPr>
              <a:t>Restrições aos estudos de segurança para cosméticos (2009 e 2013) na Comunidade Européia.</a:t>
            </a:r>
          </a:p>
          <a:p>
            <a:pPr lvl="1"/>
            <a:endParaRPr lang="pt-BR" sz="2300" dirty="0">
              <a:latin typeface="Arial" charset="0"/>
            </a:endParaRPr>
          </a:p>
          <a:p>
            <a:endParaRPr lang="pt-BR" dirty="0"/>
          </a:p>
          <a:p>
            <a:endParaRPr lang="pt-BR" dirty="0"/>
          </a:p>
        </p:txBody>
      </p:sp>
      <p:sp>
        <p:nvSpPr>
          <p:cNvPr id="6" name="CaixaDeTexto 5"/>
          <p:cNvSpPr txBox="1">
            <a:spLocks noChangeArrowheads="1"/>
          </p:cNvSpPr>
          <p:nvPr/>
        </p:nvSpPr>
        <p:spPr bwMode="auto">
          <a:xfrm>
            <a:off x="98425" y="6518275"/>
            <a:ext cx="8712642" cy="215444"/>
          </a:xfrm>
          <a:prstGeom prst="rect">
            <a:avLst/>
          </a:prstGeom>
          <a:noFill/>
          <a:ln w="9525">
            <a:noFill/>
            <a:miter lim="800000"/>
            <a:headEnd/>
            <a:tailEnd/>
          </a:ln>
        </p:spPr>
        <p:txBody>
          <a:bodyPr wrap="none">
            <a:spAutoFit/>
          </a:bodyPr>
          <a:lstStyle/>
          <a:p>
            <a:r>
              <a:rPr lang="pt-BR" sz="800" dirty="0">
                <a:solidFill>
                  <a:schemeClr val="bg1"/>
                </a:solidFill>
                <a:latin typeface="Verdana" pitchFamily="34" charset="0"/>
                <a:ea typeface="Verdana" pitchFamily="34" charset="0"/>
                <a:cs typeface="Verdana" pitchFamily="34" charset="0"/>
              </a:rPr>
              <a:t>Prof. Dr. Luiz Carlos de Sá-Rocha / Disciplina de </a:t>
            </a:r>
            <a:r>
              <a:rPr lang="pt-BR" sz="800" dirty="0" err="1">
                <a:solidFill>
                  <a:schemeClr val="bg1"/>
                </a:solidFill>
                <a:latin typeface="Verdana" pitchFamily="34" charset="0"/>
                <a:ea typeface="Verdana" pitchFamily="34" charset="0"/>
                <a:cs typeface="Verdana" pitchFamily="34" charset="0"/>
              </a:rPr>
              <a:t>Neurofarmacologia</a:t>
            </a:r>
            <a:r>
              <a:rPr lang="pt-BR" sz="800" dirty="0">
                <a:solidFill>
                  <a:schemeClr val="bg1"/>
                </a:solidFill>
                <a:latin typeface="Verdana" pitchFamily="34" charset="0"/>
                <a:ea typeface="Verdana" pitchFamily="34" charset="0"/>
                <a:cs typeface="Verdana" pitchFamily="34" charset="0"/>
              </a:rPr>
              <a:t> Aplicada à Medicina Veterinária / Aula 04 / Desenvolvimento de novos fármacos e medicamentos</a:t>
            </a:r>
          </a:p>
        </p:txBody>
      </p:sp>
    </p:spTree>
    <p:extLst>
      <p:ext uri="{BB962C8B-B14F-4D97-AF65-F5344CB8AC3E}">
        <p14:creationId xmlns:p14="http://schemas.microsoft.com/office/powerpoint/2010/main" val="38661825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Desenvolvimento de novos fármacos e medicamentos</a:t>
            </a:r>
          </a:p>
        </p:txBody>
      </p:sp>
      <p:sp>
        <p:nvSpPr>
          <p:cNvPr id="10" name="Rectangle 7"/>
          <p:cNvSpPr>
            <a:spLocks noChangeArrowheads="1"/>
          </p:cNvSpPr>
          <p:nvPr/>
        </p:nvSpPr>
        <p:spPr bwMode="auto">
          <a:xfrm>
            <a:off x="3136900" y="1643050"/>
            <a:ext cx="3632200" cy="490550"/>
          </a:xfrm>
          <a:prstGeom prst="rect">
            <a:avLst/>
          </a:prstGeom>
          <a:solidFill>
            <a:schemeClr val="accent1"/>
          </a:solidFill>
          <a:ln w="9525">
            <a:solidFill>
              <a:schemeClr val="tx1"/>
            </a:solidFill>
            <a:miter lim="800000"/>
            <a:headEnd/>
            <a:tailEnd/>
          </a:ln>
          <a:effectLst/>
        </p:spPr>
        <p:txBody>
          <a:bodyPr wrap="none" anchor="ctr"/>
          <a:lstStyle/>
          <a:p>
            <a:pPr algn="ctr"/>
            <a:r>
              <a:rPr lang="pt-BR" dirty="0">
                <a:latin typeface="Arial" charset="0"/>
              </a:rPr>
              <a:t>Testes em roedores</a:t>
            </a:r>
          </a:p>
        </p:txBody>
      </p:sp>
      <p:sp>
        <p:nvSpPr>
          <p:cNvPr id="11" name="Rectangle 8"/>
          <p:cNvSpPr>
            <a:spLocks noChangeArrowheads="1"/>
          </p:cNvSpPr>
          <p:nvPr/>
        </p:nvSpPr>
        <p:spPr bwMode="auto">
          <a:xfrm>
            <a:off x="1981200" y="2514600"/>
            <a:ext cx="1898650" cy="457200"/>
          </a:xfrm>
          <a:prstGeom prst="rect">
            <a:avLst/>
          </a:prstGeom>
          <a:noFill/>
          <a:ln w="9525">
            <a:solidFill>
              <a:schemeClr val="tx1"/>
            </a:solidFill>
            <a:miter lim="800000"/>
            <a:headEnd/>
            <a:tailEnd/>
          </a:ln>
          <a:effectLst/>
        </p:spPr>
        <p:txBody>
          <a:bodyPr wrap="none" anchor="ctr"/>
          <a:lstStyle/>
          <a:p>
            <a:pPr algn="ctr"/>
            <a:r>
              <a:rPr lang="pt-BR">
                <a:latin typeface="Arial" charset="0"/>
              </a:rPr>
              <a:t>Não tóxico</a:t>
            </a:r>
          </a:p>
        </p:txBody>
      </p:sp>
      <p:sp>
        <p:nvSpPr>
          <p:cNvPr id="12" name="Rectangle 9"/>
          <p:cNvSpPr>
            <a:spLocks noChangeArrowheads="1"/>
          </p:cNvSpPr>
          <p:nvPr/>
        </p:nvSpPr>
        <p:spPr bwMode="auto">
          <a:xfrm>
            <a:off x="6026150" y="2514600"/>
            <a:ext cx="1898650" cy="457200"/>
          </a:xfrm>
          <a:prstGeom prst="rect">
            <a:avLst/>
          </a:prstGeom>
          <a:noFill/>
          <a:ln w="9525">
            <a:solidFill>
              <a:schemeClr val="tx1"/>
            </a:solidFill>
            <a:miter lim="800000"/>
            <a:headEnd/>
            <a:tailEnd/>
          </a:ln>
          <a:effectLst/>
        </p:spPr>
        <p:txBody>
          <a:bodyPr wrap="none" anchor="ctr"/>
          <a:lstStyle/>
          <a:p>
            <a:pPr algn="ctr"/>
            <a:r>
              <a:rPr lang="pt-BR">
                <a:latin typeface="Arial" charset="0"/>
              </a:rPr>
              <a:t>Tóxico</a:t>
            </a:r>
          </a:p>
        </p:txBody>
      </p:sp>
      <p:sp>
        <p:nvSpPr>
          <p:cNvPr id="13" name="Rectangle 10"/>
          <p:cNvSpPr>
            <a:spLocks noChangeArrowheads="1"/>
          </p:cNvSpPr>
          <p:nvPr/>
        </p:nvSpPr>
        <p:spPr bwMode="auto">
          <a:xfrm>
            <a:off x="908050" y="3352800"/>
            <a:ext cx="3632200" cy="609600"/>
          </a:xfrm>
          <a:prstGeom prst="rect">
            <a:avLst/>
          </a:prstGeom>
          <a:solidFill>
            <a:schemeClr val="accent1"/>
          </a:solidFill>
          <a:ln w="9525">
            <a:solidFill>
              <a:schemeClr val="tx1"/>
            </a:solidFill>
            <a:miter lim="800000"/>
            <a:headEnd/>
            <a:tailEnd/>
          </a:ln>
          <a:effectLst/>
        </p:spPr>
        <p:txBody>
          <a:bodyPr wrap="none" anchor="ctr"/>
          <a:lstStyle/>
          <a:p>
            <a:pPr algn="ctr"/>
            <a:r>
              <a:rPr lang="pt-BR">
                <a:latin typeface="Arial" charset="0"/>
              </a:rPr>
              <a:t>Testes em não roedores</a:t>
            </a:r>
          </a:p>
        </p:txBody>
      </p:sp>
      <p:sp>
        <p:nvSpPr>
          <p:cNvPr id="14" name="Rectangle 11"/>
          <p:cNvSpPr>
            <a:spLocks noChangeArrowheads="1"/>
          </p:cNvSpPr>
          <p:nvPr/>
        </p:nvSpPr>
        <p:spPr bwMode="auto">
          <a:xfrm>
            <a:off x="5365750" y="3352800"/>
            <a:ext cx="3632200" cy="609600"/>
          </a:xfrm>
          <a:prstGeom prst="rect">
            <a:avLst/>
          </a:prstGeom>
          <a:solidFill>
            <a:schemeClr val="accent1">
              <a:lumMod val="60000"/>
              <a:lumOff val="40000"/>
            </a:schemeClr>
          </a:solidFill>
          <a:ln w="9525">
            <a:solidFill>
              <a:schemeClr val="tx1"/>
            </a:solidFill>
            <a:miter lim="800000"/>
            <a:headEnd/>
            <a:tailEnd/>
          </a:ln>
          <a:effectLst/>
        </p:spPr>
        <p:txBody>
          <a:bodyPr wrap="none" anchor="ctr"/>
          <a:lstStyle/>
          <a:p>
            <a:pPr algn="ctr"/>
            <a:r>
              <a:rPr lang="pt-BR">
                <a:latin typeface="Arial" charset="0"/>
              </a:rPr>
              <a:t>Testes em não roedores</a:t>
            </a:r>
          </a:p>
        </p:txBody>
      </p:sp>
      <p:sp>
        <p:nvSpPr>
          <p:cNvPr id="15" name="Rectangle 14"/>
          <p:cNvSpPr>
            <a:spLocks noChangeArrowheads="1"/>
          </p:cNvSpPr>
          <p:nvPr/>
        </p:nvSpPr>
        <p:spPr bwMode="auto">
          <a:xfrm>
            <a:off x="660400" y="4305300"/>
            <a:ext cx="1898650" cy="457200"/>
          </a:xfrm>
          <a:prstGeom prst="rect">
            <a:avLst/>
          </a:prstGeom>
          <a:noFill/>
          <a:ln w="9525">
            <a:solidFill>
              <a:schemeClr val="tx1"/>
            </a:solidFill>
            <a:miter lim="800000"/>
            <a:headEnd/>
            <a:tailEnd/>
          </a:ln>
          <a:effectLst/>
        </p:spPr>
        <p:txBody>
          <a:bodyPr wrap="none" anchor="ctr"/>
          <a:lstStyle/>
          <a:p>
            <a:pPr algn="ctr"/>
            <a:r>
              <a:rPr lang="pt-BR">
                <a:latin typeface="Arial" charset="0"/>
              </a:rPr>
              <a:t>Não tóxico</a:t>
            </a:r>
          </a:p>
        </p:txBody>
      </p:sp>
      <p:sp>
        <p:nvSpPr>
          <p:cNvPr id="16" name="Rectangle 15"/>
          <p:cNvSpPr>
            <a:spLocks noChangeArrowheads="1"/>
          </p:cNvSpPr>
          <p:nvPr/>
        </p:nvSpPr>
        <p:spPr bwMode="auto">
          <a:xfrm>
            <a:off x="2806700" y="4305300"/>
            <a:ext cx="1898650" cy="457200"/>
          </a:xfrm>
          <a:prstGeom prst="rect">
            <a:avLst/>
          </a:prstGeom>
          <a:noFill/>
          <a:ln w="9525">
            <a:solidFill>
              <a:schemeClr val="tx1"/>
            </a:solidFill>
            <a:miter lim="800000"/>
            <a:headEnd/>
            <a:tailEnd/>
          </a:ln>
          <a:effectLst/>
        </p:spPr>
        <p:txBody>
          <a:bodyPr wrap="none" anchor="ctr"/>
          <a:lstStyle/>
          <a:p>
            <a:pPr algn="ctr"/>
            <a:r>
              <a:rPr lang="pt-BR">
                <a:latin typeface="Arial" charset="0"/>
              </a:rPr>
              <a:t>Tóxico</a:t>
            </a:r>
          </a:p>
        </p:txBody>
      </p:sp>
      <p:sp>
        <p:nvSpPr>
          <p:cNvPr id="17" name="Rectangle 16"/>
          <p:cNvSpPr>
            <a:spLocks noChangeArrowheads="1"/>
          </p:cNvSpPr>
          <p:nvPr/>
        </p:nvSpPr>
        <p:spPr bwMode="auto">
          <a:xfrm>
            <a:off x="5200650" y="4305300"/>
            <a:ext cx="1898650" cy="457200"/>
          </a:xfrm>
          <a:prstGeom prst="rect">
            <a:avLst/>
          </a:prstGeom>
          <a:noFill/>
          <a:ln w="9525">
            <a:solidFill>
              <a:schemeClr val="tx1"/>
            </a:solidFill>
            <a:miter lim="800000"/>
            <a:headEnd/>
            <a:tailEnd/>
          </a:ln>
          <a:effectLst/>
        </p:spPr>
        <p:txBody>
          <a:bodyPr wrap="none" anchor="ctr"/>
          <a:lstStyle/>
          <a:p>
            <a:pPr algn="ctr"/>
            <a:r>
              <a:rPr lang="pt-BR">
                <a:latin typeface="Arial" charset="0"/>
              </a:rPr>
              <a:t>Não tóxico</a:t>
            </a:r>
          </a:p>
        </p:txBody>
      </p:sp>
      <p:sp>
        <p:nvSpPr>
          <p:cNvPr id="18" name="Rectangle 17"/>
          <p:cNvSpPr>
            <a:spLocks noChangeArrowheads="1"/>
          </p:cNvSpPr>
          <p:nvPr/>
        </p:nvSpPr>
        <p:spPr bwMode="auto">
          <a:xfrm>
            <a:off x="7346950" y="4305300"/>
            <a:ext cx="1898650" cy="457200"/>
          </a:xfrm>
          <a:prstGeom prst="rect">
            <a:avLst/>
          </a:prstGeom>
          <a:noFill/>
          <a:ln w="9525">
            <a:solidFill>
              <a:schemeClr val="tx1"/>
            </a:solidFill>
            <a:miter lim="800000"/>
            <a:headEnd/>
            <a:tailEnd/>
          </a:ln>
          <a:effectLst/>
        </p:spPr>
        <p:txBody>
          <a:bodyPr wrap="none" anchor="ctr"/>
          <a:lstStyle/>
          <a:p>
            <a:pPr algn="ctr"/>
            <a:r>
              <a:rPr lang="pt-BR">
                <a:latin typeface="Arial" charset="0"/>
              </a:rPr>
              <a:t>Tóxico</a:t>
            </a:r>
          </a:p>
        </p:txBody>
      </p:sp>
      <p:sp>
        <p:nvSpPr>
          <p:cNvPr id="19" name="Rectangle 18"/>
          <p:cNvSpPr>
            <a:spLocks noChangeArrowheads="1"/>
          </p:cNvSpPr>
          <p:nvPr/>
        </p:nvSpPr>
        <p:spPr bwMode="auto">
          <a:xfrm>
            <a:off x="577850" y="5105400"/>
            <a:ext cx="1981200" cy="1295400"/>
          </a:xfrm>
          <a:prstGeom prst="rect">
            <a:avLst/>
          </a:prstGeom>
          <a:solidFill>
            <a:schemeClr val="accent1"/>
          </a:solidFill>
          <a:ln w="9525">
            <a:solidFill>
              <a:schemeClr val="tx1"/>
            </a:solidFill>
            <a:miter lim="800000"/>
            <a:headEnd/>
            <a:tailEnd/>
          </a:ln>
          <a:effectLst/>
        </p:spPr>
        <p:txBody>
          <a:bodyPr wrap="none" anchor="ctr"/>
          <a:lstStyle/>
          <a:p>
            <a:pPr algn="ctr"/>
            <a:r>
              <a:rPr lang="pt-BR" sz="1600">
                <a:latin typeface="Arial" charset="0"/>
              </a:rPr>
              <a:t>Alta confiabilidade</a:t>
            </a:r>
          </a:p>
          <a:p>
            <a:pPr algn="ctr"/>
            <a:r>
              <a:rPr lang="pt-BR" sz="1600">
                <a:latin typeface="Arial" charset="0"/>
              </a:rPr>
              <a:t>na existência de</a:t>
            </a:r>
          </a:p>
          <a:p>
            <a:pPr algn="ctr"/>
            <a:r>
              <a:rPr lang="pt-BR" sz="1600">
                <a:latin typeface="Arial" charset="0"/>
              </a:rPr>
              <a:t>toxicidade</a:t>
            </a:r>
          </a:p>
          <a:p>
            <a:pPr algn="ctr"/>
            <a:r>
              <a:rPr lang="pt-BR" sz="1600" b="1" i="1" u="sng">
                <a:latin typeface="Arial" charset="0"/>
              </a:rPr>
              <a:t>baixa</a:t>
            </a:r>
            <a:r>
              <a:rPr lang="pt-BR" sz="1600">
                <a:latin typeface="Arial" charset="0"/>
              </a:rPr>
              <a:t> para</a:t>
            </a:r>
          </a:p>
          <a:p>
            <a:pPr algn="ctr"/>
            <a:r>
              <a:rPr lang="pt-BR" sz="1600">
                <a:latin typeface="Arial" charset="0"/>
              </a:rPr>
              <a:t>animais.</a:t>
            </a:r>
          </a:p>
        </p:txBody>
      </p:sp>
      <p:sp>
        <p:nvSpPr>
          <p:cNvPr id="20" name="Rectangle 19"/>
          <p:cNvSpPr>
            <a:spLocks noChangeArrowheads="1"/>
          </p:cNvSpPr>
          <p:nvPr/>
        </p:nvSpPr>
        <p:spPr bwMode="auto">
          <a:xfrm>
            <a:off x="2806700" y="5105400"/>
            <a:ext cx="1981200" cy="1295400"/>
          </a:xfrm>
          <a:prstGeom prst="rect">
            <a:avLst/>
          </a:prstGeom>
          <a:solidFill>
            <a:schemeClr val="accent1"/>
          </a:solidFill>
          <a:ln w="9525">
            <a:solidFill>
              <a:schemeClr val="tx1"/>
            </a:solidFill>
            <a:miter lim="800000"/>
            <a:headEnd/>
            <a:tailEnd/>
          </a:ln>
          <a:effectLst/>
        </p:spPr>
        <p:txBody>
          <a:bodyPr wrap="none" anchor="ctr"/>
          <a:lstStyle/>
          <a:p>
            <a:pPr algn="ctr"/>
            <a:r>
              <a:rPr lang="pt-BR" sz="1600">
                <a:latin typeface="Arial" charset="0"/>
              </a:rPr>
              <a:t>Toxicidade </a:t>
            </a:r>
          </a:p>
          <a:p>
            <a:pPr algn="ctr"/>
            <a:r>
              <a:rPr lang="pt-BR" sz="1600">
                <a:latin typeface="Arial" charset="0"/>
              </a:rPr>
              <a:t>espécie-específica.</a:t>
            </a:r>
          </a:p>
        </p:txBody>
      </p:sp>
      <p:sp>
        <p:nvSpPr>
          <p:cNvPr id="21" name="Rectangle 20"/>
          <p:cNvSpPr>
            <a:spLocks noChangeArrowheads="1"/>
          </p:cNvSpPr>
          <p:nvPr/>
        </p:nvSpPr>
        <p:spPr bwMode="auto">
          <a:xfrm>
            <a:off x="5118100" y="5105400"/>
            <a:ext cx="1981200" cy="1295400"/>
          </a:xfrm>
          <a:prstGeom prst="rect">
            <a:avLst/>
          </a:prstGeom>
          <a:solidFill>
            <a:schemeClr val="accent1">
              <a:lumMod val="60000"/>
              <a:lumOff val="40000"/>
            </a:schemeClr>
          </a:solidFill>
          <a:ln w="9525">
            <a:solidFill>
              <a:schemeClr val="tx1"/>
            </a:solidFill>
            <a:miter lim="800000"/>
            <a:headEnd/>
            <a:tailEnd/>
          </a:ln>
          <a:effectLst/>
        </p:spPr>
        <p:txBody>
          <a:bodyPr wrap="none" anchor="ctr"/>
          <a:lstStyle/>
          <a:p>
            <a:pPr algn="ctr"/>
            <a:r>
              <a:rPr lang="pt-BR" sz="1600">
                <a:latin typeface="Arial" charset="0"/>
              </a:rPr>
              <a:t>Toxicidade </a:t>
            </a:r>
          </a:p>
          <a:p>
            <a:pPr algn="ctr"/>
            <a:r>
              <a:rPr lang="pt-BR" sz="1600">
                <a:latin typeface="Arial" charset="0"/>
              </a:rPr>
              <a:t>espécie-específica.</a:t>
            </a:r>
          </a:p>
        </p:txBody>
      </p:sp>
      <p:sp>
        <p:nvSpPr>
          <p:cNvPr id="22" name="Rectangle 21"/>
          <p:cNvSpPr>
            <a:spLocks noChangeArrowheads="1"/>
          </p:cNvSpPr>
          <p:nvPr/>
        </p:nvSpPr>
        <p:spPr bwMode="auto">
          <a:xfrm>
            <a:off x="7373938" y="5105400"/>
            <a:ext cx="1981200" cy="1295400"/>
          </a:xfrm>
          <a:prstGeom prst="rect">
            <a:avLst/>
          </a:prstGeom>
          <a:solidFill>
            <a:schemeClr val="accent1">
              <a:lumMod val="60000"/>
              <a:lumOff val="40000"/>
            </a:schemeClr>
          </a:solidFill>
          <a:ln w="9525">
            <a:solidFill>
              <a:schemeClr val="tx1"/>
            </a:solidFill>
            <a:miter lim="800000"/>
            <a:headEnd/>
            <a:tailEnd/>
          </a:ln>
          <a:effectLst/>
        </p:spPr>
        <p:txBody>
          <a:bodyPr wrap="none" anchor="ctr"/>
          <a:lstStyle/>
          <a:p>
            <a:pPr algn="ctr"/>
            <a:r>
              <a:rPr lang="pt-BR" sz="1600">
                <a:latin typeface="Arial" charset="0"/>
              </a:rPr>
              <a:t>Alta confiabilidade</a:t>
            </a:r>
          </a:p>
          <a:p>
            <a:pPr algn="ctr"/>
            <a:r>
              <a:rPr lang="pt-BR" sz="1600">
                <a:latin typeface="Arial" charset="0"/>
              </a:rPr>
              <a:t>na existência de</a:t>
            </a:r>
          </a:p>
          <a:p>
            <a:pPr algn="ctr"/>
            <a:r>
              <a:rPr lang="pt-BR" sz="1600">
                <a:latin typeface="Arial" charset="0"/>
              </a:rPr>
              <a:t>toxicidade</a:t>
            </a:r>
          </a:p>
          <a:p>
            <a:pPr algn="ctr"/>
            <a:r>
              <a:rPr lang="pt-BR" sz="1600" b="1" i="1" u="sng">
                <a:latin typeface="Arial" charset="0"/>
              </a:rPr>
              <a:t>alta</a:t>
            </a:r>
            <a:r>
              <a:rPr lang="pt-BR" sz="1600">
                <a:latin typeface="Arial" charset="0"/>
              </a:rPr>
              <a:t> para </a:t>
            </a:r>
          </a:p>
          <a:p>
            <a:pPr algn="ctr"/>
            <a:r>
              <a:rPr lang="pt-BR" sz="1600">
                <a:latin typeface="Arial" charset="0"/>
              </a:rPr>
              <a:t>animais.</a:t>
            </a:r>
          </a:p>
        </p:txBody>
      </p:sp>
      <p:sp>
        <p:nvSpPr>
          <p:cNvPr id="23" name="AutoShape 22"/>
          <p:cNvSpPr>
            <a:spLocks noChangeArrowheads="1"/>
          </p:cNvSpPr>
          <p:nvPr/>
        </p:nvSpPr>
        <p:spPr bwMode="auto">
          <a:xfrm>
            <a:off x="2889250" y="2209800"/>
            <a:ext cx="908050" cy="228600"/>
          </a:xfrm>
          <a:prstGeom prst="downArrow">
            <a:avLst>
              <a:gd name="adj1" fmla="val 50000"/>
              <a:gd name="adj2" fmla="val 25000"/>
            </a:avLst>
          </a:prstGeom>
          <a:solidFill>
            <a:schemeClr val="bg2"/>
          </a:solidFill>
          <a:ln w="9525">
            <a:solidFill>
              <a:schemeClr val="tx1"/>
            </a:solidFill>
            <a:miter lim="800000"/>
            <a:headEnd/>
            <a:tailEnd/>
          </a:ln>
          <a:effectLst/>
        </p:spPr>
        <p:txBody>
          <a:bodyPr wrap="none" anchor="ctr"/>
          <a:lstStyle/>
          <a:p>
            <a:endParaRPr lang="pt-BR"/>
          </a:p>
        </p:txBody>
      </p:sp>
      <p:sp>
        <p:nvSpPr>
          <p:cNvPr id="24" name="AutoShape 23"/>
          <p:cNvSpPr>
            <a:spLocks noChangeArrowheads="1"/>
          </p:cNvSpPr>
          <p:nvPr/>
        </p:nvSpPr>
        <p:spPr bwMode="auto">
          <a:xfrm>
            <a:off x="6108700" y="2209800"/>
            <a:ext cx="908050" cy="228600"/>
          </a:xfrm>
          <a:prstGeom prst="downArrow">
            <a:avLst>
              <a:gd name="adj1" fmla="val 50000"/>
              <a:gd name="adj2" fmla="val 25000"/>
            </a:avLst>
          </a:prstGeom>
          <a:solidFill>
            <a:schemeClr val="bg2"/>
          </a:solidFill>
          <a:ln w="9525">
            <a:solidFill>
              <a:schemeClr val="tx1"/>
            </a:solidFill>
            <a:miter lim="800000"/>
            <a:headEnd/>
            <a:tailEnd/>
          </a:ln>
          <a:effectLst/>
        </p:spPr>
        <p:txBody>
          <a:bodyPr wrap="none" anchor="ctr"/>
          <a:lstStyle/>
          <a:p>
            <a:endParaRPr lang="pt-BR"/>
          </a:p>
        </p:txBody>
      </p:sp>
      <p:sp>
        <p:nvSpPr>
          <p:cNvPr id="25" name="AutoShape 24"/>
          <p:cNvSpPr>
            <a:spLocks noChangeArrowheads="1"/>
          </p:cNvSpPr>
          <p:nvPr/>
        </p:nvSpPr>
        <p:spPr bwMode="auto">
          <a:xfrm>
            <a:off x="6135688" y="3048000"/>
            <a:ext cx="908050" cy="228600"/>
          </a:xfrm>
          <a:prstGeom prst="downArrow">
            <a:avLst>
              <a:gd name="adj1" fmla="val 50000"/>
              <a:gd name="adj2" fmla="val 25000"/>
            </a:avLst>
          </a:prstGeom>
          <a:solidFill>
            <a:schemeClr val="bg2"/>
          </a:solidFill>
          <a:ln w="9525">
            <a:solidFill>
              <a:schemeClr val="tx1"/>
            </a:solidFill>
            <a:miter lim="800000"/>
            <a:headEnd/>
            <a:tailEnd/>
          </a:ln>
          <a:effectLst/>
        </p:spPr>
        <p:txBody>
          <a:bodyPr wrap="none" anchor="ctr"/>
          <a:lstStyle/>
          <a:p>
            <a:endParaRPr lang="pt-BR"/>
          </a:p>
        </p:txBody>
      </p:sp>
      <p:sp>
        <p:nvSpPr>
          <p:cNvPr id="26" name="AutoShape 25"/>
          <p:cNvSpPr>
            <a:spLocks noChangeArrowheads="1"/>
          </p:cNvSpPr>
          <p:nvPr/>
        </p:nvSpPr>
        <p:spPr bwMode="auto">
          <a:xfrm>
            <a:off x="2930525" y="3048000"/>
            <a:ext cx="908050" cy="228600"/>
          </a:xfrm>
          <a:prstGeom prst="downArrow">
            <a:avLst>
              <a:gd name="adj1" fmla="val 50000"/>
              <a:gd name="adj2" fmla="val 25000"/>
            </a:avLst>
          </a:prstGeom>
          <a:solidFill>
            <a:schemeClr val="bg2"/>
          </a:solidFill>
          <a:ln w="9525">
            <a:solidFill>
              <a:schemeClr val="tx1"/>
            </a:solidFill>
            <a:miter lim="800000"/>
            <a:headEnd/>
            <a:tailEnd/>
          </a:ln>
          <a:effectLst/>
        </p:spPr>
        <p:txBody>
          <a:bodyPr wrap="none" anchor="ctr"/>
          <a:lstStyle/>
          <a:p>
            <a:endParaRPr lang="pt-BR"/>
          </a:p>
        </p:txBody>
      </p:sp>
      <p:sp>
        <p:nvSpPr>
          <p:cNvPr id="27" name="AutoShape 26"/>
          <p:cNvSpPr>
            <a:spLocks noChangeArrowheads="1"/>
          </p:cNvSpPr>
          <p:nvPr/>
        </p:nvSpPr>
        <p:spPr bwMode="auto">
          <a:xfrm>
            <a:off x="2944813" y="4025900"/>
            <a:ext cx="908050" cy="228600"/>
          </a:xfrm>
          <a:prstGeom prst="downArrow">
            <a:avLst>
              <a:gd name="adj1" fmla="val 50000"/>
              <a:gd name="adj2" fmla="val 25000"/>
            </a:avLst>
          </a:prstGeom>
          <a:solidFill>
            <a:schemeClr val="bg2"/>
          </a:solidFill>
          <a:ln w="9525">
            <a:solidFill>
              <a:schemeClr val="tx1"/>
            </a:solidFill>
            <a:miter lim="800000"/>
            <a:headEnd/>
            <a:tailEnd/>
          </a:ln>
          <a:effectLst/>
        </p:spPr>
        <p:txBody>
          <a:bodyPr wrap="none" anchor="ctr"/>
          <a:lstStyle/>
          <a:p>
            <a:endParaRPr lang="pt-BR"/>
          </a:p>
        </p:txBody>
      </p:sp>
      <p:sp>
        <p:nvSpPr>
          <p:cNvPr id="28" name="AutoShape 27"/>
          <p:cNvSpPr>
            <a:spLocks noChangeArrowheads="1"/>
          </p:cNvSpPr>
          <p:nvPr/>
        </p:nvSpPr>
        <p:spPr bwMode="auto">
          <a:xfrm>
            <a:off x="1155700" y="4025900"/>
            <a:ext cx="908050" cy="228600"/>
          </a:xfrm>
          <a:prstGeom prst="downArrow">
            <a:avLst>
              <a:gd name="adj1" fmla="val 50000"/>
              <a:gd name="adj2" fmla="val 25000"/>
            </a:avLst>
          </a:prstGeom>
          <a:solidFill>
            <a:schemeClr val="bg2"/>
          </a:solidFill>
          <a:ln w="9525">
            <a:solidFill>
              <a:schemeClr val="tx1"/>
            </a:solidFill>
            <a:miter lim="800000"/>
            <a:headEnd/>
            <a:tailEnd/>
          </a:ln>
          <a:effectLst/>
        </p:spPr>
        <p:txBody>
          <a:bodyPr wrap="none" anchor="ctr"/>
          <a:lstStyle/>
          <a:p>
            <a:endParaRPr lang="pt-BR"/>
          </a:p>
        </p:txBody>
      </p:sp>
      <p:sp>
        <p:nvSpPr>
          <p:cNvPr id="29" name="AutoShape 28"/>
          <p:cNvSpPr>
            <a:spLocks noChangeArrowheads="1"/>
          </p:cNvSpPr>
          <p:nvPr/>
        </p:nvSpPr>
        <p:spPr bwMode="auto">
          <a:xfrm>
            <a:off x="6191250" y="4025900"/>
            <a:ext cx="908050" cy="228600"/>
          </a:xfrm>
          <a:prstGeom prst="downArrow">
            <a:avLst>
              <a:gd name="adj1" fmla="val 50000"/>
              <a:gd name="adj2" fmla="val 25000"/>
            </a:avLst>
          </a:prstGeom>
          <a:solidFill>
            <a:schemeClr val="bg2"/>
          </a:solidFill>
          <a:ln w="9525">
            <a:solidFill>
              <a:schemeClr val="tx1"/>
            </a:solidFill>
            <a:miter lim="800000"/>
            <a:headEnd/>
            <a:tailEnd/>
          </a:ln>
          <a:effectLst/>
        </p:spPr>
        <p:txBody>
          <a:bodyPr wrap="none" anchor="ctr"/>
          <a:lstStyle/>
          <a:p>
            <a:endParaRPr lang="pt-BR"/>
          </a:p>
        </p:txBody>
      </p:sp>
      <p:sp>
        <p:nvSpPr>
          <p:cNvPr id="30" name="AutoShape 29"/>
          <p:cNvSpPr>
            <a:spLocks noChangeArrowheads="1"/>
          </p:cNvSpPr>
          <p:nvPr/>
        </p:nvSpPr>
        <p:spPr bwMode="auto">
          <a:xfrm>
            <a:off x="7924800" y="4025900"/>
            <a:ext cx="908050" cy="228600"/>
          </a:xfrm>
          <a:prstGeom prst="downArrow">
            <a:avLst>
              <a:gd name="adj1" fmla="val 50000"/>
              <a:gd name="adj2" fmla="val 25000"/>
            </a:avLst>
          </a:prstGeom>
          <a:solidFill>
            <a:schemeClr val="bg2"/>
          </a:solidFill>
          <a:ln w="9525">
            <a:solidFill>
              <a:schemeClr val="tx1"/>
            </a:solidFill>
            <a:miter lim="800000"/>
            <a:headEnd/>
            <a:tailEnd/>
          </a:ln>
          <a:effectLst/>
        </p:spPr>
        <p:txBody>
          <a:bodyPr wrap="none" anchor="ctr"/>
          <a:lstStyle/>
          <a:p>
            <a:endParaRPr lang="pt-BR"/>
          </a:p>
        </p:txBody>
      </p:sp>
      <p:sp>
        <p:nvSpPr>
          <p:cNvPr id="31" name="AutoShape 30"/>
          <p:cNvSpPr>
            <a:spLocks noChangeArrowheads="1"/>
          </p:cNvSpPr>
          <p:nvPr/>
        </p:nvSpPr>
        <p:spPr bwMode="auto">
          <a:xfrm>
            <a:off x="7939088" y="4826000"/>
            <a:ext cx="908050" cy="228600"/>
          </a:xfrm>
          <a:prstGeom prst="downArrow">
            <a:avLst>
              <a:gd name="adj1" fmla="val 50000"/>
              <a:gd name="adj2" fmla="val 25000"/>
            </a:avLst>
          </a:prstGeom>
          <a:solidFill>
            <a:schemeClr val="bg2"/>
          </a:solidFill>
          <a:ln w="9525">
            <a:solidFill>
              <a:schemeClr val="tx1"/>
            </a:solidFill>
            <a:miter lim="800000"/>
            <a:headEnd/>
            <a:tailEnd/>
          </a:ln>
          <a:effectLst/>
        </p:spPr>
        <p:txBody>
          <a:bodyPr wrap="none" anchor="ctr"/>
          <a:lstStyle/>
          <a:p>
            <a:endParaRPr lang="pt-BR"/>
          </a:p>
        </p:txBody>
      </p:sp>
      <p:sp>
        <p:nvSpPr>
          <p:cNvPr id="32" name="AutoShape 31"/>
          <p:cNvSpPr>
            <a:spLocks noChangeArrowheads="1"/>
          </p:cNvSpPr>
          <p:nvPr/>
        </p:nvSpPr>
        <p:spPr bwMode="auto">
          <a:xfrm>
            <a:off x="6205538" y="4826000"/>
            <a:ext cx="908050" cy="228600"/>
          </a:xfrm>
          <a:prstGeom prst="downArrow">
            <a:avLst>
              <a:gd name="adj1" fmla="val 50000"/>
              <a:gd name="adj2" fmla="val 25000"/>
            </a:avLst>
          </a:prstGeom>
          <a:solidFill>
            <a:schemeClr val="bg2"/>
          </a:solidFill>
          <a:ln w="9525">
            <a:solidFill>
              <a:schemeClr val="tx1"/>
            </a:solidFill>
            <a:miter lim="800000"/>
            <a:headEnd/>
            <a:tailEnd/>
          </a:ln>
          <a:effectLst/>
        </p:spPr>
        <p:txBody>
          <a:bodyPr wrap="none" anchor="ctr"/>
          <a:lstStyle/>
          <a:p>
            <a:endParaRPr lang="pt-BR"/>
          </a:p>
        </p:txBody>
      </p:sp>
      <p:sp>
        <p:nvSpPr>
          <p:cNvPr id="33" name="AutoShape 32"/>
          <p:cNvSpPr>
            <a:spLocks noChangeArrowheads="1"/>
          </p:cNvSpPr>
          <p:nvPr/>
        </p:nvSpPr>
        <p:spPr bwMode="auto">
          <a:xfrm>
            <a:off x="2944813" y="4826000"/>
            <a:ext cx="908050" cy="228600"/>
          </a:xfrm>
          <a:prstGeom prst="downArrow">
            <a:avLst>
              <a:gd name="adj1" fmla="val 50000"/>
              <a:gd name="adj2" fmla="val 25000"/>
            </a:avLst>
          </a:prstGeom>
          <a:solidFill>
            <a:schemeClr val="bg2"/>
          </a:solidFill>
          <a:ln w="9525">
            <a:solidFill>
              <a:schemeClr val="tx1"/>
            </a:solidFill>
            <a:miter lim="800000"/>
            <a:headEnd/>
            <a:tailEnd/>
          </a:ln>
          <a:effectLst/>
        </p:spPr>
        <p:txBody>
          <a:bodyPr wrap="none" anchor="ctr"/>
          <a:lstStyle/>
          <a:p>
            <a:endParaRPr lang="pt-BR"/>
          </a:p>
        </p:txBody>
      </p:sp>
      <p:sp>
        <p:nvSpPr>
          <p:cNvPr id="34" name="AutoShape 33"/>
          <p:cNvSpPr>
            <a:spLocks noChangeArrowheads="1"/>
          </p:cNvSpPr>
          <p:nvPr/>
        </p:nvSpPr>
        <p:spPr bwMode="auto">
          <a:xfrm>
            <a:off x="1155700" y="4826000"/>
            <a:ext cx="908050" cy="228600"/>
          </a:xfrm>
          <a:prstGeom prst="downArrow">
            <a:avLst>
              <a:gd name="adj1" fmla="val 50000"/>
              <a:gd name="adj2" fmla="val 25000"/>
            </a:avLst>
          </a:prstGeom>
          <a:solidFill>
            <a:schemeClr val="bg2"/>
          </a:solidFill>
          <a:ln w="9525">
            <a:solidFill>
              <a:schemeClr val="tx1"/>
            </a:solidFill>
            <a:miter lim="800000"/>
            <a:headEnd/>
            <a:tailEnd/>
          </a:ln>
          <a:effectLst/>
        </p:spPr>
        <p:txBody>
          <a:bodyPr wrap="none" anchor="ctr"/>
          <a:lstStyle/>
          <a:p>
            <a:endParaRPr lang="pt-BR"/>
          </a:p>
        </p:txBody>
      </p:sp>
      <p:sp>
        <p:nvSpPr>
          <p:cNvPr id="35" name="Text Box 34"/>
          <p:cNvSpPr txBox="1">
            <a:spLocks noChangeArrowheads="1"/>
          </p:cNvSpPr>
          <p:nvPr/>
        </p:nvSpPr>
        <p:spPr bwMode="auto">
          <a:xfrm>
            <a:off x="82550" y="1306513"/>
            <a:ext cx="2030413" cy="1311275"/>
          </a:xfrm>
          <a:prstGeom prst="rect">
            <a:avLst/>
          </a:prstGeom>
          <a:noFill/>
          <a:ln w="9525">
            <a:noFill/>
            <a:miter lim="800000"/>
            <a:headEnd/>
            <a:tailEnd/>
          </a:ln>
          <a:effectLst/>
        </p:spPr>
        <p:txBody>
          <a:bodyPr wrap="none">
            <a:spAutoFit/>
          </a:bodyPr>
          <a:lstStyle/>
          <a:p>
            <a:r>
              <a:rPr lang="pt-BR" sz="2000">
                <a:latin typeface="Arial" charset="0"/>
              </a:rPr>
              <a:t>Racional </a:t>
            </a:r>
          </a:p>
          <a:p>
            <a:r>
              <a:rPr lang="pt-BR" sz="2000">
                <a:latin typeface="Arial" charset="0"/>
              </a:rPr>
              <a:t>clássico dos</a:t>
            </a:r>
          </a:p>
          <a:p>
            <a:r>
              <a:rPr lang="pt-BR" sz="2000">
                <a:latin typeface="Arial" charset="0"/>
              </a:rPr>
              <a:t>testes em várias</a:t>
            </a:r>
          </a:p>
          <a:p>
            <a:r>
              <a:rPr lang="pt-BR" sz="2000">
                <a:latin typeface="Arial" charset="0"/>
              </a:rPr>
              <a:t>espécies.</a:t>
            </a:r>
          </a:p>
        </p:txBody>
      </p:sp>
    </p:spTree>
    <p:extLst>
      <p:ext uri="{BB962C8B-B14F-4D97-AF65-F5344CB8AC3E}">
        <p14:creationId xmlns:p14="http://schemas.microsoft.com/office/powerpoint/2010/main" val="959063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Desenvolvimento de novos fármacos e medicamentos</a:t>
            </a:r>
          </a:p>
        </p:txBody>
      </p:sp>
      <p:sp>
        <p:nvSpPr>
          <p:cNvPr id="6" name="Espaço Reservado para Conteúdo 5"/>
          <p:cNvSpPr>
            <a:spLocks noGrp="1"/>
          </p:cNvSpPr>
          <p:nvPr>
            <p:ph sz="quarter" idx="1"/>
          </p:nvPr>
        </p:nvSpPr>
        <p:spPr/>
        <p:txBody>
          <a:bodyPr>
            <a:normAutofit fontScale="85000" lnSpcReduction="20000"/>
          </a:bodyPr>
          <a:lstStyle/>
          <a:p>
            <a:pPr marL="457200" indent="-457200">
              <a:buNone/>
            </a:pPr>
            <a:r>
              <a:rPr lang="pt-BR" sz="2400" dirty="0">
                <a:latin typeface="Arial" charset="0"/>
              </a:rPr>
              <a:t>BPL / </a:t>
            </a:r>
            <a:r>
              <a:rPr lang="pt-BR" sz="2400" u="sng" dirty="0">
                <a:latin typeface="Arial" charset="0"/>
              </a:rPr>
              <a:t>Tabela de conteúdos (FDA 21 CFR </a:t>
            </a:r>
            <a:r>
              <a:rPr lang="pt-BR" sz="2400" u="sng" dirty="0" err="1">
                <a:latin typeface="Arial" charset="0"/>
              </a:rPr>
              <a:t>Part</a:t>
            </a:r>
            <a:r>
              <a:rPr lang="pt-BR" sz="2400" u="sng" dirty="0">
                <a:latin typeface="Arial" charset="0"/>
              </a:rPr>
              <a:t> 58 / OECD)</a:t>
            </a:r>
          </a:p>
          <a:p>
            <a:pPr marL="457200" indent="-457200"/>
            <a:endParaRPr lang="pt-BR" sz="2400" dirty="0">
              <a:latin typeface="Arial" charset="0"/>
            </a:endParaRPr>
          </a:p>
          <a:p>
            <a:pPr marL="457200" indent="-457200"/>
            <a:r>
              <a:rPr lang="pt-BR" sz="2000" dirty="0">
                <a:latin typeface="Arial" charset="0"/>
              </a:rPr>
              <a:t>Escopo.</a:t>
            </a:r>
          </a:p>
          <a:p>
            <a:pPr marL="457200" indent="-457200"/>
            <a:r>
              <a:rPr lang="pt-BR" sz="2000" dirty="0">
                <a:latin typeface="Arial" charset="0"/>
              </a:rPr>
              <a:t>Definições.</a:t>
            </a:r>
          </a:p>
          <a:p>
            <a:pPr marL="457200" indent="-457200"/>
            <a:r>
              <a:rPr lang="pt-BR" sz="2000" dirty="0">
                <a:latin typeface="Arial" charset="0"/>
              </a:rPr>
              <a:t>Aplicabilidade dos estudos.</a:t>
            </a:r>
          </a:p>
          <a:p>
            <a:pPr marL="457200" indent="-457200"/>
            <a:r>
              <a:rPr lang="pt-BR" sz="2000" dirty="0">
                <a:latin typeface="Arial" charset="0"/>
              </a:rPr>
              <a:t>Inspeção das instalações e facilidades para a realização dos estudos.</a:t>
            </a:r>
          </a:p>
          <a:p>
            <a:pPr marL="457200" indent="-457200"/>
            <a:r>
              <a:rPr lang="pt-BR" sz="2000" dirty="0">
                <a:latin typeface="Arial" charset="0"/>
              </a:rPr>
              <a:t>Manejo e gestão das instalações e facilidades para a realização dos estudos.</a:t>
            </a:r>
          </a:p>
          <a:p>
            <a:pPr marL="457200" indent="-457200"/>
            <a:r>
              <a:rPr lang="pt-BR" sz="2000" dirty="0">
                <a:latin typeface="Arial" charset="0"/>
              </a:rPr>
              <a:t>Pessoal.</a:t>
            </a:r>
          </a:p>
          <a:p>
            <a:pPr marL="457200" indent="-457200"/>
            <a:r>
              <a:rPr lang="pt-BR" sz="2000" dirty="0">
                <a:latin typeface="Arial" charset="0"/>
              </a:rPr>
              <a:t>Diretor de estudo.</a:t>
            </a:r>
          </a:p>
          <a:p>
            <a:pPr marL="457200" indent="-457200"/>
            <a:r>
              <a:rPr lang="pt-BR" sz="2000" dirty="0">
                <a:latin typeface="Arial" charset="0"/>
              </a:rPr>
              <a:t>Unidade de Garantia de Qualidade (UGQ).</a:t>
            </a:r>
          </a:p>
          <a:p>
            <a:pPr marL="457200" indent="-457200"/>
            <a:r>
              <a:rPr lang="pt-BR" sz="2000" dirty="0">
                <a:latin typeface="Arial" charset="0"/>
              </a:rPr>
              <a:t>Instalações e facilidades para os cuidados com animais (laboratório e espécies alvo).</a:t>
            </a:r>
          </a:p>
          <a:p>
            <a:pPr marL="457200" indent="-457200"/>
            <a:r>
              <a:rPr lang="pt-BR" sz="2000" dirty="0">
                <a:latin typeface="Arial" charset="0"/>
              </a:rPr>
              <a:t>Compatibilidade das diferentes áreas de laboratório.</a:t>
            </a:r>
          </a:p>
          <a:p>
            <a:pPr marL="457200" indent="-457200"/>
            <a:r>
              <a:rPr lang="pt-BR" sz="2000" dirty="0">
                <a:latin typeface="Arial" charset="0"/>
              </a:rPr>
              <a:t>Documentação: Laboratórios, biotérios e instalações para espécies alvo.</a:t>
            </a:r>
          </a:p>
          <a:p>
            <a:pPr marL="457200" indent="-457200"/>
            <a:r>
              <a:rPr lang="pt-BR" sz="2000" dirty="0">
                <a:latin typeface="Arial" charset="0"/>
              </a:rPr>
              <a:t>Gestão da documentação gerada.</a:t>
            </a:r>
          </a:p>
          <a:p>
            <a:pPr marL="457200" indent="-457200"/>
            <a:r>
              <a:rPr lang="pt-BR" sz="2000" dirty="0">
                <a:latin typeface="Arial" charset="0"/>
              </a:rPr>
              <a:t>Equipamentos.</a:t>
            </a:r>
          </a:p>
          <a:p>
            <a:pPr marL="457200" indent="-457200"/>
            <a:r>
              <a:rPr lang="pt-BR" sz="2000" dirty="0">
                <a:latin typeface="Arial" charset="0"/>
              </a:rPr>
              <a:t>Manutenção (preventiva e corretiva) e calibração dos equipamentos.               (</a:t>
            </a:r>
            <a:r>
              <a:rPr lang="pt-BR" sz="2000" dirty="0">
                <a:latin typeface="Arial" charset="0"/>
                <a:sym typeface="Wingdings" pitchFamily="2" charset="2"/>
              </a:rPr>
              <a:t>)</a:t>
            </a:r>
            <a:endParaRPr lang="pt-BR" sz="2000" dirty="0">
              <a:latin typeface="Arial"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Desenvolvimento de novos fármacos e medicamentos</a:t>
            </a:r>
          </a:p>
        </p:txBody>
      </p:sp>
      <p:sp>
        <p:nvSpPr>
          <p:cNvPr id="6" name="Espaço Reservado para Conteúdo 5"/>
          <p:cNvSpPr>
            <a:spLocks noGrp="1"/>
          </p:cNvSpPr>
          <p:nvPr>
            <p:ph sz="quarter" idx="1"/>
          </p:nvPr>
        </p:nvSpPr>
        <p:spPr/>
        <p:txBody>
          <a:bodyPr>
            <a:normAutofit fontScale="92500" lnSpcReduction="20000"/>
          </a:bodyPr>
          <a:lstStyle/>
          <a:p>
            <a:pPr marL="457200" indent="-457200">
              <a:buNone/>
            </a:pPr>
            <a:r>
              <a:rPr lang="pt-BR" sz="2400" dirty="0">
                <a:latin typeface="Arial" charset="0"/>
              </a:rPr>
              <a:t>BPL / </a:t>
            </a:r>
            <a:r>
              <a:rPr lang="pt-BR" sz="2400" u="sng" dirty="0">
                <a:latin typeface="Arial" charset="0"/>
              </a:rPr>
              <a:t>Tabela de conteúdos (FDA 21 CFR </a:t>
            </a:r>
            <a:r>
              <a:rPr lang="pt-BR" sz="2400" u="sng" dirty="0" err="1">
                <a:latin typeface="Arial" charset="0"/>
              </a:rPr>
              <a:t>Part</a:t>
            </a:r>
            <a:r>
              <a:rPr lang="pt-BR" sz="2400" u="sng" dirty="0">
                <a:latin typeface="Arial" charset="0"/>
              </a:rPr>
              <a:t> 58 / OECD)</a:t>
            </a:r>
          </a:p>
          <a:p>
            <a:pPr marL="457200" indent="-457200"/>
            <a:endParaRPr lang="pt-BR" sz="2400" dirty="0">
              <a:latin typeface="Arial" charset="0"/>
            </a:endParaRPr>
          </a:p>
          <a:p>
            <a:pPr marL="457200" indent="-457200"/>
            <a:r>
              <a:rPr lang="pt-BR" sz="2000" dirty="0">
                <a:latin typeface="Arial" charset="0"/>
              </a:rPr>
              <a:t>Procedimentos Operacionais Padrão – </a:t>
            </a:r>
            <a:r>
              <a:rPr lang="pt-BR" sz="2000" dirty="0" err="1">
                <a:latin typeface="Arial" charset="0"/>
              </a:rPr>
              <a:t>POPs</a:t>
            </a:r>
            <a:r>
              <a:rPr lang="pt-BR" sz="2000" dirty="0">
                <a:latin typeface="Arial" charset="0"/>
              </a:rPr>
              <a:t>.</a:t>
            </a:r>
          </a:p>
          <a:p>
            <a:pPr marL="457200" indent="-457200"/>
            <a:r>
              <a:rPr lang="pt-BR" sz="2000" dirty="0">
                <a:latin typeface="Arial" charset="0"/>
              </a:rPr>
              <a:t>Reagentes e soluções.</a:t>
            </a:r>
          </a:p>
          <a:p>
            <a:pPr marL="457200" indent="-457200"/>
            <a:r>
              <a:rPr lang="pt-BR" sz="2000" dirty="0">
                <a:latin typeface="Arial" charset="0"/>
              </a:rPr>
              <a:t>Comissão de ética no uso de animais em experimentação (Lab. e alvo).</a:t>
            </a:r>
          </a:p>
          <a:p>
            <a:pPr marL="457200" indent="-457200"/>
            <a:r>
              <a:rPr lang="pt-BR" sz="2000" dirty="0">
                <a:latin typeface="Arial" charset="0"/>
              </a:rPr>
              <a:t>Controle de amostras (cadeia de custódia).</a:t>
            </a:r>
          </a:p>
          <a:p>
            <a:pPr marL="457200" indent="-457200"/>
            <a:r>
              <a:rPr lang="pt-BR" sz="2000" dirty="0">
                <a:latin typeface="Arial" charset="0"/>
              </a:rPr>
              <a:t>Registro de manuseio e pesagem das amostras.</a:t>
            </a:r>
          </a:p>
          <a:p>
            <a:pPr marL="457200" indent="-457200"/>
            <a:r>
              <a:rPr lang="pt-BR" sz="2000" dirty="0">
                <a:latin typeface="Arial" charset="0"/>
              </a:rPr>
              <a:t>Protocolos.</a:t>
            </a:r>
          </a:p>
          <a:p>
            <a:pPr marL="457200" indent="-457200"/>
            <a:r>
              <a:rPr lang="pt-BR" sz="2000" dirty="0">
                <a:latin typeface="Arial" charset="0"/>
              </a:rPr>
              <a:t>Plano de estudos para a condução de estudos pré-clínicos (não clínicos).</a:t>
            </a:r>
          </a:p>
          <a:p>
            <a:pPr marL="457200" indent="-457200"/>
            <a:r>
              <a:rPr lang="pt-BR" sz="2000" dirty="0">
                <a:latin typeface="Arial" charset="0"/>
              </a:rPr>
              <a:t>Relatórios dos estudos pré-clínicos (não clínicos).</a:t>
            </a:r>
          </a:p>
          <a:p>
            <a:pPr marL="457200" indent="-457200"/>
            <a:r>
              <a:rPr lang="pt-BR" sz="2000" dirty="0">
                <a:latin typeface="Arial" charset="0"/>
              </a:rPr>
              <a:t>Guarda e recuperação rápida dos registros e dados obtidos nos estudos.</a:t>
            </a:r>
          </a:p>
          <a:p>
            <a:pPr marL="457200" indent="-457200"/>
            <a:r>
              <a:rPr lang="pt-BR" sz="2000" dirty="0">
                <a:latin typeface="Arial" charset="0"/>
              </a:rPr>
              <a:t>Desqualificação do laboratório credenciado.</a:t>
            </a:r>
          </a:p>
          <a:p>
            <a:pPr marL="457200" indent="-457200"/>
            <a:r>
              <a:rPr lang="pt-BR" sz="2000" dirty="0">
                <a:latin typeface="Arial" charset="0"/>
              </a:rPr>
              <a:t>Desqualificação pelo patrocinador.</a:t>
            </a:r>
          </a:p>
          <a:p>
            <a:pPr marL="457200" indent="-457200"/>
            <a:r>
              <a:rPr lang="pt-BR" sz="2000" dirty="0">
                <a:latin typeface="Arial" charset="0"/>
              </a:rPr>
              <a:t>Desqualificação pela agência auditora responsável.</a:t>
            </a:r>
          </a:p>
          <a:p>
            <a:pPr marL="457200" indent="-457200"/>
            <a:r>
              <a:rPr lang="pt-BR" sz="2000" dirty="0">
                <a:latin typeface="Arial" charset="0"/>
              </a:rPr>
              <a:t>Re-credenciamento após as devidas correções. 			(</a:t>
            </a:r>
            <a:r>
              <a:rPr lang="pt-BR" sz="2000" dirty="0">
                <a:latin typeface="Arial" charset="0"/>
                <a:sym typeface="Wingdings" pitchFamily="2" charset="2"/>
              </a:rPr>
              <a:t>)</a:t>
            </a:r>
            <a:endParaRPr lang="pt-BR" sz="2000" dirty="0">
              <a:latin typeface="Arial"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Desenvolvimento de novos fármacos e medicamentos</a:t>
            </a:r>
          </a:p>
        </p:txBody>
      </p:sp>
      <p:sp>
        <p:nvSpPr>
          <p:cNvPr id="6" name="Espaço Reservado para Conteúdo 5"/>
          <p:cNvSpPr>
            <a:spLocks noGrp="1"/>
          </p:cNvSpPr>
          <p:nvPr>
            <p:ph sz="quarter" idx="1"/>
          </p:nvPr>
        </p:nvSpPr>
        <p:spPr/>
        <p:txBody>
          <a:bodyPr>
            <a:normAutofit fontScale="92500" lnSpcReduction="10000"/>
          </a:bodyPr>
          <a:lstStyle/>
          <a:p>
            <a:pPr marL="457200" indent="-457200">
              <a:buNone/>
            </a:pPr>
            <a:r>
              <a:rPr lang="pt-BR" sz="2000" u="sng" dirty="0">
                <a:latin typeface="Arial" charset="0"/>
              </a:rPr>
              <a:t>Porque Boas Práticas de Laboratório – BPL.</a:t>
            </a:r>
          </a:p>
          <a:p>
            <a:pPr marL="457200" indent="-457200"/>
            <a:endParaRPr lang="pt-BR" sz="2000" dirty="0">
              <a:latin typeface="Arial" charset="0"/>
            </a:endParaRPr>
          </a:p>
          <a:p>
            <a:pPr marL="457200" indent="-457200"/>
            <a:r>
              <a:rPr lang="pt-BR" sz="1800" dirty="0">
                <a:latin typeface="Arial" charset="0"/>
              </a:rPr>
              <a:t>Histórico de falsificação de dados pelas empresas de pesquisa contratadas (</a:t>
            </a:r>
            <a:r>
              <a:rPr lang="pt-BR" sz="1800" dirty="0" err="1">
                <a:latin typeface="Arial" charset="0"/>
              </a:rPr>
              <a:t>CRO`</a:t>
            </a:r>
            <a:r>
              <a:rPr lang="pt-BR" sz="1800" dirty="0">
                <a:latin typeface="Arial" charset="0"/>
              </a:rPr>
              <a:t>s).</a:t>
            </a:r>
          </a:p>
          <a:p>
            <a:pPr marL="914400" lvl="1" indent="-457200"/>
            <a:r>
              <a:rPr lang="pt-BR" sz="1800" dirty="0">
                <a:latin typeface="Arial" charset="0"/>
              </a:rPr>
              <a:t>Reposição de animais que haviam morrido durante o teste.</a:t>
            </a:r>
          </a:p>
          <a:p>
            <a:pPr marL="914400" lvl="1" indent="-457200"/>
            <a:r>
              <a:rPr lang="pt-BR" sz="1800" dirty="0">
                <a:latin typeface="Arial" charset="0"/>
              </a:rPr>
              <a:t>“Elaboração” dos resultados dos estudos (fábrica de laudos).</a:t>
            </a:r>
          </a:p>
          <a:p>
            <a:pPr marL="914400" lvl="1" indent="-457200"/>
            <a:r>
              <a:rPr lang="pt-BR" sz="1800" dirty="0">
                <a:latin typeface="Arial" charset="0"/>
              </a:rPr>
              <a:t>Exclusão de resultados “não interessantes” para a viabilização dos produtos.</a:t>
            </a:r>
          </a:p>
          <a:p>
            <a:pPr marL="914400" lvl="1" indent="-457200">
              <a:buFontTx/>
              <a:buChar char="-"/>
            </a:pPr>
            <a:endParaRPr lang="pt-BR" sz="1800" dirty="0">
              <a:latin typeface="Arial" charset="0"/>
            </a:endParaRPr>
          </a:p>
          <a:p>
            <a:pPr marL="914400" lvl="1" indent="-457200"/>
            <a:r>
              <a:rPr lang="pt-BR" sz="1800" dirty="0">
                <a:latin typeface="Arial" charset="0"/>
              </a:rPr>
              <a:t>Em laboratórios norte americanos:</a:t>
            </a:r>
          </a:p>
          <a:p>
            <a:pPr marL="1371600" lvl="2" indent="-457200"/>
            <a:r>
              <a:rPr lang="pt-BR" sz="1800" dirty="0">
                <a:latin typeface="Arial" charset="0"/>
              </a:rPr>
              <a:t>25% de todos os resultados eram “</a:t>
            </a:r>
            <a:r>
              <a:rPr lang="pt-BR" sz="1800" dirty="0" err="1">
                <a:latin typeface="Arial" charset="0"/>
              </a:rPr>
              <a:t>fajutados</a:t>
            </a:r>
            <a:r>
              <a:rPr lang="pt-BR" sz="1800" dirty="0">
                <a:latin typeface="Arial" charset="0"/>
              </a:rPr>
              <a:t>”.</a:t>
            </a:r>
          </a:p>
          <a:p>
            <a:pPr marL="1371600" lvl="2" indent="-457200"/>
            <a:r>
              <a:rPr lang="pt-BR" sz="1800" dirty="0">
                <a:latin typeface="Arial" charset="0"/>
              </a:rPr>
              <a:t>3% dos dados de hematologia eram ruins.</a:t>
            </a:r>
          </a:p>
          <a:p>
            <a:pPr marL="1371600" lvl="2" indent="-457200"/>
            <a:r>
              <a:rPr lang="pt-BR" sz="1800" dirty="0">
                <a:latin typeface="Arial" charset="0"/>
              </a:rPr>
              <a:t>18% dos dados </a:t>
            </a:r>
            <a:r>
              <a:rPr lang="pt-BR" sz="1800" dirty="0" err="1">
                <a:latin typeface="Arial" charset="0"/>
              </a:rPr>
              <a:t>imunotoxicológicos</a:t>
            </a:r>
            <a:r>
              <a:rPr lang="pt-BR" sz="1800" dirty="0">
                <a:latin typeface="Arial" charset="0"/>
              </a:rPr>
              <a:t> estavam errados ou não tinham “pé nem cabeça”.</a:t>
            </a:r>
          </a:p>
          <a:p>
            <a:pPr marL="1371600" lvl="2" indent="-457200"/>
            <a:endParaRPr lang="pt-BR" sz="1800" dirty="0">
              <a:latin typeface="Arial" charset="0"/>
            </a:endParaRPr>
          </a:p>
          <a:p>
            <a:pPr marL="1371600" lvl="2" indent="-457200"/>
            <a:r>
              <a:rPr lang="pt-BR" sz="1800" dirty="0">
                <a:latin typeface="Arial" charset="0"/>
              </a:rPr>
              <a:t>No Brasil a ANVISA tem produzido relatórios que exploram a capacidade e a expertise dos laboratórios credenciados. </a:t>
            </a:r>
            <a:r>
              <a:rPr lang="pt-BR" sz="2000" dirty="0">
                <a:latin typeface="Arial" charset="0"/>
              </a:rPr>
              <a:t>			(</a:t>
            </a:r>
            <a:r>
              <a:rPr lang="pt-BR" sz="2000" dirty="0">
                <a:latin typeface="Arial" charset="0"/>
                <a:sym typeface="Wingdings" pitchFamily="2" charset="2"/>
              </a:rPr>
              <a:t>)</a:t>
            </a:r>
            <a:endParaRPr lang="pt-BR" sz="2000" dirty="0">
              <a:latin typeface="Arial"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Desenvolvimento de novos fármacos e medicamentos</a:t>
            </a:r>
          </a:p>
        </p:txBody>
      </p:sp>
      <p:sp>
        <p:nvSpPr>
          <p:cNvPr id="6" name="Espaço Reservado para Conteúdo 5"/>
          <p:cNvSpPr>
            <a:spLocks noGrp="1"/>
          </p:cNvSpPr>
          <p:nvPr>
            <p:ph sz="quarter" idx="1"/>
          </p:nvPr>
        </p:nvSpPr>
        <p:spPr/>
        <p:txBody>
          <a:bodyPr>
            <a:normAutofit/>
          </a:bodyPr>
          <a:lstStyle/>
          <a:p>
            <a:pPr marL="457200" indent="-457200">
              <a:buNone/>
            </a:pPr>
            <a:r>
              <a:rPr lang="pt-BR" sz="2400" u="sng" dirty="0">
                <a:latin typeface="Arial" charset="0"/>
              </a:rPr>
              <a:t>Histórico do BPL.</a:t>
            </a:r>
          </a:p>
          <a:p>
            <a:pPr marL="457200" indent="-457200"/>
            <a:endParaRPr lang="pt-BR" sz="2400" dirty="0">
              <a:latin typeface="Arial" charset="0"/>
            </a:endParaRPr>
          </a:p>
          <a:p>
            <a:pPr marL="457200" indent="-457200"/>
            <a:r>
              <a:rPr lang="pt-BR" sz="1800" dirty="0">
                <a:latin typeface="Arial" charset="0"/>
              </a:rPr>
              <a:t>1973 / Nova Zelândia / Ato de registro para testes em laboratórios.</a:t>
            </a:r>
          </a:p>
          <a:p>
            <a:pPr marL="457200" indent="-457200">
              <a:buFontTx/>
              <a:buChar char="-"/>
            </a:pPr>
            <a:endParaRPr lang="pt-BR" sz="1800" dirty="0">
              <a:latin typeface="Arial" charset="0"/>
            </a:endParaRPr>
          </a:p>
          <a:p>
            <a:pPr marL="457200" indent="-457200"/>
            <a:r>
              <a:rPr lang="pt-BR" sz="1800" dirty="0">
                <a:latin typeface="Arial" charset="0"/>
              </a:rPr>
              <a:t>1979 / Estados Unidos / FDA / Regulamentação das Boas Práticas de Laboratório.</a:t>
            </a:r>
          </a:p>
          <a:p>
            <a:pPr marL="457200" indent="-457200">
              <a:buFontTx/>
              <a:buChar char="-"/>
            </a:pPr>
            <a:endParaRPr lang="pt-BR" sz="1800" dirty="0">
              <a:latin typeface="Arial" charset="0"/>
            </a:endParaRPr>
          </a:p>
          <a:p>
            <a:pPr marL="457200" indent="-457200"/>
            <a:r>
              <a:rPr lang="pt-BR" sz="1800" dirty="0">
                <a:latin typeface="Arial" charset="0"/>
              </a:rPr>
              <a:t>1980 / Em vários países surgem diretrizes sobre BPL.</a:t>
            </a:r>
          </a:p>
          <a:p>
            <a:pPr marL="457200" indent="-457200">
              <a:buFontTx/>
              <a:buChar char="-"/>
            </a:pPr>
            <a:endParaRPr lang="pt-BR" sz="1800" dirty="0">
              <a:latin typeface="Arial" charset="0"/>
            </a:endParaRPr>
          </a:p>
          <a:p>
            <a:pPr marL="457200" indent="-457200"/>
            <a:r>
              <a:rPr lang="pt-BR" sz="1800" dirty="0">
                <a:latin typeface="Arial" charset="0"/>
              </a:rPr>
              <a:t>1981 / Europa / OECD / Princípios das Boas Práticas de Laboratório.</a:t>
            </a:r>
          </a:p>
          <a:p>
            <a:pPr marL="457200" indent="-457200">
              <a:buNone/>
            </a:pPr>
            <a:endParaRPr lang="pt-BR" sz="1800" dirty="0">
              <a:latin typeface="Arial" charset="0"/>
            </a:endParaRPr>
          </a:p>
          <a:p>
            <a:pPr marL="457200" indent="-457200"/>
            <a:r>
              <a:rPr lang="pt-BR" sz="1800" dirty="0">
                <a:latin typeface="Arial" charset="0"/>
              </a:rPr>
              <a:t>1986 / OECD / As diretrizes da OECD são adotadas pela Comunidade Européia.</a:t>
            </a:r>
          </a:p>
          <a:p>
            <a:pPr marL="457200" indent="-457200">
              <a:buFontTx/>
              <a:buChar char="-"/>
            </a:pPr>
            <a:endParaRPr lang="pt-BR" sz="1800" dirty="0">
              <a:latin typeface="Arial" charset="0"/>
            </a:endParaRPr>
          </a:p>
          <a:p>
            <a:pPr marL="457200" indent="-457200"/>
            <a:r>
              <a:rPr lang="pt-BR" sz="1800" dirty="0">
                <a:latin typeface="Arial" charset="0"/>
              </a:rPr>
              <a:t>1997 / OECD / Revisão das Diretrizes e Princípios da BPL.</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Desenvolvimento de novos fármacos e medicamentos</a:t>
            </a:r>
          </a:p>
        </p:txBody>
      </p:sp>
      <p:sp>
        <p:nvSpPr>
          <p:cNvPr id="6" name="Espaço Reservado para Conteúdo 5"/>
          <p:cNvSpPr>
            <a:spLocks noGrp="1"/>
          </p:cNvSpPr>
          <p:nvPr>
            <p:ph sz="quarter" idx="1"/>
          </p:nvPr>
        </p:nvSpPr>
        <p:spPr/>
        <p:txBody>
          <a:bodyPr>
            <a:normAutofit fontScale="85000" lnSpcReduction="20000"/>
          </a:bodyPr>
          <a:lstStyle/>
          <a:p>
            <a:pPr marL="457200" indent="-457200">
              <a:buNone/>
            </a:pPr>
            <a:r>
              <a:rPr lang="pt-BR" sz="2800" u="sng" dirty="0">
                <a:latin typeface="Arial" charset="0"/>
              </a:rPr>
              <a:t>Os estudos pré-clínicos realizados hoje no Brasil exigem:</a:t>
            </a:r>
          </a:p>
          <a:p>
            <a:pPr marL="457200" indent="-457200"/>
            <a:endParaRPr lang="pt-BR" sz="2800" dirty="0">
              <a:latin typeface="Arial" charset="0"/>
            </a:endParaRPr>
          </a:p>
          <a:p>
            <a:pPr marL="457200" indent="-457200"/>
            <a:r>
              <a:rPr lang="pt-BR" sz="2400" dirty="0">
                <a:latin typeface="Arial" charset="0"/>
              </a:rPr>
              <a:t>Observação aos “Princípios de Boas Práticas de Laboratório – BPL” para a condução de estudos pré-clínicos.</a:t>
            </a:r>
          </a:p>
          <a:p>
            <a:pPr marL="457200" indent="-457200">
              <a:buFontTx/>
              <a:buChar char="-"/>
            </a:pPr>
            <a:endParaRPr lang="pt-BR" sz="2400" dirty="0">
              <a:latin typeface="Arial" charset="0"/>
            </a:endParaRPr>
          </a:p>
          <a:p>
            <a:pPr marL="457200" indent="-457200"/>
            <a:r>
              <a:rPr lang="pt-BR" sz="2400" dirty="0">
                <a:latin typeface="Arial" charset="0"/>
              </a:rPr>
              <a:t>Certificação, dentro do possível, de instituições nacionais e/ou internacionais que verificam os aspectos éticos e de qualidade ligados ao uso de animais em experimentação (AAALAC, COBEA, etc.) sejam eles espécies de laboratório ou espécies alvos para medicamentos veterinários.</a:t>
            </a:r>
          </a:p>
          <a:p>
            <a:pPr marL="457200" indent="-457200">
              <a:buFontTx/>
              <a:buChar char="-"/>
            </a:pPr>
            <a:endParaRPr lang="pt-BR" sz="2400" dirty="0">
              <a:latin typeface="Arial" charset="0"/>
            </a:endParaRPr>
          </a:p>
          <a:p>
            <a:pPr marL="457200" indent="-457200"/>
            <a:r>
              <a:rPr lang="pt-BR" sz="2400" dirty="0">
                <a:latin typeface="Arial" charset="0"/>
              </a:rPr>
              <a:t>Gestão de Qualidade (GQ), com Unidades de Garantia de Qualidade (UGQ) próprias que “enfrentem” auditorias internas (necessárias), de clientes e patrocinadores (comuns) e externas (agências governamentais nacionais e internacionais, como exemplo: ANVISA, In METRO, MAPA, FDA, etc.).</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Desenvolvimento de novos fármacos e medicamentos</a:t>
            </a:r>
          </a:p>
        </p:txBody>
      </p:sp>
      <p:sp>
        <p:nvSpPr>
          <p:cNvPr id="60" name="Text Box 7"/>
          <p:cNvSpPr txBox="1">
            <a:spLocks noChangeArrowheads="1"/>
          </p:cNvSpPr>
          <p:nvPr/>
        </p:nvSpPr>
        <p:spPr bwMode="auto">
          <a:xfrm>
            <a:off x="96838" y="1428736"/>
            <a:ext cx="9809162" cy="396875"/>
          </a:xfrm>
          <a:prstGeom prst="rect">
            <a:avLst/>
          </a:prstGeom>
          <a:noFill/>
          <a:ln w="9525">
            <a:noFill/>
            <a:miter lim="800000"/>
            <a:headEnd/>
            <a:tailEnd/>
          </a:ln>
          <a:effectLst/>
        </p:spPr>
        <p:txBody>
          <a:bodyPr>
            <a:spAutoFit/>
          </a:bodyPr>
          <a:lstStyle/>
          <a:p>
            <a:pPr marL="457200" indent="-457200"/>
            <a:r>
              <a:rPr lang="pt-BR" sz="2000">
                <a:latin typeface="Arial" charset="0"/>
              </a:rPr>
              <a:t>-</a:t>
            </a:r>
            <a:r>
              <a:rPr lang="pt-BR" sz="2000" u="sng">
                <a:latin typeface="Arial" charset="0"/>
              </a:rPr>
              <a:t>Princípios para o bom desempenho de estudos sobre a lógica do BPL.</a:t>
            </a:r>
            <a:endParaRPr lang="pt-BR" sz="1800">
              <a:latin typeface="Arial" charset="0"/>
            </a:endParaRPr>
          </a:p>
        </p:txBody>
      </p:sp>
      <p:sp>
        <p:nvSpPr>
          <p:cNvPr id="61" name="Rectangle 9"/>
          <p:cNvSpPr>
            <a:spLocks noChangeArrowheads="1"/>
          </p:cNvSpPr>
          <p:nvPr/>
        </p:nvSpPr>
        <p:spPr bwMode="auto">
          <a:xfrm>
            <a:off x="3219450" y="1901811"/>
            <a:ext cx="3797300" cy="4267200"/>
          </a:xfrm>
          <a:prstGeom prst="rect">
            <a:avLst/>
          </a:prstGeom>
          <a:solidFill>
            <a:schemeClr val="folHlink"/>
          </a:solidFill>
          <a:ln w="9525">
            <a:solidFill>
              <a:schemeClr val="tx1"/>
            </a:solidFill>
            <a:miter lim="800000"/>
            <a:headEnd/>
            <a:tailEnd/>
          </a:ln>
          <a:effectLst/>
        </p:spPr>
        <p:txBody>
          <a:bodyPr wrap="none" anchor="ctr"/>
          <a:lstStyle/>
          <a:p>
            <a:endParaRPr lang="pt-BR"/>
          </a:p>
        </p:txBody>
      </p:sp>
      <p:sp>
        <p:nvSpPr>
          <p:cNvPr id="62" name="Rectangle 10"/>
          <p:cNvSpPr>
            <a:spLocks noChangeArrowheads="1"/>
          </p:cNvSpPr>
          <p:nvPr/>
        </p:nvSpPr>
        <p:spPr bwMode="auto">
          <a:xfrm>
            <a:off x="3425825" y="2054211"/>
            <a:ext cx="3384550" cy="533400"/>
          </a:xfrm>
          <a:prstGeom prst="rect">
            <a:avLst/>
          </a:prstGeom>
          <a:solidFill>
            <a:schemeClr val="folHlink"/>
          </a:solidFill>
          <a:ln w="9525">
            <a:noFill/>
            <a:miter lim="800000"/>
            <a:headEnd/>
            <a:tailEnd/>
          </a:ln>
          <a:effectLst/>
        </p:spPr>
        <p:txBody>
          <a:bodyPr wrap="none" anchor="ctr"/>
          <a:lstStyle/>
          <a:p>
            <a:pPr algn="ctr"/>
            <a:r>
              <a:rPr lang="pt-BR" sz="3200">
                <a:latin typeface="Arial Narrow" pitchFamily="34" charset="0"/>
              </a:rPr>
              <a:t>Gestão do estudo.</a:t>
            </a:r>
          </a:p>
        </p:txBody>
      </p:sp>
      <p:sp>
        <p:nvSpPr>
          <p:cNvPr id="63" name="Rectangle 11"/>
          <p:cNvSpPr>
            <a:spLocks noChangeArrowheads="1"/>
          </p:cNvSpPr>
          <p:nvPr/>
        </p:nvSpPr>
        <p:spPr bwMode="auto">
          <a:xfrm>
            <a:off x="3452813" y="2740011"/>
            <a:ext cx="3330575" cy="1295400"/>
          </a:xfrm>
          <a:prstGeom prst="rect">
            <a:avLst/>
          </a:prstGeom>
          <a:solidFill>
            <a:schemeClr val="bg1"/>
          </a:solidFill>
          <a:ln w="9525">
            <a:solidFill>
              <a:schemeClr val="tx1"/>
            </a:solidFill>
            <a:miter lim="800000"/>
            <a:headEnd/>
            <a:tailEnd/>
          </a:ln>
          <a:effectLst/>
        </p:spPr>
        <p:txBody>
          <a:bodyPr wrap="none" anchor="ctr"/>
          <a:lstStyle/>
          <a:p>
            <a:endParaRPr lang="pt-BR"/>
          </a:p>
        </p:txBody>
      </p:sp>
      <p:sp>
        <p:nvSpPr>
          <p:cNvPr id="64" name="Oval 12"/>
          <p:cNvSpPr>
            <a:spLocks noChangeArrowheads="1"/>
          </p:cNvSpPr>
          <p:nvPr/>
        </p:nvSpPr>
        <p:spPr bwMode="auto">
          <a:xfrm>
            <a:off x="3865563" y="4111611"/>
            <a:ext cx="2559050" cy="533400"/>
          </a:xfrm>
          <a:prstGeom prst="ellipse">
            <a:avLst/>
          </a:prstGeom>
          <a:solidFill>
            <a:srgbClr val="DDDDDD"/>
          </a:solidFill>
          <a:ln w="9525">
            <a:solidFill>
              <a:schemeClr val="tx1"/>
            </a:solidFill>
            <a:round/>
            <a:headEnd/>
            <a:tailEnd/>
          </a:ln>
          <a:effectLst/>
        </p:spPr>
        <p:txBody>
          <a:bodyPr wrap="none" anchor="ctr"/>
          <a:lstStyle/>
          <a:p>
            <a:pPr algn="ctr"/>
            <a:r>
              <a:rPr lang="pt-BR">
                <a:latin typeface="Arial Narrow" pitchFamily="34" charset="0"/>
              </a:rPr>
              <a:t>Dados brutos.</a:t>
            </a:r>
          </a:p>
        </p:txBody>
      </p:sp>
      <p:sp>
        <p:nvSpPr>
          <p:cNvPr id="65" name="Oval 13"/>
          <p:cNvSpPr>
            <a:spLocks noChangeArrowheads="1"/>
          </p:cNvSpPr>
          <p:nvPr/>
        </p:nvSpPr>
        <p:spPr bwMode="auto">
          <a:xfrm>
            <a:off x="3879850" y="4721211"/>
            <a:ext cx="2559050" cy="533400"/>
          </a:xfrm>
          <a:prstGeom prst="ellipse">
            <a:avLst/>
          </a:prstGeom>
          <a:solidFill>
            <a:srgbClr val="DDDDDD"/>
          </a:solidFill>
          <a:ln w="9525">
            <a:solidFill>
              <a:schemeClr val="tx1"/>
            </a:solidFill>
            <a:round/>
            <a:headEnd/>
            <a:tailEnd/>
          </a:ln>
          <a:effectLst/>
        </p:spPr>
        <p:txBody>
          <a:bodyPr wrap="none" anchor="ctr"/>
          <a:lstStyle/>
          <a:p>
            <a:pPr algn="ctr"/>
            <a:r>
              <a:rPr lang="pt-BR">
                <a:latin typeface="Arial Narrow" pitchFamily="34" charset="0"/>
              </a:rPr>
              <a:t>Arquivo.</a:t>
            </a:r>
          </a:p>
        </p:txBody>
      </p:sp>
      <p:sp>
        <p:nvSpPr>
          <p:cNvPr id="66" name="Oval 14"/>
          <p:cNvSpPr>
            <a:spLocks noChangeArrowheads="1"/>
          </p:cNvSpPr>
          <p:nvPr/>
        </p:nvSpPr>
        <p:spPr bwMode="auto">
          <a:xfrm>
            <a:off x="3906838" y="5483211"/>
            <a:ext cx="2559050" cy="533400"/>
          </a:xfrm>
          <a:prstGeom prst="ellipse">
            <a:avLst/>
          </a:prstGeom>
          <a:solidFill>
            <a:schemeClr val="bg1"/>
          </a:solidFill>
          <a:ln w="9525">
            <a:solidFill>
              <a:schemeClr val="tx1"/>
            </a:solidFill>
            <a:round/>
            <a:headEnd/>
            <a:tailEnd/>
          </a:ln>
          <a:effectLst/>
        </p:spPr>
        <p:txBody>
          <a:bodyPr wrap="none" anchor="ctr"/>
          <a:lstStyle/>
          <a:p>
            <a:pPr algn="ctr"/>
            <a:r>
              <a:rPr lang="pt-BR" sz="2000" b="1">
                <a:latin typeface="Arial Narrow" pitchFamily="34" charset="0"/>
              </a:rPr>
              <a:t>Relatório de estudo.</a:t>
            </a:r>
          </a:p>
        </p:txBody>
      </p:sp>
      <p:sp>
        <p:nvSpPr>
          <p:cNvPr id="67" name="Rectangle 16"/>
          <p:cNvSpPr>
            <a:spLocks noChangeArrowheads="1"/>
          </p:cNvSpPr>
          <p:nvPr/>
        </p:nvSpPr>
        <p:spPr bwMode="auto">
          <a:xfrm>
            <a:off x="3797300" y="2841611"/>
            <a:ext cx="2724150" cy="304800"/>
          </a:xfrm>
          <a:prstGeom prst="rect">
            <a:avLst/>
          </a:prstGeom>
          <a:solidFill>
            <a:srgbClr val="DDDDDD"/>
          </a:solidFill>
          <a:ln w="9525">
            <a:solidFill>
              <a:schemeClr val="tx1"/>
            </a:solidFill>
            <a:miter lim="800000"/>
            <a:headEnd/>
            <a:tailEnd/>
          </a:ln>
          <a:effectLst/>
        </p:spPr>
        <p:txBody>
          <a:bodyPr wrap="none" anchor="ctr"/>
          <a:lstStyle/>
          <a:p>
            <a:pPr algn="ctr"/>
            <a:r>
              <a:rPr lang="pt-BR">
                <a:latin typeface="Arial Narrow" pitchFamily="34" charset="0"/>
              </a:rPr>
              <a:t>Plano de estudo.</a:t>
            </a:r>
          </a:p>
        </p:txBody>
      </p:sp>
      <p:sp>
        <p:nvSpPr>
          <p:cNvPr id="68" name="Rectangle 17"/>
          <p:cNvSpPr>
            <a:spLocks noChangeArrowheads="1"/>
          </p:cNvSpPr>
          <p:nvPr/>
        </p:nvSpPr>
        <p:spPr bwMode="auto">
          <a:xfrm>
            <a:off x="3797300" y="3235311"/>
            <a:ext cx="2724150" cy="304800"/>
          </a:xfrm>
          <a:prstGeom prst="rect">
            <a:avLst/>
          </a:prstGeom>
          <a:solidFill>
            <a:srgbClr val="DDDDDD"/>
          </a:solidFill>
          <a:ln w="9525">
            <a:solidFill>
              <a:schemeClr val="tx1"/>
            </a:solidFill>
            <a:miter lim="800000"/>
            <a:headEnd/>
            <a:tailEnd/>
          </a:ln>
          <a:effectLst/>
        </p:spPr>
        <p:txBody>
          <a:bodyPr wrap="none" anchor="ctr"/>
          <a:lstStyle/>
          <a:p>
            <a:pPr algn="ctr"/>
            <a:r>
              <a:rPr lang="pt-BR">
                <a:latin typeface="Arial Narrow" pitchFamily="34" charset="0"/>
              </a:rPr>
              <a:t>POPs.</a:t>
            </a:r>
          </a:p>
        </p:txBody>
      </p:sp>
      <p:sp>
        <p:nvSpPr>
          <p:cNvPr id="69" name="Rectangle 18"/>
          <p:cNvSpPr>
            <a:spLocks noChangeArrowheads="1"/>
          </p:cNvSpPr>
          <p:nvPr/>
        </p:nvSpPr>
        <p:spPr bwMode="auto">
          <a:xfrm>
            <a:off x="3797300" y="3641711"/>
            <a:ext cx="2724150" cy="304800"/>
          </a:xfrm>
          <a:prstGeom prst="rect">
            <a:avLst/>
          </a:prstGeom>
          <a:solidFill>
            <a:schemeClr val="bg1"/>
          </a:solidFill>
          <a:ln w="9525">
            <a:noFill/>
            <a:miter lim="800000"/>
            <a:headEnd/>
            <a:tailEnd/>
          </a:ln>
          <a:effectLst/>
        </p:spPr>
        <p:txBody>
          <a:bodyPr wrap="none" anchor="ctr"/>
          <a:lstStyle/>
          <a:p>
            <a:pPr algn="ctr"/>
            <a:r>
              <a:rPr lang="pt-BR" sz="2000" b="1">
                <a:latin typeface="Arial Narrow" pitchFamily="34" charset="0"/>
              </a:rPr>
              <a:t>Garantia de Qualidade.</a:t>
            </a:r>
          </a:p>
        </p:txBody>
      </p:sp>
      <p:sp>
        <p:nvSpPr>
          <p:cNvPr id="70" name="Line 19"/>
          <p:cNvSpPr>
            <a:spLocks noChangeShapeType="1"/>
          </p:cNvSpPr>
          <p:nvPr/>
        </p:nvSpPr>
        <p:spPr bwMode="auto">
          <a:xfrm>
            <a:off x="7181850" y="2740011"/>
            <a:ext cx="0" cy="1295400"/>
          </a:xfrm>
          <a:prstGeom prst="line">
            <a:avLst/>
          </a:prstGeom>
          <a:noFill/>
          <a:ln w="76200">
            <a:solidFill>
              <a:srgbClr val="FF0000"/>
            </a:solidFill>
            <a:round/>
            <a:headEnd/>
            <a:tailEnd/>
          </a:ln>
          <a:effectLst/>
        </p:spPr>
        <p:txBody>
          <a:bodyPr/>
          <a:lstStyle/>
          <a:p>
            <a:endParaRPr lang="pt-BR"/>
          </a:p>
        </p:txBody>
      </p:sp>
      <p:sp>
        <p:nvSpPr>
          <p:cNvPr id="71" name="Text Box 20"/>
          <p:cNvSpPr txBox="1">
            <a:spLocks noChangeArrowheads="1"/>
          </p:cNvSpPr>
          <p:nvPr/>
        </p:nvSpPr>
        <p:spPr bwMode="auto">
          <a:xfrm>
            <a:off x="7264400" y="2740011"/>
            <a:ext cx="2476500" cy="1190625"/>
          </a:xfrm>
          <a:prstGeom prst="rect">
            <a:avLst/>
          </a:prstGeom>
          <a:noFill/>
          <a:ln w="9525">
            <a:noFill/>
            <a:miter lim="800000"/>
            <a:headEnd/>
            <a:tailEnd/>
          </a:ln>
          <a:effectLst/>
        </p:spPr>
        <p:txBody>
          <a:bodyPr>
            <a:spAutoFit/>
          </a:bodyPr>
          <a:lstStyle/>
          <a:p>
            <a:r>
              <a:rPr lang="pt-BR" sz="1800">
                <a:latin typeface="Arial Narrow" pitchFamily="34" charset="0"/>
              </a:rPr>
              <a:t>Documentos que devem ser providenciados antes do início dos estudos patrocinados.</a:t>
            </a:r>
          </a:p>
        </p:txBody>
      </p:sp>
      <p:sp>
        <p:nvSpPr>
          <p:cNvPr id="72" name="Line 21"/>
          <p:cNvSpPr>
            <a:spLocks noChangeShapeType="1"/>
          </p:cNvSpPr>
          <p:nvPr/>
        </p:nvSpPr>
        <p:spPr bwMode="auto">
          <a:xfrm>
            <a:off x="7181850" y="4149711"/>
            <a:ext cx="0" cy="1219200"/>
          </a:xfrm>
          <a:prstGeom prst="line">
            <a:avLst/>
          </a:prstGeom>
          <a:noFill/>
          <a:ln w="76200">
            <a:solidFill>
              <a:srgbClr val="FFCC00"/>
            </a:solidFill>
            <a:round/>
            <a:headEnd/>
            <a:tailEnd/>
          </a:ln>
          <a:effectLst/>
        </p:spPr>
        <p:txBody>
          <a:bodyPr/>
          <a:lstStyle/>
          <a:p>
            <a:endParaRPr lang="pt-BR"/>
          </a:p>
        </p:txBody>
      </p:sp>
      <p:sp>
        <p:nvSpPr>
          <p:cNvPr id="73" name="Text Box 22"/>
          <p:cNvSpPr txBox="1">
            <a:spLocks noChangeArrowheads="1"/>
          </p:cNvSpPr>
          <p:nvPr/>
        </p:nvSpPr>
        <p:spPr bwMode="auto">
          <a:xfrm>
            <a:off x="7264400" y="4140186"/>
            <a:ext cx="2476500" cy="1190625"/>
          </a:xfrm>
          <a:prstGeom prst="rect">
            <a:avLst/>
          </a:prstGeom>
          <a:noFill/>
          <a:ln w="9525">
            <a:noFill/>
            <a:miter lim="800000"/>
            <a:headEnd/>
            <a:tailEnd/>
          </a:ln>
          <a:effectLst/>
        </p:spPr>
        <p:txBody>
          <a:bodyPr>
            <a:spAutoFit/>
          </a:bodyPr>
          <a:lstStyle/>
          <a:p>
            <a:r>
              <a:rPr lang="pt-BR" sz="1800">
                <a:latin typeface="Arial Narrow" pitchFamily="34" charset="0"/>
              </a:rPr>
              <a:t>Documentos que devem ser gerados ao longo da realização dos estudos patrocinados.</a:t>
            </a:r>
          </a:p>
        </p:txBody>
      </p:sp>
      <p:sp>
        <p:nvSpPr>
          <p:cNvPr id="74" name="Line 23"/>
          <p:cNvSpPr>
            <a:spLocks noChangeShapeType="1"/>
          </p:cNvSpPr>
          <p:nvPr/>
        </p:nvSpPr>
        <p:spPr bwMode="auto">
          <a:xfrm>
            <a:off x="7181850" y="5483211"/>
            <a:ext cx="0" cy="685800"/>
          </a:xfrm>
          <a:prstGeom prst="line">
            <a:avLst/>
          </a:prstGeom>
          <a:noFill/>
          <a:ln w="76200">
            <a:solidFill>
              <a:srgbClr val="009900"/>
            </a:solidFill>
            <a:round/>
            <a:headEnd/>
            <a:tailEnd/>
          </a:ln>
          <a:effectLst/>
        </p:spPr>
        <p:txBody>
          <a:bodyPr/>
          <a:lstStyle/>
          <a:p>
            <a:endParaRPr lang="pt-BR"/>
          </a:p>
        </p:txBody>
      </p:sp>
      <p:sp>
        <p:nvSpPr>
          <p:cNvPr id="75" name="Text Box 24"/>
          <p:cNvSpPr txBox="1">
            <a:spLocks noChangeArrowheads="1"/>
          </p:cNvSpPr>
          <p:nvPr/>
        </p:nvSpPr>
        <p:spPr bwMode="auto">
          <a:xfrm>
            <a:off x="7264400" y="5527661"/>
            <a:ext cx="2476500" cy="641350"/>
          </a:xfrm>
          <a:prstGeom prst="rect">
            <a:avLst/>
          </a:prstGeom>
          <a:noFill/>
          <a:ln w="9525">
            <a:noFill/>
            <a:miter lim="800000"/>
            <a:headEnd/>
            <a:tailEnd/>
          </a:ln>
          <a:effectLst/>
        </p:spPr>
        <p:txBody>
          <a:bodyPr>
            <a:spAutoFit/>
          </a:bodyPr>
          <a:lstStyle/>
          <a:p>
            <a:r>
              <a:rPr lang="pt-BR" sz="1800" dirty="0">
                <a:latin typeface="Arial Narrow" pitchFamily="34" charset="0"/>
              </a:rPr>
              <a:t>Documento gerado no final dos estudos.</a:t>
            </a:r>
          </a:p>
        </p:txBody>
      </p:sp>
      <p:sp>
        <p:nvSpPr>
          <p:cNvPr id="76" name="Line 25"/>
          <p:cNvSpPr>
            <a:spLocks noChangeShapeType="1"/>
          </p:cNvSpPr>
          <p:nvPr/>
        </p:nvSpPr>
        <p:spPr bwMode="auto">
          <a:xfrm>
            <a:off x="2641600" y="3006711"/>
            <a:ext cx="1073150" cy="0"/>
          </a:xfrm>
          <a:prstGeom prst="line">
            <a:avLst/>
          </a:prstGeom>
          <a:noFill/>
          <a:ln w="19050">
            <a:solidFill>
              <a:schemeClr val="tx1"/>
            </a:solidFill>
            <a:round/>
            <a:headEnd/>
            <a:tailEnd type="triangle" w="med" len="med"/>
          </a:ln>
          <a:effectLst/>
        </p:spPr>
        <p:txBody>
          <a:bodyPr/>
          <a:lstStyle/>
          <a:p>
            <a:endParaRPr lang="pt-BR"/>
          </a:p>
        </p:txBody>
      </p:sp>
      <p:sp>
        <p:nvSpPr>
          <p:cNvPr id="77" name="Text Box 26"/>
          <p:cNvSpPr txBox="1">
            <a:spLocks noChangeArrowheads="1"/>
          </p:cNvSpPr>
          <p:nvPr/>
        </p:nvSpPr>
        <p:spPr bwMode="auto">
          <a:xfrm>
            <a:off x="96838" y="2130411"/>
            <a:ext cx="2476500" cy="1465263"/>
          </a:xfrm>
          <a:prstGeom prst="rect">
            <a:avLst/>
          </a:prstGeom>
          <a:noFill/>
          <a:ln w="9525">
            <a:noFill/>
            <a:miter lim="800000"/>
            <a:headEnd/>
            <a:tailEnd/>
          </a:ln>
          <a:effectLst/>
        </p:spPr>
        <p:txBody>
          <a:bodyPr>
            <a:spAutoFit/>
          </a:bodyPr>
          <a:lstStyle/>
          <a:p>
            <a:pPr algn="r"/>
            <a:r>
              <a:rPr lang="pt-BR" sz="1800">
                <a:latin typeface="Arial Narrow" pitchFamily="34" charset="0"/>
              </a:rPr>
              <a:t>Descrição de todos os passos e etapas que serão realizados incluindo o plano de garantia de qualidade e comunicação.</a:t>
            </a:r>
          </a:p>
        </p:txBody>
      </p:sp>
      <p:sp>
        <p:nvSpPr>
          <p:cNvPr id="78" name="Line 27"/>
          <p:cNvSpPr>
            <a:spLocks noChangeShapeType="1"/>
          </p:cNvSpPr>
          <p:nvPr/>
        </p:nvSpPr>
        <p:spPr bwMode="auto">
          <a:xfrm>
            <a:off x="2559050" y="2270111"/>
            <a:ext cx="0" cy="1524000"/>
          </a:xfrm>
          <a:prstGeom prst="line">
            <a:avLst/>
          </a:prstGeom>
          <a:noFill/>
          <a:ln w="76200">
            <a:solidFill>
              <a:schemeClr val="tx1"/>
            </a:solidFill>
            <a:round/>
            <a:headEnd/>
            <a:tailEnd/>
          </a:ln>
          <a:effectLst/>
        </p:spPr>
        <p:txBody>
          <a:bodyPr/>
          <a:lstStyle/>
          <a:p>
            <a:endParaRPr lang="pt-BR"/>
          </a:p>
        </p:txBody>
      </p:sp>
      <p:sp>
        <p:nvSpPr>
          <p:cNvPr id="79" name="Line 28"/>
          <p:cNvSpPr>
            <a:spLocks noChangeShapeType="1"/>
          </p:cNvSpPr>
          <p:nvPr/>
        </p:nvSpPr>
        <p:spPr bwMode="auto">
          <a:xfrm>
            <a:off x="2641600" y="4416411"/>
            <a:ext cx="1073150" cy="0"/>
          </a:xfrm>
          <a:prstGeom prst="line">
            <a:avLst/>
          </a:prstGeom>
          <a:noFill/>
          <a:ln w="19050">
            <a:solidFill>
              <a:schemeClr val="tx1"/>
            </a:solidFill>
            <a:round/>
            <a:headEnd/>
            <a:tailEnd type="triangle" w="med" len="med"/>
          </a:ln>
          <a:effectLst/>
        </p:spPr>
        <p:txBody>
          <a:bodyPr/>
          <a:lstStyle/>
          <a:p>
            <a:endParaRPr lang="pt-BR"/>
          </a:p>
        </p:txBody>
      </p:sp>
      <p:sp>
        <p:nvSpPr>
          <p:cNvPr id="80" name="Line 29"/>
          <p:cNvSpPr>
            <a:spLocks noChangeShapeType="1"/>
          </p:cNvSpPr>
          <p:nvPr/>
        </p:nvSpPr>
        <p:spPr bwMode="auto">
          <a:xfrm>
            <a:off x="2559050" y="4035411"/>
            <a:ext cx="0" cy="838200"/>
          </a:xfrm>
          <a:prstGeom prst="line">
            <a:avLst/>
          </a:prstGeom>
          <a:noFill/>
          <a:ln w="76200">
            <a:solidFill>
              <a:schemeClr val="tx1"/>
            </a:solidFill>
            <a:round/>
            <a:headEnd/>
            <a:tailEnd/>
          </a:ln>
          <a:effectLst/>
        </p:spPr>
        <p:txBody>
          <a:bodyPr/>
          <a:lstStyle/>
          <a:p>
            <a:endParaRPr lang="pt-BR"/>
          </a:p>
        </p:txBody>
      </p:sp>
      <p:sp>
        <p:nvSpPr>
          <p:cNvPr id="81" name="Text Box 30"/>
          <p:cNvSpPr txBox="1">
            <a:spLocks noChangeArrowheads="1"/>
          </p:cNvSpPr>
          <p:nvPr/>
        </p:nvSpPr>
        <p:spPr bwMode="auto">
          <a:xfrm>
            <a:off x="82550" y="3957624"/>
            <a:ext cx="2476500" cy="915987"/>
          </a:xfrm>
          <a:prstGeom prst="rect">
            <a:avLst/>
          </a:prstGeom>
          <a:noFill/>
          <a:ln w="9525">
            <a:noFill/>
            <a:miter lim="800000"/>
            <a:headEnd/>
            <a:tailEnd/>
          </a:ln>
          <a:effectLst/>
        </p:spPr>
        <p:txBody>
          <a:bodyPr>
            <a:spAutoFit/>
          </a:bodyPr>
          <a:lstStyle/>
          <a:p>
            <a:pPr algn="r"/>
            <a:r>
              <a:rPr lang="pt-BR" sz="1800">
                <a:latin typeface="Arial Narrow" pitchFamily="34" charset="0"/>
              </a:rPr>
              <a:t>Documentação que mostra como o estudo está sendo conduzido.</a:t>
            </a:r>
          </a:p>
        </p:txBody>
      </p:sp>
      <p:sp>
        <p:nvSpPr>
          <p:cNvPr id="82" name="Text Box 31"/>
          <p:cNvSpPr txBox="1">
            <a:spLocks noChangeArrowheads="1"/>
          </p:cNvSpPr>
          <p:nvPr/>
        </p:nvSpPr>
        <p:spPr bwMode="auto">
          <a:xfrm>
            <a:off x="82550" y="4949811"/>
            <a:ext cx="2476500" cy="1190625"/>
          </a:xfrm>
          <a:prstGeom prst="rect">
            <a:avLst/>
          </a:prstGeom>
          <a:noFill/>
          <a:ln w="9525">
            <a:noFill/>
            <a:miter lim="800000"/>
            <a:headEnd/>
            <a:tailEnd/>
          </a:ln>
          <a:effectLst/>
        </p:spPr>
        <p:txBody>
          <a:bodyPr>
            <a:spAutoFit/>
          </a:bodyPr>
          <a:lstStyle/>
          <a:p>
            <a:pPr algn="r"/>
            <a:r>
              <a:rPr lang="pt-BR" sz="1800">
                <a:latin typeface="Arial Narrow" pitchFamily="34" charset="0"/>
              </a:rPr>
              <a:t>Relatório de todos os dados obtidos incluindo os desvios do Plano de Estudo com justificativa.</a:t>
            </a:r>
          </a:p>
        </p:txBody>
      </p:sp>
      <p:sp>
        <p:nvSpPr>
          <p:cNvPr id="83" name="Line 32"/>
          <p:cNvSpPr>
            <a:spLocks noChangeShapeType="1"/>
          </p:cNvSpPr>
          <p:nvPr/>
        </p:nvSpPr>
        <p:spPr bwMode="auto">
          <a:xfrm>
            <a:off x="2559050" y="5076811"/>
            <a:ext cx="0" cy="1016000"/>
          </a:xfrm>
          <a:prstGeom prst="line">
            <a:avLst/>
          </a:prstGeom>
          <a:noFill/>
          <a:ln w="76200">
            <a:solidFill>
              <a:schemeClr val="tx1"/>
            </a:solidFill>
            <a:round/>
            <a:headEnd/>
            <a:tailEnd/>
          </a:ln>
          <a:effectLst/>
        </p:spPr>
        <p:txBody>
          <a:bodyPr/>
          <a:lstStyle/>
          <a:p>
            <a:endParaRPr lang="pt-BR"/>
          </a:p>
        </p:txBody>
      </p:sp>
      <p:sp>
        <p:nvSpPr>
          <p:cNvPr id="84" name="Line 33"/>
          <p:cNvSpPr>
            <a:spLocks noChangeShapeType="1"/>
          </p:cNvSpPr>
          <p:nvPr/>
        </p:nvSpPr>
        <p:spPr bwMode="auto">
          <a:xfrm>
            <a:off x="2641600" y="5788011"/>
            <a:ext cx="1073150" cy="0"/>
          </a:xfrm>
          <a:prstGeom prst="line">
            <a:avLst/>
          </a:prstGeom>
          <a:noFill/>
          <a:ln w="19050">
            <a:solidFill>
              <a:schemeClr val="tx1"/>
            </a:solidFill>
            <a:round/>
            <a:headEnd/>
            <a:tailEnd type="triangle" w="med" len="med"/>
          </a:ln>
          <a:effectLst/>
        </p:spPr>
        <p:txBody>
          <a:bodyPr/>
          <a:lstStyle/>
          <a:p>
            <a:endParaRPr lang="pt-B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PHÁRMAKON</a:t>
            </a:r>
          </a:p>
        </p:txBody>
      </p:sp>
      <p:pic>
        <p:nvPicPr>
          <p:cNvPr id="3" name="Imagem 2" descr="salzburgo_sec15.jpg"/>
          <p:cNvPicPr>
            <a:picLocks noChangeAspect="1"/>
          </p:cNvPicPr>
          <p:nvPr/>
        </p:nvPicPr>
        <p:blipFill>
          <a:blip r:embed="rId3" cstate="print"/>
          <a:stretch>
            <a:fillRect/>
          </a:stretch>
        </p:blipFill>
        <p:spPr>
          <a:xfrm>
            <a:off x="463740" y="1571612"/>
            <a:ext cx="5060764" cy="2286015"/>
          </a:xfrm>
          <a:prstGeom prst="rect">
            <a:avLst/>
          </a:prstGeom>
        </p:spPr>
      </p:pic>
      <p:pic>
        <p:nvPicPr>
          <p:cNvPr id="4" name="Imagem 3" descr="450px-Paracelsus.jpg"/>
          <p:cNvPicPr>
            <a:picLocks noChangeAspect="1"/>
          </p:cNvPicPr>
          <p:nvPr/>
        </p:nvPicPr>
        <p:blipFill>
          <a:blip r:embed="rId4" cstate="print"/>
          <a:stretch>
            <a:fillRect/>
          </a:stretch>
        </p:blipFill>
        <p:spPr>
          <a:xfrm>
            <a:off x="6131745" y="1643050"/>
            <a:ext cx="3321849" cy="4429132"/>
          </a:xfrm>
          <a:prstGeom prst="rect">
            <a:avLst/>
          </a:prstGeom>
        </p:spPr>
      </p:pic>
      <p:sp>
        <p:nvSpPr>
          <p:cNvPr id="5" name="CaixaDeTexto 4"/>
          <p:cNvSpPr txBox="1"/>
          <p:nvPr/>
        </p:nvSpPr>
        <p:spPr>
          <a:xfrm>
            <a:off x="1381100" y="4643446"/>
            <a:ext cx="1643074" cy="461665"/>
          </a:xfrm>
          <a:prstGeom prst="rect">
            <a:avLst/>
          </a:prstGeom>
          <a:noFill/>
        </p:spPr>
        <p:txBody>
          <a:bodyPr wrap="square" rtlCol="0">
            <a:spAutoFit/>
          </a:bodyPr>
          <a:lstStyle/>
          <a:p>
            <a:endParaRPr lang="pt-BR" dirty="0"/>
          </a:p>
        </p:txBody>
      </p:sp>
      <p:sp>
        <p:nvSpPr>
          <p:cNvPr id="6" name="CaixaDeTexto 5"/>
          <p:cNvSpPr txBox="1"/>
          <p:nvPr/>
        </p:nvSpPr>
        <p:spPr>
          <a:xfrm>
            <a:off x="452406" y="3929066"/>
            <a:ext cx="5072098" cy="2246769"/>
          </a:xfrm>
          <a:prstGeom prst="rect">
            <a:avLst/>
          </a:prstGeom>
          <a:noFill/>
        </p:spPr>
        <p:txBody>
          <a:bodyPr wrap="square" rtlCol="0">
            <a:spAutoFit/>
          </a:bodyPr>
          <a:lstStyle/>
          <a:p>
            <a:r>
              <a:rPr lang="pt-BR" sz="2000" dirty="0" err="1">
                <a:solidFill>
                  <a:schemeClr val="bg2">
                    <a:lumMod val="25000"/>
                  </a:schemeClr>
                </a:solidFill>
                <a:latin typeface="+mn-lt"/>
              </a:rPr>
              <a:t>Paracelsus</a:t>
            </a:r>
            <a:endParaRPr lang="pt-BR" sz="2000" dirty="0">
              <a:solidFill>
                <a:schemeClr val="bg2">
                  <a:lumMod val="25000"/>
                </a:schemeClr>
              </a:solidFill>
              <a:latin typeface="+mn-lt"/>
            </a:endParaRPr>
          </a:p>
          <a:p>
            <a:endParaRPr lang="pt-BR" sz="2000" dirty="0">
              <a:solidFill>
                <a:schemeClr val="bg2">
                  <a:lumMod val="25000"/>
                </a:schemeClr>
              </a:solidFill>
              <a:latin typeface="+mn-lt"/>
            </a:endParaRPr>
          </a:p>
          <a:p>
            <a:r>
              <a:rPr lang="pt-BR" sz="2000" dirty="0" err="1">
                <a:solidFill>
                  <a:schemeClr val="bg2">
                    <a:lumMod val="25000"/>
                  </a:schemeClr>
                </a:solidFill>
                <a:latin typeface="+mn-lt"/>
              </a:rPr>
              <a:t>Phillipus</a:t>
            </a:r>
            <a:r>
              <a:rPr lang="pt-BR" sz="2000" dirty="0">
                <a:solidFill>
                  <a:schemeClr val="bg2">
                    <a:lumMod val="25000"/>
                  </a:schemeClr>
                </a:solidFill>
                <a:latin typeface="+mn-lt"/>
              </a:rPr>
              <a:t> </a:t>
            </a:r>
            <a:r>
              <a:rPr lang="pt-BR" sz="2000" dirty="0" err="1">
                <a:solidFill>
                  <a:schemeClr val="bg2">
                    <a:lumMod val="25000"/>
                  </a:schemeClr>
                </a:solidFill>
                <a:latin typeface="+mn-lt"/>
              </a:rPr>
              <a:t>Aureolus</a:t>
            </a:r>
            <a:r>
              <a:rPr lang="pt-BR" sz="2000" dirty="0">
                <a:solidFill>
                  <a:schemeClr val="bg2">
                    <a:lumMod val="25000"/>
                  </a:schemeClr>
                </a:solidFill>
                <a:latin typeface="+mn-lt"/>
              </a:rPr>
              <a:t> </a:t>
            </a:r>
            <a:r>
              <a:rPr lang="pt-BR" sz="2000" dirty="0" err="1">
                <a:solidFill>
                  <a:schemeClr val="bg2">
                    <a:lumMod val="25000"/>
                  </a:schemeClr>
                </a:solidFill>
                <a:latin typeface="+mn-lt"/>
              </a:rPr>
              <a:t>Theophrastus</a:t>
            </a:r>
            <a:r>
              <a:rPr lang="pt-BR" sz="2000" dirty="0">
                <a:solidFill>
                  <a:schemeClr val="bg2">
                    <a:lumMod val="25000"/>
                  </a:schemeClr>
                </a:solidFill>
                <a:latin typeface="+mn-lt"/>
              </a:rPr>
              <a:t> </a:t>
            </a:r>
            <a:r>
              <a:rPr lang="pt-BR" sz="2000" dirty="0" err="1">
                <a:solidFill>
                  <a:schemeClr val="bg2">
                    <a:lumMod val="25000"/>
                  </a:schemeClr>
                </a:solidFill>
                <a:latin typeface="+mn-lt"/>
              </a:rPr>
              <a:t>Bombastus</a:t>
            </a:r>
            <a:r>
              <a:rPr lang="pt-BR" sz="2000" dirty="0">
                <a:solidFill>
                  <a:schemeClr val="bg2">
                    <a:lumMod val="25000"/>
                  </a:schemeClr>
                </a:solidFill>
                <a:latin typeface="+mn-lt"/>
              </a:rPr>
              <a:t> </a:t>
            </a:r>
            <a:r>
              <a:rPr lang="pt-BR" sz="2000" dirty="0" err="1">
                <a:solidFill>
                  <a:schemeClr val="bg2">
                    <a:lumMod val="25000"/>
                  </a:schemeClr>
                </a:solidFill>
                <a:latin typeface="+mn-lt"/>
              </a:rPr>
              <a:t>von</a:t>
            </a:r>
            <a:r>
              <a:rPr lang="pt-BR" sz="2000" dirty="0">
                <a:solidFill>
                  <a:schemeClr val="bg2">
                    <a:lumMod val="25000"/>
                  </a:schemeClr>
                </a:solidFill>
                <a:latin typeface="+mn-lt"/>
              </a:rPr>
              <a:t> </a:t>
            </a:r>
            <a:r>
              <a:rPr lang="pt-BR" sz="2000" dirty="0" err="1">
                <a:solidFill>
                  <a:schemeClr val="bg2">
                    <a:lumMod val="25000"/>
                  </a:schemeClr>
                </a:solidFill>
                <a:latin typeface="+mn-lt"/>
              </a:rPr>
              <a:t>Hohenheim</a:t>
            </a:r>
            <a:r>
              <a:rPr lang="pt-BR" sz="2000" dirty="0">
                <a:solidFill>
                  <a:schemeClr val="bg2">
                    <a:lumMod val="25000"/>
                  </a:schemeClr>
                </a:solidFill>
                <a:latin typeface="+mn-lt"/>
              </a:rPr>
              <a:t>,</a:t>
            </a:r>
          </a:p>
          <a:p>
            <a:endParaRPr lang="pt-BR" sz="2000" dirty="0">
              <a:solidFill>
                <a:schemeClr val="bg2">
                  <a:lumMod val="25000"/>
                </a:schemeClr>
              </a:solidFill>
              <a:latin typeface="+mn-lt"/>
            </a:endParaRPr>
          </a:p>
          <a:p>
            <a:r>
              <a:rPr lang="pt-BR" sz="2000" dirty="0">
                <a:solidFill>
                  <a:schemeClr val="bg2">
                    <a:lumMod val="25000"/>
                  </a:schemeClr>
                </a:solidFill>
                <a:latin typeface="+mn-lt"/>
              </a:rPr>
              <a:t>(*) </a:t>
            </a:r>
            <a:r>
              <a:rPr lang="pt-BR" sz="2000" dirty="0" err="1">
                <a:solidFill>
                  <a:schemeClr val="bg2">
                    <a:lumMod val="25000"/>
                  </a:schemeClr>
                </a:solidFill>
                <a:latin typeface="+mn-lt"/>
              </a:rPr>
              <a:t>Einsiedeln</a:t>
            </a:r>
            <a:r>
              <a:rPr lang="pt-BR" sz="2000" dirty="0">
                <a:solidFill>
                  <a:schemeClr val="bg2">
                    <a:lumMod val="25000"/>
                  </a:schemeClr>
                </a:solidFill>
                <a:latin typeface="+mn-lt"/>
              </a:rPr>
              <a:t>, 17 de dezembro de 1493</a:t>
            </a:r>
          </a:p>
          <a:p>
            <a:r>
              <a:rPr lang="pt-BR" sz="2000" dirty="0">
                <a:solidFill>
                  <a:schemeClr val="bg2">
                    <a:lumMod val="25000"/>
                  </a:schemeClr>
                </a:solidFill>
                <a:latin typeface="+mn-lt"/>
              </a:rPr>
              <a:t>(+) </a:t>
            </a:r>
            <a:r>
              <a:rPr lang="pt-BR" sz="2000" dirty="0" err="1">
                <a:solidFill>
                  <a:schemeClr val="bg2">
                    <a:lumMod val="25000"/>
                  </a:schemeClr>
                </a:solidFill>
                <a:latin typeface="+mn-lt"/>
              </a:rPr>
              <a:t>Salzburgo</a:t>
            </a:r>
            <a:r>
              <a:rPr lang="pt-BR" sz="2000" dirty="0">
                <a:solidFill>
                  <a:schemeClr val="bg2">
                    <a:lumMod val="25000"/>
                  </a:schemeClr>
                </a:solidFill>
                <a:latin typeface="+mn-lt"/>
              </a:rPr>
              <a:t>, 24 de setembro de 1541</a:t>
            </a:r>
            <a:endParaRPr lang="pt-BR" sz="2000" dirty="0">
              <a:solidFill>
                <a:schemeClr val="bg2">
                  <a:lumMod val="25000"/>
                </a:schemeClr>
              </a:solidFill>
              <a:latin typeface="+mn-lt"/>
              <a:hlinkClick r:id="rId5" action="ppaction://hlinkfile" tooltip="Einsiedeln"/>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Desenvolvimento de novos fármacos e medicamentos</a:t>
            </a:r>
          </a:p>
        </p:txBody>
      </p:sp>
      <p:sp>
        <p:nvSpPr>
          <p:cNvPr id="6" name="Espaço Reservado para Conteúdo 5"/>
          <p:cNvSpPr>
            <a:spLocks noGrp="1"/>
          </p:cNvSpPr>
          <p:nvPr>
            <p:ph sz="quarter" idx="1"/>
          </p:nvPr>
        </p:nvSpPr>
        <p:spPr/>
        <p:txBody>
          <a:bodyPr>
            <a:normAutofit fontScale="92500" lnSpcReduction="10000"/>
          </a:bodyPr>
          <a:lstStyle/>
          <a:p>
            <a:pPr marL="457200" indent="-457200">
              <a:buNone/>
            </a:pPr>
            <a:r>
              <a:rPr lang="pt-BR" sz="2400" u="sng" dirty="0">
                <a:latin typeface="Arial" charset="0"/>
              </a:rPr>
              <a:t>Conceitos chave para a compreensão de resultados toxicológicos:</a:t>
            </a:r>
          </a:p>
          <a:p>
            <a:pPr marL="457200" indent="-457200"/>
            <a:endParaRPr lang="pt-BR" sz="2400" dirty="0">
              <a:latin typeface="Arial" charset="0"/>
            </a:endParaRPr>
          </a:p>
          <a:p>
            <a:pPr marL="457200" indent="-457200"/>
            <a:r>
              <a:rPr lang="pt-BR" sz="2400" dirty="0">
                <a:latin typeface="Arial" charset="0"/>
              </a:rPr>
              <a:t>Cronicidade.</a:t>
            </a:r>
          </a:p>
          <a:p>
            <a:pPr marL="457200" indent="-457200"/>
            <a:r>
              <a:rPr lang="pt-BR" sz="2400" dirty="0">
                <a:latin typeface="Arial" charset="0"/>
              </a:rPr>
              <a:t>Absorção.</a:t>
            </a:r>
          </a:p>
          <a:p>
            <a:pPr marL="457200" indent="-457200"/>
            <a:r>
              <a:rPr lang="pt-BR" sz="2400" dirty="0">
                <a:latin typeface="Arial" charset="0"/>
              </a:rPr>
              <a:t>Distribuição.</a:t>
            </a:r>
          </a:p>
          <a:p>
            <a:pPr marL="457200" indent="-457200"/>
            <a:r>
              <a:rPr lang="pt-BR" sz="2400" dirty="0">
                <a:latin typeface="Arial" charset="0"/>
              </a:rPr>
              <a:t>Reversibilidade.</a:t>
            </a:r>
          </a:p>
          <a:p>
            <a:pPr marL="457200" indent="-457200"/>
            <a:r>
              <a:rPr lang="pt-BR" sz="2400" dirty="0">
                <a:latin typeface="Arial" charset="0"/>
              </a:rPr>
              <a:t>Dose-resposta.</a:t>
            </a:r>
          </a:p>
          <a:p>
            <a:pPr marL="457200" indent="-457200"/>
            <a:r>
              <a:rPr lang="pt-BR" sz="2400" dirty="0">
                <a:latin typeface="Arial" charset="0"/>
              </a:rPr>
              <a:t>Tempo-resposta</a:t>
            </a:r>
          </a:p>
          <a:p>
            <a:pPr marL="457200" indent="-457200"/>
            <a:r>
              <a:rPr lang="pt-BR" sz="2400" dirty="0">
                <a:latin typeface="Arial" charset="0"/>
              </a:rPr>
              <a:t>Suscetibilidade.</a:t>
            </a:r>
          </a:p>
          <a:p>
            <a:pPr marL="457200" indent="-457200"/>
            <a:r>
              <a:rPr lang="pt-BR" sz="2400" dirty="0">
                <a:latin typeface="Arial" charset="0"/>
              </a:rPr>
              <a:t>Populações especiais.</a:t>
            </a:r>
          </a:p>
          <a:p>
            <a:pPr marL="457200" indent="-457200"/>
            <a:r>
              <a:rPr lang="pt-BR" sz="2400" dirty="0">
                <a:latin typeface="Arial" charset="0"/>
              </a:rPr>
              <a:t>Evidências estatísticas x biológicas.</a:t>
            </a:r>
          </a:p>
          <a:p>
            <a:pPr marL="457200" indent="-457200"/>
            <a:r>
              <a:rPr lang="pt-BR" sz="2400" dirty="0">
                <a:latin typeface="Arial" charset="0"/>
              </a:rPr>
              <a:t>Metabolismo e </a:t>
            </a:r>
            <a:r>
              <a:rPr lang="pt-BR" sz="2400" dirty="0" err="1">
                <a:latin typeface="Arial" charset="0"/>
              </a:rPr>
              <a:t>biotransformação</a:t>
            </a:r>
            <a:r>
              <a:rPr lang="pt-BR" sz="2400" dirty="0">
                <a:latin typeface="Arial" charset="0"/>
              </a:rPr>
              <a: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Desenvolvimento de novos fármacos e medicamentos</a:t>
            </a:r>
          </a:p>
        </p:txBody>
      </p:sp>
      <p:sp>
        <p:nvSpPr>
          <p:cNvPr id="6" name="Espaço Reservado para Conteúdo 5"/>
          <p:cNvSpPr>
            <a:spLocks noGrp="1"/>
          </p:cNvSpPr>
          <p:nvPr>
            <p:ph sz="quarter" idx="1"/>
          </p:nvPr>
        </p:nvSpPr>
        <p:spPr/>
        <p:txBody>
          <a:bodyPr>
            <a:normAutofit fontScale="92500" lnSpcReduction="10000"/>
          </a:bodyPr>
          <a:lstStyle/>
          <a:p>
            <a:pPr marL="457200" indent="-457200">
              <a:buNone/>
            </a:pPr>
            <a:r>
              <a:rPr lang="pt-BR" sz="2400" u="sng" dirty="0">
                <a:latin typeface="Arial" charset="0"/>
              </a:rPr>
              <a:t>Manifestações toxicológicas.</a:t>
            </a:r>
          </a:p>
          <a:p>
            <a:pPr marL="457200" indent="-457200"/>
            <a:endParaRPr lang="pt-BR" sz="2400" dirty="0">
              <a:latin typeface="Arial" charset="0"/>
            </a:endParaRPr>
          </a:p>
          <a:p>
            <a:pPr marL="457200" indent="-457200"/>
            <a:r>
              <a:rPr lang="pt-BR" sz="2400" dirty="0">
                <a:latin typeface="Arial" charset="0"/>
              </a:rPr>
              <a:t>Letalidade.</a:t>
            </a:r>
          </a:p>
          <a:p>
            <a:pPr marL="457200" indent="-457200"/>
            <a:r>
              <a:rPr lang="pt-BR" sz="2400" dirty="0">
                <a:latin typeface="Arial" charset="0"/>
              </a:rPr>
              <a:t>Corrosão e intolerância de tecidos locais.</a:t>
            </a:r>
          </a:p>
          <a:p>
            <a:pPr marL="457200" indent="-457200"/>
            <a:r>
              <a:rPr lang="pt-BR" sz="2400" dirty="0">
                <a:latin typeface="Arial" charset="0"/>
              </a:rPr>
              <a:t>Efeitos imunes.</a:t>
            </a:r>
          </a:p>
          <a:p>
            <a:pPr marL="457200" indent="-457200"/>
            <a:r>
              <a:rPr lang="pt-BR" sz="2400" dirty="0">
                <a:latin typeface="Arial" charset="0"/>
              </a:rPr>
              <a:t>Efeitos sobre a reprodução.</a:t>
            </a:r>
          </a:p>
          <a:p>
            <a:pPr marL="457200" indent="-457200"/>
            <a:r>
              <a:rPr lang="pt-BR" sz="2400" dirty="0">
                <a:latin typeface="Arial" charset="0"/>
              </a:rPr>
              <a:t>Efeitos sobre o desenvolvimento.</a:t>
            </a:r>
          </a:p>
          <a:p>
            <a:pPr marL="457200" indent="-457200"/>
            <a:r>
              <a:rPr lang="pt-BR" sz="2400" dirty="0" err="1">
                <a:latin typeface="Arial" charset="0"/>
              </a:rPr>
              <a:t>Neurotoxicidade</a:t>
            </a:r>
            <a:r>
              <a:rPr lang="pt-BR" sz="2400" dirty="0">
                <a:latin typeface="Arial" charset="0"/>
              </a:rPr>
              <a:t>.</a:t>
            </a:r>
          </a:p>
          <a:p>
            <a:pPr marL="457200" indent="-457200"/>
            <a:r>
              <a:rPr lang="pt-BR" sz="2400" dirty="0">
                <a:latin typeface="Arial" charset="0"/>
              </a:rPr>
              <a:t>Efeitos sobre os órgãos alvo.</a:t>
            </a:r>
          </a:p>
          <a:p>
            <a:pPr marL="457200" indent="-457200"/>
            <a:r>
              <a:rPr lang="pt-BR" sz="2400" dirty="0" err="1">
                <a:latin typeface="Arial" charset="0"/>
              </a:rPr>
              <a:t>Carcinogenicidade</a:t>
            </a:r>
            <a:r>
              <a:rPr lang="pt-BR" sz="2400" dirty="0">
                <a:latin typeface="Arial" charset="0"/>
              </a:rPr>
              <a:t>.</a:t>
            </a:r>
          </a:p>
          <a:p>
            <a:pPr marL="457200" indent="-457200"/>
            <a:r>
              <a:rPr lang="pt-BR" sz="2400" dirty="0">
                <a:latin typeface="Arial" charset="0"/>
              </a:rPr>
              <a:t>Lesões anatomopatológicas.</a:t>
            </a:r>
          </a:p>
          <a:p>
            <a:pPr marL="457200" indent="-457200"/>
            <a:r>
              <a:rPr lang="pt-BR" sz="2400" dirty="0">
                <a:latin typeface="Arial" charset="0"/>
              </a:rPr>
              <a:t>Lesões histopatológicas.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Desenvolvimento de novos fármacos e medicamentos</a:t>
            </a:r>
          </a:p>
        </p:txBody>
      </p:sp>
      <p:sp>
        <p:nvSpPr>
          <p:cNvPr id="6" name="Espaço Reservado para Conteúdo 5"/>
          <p:cNvSpPr>
            <a:spLocks noGrp="1"/>
          </p:cNvSpPr>
          <p:nvPr>
            <p:ph sz="quarter" idx="1"/>
          </p:nvPr>
        </p:nvSpPr>
        <p:spPr/>
        <p:txBody>
          <a:bodyPr>
            <a:normAutofit/>
          </a:bodyPr>
          <a:lstStyle/>
          <a:p>
            <a:pPr marL="457200" indent="-457200">
              <a:buNone/>
            </a:pPr>
            <a:r>
              <a:rPr lang="pt-BR" sz="2400" u="sng" dirty="0">
                <a:latin typeface="Arial" charset="0"/>
              </a:rPr>
              <a:t>Manifestações toxicológicas.</a:t>
            </a:r>
          </a:p>
          <a:p>
            <a:pPr marL="457200" indent="-457200"/>
            <a:endParaRPr lang="pt-BR" sz="2400" dirty="0">
              <a:latin typeface="Arial" charset="0"/>
            </a:endParaRPr>
          </a:p>
          <a:p>
            <a:pPr marL="457200" indent="-457200"/>
            <a:r>
              <a:rPr lang="pt-BR" sz="2400" dirty="0" err="1">
                <a:latin typeface="Arial" charset="0"/>
              </a:rPr>
              <a:t>Citotoxicidade</a:t>
            </a:r>
            <a:r>
              <a:rPr lang="pt-BR" sz="2400" dirty="0">
                <a:latin typeface="Arial" charset="0"/>
              </a:rPr>
              <a:t>.</a:t>
            </a:r>
          </a:p>
          <a:p>
            <a:pPr marL="457200" indent="-457200"/>
            <a:r>
              <a:rPr lang="pt-BR" sz="2400" dirty="0">
                <a:latin typeface="Arial" charset="0"/>
              </a:rPr>
              <a:t>Perda da capacidade de regulação da célula.</a:t>
            </a:r>
          </a:p>
          <a:p>
            <a:pPr marL="457200" indent="-457200"/>
            <a:r>
              <a:rPr lang="pt-BR" sz="2400" dirty="0">
                <a:latin typeface="Arial" charset="0"/>
              </a:rPr>
              <a:t>Ruptura da capacidade de reparo celular.</a:t>
            </a:r>
          </a:p>
          <a:p>
            <a:pPr marL="457200" indent="-457200"/>
            <a:r>
              <a:rPr lang="pt-BR" sz="2400" dirty="0">
                <a:latin typeface="Arial" charset="0"/>
              </a:rPr>
              <a:t>Efeitos sobre a membrana celular.</a:t>
            </a:r>
          </a:p>
          <a:p>
            <a:pPr marL="457200" indent="-457200"/>
            <a:r>
              <a:rPr lang="pt-BR" sz="2400" dirty="0">
                <a:latin typeface="Arial" charset="0"/>
              </a:rPr>
              <a:t>Efeitos sobre receptores.</a:t>
            </a:r>
          </a:p>
          <a:p>
            <a:pPr marL="457200" indent="-457200"/>
            <a:r>
              <a:rPr lang="pt-BR" sz="2400" dirty="0">
                <a:latin typeface="Arial" charset="0"/>
              </a:rPr>
              <a:t>Efeitos sobre organelas celulares.</a:t>
            </a:r>
          </a:p>
          <a:p>
            <a:pPr marL="457200" indent="-457200"/>
            <a:r>
              <a:rPr lang="pt-BR" sz="2400" dirty="0">
                <a:latin typeface="Arial" charset="0"/>
              </a:rPr>
              <a:t>Efeitos bioquímicos / metabólicos.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Desenvolvimento de novos fármacos e medicamentos</a:t>
            </a:r>
          </a:p>
        </p:txBody>
      </p:sp>
      <p:sp>
        <p:nvSpPr>
          <p:cNvPr id="6" name="Espaço Reservado para Conteúdo 5"/>
          <p:cNvSpPr>
            <a:spLocks noGrp="1"/>
          </p:cNvSpPr>
          <p:nvPr>
            <p:ph sz="quarter" idx="1"/>
          </p:nvPr>
        </p:nvSpPr>
        <p:spPr/>
        <p:txBody>
          <a:bodyPr>
            <a:normAutofit fontScale="92500"/>
          </a:bodyPr>
          <a:lstStyle/>
          <a:p>
            <a:pPr>
              <a:buNone/>
            </a:pPr>
            <a:r>
              <a:rPr lang="pt-BR" sz="2400" i="1" u="sng" dirty="0">
                <a:latin typeface="Arial" charset="0"/>
              </a:rPr>
              <a:t>Mensagens básicas.</a:t>
            </a:r>
            <a:endParaRPr lang="pt-BR" sz="2400" dirty="0">
              <a:latin typeface="Arial" charset="0"/>
            </a:endParaRPr>
          </a:p>
          <a:p>
            <a:endParaRPr lang="pt-BR" sz="2400" dirty="0">
              <a:latin typeface="Arial" charset="0"/>
            </a:endParaRPr>
          </a:p>
          <a:p>
            <a:r>
              <a:rPr lang="pt-BR" sz="2400" dirty="0">
                <a:latin typeface="Arial" charset="0"/>
              </a:rPr>
              <a:t>800 a 1.000 Milhões de US$ para novos medicamentos humanos. </a:t>
            </a:r>
          </a:p>
          <a:p>
            <a:r>
              <a:rPr lang="pt-BR" sz="2400" dirty="0">
                <a:latin typeface="Arial" charset="0"/>
              </a:rPr>
              <a:t>80 a 160 Milhões de US$ para medicamentos veterinários.</a:t>
            </a:r>
          </a:p>
          <a:p>
            <a:r>
              <a:rPr lang="pt-BR" sz="2400" dirty="0">
                <a:latin typeface="Arial" charset="0"/>
              </a:rPr>
              <a:t>Tempo - 12 a 16 anos para desenvolver uma nova molécula.</a:t>
            </a:r>
          </a:p>
          <a:p>
            <a:r>
              <a:rPr lang="pt-BR" sz="2400" dirty="0">
                <a:latin typeface="Arial" charset="0"/>
              </a:rPr>
              <a:t>Principal objetivo - diminuir o tempo médio de “time to </a:t>
            </a:r>
            <a:r>
              <a:rPr lang="pt-BR" sz="2400" dirty="0" err="1">
                <a:latin typeface="Arial" charset="0"/>
              </a:rPr>
              <a:t>market</a:t>
            </a:r>
            <a:r>
              <a:rPr lang="pt-BR" sz="2400" dirty="0">
                <a:latin typeface="Arial" charset="0"/>
              </a:rPr>
              <a:t>”.</a:t>
            </a:r>
          </a:p>
          <a:p>
            <a:r>
              <a:rPr lang="pt-BR" sz="2400" dirty="0">
                <a:latin typeface="Arial" charset="0"/>
              </a:rPr>
              <a:t>Processo complexo que é o “coração” de uma empresa farmacêutica.</a:t>
            </a:r>
          </a:p>
          <a:p>
            <a:r>
              <a:rPr lang="pt-BR" sz="2400" dirty="0">
                <a:latin typeface="Arial" charset="0"/>
              </a:rPr>
              <a:t>Desenvolvimento de equipes complexas de cientistas e outros profissionais.</a:t>
            </a:r>
          </a:p>
          <a:p>
            <a:r>
              <a:rPr lang="pt-BR" sz="2400" dirty="0">
                <a:latin typeface="Arial" charset="0"/>
              </a:rPr>
              <a:t>Faturamento alto mas possuí a maior taxa de investimento em pesquisas.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Desenvolvimento de novos fármacos e medicamentos</a:t>
            </a:r>
          </a:p>
        </p:txBody>
      </p:sp>
      <p:sp>
        <p:nvSpPr>
          <p:cNvPr id="6" name="Espaço Reservado para Conteúdo 5"/>
          <p:cNvSpPr>
            <a:spLocks noGrp="1"/>
          </p:cNvSpPr>
          <p:nvPr>
            <p:ph sz="quarter" idx="1"/>
          </p:nvPr>
        </p:nvSpPr>
        <p:spPr/>
        <p:txBody>
          <a:bodyPr>
            <a:normAutofit fontScale="70000" lnSpcReduction="20000"/>
          </a:bodyPr>
          <a:lstStyle/>
          <a:p>
            <a:pPr>
              <a:buNone/>
            </a:pPr>
            <a:r>
              <a:rPr lang="pt-BR" sz="2400" i="1" u="sng" dirty="0">
                <a:latin typeface="Arial" charset="0"/>
              </a:rPr>
              <a:t>Histórico:</a:t>
            </a:r>
          </a:p>
          <a:p>
            <a:pPr>
              <a:buNone/>
            </a:pPr>
            <a:endParaRPr lang="pt-BR" sz="2400" dirty="0">
              <a:latin typeface="Arial" charset="0"/>
            </a:endParaRPr>
          </a:p>
          <a:p>
            <a:r>
              <a:rPr lang="pt-BR" sz="2400" dirty="0">
                <a:latin typeface="Arial" charset="0"/>
              </a:rPr>
              <a:t>Em 1927, </a:t>
            </a:r>
            <a:r>
              <a:rPr lang="pt-BR" sz="2400" dirty="0" err="1">
                <a:latin typeface="Arial" charset="0"/>
              </a:rPr>
              <a:t>J.W.Trevan</a:t>
            </a:r>
            <a:r>
              <a:rPr lang="pt-BR" sz="2400" dirty="0">
                <a:latin typeface="Arial" charset="0"/>
              </a:rPr>
              <a:t> publicou o primeiro estudo de dose letal 50% ou DL50.</a:t>
            </a:r>
          </a:p>
          <a:p>
            <a:r>
              <a:rPr lang="pt-BR" sz="2400" dirty="0">
                <a:latin typeface="Arial" charset="0"/>
              </a:rPr>
              <a:t>O desastre da talidomida induziu um rápido desenvolvimento na toxicologia de medicamentos (1956).</a:t>
            </a:r>
          </a:p>
          <a:p>
            <a:r>
              <a:rPr lang="pt-BR" sz="2400" dirty="0">
                <a:latin typeface="Arial" charset="0"/>
              </a:rPr>
              <a:t>Primeira diretriz publicada é de 1965.</a:t>
            </a:r>
          </a:p>
          <a:p>
            <a:endParaRPr lang="pt-BR" sz="1400" dirty="0">
              <a:latin typeface="Arial" charset="0"/>
            </a:endParaRPr>
          </a:p>
          <a:p>
            <a:pPr>
              <a:buNone/>
            </a:pPr>
            <a:r>
              <a:rPr lang="pt-BR" sz="2400" i="1" u="sng" dirty="0">
                <a:latin typeface="Arial" charset="0"/>
              </a:rPr>
              <a:t>Atualmente: Fase do perfeccionismo.</a:t>
            </a:r>
            <a:endParaRPr lang="pt-BR" sz="2400" dirty="0">
              <a:latin typeface="Arial" charset="0"/>
            </a:endParaRPr>
          </a:p>
          <a:p>
            <a:endParaRPr lang="pt-BR" sz="2400" dirty="0">
              <a:latin typeface="Arial" charset="0"/>
            </a:endParaRPr>
          </a:p>
          <a:p>
            <a:r>
              <a:rPr lang="pt-BR" sz="2400" dirty="0">
                <a:latin typeface="Arial" charset="0"/>
              </a:rPr>
              <a:t>Variedade de testes e estudos.</a:t>
            </a:r>
          </a:p>
          <a:p>
            <a:r>
              <a:rPr lang="pt-BR" sz="2400" dirty="0">
                <a:latin typeface="Arial" charset="0"/>
              </a:rPr>
              <a:t>Análises bioestatísticas complexas.</a:t>
            </a:r>
          </a:p>
          <a:p>
            <a:r>
              <a:rPr lang="pt-BR" sz="2400" dirty="0">
                <a:latin typeface="Arial" charset="0"/>
              </a:rPr>
              <a:t>Boas Práticas de Laboratório - BPL.</a:t>
            </a:r>
          </a:p>
          <a:p>
            <a:r>
              <a:rPr lang="pt-BR" sz="2400" dirty="0">
                <a:latin typeface="Arial" charset="0"/>
              </a:rPr>
              <a:t>Farmacocinética / Farmacodinâmica.</a:t>
            </a:r>
          </a:p>
          <a:p>
            <a:r>
              <a:rPr lang="pt-BR" sz="2400" dirty="0">
                <a:latin typeface="Arial" charset="0"/>
              </a:rPr>
              <a:t>Estudos complexos, análise complexa, alto custo mas com boa previsibilidade.</a:t>
            </a:r>
          </a:p>
          <a:p>
            <a:endParaRPr lang="pt-BR" sz="1400" dirty="0">
              <a:latin typeface="Arial" charset="0"/>
            </a:endParaRPr>
          </a:p>
          <a:p>
            <a:pPr>
              <a:buNone/>
            </a:pPr>
            <a:r>
              <a:rPr lang="pt-BR" sz="2400" i="1" u="sng" dirty="0">
                <a:latin typeface="Arial" charset="0"/>
              </a:rPr>
              <a:t>Futuro:</a:t>
            </a:r>
            <a:endParaRPr lang="pt-BR" sz="2400" dirty="0">
              <a:latin typeface="Arial" charset="0"/>
            </a:endParaRPr>
          </a:p>
          <a:p>
            <a:r>
              <a:rPr lang="pt-BR" sz="2400" dirty="0">
                <a:latin typeface="Arial" charset="0"/>
              </a:rPr>
              <a:t>Toxicologia sistêmica / </a:t>
            </a:r>
            <a:r>
              <a:rPr lang="pt-BR" sz="2400" dirty="0" err="1">
                <a:latin typeface="Arial" charset="0"/>
              </a:rPr>
              <a:t>Proteômica</a:t>
            </a:r>
            <a:r>
              <a:rPr lang="pt-BR" sz="2400" dirty="0">
                <a:latin typeface="Arial" charset="0"/>
              </a:rPr>
              <a:t> / </a:t>
            </a:r>
            <a:r>
              <a:rPr lang="pt-BR" sz="2400" dirty="0" err="1">
                <a:latin typeface="Arial" charset="0"/>
              </a:rPr>
              <a:t>Genômica</a:t>
            </a:r>
            <a:r>
              <a:rPr lang="pt-BR" sz="2400" dirty="0">
                <a:latin typeface="Arial" charset="0"/>
              </a:rPr>
              <a:t> / Toxicologia individual. </a:t>
            </a:r>
          </a:p>
          <a:p>
            <a:r>
              <a:rPr lang="pt-BR" sz="2400" dirty="0">
                <a:latin typeface="Arial" charset="0"/>
              </a:rPr>
              <a:t>Redução na utilização de animais / Meios alternativos.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Desenvolvimento de novos fármacos e medicamentos</a:t>
            </a:r>
          </a:p>
        </p:txBody>
      </p:sp>
      <p:sp>
        <p:nvSpPr>
          <p:cNvPr id="6" name="Espaço Reservado para Conteúdo 5"/>
          <p:cNvSpPr>
            <a:spLocks noGrp="1"/>
          </p:cNvSpPr>
          <p:nvPr>
            <p:ph sz="quarter" idx="1"/>
          </p:nvPr>
        </p:nvSpPr>
        <p:spPr/>
        <p:txBody>
          <a:bodyPr>
            <a:normAutofit lnSpcReduction="10000"/>
          </a:bodyPr>
          <a:lstStyle/>
          <a:p>
            <a:pPr>
              <a:buNone/>
            </a:pPr>
            <a:r>
              <a:rPr lang="pt-BR" sz="2400" i="1" u="sng" dirty="0">
                <a:latin typeface="Arial" charset="0"/>
              </a:rPr>
              <a:t>Dilemas atuais no uso de testes de segurança não clínicos.</a:t>
            </a:r>
          </a:p>
          <a:p>
            <a:endParaRPr lang="pt-BR" sz="1800" i="1" u="sng" dirty="0">
              <a:latin typeface="Arial" charset="0"/>
            </a:endParaRPr>
          </a:p>
          <a:p>
            <a:r>
              <a:rPr lang="pt-BR" sz="2400" dirty="0">
                <a:latin typeface="Arial" charset="0"/>
              </a:rPr>
              <a:t>Estão tornando-se rígidos demais e assim perderão rapidamente sua utilidade.</a:t>
            </a:r>
          </a:p>
          <a:p>
            <a:endParaRPr lang="pt-BR" sz="2400" dirty="0">
              <a:latin typeface="Arial" charset="0"/>
            </a:endParaRPr>
          </a:p>
          <a:p>
            <a:r>
              <a:rPr lang="pt-BR" sz="2400" dirty="0">
                <a:latin typeface="Arial" charset="0"/>
              </a:rPr>
              <a:t>Para as agências eles são fundamentais para as sociedades protetoras dos animais são insignificantes.</a:t>
            </a:r>
          </a:p>
          <a:p>
            <a:endParaRPr lang="pt-BR" sz="2400" dirty="0">
              <a:latin typeface="Arial" charset="0"/>
            </a:endParaRPr>
          </a:p>
          <a:p>
            <a:r>
              <a:rPr lang="pt-BR" sz="2400" dirty="0">
                <a:latin typeface="Arial" charset="0"/>
              </a:rPr>
              <a:t>Muitos novos medicamentos estão surgindo sem a compreensão completa dos mecanismos íntimos de ação sendo sua segurança ou não testada no mercado dentro de limites éticos.</a:t>
            </a:r>
            <a:endParaRPr lang="pt-BR" sz="1800" dirty="0">
              <a:latin typeface="Arial"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Desenvolvimento de novos fármacos e medicamentos</a:t>
            </a:r>
          </a:p>
        </p:txBody>
      </p:sp>
      <p:sp>
        <p:nvSpPr>
          <p:cNvPr id="6" name="Espaço Reservado para Conteúdo 5"/>
          <p:cNvSpPr>
            <a:spLocks noGrp="1"/>
          </p:cNvSpPr>
          <p:nvPr>
            <p:ph sz="quarter" idx="1"/>
          </p:nvPr>
        </p:nvSpPr>
        <p:spPr/>
        <p:txBody>
          <a:bodyPr>
            <a:normAutofit fontScale="77500" lnSpcReduction="20000"/>
          </a:bodyPr>
          <a:lstStyle/>
          <a:p>
            <a:pPr>
              <a:buNone/>
            </a:pPr>
            <a:r>
              <a:rPr lang="pt-BR" sz="2400" i="1" u="sng" dirty="0">
                <a:latin typeface="Arial" charset="0"/>
              </a:rPr>
              <a:t>Dilemas atuais no uso de testes de segurança não clínicos.</a:t>
            </a:r>
          </a:p>
          <a:p>
            <a:endParaRPr lang="pt-BR" sz="2400" i="1" u="sng" dirty="0">
              <a:latin typeface="Arial" charset="0"/>
            </a:endParaRPr>
          </a:p>
          <a:p>
            <a:r>
              <a:rPr lang="pt-BR" sz="2400" dirty="0">
                <a:latin typeface="Arial" charset="0"/>
              </a:rPr>
              <a:t>Fase Pré-Clínica / Descoberta 		= 44.8%.	</a:t>
            </a:r>
            <a:r>
              <a:rPr lang="pt-BR" sz="2400" dirty="0">
                <a:solidFill>
                  <a:srgbClr val="FF0000"/>
                </a:solidFill>
                <a:latin typeface="Arial" charset="0"/>
              </a:rPr>
              <a:t>(7.569)</a:t>
            </a:r>
          </a:p>
          <a:p>
            <a:endParaRPr lang="pt-BR" sz="1800" dirty="0">
              <a:solidFill>
                <a:srgbClr val="FF0000"/>
              </a:solidFill>
              <a:latin typeface="Arial" charset="0"/>
            </a:endParaRPr>
          </a:p>
          <a:p>
            <a:r>
              <a:rPr lang="pt-BR" sz="2400" dirty="0">
                <a:latin typeface="Arial" charset="0"/>
              </a:rPr>
              <a:t>Fase I para seres humanos 		= 17,3%.	</a:t>
            </a:r>
            <a:r>
              <a:rPr lang="pt-BR" sz="2400" dirty="0">
                <a:solidFill>
                  <a:srgbClr val="FF0000"/>
                </a:solidFill>
                <a:latin typeface="Arial" charset="0"/>
              </a:rPr>
              <a:t>(2.415)</a:t>
            </a:r>
            <a:endParaRPr lang="pt-BR" sz="2400" dirty="0">
              <a:latin typeface="Arial" charset="0"/>
            </a:endParaRPr>
          </a:p>
          <a:p>
            <a:endParaRPr lang="pt-BR" sz="1800" dirty="0">
              <a:latin typeface="Arial" charset="0"/>
            </a:endParaRPr>
          </a:p>
          <a:p>
            <a:r>
              <a:rPr lang="pt-BR" sz="2400" dirty="0">
                <a:latin typeface="Arial" charset="0"/>
              </a:rPr>
              <a:t>Fase II para seres humanos		= 23,0%.	</a:t>
            </a:r>
            <a:r>
              <a:rPr lang="pt-BR" sz="2400" dirty="0">
                <a:solidFill>
                  <a:srgbClr val="FF0000"/>
                </a:solidFill>
                <a:latin typeface="Arial" charset="0"/>
              </a:rPr>
              <a:t>(2.622)</a:t>
            </a:r>
            <a:endParaRPr lang="pt-BR" sz="2400" dirty="0">
              <a:latin typeface="Arial" charset="0"/>
            </a:endParaRPr>
          </a:p>
          <a:p>
            <a:endParaRPr lang="pt-BR" sz="1800" dirty="0">
              <a:latin typeface="Arial" charset="0"/>
            </a:endParaRPr>
          </a:p>
          <a:p>
            <a:r>
              <a:rPr lang="pt-BR" sz="2400" dirty="0">
                <a:latin typeface="Arial" charset="0"/>
              </a:rPr>
              <a:t>Fase III para seres humanos 		= 8,2%.		</a:t>
            </a:r>
            <a:r>
              <a:rPr lang="pt-BR" sz="2400" dirty="0">
                <a:solidFill>
                  <a:srgbClr val="FF0000"/>
                </a:solidFill>
                <a:latin typeface="Arial" charset="0"/>
              </a:rPr>
              <a:t>(1.179)</a:t>
            </a:r>
            <a:endParaRPr lang="pt-BR" sz="2400" dirty="0">
              <a:latin typeface="Arial" charset="0"/>
            </a:endParaRPr>
          </a:p>
          <a:p>
            <a:endParaRPr lang="pt-BR" sz="1800" dirty="0">
              <a:latin typeface="Arial" charset="0"/>
            </a:endParaRPr>
          </a:p>
          <a:p>
            <a:r>
              <a:rPr lang="pt-BR" sz="2400" dirty="0">
                <a:latin typeface="Arial" charset="0"/>
              </a:rPr>
              <a:t>Produtos lançados nos mercado 	= 5,2%.		</a:t>
            </a:r>
            <a:r>
              <a:rPr lang="pt-BR" sz="2400" dirty="0">
                <a:solidFill>
                  <a:srgbClr val="FF0000"/>
                </a:solidFill>
                <a:latin typeface="Arial" charset="0"/>
              </a:rPr>
              <a:t>(2.002)</a:t>
            </a:r>
            <a:endParaRPr lang="pt-BR" sz="2400" dirty="0">
              <a:latin typeface="Arial" charset="0"/>
            </a:endParaRPr>
          </a:p>
          <a:p>
            <a:endParaRPr lang="pt-BR" sz="1800" dirty="0">
              <a:latin typeface="Arial" charset="0"/>
            </a:endParaRPr>
          </a:p>
          <a:p>
            <a:r>
              <a:rPr lang="pt-BR" sz="2400" dirty="0">
                <a:latin typeface="Arial" charset="0"/>
              </a:rPr>
              <a:t>Outros 				= 1,5%.		</a:t>
            </a:r>
            <a:r>
              <a:rPr lang="pt-BR" sz="2400" dirty="0">
                <a:solidFill>
                  <a:srgbClr val="FF0000"/>
                </a:solidFill>
                <a:latin typeface="Arial" charset="0"/>
              </a:rPr>
              <a:t>(   482)</a:t>
            </a:r>
            <a:endParaRPr lang="pt-BR" sz="2400" dirty="0">
              <a:latin typeface="Arial" charset="0"/>
            </a:endParaRPr>
          </a:p>
          <a:p>
            <a:endParaRPr lang="pt-BR" sz="1800" dirty="0">
              <a:latin typeface="Arial" charset="0"/>
            </a:endParaRPr>
          </a:p>
          <a:p>
            <a:r>
              <a:rPr lang="pt-BR" sz="2400" dirty="0">
                <a:latin typeface="Arial" charset="0"/>
              </a:rPr>
              <a:t>TOTAL						</a:t>
            </a:r>
            <a:r>
              <a:rPr lang="pt-BR" sz="2400" dirty="0">
                <a:solidFill>
                  <a:srgbClr val="FF0000"/>
                </a:solidFill>
                <a:latin typeface="Arial" charset="0"/>
              </a:rPr>
              <a:t>(16.269)</a:t>
            </a:r>
            <a:endParaRPr lang="pt-BR" sz="2400" dirty="0">
              <a:latin typeface="Arial" charset="0"/>
            </a:endParaRPr>
          </a:p>
          <a:p>
            <a:endParaRPr lang="pt-BR" sz="1800" dirty="0">
              <a:latin typeface="Arial" charset="0"/>
            </a:endParaRPr>
          </a:p>
          <a:p>
            <a:pPr algn="r">
              <a:buNone/>
            </a:pPr>
            <a:r>
              <a:rPr lang="pt-BR" sz="2000" i="1" dirty="0">
                <a:latin typeface="Arial" charset="0"/>
              </a:rPr>
              <a:t>Mercado veterinário = 3 a 5% do humano (aproximadamente 1600 a 1620).</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Desenvolvimento de novos fármacos e medicamentos</a:t>
            </a:r>
          </a:p>
        </p:txBody>
      </p:sp>
      <p:sp>
        <p:nvSpPr>
          <p:cNvPr id="6" name="Espaço Reservado para Conteúdo 5"/>
          <p:cNvSpPr>
            <a:spLocks noGrp="1"/>
          </p:cNvSpPr>
          <p:nvPr>
            <p:ph sz="quarter" idx="1"/>
          </p:nvPr>
        </p:nvSpPr>
        <p:spPr/>
        <p:txBody>
          <a:bodyPr>
            <a:normAutofit fontScale="85000" lnSpcReduction="20000"/>
          </a:bodyPr>
          <a:lstStyle/>
          <a:p>
            <a:pPr>
              <a:buNone/>
            </a:pPr>
            <a:r>
              <a:rPr lang="pt-BR" sz="2400" i="1" u="sng" dirty="0">
                <a:latin typeface="Arial" charset="0"/>
              </a:rPr>
              <a:t>Dilemas atuais no uso de testes de segurança não clínicos.</a:t>
            </a:r>
          </a:p>
          <a:p>
            <a:endParaRPr lang="pt-BR" sz="2000" i="1" u="sng" dirty="0">
              <a:latin typeface="Arial" charset="0"/>
            </a:endParaRPr>
          </a:p>
          <a:p>
            <a:r>
              <a:rPr lang="pt-BR" sz="2400" dirty="0">
                <a:latin typeface="Arial" charset="0"/>
              </a:rPr>
              <a:t>Descoberta 			2 a 10 anos 		</a:t>
            </a:r>
            <a:r>
              <a:rPr lang="pt-BR" sz="2400" dirty="0">
                <a:solidFill>
                  <a:srgbClr val="FF0000"/>
                </a:solidFill>
                <a:latin typeface="Arial" charset="0"/>
              </a:rPr>
              <a:t>(5000 a 10.000mols.).</a:t>
            </a:r>
            <a:endParaRPr lang="pt-BR" sz="2400" dirty="0">
              <a:latin typeface="Arial" charset="0"/>
            </a:endParaRPr>
          </a:p>
          <a:p>
            <a:endParaRPr lang="pt-BR" sz="1400" i="1" dirty="0">
              <a:latin typeface="Arial" charset="0"/>
            </a:endParaRPr>
          </a:p>
          <a:p>
            <a:r>
              <a:rPr lang="pt-BR" sz="2400" dirty="0">
                <a:latin typeface="Arial" charset="0"/>
              </a:rPr>
              <a:t>Fase Pré-Clínica 		3 a 4 anos 			            </a:t>
            </a:r>
            <a:r>
              <a:rPr lang="pt-BR" sz="2400" dirty="0">
                <a:solidFill>
                  <a:srgbClr val="FF0000"/>
                </a:solidFill>
                <a:latin typeface="Arial" charset="0"/>
              </a:rPr>
              <a:t>(400).</a:t>
            </a:r>
            <a:endParaRPr lang="pt-BR" sz="2400" dirty="0">
              <a:latin typeface="Arial" charset="0"/>
            </a:endParaRPr>
          </a:p>
          <a:p>
            <a:endParaRPr lang="pt-BR" sz="1400" dirty="0">
              <a:latin typeface="Arial" charset="0"/>
            </a:endParaRPr>
          </a:p>
          <a:p>
            <a:r>
              <a:rPr lang="pt-BR" sz="2400" dirty="0">
                <a:latin typeface="Arial" charset="0"/>
              </a:rPr>
              <a:t>Fase I para seres humanos 	2 a 2,5 anos (20-80voluntários) 	            </a:t>
            </a:r>
            <a:r>
              <a:rPr lang="pt-BR" sz="2400" dirty="0">
                <a:solidFill>
                  <a:srgbClr val="FF0000"/>
                </a:solidFill>
                <a:latin typeface="Arial" charset="0"/>
              </a:rPr>
              <a:t>(250).</a:t>
            </a:r>
          </a:p>
          <a:p>
            <a:endParaRPr lang="pt-BR" sz="1400" dirty="0">
              <a:latin typeface="Arial" charset="0"/>
            </a:endParaRPr>
          </a:p>
          <a:p>
            <a:r>
              <a:rPr lang="pt-BR" sz="2400" dirty="0">
                <a:latin typeface="Arial" charset="0"/>
              </a:rPr>
              <a:t>Fase II para seres humanos	2,5 a 3,5 anos (100-300 pacientes)            </a:t>
            </a:r>
            <a:r>
              <a:rPr lang="pt-BR" sz="2400" dirty="0">
                <a:solidFill>
                  <a:srgbClr val="FF0000"/>
                </a:solidFill>
                <a:latin typeface="Arial" charset="0"/>
              </a:rPr>
              <a:t>(8).</a:t>
            </a:r>
          </a:p>
          <a:p>
            <a:endParaRPr lang="pt-BR" sz="1400" dirty="0">
              <a:solidFill>
                <a:srgbClr val="FF0000"/>
              </a:solidFill>
              <a:latin typeface="Arial" charset="0"/>
            </a:endParaRPr>
          </a:p>
          <a:p>
            <a:r>
              <a:rPr lang="pt-BR" sz="2400" dirty="0">
                <a:latin typeface="Arial" charset="0"/>
              </a:rPr>
              <a:t>Fase III para seres humanos 	3 a 4 anos (1000-5000 pacientes)              </a:t>
            </a:r>
            <a:r>
              <a:rPr lang="pt-BR" sz="2400" dirty="0">
                <a:solidFill>
                  <a:srgbClr val="FF0000"/>
                </a:solidFill>
                <a:latin typeface="Arial" charset="0"/>
              </a:rPr>
              <a:t>(6).</a:t>
            </a:r>
            <a:endParaRPr lang="pt-BR" sz="2400" dirty="0">
              <a:latin typeface="Arial" charset="0"/>
            </a:endParaRPr>
          </a:p>
          <a:p>
            <a:endParaRPr lang="pt-BR" sz="1400" dirty="0">
              <a:latin typeface="Arial" charset="0"/>
            </a:endParaRPr>
          </a:p>
          <a:p>
            <a:r>
              <a:rPr lang="pt-BR" sz="2400" dirty="0">
                <a:latin typeface="Arial" charset="0"/>
              </a:rPr>
              <a:t>Revisão/aprovação agência	1 a 2 anos				   </a:t>
            </a:r>
            <a:r>
              <a:rPr lang="pt-BR" sz="2400" dirty="0">
                <a:solidFill>
                  <a:srgbClr val="FF0000"/>
                </a:solidFill>
                <a:latin typeface="Arial" charset="0"/>
              </a:rPr>
              <a:t>(1).</a:t>
            </a:r>
            <a:endParaRPr lang="pt-BR" sz="2400" dirty="0">
              <a:latin typeface="Arial" charset="0"/>
            </a:endParaRPr>
          </a:p>
          <a:p>
            <a:endParaRPr lang="pt-BR" sz="1400" dirty="0">
              <a:latin typeface="Arial" charset="0"/>
            </a:endParaRPr>
          </a:p>
          <a:p>
            <a:r>
              <a:rPr lang="pt-BR" sz="2400" dirty="0">
                <a:latin typeface="Arial" charset="0"/>
              </a:rPr>
              <a:t>Testes pós-marketing		1,5 a 2,0 anos.</a:t>
            </a:r>
          </a:p>
          <a:p>
            <a:endParaRPr lang="pt-BR" sz="1400" dirty="0">
              <a:latin typeface="Arial" charset="0"/>
            </a:endParaRPr>
          </a:p>
          <a:p>
            <a:r>
              <a:rPr lang="pt-BR" sz="2400" dirty="0">
                <a:latin typeface="Arial" charset="0"/>
              </a:rPr>
              <a:t>TOTAL			14 a 16 anos.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Desenvolvimento de novos fármacos e medicamentos</a:t>
            </a:r>
          </a:p>
        </p:txBody>
      </p:sp>
      <p:sp>
        <p:nvSpPr>
          <p:cNvPr id="6" name="Espaço Reservado para Conteúdo 5"/>
          <p:cNvSpPr>
            <a:spLocks noGrp="1"/>
          </p:cNvSpPr>
          <p:nvPr>
            <p:ph sz="quarter" idx="1"/>
          </p:nvPr>
        </p:nvSpPr>
        <p:spPr/>
        <p:txBody>
          <a:bodyPr>
            <a:normAutofit fontScale="77500" lnSpcReduction="20000"/>
          </a:bodyPr>
          <a:lstStyle/>
          <a:p>
            <a:pPr marL="457200" indent="-457200">
              <a:buNone/>
            </a:pPr>
            <a:r>
              <a:rPr lang="pt-BR" sz="2400" u="sng" dirty="0">
                <a:latin typeface="Arial" charset="0"/>
              </a:rPr>
              <a:t>Espécies animais (não alvo) mais utilizadas.</a:t>
            </a:r>
          </a:p>
          <a:p>
            <a:pPr marL="457200" indent="-457200"/>
            <a:endParaRPr lang="pt-BR" sz="1800" dirty="0">
              <a:latin typeface="Arial" charset="0"/>
            </a:endParaRPr>
          </a:p>
          <a:p>
            <a:pPr marL="457200" indent="-457200">
              <a:buNone/>
            </a:pPr>
            <a:r>
              <a:rPr lang="pt-BR" sz="2400" i="1" u="sng" dirty="0">
                <a:latin typeface="Arial" charset="0"/>
              </a:rPr>
              <a:t>Roedores:</a:t>
            </a:r>
          </a:p>
          <a:p>
            <a:pPr marL="457200" indent="-457200"/>
            <a:r>
              <a:rPr lang="pt-BR" sz="2400" dirty="0">
                <a:latin typeface="Arial" charset="0"/>
              </a:rPr>
              <a:t>Ratos</a:t>
            </a:r>
          </a:p>
          <a:p>
            <a:pPr marL="457200" indent="-457200"/>
            <a:r>
              <a:rPr lang="pt-BR" sz="2400" dirty="0">
                <a:latin typeface="Arial" charset="0"/>
              </a:rPr>
              <a:t>Camundongos.</a:t>
            </a:r>
          </a:p>
          <a:p>
            <a:pPr marL="457200" indent="-457200"/>
            <a:r>
              <a:rPr lang="pt-BR" sz="2400" dirty="0">
                <a:latin typeface="Arial" charset="0"/>
              </a:rPr>
              <a:t>Camundongos geneticamente modificados.</a:t>
            </a:r>
          </a:p>
          <a:p>
            <a:pPr marL="457200" indent="-457200"/>
            <a:r>
              <a:rPr lang="pt-BR" sz="2400" dirty="0">
                <a:latin typeface="Arial" charset="0"/>
              </a:rPr>
              <a:t>outros.</a:t>
            </a:r>
          </a:p>
          <a:p>
            <a:pPr marL="457200" indent="-457200"/>
            <a:endParaRPr lang="pt-BR" sz="1800" dirty="0">
              <a:latin typeface="Arial" charset="0"/>
            </a:endParaRPr>
          </a:p>
          <a:p>
            <a:pPr marL="457200" indent="-457200">
              <a:buNone/>
            </a:pPr>
            <a:r>
              <a:rPr lang="pt-BR" sz="2400" i="1" u="sng" dirty="0">
                <a:latin typeface="Arial" charset="0"/>
              </a:rPr>
              <a:t>Não roedores:</a:t>
            </a:r>
            <a:endParaRPr lang="pt-BR" sz="2400" dirty="0">
              <a:latin typeface="Arial" charset="0"/>
            </a:endParaRPr>
          </a:p>
          <a:p>
            <a:pPr marL="457200" indent="-457200"/>
            <a:endParaRPr lang="pt-BR" sz="1800" dirty="0">
              <a:latin typeface="Arial" charset="0"/>
            </a:endParaRPr>
          </a:p>
          <a:p>
            <a:pPr marL="457200" indent="-457200"/>
            <a:r>
              <a:rPr lang="pt-BR" sz="2400" dirty="0">
                <a:latin typeface="Arial" charset="0"/>
              </a:rPr>
              <a:t>Cães.</a:t>
            </a:r>
          </a:p>
          <a:p>
            <a:pPr marL="457200" indent="-457200"/>
            <a:r>
              <a:rPr lang="pt-BR" sz="2400" dirty="0" err="1">
                <a:latin typeface="Arial" charset="0"/>
              </a:rPr>
              <a:t>Minipigs</a:t>
            </a:r>
            <a:r>
              <a:rPr lang="pt-BR" sz="2400" dirty="0">
                <a:latin typeface="Arial" charset="0"/>
              </a:rPr>
              <a:t>.</a:t>
            </a:r>
          </a:p>
          <a:p>
            <a:pPr marL="457200" indent="-457200"/>
            <a:r>
              <a:rPr lang="pt-BR" sz="2400" dirty="0">
                <a:latin typeface="Arial" charset="0"/>
              </a:rPr>
              <a:t>Primatas não humanos:</a:t>
            </a:r>
          </a:p>
          <a:p>
            <a:pPr marL="457200" indent="-457200"/>
            <a:r>
              <a:rPr lang="pt-BR" sz="2400" dirty="0" err="1">
                <a:latin typeface="Arial" charset="0"/>
              </a:rPr>
              <a:t>Cynomolgus</a:t>
            </a:r>
            <a:r>
              <a:rPr lang="pt-BR" sz="2400" dirty="0">
                <a:latin typeface="Arial" charset="0"/>
              </a:rPr>
              <a:t>.</a:t>
            </a:r>
          </a:p>
          <a:p>
            <a:pPr marL="457200" indent="-457200"/>
            <a:r>
              <a:rPr lang="pt-BR" sz="2400" dirty="0">
                <a:latin typeface="Arial" charset="0"/>
              </a:rPr>
              <a:t>Sagüis.</a:t>
            </a:r>
          </a:p>
          <a:p>
            <a:pPr marL="457200" indent="-457200"/>
            <a:r>
              <a:rPr lang="pt-BR" sz="2400" dirty="0" err="1">
                <a:latin typeface="Arial" charset="0"/>
              </a:rPr>
              <a:t>Rhesus</a:t>
            </a:r>
            <a:r>
              <a:rPr lang="pt-BR" sz="2400" dirty="0">
                <a:latin typeface="Arial" charset="0"/>
              </a:rPr>
              <a:t>.</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Desenvolvimento de novos fármacos e medicamentos</a:t>
            </a:r>
          </a:p>
        </p:txBody>
      </p:sp>
      <p:sp>
        <p:nvSpPr>
          <p:cNvPr id="6" name="Espaço Reservado para Conteúdo 5"/>
          <p:cNvSpPr>
            <a:spLocks noGrp="1"/>
          </p:cNvSpPr>
          <p:nvPr>
            <p:ph sz="quarter" idx="1"/>
          </p:nvPr>
        </p:nvSpPr>
        <p:spPr/>
        <p:txBody>
          <a:bodyPr>
            <a:normAutofit fontScale="92500" lnSpcReduction="20000"/>
          </a:bodyPr>
          <a:lstStyle/>
          <a:p>
            <a:pPr marL="457200" indent="-457200">
              <a:buNone/>
            </a:pPr>
            <a:r>
              <a:rPr lang="pt-BR" sz="2400" u="sng" dirty="0">
                <a:latin typeface="Arial" charset="0"/>
              </a:rPr>
              <a:t>Fatores animais a serem padronizados (espécies alvo e não alvo).</a:t>
            </a:r>
          </a:p>
          <a:p>
            <a:pPr marL="457200" indent="-457200"/>
            <a:endParaRPr lang="pt-BR" sz="1800" dirty="0">
              <a:latin typeface="Arial" charset="0"/>
            </a:endParaRPr>
          </a:p>
          <a:p>
            <a:pPr marL="457200" indent="-457200"/>
            <a:r>
              <a:rPr lang="pt-BR" sz="2400" dirty="0">
                <a:latin typeface="Arial" charset="0"/>
              </a:rPr>
              <a:t>Espécie.</a:t>
            </a:r>
          </a:p>
          <a:p>
            <a:pPr marL="457200" indent="-457200"/>
            <a:r>
              <a:rPr lang="pt-BR" sz="2400" dirty="0">
                <a:latin typeface="Arial" charset="0"/>
              </a:rPr>
              <a:t>Raça / Linhagem.</a:t>
            </a:r>
          </a:p>
          <a:p>
            <a:pPr marL="457200" indent="-457200"/>
            <a:r>
              <a:rPr lang="pt-BR" sz="2400" dirty="0">
                <a:latin typeface="Arial" charset="0"/>
              </a:rPr>
              <a:t>Idade.</a:t>
            </a:r>
          </a:p>
          <a:p>
            <a:pPr marL="457200" indent="-457200"/>
            <a:r>
              <a:rPr lang="pt-BR" sz="2400" dirty="0">
                <a:latin typeface="Arial" charset="0"/>
              </a:rPr>
              <a:t>Peso corpóreo / Superfície corpórea.</a:t>
            </a:r>
          </a:p>
          <a:p>
            <a:pPr marL="457200" indent="-457200"/>
            <a:r>
              <a:rPr lang="pt-BR" sz="2400" dirty="0">
                <a:latin typeface="Arial" charset="0"/>
              </a:rPr>
              <a:t>Gestação.</a:t>
            </a:r>
          </a:p>
          <a:p>
            <a:pPr marL="457200" indent="-457200"/>
            <a:r>
              <a:rPr lang="pt-BR" sz="2400" dirty="0">
                <a:latin typeface="Arial" charset="0"/>
              </a:rPr>
              <a:t>Sexo.</a:t>
            </a:r>
          </a:p>
          <a:p>
            <a:pPr marL="457200" indent="-457200"/>
            <a:r>
              <a:rPr lang="pt-BR" sz="2400" dirty="0">
                <a:latin typeface="Arial" charset="0"/>
              </a:rPr>
              <a:t>Influências genéticas.</a:t>
            </a:r>
          </a:p>
          <a:p>
            <a:pPr marL="457200" indent="-457200"/>
            <a:r>
              <a:rPr lang="pt-BR" sz="2400" dirty="0">
                <a:latin typeface="Arial" charset="0"/>
              </a:rPr>
              <a:t>Condições de saúde.</a:t>
            </a:r>
          </a:p>
          <a:p>
            <a:pPr marL="457200" indent="-457200"/>
            <a:r>
              <a:rPr lang="pt-BR" sz="2400" dirty="0">
                <a:latin typeface="Arial" charset="0"/>
              </a:rPr>
              <a:t>Condições imunológicas.</a:t>
            </a:r>
          </a:p>
          <a:p>
            <a:pPr marL="457200" indent="-457200"/>
            <a:r>
              <a:rPr lang="pt-BR" sz="2400" dirty="0">
                <a:latin typeface="Arial" charset="0"/>
              </a:rPr>
              <a:t>Condições endócrinas.</a:t>
            </a:r>
          </a:p>
          <a:p>
            <a:pPr marL="457200" indent="-457200"/>
            <a:r>
              <a:rPr lang="pt-BR" sz="2400" dirty="0">
                <a:latin typeface="Arial" charset="0"/>
              </a:rPr>
              <a:t>Condições </a:t>
            </a:r>
            <a:r>
              <a:rPr lang="pt-BR" sz="2400" dirty="0" err="1">
                <a:latin typeface="Arial" charset="0"/>
              </a:rPr>
              <a:t>neuro-comportamentais</a:t>
            </a:r>
            <a:r>
              <a:rPr lang="pt-BR" sz="2400" dirty="0">
                <a:latin typeface="Arial" charset="0"/>
              </a:rPr>
              <a:t> (estresse).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PHÁRMAKON</a:t>
            </a:r>
          </a:p>
        </p:txBody>
      </p:sp>
      <p:sp>
        <p:nvSpPr>
          <p:cNvPr id="5" name="CaixaDeTexto 4"/>
          <p:cNvSpPr txBox="1"/>
          <p:nvPr/>
        </p:nvSpPr>
        <p:spPr>
          <a:xfrm>
            <a:off x="1381100" y="4643446"/>
            <a:ext cx="1643074" cy="461665"/>
          </a:xfrm>
          <a:prstGeom prst="rect">
            <a:avLst/>
          </a:prstGeom>
          <a:noFill/>
        </p:spPr>
        <p:txBody>
          <a:bodyPr wrap="square" rtlCol="0">
            <a:spAutoFit/>
          </a:bodyPr>
          <a:lstStyle/>
          <a:p>
            <a:endParaRPr lang="pt-BR" dirty="0"/>
          </a:p>
        </p:txBody>
      </p:sp>
      <p:sp>
        <p:nvSpPr>
          <p:cNvPr id="6" name="CaixaDeTexto 5"/>
          <p:cNvSpPr txBox="1"/>
          <p:nvPr/>
        </p:nvSpPr>
        <p:spPr>
          <a:xfrm>
            <a:off x="3405142" y="1643050"/>
            <a:ext cx="5905576" cy="3785652"/>
          </a:xfrm>
          <a:prstGeom prst="rect">
            <a:avLst/>
          </a:prstGeom>
          <a:noFill/>
        </p:spPr>
        <p:txBody>
          <a:bodyPr wrap="square" rtlCol="0">
            <a:spAutoFit/>
          </a:bodyPr>
          <a:lstStyle/>
          <a:p>
            <a:r>
              <a:rPr lang="pt-BR" sz="2000" dirty="0" err="1">
                <a:solidFill>
                  <a:schemeClr val="bg2">
                    <a:lumMod val="25000"/>
                  </a:schemeClr>
                </a:solidFill>
                <a:latin typeface="+mn-lt"/>
              </a:rPr>
              <a:t>Paracelsus</a:t>
            </a:r>
            <a:r>
              <a:rPr lang="pt-BR" sz="2000" dirty="0">
                <a:solidFill>
                  <a:schemeClr val="bg2">
                    <a:lumMod val="25000"/>
                  </a:schemeClr>
                </a:solidFill>
                <a:latin typeface="+mn-lt"/>
              </a:rPr>
              <a:t>,</a:t>
            </a:r>
          </a:p>
          <a:p>
            <a:endParaRPr lang="pt-BR" sz="2000" dirty="0">
              <a:solidFill>
                <a:schemeClr val="bg2">
                  <a:lumMod val="25000"/>
                </a:schemeClr>
              </a:solidFill>
              <a:latin typeface="+mn-lt"/>
            </a:endParaRPr>
          </a:p>
          <a:p>
            <a:r>
              <a:rPr lang="pt-BR" sz="2000" dirty="0">
                <a:solidFill>
                  <a:schemeClr val="bg2">
                    <a:lumMod val="25000"/>
                  </a:schemeClr>
                </a:solidFill>
                <a:latin typeface="+mn-lt"/>
              </a:rPr>
              <a:t>Médico; alquimista; físico e astrólogo suíço.</a:t>
            </a:r>
          </a:p>
          <a:p>
            <a:endParaRPr lang="pt-BR" sz="2000" dirty="0">
              <a:solidFill>
                <a:schemeClr val="bg2">
                  <a:lumMod val="25000"/>
                </a:schemeClr>
              </a:solidFill>
              <a:latin typeface="+mn-lt"/>
            </a:endParaRPr>
          </a:p>
          <a:p>
            <a:r>
              <a:rPr lang="pt-BR" sz="2000" dirty="0">
                <a:solidFill>
                  <a:schemeClr val="bg2">
                    <a:lumMod val="25000"/>
                  </a:schemeClr>
                </a:solidFill>
                <a:latin typeface="+mn-lt"/>
              </a:rPr>
              <a:t>Contribuição conceitual para a ciência:</a:t>
            </a:r>
          </a:p>
          <a:p>
            <a:endParaRPr lang="pt-BR" sz="2000" dirty="0">
              <a:solidFill>
                <a:schemeClr val="bg2">
                  <a:lumMod val="25000"/>
                </a:schemeClr>
              </a:solidFill>
              <a:latin typeface="+mn-lt"/>
            </a:endParaRPr>
          </a:p>
          <a:p>
            <a:r>
              <a:rPr lang="pt-BR" sz="2000" dirty="0">
                <a:solidFill>
                  <a:schemeClr val="bg2">
                    <a:lumMod val="25000"/>
                  </a:schemeClr>
                </a:solidFill>
                <a:latin typeface="+mn-lt"/>
              </a:rPr>
              <a:t>“Todas as substâncias são venenos; não há uma que não seja veneno. A dose certa diferencia um veneno e um remédio”</a:t>
            </a:r>
          </a:p>
          <a:p>
            <a:endParaRPr lang="pt-BR" sz="2000" dirty="0">
              <a:solidFill>
                <a:schemeClr val="bg2">
                  <a:lumMod val="25000"/>
                </a:schemeClr>
              </a:solidFill>
              <a:latin typeface="+mn-lt"/>
            </a:endParaRPr>
          </a:p>
          <a:p>
            <a:r>
              <a:rPr lang="pt-BR" sz="2000" dirty="0">
                <a:solidFill>
                  <a:schemeClr val="bg2">
                    <a:lumMod val="25000"/>
                  </a:schemeClr>
                </a:solidFill>
                <a:latin typeface="+mn-lt"/>
              </a:rPr>
              <a:t>“Químicos tem efeitos em órgãos específicos do corpo”</a:t>
            </a:r>
          </a:p>
        </p:txBody>
      </p:sp>
      <p:pic>
        <p:nvPicPr>
          <p:cNvPr id="7" name="Imagem 6" descr="PARACELSUS_07.jpg"/>
          <p:cNvPicPr>
            <a:picLocks noChangeAspect="1"/>
          </p:cNvPicPr>
          <p:nvPr/>
        </p:nvPicPr>
        <p:blipFill>
          <a:blip r:embed="rId3" cstate="print"/>
          <a:stretch>
            <a:fillRect/>
          </a:stretch>
        </p:blipFill>
        <p:spPr>
          <a:xfrm>
            <a:off x="452406" y="1643050"/>
            <a:ext cx="2846572" cy="3714776"/>
          </a:xfrm>
          <a:prstGeom prst="rect">
            <a:avLst/>
          </a:prstGeom>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Desenvolvimento de novos fármacos e medicamentos</a:t>
            </a:r>
          </a:p>
        </p:txBody>
      </p:sp>
      <p:sp>
        <p:nvSpPr>
          <p:cNvPr id="6" name="Espaço Reservado para Conteúdo 5"/>
          <p:cNvSpPr>
            <a:spLocks noGrp="1"/>
          </p:cNvSpPr>
          <p:nvPr>
            <p:ph sz="quarter" idx="1"/>
          </p:nvPr>
        </p:nvSpPr>
        <p:spPr/>
        <p:txBody>
          <a:bodyPr>
            <a:normAutofit fontScale="85000" lnSpcReduction="20000"/>
          </a:bodyPr>
          <a:lstStyle/>
          <a:p>
            <a:pPr marL="457200" indent="-457200">
              <a:buNone/>
            </a:pPr>
            <a:r>
              <a:rPr lang="pt-BR" sz="2400" u="sng" dirty="0">
                <a:latin typeface="Arial" charset="0"/>
              </a:rPr>
              <a:t>Fatores ambientais padronizáveis (espécies alvo e não alvo).</a:t>
            </a:r>
          </a:p>
          <a:p>
            <a:pPr marL="457200" indent="-457200"/>
            <a:endParaRPr lang="pt-BR" sz="1800" dirty="0">
              <a:latin typeface="Arial" charset="0"/>
            </a:endParaRPr>
          </a:p>
          <a:p>
            <a:pPr marL="457200" indent="-457200"/>
            <a:r>
              <a:rPr lang="pt-BR" sz="2400" dirty="0">
                <a:latin typeface="Arial" charset="0"/>
              </a:rPr>
              <a:t>Alimentação (ração, verde, outras).</a:t>
            </a:r>
          </a:p>
          <a:p>
            <a:pPr marL="457200" indent="-457200"/>
            <a:r>
              <a:rPr lang="pt-BR" sz="2400" dirty="0">
                <a:latin typeface="Arial" charset="0"/>
              </a:rPr>
              <a:t>Condição nutricional (restrições, dietas ou </a:t>
            </a:r>
            <a:r>
              <a:rPr lang="pt-BR" sz="2400" i="1" dirty="0">
                <a:latin typeface="Arial" charset="0"/>
              </a:rPr>
              <a:t>ad </a:t>
            </a:r>
            <a:r>
              <a:rPr lang="pt-BR" sz="2400" i="1" dirty="0" err="1">
                <a:latin typeface="Arial" charset="0"/>
              </a:rPr>
              <a:t>libitum</a:t>
            </a:r>
            <a:r>
              <a:rPr lang="pt-BR" sz="2400" dirty="0">
                <a:latin typeface="Arial" charset="0"/>
              </a:rPr>
              <a:t>).</a:t>
            </a:r>
          </a:p>
          <a:p>
            <a:pPr marL="457200" indent="-457200"/>
            <a:r>
              <a:rPr lang="pt-BR" sz="2400" dirty="0">
                <a:latin typeface="Arial" charset="0"/>
              </a:rPr>
              <a:t>Administrar a substância teste sempre após a alimentação.</a:t>
            </a:r>
          </a:p>
          <a:p>
            <a:pPr marL="457200" indent="-457200"/>
            <a:r>
              <a:rPr lang="pt-BR" sz="2400" dirty="0">
                <a:latin typeface="Arial" charset="0"/>
              </a:rPr>
              <a:t>Temperatura, umidade e pressão do ar nas salas e locais de alojamento.</a:t>
            </a:r>
          </a:p>
          <a:p>
            <a:pPr marL="457200" indent="-457200"/>
            <a:r>
              <a:rPr lang="pt-BR" sz="2400" dirty="0">
                <a:latin typeface="Arial" charset="0"/>
              </a:rPr>
              <a:t>Intensidade da luz.</a:t>
            </a:r>
          </a:p>
          <a:p>
            <a:pPr marL="457200" indent="-457200"/>
            <a:r>
              <a:rPr lang="pt-BR" sz="2400" dirty="0">
                <a:latin typeface="Arial" charset="0"/>
              </a:rPr>
              <a:t>Ciclo de luz.</a:t>
            </a:r>
          </a:p>
          <a:p>
            <a:pPr marL="457200" indent="-457200"/>
            <a:r>
              <a:rPr lang="pt-BR" sz="2400" dirty="0">
                <a:latin typeface="Arial" charset="0"/>
              </a:rPr>
              <a:t>Tamanho da caixa ou baia.</a:t>
            </a:r>
          </a:p>
          <a:p>
            <a:pPr marL="457200" indent="-457200"/>
            <a:r>
              <a:rPr lang="pt-BR" sz="2400" dirty="0">
                <a:latin typeface="Arial" charset="0"/>
              </a:rPr>
              <a:t>Possibilidade de exercícios.</a:t>
            </a:r>
          </a:p>
          <a:p>
            <a:pPr marL="457200" indent="-457200"/>
            <a:r>
              <a:rPr lang="pt-BR" sz="2400" dirty="0">
                <a:latin typeface="Arial" charset="0"/>
              </a:rPr>
              <a:t>Solitário ou em grupo.</a:t>
            </a:r>
          </a:p>
          <a:p>
            <a:pPr marL="457200" indent="-457200"/>
            <a:r>
              <a:rPr lang="pt-BR" sz="2400" dirty="0">
                <a:latin typeface="Arial" charset="0"/>
              </a:rPr>
              <a:t>Ciclo do dia.</a:t>
            </a:r>
          </a:p>
          <a:p>
            <a:pPr marL="457200" indent="-457200"/>
            <a:r>
              <a:rPr lang="pt-BR" sz="2400" dirty="0">
                <a:latin typeface="Arial" charset="0"/>
              </a:rPr>
              <a:t>Estação do ano.</a:t>
            </a:r>
          </a:p>
          <a:p>
            <a:pPr marL="457200" indent="-457200"/>
            <a:r>
              <a:rPr lang="pt-BR" sz="2400" dirty="0">
                <a:latin typeface="Arial" charset="0"/>
              </a:rPr>
              <a:t>Barulhos e ruídos.</a:t>
            </a:r>
          </a:p>
          <a:p>
            <a:pPr marL="457200" indent="-457200"/>
            <a:r>
              <a:rPr lang="pt-BR" sz="2400" dirty="0">
                <a:latin typeface="Arial" charset="0"/>
              </a:rPr>
              <a:t>Período de aclimatação.</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Desenvolvimento de novos fármacos e medicamentos</a:t>
            </a:r>
          </a:p>
        </p:txBody>
      </p:sp>
      <p:sp>
        <p:nvSpPr>
          <p:cNvPr id="6" name="Espaço Reservado para Conteúdo 5"/>
          <p:cNvSpPr>
            <a:spLocks noGrp="1"/>
          </p:cNvSpPr>
          <p:nvPr>
            <p:ph sz="quarter" idx="1"/>
          </p:nvPr>
        </p:nvSpPr>
        <p:spPr/>
        <p:txBody>
          <a:bodyPr>
            <a:normAutofit fontScale="85000" lnSpcReduction="10000"/>
          </a:bodyPr>
          <a:lstStyle/>
          <a:p>
            <a:pPr marL="457200" indent="-457200">
              <a:buNone/>
            </a:pPr>
            <a:r>
              <a:rPr lang="pt-BR" sz="2400" u="sng" dirty="0">
                <a:latin typeface="Arial" charset="0"/>
              </a:rPr>
              <a:t>Considerações éticas sobre o uso de animais em experimentação.</a:t>
            </a:r>
          </a:p>
          <a:p>
            <a:pPr marL="457200" indent="-457200"/>
            <a:endParaRPr lang="pt-BR" sz="1800" dirty="0">
              <a:latin typeface="Arial" charset="0"/>
            </a:endParaRPr>
          </a:p>
          <a:p>
            <a:pPr marL="457200" indent="-457200"/>
            <a:r>
              <a:rPr lang="pt-BR" sz="2400" dirty="0">
                <a:latin typeface="Arial" charset="0"/>
              </a:rPr>
              <a:t>Estudos em animais dificilmente serão substituídos em breve espaço de tempo.</a:t>
            </a:r>
          </a:p>
          <a:p>
            <a:pPr marL="457200" indent="-457200"/>
            <a:r>
              <a:rPr lang="pt-BR" sz="2400" dirty="0">
                <a:latin typeface="Arial" charset="0"/>
              </a:rPr>
              <a:t>É necessária a redução no número de animais utilizados e dentro do possível não repetir testes em animais (dados BPL são importantes).</a:t>
            </a:r>
          </a:p>
          <a:p>
            <a:pPr marL="457200" indent="-457200"/>
            <a:r>
              <a:rPr lang="pt-BR" sz="2400" dirty="0">
                <a:latin typeface="Arial" charset="0"/>
              </a:rPr>
              <a:t>Redução do impacto sobre os animais ao mínimo necessário diminuindo o grau de crueldade sobre os mesmos (espécies alvo e não alvo).</a:t>
            </a:r>
          </a:p>
          <a:p>
            <a:pPr marL="457200" indent="-457200"/>
            <a:r>
              <a:rPr lang="pt-BR" sz="2400" dirty="0">
                <a:latin typeface="Arial" charset="0"/>
              </a:rPr>
              <a:t>Usar experimentação animal apenas com excelentes argumentos, por exemplo:</a:t>
            </a:r>
          </a:p>
          <a:p>
            <a:pPr marL="457200" indent="-457200"/>
            <a:r>
              <a:rPr lang="pt-BR" sz="2400" dirty="0">
                <a:latin typeface="Arial" charset="0"/>
              </a:rPr>
              <a:t>Saúde de seres humanos e animais</a:t>
            </a:r>
          </a:p>
          <a:p>
            <a:pPr marL="457200" indent="-457200"/>
            <a:r>
              <a:rPr lang="pt-BR" sz="2400" dirty="0">
                <a:latin typeface="Arial" charset="0"/>
              </a:rPr>
              <a:t>Proteção ambiental (animais selvagens)</a:t>
            </a:r>
          </a:p>
          <a:p>
            <a:pPr marL="457200" indent="-457200"/>
            <a:r>
              <a:rPr lang="pt-BR" sz="2400" dirty="0">
                <a:latin typeface="Arial" charset="0"/>
              </a:rPr>
              <a:t>Ciência básica (avanço do conhecimento científico com benefícios para a população humana).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PHÁRMAKON</a:t>
            </a:r>
          </a:p>
        </p:txBody>
      </p:sp>
      <p:sp>
        <p:nvSpPr>
          <p:cNvPr id="5" name="CaixaDeTexto 4"/>
          <p:cNvSpPr txBox="1"/>
          <p:nvPr/>
        </p:nvSpPr>
        <p:spPr>
          <a:xfrm>
            <a:off x="1381100" y="4643446"/>
            <a:ext cx="1643074" cy="461665"/>
          </a:xfrm>
          <a:prstGeom prst="rect">
            <a:avLst/>
          </a:prstGeom>
          <a:noFill/>
        </p:spPr>
        <p:txBody>
          <a:bodyPr wrap="square" rtlCol="0">
            <a:spAutoFit/>
          </a:bodyPr>
          <a:lstStyle/>
          <a:p>
            <a:endParaRPr lang="pt-BR" dirty="0"/>
          </a:p>
        </p:txBody>
      </p:sp>
      <p:sp>
        <p:nvSpPr>
          <p:cNvPr id="6" name="CaixaDeTexto 5"/>
          <p:cNvSpPr txBox="1"/>
          <p:nvPr/>
        </p:nvSpPr>
        <p:spPr>
          <a:xfrm>
            <a:off x="794098" y="1714488"/>
            <a:ext cx="8358246" cy="4401205"/>
          </a:xfrm>
          <a:prstGeom prst="rect">
            <a:avLst/>
          </a:prstGeom>
          <a:noFill/>
        </p:spPr>
        <p:txBody>
          <a:bodyPr wrap="square" rtlCol="0">
            <a:spAutoFit/>
          </a:bodyPr>
          <a:lstStyle/>
          <a:p>
            <a:pPr algn="ctr"/>
            <a:r>
              <a:rPr lang="pt-BR" sz="2000" dirty="0">
                <a:solidFill>
                  <a:schemeClr val="bg2">
                    <a:lumMod val="25000"/>
                  </a:schemeClr>
                </a:solidFill>
                <a:latin typeface="+mn-lt"/>
              </a:rPr>
              <a:t>Era da polarização / ruptura / extremos</a:t>
            </a:r>
          </a:p>
          <a:p>
            <a:endParaRPr lang="pt-BR" sz="2000" dirty="0">
              <a:solidFill>
                <a:schemeClr val="bg2">
                  <a:lumMod val="25000"/>
                </a:schemeClr>
              </a:solidFill>
              <a:latin typeface="+mn-lt"/>
            </a:endParaRPr>
          </a:p>
          <a:p>
            <a:r>
              <a:rPr lang="pt-BR" sz="2000" dirty="0">
                <a:solidFill>
                  <a:schemeClr val="bg2">
                    <a:lumMod val="25000"/>
                  </a:schemeClr>
                </a:solidFill>
                <a:latin typeface="+mn-lt"/>
              </a:rPr>
              <a:t>Bem								Mal</a:t>
            </a:r>
          </a:p>
          <a:p>
            <a:endParaRPr lang="pt-BR" sz="2000" dirty="0">
              <a:solidFill>
                <a:schemeClr val="bg2">
                  <a:lumMod val="25000"/>
                </a:schemeClr>
              </a:solidFill>
              <a:latin typeface="+mn-lt"/>
            </a:endParaRPr>
          </a:p>
          <a:p>
            <a:r>
              <a:rPr lang="pt-BR" sz="2000" dirty="0">
                <a:solidFill>
                  <a:schemeClr val="bg2">
                    <a:lumMod val="25000"/>
                  </a:schemeClr>
                </a:solidFill>
                <a:latin typeface="+mn-lt"/>
              </a:rPr>
              <a:t>Céu			 					Inferno</a:t>
            </a:r>
          </a:p>
          <a:p>
            <a:endParaRPr lang="pt-BR" sz="2000" dirty="0">
              <a:solidFill>
                <a:schemeClr val="bg2">
                  <a:lumMod val="25000"/>
                </a:schemeClr>
              </a:solidFill>
              <a:latin typeface="+mn-lt"/>
            </a:endParaRPr>
          </a:p>
          <a:p>
            <a:r>
              <a:rPr lang="pt-BR" sz="2000" dirty="0">
                <a:solidFill>
                  <a:schemeClr val="bg2">
                    <a:lumMod val="25000"/>
                  </a:schemeClr>
                </a:solidFill>
                <a:latin typeface="+mn-lt"/>
              </a:rPr>
              <a:t>Deus								Diabo</a:t>
            </a:r>
          </a:p>
          <a:p>
            <a:endParaRPr lang="pt-BR" sz="2000" dirty="0">
              <a:solidFill>
                <a:schemeClr val="bg2">
                  <a:lumMod val="25000"/>
                </a:schemeClr>
              </a:solidFill>
              <a:latin typeface="+mn-lt"/>
            </a:endParaRPr>
          </a:p>
          <a:p>
            <a:r>
              <a:rPr lang="pt-BR" sz="2000" dirty="0">
                <a:solidFill>
                  <a:schemeClr val="bg2">
                    <a:lumMod val="25000"/>
                  </a:schemeClr>
                </a:solidFill>
                <a:latin typeface="+mn-lt"/>
              </a:rPr>
              <a:t>Luz								Trevas</a:t>
            </a:r>
          </a:p>
          <a:p>
            <a:endParaRPr lang="pt-BR" sz="2000" dirty="0">
              <a:solidFill>
                <a:schemeClr val="bg2">
                  <a:lumMod val="25000"/>
                </a:schemeClr>
              </a:solidFill>
              <a:latin typeface="+mn-lt"/>
            </a:endParaRPr>
          </a:p>
          <a:p>
            <a:r>
              <a:rPr lang="pt-BR" sz="2000" dirty="0">
                <a:solidFill>
                  <a:schemeClr val="bg2">
                    <a:lumMod val="25000"/>
                  </a:schemeClr>
                </a:solidFill>
                <a:latin typeface="+mn-lt"/>
              </a:rPr>
              <a:t>Comédia							Drama</a:t>
            </a:r>
          </a:p>
          <a:p>
            <a:endParaRPr lang="pt-BR" sz="2000" dirty="0">
              <a:latin typeface="+mn-lt"/>
            </a:endParaRPr>
          </a:p>
          <a:p>
            <a:endParaRPr lang="pt-BR" sz="2000" dirty="0">
              <a:latin typeface="+mn-lt"/>
            </a:endParaRPr>
          </a:p>
          <a:p>
            <a:r>
              <a:rPr lang="pt-BR" sz="2000" b="1" dirty="0">
                <a:solidFill>
                  <a:schemeClr val="accent1">
                    <a:lumMod val="75000"/>
                  </a:schemeClr>
                </a:solidFill>
                <a:latin typeface="+mn-lt"/>
              </a:rPr>
              <a:t>Medicamento				     		             Tóxico</a:t>
            </a:r>
            <a:endParaRPr lang="pt-BR" sz="2000" dirty="0">
              <a:latin typeface="+mn-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PHÁRMAKON</a:t>
            </a:r>
          </a:p>
        </p:txBody>
      </p:sp>
      <p:sp>
        <p:nvSpPr>
          <p:cNvPr id="5" name="CaixaDeTexto 4"/>
          <p:cNvSpPr txBox="1"/>
          <p:nvPr/>
        </p:nvSpPr>
        <p:spPr>
          <a:xfrm>
            <a:off x="1381100" y="4643446"/>
            <a:ext cx="1643074" cy="461665"/>
          </a:xfrm>
          <a:prstGeom prst="rect">
            <a:avLst/>
          </a:prstGeom>
          <a:noFill/>
        </p:spPr>
        <p:txBody>
          <a:bodyPr wrap="square" rtlCol="0">
            <a:spAutoFit/>
          </a:bodyPr>
          <a:lstStyle/>
          <a:p>
            <a:endParaRPr lang="pt-BR" dirty="0"/>
          </a:p>
        </p:txBody>
      </p:sp>
      <p:sp>
        <p:nvSpPr>
          <p:cNvPr id="6" name="CaixaDeTexto 5"/>
          <p:cNvSpPr txBox="1"/>
          <p:nvPr/>
        </p:nvSpPr>
        <p:spPr>
          <a:xfrm>
            <a:off x="794098" y="1714488"/>
            <a:ext cx="8358246" cy="4401205"/>
          </a:xfrm>
          <a:prstGeom prst="rect">
            <a:avLst/>
          </a:prstGeom>
          <a:noFill/>
        </p:spPr>
        <p:txBody>
          <a:bodyPr wrap="square" rtlCol="0">
            <a:spAutoFit/>
          </a:bodyPr>
          <a:lstStyle/>
          <a:p>
            <a:endParaRPr lang="pt-BR" sz="2000" dirty="0">
              <a:latin typeface="+mn-lt"/>
            </a:endParaRPr>
          </a:p>
          <a:p>
            <a:endParaRPr lang="pt-BR" sz="2000" dirty="0">
              <a:latin typeface="+mn-lt"/>
            </a:endParaRPr>
          </a:p>
          <a:p>
            <a:r>
              <a:rPr lang="pt-BR" sz="2000" b="1" dirty="0">
                <a:solidFill>
                  <a:schemeClr val="accent1">
                    <a:lumMod val="75000"/>
                  </a:schemeClr>
                </a:solidFill>
              </a:rPr>
              <a:t>Medicamento							  Tóxico</a:t>
            </a:r>
          </a:p>
          <a:p>
            <a:endParaRPr lang="pt-BR" sz="2000" b="1" dirty="0">
              <a:solidFill>
                <a:schemeClr val="accent1">
                  <a:lumMod val="75000"/>
                </a:schemeClr>
              </a:solidFill>
              <a:latin typeface="+mn-lt"/>
            </a:endParaRPr>
          </a:p>
          <a:p>
            <a:r>
              <a:rPr lang="pt-BR" sz="2000" dirty="0">
                <a:solidFill>
                  <a:schemeClr val="accent3">
                    <a:lumMod val="75000"/>
                  </a:schemeClr>
                </a:solidFill>
                <a:latin typeface="+mn-lt"/>
              </a:rPr>
              <a:t>Militância				             Conhecimento específico</a:t>
            </a:r>
          </a:p>
          <a:p>
            <a:endParaRPr lang="pt-BR" sz="2000" dirty="0">
              <a:solidFill>
                <a:schemeClr val="accent3">
                  <a:lumMod val="75000"/>
                </a:schemeClr>
              </a:solidFill>
              <a:latin typeface="+mn-lt"/>
            </a:endParaRPr>
          </a:p>
          <a:p>
            <a:r>
              <a:rPr lang="pt-BR" sz="2000" dirty="0">
                <a:solidFill>
                  <a:schemeClr val="accent3">
                    <a:lumMod val="75000"/>
                  </a:schemeClr>
                </a:solidFill>
                <a:latin typeface="+mn-lt"/>
              </a:rPr>
              <a:t>Emoção								  Razão</a:t>
            </a:r>
          </a:p>
          <a:p>
            <a:endParaRPr lang="pt-BR" sz="2000" dirty="0">
              <a:solidFill>
                <a:schemeClr val="accent3">
                  <a:lumMod val="75000"/>
                </a:schemeClr>
              </a:solidFill>
              <a:latin typeface="+mn-lt"/>
            </a:endParaRPr>
          </a:p>
          <a:p>
            <a:r>
              <a:rPr lang="pt-BR" sz="2000" dirty="0">
                <a:solidFill>
                  <a:schemeClr val="accent3">
                    <a:lumMod val="75000"/>
                  </a:schemeClr>
                </a:solidFill>
                <a:latin typeface="+mn-lt"/>
              </a:rPr>
              <a:t>Oportunidade</a:t>
            </a:r>
            <a:r>
              <a:rPr lang="pt-BR" sz="2000" dirty="0">
                <a:solidFill>
                  <a:schemeClr val="accent3">
                    <a:lumMod val="75000"/>
                  </a:schemeClr>
                </a:solidFill>
              </a:rPr>
              <a:t>					                       </a:t>
            </a:r>
            <a:r>
              <a:rPr lang="pt-BR" sz="2000" dirty="0">
                <a:solidFill>
                  <a:schemeClr val="accent3">
                    <a:lumMod val="75000"/>
                  </a:schemeClr>
                </a:solidFill>
                <a:latin typeface="+mn-lt"/>
              </a:rPr>
              <a:t>Realização</a:t>
            </a:r>
          </a:p>
          <a:p>
            <a:endParaRPr lang="pt-BR" sz="2000" dirty="0"/>
          </a:p>
          <a:p>
            <a:r>
              <a:rPr lang="pt-BR" sz="2000" dirty="0"/>
              <a:t>			</a:t>
            </a:r>
            <a:r>
              <a:rPr lang="pt-BR" sz="2000" dirty="0">
                <a:solidFill>
                  <a:schemeClr val="bg2">
                    <a:lumMod val="50000"/>
                  </a:schemeClr>
                </a:solidFill>
                <a:latin typeface="+mn-lt"/>
              </a:rPr>
              <a:t>Aproximação / Confluência</a:t>
            </a:r>
          </a:p>
          <a:p>
            <a:r>
              <a:rPr lang="pt-BR" sz="2000" dirty="0">
                <a:solidFill>
                  <a:schemeClr val="bg2">
                    <a:lumMod val="50000"/>
                  </a:schemeClr>
                </a:solidFill>
                <a:latin typeface="+mn-lt"/>
              </a:rPr>
              <a:t>			        Qualidade da ação</a:t>
            </a:r>
          </a:p>
          <a:p>
            <a:endParaRPr lang="pt-BR" sz="2000" dirty="0"/>
          </a:p>
          <a:p>
            <a:endParaRPr lang="pt-BR" sz="2000" dirty="0">
              <a:latin typeface="+mn-lt"/>
            </a:endParaRPr>
          </a:p>
        </p:txBody>
      </p:sp>
      <p:sp>
        <p:nvSpPr>
          <p:cNvPr id="7" name="Seta para baixo 6"/>
          <p:cNvSpPr/>
          <p:nvPr/>
        </p:nvSpPr>
        <p:spPr>
          <a:xfrm rot="17600855">
            <a:off x="2853922" y="4299273"/>
            <a:ext cx="285752" cy="7143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Seta para baixo 7"/>
          <p:cNvSpPr/>
          <p:nvPr/>
        </p:nvSpPr>
        <p:spPr>
          <a:xfrm rot="3905651">
            <a:off x="6980215" y="4280516"/>
            <a:ext cx="285752" cy="7143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Desenvolvimento de novos fármacos e medicamentos</a:t>
            </a:r>
          </a:p>
        </p:txBody>
      </p:sp>
      <p:sp>
        <p:nvSpPr>
          <p:cNvPr id="3" name="Espaço Reservado para Conteúdo 2"/>
          <p:cNvSpPr>
            <a:spLocks noGrp="1"/>
          </p:cNvSpPr>
          <p:nvPr>
            <p:ph sz="quarter" idx="1"/>
          </p:nvPr>
        </p:nvSpPr>
        <p:spPr/>
        <p:txBody>
          <a:bodyPr>
            <a:normAutofit lnSpcReduction="10000"/>
          </a:bodyPr>
          <a:lstStyle/>
          <a:p>
            <a:r>
              <a:rPr lang="pt-BR" sz="2800" dirty="0">
                <a:latin typeface="Arial" charset="0"/>
              </a:rPr>
              <a:t>Aspectos científicos </a:t>
            </a:r>
          </a:p>
          <a:p>
            <a:r>
              <a:rPr lang="pt-BR" sz="2800" dirty="0">
                <a:latin typeface="Arial" charset="0"/>
              </a:rPr>
              <a:t>Aspectos tecnológicos</a:t>
            </a:r>
          </a:p>
          <a:p>
            <a:r>
              <a:rPr lang="pt-BR" sz="2800" dirty="0">
                <a:latin typeface="Arial" charset="0"/>
              </a:rPr>
              <a:t>O estado da arte no mundo atual</a:t>
            </a:r>
          </a:p>
          <a:p>
            <a:r>
              <a:rPr lang="pt-BR" sz="2800" dirty="0">
                <a:latin typeface="Arial" charset="0"/>
              </a:rPr>
              <a:t>Limites e avanços </a:t>
            </a:r>
          </a:p>
          <a:p>
            <a:r>
              <a:rPr lang="pt-BR" sz="2800" dirty="0">
                <a:latin typeface="Arial" charset="0"/>
              </a:rPr>
              <a:t>A revolução biotecnológica </a:t>
            </a:r>
          </a:p>
          <a:p>
            <a:r>
              <a:rPr lang="pt-BR" sz="2800" dirty="0">
                <a:latin typeface="Arial" charset="0"/>
              </a:rPr>
              <a:t>A revolução </a:t>
            </a:r>
            <a:r>
              <a:rPr lang="pt-BR" sz="2800" dirty="0" err="1">
                <a:latin typeface="Arial" charset="0"/>
              </a:rPr>
              <a:t>nanotecnológica</a:t>
            </a:r>
            <a:r>
              <a:rPr lang="pt-BR" sz="2800" dirty="0">
                <a:latin typeface="Arial" charset="0"/>
              </a:rPr>
              <a:t> </a:t>
            </a:r>
          </a:p>
          <a:p>
            <a:r>
              <a:rPr lang="pt-BR" sz="2800" dirty="0">
                <a:latin typeface="Arial" charset="0"/>
              </a:rPr>
              <a:t>O mercado globalizado</a:t>
            </a:r>
          </a:p>
          <a:p>
            <a:r>
              <a:rPr lang="pt-BR" sz="2800" dirty="0">
                <a:latin typeface="Arial" charset="0"/>
              </a:rPr>
              <a:t>Fatores políticos e econômicos </a:t>
            </a:r>
          </a:p>
          <a:p>
            <a:r>
              <a:rPr lang="pt-BR" sz="2800" dirty="0">
                <a:latin typeface="Arial" charset="0"/>
              </a:rPr>
              <a:t>E o Brasil com isso?</a:t>
            </a:r>
          </a:p>
          <a:p>
            <a:endParaRPr lang="pt-BR" dirty="0"/>
          </a:p>
          <a:p>
            <a:endParaRPr lang="pt-B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Desenvolvimento de novos fármacos e medicamentos</a:t>
            </a:r>
          </a:p>
        </p:txBody>
      </p:sp>
      <p:sp>
        <p:nvSpPr>
          <p:cNvPr id="3" name="Espaço Reservado para Conteúdo 2"/>
          <p:cNvSpPr>
            <a:spLocks noGrp="1"/>
          </p:cNvSpPr>
          <p:nvPr>
            <p:ph sz="quarter" idx="1"/>
          </p:nvPr>
        </p:nvSpPr>
        <p:spPr/>
        <p:txBody>
          <a:bodyPr>
            <a:normAutofit/>
          </a:bodyPr>
          <a:lstStyle/>
          <a:p>
            <a:r>
              <a:rPr lang="pt-BR" sz="2800" dirty="0">
                <a:latin typeface="Arial" charset="0"/>
              </a:rPr>
              <a:t>Qualidade (*)</a:t>
            </a:r>
          </a:p>
          <a:p>
            <a:r>
              <a:rPr lang="pt-BR" sz="2800" dirty="0">
                <a:latin typeface="Arial" charset="0"/>
              </a:rPr>
              <a:t>Eficácia (*)</a:t>
            </a:r>
          </a:p>
          <a:p>
            <a:r>
              <a:rPr lang="pt-BR" sz="2800" dirty="0">
                <a:latin typeface="Arial" charset="0"/>
              </a:rPr>
              <a:t>Segurança (*)</a:t>
            </a:r>
          </a:p>
          <a:p>
            <a:r>
              <a:rPr lang="pt-BR" sz="2800" dirty="0">
                <a:latin typeface="Arial" charset="0"/>
              </a:rPr>
              <a:t>Análise de resíduos (#)</a:t>
            </a:r>
          </a:p>
          <a:p>
            <a:endParaRPr lang="pt-BR" sz="2800" dirty="0">
              <a:latin typeface="Arial" charset="0"/>
            </a:endParaRPr>
          </a:p>
          <a:p>
            <a:endParaRPr lang="pt-BR" sz="2800" dirty="0">
              <a:latin typeface="Arial" charset="0"/>
            </a:endParaRPr>
          </a:p>
          <a:p>
            <a:endParaRPr lang="pt-BR" sz="2800" dirty="0">
              <a:latin typeface="Arial" charset="0"/>
            </a:endParaRPr>
          </a:p>
          <a:p>
            <a:endParaRPr lang="pt-BR" sz="2800" dirty="0"/>
          </a:p>
          <a:p>
            <a:endParaRPr lang="pt-BR" sz="2800" dirty="0"/>
          </a:p>
        </p:txBody>
      </p:sp>
      <p:sp>
        <p:nvSpPr>
          <p:cNvPr id="6" name="Text Box 8"/>
          <p:cNvSpPr txBox="1">
            <a:spLocks noChangeArrowheads="1"/>
          </p:cNvSpPr>
          <p:nvPr/>
        </p:nvSpPr>
        <p:spPr bwMode="auto">
          <a:xfrm>
            <a:off x="166654" y="4313255"/>
            <a:ext cx="9572692" cy="1616075"/>
          </a:xfrm>
          <a:prstGeom prst="rect">
            <a:avLst/>
          </a:prstGeom>
          <a:noFill/>
          <a:ln w="9525">
            <a:noFill/>
            <a:miter lim="800000"/>
            <a:headEnd/>
            <a:tailEnd/>
          </a:ln>
          <a:effectLst/>
        </p:spPr>
        <p:txBody>
          <a:bodyPr wrap="square">
            <a:spAutoFit/>
          </a:bodyPr>
          <a:lstStyle/>
          <a:p>
            <a:r>
              <a:rPr lang="pt-BR" sz="2000" dirty="0">
                <a:latin typeface="Arial" charset="0"/>
              </a:rPr>
              <a:t>(*) Estes critérios valem tanto para um fármaco ou medicamento humano como veterinário. </a:t>
            </a:r>
          </a:p>
          <a:p>
            <a:endParaRPr lang="pt-BR" sz="2000" dirty="0">
              <a:latin typeface="Arial" charset="0"/>
            </a:endParaRPr>
          </a:p>
          <a:p>
            <a:r>
              <a:rPr lang="pt-BR" sz="2000" dirty="0">
                <a:latin typeface="Arial" charset="0"/>
              </a:rPr>
              <a:t>(#) A análise de resíduos é exclusivo para medicamentos veterinários e possuí enorme importância no campo da saúde pública.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Desenvolvimento de novos fármacos e medicamentos</a:t>
            </a:r>
          </a:p>
        </p:txBody>
      </p:sp>
      <p:sp>
        <p:nvSpPr>
          <p:cNvPr id="3" name="Espaço Reservado para Conteúdo 2"/>
          <p:cNvSpPr>
            <a:spLocks noGrp="1"/>
          </p:cNvSpPr>
          <p:nvPr>
            <p:ph sz="quarter" idx="1"/>
          </p:nvPr>
        </p:nvSpPr>
        <p:spPr/>
        <p:txBody>
          <a:bodyPr>
            <a:normAutofit/>
          </a:bodyPr>
          <a:lstStyle/>
          <a:p>
            <a:r>
              <a:rPr lang="pt-BR" sz="2000" u="sng" dirty="0">
                <a:latin typeface="Arial" charset="0"/>
              </a:rPr>
              <a:t>Eficácia</a:t>
            </a:r>
          </a:p>
          <a:p>
            <a:pPr lvl="1"/>
            <a:r>
              <a:rPr lang="pt-BR" sz="2000" dirty="0">
                <a:latin typeface="Arial" charset="0"/>
              </a:rPr>
              <a:t>Farmacodinâmica </a:t>
            </a:r>
          </a:p>
          <a:p>
            <a:pPr lvl="1"/>
            <a:r>
              <a:rPr lang="pt-BR" sz="2000" dirty="0">
                <a:latin typeface="Arial" charset="0"/>
              </a:rPr>
              <a:t>Farmacocinética </a:t>
            </a:r>
          </a:p>
          <a:p>
            <a:pPr lvl="1"/>
            <a:r>
              <a:rPr lang="pt-BR" sz="2000" dirty="0">
                <a:latin typeface="Arial" charset="0"/>
              </a:rPr>
              <a:t>Estudos laboratoriais </a:t>
            </a:r>
            <a:r>
              <a:rPr lang="pt-BR" sz="2000" i="1" dirty="0">
                <a:latin typeface="Arial" charset="0"/>
              </a:rPr>
              <a:t>in vitro</a:t>
            </a:r>
            <a:r>
              <a:rPr lang="pt-BR" sz="2000" dirty="0">
                <a:latin typeface="Arial" charset="0"/>
              </a:rPr>
              <a:t> e </a:t>
            </a:r>
            <a:r>
              <a:rPr lang="pt-BR" sz="2000" i="1" dirty="0">
                <a:latin typeface="Arial" charset="0"/>
              </a:rPr>
              <a:t>in vivo</a:t>
            </a:r>
            <a:r>
              <a:rPr lang="pt-BR" sz="2000" dirty="0">
                <a:latin typeface="Arial" charset="0"/>
              </a:rPr>
              <a:t>.</a:t>
            </a:r>
          </a:p>
          <a:p>
            <a:pPr lvl="1"/>
            <a:r>
              <a:rPr lang="pt-BR" sz="2000" dirty="0">
                <a:latin typeface="Arial" charset="0"/>
              </a:rPr>
              <a:t>Estudos e testes de campo.</a:t>
            </a:r>
          </a:p>
          <a:p>
            <a:pPr lvl="1">
              <a:buFontTx/>
              <a:buChar char="-"/>
            </a:pPr>
            <a:endParaRPr lang="pt-BR" sz="2000" dirty="0">
              <a:latin typeface="Arial" charset="0"/>
            </a:endParaRPr>
          </a:p>
          <a:p>
            <a:r>
              <a:rPr lang="pt-BR" sz="2000" u="sng" dirty="0">
                <a:latin typeface="Arial" charset="0"/>
              </a:rPr>
              <a:t>Segurança</a:t>
            </a:r>
          </a:p>
          <a:p>
            <a:pPr lvl="1"/>
            <a:r>
              <a:rPr lang="pt-BR" sz="2000" dirty="0">
                <a:latin typeface="Arial" charset="0"/>
              </a:rPr>
              <a:t>Consumidor (estudos toxicológicos abrangentes).</a:t>
            </a:r>
          </a:p>
          <a:p>
            <a:pPr lvl="1"/>
            <a:r>
              <a:rPr lang="pt-BR" sz="2000" dirty="0">
                <a:latin typeface="Arial" charset="0"/>
              </a:rPr>
              <a:t>Ocupacional (estudos abrangentes e segurança de operadores).</a:t>
            </a:r>
          </a:p>
          <a:p>
            <a:pPr lvl="1"/>
            <a:r>
              <a:rPr lang="pt-BR" sz="2000" dirty="0">
                <a:latin typeface="Arial" charset="0"/>
              </a:rPr>
              <a:t>Ambiental (toxicologia ambiental exposição/persistência/degradação/análise de risco).</a:t>
            </a:r>
          </a:p>
          <a:p>
            <a:pPr lvl="1"/>
            <a:r>
              <a:rPr lang="pt-BR" sz="2000" dirty="0">
                <a:latin typeface="Arial" charset="0"/>
              </a:rPr>
              <a:t>Terapêutica ou espécie alvo (paciente).</a:t>
            </a:r>
          </a:p>
          <a:p>
            <a:endParaRPr lang="pt-BR" sz="2800" dirty="0">
              <a:latin typeface="Arial" charset="0"/>
            </a:endParaRPr>
          </a:p>
          <a:p>
            <a:endParaRPr lang="pt-BR" sz="2800" dirty="0">
              <a:latin typeface="Arial" charset="0"/>
            </a:endParaRPr>
          </a:p>
          <a:p>
            <a:endParaRPr lang="pt-BR" sz="2800" dirty="0">
              <a:latin typeface="Arial" charset="0"/>
            </a:endParaRPr>
          </a:p>
          <a:p>
            <a:endParaRPr lang="pt-BR" sz="2800" dirty="0"/>
          </a:p>
          <a:p>
            <a:endParaRPr lang="pt-BR" sz="28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ívico">
  <a:themeElements>
    <a:clrScheme name="Balcão Envidraçado">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ívico">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ívico">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1505</TotalTime>
  <Words>3193</Words>
  <Application>Microsoft Office PowerPoint</Application>
  <PresentationFormat>Papel A4 (210 x 297 mm)</PresentationFormat>
  <Paragraphs>614</Paragraphs>
  <Slides>41</Slides>
  <Notes>41</Notes>
  <HiddenSlides>0</HiddenSlides>
  <MMClips>0</MMClips>
  <ScaleCrop>false</ScaleCrop>
  <HeadingPairs>
    <vt:vector size="6" baseType="variant">
      <vt:variant>
        <vt:lpstr>Fontes usadas</vt:lpstr>
      </vt:variant>
      <vt:variant>
        <vt:i4>7</vt:i4>
      </vt:variant>
      <vt:variant>
        <vt:lpstr>Tema</vt:lpstr>
      </vt:variant>
      <vt:variant>
        <vt:i4>1</vt:i4>
      </vt:variant>
      <vt:variant>
        <vt:lpstr>Títulos de slides</vt:lpstr>
      </vt:variant>
      <vt:variant>
        <vt:i4>41</vt:i4>
      </vt:variant>
    </vt:vector>
  </HeadingPairs>
  <TitlesOfParts>
    <vt:vector size="49" baseType="lpstr">
      <vt:lpstr>Arial</vt:lpstr>
      <vt:lpstr>Arial Narrow</vt:lpstr>
      <vt:lpstr>Georgia</vt:lpstr>
      <vt:lpstr>Times New Roman</vt:lpstr>
      <vt:lpstr>Verdana</vt:lpstr>
      <vt:lpstr>Wingdings</vt:lpstr>
      <vt:lpstr>Wingdings 2</vt:lpstr>
      <vt:lpstr>Cívico</vt:lpstr>
      <vt:lpstr>Desenvolvimento de novos fármacos, medicamentos, profissionais de saúde e Médicos Veterinários</vt:lpstr>
      <vt:lpstr>Desenvolvimento de novos fármacos, medicamentos, profissionais de saúde e Médicos Veterinários</vt:lpstr>
      <vt:lpstr>PHÁRMAKON</vt:lpstr>
      <vt:lpstr>PHÁRMAKON</vt:lpstr>
      <vt:lpstr>PHÁRMAKON</vt:lpstr>
      <vt:lpstr>PHÁRMAKON</vt:lpstr>
      <vt:lpstr>Desenvolvimento de novos fármacos e medicamentos</vt:lpstr>
      <vt:lpstr>Desenvolvimento de novos fármacos e medicamentos</vt:lpstr>
      <vt:lpstr>Desenvolvimento de novos fármacos e medicamentos</vt:lpstr>
      <vt:lpstr>Apresentação do PowerPoint</vt:lpstr>
      <vt:lpstr>Apresentação do PowerPoint</vt:lpstr>
      <vt:lpstr>Apresentação do PowerPoint</vt:lpstr>
      <vt:lpstr>Apresentação do PowerPoint</vt:lpstr>
      <vt:lpstr>Apresentação do PowerPoint</vt:lpstr>
      <vt:lpstr>Desenvolvimento de novos fármacos e medicamentos</vt:lpstr>
      <vt:lpstr>Desenvolvimento de novos fármacos e medicamentos</vt:lpstr>
      <vt:lpstr>Desenvolvimento de novos fármacos e medicamentos</vt:lpstr>
      <vt:lpstr>Desenvolvimento de novos fármacos e medicamentos</vt:lpstr>
      <vt:lpstr>Desenvolvimento de novos fármacos e medicamentos</vt:lpstr>
      <vt:lpstr>Desenvolvimento de novos fármacos e medicamentos</vt:lpstr>
      <vt:lpstr>Animais de laboratório (?)</vt:lpstr>
      <vt:lpstr>Animais de laboratório (?)</vt:lpstr>
      <vt:lpstr>Desenvolvimento de novos fármacos e medicamentos</vt:lpstr>
      <vt:lpstr>Desenvolvimento de novos fármacos e medicamentos</vt:lpstr>
      <vt:lpstr>Desenvolvimento de novos fármacos e medicamentos</vt:lpstr>
      <vt:lpstr>Desenvolvimento de novos fármacos e medicamentos</vt:lpstr>
      <vt:lpstr>Desenvolvimento de novos fármacos e medicamentos</vt:lpstr>
      <vt:lpstr>Desenvolvimento de novos fármacos e medicamentos</vt:lpstr>
      <vt:lpstr>Desenvolvimento de novos fármacos e medicamentos</vt:lpstr>
      <vt:lpstr>Desenvolvimento de novos fármacos e medicamentos</vt:lpstr>
      <vt:lpstr>Desenvolvimento de novos fármacos e medicamentos</vt:lpstr>
      <vt:lpstr>Desenvolvimento de novos fármacos e medicamentos</vt:lpstr>
      <vt:lpstr>Desenvolvimento de novos fármacos e medicamentos</vt:lpstr>
      <vt:lpstr>Desenvolvimento de novos fármacos e medicamentos</vt:lpstr>
      <vt:lpstr>Desenvolvimento de novos fármacos e medicamentos</vt:lpstr>
      <vt:lpstr>Desenvolvimento de novos fármacos e medicamentos</vt:lpstr>
      <vt:lpstr>Desenvolvimento de novos fármacos e medicamentos</vt:lpstr>
      <vt:lpstr>Desenvolvimento de novos fármacos e medicamentos</vt:lpstr>
      <vt:lpstr>Desenvolvimento de novos fármacos e medicamentos</vt:lpstr>
      <vt:lpstr>Desenvolvimento de novos fármacos e medicamentos</vt:lpstr>
      <vt:lpstr>Desenvolvimento de novos fármacos e medicamentos</vt:lpstr>
    </vt:vector>
  </TitlesOfParts>
  <Company>FMVZ-USP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Lu</dc:creator>
  <cp:lastModifiedBy>Luiz Carlos Sá Rocha</cp:lastModifiedBy>
  <cp:revision>83</cp:revision>
  <cp:lastPrinted>2006-05-21T18:20:12Z</cp:lastPrinted>
  <dcterms:created xsi:type="dcterms:W3CDTF">2006-05-16T17:07:57Z</dcterms:created>
  <dcterms:modified xsi:type="dcterms:W3CDTF">2021-09-01T10:46:34Z</dcterms:modified>
</cp:coreProperties>
</file>