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324" r:id="rId2"/>
    <p:sldId id="595" r:id="rId3"/>
    <p:sldId id="597" r:id="rId4"/>
    <p:sldId id="590" r:id="rId5"/>
    <p:sldId id="591" r:id="rId6"/>
    <p:sldId id="592" r:id="rId7"/>
    <p:sldId id="593" r:id="rId8"/>
    <p:sldId id="520" r:id="rId9"/>
    <p:sldId id="583" r:id="rId10"/>
    <p:sldId id="562" r:id="rId11"/>
    <p:sldId id="575" r:id="rId12"/>
    <p:sldId id="563" r:id="rId13"/>
    <p:sldId id="565" r:id="rId14"/>
    <p:sldId id="551" r:id="rId15"/>
    <p:sldId id="552" r:id="rId16"/>
    <p:sldId id="581" r:id="rId17"/>
    <p:sldId id="608" r:id="rId18"/>
    <p:sldId id="571" r:id="rId19"/>
    <p:sldId id="572" r:id="rId20"/>
    <p:sldId id="606" r:id="rId21"/>
    <p:sldId id="607" r:id="rId22"/>
    <p:sldId id="553" r:id="rId23"/>
    <p:sldId id="554" r:id="rId24"/>
    <p:sldId id="555" r:id="rId25"/>
    <p:sldId id="556" r:id="rId26"/>
    <p:sldId id="557" r:id="rId27"/>
    <p:sldId id="558" r:id="rId28"/>
    <p:sldId id="559" r:id="rId29"/>
    <p:sldId id="560" r:id="rId30"/>
    <p:sldId id="529" r:id="rId31"/>
    <p:sldId id="530" r:id="rId32"/>
    <p:sldId id="566" r:id="rId33"/>
    <p:sldId id="531" r:id="rId34"/>
    <p:sldId id="537" r:id="rId35"/>
    <p:sldId id="538" r:id="rId36"/>
    <p:sldId id="539" r:id="rId37"/>
    <p:sldId id="540" r:id="rId38"/>
    <p:sldId id="574" r:id="rId39"/>
    <p:sldId id="532" r:id="rId40"/>
    <p:sldId id="568" r:id="rId41"/>
    <p:sldId id="579" r:id="rId42"/>
    <p:sldId id="587" r:id="rId43"/>
    <p:sldId id="588" r:id="rId44"/>
    <p:sldId id="580" r:id="rId45"/>
    <p:sldId id="536" r:id="rId46"/>
    <p:sldId id="578" r:id="rId47"/>
    <p:sldId id="541" r:id="rId48"/>
    <p:sldId id="542" r:id="rId49"/>
    <p:sldId id="543" r:id="rId50"/>
    <p:sldId id="598" r:id="rId51"/>
    <p:sldId id="567" r:id="rId52"/>
    <p:sldId id="545" r:id="rId53"/>
    <p:sldId id="546" r:id="rId54"/>
    <p:sldId id="548" r:id="rId55"/>
    <p:sldId id="446" r:id="rId56"/>
    <p:sldId id="576" r:id="rId57"/>
    <p:sldId id="582" r:id="rId58"/>
    <p:sldId id="482" r:id="rId59"/>
    <p:sldId id="573" r:id="rId60"/>
    <p:sldId id="484" r:id="rId61"/>
    <p:sldId id="485" r:id="rId62"/>
    <p:sldId id="486" r:id="rId63"/>
    <p:sldId id="496" r:id="rId64"/>
    <p:sldId id="516" r:id="rId65"/>
    <p:sldId id="517" r:id="rId66"/>
    <p:sldId id="518" r:id="rId67"/>
    <p:sldId id="585" r:id="rId68"/>
    <p:sldId id="508" r:id="rId69"/>
    <p:sldId id="349" r:id="rId70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0143" autoAdjust="0"/>
  </p:normalViewPr>
  <p:slideViewPr>
    <p:cSldViewPr>
      <p:cViewPr>
        <p:scale>
          <a:sx n="72" d="100"/>
          <a:sy n="72" d="100"/>
        </p:scale>
        <p:origin x="135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3601C6A7-27E1-41CD-9329-3484F7A05A2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38926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126E9D-0B2C-4BCE-9344-3C4AF9D02623}" type="slidenum">
              <a:rPr lang="pt-BR">
                <a:latin typeface="Arial" pitchFamily="34" charset="0"/>
              </a:rPr>
              <a:pPr/>
              <a:t>3</a:t>
            </a:fld>
            <a:endParaRPr lang="pt-BR">
              <a:latin typeface="Arial" pitchFamily="34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6388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943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F91662-E5E7-43BB-A652-4588F33FFC9E}" type="slidenum">
              <a:rPr lang="pt-BR">
                <a:latin typeface="Arial" pitchFamily="34" charset="0"/>
              </a:rPr>
              <a:pPr/>
              <a:t>47</a:t>
            </a:fld>
            <a:endParaRPr lang="pt-BR">
              <a:latin typeface="Arial" pitchFamily="34" charset="0"/>
            </a:endParaRPr>
          </a:p>
        </p:txBody>
      </p:sp>
      <p:sp>
        <p:nvSpPr>
          <p:cNvPr id="8089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2B6996C-C6A2-40D7-A70A-F61536C0443A}" type="slidenum">
              <a:rPr lang="pt-BR" sz="1200"/>
              <a:pPr algn="r"/>
              <a:t>47</a:t>
            </a:fld>
            <a:endParaRPr lang="pt-BR" sz="1200"/>
          </a:p>
        </p:txBody>
      </p:sp>
      <p:sp>
        <p:nvSpPr>
          <p:cNvPr id="809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3058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Mobilidade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01C6A7-27E1-41CD-9329-3484F7A05A23}" type="slidenum">
              <a:rPr lang="pt-BR" smtClean="0"/>
              <a:pPr>
                <a:defRPr/>
              </a:pPr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99151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4D3D84-0B23-4A32-B08D-91DAEF591515}" type="slidenum">
              <a:rPr lang="pt-BR" smtClean="0"/>
              <a:pPr/>
              <a:t>63</a:t>
            </a:fld>
            <a:endParaRPr lang="pt-BR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9043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E4D036-FEDE-44C9-98C1-6FEDF0D3CBCB}" type="slidenum">
              <a:rPr lang="pt-BR">
                <a:latin typeface="Arial" pitchFamily="34" charset="0"/>
              </a:rPr>
              <a:pPr/>
              <a:t>64</a:t>
            </a:fld>
            <a:endParaRPr lang="pt-BR">
              <a:latin typeface="Arial" pitchFamily="34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8052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E4D036-FEDE-44C9-98C1-6FEDF0D3CBCB}" type="slidenum">
              <a:rPr lang="pt-BR">
                <a:latin typeface="Arial" pitchFamily="34" charset="0"/>
              </a:rPr>
              <a:pPr/>
              <a:t>65</a:t>
            </a:fld>
            <a:endParaRPr lang="pt-BR">
              <a:latin typeface="Arial" pitchFamily="34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9384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E4D036-FEDE-44C9-98C1-6FEDF0D3CBCB}" type="slidenum">
              <a:rPr lang="pt-BR">
                <a:latin typeface="Arial" pitchFamily="34" charset="0"/>
              </a:rPr>
              <a:pPr/>
              <a:t>66</a:t>
            </a:fld>
            <a:endParaRPr lang="pt-BR">
              <a:latin typeface="Arial" pitchFamily="34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491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36372C-011C-4ADD-840F-2A8655DCD4C3}" type="slidenum">
              <a:rPr lang="pt-BR" smtClean="0">
                <a:latin typeface="Arial" pitchFamily="34" charset="0"/>
              </a:rPr>
              <a:pPr>
                <a:defRPr/>
              </a:pPr>
              <a:t>68</a:t>
            </a:fld>
            <a:endParaRPr lang="pt-BR" dirty="0">
              <a:latin typeface="Arial" pitchFamily="34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z="10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574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01C6A7-27E1-41CD-9329-3484F7A05A23}" type="slidenum">
              <a:rPr lang="pt-BR" smtClean="0"/>
              <a:pPr>
                <a:defRPr/>
              </a:pPr>
              <a:t>69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0180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45D297-2118-4438-92D6-6B7E2BE35491}" type="slidenum">
              <a:rPr lang="pt-BR">
                <a:latin typeface="Arial" pitchFamily="34" charset="0"/>
              </a:rPr>
              <a:pPr/>
              <a:t>10</a:t>
            </a:fld>
            <a:endParaRPr lang="pt-BR">
              <a:latin typeface="Arial" pitchFamily="34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986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A5749E-8FA0-486D-811A-F629C3B0748C}" type="slidenum">
              <a:rPr lang="pt-BR">
                <a:latin typeface="Arial" pitchFamily="34" charset="0"/>
              </a:rPr>
              <a:pPr/>
              <a:t>12</a:t>
            </a:fld>
            <a:endParaRPr lang="pt-BR">
              <a:latin typeface="Arial" pitchFamily="34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910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E6039A-2C61-414D-B16F-2ED5BAFCA499}" type="slidenum">
              <a:rPr lang="pt-BR">
                <a:latin typeface="Arial" pitchFamily="34" charset="0"/>
              </a:rPr>
              <a:pPr/>
              <a:t>13</a:t>
            </a:fld>
            <a:endParaRPr lang="pt-BR">
              <a:latin typeface="Arial" pitchFamily="3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659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6CD029-0BE5-4A28-B743-001338921062}" type="slidenum">
              <a:rPr lang="pt-BR" smtClean="0"/>
              <a:pPr/>
              <a:t>29</a:t>
            </a:fld>
            <a:endParaRPr lang="pt-BR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624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A272F2-43C6-4541-9052-A28F82A7EC44}" type="slidenum">
              <a:rPr lang="pt-BR" smtClean="0">
                <a:latin typeface="Arial" pitchFamily="34" charset="0"/>
              </a:rPr>
              <a:pPr>
                <a:defRPr/>
              </a:pPr>
              <a:t>34</a:t>
            </a:fld>
            <a:endParaRPr lang="pt-BR">
              <a:latin typeface="Arial" pitchFamily="34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0587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7988" cy="4114800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183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2F0394-7F27-420C-92A3-7C1EA786F96B}" type="slidenum">
              <a:rPr lang="pt-BR" smtClean="0">
                <a:latin typeface="Arial" pitchFamily="34" charset="0"/>
              </a:rPr>
              <a:pPr>
                <a:defRPr/>
              </a:pPr>
              <a:t>35</a:t>
            </a:fld>
            <a:endParaRPr lang="pt-BR">
              <a:latin typeface="Arial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0587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7988" cy="4114800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b="1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695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E3D52C-F92D-4C58-92CD-E39E1FC08AD7}" type="slidenum">
              <a:rPr lang="pt-BR" smtClean="0">
                <a:latin typeface="Arial" pitchFamily="34" charset="0"/>
              </a:rPr>
              <a:pPr>
                <a:defRPr/>
              </a:pPr>
              <a:t>37</a:t>
            </a:fld>
            <a:endParaRPr lang="pt-BR" dirty="0">
              <a:latin typeface="Arial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pt-BR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1056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93CA7E-DA46-46B4-909F-B852654AA4EC}" type="slidenum">
              <a:rPr lang="pt-BR" smtClean="0"/>
              <a:pPr/>
              <a:t>40</a:t>
            </a:fld>
            <a:endParaRPr lang="pt-BR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205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144A2-1476-4D83-B607-DFC46B544D2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E90B80-044A-4640-BDC4-1511AD11123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75EB4-7B4D-4ADA-8D44-B016E7B14F3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EEA8E-2BA4-4AB8-BB2F-4997A0C7BD8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21AFF-E3B6-4CDF-9924-D078ABBC8D5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876800" y="1600200"/>
            <a:ext cx="3810000" cy="2189163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876800" y="3941763"/>
            <a:ext cx="3810000" cy="2189162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D5DDB-0DAB-41CB-80BA-D4CE5AB55E6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E4123-F4AD-48A1-803D-271B790D945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B62EBF-674F-43E3-B785-19D735D4534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C4A27-E9B7-4F49-A9E8-2DCF4846E0F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53B4E-CC3A-4D47-9230-7D9C7AD6128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AD80D-981F-4383-80A5-AACA83EA25C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B4DDB-8AEA-4883-B8B5-56F8F63512B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062B65-255C-4405-B563-60AF1AC13AE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EB627-0ACF-4BC9-A292-1A685A385FB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fld id="{9F4CA06A-A5ED-4A59-9F77-5468212EA78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hyperlink" Target="mailto:egfbeauc@esalq.usp.br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br/imgres?imgurl=http://www.granma.cubaweb.cu/2007/09/14/interna/barriles.jpg&amp;imgrefurl=http://www.granma.cubaweb.cu/2007/09/14/interna/artic06.html&amp;h=255&amp;w=280&amp;sz=35&amp;hl=pt-BR&amp;start=96&amp;um=1&amp;tbnid=7tQGwBW0fEyA_M:&amp;tbnh=104&amp;tbnw=114&amp;prev=/images?q=barril+petroleo&amp;start=80&amp;ndsp=20&amp;svnum=10&amp;um=1&amp;hl=pt-BR&amp;lr=lang_pt&amp;sa=N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slide" Target="slide15.xml"/><Relationship Id="rId4" Type="http://schemas.openxmlformats.org/officeDocument/2006/relationships/image" Target="../media/image7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slide" Target="slide15.xml"/><Relationship Id="rId4" Type="http://schemas.openxmlformats.org/officeDocument/2006/relationships/image" Target="../media/image7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slide" Target="slide15.xml"/><Relationship Id="rId4" Type="http://schemas.openxmlformats.org/officeDocument/2006/relationships/image" Target="../media/image7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slide" Target="slide15.xml"/><Relationship Id="rId4" Type="http://schemas.openxmlformats.org/officeDocument/2006/relationships/image" Target="../media/image7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jpe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1.jpeg"/><Relationship Id="rId5" Type="http://schemas.openxmlformats.org/officeDocument/2006/relationships/image" Target="../media/image29.png"/><Relationship Id="rId4" Type="http://schemas.openxmlformats.org/officeDocument/2006/relationships/oleObject" Target="../embeddings/oleObject6.bin"/><Relationship Id="rId9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6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hyperlink" Target="http://images.google.com.br/imgres?imgurl=http://duard.com.br/blog/wp-content/uploads/2006/06/bandeira_brasil_simulada.jpg&amp;imgrefurl=http://www.duard.com.br/blog/&amp;h=363&amp;w=484&amp;sz=49&amp;hl=pt-BR&amp;start=32&amp;tbnid=MmdvkQbWCvNS0M:&amp;tbnh=97&amp;tbnw=129&amp;prev=/images?q=bandeira+brasil&amp;start=20&amp;ndsp=20&amp;svnum=10&amp;hl=pt-BR&amp;lr=&amp;sa=N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I:\Esteira.MPG" TargetMode="Externa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56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59.emf"/><Relationship Id="rId4" Type="http://schemas.openxmlformats.org/officeDocument/2006/relationships/oleObject" Target="../embeddings/oleObject9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com.br/imgres?imgurl=http://blog.estadao.com.br/blog/media/Canade.jpg&amp;imgrefurl=http://blog.estadao.com.br/blog/index.php?blog=17&amp;m=2006&amp;h=485&amp;w=345&amp;sz=59&amp;hl=pt-BR&amp;start=21&amp;um=1&amp;tbnid=v6oA16dyIg47AM:&amp;tbnh=129&amp;tbnw=92&amp;prev=/images?q=cana-de+a%C3%A7ucar&amp;start=20&amp;ndsp=20&amp;um=1&amp;hl=pt-BR&amp;rlz=1T4ADBF_pt-BRBR232BR232&amp;sa=N" TargetMode="External"/><Relationship Id="rId13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1.jpeg"/><Relationship Id="rId12" Type="http://schemas.openxmlformats.org/officeDocument/2006/relationships/hyperlink" Target="http://images.google.com.br/imgres?imgurl=http://www.enciclopedia.com.pt/images/n_madeira_17_088.jpg&amp;imgrefurl=http://www.enciclopedia.com.pt/readarticle.php?article_id=253&amp;h=450&amp;w=300&amp;sz=71&amp;hl=pt-BR&amp;start=105&amp;um=1&amp;tbnid=kc7rUDhVSqoJYM:&amp;tbnh=127&amp;tbnw=85&amp;prev=/images?q=cana-de+a%C3%A7ucar&amp;start=100&amp;ndsp=20&amp;um=1&amp;hl=pt-BR&amp;rlz=1T4ADBF_pt-BRBR232BR232&amp;sa=N" TargetMode="External"/><Relationship Id="rId2" Type="http://schemas.openxmlformats.org/officeDocument/2006/relationships/hyperlink" Target="http://images.google.com.br/imgres?imgurl=http://www.iac.sp.gov.br/Centros/CentroCANA/Variedades/Imagem/2195.jpg&amp;imgrefurl=http://www.iac.sp.gov.br/centros/centrocana/Variedades/VariedadesIAC.htm&amp;h=293&amp;w=300&amp;sz=33&amp;hl=pt-BR&amp;start=18&amp;um=1&amp;tbnid=A6mxfm9UHwvDiM:&amp;tbnh=113&amp;tbnw=116&amp;prev=/images?q=cana-de+a%C3%A7ucar&amp;um=1&amp;hl=pt-BR&amp;rlz=1T4ADBF_pt-BRBR232BR232&amp;sa=N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images.google.com.br/imgres?imgurl=http://i1.treklens.com/photos/3202/corte_da_cana_de_acucar.jpg&amp;imgrefurl=http://www.treklens.com/gallery/South_America/Brazil/photo78501.htm&amp;h=799&amp;w=531&amp;sz=182&amp;hl=pt-BR&amp;start=2&amp;um=1&amp;tbnid=pBvH1iISl9jXBM:&amp;tbnh=143&amp;tbnw=95&amp;prev=/images?q=cana-de+a%C3%A7ucar&amp;um=1&amp;hl=pt-BR&amp;rlz=1T4ADBF_pt-BRBR232BR232&amp;sa=N" TargetMode="External"/><Relationship Id="rId11" Type="http://schemas.openxmlformats.org/officeDocument/2006/relationships/image" Target="../media/image73.jpeg"/><Relationship Id="rId5" Type="http://schemas.openxmlformats.org/officeDocument/2006/relationships/image" Target="../media/image70.jpeg"/><Relationship Id="rId10" Type="http://schemas.openxmlformats.org/officeDocument/2006/relationships/hyperlink" Target="http://images.google.com.br/imgres?imgurl=http://www.joaowerner.com.br/images/rural/cana_acucar.jpg&amp;imgrefurl=http://www.joaowerner.com.br/images/rural/cana_acucar.htm&amp;h=600&amp;w=429&amp;sz=93&amp;hl=pt-BR&amp;start=49&amp;um=1&amp;tbnid=9cXUW68QpPwrcM:&amp;tbnh=135&amp;tbnw=97&amp;prev=/images?q=cana-de+a%C3%A7ucar&amp;start=40&amp;ndsp=20&amp;um=1&amp;hl=pt-BR&amp;rlz=1T4ADBF_pt-BRBR232BR232&amp;sa=N" TargetMode="External"/><Relationship Id="rId4" Type="http://schemas.openxmlformats.org/officeDocument/2006/relationships/hyperlink" Target="http://images.google.com.br/imgres?imgurl=http://www.restingaseca.rs.gov.br/sites/7000/7070/cana.jpg&amp;imgrefurl=http://www.restingaseca.rs.gov.br/portal1/municipio/noticia.asp?iIdMun=100143319&amp;iIdNoticia=27647&amp;h=289&amp;w=390&amp;sz=18&amp;hl=pt-BR&amp;start=3&amp;um=1&amp;tbnid=8JHk8gECtcChoM:&amp;tbnh=91&amp;tbnw=123&amp;prev=/images?q=cana-de+a%C3%A7ucar&amp;um=1&amp;hl=pt-BR&amp;rlz=1T4ADBF_pt-BRBR232BR232&amp;sa=N" TargetMode="External"/><Relationship Id="rId9" Type="http://schemas.openxmlformats.org/officeDocument/2006/relationships/image" Target="../media/image72.jpeg"/><Relationship Id="rId14" Type="http://schemas.openxmlformats.org/officeDocument/2006/relationships/image" Target="../media/image75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78.emf"/><Relationship Id="rId4" Type="http://schemas.openxmlformats.org/officeDocument/2006/relationships/oleObject" Target="../embeddings/oleObject10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beauclair1@gmail.com" TargetMode="Externa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4348" y="2786059"/>
            <a:ext cx="7772400" cy="1071570"/>
          </a:xfrm>
        </p:spPr>
        <p:txBody>
          <a:bodyPr/>
          <a:lstStyle/>
          <a:p>
            <a:r>
              <a:rPr lang="pt-BR" sz="3200" dirty="0"/>
              <a:t>Panorama da Cana-de-Açúcar, Etanol, Açúcar e Energia no Brasil</a:t>
            </a:r>
            <a:br>
              <a:rPr lang="pt-BR" sz="3200" dirty="0"/>
            </a:br>
            <a:br>
              <a:rPr lang="pt-BR" sz="3200" dirty="0"/>
            </a:br>
            <a:r>
              <a:rPr lang="pt-BR" sz="3200" dirty="0"/>
              <a:t>Prof. Dr. Edgar G. F. de Beauclair </a:t>
            </a:r>
            <a:br>
              <a:rPr lang="pt-BR" sz="3200" dirty="0"/>
            </a:br>
            <a:r>
              <a:rPr lang="pt-BR" sz="3200" dirty="0"/>
              <a:t> </a:t>
            </a:r>
            <a:r>
              <a:rPr lang="pt-BR" sz="3200" dirty="0">
                <a:hlinkClick r:id="rId2"/>
              </a:rPr>
              <a:t>edgar.beauclair@usp.br</a:t>
            </a:r>
            <a:endParaRPr lang="pt-BR" sz="3200" dirty="0"/>
          </a:p>
        </p:txBody>
      </p:sp>
      <p:pic>
        <p:nvPicPr>
          <p:cNvPr id="12291" name="Picture 7" descr="C6CD3832-A93C-4F31-8384-91A12F0711F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652963"/>
            <a:ext cx="3095625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9" descr="13A482B3-D9CC-48A7-AAF3-911A5E458B9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2338" y="4652963"/>
            <a:ext cx="3141662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13" descr="153B493F-EF2E-4F62-9803-700746B15C8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56393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15" descr="606348C1-10D8-4335-A0BF-11064B35041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68" y="0"/>
            <a:ext cx="3208337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19" descr="%7BE1B7335D-A1FF-4FC2-BF1C-8471CA101E2F%7D_Técnicos%20SFA%20Usina%20Açuca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24638" y="0"/>
            <a:ext cx="2519362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21" descr="promi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9113" y="4633913"/>
            <a:ext cx="3348037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1143000"/>
          </a:xfrm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pt-BR" sz="3600" b="1" dirty="0">
                <a:solidFill>
                  <a:schemeClr val="bg1"/>
                </a:solidFill>
              </a:rPr>
              <a:t>Geração de energias elétrica e</a:t>
            </a:r>
            <a:br>
              <a:rPr lang="pt-BR" sz="3600" b="1" dirty="0">
                <a:solidFill>
                  <a:schemeClr val="bg1"/>
                </a:solidFill>
              </a:rPr>
            </a:br>
            <a:r>
              <a:rPr lang="pt-BR" sz="3600" b="1" dirty="0">
                <a:solidFill>
                  <a:schemeClr val="bg1"/>
                </a:solidFill>
              </a:rPr>
              <a:t>mecânica (2009)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/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0" y="1484313"/>
            <a:ext cx="9144000" cy="1728787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Arial Narrow" pitchFamily="34" charset="0"/>
              </a:rPr>
              <a:t>Usinas e Destilarias também geram aprox. 20 </a:t>
            </a:r>
            <a:r>
              <a:rPr lang="pt-BR" sz="2800" b="1" dirty="0" err="1">
                <a:solidFill>
                  <a:schemeClr val="bg1"/>
                </a:solidFill>
                <a:latin typeface="Arial Narrow" pitchFamily="34" charset="0"/>
              </a:rPr>
              <a:t>TWh</a:t>
            </a:r>
            <a:r>
              <a:rPr lang="pt-BR" sz="2800" b="1" dirty="0">
                <a:solidFill>
                  <a:schemeClr val="bg1"/>
                </a:solidFill>
                <a:latin typeface="Arial Narrow" pitchFamily="34" charset="0"/>
              </a:rPr>
              <a:t> de energias 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  <a:latin typeface="Arial Narrow" pitchFamily="34" charset="0"/>
              </a:rPr>
              <a:t>elétrica e mecânica, sendo a maior parte destinada para o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  <a:latin typeface="Arial Narrow" pitchFamily="34" charset="0"/>
              </a:rPr>
              <a:t>consumo próprio. Esta energia equivale a 6% de toda a 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  <a:latin typeface="Arial Narrow" pitchFamily="34" charset="0"/>
              </a:rPr>
              <a:t>energia consumida no país.</a:t>
            </a:r>
            <a:r>
              <a:rPr lang="pt-BR" sz="2400" dirty="0">
                <a:latin typeface="Arial Narrow" pitchFamily="34" charset="0"/>
              </a:rPr>
              <a:t> </a:t>
            </a: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0" y="3357563"/>
            <a:ext cx="9144000" cy="9366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Arial Narrow" pitchFamily="34" charset="0"/>
              </a:rPr>
              <a:t>A utilização do bagaço como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  <a:latin typeface="Arial Narrow" pitchFamily="34" charset="0"/>
              </a:rPr>
              <a:t>um combustível  equivale a  mais de 22 M  toneladas de petróleo.</a:t>
            </a:r>
            <a:endParaRPr lang="pt-BR" sz="2400" dirty="0">
              <a:latin typeface="Arial Narrow" pitchFamily="34" charset="0"/>
            </a:endParaRPr>
          </a:p>
        </p:txBody>
      </p:sp>
      <p:pic>
        <p:nvPicPr>
          <p:cNvPr id="43014" name="Picture 6" descr="Cópia de IMG_46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675" y="4462463"/>
            <a:ext cx="3095625" cy="239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7" descr="DELTA gerador de condensação plena I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448175"/>
            <a:ext cx="3059113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8" name="Picture 8" descr="caldeiras-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888" y="4437063"/>
            <a:ext cx="3059112" cy="242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89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80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80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en-US" sz="4000" dirty="0" err="1">
                <a:solidFill>
                  <a:schemeClr val="bg1"/>
                </a:solidFill>
              </a:rPr>
              <a:t>Energia</a:t>
            </a:r>
            <a:r>
              <a:rPr lang="en-US" sz="4000" dirty="0">
                <a:solidFill>
                  <a:schemeClr val="bg1"/>
                </a:solidFill>
              </a:rPr>
              <a:t> da </a:t>
            </a:r>
            <a:r>
              <a:rPr lang="en-US" sz="4000" dirty="0" err="1">
                <a:solidFill>
                  <a:schemeClr val="bg1"/>
                </a:solidFill>
              </a:rPr>
              <a:t>cana</a:t>
            </a:r>
            <a:r>
              <a:rPr lang="en-US" sz="4000" dirty="0">
                <a:solidFill>
                  <a:schemeClr val="bg1"/>
                </a:solidFill>
              </a:rPr>
              <a:t> x </a:t>
            </a:r>
            <a:r>
              <a:rPr lang="en-US" sz="4000" dirty="0" err="1">
                <a:solidFill>
                  <a:schemeClr val="bg1"/>
                </a:solidFill>
              </a:rPr>
              <a:t>energia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petróleo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1619250" y="1700213"/>
            <a:ext cx="5832475" cy="5048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150 kg de açúcar                   ------              2,400 MJ</a:t>
            </a:r>
          </a:p>
        </p:txBody>
      </p:sp>
      <p:sp>
        <p:nvSpPr>
          <p:cNvPr id="5125" name="Rectangle 4"/>
          <p:cNvSpPr>
            <a:spLocks noChangeArrowheads="1"/>
          </p:cNvSpPr>
          <p:nvPr/>
        </p:nvSpPr>
        <p:spPr bwMode="auto">
          <a:xfrm>
            <a:off x="1619250" y="2349500"/>
            <a:ext cx="5832475" cy="5048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140 kg de </a:t>
            </a:r>
            <a:r>
              <a:rPr lang="en-US" b="1" dirty="0" err="1">
                <a:solidFill>
                  <a:schemeClr val="bg1"/>
                </a:solidFill>
              </a:rPr>
              <a:t>bagaço</a:t>
            </a:r>
            <a:r>
              <a:rPr lang="en-US" b="1" dirty="0">
                <a:solidFill>
                  <a:schemeClr val="bg1"/>
                </a:solidFill>
              </a:rPr>
              <a:t>                  ------              2,500 MJ</a:t>
            </a:r>
          </a:p>
        </p:txBody>
      </p:sp>
      <p:sp>
        <p:nvSpPr>
          <p:cNvPr id="5126" name="Rectangle 5"/>
          <p:cNvSpPr>
            <a:spLocks noChangeArrowheads="1"/>
          </p:cNvSpPr>
          <p:nvPr/>
        </p:nvSpPr>
        <p:spPr bwMode="auto">
          <a:xfrm>
            <a:off x="1619250" y="2997200"/>
            <a:ext cx="5832475" cy="5048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140 kg de </a:t>
            </a:r>
            <a:r>
              <a:rPr lang="en-US" b="1" dirty="0" err="1">
                <a:solidFill>
                  <a:schemeClr val="bg1"/>
                </a:solidFill>
              </a:rPr>
              <a:t>palhiço</a:t>
            </a:r>
            <a:r>
              <a:rPr lang="en-US" b="1" dirty="0">
                <a:solidFill>
                  <a:schemeClr val="bg1"/>
                </a:solidFill>
              </a:rPr>
              <a:t>                   ------              2,500 MJ</a:t>
            </a:r>
          </a:p>
        </p:txBody>
      </p:sp>
      <p:pic>
        <p:nvPicPr>
          <p:cNvPr id="5127" name="Picture 6" descr="barrile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750" y="1844675"/>
            <a:ext cx="161925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7895" name="Object 7"/>
          <p:cNvGraphicFramePr>
            <a:graphicFrameLocks noGrp="1" noChangeAspect="1"/>
          </p:cNvGraphicFramePr>
          <p:nvPr>
            <p:ph idx="1"/>
          </p:nvPr>
        </p:nvGraphicFramePr>
        <p:xfrm>
          <a:off x="179388" y="1700213"/>
          <a:ext cx="1401762" cy="180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87" name="CorelDRAW" r:id="rId5" imgW="4013640" imgH="5157000" progId="">
                  <p:embed/>
                </p:oleObj>
              </mc:Choice>
              <mc:Fallback>
                <p:oleObj name="CorelDRAW" r:id="rId5" imgW="4013640" imgH="5157000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700213"/>
                        <a:ext cx="1401762" cy="1801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6732588" y="3716338"/>
            <a:ext cx="18261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1 </a:t>
            </a:r>
            <a:r>
              <a:rPr lang="en-US" b="1" dirty="0" err="1"/>
              <a:t>barril</a:t>
            </a:r>
            <a:r>
              <a:rPr lang="en-US" b="1" dirty="0"/>
              <a:t> de </a:t>
            </a:r>
            <a:r>
              <a:rPr lang="en-US" b="1" dirty="0" err="1"/>
              <a:t>óleo</a:t>
            </a:r>
            <a:endParaRPr lang="en-US" b="1" dirty="0"/>
          </a:p>
          <a:p>
            <a:r>
              <a:rPr lang="pt-BR" b="1" dirty="0"/>
              <a:t>6,000 MJ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1187450" y="3716338"/>
            <a:ext cx="25314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1 ton </a:t>
            </a:r>
            <a:r>
              <a:rPr lang="en-US" b="1" dirty="0" err="1"/>
              <a:t>colmos</a:t>
            </a:r>
            <a:r>
              <a:rPr lang="en-US" b="1" dirty="0"/>
              <a:t> de </a:t>
            </a:r>
            <a:r>
              <a:rPr lang="en-US" b="1" dirty="0" err="1"/>
              <a:t>cana</a:t>
            </a:r>
            <a:endParaRPr lang="en-US" b="1" dirty="0"/>
          </a:p>
          <a:p>
            <a:r>
              <a:rPr lang="pt-BR" b="1" dirty="0"/>
              <a:t>7,400 MJ</a:t>
            </a:r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0" y="4652963"/>
            <a:ext cx="9144000" cy="360362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b="1" dirty="0">
                <a:solidFill>
                  <a:schemeClr val="bg1"/>
                </a:solidFill>
              </a:rPr>
              <a:t>1 ton de </a:t>
            </a:r>
            <a:r>
              <a:rPr lang="en-US" b="1" dirty="0" err="1">
                <a:solidFill>
                  <a:schemeClr val="bg1"/>
                </a:solidFill>
              </a:rPr>
              <a:t>cana</a:t>
            </a:r>
            <a:r>
              <a:rPr lang="en-US" b="1" dirty="0">
                <a:solidFill>
                  <a:schemeClr val="bg1"/>
                </a:solidFill>
              </a:rPr>
              <a:t>-de-</a:t>
            </a:r>
            <a:r>
              <a:rPr lang="en-US" b="1" dirty="0" err="1">
                <a:solidFill>
                  <a:schemeClr val="bg1"/>
                </a:solidFill>
              </a:rPr>
              <a:t>açúcar</a:t>
            </a:r>
            <a:r>
              <a:rPr lang="en-US" b="1" dirty="0">
                <a:solidFill>
                  <a:schemeClr val="bg1"/>
                </a:solidFill>
              </a:rPr>
              <a:t>                                                                        1,25 </a:t>
            </a:r>
            <a:r>
              <a:rPr lang="en-US" b="1" dirty="0" err="1">
                <a:solidFill>
                  <a:schemeClr val="bg1"/>
                </a:solidFill>
              </a:rPr>
              <a:t>barril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óleo</a:t>
            </a:r>
            <a:r>
              <a:rPr lang="en-US" b="1" dirty="0"/>
              <a:t>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0" y="5661025"/>
            <a:ext cx="9144000" cy="5048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BR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470 </a:t>
            </a:r>
            <a:r>
              <a:rPr lang="en-US" b="1" dirty="0" err="1">
                <a:solidFill>
                  <a:schemeClr val="bg1"/>
                </a:solidFill>
              </a:rPr>
              <a:t>milhões</a:t>
            </a:r>
            <a:r>
              <a:rPr lang="en-US" b="1" dirty="0">
                <a:solidFill>
                  <a:schemeClr val="bg1"/>
                </a:solidFill>
              </a:rPr>
              <a:t> tons </a:t>
            </a:r>
            <a:r>
              <a:rPr lang="en-US" b="1" dirty="0" err="1">
                <a:solidFill>
                  <a:schemeClr val="bg1"/>
                </a:solidFill>
              </a:rPr>
              <a:t>cana</a:t>
            </a:r>
            <a:r>
              <a:rPr lang="en-US" b="1" dirty="0">
                <a:solidFill>
                  <a:schemeClr val="bg1"/>
                </a:solidFill>
              </a:rPr>
              <a:t>                                                      587 </a:t>
            </a:r>
            <a:r>
              <a:rPr lang="en-US" b="1" dirty="0" err="1">
                <a:solidFill>
                  <a:schemeClr val="bg1"/>
                </a:solidFill>
              </a:rPr>
              <a:t>milhões</a:t>
            </a:r>
            <a:r>
              <a:rPr lang="en-US" b="1" dirty="0">
                <a:solidFill>
                  <a:schemeClr val="bg1"/>
                </a:solidFill>
              </a:rPr>
              <a:t>  </a:t>
            </a:r>
            <a:r>
              <a:rPr lang="en-US" b="1" dirty="0" err="1">
                <a:solidFill>
                  <a:schemeClr val="bg1"/>
                </a:solidFill>
              </a:rPr>
              <a:t>barris</a:t>
            </a:r>
            <a:r>
              <a:rPr lang="en-US" b="1" dirty="0">
                <a:solidFill>
                  <a:schemeClr val="bg1"/>
                </a:solidFill>
              </a:rPr>
              <a:t> de </a:t>
            </a:r>
            <a:r>
              <a:rPr lang="en-US" b="1" dirty="0" err="1">
                <a:solidFill>
                  <a:schemeClr val="bg1"/>
                </a:solidFill>
              </a:rPr>
              <a:t>óleo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0" y="5084763"/>
            <a:ext cx="9144000" cy="5048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BR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85 tons </a:t>
            </a:r>
            <a:r>
              <a:rPr lang="en-US" b="1" dirty="0" err="1">
                <a:solidFill>
                  <a:schemeClr val="bg1"/>
                </a:solidFill>
              </a:rPr>
              <a:t>cana</a:t>
            </a:r>
            <a:r>
              <a:rPr lang="en-US" b="1" dirty="0">
                <a:solidFill>
                  <a:schemeClr val="bg1"/>
                </a:solidFill>
              </a:rPr>
              <a:t>/h  = 630GJ / ha                                                          or 105  barrel of oil 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79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AutoShape 2"/>
          <p:cNvSpPr>
            <a:spLocks noChangeArrowheads="1"/>
          </p:cNvSpPr>
          <p:nvPr/>
        </p:nvSpPr>
        <p:spPr bwMode="auto">
          <a:xfrm>
            <a:off x="250825" y="5157788"/>
            <a:ext cx="8642350" cy="863600"/>
          </a:xfrm>
          <a:prstGeom prst="bevel">
            <a:avLst>
              <a:gd name="adj" fmla="val 5671"/>
            </a:avLst>
          </a:prstGeom>
          <a:solidFill>
            <a:srgbClr val="33993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 sz="2000" b="1" dirty="0">
              <a:solidFill>
                <a:schemeClr val="bg1"/>
              </a:solidFill>
            </a:endParaRPr>
          </a:p>
          <a:p>
            <a:r>
              <a:rPr lang="pt-BR" sz="2000" b="1" dirty="0">
                <a:solidFill>
                  <a:schemeClr val="bg1"/>
                </a:solidFill>
              </a:rPr>
              <a:t>Novas tecnologias e expansão das </a:t>
            </a:r>
          </a:p>
          <a:p>
            <a:r>
              <a:rPr lang="pt-BR" sz="2000" b="1" dirty="0">
                <a:solidFill>
                  <a:schemeClr val="bg1"/>
                </a:solidFill>
              </a:rPr>
              <a:t>áreas com cana-de-açúcar (5-10 anos)                                     </a:t>
            </a:r>
          </a:p>
          <a:p>
            <a:endParaRPr lang="pt-BR" sz="2000" dirty="0"/>
          </a:p>
        </p:txBody>
      </p:sp>
      <p:sp>
        <p:nvSpPr>
          <p:cNvPr id="44035" name="AutoShape 3"/>
          <p:cNvSpPr>
            <a:spLocks noChangeArrowheads="1"/>
          </p:cNvSpPr>
          <p:nvPr/>
        </p:nvSpPr>
        <p:spPr bwMode="auto">
          <a:xfrm>
            <a:off x="250825" y="4076700"/>
            <a:ext cx="8642350" cy="828675"/>
          </a:xfrm>
          <a:prstGeom prst="bevel">
            <a:avLst>
              <a:gd name="adj" fmla="val 9435"/>
            </a:avLst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 sz="2000" b="1">
              <a:solidFill>
                <a:schemeClr val="bg1"/>
              </a:solidFill>
            </a:endParaRPr>
          </a:p>
          <a:p>
            <a:r>
              <a:rPr lang="pt-BR" sz="2000" b="1">
                <a:solidFill>
                  <a:schemeClr val="bg1"/>
                </a:solidFill>
              </a:rPr>
              <a:t>Potencial energético – com as atuais tecnologias</a:t>
            </a:r>
          </a:p>
          <a:p>
            <a:endParaRPr lang="pt-BR" sz="2000" b="1">
              <a:solidFill>
                <a:schemeClr val="bg1"/>
              </a:solidFill>
            </a:endParaRPr>
          </a:p>
        </p:txBody>
      </p:sp>
      <p:sp>
        <p:nvSpPr>
          <p:cNvPr id="44036" name="AutoShape 4"/>
          <p:cNvSpPr>
            <a:spLocks noChangeArrowheads="1"/>
          </p:cNvSpPr>
          <p:nvPr/>
        </p:nvSpPr>
        <p:spPr bwMode="auto">
          <a:xfrm>
            <a:off x="250825" y="2781300"/>
            <a:ext cx="8713788" cy="1079500"/>
          </a:xfrm>
          <a:prstGeom prst="bevel">
            <a:avLst>
              <a:gd name="adj" fmla="val 9435"/>
            </a:avLst>
          </a:prstGeom>
          <a:solidFill>
            <a:srgbClr val="33993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pt-BR" sz="2400" b="1">
                <a:solidFill>
                  <a:schemeClr val="bg1"/>
                </a:solidFill>
              </a:rPr>
              <a:t>Excesso de energia, atualmente comercializado </a:t>
            </a:r>
          </a:p>
          <a:p>
            <a:r>
              <a:rPr lang="pt-BR" sz="2400" b="1">
                <a:solidFill>
                  <a:schemeClr val="bg1"/>
                </a:solidFill>
              </a:rPr>
              <a:t>como energia elétrica</a:t>
            </a:r>
          </a:p>
        </p:txBody>
      </p:sp>
      <p:sp>
        <p:nvSpPr>
          <p:cNvPr id="44037" name="AutoShape 5"/>
          <p:cNvSpPr>
            <a:spLocks noChangeArrowheads="1"/>
          </p:cNvSpPr>
          <p:nvPr/>
        </p:nvSpPr>
        <p:spPr bwMode="auto">
          <a:xfrm>
            <a:off x="250825" y="1700213"/>
            <a:ext cx="8642350" cy="865187"/>
          </a:xfrm>
          <a:prstGeom prst="bevel">
            <a:avLst>
              <a:gd name="adj" fmla="val 5671"/>
            </a:avLst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755650" y="188913"/>
            <a:ext cx="7561263" cy="119062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</a:rPr>
              <a:t>Energia da biomassa da </a:t>
            </a:r>
          </a:p>
          <a:p>
            <a:pPr algn="ctr"/>
            <a:r>
              <a:rPr lang="pt-BR" sz="3600" b="1" dirty="0">
                <a:solidFill>
                  <a:schemeClr val="bg1"/>
                </a:solidFill>
              </a:rPr>
              <a:t>cana-de-açúcar (2011)</a:t>
            </a:r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7092950" y="1268413"/>
            <a:ext cx="17478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/>
              <a:t>(MW/ano)</a:t>
            </a:r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323850" y="1916113"/>
            <a:ext cx="741680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90000"/>
              </a:lnSpc>
              <a:spcAft>
                <a:spcPct val="40000"/>
              </a:spcAft>
            </a:pPr>
            <a:r>
              <a:rPr lang="pt-BR" sz="2400" b="1">
                <a:solidFill>
                  <a:schemeClr val="bg1"/>
                </a:solidFill>
              </a:rPr>
              <a:t>Energia utilizada na produção de açúcar e etanol</a:t>
            </a:r>
          </a:p>
        </p:txBody>
      </p:sp>
      <p:sp>
        <p:nvSpPr>
          <p:cNvPr id="44041" name="Rectangle 9"/>
          <p:cNvSpPr>
            <a:spLocks noChangeArrowheads="1"/>
          </p:cNvSpPr>
          <p:nvPr/>
        </p:nvSpPr>
        <p:spPr bwMode="auto">
          <a:xfrm>
            <a:off x="250825" y="6326188"/>
            <a:ext cx="19097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 i="1"/>
              <a:t>Fonte: Aneel/Unica</a:t>
            </a:r>
          </a:p>
        </p:txBody>
      </p:sp>
      <p:sp>
        <p:nvSpPr>
          <p:cNvPr id="44042" name="WordArt 10"/>
          <p:cNvSpPr>
            <a:spLocks noChangeArrowheads="1" noChangeShapeType="1" noTextEdit="1"/>
          </p:cNvSpPr>
          <p:nvPr/>
        </p:nvSpPr>
        <p:spPr bwMode="auto">
          <a:xfrm>
            <a:off x="7832725" y="1989138"/>
            <a:ext cx="700088" cy="2905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000" b="1" kern="1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effectLst>
                  <a:prstShdw prst="shdw17" dist="17961" dir="13500000">
                    <a:schemeClr val="tx1"/>
                  </a:prstShdw>
                </a:effectLst>
                <a:latin typeface="Arial Black"/>
              </a:rPr>
              <a:t>1.500</a:t>
            </a:r>
          </a:p>
        </p:txBody>
      </p:sp>
      <p:sp>
        <p:nvSpPr>
          <p:cNvPr id="44043" name="WordArt 11"/>
          <p:cNvSpPr>
            <a:spLocks noChangeArrowheads="1" noChangeShapeType="1" noTextEdit="1"/>
          </p:cNvSpPr>
          <p:nvPr/>
        </p:nvSpPr>
        <p:spPr bwMode="auto">
          <a:xfrm>
            <a:off x="7858149" y="3000372"/>
            <a:ext cx="746102" cy="4286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200" kern="10" dirty="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effectLst>
                  <a:prstShdw prst="shdw17" dist="17961" dir="13500000">
                    <a:schemeClr val="tx1"/>
                  </a:prstShdw>
                </a:effectLst>
                <a:latin typeface="Arial Black"/>
              </a:rPr>
              <a:t>3.300</a:t>
            </a:r>
            <a:endParaRPr lang="pt-BR" sz="1200" kern="10" dirty="0">
              <a:ln w="9525">
                <a:noFill/>
                <a:round/>
                <a:headEnd/>
                <a:tailEnd/>
              </a:ln>
              <a:solidFill>
                <a:srgbClr val="FFFFFF"/>
              </a:solidFill>
              <a:effectLst>
                <a:prstShdw prst="shdw17" dist="17961" dir="13500000">
                  <a:schemeClr val="tx1"/>
                </a:prstShdw>
              </a:effectLst>
              <a:latin typeface="Arial Black"/>
            </a:endParaRPr>
          </a:p>
        </p:txBody>
      </p:sp>
      <p:sp>
        <p:nvSpPr>
          <p:cNvPr id="44044" name="WordArt 12"/>
          <p:cNvSpPr>
            <a:spLocks noChangeArrowheads="1" noChangeShapeType="1" noTextEdit="1"/>
          </p:cNvSpPr>
          <p:nvPr/>
        </p:nvSpPr>
        <p:spPr bwMode="auto">
          <a:xfrm>
            <a:off x="6516688" y="4365625"/>
            <a:ext cx="2160587" cy="21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400" kern="1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effectLst>
                  <a:prstShdw prst="shdw17" dist="17961" dir="13500000">
                    <a:schemeClr val="tx1"/>
                  </a:prstShdw>
                </a:effectLst>
                <a:latin typeface="Arial Black"/>
              </a:rPr>
              <a:t>6.000 a 8.000</a:t>
            </a:r>
          </a:p>
        </p:txBody>
      </p:sp>
      <p:sp>
        <p:nvSpPr>
          <p:cNvPr id="44045" name="WordArt 13"/>
          <p:cNvSpPr>
            <a:spLocks noChangeArrowheads="1" noChangeShapeType="1" noTextEdit="1"/>
          </p:cNvSpPr>
          <p:nvPr/>
        </p:nvSpPr>
        <p:spPr bwMode="auto">
          <a:xfrm>
            <a:off x="5940425" y="5516563"/>
            <a:ext cx="2751138" cy="21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400" b="1" kern="1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effectLst>
                  <a:prstShdw prst="shdw17" dist="17961" dir="13500000">
                    <a:schemeClr val="tx1"/>
                  </a:prstShdw>
                </a:effectLst>
                <a:latin typeface="Arial Black"/>
              </a:rPr>
              <a:t>15.000 a 22.000</a:t>
            </a:r>
          </a:p>
        </p:txBody>
      </p:sp>
    </p:spTree>
    <p:extLst>
      <p:ext uri="{BB962C8B-B14F-4D97-AF65-F5344CB8AC3E}">
        <p14:creationId xmlns:p14="http://schemas.microsoft.com/office/powerpoint/2010/main" val="3971015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romo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981075"/>
            <a:ext cx="3455988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 descr="Cromo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908050"/>
            <a:ext cx="3417887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100" name="Rectangle 4"/>
          <p:cNvSpPr>
            <a:spLocks noChangeArrowheads="1"/>
          </p:cNvSpPr>
          <p:nvPr/>
        </p:nvSpPr>
        <p:spPr bwMode="auto">
          <a:xfrm>
            <a:off x="2268538" y="188913"/>
            <a:ext cx="4572000" cy="6413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Usina Santa Cândida / SP</a:t>
            </a:r>
          </a:p>
          <a:p>
            <a:pPr algn="ctr">
              <a:defRPr/>
            </a:pPr>
            <a:r>
              <a:rPr lang="pt-BR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32MW</a:t>
            </a:r>
          </a:p>
        </p:txBody>
      </p:sp>
      <p:pic>
        <p:nvPicPr>
          <p:cNvPr id="45061" name="Picture 5" descr="Cromo0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188" y="3789363"/>
            <a:ext cx="335280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6424613" y="5824538"/>
            <a:ext cx="156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Fotos: Koblitz</a:t>
            </a:r>
          </a:p>
        </p:txBody>
      </p:sp>
      <p:pic>
        <p:nvPicPr>
          <p:cNvPr id="45063" name="Picture 7" descr="Guarani_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3" y="3789363"/>
            <a:ext cx="4048125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2895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0" y="0"/>
            <a:ext cx="9144000" cy="134143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br>
              <a:rPr lang="pt-BR" sz="4000"/>
            </a:br>
            <a:endParaRPr lang="pt-BR" sz="4000"/>
          </a:p>
        </p:txBody>
      </p:sp>
      <p:graphicFrame>
        <p:nvGraphicFramePr>
          <p:cNvPr id="108548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5580063" y="1341438"/>
          <a:ext cx="3201987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201" name="CorelDRAW" r:id="rId3" imgW="4013640" imgH="5157000" progId="">
                  <p:embed/>
                </p:oleObj>
              </mc:Choice>
              <mc:Fallback>
                <p:oleObj name="CorelDRAW" r:id="rId3" imgW="4013640" imgH="5157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1341438"/>
                        <a:ext cx="3201987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549" name="AutoShape 5">
            <a:hlinkClick r:id="rId5" action="ppaction://hlinksldjump" highlightClick="1"/>
          </p:cNvPr>
          <p:cNvSpPr>
            <a:spLocks noChangeAspect="1" noChangeArrowheads="1"/>
          </p:cNvSpPr>
          <p:nvPr/>
        </p:nvSpPr>
        <p:spPr bwMode="auto">
          <a:xfrm>
            <a:off x="539750" y="1482725"/>
            <a:ext cx="4319588" cy="488950"/>
          </a:xfrm>
          <a:prstGeom prst="actionButtonBlank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00CC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7,1 MILHÕES  HECTARES</a:t>
            </a:r>
          </a:p>
        </p:txBody>
      </p:sp>
      <p:sp>
        <p:nvSpPr>
          <p:cNvPr id="108550" name="AutoShape 6">
            <a:hlinkClick r:id="rId5" action="ppaction://hlinksldjump" highlightClick="1"/>
          </p:cNvPr>
          <p:cNvSpPr>
            <a:spLocks noChangeAspect="1" noChangeArrowheads="1"/>
          </p:cNvSpPr>
          <p:nvPr/>
        </p:nvSpPr>
        <p:spPr bwMode="auto">
          <a:xfrm>
            <a:off x="539750" y="2085975"/>
            <a:ext cx="4319588" cy="406400"/>
          </a:xfrm>
          <a:prstGeom prst="actionButtonBlank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00CC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r>
              <a:rPr lang="pt-BR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629</a:t>
            </a:r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MILHÕES TONS DE CANA </a:t>
            </a:r>
          </a:p>
        </p:txBody>
      </p:sp>
      <p:sp>
        <p:nvSpPr>
          <p:cNvPr id="108551" name="AutoShape 7">
            <a:hlinkClick r:id="rId5" action="ppaction://hlinksldjump" highlightClick="1"/>
          </p:cNvPr>
          <p:cNvSpPr>
            <a:spLocks noChangeAspect="1" noChangeArrowheads="1"/>
          </p:cNvSpPr>
          <p:nvPr/>
        </p:nvSpPr>
        <p:spPr bwMode="auto">
          <a:xfrm>
            <a:off x="539750" y="3740150"/>
            <a:ext cx="4319588" cy="481013"/>
          </a:xfrm>
          <a:prstGeom prst="actionButtonBlank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00CC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89 TON. CANA/ha</a:t>
            </a:r>
          </a:p>
        </p:txBody>
      </p:sp>
      <p:sp>
        <p:nvSpPr>
          <p:cNvPr id="108553" name="AutoShape 9">
            <a:hlinkClick r:id="rId5" action="ppaction://hlinksldjump" highlightClick="1"/>
          </p:cNvPr>
          <p:cNvSpPr>
            <a:spLocks noChangeAspect="1" noChangeArrowheads="1"/>
          </p:cNvSpPr>
          <p:nvPr/>
        </p:nvSpPr>
        <p:spPr bwMode="auto">
          <a:xfrm>
            <a:off x="539750" y="2587625"/>
            <a:ext cx="4319588" cy="481013"/>
          </a:xfrm>
          <a:prstGeom prst="actionButtonBlank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00CC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pt-BR" sz="1400" dirty="0"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36 MILHÕES TONS DE AÇÚCAR </a:t>
            </a:r>
          </a:p>
          <a:p>
            <a:pPr algn="ctr">
              <a:spcBef>
                <a:spcPct val="50000"/>
              </a:spcBef>
              <a:defRPr/>
            </a:pPr>
            <a:endParaRPr lang="pt-BR" sz="1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108554" name="AutoShape 10">
            <a:hlinkClick r:id="rId5" action="ppaction://hlinksldjump" highlightClick="1"/>
          </p:cNvPr>
          <p:cNvSpPr>
            <a:spLocks noChangeAspect="1" noChangeArrowheads="1"/>
          </p:cNvSpPr>
          <p:nvPr/>
        </p:nvSpPr>
        <p:spPr bwMode="auto">
          <a:xfrm>
            <a:off x="539750" y="3163888"/>
            <a:ext cx="4319588" cy="481012"/>
          </a:xfrm>
          <a:prstGeom prst="actionButtonBlank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00CC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r>
              <a:rPr lang="pt-BR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27,8 BILHÕES LITROS DE ETANOL</a:t>
            </a:r>
          </a:p>
        </p:txBody>
      </p:sp>
      <p:sp>
        <p:nvSpPr>
          <p:cNvPr id="108555" name="AutoShape 11">
            <a:hlinkClick r:id="rId5" action="ppaction://hlinksldjump" highlightClick="1"/>
          </p:cNvPr>
          <p:cNvSpPr>
            <a:spLocks noChangeAspect="1" noChangeArrowheads="1"/>
          </p:cNvSpPr>
          <p:nvPr/>
        </p:nvSpPr>
        <p:spPr bwMode="auto">
          <a:xfrm>
            <a:off x="611188" y="6308725"/>
            <a:ext cx="2016125" cy="309563"/>
          </a:xfrm>
          <a:prstGeom prst="actionButtonBlank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00CC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r>
              <a:rPr lang="pt-BR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Fonte: MAPA</a:t>
            </a:r>
          </a:p>
        </p:txBody>
      </p:sp>
      <p:sp>
        <p:nvSpPr>
          <p:cNvPr id="1035" name="Text Box 12"/>
          <p:cNvSpPr txBox="1">
            <a:spLocks noChangeArrowheads="1"/>
          </p:cNvSpPr>
          <p:nvPr/>
        </p:nvSpPr>
        <p:spPr bwMode="auto">
          <a:xfrm>
            <a:off x="2124075" y="260350"/>
            <a:ext cx="486037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Cana-de-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açúcar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200" b="1" dirty="0" err="1">
                <a:latin typeface="Calibri" pitchFamily="34" charset="0"/>
              </a:rPr>
              <a:t>Brasil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 2009</a:t>
            </a:r>
          </a:p>
        </p:txBody>
      </p:sp>
    </p:spTree>
    <p:extLst>
      <p:ext uri="{BB962C8B-B14F-4D97-AF65-F5344CB8AC3E}">
        <p14:creationId xmlns:p14="http://schemas.microsoft.com/office/powerpoint/2010/main" val="79390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0" y="0"/>
            <a:ext cx="9144000" cy="134143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br>
              <a:rPr lang="pt-BR" sz="4000"/>
            </a:br>
            <a:endParaRPr lang="pt-BR" sz="4000"/>
          </a:p>
        </p:txBody>
      </p:sp>
      <p:graphicFrame>
        <p:nvGraphicFramePr>
          <p:cNvPr id="108548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5580063" y="1341438"/>
          <a:ext cx="3201987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225" name="CorelDRAW" r:id="rId3" imgW="4013640" imgH="5157000" progId="">
                  <p:embed/>
                </p:oleObj>
              </mc:Choice>
              <mc:Fallback>
                <p:oleObj name="CorelDRAW" r:id="rId3" imgW="4013640" imgH="5157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1341438"/>
                        <a:ext cx="3201987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549" name="AutoShape 5">
            <a:hlinkClick r:id="rId5" action="ppaction://hlinksldjump" highlightClick="1"/>
          </p:cNvPr>
          <p:cNvSpPr>
            <a:spLocks noChangeAspect="1" noChangeArrowheads="1"/>
          </p:cNvSpPr>
          <p:nvPr/>
        </p:nvSpPr>
        <p:spPr bwMode="auto">
          <a:xfrm>
            <a:off x="539750" y="1482725"/>
            <a:ext cx="4319588" cy="488950"/>
          </a:xfrm>
          <a:prstGeom prst="actionButtonBlank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00CC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8,8 MILHÕES  HECTARES</a:t>
            </a:r>
          </a:p>
        </p:txBody>
      </p:sp>
      <p:sp>
        <p:nvSpPr>
          <p:cNvPr id="108550" name="AutoShape 6">
            <a:hlinkClick r:id="rId5" action="ppaction://hlinksldjump" highlightClick="1"/>
          </p:cNvPr>
          <p:cNvSpPr>
            <a:spLocks noChangeAspect="1" noChangeArrowheads="1"/>
          </p:cNvSpPr>
          <p:nvPr/>
        </p:nvSpPr>
        <p:spPr bwMode="auto">
          <a:xfrm>
            <a:off x="539750" y="2085975"/>
            <a:ext cx="4319588" cy="406400"/>
          </a:xfrm>
          <a:prstGeom prst="actionButtonBlank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00CC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r>
              <a:rPr lang="pt-BR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659</a:t>
            </a:r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MILHÕES TONS DE CANA </a:t>
            </a:r>
          </a:p>
        </p:txBody>
      </p:sp>
      <p:sp>
        <p:nvSpPr>
          <p:cNvPr id="108551" name="AutoShape 7">
            <a:hlinkClick r:id="rId5" action="ppaction://hlinksldjump" highlightClick="1"/>
          </p:cNvPr>
          <p:cNvSpPr>
            <a:spLocks noChangeAspect="1" noChangeArrowheads="1"/>
          </p:cNvSpPr>
          <p:nvPr/>
        </p:nvSpPr>
        <p:spPr bwMode="auto">
          <a:xfrm>
            <a:off x="539750" y="3740150"/>
            <a:ext cx="4319588" cy="481013"/>
          </a:xfrm>
          <a:prstGeom prst="actionButtonBlank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00CC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75 TON. CANA/ha</a:t>
            </a:r>
          </a:p>
        </p:txBody>
      </p:sp>
      <p:sp>
        <p:nvSpPr>
          <p:cNvPr id="108553" name="AutoShape 9">
            <a:hlinkClick r:id="rId5" action="ppaction://hlinksldjump" highlightClick="1"/>
          </p:cNvPr>
          <p:cNvSpPr>
            <a:spLocks noChangeAspect="1" noChangeArrowheads="1"/>
          </p:cNvSpPr>
          <p:nvPr/>
        </p:nvSpPr>
        <p:spPr bwMode="auto">
          <a:xfrm>
            <a:off x="539750" y="2587625"/>
            <a:ext cx="4319588" cy="481013"/>
          </a:xfrm>
          <a:prstGeom prst="actionButtonBlank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00CC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pt-BR" sz="1400" dirty="0"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38 MILHÕES TONS DE AÇÚCAR </a:t>
            </a:r>
          </a:p>
          <a:p>
            <a:pPr algn="ctr">
              <a:spcBef>
                <a:spcPct val="50000"/>
              </a:spcBef>
              <a:defRPr/>
            </a:pPr>
            <a:endParaRPr lang="pt-BR" sz="1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108554" name="AutoShape 10">
            <a:hlinkClick r:id="rId5" action="ppaction://hlinksldjump" highlightClick="1"/>
          </p:cNvPr>
          <p:cNvSpPr>
            <a:spLocks noChangeAspect="1" noChangeArrowheads="1"/>
          </p:cNvSpPr>
          <p:nvPr/>
        </p:nvSpPr>
        <p:spPr bwMode="auto">
          <a:xfrm>
            <a:off x="539750" y="3163888"/>
            <a:ext cx="4319588" cy="481012"/>
          </a:xfrm>
          <a:prstGeom prst="actionButtonBlank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00CC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r>
              <a:rPr lang="pt-BR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28 BILHÕES LITROS DE ETANOL</a:t>
            </a:r>
          </a:p>
        </p:txBody>
      </p:sp>
      <p:sp>
        <p:nvSpPr>
          <p:cNvPr id="108555" name="AutoShape 11">
            <a:hlinkClick r:id="rId5" action="ppaction://hlinksldjump" highlightClick="1"/>
          </p:cNvPr>
          <p:cNvSpPr>
            <a:spLocks noChangeAspect="1" noChangeArrowheads="1"/>
          </p:cNvSpPr>
          <p:nvPr/>
        </p:nvSpPr>
        <p:spPr bwMode="auto">
          <a:xfrm>
            <a:off x="611188" y="6308725"/>
            <a:ext cx="2016125" cy="309563"/>
          </a:xfrm>
          <a:prstGeom prst="actionButtonBlank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00CC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r>
              <a:rPr lang="pt-BR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fonte: MAPA</a:t>
            </a:r>
          </a:p>
        </p:txBody>
      </p:sp>
      <p:sp>
        <p:nvSpPr>
          <p:cNvPr id="1035" name="Text Box 12"/>
          <p:cNvSpPr txBox="1">
            <a:spLocks noChangeArrowheads="1"/>
          </p:cNvSpPr>
          <p:nvPr/>
        </p:nvSpPr>
        <p:spPr bwMode="auto">
          <a:xfrm>
            <a:off x="2124075" y="260350"/>
            <a:ext cx="486037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Cana-de-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açúcar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200" b="1" dirty="0" err="1">
                <a:latin typeface="Calibri" pitchFamily="34" charset="0"/>
              </a:rPr>
              <a:t>Brasil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 2014</a:t>
            </a:r>
          </a:p>
        </p:txBody>
      </p:sp>
    </p:spTree>
    <p:extLst>
      <p:ext uri="{BB962C8B-B14F-4D97-AF65-F5344CB8AC3E}">
        <p14:creationId xmlns:p14="http://schemas.microsoft.com/office/powerpoint/2010/main" val="227683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0" y="0"/>
            <a:ext cx="9144000" cy="134143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br>
              <a:rPr lang="pt-BR" sz="4000"/>
            </a:br>
            <a:endParaRPr lang="pt-BR" sz="4000"/>
          </a:p>
        </p:txBody>
      </p:sp>
      <p:graphicFrame>
        <p:nvGraphicFramePr>
          <p:cNvPr id="108548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5580063" y="1341438"/>
          <a:ext cx="3201987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349" name="CorelDRAW" r:id="rId3" imgW="4013640" imgH="5157000" progId="">
                  <p:embed/>
                </p:oleObj>
              </mc:Choice>
              <mc:Fallback>
                <p:oleObj name="CorelDRAW" r:id="rId3" imgW="4013640" imgH="5157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1341438"/>
                        <a:ext cx="3201987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549" name="AutoShape 5">
            <a:hlinkClick r:id="rId5" action="ppaction://hlinksldjump" highlightClick="1"/>
          </p:cNvPr>
          <p:cNvSpPr>
            <a:spLocks noChangeAspect="1" noChangeArrowheads="1"/>
          </p:cNvSpPr>
          <p:nvPr/>
        </p:nvSpPr>
        <p:spPr bwMode="auto">
          <a:xfrm>
            <a:off x="539750" y="1482725"/>
            <a:ext cx="4319588" cy="488950"/>
          </a:xfrm>
          <a:prstGeom prst="actionButtonBlank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00CC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9,1 MILHÕES  HECTARES</a:t>
            </a:r>
          </a:p>
        </p:txBody>
      </p:sp>
      <p:sp>
        <p:nvSpPr>
          <p:cNvPr id="108550" name="AutoShape 6">
            <a:hlinkClick r:id="rId5" action="ppaction://hlinksldjump" highlightClick="1"/>
          </p:cNvPr>
          <p:cNvSpPr>
            <a:spLocks noChangeAspect="1" noChangeArrowheads="1"/>
          </p:cNvSpPr>
          <p:nvPr/>
        </p:nvSpPr>
        <p:spPr bwMode="auto">
          <a:xfrm>
            <a:off x="539750" y="2085975"/>
            <a:ext cx="4319588" cy="406400"/>
          </a:xfrm>
          <a:prstGeom prst="actionButtonBlank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00CC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r>
              <a:rPr lang="pt-BR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691</a:t>
            </a:r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MILHÕES TONS DE CANA </a:t>
            </a:r>
          </a:p>
        </p:txBody>
      </p:sp>
      <p:sp>
        <p:nvSpPr>
          <p:cNvPr id="108551" name="AutoShape 7">
            <a:hlinkClick r:id="rId5" action="ppaction://hlinksldjump" highlightClick="1"/>
          </p:cNvPr>
          <p:cNvSpPr>
            <a:spLocks noChangeAspect="1" noChangeArrowheads="1"/>
          </p:cNvSpPr>
          <p:nvPr/>
        </p:nvSpPr>
        <p:spPr bwMode="auto">
          <a:xfrm>
            <a:off x="539750" y="3740150"/>
            <a:ext cx="4319588" cy="481013"/>
          </a:xfrm>
          <a:prstGeom prst="actionButtonBlank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00CC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75 TON. CANA/ha</a:t>
            </a:r>
          </a:p>
        </p:txBody>
      </p:sp>
      <p:sp>
        <p:nvSpPr>
          <p:cNvPr id="108553" name="AutoShape 9">
            <a:hlinkClick r:id="rId5" action="ppaction://hlinksldjump" highlightClick="1"/>
          </p:cNvPr>
          <p:cNvSpPr>
            <a:spLocks noChangeAspect="1" noChangeArrowheads="1"/>
          </p:cNvSpPr>
          <p:nvPr/>
        </p:nvSpPr>
        <p:spPr bwMode="auto">
          <a:xfrm>
            <a:off x="539750" y="2587625"/>
            <a:ext cx="4319588" cy="481013"/>
          </a:xfrm>
          <a:prstGeom prst="actionButtonBlank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00CC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pt-BR" sz="1400" dirty="0"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33 MILHÕES TONS DE AÇÚCAR </a:t>
            </a:r>
          </a:p>
          <a:p>
            <a:pPr algn="ctr">
              <a:spcBef>
                <a:spcPct val="50000"/>
              </a:spcBef>
              <a:defRPr/>
            </a:pPr>
            <a:endParaRPr lang="pt-BR" sz="1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108554" name="AutoShape 10">
            <a:hlinkClick r:id="rId5" action="ppaction://hlinksldjump" highlightClick="1"/>
          </p:cNvPr>
          <p:cNvSpPr>
            <a:spLocks noChangeAspect="1" noChangeArrowheads="1"/>
          </p:cNvSpPr>
          <p:nvPr/>
        </p:nvSpPr>
        <p:spPr bwMode="auto">
          <a:xfrm>
            <a:off x="539750" y="3163888"/>
            <a:ext cx="4319588" cy="481012"/>
          </a:xfrm>
          <a:prstGeom prst="actionButtonBlank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00CC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r>
              <a:rPr lang="pt-BR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30 BILHÕES LITROS DE ETANOL</a:t>
            </a:r>
          </a:p>
        </p:txBody>
      </p:sp>
      <p:sp>
        <p:nvSpPr>
          <p:cNvPr id="108555" name="AutoShape 11">
            <a:hlinkClick r:id="rId5" action="ppaction://hlinksldjump" highlightClick="1"/>
          </p:cNvPr>
          <p:cNvSpPr>
            <a:spLocks noChangeAspect="1" noChangeArrowheads="1"/>
          </p:cNvSpPr>
          <p:nvPr/>
        </p:nvSpPr>
        <p:spPr bwMode="auto">
          <a:xfrm>
            <a:off x="611188" y="6308725"/>
            <a:ext cx="2016125" cy="309563"/>
          </a:xfrm>
          <a:prstGeom prst="actionButtonBlank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00CC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r>
              <a:rPr lang="pt-BR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fonte: MAPA</a:t>
            </a:r>
          </a:p>
        </p:txBody>
      </p:sp>
      <p:sp>
        <p:nvSpPr>
          <p:cNvPr id="1035" name="Text Box 12"/>
          <p:cNvSpPr txBox="1">
            <a:spLocks noChangeArrowheads="1"/>
          </p:cNvSpPr>
          <p:nvPr/>
        </p:nvSpPr>
        <p:spPr bwMode="auto">
          <a:xfrm>
            <a:off x="2124075" y="260350"/>
            <a:ext cx="486037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Cana-de-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açúcar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200" b="1" dirty="0" err="1">
                <a:latin typeface="Calibri" pitchFamily="34" charset="0"/>
              </a:rPr>
              <a:t>Brasil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 2016</a:t>
            </a:r>
          </a:p>
        </p:txBody>
      </p:sp>
    </p:spTree>
    <p:extLst>
      <p:ext uri="{BB962C8B-B14F-4D97-AF65-F5344CB8AC3E}">
        <p14:creationId xmlns:p14="http://schemas.microsoft.com/office/powerpoint/2010/main" val="15770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0" y="0"/>
            <a:ext cx="9144000" cy="134143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br>
              <a:rPr lang="pt-BR" sz="4000"/>
            </a:br>
            <a:endParaRPr lang="pt-BR" sz="4000"/>
          </a:p>
        </p:txBody>
      </p:sp>
      <p:graphicFrame>
        <p:nvGraphicFramePr>
          <p:cNvPr id="108548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5580063" y="1341438"/>
          <a:ext cx="3201987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363" name="CorelDRAW" r:id="rId3" imgW="4013640" imgH="5157000" progId="">
                  <p:embed/>
                </p:oleObj>
              </mc:Choice>
              <mc:Fallback>
                <p:oleObj name="CorelDRAW" r:id="rId3" imgW="4013640" imgH="5157000" progId="">
                  <p:embed/>
                  <p:pic>
                    <p:nvPicPr>
                      <p:cNvPr id="10854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1341438"/>
                        <a:ext cx="3201987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549" name="AutoShape 5">
            <a:hlinkClick r:id="rId5" action="ppaction://hlinksldjump" highlightClick="1"/>
          </p:cNvPr>
          <p:cNvSpPr>
            <a:spLocks noChangeAspect="1" noChangeArrowheads="1"/>
          </p:cNvSpPr>
          <p:nvPr/>
        </p:nvSpPr>
        <p:spPr bwMode="auto">
          <a:xfrm>
            <a:off x="539750" y="1482725"/>
            <a:ext cx="4319588" cy="488950"/>
          </a:xfrm>
          <a:prstGeom prst="actionButtonBlank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00CC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8,6 MILHÕES  HECTARES*(</a:t>
            </a:r>
            <a:r>
              <a:rPr lang="pt-BR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col</a:t>
            </a:r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)</a:t>
            </a:r>
          </a:p>
        </p:txBody>
      </p:sp>
      <p:sp>
        <p:nvSpPr>
          <p:cNvPr id="108550" name="AutoShape 6">
            <a:hlinkClick r:id="rId5" action="ppaction://hlinksldjump" highlightClick="1"/>
          </p:cNvPr>
          <p:cNvSpPr>
            <a:spLocks noChangeAspect="1" noChangeArrowheads="1"/>
          </p:cNvSpPr>
          <p:nvPr/>
        </p:nvSpPr>
        <p:spPr bwMode="auto">
          <a:xfrm>
            <a:off x="539750" y="2085975"/>
            <a:ext cx="4319588" cy="406400"/>
          </a:xfrm>
          <a:prstGeom prst="actionButtonBlank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00CC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r>
              <a:rPr lang="pt-BR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590</a:t>
            </a:r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MILHÕES TONS DE CANA </a:t>
            </a:r>
          </a:p>
        </p:txBody>
      </p:sp>
      <p:sp>
        <p:nvSpPr>
          <p:cNvPr id="108551" name="AutoShape 7">
            <a:hlinkClick r:id="rId5" action="ppaction://hlinksldjump" highlightClick="1"/>
          </p:cNvPr>
          <p:cNvSpPr>
            <a:spLocks noChangeAspect="1" noChangeArrowheads="1"/>
          </p:cNvSpPr>
          <p:nvPr/>
        </p:nvSpPr>
        <p:spPr bwMode="auto">
          <a:xfrm>
            <a:off x="539750" y="3740150"/>
            <a:ext cx="4319588" cy="481013"/>
          </a:xfrm>
          <a:prstGeom prst="actionButtonBlank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00CC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76 TON. CANA/ha</a:t>
            </a:r>
          </a:p>
        </p:txBody>
      </p:sp>
      <p:sp>
        <p:nvSpPr>
          <p:cNvPr id="108553" name="AutoShape 9">
            <a:hlinkClick r:id="rId5" action="ppaction://hlinksldjump" highlightClick="1"/>
          </p:cNvPr>
          <p:cNvSpPr>
            <a:spLocks noChangeAspect="1" noChangeArrowheads="1"/>
          </p:cNvSpPr>
          <p:nvPr/>
        </p:nvSpPr>
        <p:spPr bwMode="auto">
          <a:xfrm>
            <a:off x="539750" y="2587625"/>
            <a:ext cx="4319588" cy="481013"/>
          </a:xfrm>
          <a:prstGeom prst="actionButtonBlank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00CC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pt-BR" sz="1400" dirty="0"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27 MILHÕES TONS DE AÇÚCAR </a:t>
            </a:r>
          </a:p>
          <a:p>
            <a:pPr algn="ctr">
              <a:spcBef>
                <a:spcPct val="50000"/>
              </a:spcBef>
              <a:defRPr/>
            </a:pPr>
            <a:endParaRPr lang="pt-BR" sz="1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108554" name="AutoShape 10">
            <a:hlinkClick r:id="rId5" action="ppaction://hlinksldjump" highlightClick="1"/>
          </p:cNvPr>
          <p:cNvSpPr>
            <a:spLocks noChangeAspect="1" noChangeArrowheads="1"/>
          </p:cNvSpPr>
          <p:nvPr/>
        </p:nvSpPr>
        <p:spPr bwMode="auto">
          <a:xfrm>
            <a:off x="539750" y="3163888"/>
            <a:ext cx="4319588" cy="481012"/>
          </a:xfrm>
          <a:prstGeom prst="actionButtonBlank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00CC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r>
              <a:rPr lang="pt-BR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33 BILHÕES LITROS DE ETANOL</a:t>
            </a:r>
          </a:p>
        </p:txBody>
      </p:sp>
      <p:sp>
        <p:nvSpPr>
          <p:cNvPr id="108555" name="AutoShape 11">
            <a:hlinkClick r:id="rId5" action="ppaction://hlinksldjump" highlightClick="1"/>
          </p:cNvPr>
          <p:cNvSpPr>
            <a:spLocks noChangeAspect="1" noChangeArrowheads="1"/>
          </p:cNvSpPr>
          <p:nvPr/>
        </p:nvSpPr>
        <p:spPr bwMode="auto">
          <a:xfrm>
            <a:off x="611188" y="6308725"/>
            <a:ext cx="2016125" cy="309563"/>
          </a:xfrm>
          <a:prstGeom prst="actionButtonBlank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00CC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r>
              <a:rPr lang="pt-BR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fonte: MAPA</a:t>
            </a:r>
          </a:p>
        </p:txBody>
      </p:sp>
      <p:sp>
        <p:nvSpPr>
          <p:cNvPr id="1035" name="Text Box 12"/>
          <p:cNvSpPr txBox="1">
            <a:spLocks noChangeArrowheads="1"/>
          </p:cNvSpPr>
          <p:nvPr/>
        </p:nvSpPr>
        <p:spPr bwMode="auto">
          <a:xfrm>
            <a:off x="2124075" y="260350"/>
            <a:ext cx="486037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Cana-de-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açúcar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200" b="1" dirty="0" err="1">
                <a:latin typeface="Calibri" pitchFamily="34" charset="0"/>
              </a:rPr>
              <a:t>Brasil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 2019</a:t>
            </a:r>
          </a:p>
        </p:txBody>
      </p:sp>
    </p:spTree>
    <p:extLst>
      <p:ext uri="{BB962C8B-B14F-4D97-AF65-F5344CB8AC3E}">
        <p14:creationId xmlns:p14="http://schemas.microsoft.com/office/powerpoint/2010/main" val="352578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pt-BR" b="1" dirty="0">
                <a:solidFill>
                  <a:schemeClr val="bg1"/>
                </a:solidFill>
              </a:rPr>
              <a:t>Ganhos na produtividade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539875"/>
            <a:ext cx="7075487" cy="458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29205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en-US" b="1" dirty="0">
                <a:solidFill>
                  <a:schemeClr val="bg1"/>
                </a:solidFill>
              </a:rPr>
              <a:t>AREA COLHIDA E PRODUÇÃO DE CANA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4776013"/>
              </p:ext>
            </p:extLst>
          </p:nvPr>
        </p:nvGraphicFramePr>
        <p:xfrm>
          <a:off x="457200" y="1591063"/>
          <a:ext cx="8229600" cy="52669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81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6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3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883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1783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</a:rPr>
                        <a:t>PRODUÇÃO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</a:rPr>
                        <a:t>AREA COLHIDA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RENDIMENTO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1026">
                <a:tc>
                  <a:txBody>
                    <a:bodyPr/>
                    <a:lstStyle/>
                    <a:p>
                      <a:pPr algn="ctr" fontAlgn="b"/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1.000.000t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1.000ha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t/ha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2101">
                <a:tc>
                  <a:txBody>
                    <a:bodyPr/>
                    <a:lstStyle/>
                    <a:p>
                      <a:pPr algn="r" fontAlgn="b"/>
                      <a:r>
                        <a:rPr lang="pt-BR" sz="2800" u="none" strike="noStrike" dirty="0">
                          <a:effectLst/>
                        </a:rPr>
                        <a:t>2006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 dirty="0">
                          <a:effectLst/>
                        </a:rPr>
                        <a:t>428,3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 dirty="0">
                          <a:effectLst/>
                        </a:rPr>
                        <a:t>5840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 dirty="0">
                          <a:effectLst/>
                        </a:rPr>
                        <a:t>73,34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2101">
                <a:tc>
                  <a:txBody>
                    <a:bodyPr/>
                    <a:lstStyle/>
                    <a:p>
                      <a:pPr algn="r" fontAlgn="b"/>
                      <a:r>
                        <a:rPr lang="pt-BR" sz="2800" u="none" strike="noStrike" dirty="0">
                          <a:effectLst/>
                        </a:rPr>
                        <a:t>2007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 dirty="0">
                          <a:effectLst/>
                        </a:rPr>
                        <a:t>495,2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 dirty="0">
                          <a:effectLst/>
                        </a:rPr>
                        <a:t>6193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 dirty="0">
                          <a:effectLst/>
                        </a:rPr>
                        <a:t>79,96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2101">
                <a:tc>
                  <a:txBody>
                    <a:bodyPr/>
                    <a:lstStyle/>
                    <a:p>
                      <a:pPr algn="r" fontAlgn="b"/>
                      <a:r>
                        <a:rPr lang="pt-BR" sz="2800" u="none" strike="noStrike" dirty="0">
                          <a:effectLst/>
                        </a:rPr>
                        <a:t>2008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 dirty="0">
                          <a:effectLst/>
                        </a:rPr>
                        <a:t>552,8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 dirty="0">
                          <a:effectLst/>
                        </a:rPr>
                        <a:t>6949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 dirty="0">
                          <a:effectLst/>
                        </a:rPr>
                        <a:t>79,55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2101">
                <a:tc>
                  <a:txBody>
                    <a:bodyPr/>
                    <a:lstStyle/>
                    <a:p>
                      <a:pPr algn="r" fontAlgn="b"/>
                      <a:r>
                        <a:rPr lang="pt-BR" sz="2800" u="none" strike="noStrike" dirty="0">
                          <a:effectLst/>
                        </a:rPr>
                        <a:t>2009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 dirty="0">
                          <a:effectLst/>
                        </a:rPr>
                        <a:t>622,6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 dirty="0">
                          <a:effectLst/>
                        </a:rPr>
                        <a:t>7059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 dirty="0">
                          <a:effectLst/>
                        </a:rPr>
                        <a:t>88,68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2101">
                <a:tc>
                  <a:txBody>
                    <a:bodyPr/>
                    <a:lstStyle/>
                    <a:p>
                      <a:pPr algn="r" fontAlgn="b"/>
                      <a:r>
                        <a:rPr lang="pt-BR" sz="2800" u="none" strike="noStrike" dirty="0">
                          <a:effectLst/>
                        </a:rPr>
                        <a:t>2010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 dirty="0">
                          <a:effectLst/>
                        </a:rPr>
                        <a:t>627,3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 dirty="0">
                          <a:effectLst/>
                        </a:rPr>
                        <a:t>7409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>
                          <a:effectLst/>
                        </a:rPr>
                        <a:t>84,67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2101">
                <a:tc>
                  <a:txBody>
                    <a:bodyPr/>
                    <a:lstStyle/>
                    <a:p>
                      <a:pPr algn="r" fontAlgn="b"/>
                      <a:r>
                        <a:rPr lang="pt-BR" sz="2800" u="none" strike="noStrike" dirty="0">
                          <a:effectLst/>
                        </a:rPr>
                        <a:t>2011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 dirty="0">
                          <a:effectLst/>
                        </a:rPr>
                        <a:t>565,8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 dirty="0">
                          <a:effectLst/>
                        </a:rPr>
                        <a:t>8055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>
                          <a:effectLst/>
                        </a:rPr>
                        <a:t>70,24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2101">
                <a:tc>
                  <a:txBody>
                    <a:bodyPr/>
                    <a:lstStyle/>
                    <a:p>
                      <a:pPr algn="r" fontAlgn="b"/>
                      <a:r>
                        <a:rPr lang="pt-BR" sz="2800" u="none" strike="noStrike" dirty="0">
                          <a:effectLst/>
                        </a:rPr>
                        <a:t>2012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 dirty="0">
                          <a:effectLst/>
                        </a:rPr>
                        <a:t>594,3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 dirty="0">
                          <a:effectLst/>
                        </a:rPr>
                        <a:t>8362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>
                          <a:effectLst/>
                        </a:rPr>
                        <a:t>71,07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2101">
                <a:tc>
                  <a:txBody>
                    <a:bodyPr/>
                    <a:lstStyle/>
                    <a:p>
                      <a:pPr algn="r" fontAlgn="b"/>
                      <a:r>
                        <a:rPr lang="pt-BR" sz="2800" u="none" strike="noStrike" dirty="0">
                          <a:effectLst/>
                        </a:rPr>
                        <a:t>1013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 dirty="0">
                          <a:effectLst/>
                        </a:rPr>
                        <a:t>589,2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 dirty="0">
                          <a:effectLst/>
                        </a:rPr>
                        <a:t>8485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>
                          <a:effectLst/>
                        </a:rPr>
                        <a:t>69,44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2101">
                <a:tc>
                  <a:txBody>
                    <a:bodyPr/>
                    <a:lstStyle/>
                    <a:p>
                      <a:pPr algn="r" fontAlgn="b"/>
                      <a:r>
                        <a:rPr lang="pt-BR" sz="2800" u="none" strike="noStrike" dirty="0">
                          <a:effectLst/>
                        </a:rPr>
                        <a:t>2014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 dirty="0">
                          <a:effectLst/>
                        </a:rPr>
                        <a:t>658,7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 dirty="0">
                          <a:effectLst/>
                        </a:rPr>
                        <a:t>8811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 dirty="0">
                          <a:effectLst/>
                        </a:rPr>
                        <a:t>74,76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0729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HISTÓRIA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Origem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Caminhos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Introdução no Brasil</a:t>
            </a:r>
          </a:p>
          <a:p>
            <a:endParaRPr lang="pt-BR" dirty="0"/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5580063" y="1341438"/>
          <a:ext cx="3201987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359" name="CorelDRAW" r:id="rId3" imgW="4013640" imgH="5157000" progId="">
                  <p:embed/>
                </p:oleObj>
              </mc:Choice>
              <mc:Fallback>
                <p:oleObj name="CorelDRAW" r:id="rId3" imgW="4013640" imgH="5157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1341438"/>
                        <a:ext cx="3201987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4756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D34408-EC39-4355-97FA-CDB60343D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ÁREA E PRODUTIVIDADE </a:t>
            </a:r>
          </a:p>
        </p:txBody>
      </p:sp>
      <p:pic>
        <p:nvPicPr>
          <p:cNvPr id="5" name="Espaço Reservado para Conteúdo 4" descr="Uma imagem contendo texto, mapa&#10;&#10;Descrição gerada automaticamente">
            <a:extLst>
              <a:ext uri="{FF2B5EF4-FFF2-40B4-BE49-F238E27FC236}">
                <a16:creationId xmlns:a16="http://schemas.microsoft.com/office/drawing/2014/main" id="{2F4E3E9D-CA87-45D0-A1B4-B8954D31D2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634331"/>
            <a:ext cx="5943600" cy="4457700"/>
          </a:xfrm>
        </p:spPr>
      </p:pic>
    </p:spTree>
    <p:extLst>
      <p:ext uri="{BB962C8B-B14F-4D97-AF65-F5344CB8AC3E}">
        <p14:creationId xmlns:p14="http://schemas.microsoft.com/office/powerpoint/2010/main" val="16095817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6C4587-0A30-468E-B9FE-6366CA4FA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PRODUTIVIDADE MUNDIAL</a:t>
            </a:r>
          </a:p>
        </p:txBody>
      </p:sp>
      <p:pic>
        <p:nvPicPr>
          <p:cNvPr id="5" name="Espaço Reservado para Conteúdo 4" descr="Uma imagem contendo texto, mapa&#10;&#10;Descrição gerada automaticamente">
            <a:extLst>
              <a:ext uri="{FF2B5EF4-FFF2-40B4-BE49-F238E27FC236}">
                <a16:creationId xmlns:a16="http://schemas.microsoft.com/office/drawing/2014/main" id="{2513AD98-7A06-4F4F-930E-9383B69D96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3279374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35496" y="1600200"/>
            <a:ext cx="8229600" cy="4525963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Produção de etanol de atingir 52 a 54 bilhões de  litros em 2030</a:t>
            </a:r>
          </a:p>
          <a:p>
            <a:pPr lvl="1"/>
            <a:r>
              <a:rPr lang="pt-BR" dirty="0">
                <a:solidFill>
                  <a:schemeClr val="bg1"/>
                </a:solidFill>
              </a:rPr>
              <a:t>Essa meta é praticamente o dobro da produção atual</a:t>
            </a:r>
          </a:p>
          <a:p>
            <a:pPr lvl="1" algn="just"/>
            <a:r>
              <a:rPr lang="pt-BR" dirty="0">
                <a:solidFill>
                  <a:schemeClr val="bg1"/>
                </a:solidFill>
              </a:rPr>
              <a:t>Com o atual sistema de produção, será necessária uma expansão da área cultivada em mais de 5 milhões de ha.</a:t>
            </a:r>
          </a:p>
          <a:p>
            <a:pPr lvl="1" algn="just"/>
            <a:r>
              <a:rPr lang="pt-BR" dirty="0">
                <a:solidFill>
                  <a:schemeClr val="bg1"/>
                </a:solidFill>
              </a:rPr>
              <a:t>Necessidades biológicas da cultura tornam MUITO difícil que esta meta seja cumprida.</a:t>
            </a:r>
          </a:p>
          <a:p>
            <a:pPr lvl="1" algn="just"/>
            <a:r>
              <a:rPr lang="pt-BR" dirty="0" err="1">
                <a:solidFill>
                  <a:schemeClr val="bg1"/>
                </a:solidFill>
              </a:rPr>
              <a:t>Breakthrough</a:t>
            </a:r>
            <a:r>
              <a:rPr lang="pt-BR" dirty="0">
                <a:solidFill>
                  <a:schemeClr val="bg1"/>
                </a:solidFill>
              </a:rPr>
              <a:t> – SEGUNDA GERAÇÃO</a:t>
            </a:r>
          </a:p>
          <a:p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1691680" y="446157"/>
            <a:ext cx="604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/>
              <a:t>METAS DA COP21</a:t>
            </a:r>
          </a:p>
        </p:txBody>
      </p:sp>
    </p:spTree>
    <p:extLst>
      <p:ext uri="{BB962C8B-B14F-4D97-AF65-F5344CB8AC3E}">
        <p14:creationId xmlns:p14="http://schemas.microsoft.com/office/powerpoint/2010/main" val="14431719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8789" t="10521" r="32565" b="4124"/>
          <a:stretch>
            <a:fillRect/>
          </a:stretch>
        </p:blipFill>
        <p:spPr bwMode="auto">
          <a:xfrm>
            <a:off x="971550" y="0"/>
            <a:ext cx="7150100" cy="650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82563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11" y="0"/>
            <a:ext cx="69727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7157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19022" t="14197" r="18587" b="12000"/>
          <a:stretch>
            <a:fillRect/>
          </a:stretch>
        </p:blipFill>
        <p:spPr bwMode="auto">
          <a:xfrm>
            <a:off x="1536700" y="1000125"/>
            <a:ext cx="7607300" cy="562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4429125"/>
            <a:ext cx="1643062" cy="18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4" cstate="print"/>
          <a:srcRect l="25781" t="23438" r="57227" b="38126"/>
          <a:stretch>
            <a:fillRect/>
          </a:stretch>
        </p:blipFill>
        <p:spPr bwMode="auto">
          <a:xfrm>
            <a:off x="285750" y="214313"/>
            <a:ext cx="2357438" cy="333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CaixaDeTexto 4"/>
          <p:cNvSpPr txBox="1">
            <a:spLocks noChangeArrowheads="1"/>
          </p:cNvSpPr>
          <p:nvPr/>
        </p:nvSpPr>
        <p:spPr bwMode="auto">
          <a:xfrm>
            <a:off x="5000625" y="428625"/>
            <a:ext cx="39290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Source: INPE </a:t>
            </a:r>
            <a:r>
              <a:rPr lang="en-US" sz="1400"/>
              <a:t>www.dsr.inpe.br/canasat</a:t>
            </a:r>
            <a:endParaRPr lang="pt-BR" sz="1400"/>
          </a:p>
        </p:txBody>
      </p:sp>
    </p:spTree>
    <p:extLst>
      <p:ext uri="{BB962C8B-B14F-4D97-AF65-F5344CB8AC3E}">
        <p14:creationId xmlns:p14="http://schemas.microsoft.com/office/powerpoint/2010/main" val="33942602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m 15" descr="semi-arido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0325" y="792163"/>
            <a:ext cx="5038725" cy="591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1833563" y="-76200"/>
            <a:ext cx="6389687" cy="693738"/>
          </a:xfrm>
          <a:prstGeom prst="rect">
            <a:avLst/>
          </a:prstGeom>
          <a:effectLst>
            <a:outerShdw dist="53882" dir="2700000" algn="ctr" rotWithShape="0">
              <a:schemeClr val="bg2"/>
            </a:outerShdw>
          </a:effectLst>
        </p:spPr>
        <p:txBody>
          <a:bodyPr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b="1" kern="0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+mj-ea"/>
                <a:cs typeface="+mj-cs"/>
              </a:rPr>
              <a:t>Novas áreas no NE</a:t>
            </a:r>
          </a:p>
        </p:txBody>
      </p:sp>
      <p:sp>
        <p:nvSpPr>
          <p:cNvPr id="12" name="Elipse 11"/>
          <p:cNvSpPr/>
          <p:nvPr/>
        </p:nvSpPr>
        <p:spPr bwMode="auto">
          <a:xfrm rot="16200000">
            <a:off x="5427663" y="3084513"/>
            <a:ext cx="328612" cy="652462"/>
          </a:xfrm>
          <a:prstGeom prst="ellipse">
            <a:avLst/>
          </a:prstGeom>
          <a:solidFill>
            <a:schemeClr val="bg2">
              <a:lumMod val="40000"/>
              <a:lumOff val="60000"/>
              <a:alpha val="27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t-B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0" name="Elipse 9"/>
          <p:cNvSpPr/>
          <p:nvPr/>
        </p:nvSpPr>
        <p:spPr bwMode="auto">
          <a:xfrm rot="16200000">
            <a:off x="3914775" y="3684588"/>
            <a:ext cx="511175" cy="803275"/>
          </a:xfrm>
          <a:prstGeom prst="ellipse">
            <a:avLst/>
          </a:prstGeom>
          <a:solidFill>
            <a:schemeClr val="bg2">
              <a:lumMod val="40000"/>
              <a:lumOff val="60000"/>
              <a:alpha val="27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t-B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5" name="Elipse 14"/>
          <p:cNvSpPr/>
          <p:nvPr/>
        </p:nvSpPr>
        <p:spPr bwMode="auto">
          <a:xfrm rot="16200000">
            <a:off x="3659188" y="2662238"/>
            <a:ext cx="511175" cy="803275"/>
          </a:xfrm>
          <a:prstGeom prst="ellipse">
            <a:avLst/>
          </a:prstGeom>
          <a:solidFill>
            <a:schemeClr val="bg2">
              <a:lumMod val="40000"/>
              <a:lumOff val="60000"/>
              <a:alpha val="27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t-B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8236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10" descr="DSC02511"/>
          <p:cNvPicPr>
            <a:picLocks noChangeAspect="1" noChangeArrowheads="1"/>
          </p:cNvPicPr>
          <p:nvPr/>
        </p:nvPicPr>
        <p:blipFill>
          <a:blip r:embed="rId3" cstate="print">
            <a:lum bright="24000" contrast="-2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pt-BR" sz="3200" b="1" dirty="0">
                <a:solidFill>
                  <a:schemeClr val="bg1"/>
                </a:solidFill>
              </a:rPr>
              <a:t>Áreas de expansão agrícola no Brasil</a:t>
            </a:r>
          </a:p>
        </p:txBody>
      </p:sp>
      <p:graphicFrame>
        <p:nvGraphicFramePr>
          <p:cNvPr id="3074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3348038" y="1412875"/>
          <a:ext cx="5616575" cy="501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249" name="Image" r:id="rId4" imgW="4546032" imgH="4063492" progId="">
                  <p:embed/>
                </p:oleObj>
              </mc:Choice>
              <mc:Fallback>
                <p:oleObj name="Image" r:id="rId4" imgW="4546032" imgH="4063492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8038" y="1412875"/>
                        <a:ext cx="5616575" cy="501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879475" y="20812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078" name="Rectangle 5"/>
          <p:cNvSpPr>
            <a:spLocks noChangeArrowheads="1"/>
          </p:cNvSpPr>
          <p:nvPr/>
        </p:nvSpPr>
        <p:spPr bwMode="auto">
          <a:xfrm>
            <a:off x="3203575" y="4149725"/>
            <a:ext cx="1871663" cy="9366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02510" y="1360763"/>
            <a:ext cx="2885814" cy="2601858"/>
            <a:chOff x="144" y="816"/>
            <a:chExt cx="3314" cy="32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9726" name="Picture 4" descr="economia3b veja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4" y="1734"/>
              <a:ext cx="3311" cy="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27" name="Picture 5" descr="veja fina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44" y="3408"/>
              <a:ext cx="3312" cy="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28" name="Picture 6" descr="veja s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44" y="2632"/>
              <a:ext cx="3313" cy="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29" name="Picture 7" descr="veja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44" y="816"/>
              <a:ext cx="3314" cy="9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80" name="Text Box 7"/>
          <p:cNvSpPr txBox="1">
            <a:spLocks noChangeArrowheads="1"/>
          </p:cNvSpPr>
          <p:nvPr/>
        </p:nvSpPr>
        <p:spPr bwMode="auto">
          <a:xfrm>
            <a:off x="3276600" y="4149725"/>
            <a:ext cx="17335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106 millions </a:t>
            </a:r>
          </a:p>
          <a:p>
            <a:r>
              <a:rPr lang="en-US" b="1">
                <a:solidFill>
                  <a:schemeClr val="bg1"/>
                </a:solidFill>
              </a:rPr>
              <a:t>hectares</a:t>
            </a:r>
          </a:p>
          <a:p>
            <a:r>
              <a:rPr lang="en-US" b="1">
                <a:solidFill>
                  <a:schemeClr val="bg1"/>
                </a:solidFill>
              </a:rPr>
              <a:t>for agriculture</a:t>
            </a:r>
          </a:p>
        </p:txBody>
      </p:sp>
    </p:spTree>
    <p:extLst>
      <p:ext uri="{BB962C8B-B14F-4D97-AF65-F5344CB8AC3E}">
        <p14:creationId xmlns:p14="http://schemas.microsoft.com/office/powerpoint/2010/main" val="13036818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88" y="768350"/>
            <a:ext cx="8631237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832785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12" descr="DSC02511"/>
          <p:cNvPicPr>
            <a:picLocks noChangeAspect="1" noChangeArrowheads="1"/>
          </p:cNvPicPr>
          <p:nvPr/>
        </p:nvPicPr>
        <p:blipFill>
          <a:blip r:embed="rId4" cstate="print">
            <a:lum bright="24000" contrast="-2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1042988" y="1484313"/>
            <a:ext cx="504825" cy="3744912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0350"/>
            <a:ext cx="8686800" cy="514350"/>
          </a:xfrm>
          <a:noFill/>
        </p:spPr>
        <p:txBody>
          <a:bodyPr/>
          <a:lstStyle/>
          <a:p>
            <a:pPr eaLnBrk="1" hangingPunct="1"/>
            <a:r>
              <a:rPr lang="en-US" sz="2800" b="1" dirty="0">
                <a:solidFill>
                  <a:srgbClr val="800000"/>
                </a:solidFill>
              </a:rPr>
              <a:t> </a:t>
            </a:r>
            <a:r>
              <a:rPr lang="en-US" sz="4000" dirty="0" err="1">
                <a:solidFill>
                  <a:srgbClr val="800000"/>
                </a:solidFill>
              </a:rPr>
              <a:t>Terras</a:t>
            </a:r>
            <a:r>
              <a:rPr lang="en-US" sz="4000" dirty="0">
                <a:solidFill>
                  <a:srgbClr val="800000"/>
                </a:solidFill>
              </a:rPr>
              <a:t> </a:t>
            </a:r>
            <a:r>
              <a:rPr lang="en-US" sz="4000" dirty="0" err="1">
                <a:solidFill>
                  <a:srgbClr val="800000"/>
                </a:solidFill>
              </a:rPr>
              <a:t>aráveis</a:t>
            </a:r>
            <a:endParaRPr lang="en-US" sz="4000" dirty="0">
              <a:solidFill>
                <a:srgbClr val="800000"/>
              </a:solidFill>
            </a:endParaRPr>
          </a:p>
        </p:txBody>
      </p:sp>
      <p:sp>
        <p:nvSpPr>
          <p:cNvPr id="4102" name="Text Box 4"/>
          <p:cNvSpPr txBox="1">
            <a:spLocks noChangeArrowheads="1"/>
          </p:cNvSpPr>
          <p:nvPr/>
        </p:nvSpPr>
        <p:spPr bwMode="auto">
          <a:xfrm>
            <a:off x="0" y="6461125"/>
            <a:ext cx="914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6575" indent="-536575"/>
            <a:r>
              <a:rPr lang="en-US" sz="1000"/>
              <a:t>Nota: Area colhida em 2004. Fonte: FAO, Land Resource Potential and Constraints at Regional and Country Level (2000); FAO (2007). Elaborado pelo ICONE.</a:t>
            </a:r>
          </a:p>
        </p:txBody>
      </p:sp>
      <p:graphicFrame>
        <p:nvGraphicFramePr>
          <p:cNvPr id="4098" name="Object 5"/>
          <p:cNvGraphicFramePr>
            <a:graphicFrameLocks noChangeAspect="1"/>
          </p:cNvGraphicFramePr>
          <p:nvPr/>
        </p:nvGraphicFramePr>
        <p:xfrm>
          <a:off x="0" y="1412875"/>
          <a:ext cx="8893175" cy="4906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273" name="Gráfico" r:id="rId5" imgW="11792144" imgH="6572329" progId="MSGraph.Chart.8">
                  <p:embed followColorScheme="full"/>
                </p:oleObj>
              </mc:Choice>
              <mc:Fallback>
                <p:oleObj name="Gráfico" r:id="rId5" imgW="11792144" imgH="6572329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412875"/>
                        <a:ext cx="8893175" cy="4906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125283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Primeiro Vei Alcool 1925 B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3138" y="1484313"/>
            <a:ext cx="6900862" cy="43307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</p:pic>
      <p:pic>
        <p:nvPicPr>
          <p:cNvPr id="28675" name="Picture 3" descr="bandeira_brasil_simulad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57338"/>
            <a:ext cx="2085975" cy="137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250825" y="3213100"/>
            <a:ext cx="36718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pt-BR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Etanol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842963" y="188913"/>
            <a:ext cx="7537450" cy="9461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800" b="1">
                <a:solidFill>
                  <a:schemeClr val="bg1"/>
                </a:solidFill>
              </a:rPr>
              <a:t>Primeiro carro brasileiro a utilizar a mistura</a:t>
            </a:r>
          </a:p>
          <a:p>
            <a:pPr algn="ctr"/>
            <a:r>
              <a:rPr lang="pt-BR" sz="2800" b="1">
                <a:solidFill>
                  <a:schemeClr val="bg1"/>
                </a:solidFill>
              </a:rPr>
              <a:t>de etanol e gasolina - 1925</a:t>
            </a:r>
          </a:p>
        </p:txBody>
      </p:sp>
    </p:spTree>
    <p:extLst>
      <p:ext uri="{BB962C8B-B14F-4D97-AF65-F5344CB8AC3E}">
        <p14:creationId xmlns:p14="http://schemas.microsoft.com/office/powerpoint/2010/main" val="3061851413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91513" cy="1282700"/>
          </a:xfrm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pt-BR" sz="4000">
                <a:solidFill>
                  <a:schemeClr val="bg1"/>
                </a:solidFill>
              </a:rPr>
              <a:t>Produção de Cana-de-açúcar e necessidade de irrigação </a:t>
            </a:r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05025" y="1600200"/>
            <a:ext cx="4932363" cy="4525963"/>
          </a:xfrm>
          <a:noFill/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4581525"/>
            <a:ext cx="652462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1187450" y="4724400"/>
            <a:ext cx="113347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 b="1"/>
              <a:t>Alta</a:t>
            </a:r>
          </a:p>
          <a:p>
            <a:r>
              <a:rPr lang="pt-BR" sz="1600" b="1"/>
              <a:t>Média</a:t>
            </a:r>
          </a:p>
          <a:p>
            <a:r>
              <a:rPr lang="pt-BR" sz="1600" b="1"/>
              <a:t>Baixa</a:t>
            </a:r>
          </a:p>
          <a:p>
            <a:r>
              <a:rPr lang="pt-BR" sz="1600" b="1"/>
              <a:t>Impróprio</a:t>
            </a: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5148263" y="6165850"/>
            <a:ext cx="37798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/>
              <a:t>Fonte: Ministério da Agricultura</a:t>
            </a:r>
          </a:p>
        </p:txBody>
      </p:sp>
    </p:spTree>
    <p:extLst>
      <p:ext uri="{BB962C8B-B14F-4D97-AF65-F5344CB8AC3E}">
        <p14:creationId xmlns:p14="http://schemas.microsoft.com/office/powerpoint/2010/main" val="13898175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/>
          </p:cNvSpPr>
          <p:nvPr>
            <p:ph type="title" idx="4294967295"/>
          </p:nvPr>
        </p:nvSpPr>
        <p:spPr>
          <a:xfrm>
            <a:off x="627063" y="188913"/>
            <a:ext cx="7761287" cy="503237"/>
          </a:xfrm>
          <a:solidFill>
            <a:srgbClr val="009900"/>
          </a:solidFill>
        </p:spPr>
        <p:txBody>
          <a:bodyPr/>
          <a:lstStyle/>
          <a:p>
            <a:pPr>
              <a:defRPr/>
            </a:pPr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área ocupada pela agropecuária no Brasil</a:t>
            </a:r>
            <a:endParaRPr lang="pt-BR" sz="28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795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620713"/>
            <a:ext cx="8713788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9556" name="Line 4"/>
          <p:cNvSpPr>
            <a:spLocks noChangeShapeType="1"/>
          </p:cNvSpPr>
          <p:nvPr/>
        </p:nvSpPr>
        <p:spPr bwMode="auto">
          <a:xfrm>
            <a:off x="2195513" y="3921125"/>
            <a:ext cx="6337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79557" name="Line 5"/>
          <p:cNvSpPr>
            <a:spLocks noChangeShapeType="1"/>
          </p:cNvSpPr>
          <p:nvPr/>
        </p:nvSpPr>
        <p:spPr bwMode="auto">
          <a:xfrm>
            <a:off x="2195513" y="2840038"/>
            <a:ext cx="6337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79558" name="Line 6"/>
          <p:cNvSpPr>
            <a:spLocks noChangeShapeType="1"/>
          </p:cNvSpPr>
          <p:nvPr/>
        </p:nvSpPr>
        <p:spPr bwMode="auto">
          <a:xfrm>
            <a:off x="2195513" y="1760538"/>
            <a:ext cx="6337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79559" name="AutoShape 7"/>
          <p:cNvSpPr>
            <a:spLocks noChangeArrowheads="1"/>
          </p:cNvSpPr>
          <p:nvPr/>
        </p:nvSpPr>
        <p:spPr bwMode="auto">
          <a:xfrm rot="10800000">
            <a:off x="5422900" y="3200400"/>
            <a:ext cx="733425" cy="1069975"/>
          </a:xfrm>
          <a:prstGeom prst="curvedRightArrow">
            <a:avLst>
              <a:gd name="adj1" fmla="val 29177"/>
              <a:gd name="adj2" fmla="val 58355"/>
              <a:gd name="adj3" fmla="val 33333"/>
            </a:avLst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560" name="AutoShape 8"/>
          <p:cNvSpPr>
            <a:spLocks noChangeArrowheads="1"/>
          </p:cNvSpPr>
          <p:nvPr/>
        </p:nvSpPr>
        <p:spPr bwMode="auto">
          <a:xfrm rot="10800000">
            <a:off x="2987675" y="1328738"/>
            <a:ext cx="433388" cy="782637"/>
          </a:xfrm>
          <a:prstGeom prst="curvedRightArrow">
            <a:avLst>
              <a:gd name="adj1" fmla="val 36117"/>
              <a:gd name="adj2" fmla="val 72234"/>
              <a:gd name="adj3" fmla="val 33333"/>
            </a:avLst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561" name="AutoShape 9"/>
          <p:cNvSpPr>
            <a:spLocks noChangeArrowheads="1"/>
          </p:cNvSpPr>
          <p:nvPr/>
        </p:nvSpPr>
        <p:spPr bwMode="auto">
          <a:xfrm rot="10800000">
            <a:off x="4716463" y="1976438"/>
            <a:ext cx="576262" cy="1285875"/>
          </a:xfrm>
          <a:prstGeom prst="curvedRightArrow">
            <a:avLst>
              <a:gd name="adj1" fmla="val 44628"/>
              <a:gd name="adj2" fmla="val 89256"/>
              <a:gd name="adj3" fmla="val 33333"/>
            </a:avLst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562" name="Oval 10"/>
          <p:cNvSpPr>
            <a:spLocks noChangeArrowheads="1"/>
          </p:cNvSpPr>
          <p:nvPr/>
        </p:nvSpPr>
        <p:spPr bwMode="auto">
          <a:xfrm>
            <a:off x="5148263" y="1687513"/>
            <a:ext cx="3168650" cy="842962"/>
          </a:xfrm>
          <a:prstGeom prst="ellipse">
            <a:avLst/>
          </a:prstGeom>
          <a:solidFill>
            <a:srgbClr val="808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600"/>
              <a:t>Pastagens</a:t>
            </a:r>
          </a:p>
          <a:p>
            <a:pPr algn="ctr"/>
            <a:r>
              <a:rPr lang="pt-BR" sz="1600"/>
              <a:t>50 milhões de ha no cerrado</a:t>
            </a:r>
          </a:p>
        </p:txBody>
      </p:sp>
      <p:sp>
        <p:nvSpPr>
          <p:cNvPr id="279563" name="Oval 11"/>
          <p:cNvSpPr>
            <a:spLocks noChangeArrowheads="1"/>
          </p:cNvSpPr>
          <p:nvPr/>
        </p:nvSpPr>
        <p:spPr bwMode="auto">
          <a:xfrm>
            <a:off x="5940425" y="2913063"/>
            <a:ext cx="2952750" cy="792162"/>
          </a:xfrm>
          <a:prstGeom prst="ellipse">
            <a:avLst/>
          </a:prstGeom>
          <a:solidFill>
            <a:srgbClr val="99CC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600"/>
              <a:t>Média Brasil = 0,7 UA/ha</a:t>
            </a:r>
          </a:p>
          <a:p>
            <a:pPr algn="ctr"/>
            <a:r>
              <a:rPr lang="pt-BR" sz="1600"/>
              <a:t>1 UA=450 kg Peso Vivo</a:t>
            </a:r>
          </a:p>
        </p:txBody>
      </p:sp>
      <p:sp>
        <p:nvSpPr>
          <p:cNvPr id="279564" name="Oval 12"/>
          <p:cNvSpPr>
            <a:spLocks noChangeArrowheads="1"/>
          </p:cNvSpPr>
          <p:nvPr/>
        </p:nvSpPr>
        <p:spPr bwMode="auto">
          <a:xfrm>
            <a:off x="5903913" y="4137025"/>
            <a:ext cx="3060700" cy="769938"/>
          </a:xfrm>
          <a:prstGeom prst="ellipse">
            <a:avLst/>
          </a:prstGeom>
          <a:solidFill>
            <a:srgbClr val="3366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600"/>
              <a:t>Se, 1,2 UA/ha (SP) = Brasil </a:t>
            </a:r>
          </a:p>
          <a:p>
            <a:pPr algn="ctr"/>
            <a:r>
              <a:rPr lang="pt-BR" sz="1600"/>
              <a:t>+ 110 milhões de ha livres</a:t>
            </a:r>
          </a:p>
        </p:txBody>
      </p:sp>
      <p:sp>
        <p:nvSpPr>
          <p:cNvPr id="279565" name="Oval 13"/>
          <p:cNvSpPr>
            <a:spLocks noChangeArrowheads="1"/>
          </p:cNvSpPr>
          <p:nvPr/>
        </p:nvSpPr>
        <p:spPr bwMode="auto">
          <a:xfrm>
            <a:off x="3059113" y="3429000"/>
            <a:ext cx="431800" cy="36036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566" name="Oval 14"/>
          <p:cNvSpPr>
            <a:spLocks noChangeArrowheads="1"/>
          </p:cNvSpPr>
          <p:nvPr/>
        </p:nvSpPr>
        <p:spPr bwMode="auto">
          <a:xfrm>
            <a:off x="6300788" y="4437063"/>
            <a:ext cx="431800" cy="35877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567" name="Line 15"/>
          <p:cNvSpPr>
            <a:spLocks noChangeShapeType="1"/>
          </p:cNvSpPr>
          <p:nvPr/>
        </p:nvSpPr>
        <p:spPr bwMode="auto">
          <a:xfrm flipH="1">
            <a:off x="1692275" y="3848100"/>
            <a:ext cx="1439863" cy="21732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79568" name="Line 16"/>
          <p:cNvSpPr>
            <a:spLocks noChangeShapeType="1"/>
          </p:cNvSpPr>
          <p:nvPr/>
        </p:nvSpPr>
        <p:spPr bwMode="auto">
          <a:xfrm flipH="1">
            <a:off x="2268538" y="4713288"/>
            <a:ext cx="4032250" cy="14525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79569" name="Oval 17"/>
          <p:cNvSpPr>
            <a:spLocks noChangeArrowheads="1"/>
          </p:cNvSpPr>
          <p:nvPr/>
        </p:nvSpPr>
        <p:spPr bwMode="auto">
          <a:xfrm>
            <a:off x="250825" y="6088063"/>
            <a:ext cx="2305050" cy="654050"/>
          </a:xfrm>
          <a:prstGeom prst="ellipse">
            <a:avLst/>
          </a:prstGeom>
          <a:solidFill>
            <a:srgbClr val="008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/>
              <a:t>214 milhões de ha!</a:t>
            </a:r>
          </a:p>
        </p:txBody>
      </p:sp>
      <p:sp>
        <p:nvSpPr>
          <p:cNvPr id="279570" name="AutoShape 18"/>
          <p:cNvSpPr>
            <a:spLocks noChangeArrowheads="1"/>
          </p:cNvSpPr>
          <p:nvPr/>
        </p:nvSpPr>
        <p:spPr bwMode="auto">
          <a:xfrm>
            <a:off x="6084888" y="2552700"/>
            <a:ext cx="215900" cy="503238"/>
          </a:xfrm>
          <a:prstGeom prst="downArrow">
            <a:avLst>
              <a:gd name="adj1" fmla="val 50000"/>
              <a:gd name="adj2" fmla="val 58272"/>
            </a:avLst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571" name="AutoShape 19"/>
          <p:cNvSpPr>
            <a:spLocks noChangeArrowheads="1"/>
          </p:cNvSpPr>
          <p:nvPr/>
        </p:nvSpPr>
        <p:spPr bwMode="auto">
          <a:xfrm>
            <a:off x="6372225" y="3632200"/>
            <a:ext cx="215900" cy="576263"/>
          </a:xfrm>
          <a:prstGeom prst="downArrow">
            <a:avLst>
              <a:gd name="adj1" fmla="val 50000"/>
              <a:gd name="adj2" fmla="val 66728"/>
            </a:avLst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572" name="Text Box 20"/>
          <p:cNvSpPr txBox="1">
            <a:spLocks noChangeArrowheads="1"/>
          </p:cNvSpPr>
          <p:nvPr/>
        </p:nvSpPr>
        <p:spPr bwMode="auto">
          <a:xfrm>
            <a:off x="2555875" y="6230938"/>
            <a:ext cx="317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+</a:t>
            </a:r>
          </a:p>
        </p:txBody>
      </p:sp>
      <p:sp>
        <p:nvSpPr>
          <p:cNvPr id="279573" name="Oval 21"/>
          <p:cNvSpPr>
            <a:spLocks noChangeArrowheads="1"/>
          </p:cNvSpPr>
          <p:nvPr/>
        </p:nvSpPr>
        <p:spPr bwMode="auto">
          <a:xfrm>
            <a:off x="2843213" y="6092825"/>
            <a:ext cx="2520950" cy="720725"/>
          </a:xfrm>
          <a:prstGeom prst="ellipse">
            <a:avLst/>
          </a:prstGeom>
          <a:solidFill>
            <a:srgbClr val="008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/>
              <a:t>25,7 milhões de ha</a:t>
            </a:r>
          </a:p>
          <a:p>
            <a:pPr algn="ctr"/>
            <a:r>
              <a:rPr lang="pt-BR"/>
              <a:t>(Integração)</a:t>
            </a:r>
          </a:p>
        </p:txBody>
      </p:sp>
      <p:sp>
        <p:nvSpPr>
          <p:cNvPr id="279574" name="Oval 22"/>
          <p:cNvSpPr>
            <a:spLocks noChangeArrowheads="1"/>
          </p:cNvSpPr>
          <p:nvPr/>
        </p:nvSpPr>
        <p:spPr bwMode="auto">
          <a:xfrm>
            <a:off x="5795963" y="6092825"/>
            <a:ext cx="2952750" cy="720725"/>
          </a:xfrm>
          <a:prstGeom prst="ellipse">
            <a:avLst/>
          </a:prstGeom>
          <a:solidFill>
            <a:srgbClr val="008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/>
              <a:t>239,7 milhões de ha!!</a:t>
            </a:r>
          </a:p>
        </p:txBody>
      </p:sp>
      <p:sp>
        <p:nvSpPr>
          <p:cNvPr id="279575" name="Text Box 23"/>
          <p:cNvSpPr txBox="1">
            <a:spLocks noChangeArrowheads="1"/>
          </p:cNvSpPr>
          <p:nvPr/>
        </p:nvSpPr>
        <p:spPr bwMode="auto">
          <a:xfrm>
            <a:off x="5407025" y="6302375"/>
            <a:ext cx="317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47131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79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279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79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79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79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79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279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279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79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79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279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279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279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1000"/>
                                        <p:tgtEl>
                                          <p:spTgt spid="279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1000"/>
                                        <p:tgtEl>
                                          <p:spTgt spid="279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279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279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279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8" dur="1000"/>
                                        <p:tgtEl>
                                          <p:spTgt spid="279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3" dur="1000"/>
                                        <p:tgtEl>
                                          <p:spTgt spid="279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8" dur="500"/>
                                        <p:tgtEl>
                                          <p:spTgt spid="279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1" dur="500"/>
                                        <p:tgtEl>
                                          <p:spTgt spid="279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554" grpId="0" animBg="1"/>
      <p:bldP spid="279556" grpId="0" animBg="1"/>
      <p:bldP spid="279557" grpId="0" animBg="1"/>
      <p:bldP spid="279558" grpId="0" animBg="1"/>
      <p:bldP spid="279559" grpId="0" animBg="1"/>
      <p:bldP spid="279560" grpId="0" animBg="1"/>
      <p:bldP spid="279561" grpId="0" animBg="1"/>
      <p:bldP spid="279562" grpId="0" animBg="1"/>
      <p:bldP spid="279563" grpId="0" animBg="1"/>
      <p:bldP spid="279564" grpId="0" animBg="1"/>
      <p:bldP spid="279565" grpId="0" animBg="1"/>
      <p:bldP spid="279566" grpId="0" animBg="1"/>
      <p:bldP spid="279567" grpId="0" animBg="1"/>
      <p:bldP spid="279568" grpId="0" animBg="1"/>
      <p:bldP spid="279569" grpId="0" animBg="1"/>
      <p:bldP spid="279570" grpId="0" animBg="1"/>
      <p:bldP spid="279571" grpId="0" animBg="1"/>
      <p:bldP spid="279572" grpId="0"/>
      <p:bldP spid="279573" grpId="0" animBg="1"/>
      <p:bldP spid="279574" grpId="0" animBg="1"/>
      <p:bldP spid="27957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Figura final 4-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tângulo 2"/>
          <p:cNvSpPr>
            <a:spLocks noChangeArrowheads="1"/>
          </p:cNvSpPr>
          <p:nvPr/>
        </p:nvSpPr>
        <p:spPr bwMode="auto">
          <a:xfrm>
            <a:off x="2428860" y="1214422"/>
            <a:ext cx="4500593" cy="2862322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3600" b="1" u="sng" dirty="0">
                <a:solidFill>
                  <a:srgbClr val="FF0000"/>
                </a:solidFill>
              </a:rPr>
              <a:t>ECOFISIOLOGIA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</a:rPr>
              <a:t>C4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</a:rPr>
              <a:t>ÁGUA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</a:rPr>
              <a:t>TEMPERATURA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</a:rPr>
              <a:t>SOLO</a:t>
            </a:r>
            <a:endParaRPr lang="pt-BR" sz="3600" dirty="0">
              <a:solidFill>
                <a:srgbClr val="FF0000"/>
              </a:solidFill>
            </a:endParaRPr>
          </a:p>
        </p:txBody>
      </p:sp>
      <p:pic>
        <p:nvPicPr>
          <p:cNvPr id="4" name="Picture 4" descr="grafico curvas de crescimen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071802" y="4572008"/>
            <a:ext cx="3517486" cy="2025642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8046280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DSC02511"/>
          <p:cNvPicPr>
            <a:picLocks noChangeAspect="1" noChangeArrowheads="1"/>
          </p:cNvPicPr>
          <p:nvPr/>
        </p:nvPicPr>
        <p:blipFill>
          <a:blip r:embed="rId2" cstate="print">
            <a:lum bright="24000" contrast="-2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ítulo 1"/>
          <p:cNvSpPr>
            <a:spLocks noGrp="1"/>
          </p:cNvSpPr>
          <p:nvPr>
            <p:ph type="title"/>
          </p:nvPr>
        </p:nvSpPr>
        <p:spPr>
          <a:xfrm>
            <a:off x="179388" y="0"/>
            <a:ext cx="8964612" cy="1143000"/>
          </a:xfrm>
        </p:spPr>
        <p:txBody>
          <a:bodyPr/>
          <a:lstStyle/>
          <a:p>
            <a:r>
              <a:rPr lang="pt-BR" sz="4000" dirty="0"/>
              <a:t>ZAE CANA – Zoneamento Agro Ecológico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defRPr/>
            </a:pPr>
            <a:r>
              <a:rPr lang="pt-BR" sz="3000" dirty="0"/>
              <a:t>Restrições a 92,5% da área brasileira</a:t>
            </a:r>
          </a:p>
          <a:p>
            <a:pPr>
              <a:lnSpc>
                <a:spcPct val="90000"/>
              </a:lnSpc>
              <a:defRPr/>
            </a:pPr>
            <a:r>
              <a:rPr lang="pt-BR" sz="3000" dirty="0"/>
              <a:t>81,5% (proibido) inclui:</a:t>
            </a:r>
          </a:p>
          <a:p>
            <a:pPr lvl="1">
              <a:lnSpc>
                <a:spcPct val="90000"/>
              </a:lnSpc>
              <a:defRPr/>
            </a:pPr>
            <a:r>
              <a:rPr lang="pt-BR" sz="2600" dirty="0"/>
              <a:t>Vegetação nativa</a:t>
            </a:r>
          </a:p>
          <a:p>
            <a:pPr lvl="2">
              <a:lnSpc>
                <a:spcPct val="90000"/>
              </a:lnSpc>
              <a:defRPr/>
            </a:pPr>
            <a:r>
              <a:rPr lang="pt-BR" sz="2200" dirty="0"/>
              <a:t>Amazônia</a:t>
            </a:r>
          </a:p>
          <a:p>
            <a:pPr lvl="2">
              <a:lnSpc>
                <a:spcPct val="90000"/>
              </a:lnSpc>
              <a:defRPr/>
            </a:pPr>
            <a:r>
              <a:rPr lang="pt-BR" sz="2200" dirty="0"/>
              <a:t>Pantanal</a:t>
            </a:r>
          </a:p>
          <a:p>
            <a:pPr lvl="2">
              <a:lnSpc>
                <a:spcPct val="90000"/>
              </a:lnSpc>
              <a:defRPr/>
            </a:pPr>
            <a:r>
              <a:rPr lang="pt-BR" sz="2200" dirty="0"/>
              <a:t>Bacia do Alto Paraguai</a:t>
            </a:r>
          </a:p>
          <a:p>
            <a:pPr lvl="1">
              <a:lnSpc>
                <a:spcPct val="90000"/>
              </a:lnSpc>
              <a:defRPr/>
            </a:pPr>
            <a:r>
              <a:rPr lang="pt-BR" sz="2600" dirty="0"/>
              <a:t>Unidades de conservação</a:t>
            </a:r>
          </a:p>
          <a:p>
            <a:pPr lvl="1">
              <a:lnSpc>
                <a:spcPct val="90000"/>
              </a:lnSpc>
              <a:defRPr/>
            </a:pPr>
            <a:r>
              <a:rPr lang="pt-BR" sz="2600" dirty="0"/>
              <a:t>Territórios indígenas</a:t>
            </a:r>
          </a:p>
          <a:p>
            <a:pPr>
              <a:lnSpc>
                <a:spcPct val="90000"/>
              </a:lnSpc>
              <a:defRPr/>
            </a:pPr>
            <a:r>
              <a:rPr lang="pt-BR" sz="3000" dirty="0"/>
              <a:t>11,0% de terras não recomendadas</a:t>
            </a:r>
          </a:p>
          <a:p>
            <a:pPr>
              <a:lnSpc>
                <a:spcPct val="90000"/>
              </a:lnSpc>
              <a:defRPr/>
            </a:pPr>
            <a:r>
              <a:rPr lang="pt-BR" sz="3000" b="1" dirty="0">
                <a:solidFill>
                  <a:srgbClr val="002060"/>
                </a:solidFill>
              </a:rPr>
              <a:t>Mais de 60 milhões de hectares sobram – atualmente são cerca de 10 milhões</a:t>
            </a:r>
          </a:p>
        </p:txBody>
      </p:sp>
    </p:spTree>
    <p:extLst>
      <p:ext uri="{BB962C8B-B14F-4D97-AF65-F5344CB8AC3E}">
        <p14:creationId xmlns:p14="http://schemas.microsoft.com/office/powerpoint/2010/main" val="23694571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TC6__variedade cana (a)"/>
          <p:cNvPicPr>
            <a:picLocks noChangeAspect="1" noChangeArrowheads="1"/>
          </p:cNvPicPr>
          <p:nvPr/>
        </p:nvPicPr>
        <p:blipFill>
          <a:blip r:embed="rId3" cstate="print"/>
          <a:srcRect l="40363"/>
          <a:stretch>
            <a:fillRect/>
          </a:stretch>
        </p:blipFill>
        <p:spPr bwMode="auto">
          <a:xfrm>
            <a:off x="357188" y="1214438"/>
            <a:ext cx="160972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539750" y="115888"/>
            <a:ext cx="81359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200" b="1" dirty="0">
                <a:solidFill>
                  <a:schemeClr val="accent2"/>
                </a:solidFill>
                <a:latin typeface="Calibri" pitchFamily="34" charset="0"/>
              </a:rPr>
              <a:t>Sustentabilidade das praticas agrícolas</a:t>
            </a:r>
          </a:p>
        </p:txBody>
      </p:sp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4" cstate="print"/>
          <a:srcRect l="945" t="23309" r="5196" b="8189"/>
          <a:stretch>
            <a:fillRect/>
          </a:stretch>
        </p:blipFill>
        <p:spPr bwMode="auto">
          <a:xfrm>
            <a:off x="4752975" y="1412875"/>
            <a:ext cx="3995738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5111750" y="736600"/>
            <a:ext cx="3708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b="1" dirty="0">
                <a:solidFill>
                  <a:schemeClr val="accent2"/>
                </a:solidFill>
                <a:latin typeface="Calibri" pitchFamily="34" charset="0"/>
              </a:rPr>
              <a:t>Erosão do solo de diferentes culturas</a:t>
            </a:r>
          </a:p>
        </p:txBody>
      </p:sp>
      <p:sp>
        <p:nvSpPr>
          <p:cNvPr id="23558" name="Text Box 7"/>
          <p:cNvSpPr txBox="1">
            <a:spLocks noChangeArrowheads="1"/>
          </p:cNvSpPr>
          <p:nvPr/>
        </p:nvSpPr>
        <p:spPr bwMode="auto">
          <a:xfrm>
            <a:off x="503238" y="6613525"/>
            <a:ext cx="13255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000" b="1">
                <a:latin typeface="Calibri" pitchFamily="34" charset="0"/>
              </a:rPr>
              <a:t>Fonte: UNICA 2007</a:t>
            </a:r>
          </a:p>
        </p:txBody>
      </p:sp>
      <p:pic>
        <p:nvPicPr>
          <p:cNvPr id="23559" name="Picture 8"/>
          <p:cNvPicPr>
            <a:picLocks noChangeAspect="1" noChangeArrowheads="1"/>
          </p:cNvPicPr>
          <p:nvPr/>
        </p:nvPicPr>
        <p:blipFill>
          <a:blip r:embed="rId5" cstate="print"/>
          <a:srcRect l="1108" t="18211" r="1108" b="1477"/>
          <a:stretch>
            <a:fillRect/>
          </a:stretch>
        </p:blipFill>
        <p:spPr bwMode="auto">
          <a:xfrm>
            <a:off x="0" y="4043363"/>
            <a:ext cx="4537075" cy="281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0" name="Text Box 9"/>
          <p:cNvSpPr txBox="1">
            <a:spLocks noChangeArrowheads="1"/>
          </p:cNvSpPr>
          <p:nvPr/>
        </p:nvSpPr>
        <p:spPr bwMode="auto">
          <a:xfrm>
            <a:off x="357188" y="3500438"/>
            <a:ext cx="38544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b="1" dirty="0">
                <a:solidFill>
                  <a:schemeClr val="accent2"/>
                </a:solidFill>
                <a:latin typeface="Calibri" pitchFamily="34" charset="0"/>
              </a:rPr>
              <a:t>Uso de fertilizantes por diferentes culturas</a:t>
            </a:r>
          </a:p>
        </p:txBody>
      </p:sp>
      <p:pic>
        <p:nvPicPr>
          <p:cNvPr id="87050" name="Picture 10" descr="Cotesia"/>
          <p:cNvPicPr>
            <a:picLocks noChangeAspect="1" noChangeArrowheads="1"/>
          </p:cNvPicPr>
          <p:nvPr/>
        </p:nvPicPr>
        <p:blipFill>
          <a:blip r:embed="rId6" cstate="print"/>
          <a:srcRect l="3583" r="13220"/>
          <a:stretch>
            <a:fillRect/>
          </a:stretch>
        </p:blipFill>
        <p:spPr bwMode="auto">
          <a:xfrm>
            <a:off x="5715000" y="4357688"/>
            <a:ext cx="300513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</p:pic>
      <p:pic>
        <p:nvPicPr>
          <p:cNvPr id="87051" name="Picture 11" descr="cig ad espum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3125" y="1357313"/>
            <a:ext cx="2554288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</p:pic>
      <p:sp>
        <p:nvSpPr>
          <p:cNvPr id="23563" name="CaixaDeTexto 10"/>
          <p:cNvSpPr txBox="1">
            <a:spLocks noChangeArrowheads="1"/>
          </p:cNvSpPr>
          <p:nvPr/>
        </p:nvSpPr>
        <p:spPr bwMode="auto">
          <a:xfrm>
            <a:off x="357188" y="785813"/>
            <a:ext cx="424827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 b="1" dirty="0">
                <a:solidFill>
                  <a:schemeClr val="accent2"/>
                </a:solidFill>
              </a:rPr>
              <a:t>Melhoramento e controles biológicos de pragas</a:t>
            </a:r>
          </a:p>
        </p:txBody>
      </p:sp>
    </p:spTree>
    <p:extLst>
      <p:ext uri="{BB962C8B-B14F-4D97-AF65-F5344CB8AC3E}">
        <p14:creationId xmlns:p14="http://schemas.microsoft.com/office/powerpoint/2010/main" val="1052347423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00188" y="857250"/>
            <a:ext cx="5857875" cy="3143250"/>
            <a:chOff x="109" y="887"/>
            <a:chExt cx="5488" cy="3314"/>
          </a:xfrm>
        </p:grpSpPr>
        <p:pic>
          <p:nvPicPr>
            <p:cNvPr id="24583" name="Picture 3" descr="Imagem1"/>
            <p:cNvPicPr>
              <a:picLocks noChangeAspect="1" noChangeArrowheads="1"/>
            </p:cNvPicPr>
            <p:nvPr/>
          </p:nvPicPr>
          <p:blipFill>
            <a:blip r:embed="rId3" cstate="print"/>
            <a:srcRect l="1889" t="22047" r="2835" b="1260"/>
            <a:stretch>
              <a:fillRect/>
            </a:stretch>
          </p:blipFill>
          <p:spPr bwMode="auto">
            <a:xfrm>
              <a:off x="109" y="887"/>
              <a:ext cx="5488" cy="3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4" name="Text Box 4"/>
            <p:cNvSpPr txBox="1">
              <a:spLocks noChangeArrowheads="1"/>
            </p:cNvSpPr>
            <p:nvPr/>
          </p:nvSpPr>
          <p:spPr bwMode="auto">
            <a:xfrm>
              <a:off x="1020" y="1164"/>
              <a:ext cx="2763" cy="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000" b="1">
                  <a:latin typeface="Calibri" pitchFamily="34" charset="0"/>
                </a:rPr>
                <a:t>KG DE INGREDIENTE ATIVOS/HA (2006)</a:t>
              </a:r>
            </a:p>
          </p:txBody>
        </p:sp>
        <p:sp>
          <p:nvSpPr>
            <p:cNvPr id="24585" name="Text Box 5"/>
            <p:cNvSpPr txBox="1">
              <a:spLocks noChangeArrowheads="1"/>
            </p:cNvSpPr>
            <p:nvPr/>
          </p:nvSpPr>
          <p:spPr bwMode="auto">
            <a:xfrm rot="-5400000">
              <a:off x="362" y="3145"/>
              <a:ext cx="656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pt-BR" sz="1000" b="1">
                  <a:latin typeface="Calibri" pitchFamily="34" charset="0"/>
                </a:rPr>
                <a:t>Maçã</a:t>
              </a:r>
            </a:p>
          </p:txBody>
        </p:sp>
        <p:sp>
          <p:nvSpPr>
            <p:cNvPr id="24586" name="Text Box 6"/>
            <p:cNvSpPr txBox="1">
              <a:spLocks noChangeArrowheads="1"/>
            </p:cNvSpPr>
            <p:nvPr/>
          </p:nvSpPr>
          <p:spPr bwMode="auto">
            <a:xfrm rot="-5400000">
              <a:off x="595" y="3231"/>
              <a:ext cx="833" cy="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pt-BR" sz="1000" b="1">
                  <a:latin typeface="Calibri" pitchFamily="34" charset="0"/>
                </a:rPr>
                <a:t>Tomate</a:t>
              </a:r>
            </a:p>
          </p:txBody>
        </p:sp>
        <p:sp>
          <p:nvSpPr>
            <p:cNvPr id="24587" name="Text Box 7"/>
            <p:cNvSpPr txBox="1">
              <a:spLocks noChangeArrowheads="1"/>
            </p:cNvSpPr>
            <p:nvPr/>
          </p:nvSpPr>
          <p:spPr bwMode="auto">
            <a:xfrm rot="-5400000">
              <a:off x="1189" y="3237"/>
              <a:ext cx="831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pt-BR" sz="1000" b="1">
                  <a:latin typeface="Calibri" pitchFamily="34" charset="0"/>
                </a:rPr>
                <a:t>Laranja</a:t>
              </a:r>
            </a:p>
          </p:txBody>
        </p:sp>
        <p:sp>
          <p:nvSpPr>
            <p:cNvPr id="24588" name="Text Box 8"/>
            <p:cNvSpPr txBox="1">
              <a:spLocks noChangeArrowheads="1"/>
            </p:cNvSpPr>
            <p:nvPr/>
          </p:nvSpPr>
          <p:spPr bwMode="auto">
            <a:xfrm rot="-5400000">
              <a:off x="1927" y="3085"/>
              <a:ext cx="546" cy="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pt-BR" sz="1000" b="1">
                  <a:latin typeface="Calibri" pitchFamily="34" charset="0"/>
                </a:rPr>
                <a:t>Uva</a:t>
              </a:r>
            </a:p>
          </p:txBody>
        </p:sp>
        <p:sp>
          <p:nvSpPr>
            <p:cNvPr id="24589" name="Text Box 9"/>
            <p:cNvSpPr txBox="1">
              <a:spLocks noChangeArrowheads="1"/>
            </p:cNvSpPr>
            <p:nvPr/>
          </p:nvSpPr>
          <p:spPr bwMode="auto">
            <a:xfrm rot="-5400000">
              <a:off x="3039" y="3128"/>
              <a:ext cx="591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pt-BR" sz="1000" b="1">
                  <a:latin typeface="Calibri" pitchFamily="34" charset="0"/>
                </a:rPr>
                <a:t>Soja</a:t>
              </a:r>
            </a:p>
          </p:txBody>
        </p:sp>
        <p:sp>
          <p:nvSpPr>
            <p:cNvPr id="24590" name="Text Box 10"/>
            <p:cNvSpPr txBox="1">
              <a:spLocks noChangeArrowheads="1"/>
            </p:cNvSpPr>
            <p:nvPr/>
          </p:nvSpPr>
          <p:spPr bwMode="auto">
            <a:xfrm rot="-5400000">
              <a:off x="3054" y="3365"/>
              <a:ext cx="1102" cy="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pt-BR" sz="1000" b="1">
                  <a:latin typeface="Calibri" pitchFamily="34" charset="0"/>
                </a:rPr>
                <a:t>Amendoim</a:t>
              </a:r>
            </a:p>
          </p:txBody>
        </p:sp>
        <p:sp>
          <p:nvSpPr>
            <p:cNvPr id="24591" name="Text Box 11"/>
            <p:cNvSpPr txBox="1">
              <a:spLocks noChangeArrowheads="1"/>
            </p:cNvSpPr>
            <p:nvPr/>
          </p:nvSpPr>
          <p:spPr bwMode="auto">
            <a:xfrm rot="-5400000">
              <a:off x="3623" y="3077"/>
              <a:ext cx="602" cy="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pt-BR" sz="1000" b="1">
                  <a:latin typeface="Calibri" pitchFamily="34" charset="0"/>
                </a:rPr>
                <a:t>Café</a:t>
              </a:r>
            </a:p>
          </p:txBody>
        </p:sp>
        <p:sp>
          <p:nvSpPr>
            <p:cNvPr id="24592" name="Text Box 12"/>
            <p:cNvSpPr txBox="1">
              <a:spLocks noChangeArrowheads="1"/>
            </p:cNvSpPr>
            <p:nvPr/>
          </p:nvSpPr>
          <p:spPr bwMode="auto">
            <a:xfrm rot="-5400000">
              <a:off x="4154" y="3117"/>
              <a:ext cx="658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pt-BR" sz="1000" b="1">
                  <a:latin typeface="Calibri" pitchFamily="34" charset="0"/>
                </a:rPr>
                <a:t>Trigo</a:t>
              </a:r>
            </a:p>
          </p:txBody>
        </p:sp>
        <p:sp>
          <p:nvSpPr>
            <p:cNvPr id="24593" name="Text Box 13"/>
            <p:cNvSpPr txBox="1">
              <a:spLocks noChangeArrowheads="1"/>
            </p:cNvSpPr>
            <p:nvPr/>
          </p:nvSpPr>
          <p:spPr bwMode="auto">
            <a:xfrm rot="-5400000">
              <a:off x="4718" y="3152"/>
              <a:ext cx="677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pt-BR" sz="1000" b="1">
                  <a:latin typeface="Calibri" pitchFamily="34" charset="0"/>
                </a:rPr>
                <a:t>Arroz</a:t>
              </a:r>
            </a:p>
          </p:txBody>
        </p:sp>
        <p:sp>
          <p:nvSpPr>
            <p:cNvPr id="24594" name="Text Box 14"/>
            <p:cNvSpPr txBox="1">
              <a:spLocks noChangeArrowheads="1"/>
            </p:cNvSpPr>
            <p:nvPr/>
          </p:nvSpPr>
          <p:spPr bwMode="auto">
            <a:xfrm rot="-5400000">
              <a:off x="2136" y="3124"/>
              <a:ext cx="612" cy="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pt-BR" sz="1000" b="1">
                  <a:latin typeface="Calibri" pitchFamily="34" charset="0"/>
                </a:rPr>
                <a:t>Alho</a:t>
              </a:r>
            </a:p>
          </p:txBody>
        </p:sp>
        <p:sp>
          <p:nvSpPr>
            <p:cNvPr id="24595" name="Text Box 15"/>
            <p:cNvSpPr txBox="1">
              <a:spLocks noChangeArrowheads="1"/>
            </p:cNvSpPr>
            <p:nvPr/>
          </p:nvSpPr>
          <p:spPr bwMode="auto">
            <a:xfrm rot="-5400000">
              <a:off x="2605" y="3229"/>
              <a:ext cx="841" cy="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pt-BR" sz="1000" b="1">
                  <a:latin typeface="Calibri" pitchFamily="34" charset="0"/>
                </a:rPr>
                <a:t>Banana</a:t>
              </a:r>
            </a:p>
          </p:txBody>
        </p:sp>
        <p:sp>
          <p:nvSpPr>
            <p:cNvPr id="24596" name="Text Box 16"/>
            <p:cNvSpPr txBox="1">
              <a:spLocks noChangeArrowheads="1"/>
            </p:cNvSpPr>
            <p:nvPr/>
          </p:nvSpPr>
          <p:spPr bwMode="auto">
            <a:xfrm rot="-5400000">
              <a:off x="911" y="3213"/>
              <a:ext cx="750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pt-BR" sz="1000" b="1">
                  <a:latin typeface="Calibri" pitchFamily="34" charset="0"/>
                </a:rPr>
                <a:t>Batata</a:t>
              </a:r>
            </a:p>
          </p:txBody>
        </p:sp>
        <p:sp>
          <p:nvSpPr>
            <p:cNvPr id="24597" name="Text Box 17"/>
            <p:cNvSpPr txBox="1">
              <a:spLocks noChangeArrowheads="1"/>
            </p:cNvSpPr>
            <p:nvPr/>
          </p:nvSpPr>
          <p:spPr bwMode="auto">
            <a:xfrm rot="-5400000">
              <a:off x="1426" y="3267"/>
              <a:ext cx="908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pt-BR" sz="1000" b="1">
                  <a:latin typeface="Calibri" pitchFamily="34" charset="0"/>
                </a:rPr>
                <a:t>Algodão</a:t>
              </a:r>
            </a:p>
          </p:txBody>
        </p:sp>
        <p:sp>
          <p:nvSpPr>
            <p:cNvPr id="24598" name="Text Box 18"/>
            <p:cNvSpPr txBox="1">
              <a:spLocks noChangeArrowheads="1"/>
            </p:cNvSpPr>
            <p:nvPr/>
          </p:nvSpPr>
          <p:spPr bwMode="auto">
            <a:xfrm rot="-5400000">
              <a:off x="2343" y="3205"/>
              <a:ext cx="795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pt-BR" sz="1000" b="1">
                  <a:latin typeface="Calibri" pitchFamily="34" charset="0"/>
                </a:rPr>
                <a:t>Cebola</a:t>
              </a:r>
            </a:p>
          </p:txBody>
        </p:sp>
        <p:sp>
          <p:nvSpPr>
            <p:cNvPr id="24599" name="Text Box 19"/>
            <p:cNvSpPr txBox="1">
              <a:spLocks noChangeArrowheads="1"/>
            </p:cNvSpPr>
            <p:nvPr/>
          </p:nvSpPr>
          <p:spPr bwMode="auto">
            <a:xfrm rot="-5400000">
              <a:off x="3869" y="3139"/>
              <a:ext cx="648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pt-BR" sz="1000" b="1">
                  <a:latin typeface="Calibri" pitchFamily="34" charset="0"/>
                </a:rPr>
                <a:t>Cana</a:t>
              </a:r>
            </a:p>
          </p:txBody>
        </p:sp>
        <p:sp>
          <p:nvSpPr>
            <p:cNvPr id="24600" name="Text Box 20"/>
            <p:cNvSpPr txBox="1">
              <a:spLocks noChangeArrowheads="1"/>
            </p:cNvSpPr>
            <p:nvPr/>
          </p:nvSpPr>
          <p:spPr bwMode="auto">
            <a:xfrm rot="-5400000">
              <a:off x="4448" y="3129"/>
              <a:ext cx="677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pt-BR" sz="1000" b="1">
                  <a:latin typeface="Calibri" pitchFamily="34" charset="0"/>
                </a:rPr>
                <a:t>Milho</a:t>
              </a:r>
            </a:p>
          </p:txBody>
        </p:sp>
        <p:sp>
          <p:nvSpPr>
            <p:cNvPr id="24601" name="Text Box 21"/>
            <p:cNvSpPr txBox="1">
              <a:spLocks noChangeArrowheads="1"/>
            </p:cNvSpPr>
            <p:nvPr/>
          </p:nvSpPr>
          <p:spPr bwMode="auto">
            <a:xfrm rot="-5400000">
              <a:off x="4916" y="3196"/>
              <a:ext cx="822" cy="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pt-BR" sz="1000" b="1">
                  <a:latin typeface="Calibri" pitchFamily="34" charset="0"/>
                </a:rPr>
                <a:t>Tabaco</a:t>
              </a:r>
            </a:p>
          </p:txBody>
        </p:sp>
      </p:grpSp>
      <p:sp>
        <p:nvSpPr>
          <p:cNvPr id="24579" name="Text Box 22"/>
          <p:cNvSpPr txBox="1">
            <a:spLocks noChangeArrowheads="1"/>
          </p:cNvSpPr>
          <p:nvPr/>
        </p:nvSpPr>
        <p:spPr bwMode="auto">
          <a:xfrm>
            <a:off x="1857375" y="714375"/>
            <a:ext cx="5003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400" b="1" dirty="0">
                <a:solidFill>
                  <a:schemeClr val="accent2"/>
                </a:solidFill>
                <a:latin typeface="Calibri" pitchFamily="34" charset="0"/>
              </a:rPr>
              <a:t>BRASIL : Uso de defensivos por diferentes culturas</a:t>
            </a:r>
          </a:p>
        </p:txBody>
      </p:sp>
      <p:sp>
        <p:nvSpPr>
          <p:cNvPr id="24580" name="Text Box 23"/>
          <p:cNvSpPr txBox="1">
            <a:spLocks noChangeArrowheads="1"/>
          </p:cNvSpPr>
          <p:nvPr/>
        </p:nvSpPr>
        <p:spPr bwMode="auto">
          <a:xfrm>
            <a:off x="323850" y="44450"/>
            <a:ext cx="81359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200" b="1" dirty="0">
                <a:solidFill>
                  <a:schemeClr val="accent2"/>
                </a:solidFill>
                <a:latin typeface="Calibri" pitchFamily="34" charset="0"/>
              </a:rPr>
              <a:t> Sustentabilidade das práticas agrícolas</a:t>
            </a:r>
          </a:p>
        </p:txBody>
      </p:sp>
      <p:pic>
        <p:nvPicPr>
          <p:cNvPr id="24581" name="Picture 24" descr="CH3510-4"/>
          <p:cNvPicPr>
            <a:picLocks noChangeAspect="1" noChangeArrowheads="1"/>
          </p:cNvPicPr>
          <p:nvPr/>
        </p:nvPicPr>
        <p:blipFill>
          <a:blip r:embed="rId4" cstate="print"/>
          <a:srcRect t="14270"/>
          <a:stretch>
            <a:fillRect/>
          </a:stretch>
        </p:blipFill>
        <p:spPr bwMode="auto">
          <a:xfrm>
            <a:off x="323850" y="4076700"/>
            <a:ext cx="3960813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25" descr="palha2(trash)"/>
          <p:cNvPicPr>
            <a:picLocks noChangeAspect="1" noChangeArrowheads="1"/>
          </p:cNvPicPr>
          <p:nvPr/>
        </p:nvPicPr>
        <p:blipFill>
          <a:blip r:embed="rId5" cstate="print"/>
          <a:srcRect l="5905" t="3674" r="5905" b="4199"/>
          <a:stretch>
            <a:fillRect/>
          </a:stretch>
        </p:blipFill>
        <p:spPr bwMode="auto">
          <a:xfrm>
            <a:off x="4859338" y="4076700"/>
            <a:ext cx="3529012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1049397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Palestra STAB FEICANA 0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13" y="0"/>
            <a:ext cx="9358313" cy="701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CaixaDeTexto 1"/>
          <p:cNvSpPr txBox="1">
            <a:spLocks noChangeArrowheads="1"/>
          </p:cNvSpPr>
          <p:nvPr/>
        </p:nvSpPr>
        <p:spPr bwMode="auto">
          <a:xfrm>
            <a:off x="1643063" y="142875"/>
            <a:ext cx="51845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Calibri" pitchFamily="34" charset="0"/>
              </a:rPr>
              <a:t>Resíduos = Subprodutos</a:t>
            </a:r>
          </a:p>
        </p:txBody>
      </p:sp>
      <p:sp>
        <p:nvSpPr>
          <p:cNvPr id="26628" name="CaixaDeTexto 2"/>
          <p:cNvSpPr txBox="1">
            <a:spLocks noChangeArrowheads="1"/>
          </p:cNvSpPr>
          <p:nvPr/>
        </p:nvSpPr>
        <p:spPr bwMode="auto">
          <a:xfrm>
            <a:off x="428625" y="857250"/>
            <a:ext cx="8715375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2800" b="1" dirty="0">
                <a:solidFill>
                  <a:schemeClr val="bg1"/>
                </a:solidFill>
                <a:latin typeface="Calibri" pitchFamily="34" charset="0"/>
              </a:rPr>
              <a:t> Biofertilização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800" b="1" dirty="0">
                <a:solidFill>
                  <a:schemeClr val="bg1"/>
                </a:solidFill>
                <a:latin typeface="Calibri" pitchFamily="34" charset="0"/>
              </a:rPr>
              <a:t> Vinhaça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800" b="1" dirty="0">
                <a:solidFill>
                  <a:schemeClr val="bg1"/>
                </a:solidFill>
                <a:latin typeface="Calibri" pitchFamily="34" charset="0"/>
              </a:rPr>
              <a:t> Torta de filtro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800" b="1" dirty="0">
                <a:solidFill>
                  <a:schemeClr val="bg1"/>
                </a:solidFill>
                <a:latin typeface="Calibri" pitchFamily="34" charset="0"/>
              </a:rPr>
              <a:t> Cinzas e fuligem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2800" b="1" dirty="0">
                <a:solidFill>
                  <a:schemeClr val="bg1"/>
                </a:solidFill>
                <a:latin typeface="Calibri" pitchFamily="34" charset="0"/>
              </a:rPr>
              <a:t> Águas servidas – reciclagem e irrigação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2800" b="1" dirty="0">
                <a:solidFill>
                  <a:schemeClr val="bg1"/>
                </a:solidFill>
                <a:latin typeface="Calibri" pitchFamily="34" charset="0"/>
              </a:rPr>
              <a:t> Palhiço e bagaço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800" b="1" dirty="0">
                <a:solidFill>
                  <a:schemeClr val="bg1"/>
                </a:solidFill>
                <a:latin typeface="Calibri" pitchFamily="34" charset="0"/>
              </a:rPr>
              <a:t> Energia elétrica (cogeração) </a:t>
            </a:r>
          </a:p>
        </p:txBody>
      </p:sp>
    </p:spTree>
    <p:extLst>
      <p:ext uri="{BB962C8B-B14F-4D97-AF65-F5344CB8AC3E}">
        <p14:creationId xmlns:p14="http://schemas.microsoft.com/office/powerpoint/2010/main" val="40412070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sem título3"/>
          <p:cNvPicPr>
            <a:picLocks noChangeAspect="1" noChangeArrowheads="1"/>
          </p:cNvPicPr>
          <p:nvPr/>
        </p:nvPicPr>
        <p:blipFill>
          <a:blip r:embed="rId4" cstate="print"/>
          <a:srcRect l="14565" t="3221" r="1675" b="10194"/>
          <a:stretch>
            <a:fillRect/>
          </a:stretch>
        </p:blipFill>
        <p:spPr bwMode="auto">
          <a:xfrm>
            <a:off x="107950" y="765175"/>
            <a:ext cx="3816350" cy="29876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3924300" y="1410821"/>
            <a:ext cx="47164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pt-BR" sz="2800" b="1" dirty="0">
                <a:solidFill>
                  <a:schemeClr val="accent2"/>
                </a:solidFill>
                <a:latin typeface="Calibri" pitchFamily="34" charset="0"/>
              </a:rPr>
              <a:t>Limpeza a seco da cana </a:t>
            </a:r>
            <a:endParaRPr lang="pt-BR" sz="2000" b="1" dirty="0">
              <a:latin typeface="Calibri" pitchFamily="34" charset="0"/>
            </a:endParaRPr>
          </a:p>
        </p:txBody>
      </p:sp>
      <p:pic>
        <p:nvPicPr>
          <p:cNvPr id="25604" name="Picture 4" descr="Limpeza a Seco 00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76700"/>
            <a:ext cx="3708400" cy="27813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5237" name="Esteira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975" y="3789363"/>
            <a:ext cx="1585913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Line 6"/>
          <p:cNvSpPr>
            <a:spLocks noChangeShapeType="1"/>
          </p:cNvSpPr>
          <p:nvPr/>
        </p:nvSpPr>
        <p:spPr bwMode="auto">
          <a:xfrm flipV="1">
            <a:off x="1619250" y="4508500"/>
            <a:ext cx="1152525" cy="12969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pt-BR"/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4857750" y="2000250"/>
            <a:ext cx="30972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pt-BR" sz="2800" b="1" dirty="0">
                <a:solidFill>
                  <a:schemeClr val="accent2"/>
                </a:solidFill>
                <a:latin typeface="Calibri" pitchFamily="34" charset="0"/>
              </a:rPr>
              <a:t>Uso do palhiço</a:t>
            </a:r>
            <a:endParaRPr lang="pt-BR" sz="2000" b="1" dirty="0">
              <a:latin typeface="Calibri" pitchFamily="34" charset="0"/>
            </a:endParaRPr>
          </a:p>
        </p:txBody>
      </p:sp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5759450" y="2571750"/>
            <a:ext cx="3384550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2800" b="1" dirty="0">
                <a:solidFill>
                  <a:schemeClr val="accent2"/>
                </a:solidFill>
                <a:latin typeface="Calibri" pitchFamily="34" charset="0"/>
              </a:rPr>
              <a:t>Captação de água</a:t>
            </a:r>
          </a:p>
        </p:txBody>
      </p:sp>
      <p:pic>
        <p:nvPicPr>
          <p:cNvPr id="25609" name="Picture 9"/>
          <p:cNvPicPr>
            <a:picLocks noChangeAspect="1" noChangeArrowheads="1"/>
          </p:cNvPicPr>
          <p:nvPr/>
        </p:nvPicPr>
        <p:blipFill>
          <a:blip r:embed="rId7" cstate="print"/>
          <a:srcRect l="1108" t="21164" r="1108" b="1477"/>
          <a:stretch>
            <a:fillRect/>
          </a:stretch>
        </p:blipFill>
        <p:spPr bwMode="auto">
          <a:xfrm>
            <a:off x="3924300" y="3141663"/>
            <a:ext cx="507682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900113" y="115888"/>
            <a:ext cx="60786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200" b="1" dirty="0">
                <a:latin typeface="Calibri" pitchFamily="34" charset="0"/>
              </a:rPr>
              <a:t>SUSTENTABILIDADE DA INDÚSTRIA</a:t>
            </a:r>
          </a:p>
        </p:txBody>
      </p:sp>
      <p:sp>
        <p:nvSpPr>
          <p:cNvPr id="25611" name="Line 11"/>
          <p:cNvSpPr>
            <a:spLocks noChangeShapeType="1"/>
          </p:cNvSpPr>
          <p:nvPr/>
        </p:nvSpPr>
        <p:spPr bwMode="auto">
          <a:xfrm>
            <a:off x="8243888" y="4724400"/>
            <a:ext cx="431800" cy="360363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 dirty="0"/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4140200" y="822325"/>
            <a:ext cx="322575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chemeClr val="accent2"/>
                </a:solidFill>
                <a:latin typeface="Calibri" pitchFamily="34" charset="0"/>
              </a:rPr>
              <a:t>Eficiência energética</a:t>
            </a:r>
          </a:p>
        </p:txBody>
      </p:sp>
    </p:spTree>
    <p:extLst>
      <p:ext uri="{BB962C8B-B14F-4D97-AF65-F5344CB8AC3E}">
        <p14:creationId xmlns:p14="http://schemas.microsoft.com/office/powerpoint/2010/main" val="27801308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5237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ChangeArrowheads="1"/>
          </p:cNvSpPr>
          <p:nvPr/>
        </p:nvSpPr>
        <p:spPr bwMode="auto">
          <a:xfrm>
            <a:off x="284163" y="1773238"/>
            <a:ext cx="4287837" cy="6477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r>
              <a:rPr lang="en-US" sz="2400" b="1" dirty="0" err="1">
                <a:solidFill>
                  <a:schemeClr val="bg1"/>
                </a:solidFill>
              </a:rPr>
              <a:t>Ganhos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Fermentação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4787900" y="1773238"/>
            <a:ext cx="1905000" cy="647700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A0000"/>
            </a:prstShdw>
          </a:effectLst>
        </p:spPr>
        <p:txBody>
          <a:bodyPr wrap="none" anchor="ctr"/>
          <a:lstStyle/>
          <a:p>
            <a:pPr algn="ctr"/>
            <a:r>
              <a:rPr lang="pt-BR" sz="2600" b="1">
                <a:solidFill>
                  <a:schemeClr val="bg1"/>
                </a:solidFill>
              </a:rPr>
              <a:t>75 - 80%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6948488" y="1773238"/>
            <a:ext cx="1905000" cy="647700"/>
          </a:xfrm>
          <a:prstGeom prst="rect">
            <a:avLst/>
          </a:prstGeom>
          <a:solidFill>
            <a:srgbClr val="339933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1F5C1F"/>
            </a:prstShdw>
          </a:effectLst>
        </p:spPr>
        <p:txBody>
          <a:bodyPr wrap="none" anchor="ctr"/>
          <a:lstStyle/>
          <a:p>
            <a:pPr algn="ctr"/>
            <a:r>
              <a:rPr lang="pt-BR" sz="2600" b="1">
                <a:solidFill>
                  <a:schemeClr val="bg1"/>
                </a:solidFill>
              </a:rPr>
              <a:t>90 - 92%</a:t>
            </a: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4787900" y="1143000"/>
            <a:ext cx="1905000" cy="485775"/>
          </a:xfrm>
          <a:prstGeom prst="rect">
            <a:avLst/>
          </a:prstGeom>
          <a:solidFill>
            <a:srgbClr val="990033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001F"/>
            </a:prstShdw>
          </a:effectLst>
        </p:spPr>
        <p:txBody>
          <a:bodyPr wrap="none" anchor="ctr"/>
          <a:lstStyle/>
          <a:p>
            <a:pPr algn="ctr"/>
            <a:r>
              <a:rPr lang="pt-BR" sz="2600" b="1">
                <a:solidFill>
                  <a:srgbClr val="FFFF00"/>
                </a:solidFill>
              </a:rPr>
              <a:t>1977</a:t>
            </a: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6948488" y="1143000"/>
            <a:ext cx="1905000" cy="485775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3D00"/>
            </a:prstShdw>
          </a:effectLst>
        </p:spPr>
        <p:txBody>
          <a:bodyPr wrap="none" anchor="ctr"/>
          <a:lstStyle/>
          <a:p>
            <a:pPr algn="ctr"/>
            <a:r>
              <a:rPr lang="pt-BR" sz="2600" b="1">
                <a:solidFill>
                  <a:srgbClr val="FFFF00"/>
                </a:solidFill>
              </a:rPr>
              <a:t>2007</a:t>
            </a:r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284163" y="1144825"/>
            <a:ext cx="4287837" cy="4857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003D"/>
            </a:prstShdw>
          </a:effectLst>
        </p:spPr>
        <p:txBody>
          <a:bodyPr wrap="none" anchor="ctr"/>
          <a:lstStyle/>
          <a:p>
            <a:pPr algn="ctr"/>
            <a:r>
              <a:rPr lang="pt-BR" sz="2600" b="1" dirty="0">
                <a:solidFill>
                  <a:srgbClr val="FFFF00"/>
                </a:solidFill>
              </a:rPr>
              <a:t>Parâmetros</a:t>
            </a:r>
          </a:p>
        </p:txBody>
      </p:sp>
      <p:sp>
        <p:nvSpPr>
          <p:cNvPr id="115720" name="Rectangle 8"/>
          <p:cNvSpPr>
            <a:spLocks noChangeArrowheads="1"/>
          </p:cNvSpPr>
          <p:nvPr/>
        </p:nvSpPr>
        <p:spPr bwMode="auto">
          <a:xfrm>
            <a:off x="284163" y="3429000"/>
            <a:ext cx="4287837" cy="6477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r>
              <a:rPr lang="en-US" sz="2400" b="1" dirty="0" err="1">
                <a:solidFill>
                  <a:schemeClr val="bg1"/>
                </a:solidFill>
              </a:rPr>
              <a:t>Contaminação</a:t>
            </a:r>
            <a:r>
              <a:rPr lang="en-US" sz="2400" b="1" dirty="0">
                <a:solidFill>
                  <a:schemeClr val="bg1"/>
                </a:solidFill>
              </a:rPr>
              <a:t> no </a:t>
            </a:r>
            <a:r>
              <a:rPr lang="en-US" sz="2400" b="1" dirty="0" err="1">
                <a:solidFill>
                  <a:schemeClr val="bg1"/>
                </a:solidFill>
              </a:rPr>
              <a:t>vinho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</a:p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</a:rPr>
              <a:t>(n. </a:t>
            </a:r>
            <a:r>
              <a:rPr lang="en-US" sz="1400" b="1" dirty="0" err="1">
                <a:solidFill>
                  <a:schemeClr val="bg1"/>
                </a:solidFill>
              </a:rPr>
              <a:t>bacteries</a:t>
            </a:r>
            <a:r>
              <a:rPr lang="en-US" sz="14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4787900" y="3429000"/>
            <a:ext cx="1905000" cy="647700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A0000"/>
            </a:prstShdw>
          </a:effectLst>
        </p:spPr>
        <p:txBody>
          <a:bodyPr wrap="none" tIns="0" bIns="0" anchor="ctr"/>
          <a:lstStyle/>
          <a:p>
            <a:pPr algn="ctr"/>
            <a:r>
              <a:rPr lang="en-US" sz="2600" b="1">
                <a:solidFill>
                  <a:schemeClr val="bg1"/>
                </a:solidFill>
              </a:rPr>
              <a:t>10</a:t>
            </a:r>
            <a:r>
              <a:rPr lang="en-US" sz="3200" b="1" baseline="30000">
                <a:solidFill>
                  <a:schemeClr val="bg1"/>
                </a:solidFill>
              </a:rPr>
              <a:t>8</a:t>
            </a:r>
            <a:r>
              <a:rPr lang="en-US" sz="2600" b="1">
                <a:solidFill>
                  <a:schemeClr val="bg1"/>
                </a:solidFill>
              </a:rPr>
              <a:t>-10</a:t>
            </a:r>
            <a:r>
              <a:rPr lang="en-US" sz="3200" b="1" baseline="30000">
                <a:solidFill>
                  <a:schemeClr val="bg1"/>
                </a:solidFill>
              </a:rPr>
              <a:t>9</a:t>
            </a:r>
            <a:r>
              <a:rPr lang="en-US" sz="2600" b="1">
                <a:solidFill>
                  <a:schemeClr val="bg1"/>
                </a:solidFill>
              </a:rPr>
              <a:t>/mL</a:t>
            </a:r>
          </a:p>
        </p:txBody>
      </p:sp>
      <p:sp>
        <p:nvSpPr>
          <p:cNvPr id="115722" name="Rectangle 10"/>
          <p:cNvSpPr>
            <a:spLocks noChangeArrowheads="1"/>
          </p:cNvSpPr>
          <p:nvPr/>
        </p:nvSpPr>
        <p:spPr bwMode="auto">
          <a:xfrm>
            <a:off x="284163" y="4221163"/>
            <a:ext cx="4287837" cy="6477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</a:rPr>
              <a:t>Tempo de </a:t>
            </a:r>
            <a:r>
              <a:rPr lang="en-US" sz="2400" b="1" dirty="0" err="1">
                <a:solidFill>
                  <a:schemeClr val="bg1"/>
                </a:solidFill>
              </a:rPr>
              <a:t>Fermentação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2539" name="Rectangle 11"/>
          <p:cNvSpPr>
            <a:spLocks noChangeArrowheads="1"/>
          </p:cNvSpPr>
          <p:nvPr/>
        </p:nvSpPr>
        <p:spPr bwMode="auto">
          <a:xfrm>
            <a:off x="4787900" y="4221163"/>
            <a:ext cx="1905000" cy="647700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A0000"/>
            </a:prstShdw>
          </a:effectLst>
        </p:spPr>
        <p:txBody>
          <a:bodyPr wrap="none" anchor="ctr"/>
          <a:lstStyle/>
          <a:p>
            <a:pPr algn="ctr"/>
            <a:r>
              <a:rPr lang="pt-BR" sz="2600" b="1">
                <a:solidFill>
                  <a:schemeClr val="bg1"/>
                </a:solidFill>
              </a:rPr>
              <a:t>18 - 22 h</a:t>
            </a:r>
          </a:p>
        </p:txBody>
      </p:sp>
      <p:sp>
        <p:nvSpPr>
          <p:cNvPr id="22540" name="Rectangle 12"/>
          <p:cNvSpPr>
            <a:spLocks noChangeArrowheads="1"/>
          </p:cNvSpPr>
          <p:nvPr/>
        </p:nvSpPr>
        <p:spPr bwMode="auto">
          <a:xfrm>
            <a:off x="6948488" y="4221163"/>
            <a:ext cx="1905000" cy="647700"/>
          </a:xfrm>
          <a:prstGeom prst="rect">
            <a:avLst/>
          </a:prstGeom>
          <a:solidFill>
            <a:srgbClr val="339933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1F5C1F"/>
            </a:prstShdw>
          </a:effectLst>
        </p:spPr>
        <p:txBody>
          <a:bodyPr wrap="none" anchor="ctr"/>
          <a:lstStyle/>
          <a:p>
            <a:pPr algn="ctr"/>
            <a:r>
              <a:rPr lang="pt-BR" sz="2600" b="1">
                <a:solidFill>
                  <a:schemeClr val="bg1"/>
                </a:solidFill>
              </a:rPr>
              <a:t>6 - 10 h</a:t>
            </a:r>
          </a:p>
        </p:txBody>
      </p:sp>
      <p:sp>
        <p:nvSpPr>
          <p:cNvPr id="115725" name="Rectangle 13"/>
          <p:cNvSpPr>
            <a:spLocks noChangeArrowheads="1"/>
          </p:cNvSpPr>
          <p:nvPr/>
        </p:nvSpPr>
        <p:spPr bwMode="auto">
          <a:xfrm>
            <a:off x="284163" y="5013325"/>
            <a:ext cx="4287837" cy="6477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r>
              <a:rPr lang="en-US" sz="2400" b="1" dirty="0" err="1">
                <a:solidFill>
                  <a:schemeClr val="bg1"/>
                </a:solidFill>
              </a:rPr>
              <a:t>Recirculação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fermento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4787900" y="5013325"/>
            <a:ext cx="1905000" cy="647700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A0000"/>
            </a:prstShdw>
          </a:effectLst>
        </p:spPr>
        <p:txBody>
          <a:bodyPr wrap="none" anchor="ctr"/>
          <a:lstStyle/>
          <a:p>
            <a:pPr algn="ctr"/>
            <a:r>
              <a:rPr lang="pt-BR" sz="2600" b="1">
                <a:solidFill>
                  <a:schemeClr val="bg1"/>
                </a:solidFill>
              </a:rPr>
              <a:t>~70%</a:t>
            </a:r>
          </a:p>
        </p:txBody>
      </p:sp>
      <p:sp>
        <p:nvSpPr>
          <p:cNvPr id="22543" name="Rectangle 15"/>
          <p:cNvSpPr>
            <a:spLocks noChangeArrowheads="1"/>
          </p:cNvSpPr>
          <p:nvPr/>
        </p:nvSpPr>
        <p:spPr bwMode="auto">
          <a:xfrm>
            <a:off x="6948488" y="5013325"/>
            <a:ext cx="1905000" cy="647700"/>
          </a:xfrm>
          <a:prstGeom prst="rect">
            <a:avLst/>
          </a:prstGeom>
          <a:solidFill>
            <a:srgbClr val="339933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1F5C1F"/>
            </a:prstShdw>
          </a:effectLst>
        </p:spPr>
        <p:txBody>
          <a:bodyPr wrap="none" anchor="ctr"/>
          <a:lstStyle/>
          <a:p>
            <a:pPr algn="ctr"/>
            <a:r>
              <a:rPr lang="pt-BR" sz="2600" b="1">
                <a:solidFill>
                  <a:schemeClr val="bg1"/>
                </a:solidFill>
              </a:rPr>
              <a:t>&gt;90%</a:t>
            </a:r>
          </a:p>
        </p:txBody>
      </p:sp>
      <p:sp>
        <p:nvSpPr>
          <p:cNvPr id="22544" name="Rectangle 16"/>
          <p:cNvSpPr>
            <a:spLocks noChangeArrowheads="1"/>
          </p:cNvSpPr>
          <p:nvPr/>
        </p:nvSpPr>
        <p:spPr bwMode="auto">
          <a:xfrm>
            <a:off x="6948488" y="3449638"/>
            <a:ext cx="1905000" cy="647700"/>
          </a:xfrm>
          <a:prstGeom prst="rect">
            <a:avLst/>
          </a:prstGeom>
          <a:solidFill>
            <a:srgbClr val="339933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1F5C1F"/>
            </a:prstShdw>
          </a:effectLst>
        </p:spPr>
        <p:txBody>
          <a:bodyPr wrap="none" tIns="0" bIns="0" anchor="ctr"/>
          <a:lstStyle/>
          <a:p>
            <a:pPr algn="ctr"/>
            <a:r>
              <a:rPr lang="en-US" sz="2600" b="1">
                <a:solidFill>
                  <a:schemeClr val="bg1"/>
                </a:solidFill>
              </a:rPr>
              <a:t>10</a:t>
            </a:r>
            <a:r>
              <a:rPr lang="en-US" sz="3200" b="1" baseline="30000">
                <a:solidFill>
                  <a:schemeClr val="bg1"/>
                </a:solidFill>
              </a:rPr>
              <a:t>5</a:t>
            </a:r>
            <a:r>
              <a:rPr lang="en-US" sz="2600" b="1">
                <a:solidFill>
                  <a:schemeClr val="bg1"/>
                </a:solidFill>
              </a:rPr>
              <a:t>-10</a:t>
            </a:r>
            <a:r>
              <a:rPr lang="en-US" sz="3200" b="1" baseline="30000">
                <a:solidFill>
                  <a:schemeClr val="bg1"/>
                </a:solidFill>
              </a:rPr>
              <a:t>6</a:t>
            </a:r>
            <a:r>
              <a:rPr lang="en-US" sz="2600" b="1">
                <a:solidFill>
                  <a:schemeClr val="bg1"/>
                </a:solidFill>
              </a:rPr>
              <a:t>/mL</a:t>
            </a:r>
          </a:p>
        </p:txBody>
      </p:sp>
      <p:sp>
        <p:nvSpPr>
          <p:cNvPr id="115729" name="Rectangle 17"/>
          <p:cNvSpPr>
            <a:spLocks noChangeArrowheads="1"/>
          </p:cNvSpPr>
          <p:nvPr/>
        </p:nvSpPr>
        <p:spPr bwMode="auto">
          <a:xfrm>
            <a:off x="284163" y="2611438"/>
            <a:ext cx="4287837" cy="6477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r>
              <a:rPr lang="en-US" sz="2400" b="1" dirty="0" err="1">
                <a:solidFill>
                  <a:schemeClr val="bg1"/>
                </a:solidFill>
              </a:rPr>
              <a:t>Ganhos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Destilação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2546" name="Rectangle 18"/>
          <p:cNvSpPr>
            <a:spLocks noChangeArrowheads="1"/>
          </p:cNvSpPr>
          <p:nvPr/>
        </p:nvSpPr>
        <p:spPr bwMode="auto">
          <a:xfrm>
            <a:off x="4787900" y="2611438"/>
            <a:ext cx="1905000" cy="647700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A0000"/>
            </a:prstShdw>
          </a:effectLst>
        </p:spPr>
        <p:txBody>
          <a:bodyPr wrap="none" anchor="ctr"/>
          <a:lstStyle/>
          <a:p>
            <a:pPr algn="ctr"/>
            <a:r>
              <a:rPr lang="pt-BR" sz="2600" b="1">
                <a:solidFill>
                  <a:schemeClr val="bg1"/>
                </a:solidFill>
              </a:rPr>
              <a:t>95%</a:t>
            </a:r>
          </a:p>
        </p:txBody>
      </p:sp>
      <p:sp>
        <p:nvSpPr>
          <p:cNvPr id="22547" name="Rectangle 19"/>
          <p:cNvSpPr>
            <a:spLocks noChangeArrowheads="1"/>
          </p:cNvSpPr>
          <p:nvPr/>
        </p:nvSpPr>
        <p:spPr bwMode="auto">
          <a:xfrm>
            <a:off x="6948488" y="2611438"/>
            <a:ext cx="1905000" cy="647700"/>
          </a:xfrm>
          <a:prstGeom prst="rect">
            <a:avLst/>
          </a:prstGeom>
          <a:solidFill>
            <a:srgbClr val="339933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1F5C1F"/>
            </a:prstShdw>
          </a:effectLst>
        </p:spPr>
        <p:txBody>
          <a:bodyPr wrap="none" anchor="ctr"/>
          <a:lstStyle/>
          <a:p>
            <a:pPr algn="ctr"/>
            <a:r>
              <a:rPr lang="pt-BR" sz="2600" b="1">
                <a:solidFill>
                  <a:schemeClr val="bg1"/>
                </a:solidFill>
              </a:rPr>
              <a:t>&gt;99%</a:t>
            </a:r>
          </a:p>
        </p:txBody>
      </p:sp>
      <p:sp>
        <p:nvSpPr>
          <p:cNvPr id="115732" name="Rectangle 20"/>
          <p:cNvSpPr>
            <a:spLocks noChangeArrowheads="1"/>
          </p:cNvSpPr>
          <p:nvPr/>
        </p:nvSpPr>
        <p:spPr bwMode="auto">
          <a:xfrm>
            <a:off x="284163" y="5876925"/>
            <a:ext cx="4287837" cy="6477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r>
              <a:rPr lang="en-US" sz="2400" b="1" dirty="0" err="1">
                <a:solidFill>
                  <a:schemeClr val="bg1"/>
                </a:solidFill>
              </a:rPr>
              <a:t>Fermento</a:t>
            </a:r>
            <a:r>
              <a:rPr lang="en-US" sz="2400" b="1" dirty="0">
                <a:solidFill>
                  <a:schemeClr val="bg1"/>
                </a:solidFill>
              </a:rPr>
              <a:t> no </a:t>
            </a:r>
            <a:r>
              <a:rPr lang="en-US" sz="2400" b="1" dirty="0" err="1">
                <a:solidFill>
                  <a:schemeClr val="bg1"/>
                </a:solidFill>
              </a:rPr>
              <a:t>vinho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2549" name="Rectangle 21"/>
          <p:cNvSpPr>
            <a:spLocks noChangeArrowheads="1"/>
          </p:cNvSpPr>
          <p:nvPr/>
        </p:nvSpPr>
        <p:spPr bwMode="auto">
          <a:xfrm>
            <a:off x="4787900" y="5876925"/>
            <a:ext cx="1905000" cy="647700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A0000"/>
            </a:prstShdw>
          </a:effectLst>
        </p:spPr>
        <p:txBody>
          <a:bodyPr wrap="none" anchor="ctr"/>
          <a:lstStyle/>
          <a:p>
            <a:pPr algn="ctr"/>
            <a:r>
              <a:rPr lang="pt-BR" sz="2600" b="1">
                <a:solidFill>
                  <a:schemeClr val="bg1"/>
                </a:solidFill>
              </a:rPr>
              <a:t>4-6%</a:t>
            </a:r>
          </a:p>
        </p:txBody>
      </p:sp>
      <p:sp>
        <p:nvSpPr>
          <p:cNvPr id="22550" name="Rectangle 22"/>
          <p:cNvSpPr>
            <a:spLocks noChangeArrowheads="1"/>
          </p:cNvSpPr>
          <p:nvPr/>
        </p:nvSpPr>
        <p:spPr bwMode="auto">
          <a:xfrm>
            <a:off x="6948488" y="5876925"/>
            <a:ext cx="1905000" cy="647700"/>
          </a:xfrm>
          <a:prstGeom prst="rect">
            <a:avLst/>
          </a:prstGeom>
          <a:solidFill>
            <a:srgbClr val="339933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1F5C1F"/>
            </a:prstShdw>
          </a:effectLst>
        </p:spPr>
        <p:txBody>
          <a:bodyPr wrap="none" anchor="ctr"/>
          <a:lstStyle/>
          <a:p>
            <a:pPr algn="ctr"/>
            <a:r>
              <a:rPr lang="pt-BR" sz="2600" b="1">
                <a:solidFill>
                  <a:schemeClr val="bg1"/>
                </a:solidFill>
              </a:rPr>
              <a:t>8-17%</a:t>
            </a:r>
          </a:p>
        </p:txBody>
      </p:sp>
      <p:sp>
        <p:nvSpPr>
          <p:cNvPr id="22551" name="Rectangle 23"/>
          <p:cNvSpPr>
            <a:spLocks noChangeArrowheads="1"/>
          </p:cNvSpPr>
          <p:nvPr/>
        </p:nvSpPr>
        <p:spPr bwMode="auto">
          <a:xfrm>
            <a:off x="284163" y="0"/>
            <a:ext cx="8569325" cy="107721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</a:rPr>
              <a:t>Evolução dos rendimentos no processo de fermentação</a:t>
            </a:r>
          </a:p>
        </p:txBody>
      </p:sp>
    </p:spTree>
    <p:extLst>
      <p:ext uri="{BB962C8B-B14F-4D97-AF65-F5344CB8AC3E}">
        <p14:creationId xmlns:p14="http://schemas.microsoft.com/office/powerpoint/2010/main" val="2913398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DSC02511"/>
          <p:cNvPicPr>
            <a:picLocks noChangeAspect="1" noChangeArrowheads="1"/>
          </p:cNvPicPr>
          <p:nvPr/>
        </p:nvPicPr>
        <p:blipFill>
          <a:blip r:embed="rId2" cstate="print">
            <a:lum bright="24000" contrast="-2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ítulo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939784"/>
          </a:xfrm>
        </p:spPr>
        <p:txBody>
          <a:bodyPr/>
          <a:lstStyle/>
          <a:p>
            <a:r>
              <a:rPr lang="pt-BR" sz="6000" dirty="0"/>
              <a:t>Protocolo ambiental</a:t>
            </a:r>
          </a:p>
        </p:txBody>
      </p:sp>
      <p:sp>
        <p:nvSpPr>
          <p:cNvPr id="19460" name="Espaço Reservado para Conteúdo 2"/>
          <p:cNvSpPr>
            <a:spLocks noGrp="1"/>
          </p:cNvSpPr>
          <p:nvPr>
            <p:ph idx="1"/>
          </p:nvPr>
        </p:nvSpPr>
        <p:spPr>
          <a:xfrm>
            <a:off x="0" y="1000109"/>
            <a:ext cx="9143999" cy="5857892"/>
          </a:xfrm>
        </p:spPr>
        <p:txBody>
          <a:bodyPr/>
          <a:lstStyle/>
          <a:p>
            <a:r>
              <a:rPr lang="pt-BR" sz="3600" dirty="0"/>
              <a:t>Fim da queima da cana</a:t>
            </a:r>
          </a:p>
          <a:p>
            <a:r>
              <a:rPr lang="pt-BR" sz="3600" dirty="0"/>
              <a:t>Manutenção do estoque de carbono</a:t>
            </a:r>
          </a:p>
          <a:p>
            <a:r>
              <a:rPr lang="pt-BR" sz="3600" dirty="0"/>
              <a:t>Conservação do solo e água; </a:t>
            </a:r>
          </a:p>
          <a:p>
            <a:r>
              <a:rPr lang="pt-BR" sz="3600" dirty="0"/>
              <a:t>Proteção de florestas, matas ciliares e corredores;</a:t>
            </a:r>
          </a:p>
          <a:p>
            <a:r>
              <a:rPr lang="pt-BR" sz="3600" dirty="0"/>
              <a:t> Redução nas emissões de GEE (</a:t>
            </a:r>
            <a:r>
              <a:rPr lang="pt-BR" sz="3600" b="1" dirty="0"/>
              <a:t>ABC</a:t>
            </a:r>
            <a:r>
              <a:rPr lang="pt-BR" sz="3600" dirty="0"/>
              <a:t>); outros</a:t>
            </a:r>
          </a:p>
          <a:p>
            <a:r>
              <a:rPr lang="pt-BR" sz="3600" dirty="0"/>
              <a:t>Disponibilidade de tecnologias de produção sustentáveis </a:t>
            </a:r>
          </a:p>
          <a:p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1797600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5445125"/>
            <a:ext cx="9144000" cy="7207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BR" sz="2400" b="1">
              <a:solidFill>
                <a:schemeClr val="bg1"/>
              </a:solidFill>
              <a:latin typeface="Arial Narrow" pitchFamily="34" charset="0"/>
            </a:endParaRPr>
          </a:p>
          <a:p>
            <a:pPr algn="ctr"/>
            <a:r>
              <a:rPr lang="pt-BR" sz="2400" b="1">
                <a:solidFill>
                  <a:schemeClr val="bg1"/>
                </a:solidFill>
                <a:latin typeface="Arial Narrow" pitchFamily="34" charset="0"/>
              </a:rPr>
              <a:t>RESULTADOS - Entre 1975 e 1979, a produção de etanol aumentou em mais</a:t>
            </a:r>
          </a:p>
          <a:p>
            <a:pPr algn="ctr"/>
            <a:r>
              <a:rPr lang="pt-BR" sz="2400" b="1">
                <a:solidFill>
                  <a:schemeClr val="bg1"/>
                </a:solidFill>
                <a:latin typeface="Arial Narrow" pitchFamily="34" charset="0"/>
              </a:rPr>
              <a:t>de 500%.</a:t>
            </a:r>
          </a:p>
          <a:p>
            <a:pPr algn="ctr"/>
            <a:endParaRPr lang="pt-BR" sz="2400" b="1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>
          <a:xfrm>
            <a:off x="446088" y="115888"/>
            <a:ext cx="8229600" cy="1052512"/>
          </a:xfrm>
          <a:solidFill>
            <a:schemeClr val="accent2"/>
          </a:solidFill>
        </p:spPr>
        <p:txBody>
          <a:bodyPr/>
          <a:lstStyle/>
          <a:p>
            <a:pPr eaLnBrk="1" hangingPunct="1">
              <a:lnSpc>
                <a:spcPct val="65000"/>
              </a:lnSpc>
            </a:pPr>
            <a:br>
              <a:rPr lang="pt-BR" sz="3600" b="1">
                <a:solidFill>
                  <a:schemeClr val="bg1"/>
                </a:solidFill>
              </a:rPr>
            </a:br>
            <a:r>
              <a:rPr lang="pt-BR" sz="3600" b="1">
                <a:solidFill>
                  <a:schemeClr val="bg1"/>
                </a:solidFill>
              </a:rPr>
              <a:t>PROGRAMA BRASILEIRO DE ETANOL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468313" y="1557338"/>
            <a:ext cx="8280400" cy="503237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1975 – altos custos de importação do petróleo + baixos preços mundiais do açúcar</a:t>
            </a:r>
            <a:endParaRPr lang="pt-BR" sz="1600" b="1"/>
          </a:p>
        </p:txBody>
      </p:sp>
      <p:sp>
        <p:nvSpPr>
          <p:cNvPr id="25605" name="AutoShape 5"/>
          <p:cNvSpPr>
            <a:spLocks noChangeArrowheads="1"/>
          </p:cNvSpPr>
          <p:nvPr/>
        </p:nvSpPr>
        <p:spPr bwMode="auto">
          <a:xfrm>
            <a:off x="4572000" y="2133600"/>
            <a:ext cx="288925" cy="503238"/>
          </a:xfrm>
          <a:prstGeom prst="downArrow">
            <a:avLst>
              <a:gd name="adj1" fmla="val 50000"/>
              <a:gd name="adj2" fmla="val 435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684213" y="3573463"/>
            <a:ext cx="71294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1239838" y="35210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0" y="2708275"/>
            <a:ext cx="9144000" cy="2160588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FontTx/>
              <a:buChar char="•"/>
            </a:pPr>
            <a:r>
              <a:rPr lang="pt-BR" sz="2300" b="1">
                <a:solidFill>
                  <a:schemeClr val="bg1"/>
                </a:solidFill>
                <a:latin typeface="Arial Narrow" pitchFamily="34" charset="0"/>
              </a:rPr>
              <a:t>Governo Federal promoveu produção de etanol para mistura-E20</a:t>
            </a:r>
          </a:p>
          <a:p>
            <a:pPr>
              <a:buFontTx/>
              <a:buChar char="•"/>
            </a:pPr>
            <a:r>
              <a:rPr lang="pt-BR" sz="2300" b="1">
                <a:solidFill>
                  <a:schemeClr val="bg1"/>
                </a:solidFill>
                <a:latin typeface="Arial Narrow" pitchFamily="34" charset="0"/>
              </a:rPr>
              <a:t>Garantias de créditos e de empréstimos a juros baixos a novas destilarias</a:t>
            </a:r>
          </a:p>
          <a:p>
            <a:pPr>
              <a:buFontTx/>
              <a:buChar char="•"/>
            </a:pPr>
            <a:r>
              <a:rPr lang="pt-BR" sz="2300" b="1">
                <a:solidFill>
                  <a:schemeClr val="bg1"/>
                </a:solidFill>
                <a:latin typeface="Arial Narrow" pitchFamily="34" charset="0"/>
              </a:rPr>
              <a:t>Empresas comerciais estatais começam a comprar etanol a preços elevados</a:t>
            </a:r>
          </a:p>
          <a:p>
            <a:pPr>
              <a:buFontTx/>
              <a:buChar char="•"/>
            </a:pPr>
            <a:r>
              <a:rPr lang="pt-BR" sz="2300" b="1">
                <a:solidFill>
                  <a:schemeClr val="bg1"/>
                </a:solidFill>
                <a:latin typeface="Arial Narrow" pitchFamily="34" charset="0"/>
              </a:rPr>
              <a:t>Programa de marketing</a:t>
            </a:r>
          </a:p>
          <a:p>
            <a:pPr>
              <a:buFontTx/>
              <a:buChar char="•"/>
            </a:pPr>
            <a:r>
              <a:rPr lang="pt-BR" sz="2300" b="1">
                <a:solidFill>
                  <a:schemeClr val="bg1"/>
                </a:solidFill>
                <a:latin typeface="Arial Narrow" pitchFamily="34" charset="0"/>
              </a:rPr>
              <a:t>Petrobras – distribuição de etanol no país</a:t>
            </a:r>
          </a:p>
        </p:txBody>
      </p:sp>
      <p:sp>
        <p:nvSpPr>
          <p:cNvPr id="25609" name="AutoShape 9"/>
          <p:cNvSpPr>
            <a:spLocks noChangeArrowheads="1"/>
          </p:cNvSpPr>
          <p:nvPr/>
        </p:nvSpPr>
        <p:spPr bwMode="auto">
          <a:xfrm>
            <a:off x="4572000" y="4868863"/>
            <a:ext cx="288925" cy="503237"/>
          </a:xfrm>
          <a:prstGeom prst="downArrow">
            <a:avLst>
              <a:gd name="adj1" fmla="val 50000"/>
              <a:gd name="adj2" fmla="val 435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65048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DSC02511"/>
          <p:cNvPicPr>
            <a:picLocks noChangeAspect="1" noChangeArrowheads="1"/>
          </p:cNvPicPr>
          <p:nvPr/>
        </p:nvPicPr>
        <p:blipFill>
          <a:blip r:embed="rId3" cstate="print">
            <a:lum bright="24000" contrast="-2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0" y="1196975"/>
            <a:ext cx="6219825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468313" y="5949950"/>
            <a:ext cx="68183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>
                <a:cs typeface="Arial" charset="0"/>
              </a:rPr>
              <a:t>Source: Secretaria de Desenvolvimento de São Paulo </a:t>
            </a:r>
          </a:p>
        </p:txBody>
      </p:sp>
      <p:sp>
        <p:nvSpPr>
          <p:cNvPr id="20485" name="CaixaDeTexto 4"/>
          <p:cNvSpPr txBox="1">
            <a:spLocks noChangeArrowheads="1"/>
          </p:cNvSpPr>
          <p:nvPr/>
        </p:nvSpPr>
        <p:spPr bwMode="auto">
          <a:xfrm>
            <a:off x="2992438" y="1333500"/>
            <a:ext cx="4214812" cy="369888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/>
              <a:t>Straw burning elimination schedule</a:t>
            </a:r>
          </a:p>
        </p:txBody>
      </p:sp>
    </p:spTree>
    <p:extLst>
      <p:ext uri="{BB962C8B-B14F-4D97-AF65-F5344CB8AC3E}">
        <p14:creationId xmlns:p14="http://schemas.microsoft.com/office/powerpoint/2010/main" val="4055515620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142875"/>
            <a:ext cx="7318375" cy="1143000"/>
          </a:xfrm>
        </p:spPr>
        <p:txBody>
          <a:bodyPr/>
          <a:lstStyle/>
          <a:p>
            <a:pPr eaLnBrk="1" hangingPunct="1"/>
            <a:r>
              <a:rPr lang="en-US" altLang="ja-JP" dirty="0">
                <a:solidFill>
                  <a:srgbClr val="008000"/>
                </a:solidFill>
                <a:latin typeface="Trebuchet MS" pitchFamily="34" charset="0"/>
                <a:ea typeface="ＭＳ Ｐゴシック" pitchFamily="-4" charset="-128"/>
              </a:rPr>
              <a:t>GEE </a:t>
            </a:r>
            <a:r>
              <a:rPr lang="en-US" altLang="ja-JP" dirty="0" err="1">
                <a:solidFill>
                  <a:srgbClr val="008000"/>
                </a:solidFill>
                <a:latin typeface="Trebuchet MS" pitchFamily="34" charset="0"/>
                <a:ea typeface="ＭＳ Ｐゴシック" pitchFamily="-4" charset="-128"/>
              </a:rPr>
              <a:t>emitidos</a:t>
            </a:r>
            <a:r>
              <a:rPr lang="en-US" altLang="ja-JP" dirty="0">
                <a:solidFill>
                  <a:srgbClr val="008000"/>
                </a:solidFill>
                <a:latin typeface="Trebuchet MS" pitchFamily="34" charset="0"/>
                <a:ea typeface="ＭＳ Ｐゴシック" pitchFamily="-4" charset="-128"/>
              </a:rPr>
              <a:t> para </a:t>
            </a:r>
            <a:r>
              <a:rPr lang="en-US" altLang="ja-JP" dirty="0" err="1">
                <a:solidFill>
                  <a:srgbClr val="008000"/>
                </a:solidFill>
                <a:latin typeface="Trebuchet MS" pitchFamily="34" charset="0"/>
                <a:ea typeface="ＭＳ Ｐゴシック" pitchFamily="-4" charset="-128"/>
              </a:rPr>
              <a:t>diferentes</a:t>
            </a:r>
            <a:r>
              <a:rPr lang="en-US" altLang="ja-JP" dirty="0">
                <a:solidFill>
                  <a:srgbClr val="008000"/>
                </a:solidFill>
                <a:latin typeface="Trebuchet MS" pitchFamily="34" charset="0"/>
                <a:ea typeface="ＭＳ Ｐゴシック" pitchFamily="-4" charset="-128"/>
              </a:rPr>
              <a:t> </a:t>
            </a:r>
            <a:r>
              <a:rPr lang="en-US" altLang="ja-JP" dirty="0" err="1">
                <a:solidFill>
                  <a:srgbClr val="008000"/>
                </a:solidFill>
                <a:latin typeface="Trebuchet MS" pitchFamily="34" charset="0"/>
                <a:ea typeface="ＭＳ Ｐゴシック" pitchFamily="-4" charset="-128"/>
              </a:rPr>
              <a:t>tipos</a:t>
            </a:r>
            <a:r>
              <a:rPr lang="en-US" altLang="ja-JP" dirty="0">
                <a:solidFill>
                  <a:srgbClr val="008000"/>
                </a:solidFill>
                <a:latin typeface="Trebuchet MS" pitchFamily="34" charset="0"/>
                <a:ea typeface="ＭＳ Ｐゴシック" pitchFamily="-4" charset="-128"/>
              </a:rPr>
              <a:t> de </a:t>
            </a:r>
            <a:r>
              <a:rPr lang="en-US" altLang="ja-JP" dirty="0" err="1">
                <a:solidFill>
                  <a:srgbClr val="008000"/>
                </a:solidFill>
                <a:latin typeface="Trebuchet MS" pitchFamily="34" charset="0"/>
                <a:ea typeface="ＭＳ Ｐゴシック" pitchFamily="-4" charset="-128"/>
              </a:rPr>
              <a:t>etanol</a:t>
            </a:r>
            <a:endParaRPr lang="en-US" dirty="0">
              <a:solidFill>
                <a:srgbClr val="008000"/>
              </a:solidFill>
              <a:latin typeface="Trebuchet MS" pitchFamily="34" charset="0"/>
            </a:endParaRPr>
          </a:p>
        </p:txBody>
      </p:sp>
      <p:sp>
        <p:nvSpPr>
          <p:cNvPr id="6148" name="Text Box 3"/>
          <p:cNvSpPr txBox="1">
            <a:spLocks noChangeArrowheads="1"/>
          </p:cNvSpPr>
          <p:nvPr/>
        </p:nvSpPr>
        <p:spPr bwMode="auto">
          <a:xfrm>
            <a:off x="179388" y="6381750"/>
            <a:ext cx="5207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b="1">
                <a:solidFill>
                  <a:srgbClr val="008000"/>
                </a:solidFill>
                <a:latin typeface="Trebuchet MS" pitchFamily="34" charset="0"/>
                <a:ea typeface="ＭＳ Ｐゴシック" pitchFamily="-4" charset="-128"/>
                <a:cs typeface="Arial" charset="0"/>
              </a:rPr>
              <a:t>Fonte: Macedo et. alii, 2004, UK DTI, 2003</a:t>
            </a:r>
            <a:r>
              <a:rPr lang="pt-BR" altLang="ja-JP" sz="1400">
                <a:solidFill>
                  <a:srgbClr val="008000"/>
                </a:solidFill>
                <a:latin typeface="Trebuchet MS" pitchFamily="34" charset="0"/>
                <a:ea typeface="ＭＳ Ｐゴシック" pitchFamily="-4" charset="-128"/>
                <a:cs typeface="Arial" charset="0"/>
              </a:rPr>
              <a:t> </a:t>
            </a:r>
            <a:r>
              <a:rPr lang="pt-BR" altLang="ja-JP" sz="1400" b="1">
                <a:solidFill>
                  <a:srgbClr val="008000"/>
                </a:solidFill>
                <a:latin typeface="Trebuchet MS" pitchFamily="34" charset="0"/>
                <a:ea typeface="ＭＳ Ｐゴシック" pitchFamily="-4" charset="-128"/>
                <a:cs typeface="Arial" charset="0"/>
              </a:rPr>
              <a:t>and USDA, 2004.</a:t>
            </a:r>
            <a:endParaRPr lang="pt-BR" sz="1400" b="1">
              <a:solidFill>
                <a:srgbClr val="008000"/>
              </a:solidFill>
              <a:latin typeface="Trebuchet MS" pitchFamily="34" charset="0"/>
              <a:ea typeface="ＭＳ Ｐゴシック" pitchFamily="-4" charset="-128"/>
              <a:cs typeface="Arial" charset="0"/>
            </a:endParaRPr>
          </a:p>
        </p:txBody>
      </p:sp>
      <p:graphicFrame>
        <p:nvGraphicFramePr>
          <p:cNvPr id="6146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0" y="1341438"/>
          <a:ext cx="9144000" cy="5137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329" name="Gráfico" r:id="rId3" imgW="7086600" imgH="3800475" progId="Excel.Sheet.8">
                  <p:embed/>
                </p:oleObj>
              </mc:Choice>
              <mc:Fallback>
                <p:oleObj name="Gráfico" r:id="rId3" imgW="7086600" imgH="3800475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41438"/>
                        <a:ext cx="9144000" cy="5137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467841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ítulo 4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200" b="1" dirty="0"/>
              <a:t>UNICA REPORT 2010</a:t>
            </a:r>
            <a:endParaRPr lang="pt-BR" sz="3200" b="1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571472" y="2857496"/>
          <a:ext cx="7500990" cy="3786216"/>
        </p:xfrm>
        <a:graphic>
          <a:graphicData uri="http://schemas.openxmlformats.org/drawingml/2006/table">
            <a:tbl>
              <a:tblPr/>
              <a:tblGrid>
                <a:gridCol w="3750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50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32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latin typeface="Calibri"/>
                          <a:ea typeface="Calibri"/>
                          <a:cs typeface="Times New Roman"/>
                        </a:rPr>
                        <a:t>DIESEL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latin typeface="Calibri"/>
                          <a:ea typeface="Calibri"/>
                          <a:cs typeface="Times New Roman"/>
                        </a:rPr>
                        <a:t>923,504.97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2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latin typeface="Calibri"/>
                          <a:ea typeface="Calibri"/>
                          <a:cs typeface="Times New Roman"/>
                        </a:rPr>
                        <a:t>NITROGEN FERTILIZERS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latin typeface="Calibri"/>
                          <a:ea typeface="Calibri"/>
                          <a:cs typeface="Times New Roman"/>
                        </a:rPr>
                        <a:t>3,164,235.90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32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latin typeface="Calibri"/>
                          <a:ea typeface="Calibri"/>
                          <a:cs typeface="Times New Roman"/>
                        </a:rPr>
                        <a:t>CANE BURNING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latin typeface="Calibri"/>
                          <a:ea typeface="Calibri"/>
                          <a:cs typeface="Times New Roman"/>
                        </a:rPr>
                        <a:t>6,355,780.20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32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latin typeface="Calibri"/>
                          <a:ea typeface="Calibri"/>
                          <a:cs typeface="Times New Roman"/>
                        </a:rPr>
                        <a:t>HERBICIDES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latin typeface="Calibri"/>
                          <a:ea typeface="Calibri"/>
                          <a:cs typeface="Times New Roman"/>
                        </a:rPr>
                        <a:t>236,500.00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32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latin typeface="Calibri"/>
                          <a:ea typeface="Calibri"/>
                          <a:cs typeface="Times New Roman"/>
                        </a:rPr>
                        <a:t>POTASSIUM (K)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latin typeface="Calibri"/>
                          <a:ea typeface="Calibri"/>
                          <a:cs typeface="Times New Roman"/>
                        </a:rPr>
                        <a:t>421,314.00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32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latin typeface="Calibri"/>
                          <a:ea typeface="Calibri"/>
                          <a:cs typeface="Times New Roman"/>
                        </a:rPr>
                        <a:t>PHOSPHORUS (P)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latin typeface="Calibri"/>
                          <a:ea typeface="Calibri"/>
                          <a:cs typeface="Times New Roman"/>
                        </a:rPr>
                        <a:t>412,800.00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32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latin typeface="Calibri"/>
                          <a:ea typeface="Calibri"/>
                          <a:cs typeface="Times New Roman"/>
                        </a:rPr>
                        <a:t>INSECTICIDES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latin typeface="Calibri"/>
                          <a:ea typeface="Calibri"/>
                          <a:cs typeface="Times New Roman"/>
                        </a:rPr>
                        <a:t>19,952.00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32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b="1" dirty="0">
                          <a:latin typeface="Calibri"/>
                          <a:ea typeface="Calibri"/>
                          <a:cs typeface="Times New Roman"/>
                        </a:rPr>
                        <a:t>TOTAL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b="1" dirty="0">
                          <a:latin typeface="Calibri"/>
                          <a:ea typeface="Calibri"/>
                          <a:cs typeface="Times New Roman"/>
                        </a:rPr>
                        <a:t>11,534,087.07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285721" y="1643050"/>
            <a:ext cx="8429684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TOTAL DIRECT AND INDIRECT EMISSIONS OF GHG AT UNICA ASSOCIATES (t CO</a:t>
            </a:r>
            <a:r>
              <a:rPr lang="en-US" sz="2000" b="1" dirty="0"/>
              <a:t>2</a:t>
            </a:r>
            <a:r>
              <a:rPr lang="en-US" sz="2800" b="1" dirty="0"/>
              <a:t> </a:t>
            </a:r>
            <a:r>
              <a:rPr lang="en-US" sz="2800" b="1" dirty="0" err="1"/>
              <a:t>eq</a:t>
            </a:r>
            <a:r>
              <a:rPr lang="en-US" sz="2800" b="1" dirty="0"/>
              <a:t>) 97 mills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4501779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4"/>
          <p:cNvSpPr>
            <a:spLocks noGrp="1"/>
          </p:cNvSpPr>
          <p:nvPr>
            <p:ph type="title"/>
          </p:nvPr>
        </p:nvSpPr>
        <p:spPr>
          <a:xfrm>
            <a:off x="214282" y="285728"/>
            <a:ext cx="8229600" cy="114300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200" b="1" dirty="0"/>
              <a:t>UNICA REPORT 2010</a:t>
            </a:r>
            <a:endParaRPr lang="pt-BR" sz="3200" b="1" dirty="0"/>
          </a:p>
        </p:txBody>
      </p:sp>
      <p:pic>
        <p:nvPicPr>
          <p:cNvPr id="4099" name="Espaço Reservado para Conteúdo 3" descr="sust3 00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412875"/>
            <a:ext cx="8643938" cy="5445125"/>
          </a:xfrm>
        </p:spPr>
      </p:pic>
      <p:sp>
        <p:nvSpPr>
          <p:cNvPr id="4" name="CaixaDeTexto 3"/>
          <p:cNvSpPr txBox="1"/>
          <p:nvPr/>
        </p:nvSpPr>
        <p:spPr>
          <a:xfrm>
            <a:off x="285720" y="2071679"/>
            <a:ext cx="6500826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n-lt"/>
              </a:rPr>
              <a:t>GHG EMISSIONS PER TON OF HARVESTED CANE</a:t>
            </a:r>
            <a:endParaRPr lang="pt-BR" sz="2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74378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97" descr="DSC02511"/>
          <p:cNvPicPr>
            <a:picLocks noChangeAspect="1" noChangeArrowheads="1"/>
          </p:cNvPicPr>
          <p:nvPr/>
        </p:nvPicPr>
        <p:blipFill>
          <a:blip r:embed="rId2" cstate="print">
            <a:lum bright="24000" contrast="-2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4048" name="Group 496"/>
          <p:cNvGraphicFramePr>
            <a:graphicFrameLocks noGrp="1"/>
          </p:cNvGraphicFramePr>
          <p:nvPr>
            <p:ph/>
          </p:nvPr>
        </p:nvGraphicFramePr>
        <p:xfrm>
          <a:off x="611188" y="549275"/>
          <a:ext cx="7993062" cy="6144582"/>
        </p:xfrm>
        <a:graphic>
          <a:graphicData uri="http://schemas.openxmlformats.org/drawingml/2006/table">
            <a:tbl>
              <a:tblPr/>
              <a:tblGrid>
                <a:gridCol w="2592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9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38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70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70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Componentes do etanol de cana</a:t>
                      </a:r>
                      <a:endParaRPr kumimoji="0" lang="pt-BR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CARB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GREET</a:t>
                      </a: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UNICA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ESTADO DA ARTE</a:t>
                      </a: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g CO</a:t>
                      </a:r>
                      <a:r>
                        <a:rPr kumimoji="0" lang="pt-BR" sz="1600" b="0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 </a:t>
                      </a:r>
                      <a:r>
                        <a:rPr kumimoji="0" lang="pt-B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eq</a:t>
                      </a: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/MJ</a:t>
                      </a: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5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Cultivo da cana</a:t>
                      </a:r>
                      <a:endParaRPr kumimoji="0" lang="pt-BR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1,74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1,74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1,50*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Queima</a:t>
                      </a:r>
                      <a:endParaRPr kumimoji="0" lang="pt-BR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8,20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2,90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3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Agrot</a:t>
                      </a:r>
                      <a:r>
                        <a:rPr kumimoji="0" lang="pt-B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Químicos</a:t>
                      </a:r>
                      <a:endParaRPr kumimoji="0" lang="pt-BR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Produção, uso  e impactos</a:t>
                      </a:r>
                      <a:endParaRPr kumimoji="0" lang="pt-BR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8,70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8,59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8,0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70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Cana-de-açúcar (Transporte)</a:t>
                      </a:r>
                      <a:endParaRPr kumimoji="0" lang="pt-BR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2,0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1,80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1,0 to1,6</a:t>
                      </a: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35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Produção etanol</a:t>
                      </a: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1,90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1,10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1,0</a:t>
                      </a: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T&amp;D</a:t>
                      </a:r>
                      <a:endParaRPr kumimoji="0" lang="pt-BR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4,10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4,10</a:t>
                      </a: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4,10</a:t>
                      </a: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35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Total</a:t>
                      </a: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26,6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20,23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16,20</a:t>
                      </a: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LUC/ILUC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46,8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 discutir</a:t>
                      </a:r>
                      <a:endParaRPr kumimoji="0" lang="pt-BR" sz="16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35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TOTAL EMISSÕES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73,4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21,03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16,20</a:t>
                      </a: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270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+mn-ea"/>
                          <a:cs typeface="Times New Roman" pitchFamily="18" charset="0"/>
                        </a:rPr>
                        <a:t>Créditos da cogeração de bagaço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- 1,8 a 3,6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- 3,60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35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TOTAL</a:t>
                      </a:r>
                      <a:endParaRPr kumimoji="0" lang="pt-BR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73,40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19,23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12,60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2498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SC018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4071934" y="642918"/>
            <a:ext cx="4429156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/>
              <a:t>AREA DEGRADADA</a:t>
            </a:r>
            <a:endParaRPr lang="pt-BR" sz="3200" b="1" dirty="0">
              <a:latin typeface="+mn-lt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857224" y="6072206"/>
            <a:ext cx="6786610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/>
              <a:t>EFICIÊNCIA DE USO DA TERRA</a:t>
            </a:r>
            <a:endParaRPr lang="pt-BR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41824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5" descr="DSC02511"/>
          <p:cNvPicPr>
            <a:picLocks noChangeAspect="1" noChangeArrowheads="1"/>
          </p:cNvPicPr>
          <p:nvPr/>
        </p:nvPicPr>
        <p:blipFill>
          <a:blip r:embed="rId3" cstate="print">
            <a:lum bright="24000" contrast="-2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194" name="Object 1"/>
          <p:cNvGraphicFramePr>
            <a:graphicFrameLocks noChangeAspect="1"/>
          </p:cNvGraphicFramePr>
          <p:nvPr/>
        </p:nvGraphicFramePr>
        <p:xfrm>
          <a:off x="1979613" y="1484313"/>
          <a:ext cx="4994275" cy="326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306" name="Documento" r:id="rId4" imgW="3898908" imgH="2549077" progId="Word.Document.8">
                  <p:embed/>
                </p:oleObj>
              </mc:Choice>
              <mc:Fallback>
                <p:oleObj name="Documento" r:id="rId4" imgW="3898908" imgH="2549077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613" y="1484313"/>
                        <a:ext cx="4994275" cy="3267075"/>
                      </a:xfrm>
                      <a:prstGeom prst="rect">
                        <a:avLst/>
                      </a:prstGeom>
                      <a:solidFill>
                        <a:srgbClr val="15FF63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6" name="Text Box 201"/>
          <p:cNvSpPr txBox="1">
            <a:spLocks noChangeArrowheads="1"/>
          </p:cNvSpPr>
          <p:nvPr/>
        </p:nvSpPr>
        <p:spPr bwMode="auto">
          <a:xfrm>
            <a:off x="1979613" y="763588"/>
            <a:ext cx="4968875" cy="3667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dirty="0"/>
              <a:t>Estoque de carbono no solo (t C/ha)</a:t>
            </a:r>
          </a:p>
        </p:txBody>
      </p:sp>
      <p:sp>
        <p:nvSpPr>
          <p:cNvPr id="8197" name="Retângulo 4"/>
          <p:cNvSpPr>
            <a:spLocks noChangeArrowheads="1"/>
          </p:cNvSpPr>
          <p:nvPr/>
        </p:nvSpPr>
        <p:spPr bwMode="auto">
          <a:xfrm>
            <a:off x="2000250" y="5000625"/>
            <a:ext cx="3057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Source:Macedo and Seabra</a:t>
            </a:r>
          </a:p>
        </p:txBody>
      </p:sp>
    </p:spTree>
    <p:extLst>
      <p:ext uri="{BB962C8B-B14F-4D97-AF65-F5344CB8AC3E}">
        <p14:creationId xmlns:p14="http://schemas.microsoft.com/office/powerpoint/2010/main" val="7278562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/>
          <a:srcRect l="8830" t="12502" r="8176" b="15742"/>
          <a:stretch>
            <a:fillRect/>
          </a:stretch>
        </p:blipFill>
        <p:spPr bwMode="auto">
          <a:xfrm>
            <a:off x="9525" y="765175"/>
            <a:ext cx="9134475" cy="558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971550" y="101600"/>
            <a:ext cx="74366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 dirty="0"/>
              <a:t>Cana: Máquina de absorção de CARBONO</a:t>
            </a: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-44450" y="6400800"/>
            <a:ext cx="785681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b="1" dirty="0"/>
              <a:t>Fonte: LPV, </a:t>
            </a:r>
            <a:r>
              <a:rPr lang="pt-BR" b="1" dirty="0" err="1"/>
              <a:t>Esalq</a:t>
            </a:r>
            <a:r>
              <a:rPr lang="pt-BR" b="1" dirty="0"/>
              <a:t>; van </a:t>
            </a:r>
            <a:r>
              <a:rPr lang="pt-BR" b="1" dirty="0" err="1"/>
              <a:t>Dilljein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79736525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FATO: HERANÇA CULTURAL</a:t>
            </a:r>
            <a:endParaRPr lang="pt-BR" dirty="0"/>
          </a:p>
        </p:txBody>
      </p:sp>
      <p:pic>
        <p:nvPicPr>
          <p:cNvPr id="4" name="Espaço Reservado para Conteúdo 3" descr="ABOLIA~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1410923"/>
            <a:ext cx="6572296" cy="5127448"/>
          </a:xfrm>
        </p:spPr>
      </p:pic>
    </p:spTree>
    <p:extLst>
      <p:ext uri="{BB962C8B-B14F-4D97-AF65-F5344CB8AC3E}">
        <p14:creationId xmlns:p14="http://schemas.microsoft.com/office/powerpoint/2010/main" val="15477063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GOSTO AMARGO SOCIAL ?</a:t>
            </a:r>
            <a:endParaRPr lang="pt-BR" dirty="0"/>
          </a:p>
        </p:txBody>
      </p:sp>
      <p:pic>
        <p:nvPicPr>
          <p:cNvPr id="4" name="Espaço Reservado para Conteúdo 3" descr="trabalho-escravo-tema-socia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6676" y="1856580"/>
            <a:ext cx="7591538" cy="4977025"/>
          </a:xfrm>
        </p:spPr>
      </p:pic>
    </p:spTree>
    <p:extLst>
      <p:ext uri="{BB962C8B-B14F-4D97-AF65-F5344CB8AC3E}">
        <p14:creationId xmlns:p14="http://schemas.microsoft.com/office/powerpoint/2010/main" val="3069313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468313" y="1557338"/>
            <a:ext cx="8280400" cy="719137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2400" b="1">
                <a:solidFill>
                  <a:schemeClr val="bg1"/>
                </a:solidFill>
              </a:rPr>
              <a:t>1979 – Governo brasileiro assina acordos com empresas</a:t>
            </a:r>
          </a:p>
          <a:p>
            <a:pPr algn="ctr"/>
            <a:r>
              <a:rPr lang="pt-BR" sz="2400" b="1">
                <a:solidFill>
                  <a:schemeClr val="bg1"/>
                </a:solidFill>
              </a:rPr>
              <a:t>automobilísticas para carros movidos a 100% etanol</a:t>
            </a:r>
            <a:endParaRPr lang="pt-BR" sz="2000" b="1"/>
          </a:p>
        </p:txBody>
      </p:sp>
      <p:sp>
        <p:nvSpPr>
          <p:cNvPr id="26627" name="AutoShape 3"/>
          <p:cNvSpPr>
            <a:spLocks noChangeArrowheads="1"/>
          </p:cNvSpPr>
          <p:nvPr/>
        </p:nvSpPr>
        <p:spPr bwMode="auto">
          <a:xfrm>
            <a:off x="4356100" y="2276475"/>
            <a:ext cx="288925" cy="503238"/>
          </a:xfrm>
          <a:prstGeom prst="downArrow">
            <a:avLst>
              <a:gd name="adj1" fmla="val 50000"/>
              <a:gd name="adj2" fmla="val 435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611188" y="3933825"/>
            <a:ext cx="71294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1239838" y="35210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4365625"/>
            <a:ext cx="9144000" cy="230373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pt-BR" sz="1900" b="1" dirty="0">
                <a:solidFill>
                  <a:schemeClr val="bg1"/>
                </a:solidFill>
                <a:latin typeface="Arial Narrow" pitchFamily="34" charset="0"/>
              </a:rPr>
              <a:t>1985 – Período de problemas</a:t>
            </a:r>
          </a:p>
          <a:p>
            <a:r>
              <a:rPr lang="pt-BR" sz="1900" b="1" dirty="0">
                <a:solidFill>
                  <a:schemeClr val="bg1"/>
                </a:solidFill>
                <a:latin typeface="Arial Narrow" pitchFamily="34" charset="0"/>
              </a:rPr>
              <a:t>Queda dos preços mundiais de petróleo – redução dos benefícios de </a:t>
            </a:r>
            <a:r>
              <a:rPr lang="pt-BR" sz="1900" b="1" dirty="0">
                <a:solidFill>
                  <a:schemeClr val="bg1"/>
                </a:solidFill>
              </a:rPr>
              <a:t>substituição </a:t>
            </a:r>
          </a:p>
          <a:p>
            <a:r>
              <a:rPr lang="pt-BR" sz="1900" b="1" dirty="0">
                <a:solidFill>
                  <a:schemeClr val="bg1"/>
                </a:solidFill>
                <a:latin typeface="Arial Narrow" pitchFamily="34" charset="0"/>
              </a:rPr>
              <a:t>de importações de petróleo por etanol. </a:t>
            </a:r>
          </a:p>
          <a:p>
            <a:r>
              <a:rPr lang="pt-BR" sz="1900" b="1" dirty="0">
                <a:solidFill>
                  <a:schemeClr val="bg1"/>
                </a:solidFill>
                <a:latin typeface="Arial Narrow" pitchFamily="34" charset="0"/>
              </a:rPr>
              <a:t>Brasil enfrenta sério problema de inflação e inicia reformas econômicas. </a:t>
            </a:r>
          </a:p>
          <a:p>
            <a:r>
              <a:rPr lang="pt-BR" sz="1900" b="1" dirty="0">
                <a:solidFill>
                  <a:schemeClr val="bg1"/>
                </a:solidFill>
                <a:latin typeface="Arial Narrow" pitchFamily="34" charset="0"/>
              </a:rPr>
              <a:t>Preço diferencial entre gasolina e etanol é eliminado.</a:t>
            </a:r>
          </a:p>
          <a:p>
            <a:r>
              <a:rPr lang="pt-BR" sz="1900" b="1" dirty="0">
                <a:solidFill>
                  <a:schemeClr val="bg1"/>
                </a:solidFill>
                <a:latin typeface="Arial Narrow" pitchFamily="34" charset="0"/>
              </a:rPr>
              <a:t>Empréstimos diferenciados para destilarias são cortados</a:t>
            </a:r>
            <a:r>
              <a:rPr lang="pt-BR" sz="2200" b="1" dirty="0">
                <a:solidFill>
                  <a:schemeClr val="bg1"/>
                </a:solidFill>
                <a:latin typeface="Arial Narrow" pitchFamily="34" charset="0"/>
              </a:rPr>
              <a:t>.</a:t>
            </a:r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title"/>
          </p:nvPr>
        </p:nvSpPr>
        <p:spPr>
          <a:xfrm>
            <a:off x="446088" y="115888"/>
            <a:ext cx="8229600" cy="1052512"/>
          </a:xfrm>
          <a:solidFill>
            <a:schemeClr val="accent2"/>
          </a:solidFill>
        </p:spPr>
        <p:txBody>
          <a:bodyPr/>
          <a:lstStyle/>
          <a:p>
            <a:pPr eaLnBrk="1" hangingPunct="1">
              <a:lnSpc>
                <a:spcPct val="65000"/>
              </a:lnSpc>
            </a:pPr>
            <a:br>
              <a:rPr lang="pt-BR" sz="3600" b="1">
                <a:solidFill>
                  <a:schemeClr val="bg1"/>
                </a:solidFill>
              </a:rPr>
            </a:br>
            <a:r>
              <a:rPr lang="pt-BR" sz="3600" b="1">
                <a:solidFill>
                  <a:schemeClr val="bg1"/>
                </a:solidFill>
              </a:rPr>
              <a:t> PROGRAMA BRASILEIRO DE ETANOL</a:t>
            </a: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395288" y="2924175"/>
            <a:ext cx="8280400" cy="9366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pt-BR" sz="2000" b="1">
                <a:solidFill>
                  <a:schemeClr val="bg1"/>
                </a:solidFill>
              </a:rPr>
              <a:t>RESULTADOS – Fiat, VW, MB,GM e Toyota produziram </a:t>
            </a:r>
          </a:p>
          <a:p>
            <a:r>
              <a:rPr lang="pt-BR" sz="2000" b="1">
                <a:solidFill>
                  <a:schemeClr val="bg1"/>
                </a:solidFill>
              </a:rPr>
              <a:t>			250.000 carros movidos a etanol em 1980</a:t>
            </a:r>
          </a:p>
          <a:p>
            <a:r>
              <a:rPr lang="pt-BR" sz="2000" b="1">
                <a:solidFill>
                  <a:schemeClr val="bg1"/>
                </a:solidFill>
              </a:rPr>
              <a:t>			350.000 em 1982</a:t>
            </a:r>
          </a:p>
        </p:txBody>
      </p:sp>
      <p:sp>
        <p:nvSpPr>
          <p:cNvPr id="26633" name="AutoShape 9"/>
          <p:cNvSpPr>
            <a:spLocks noChangeArrowheads="1"/>
          </p:cNvSpPr>
          <p:nvPr/>
        </p:nvSpPr>
        <p:spPr bwMode="auto">
          <a:xfrm>
            <a:off x="4356100" y="3933825"/>
            <a:ext cx="287338" cy="360363"/>
          </a:xfrm>
          <a:prstGeom prst="downArrow">
            <a:avLst>
              <a:gd name="adj1" fmla="val 50000"/>
              <a:gd name="adj2" fmla="val 3135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86026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ítulo 4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200" b="1" dirty="0"/>
              <a:t>UNICA REPORT 2010 - SOCIAL</a:t>
            </a:r>
            <a:endParaRPr lang="pt-BR" sz="3200" b="1" dirty="0"/>
          </a:p>
        </p:txBody>
      </p:sp>
      <p:pic>
        <p:nvPicPr>
          <p:cNvPr id="7171" name="Espaço Reservado para Conteúdo 3" descr="sust7 00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571625"/>
            <a:ext cx="8936038" cy="5286375"/>
          </a:xfrm>
        </p:spPr>
      </p:pic>
      <p:graphicFrame>
        <p:nvGraphicFramePr>
          <p:cNvPr id="9" name="Tabela 8"/>
          <p:cNvGraphicFramePr>
            <a:graphicFrameLocks noGrp="1"/>
          </p:cNvGraphicFramePr>
          <p:nvPr/>
        </p:nvGraphicFramePr>
        <p:xfrm>
          <a:off x="428596" y="3214686"/>
          <a:ext cx="2143140" cy="2857518"/>
        </p:xfrm>
        <a:graphic>
          <a:graphicData uri="http://schemas.openxmlformats.org/drawingml/2006/table">
            <a:tbl>
              <a:tblPr/>
              <a:tblGrid>
                <a:gridCol w="2143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750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Cane cutter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50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Truck driver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750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Harvester operator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50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Harvester electritian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750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Truck electritian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750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Tractor electritian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750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Harvester mechanic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750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Tractor mechanic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750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Welder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CaixaDeTexto 9"/>
          <p:cNvSpPr txBox="1"/>
          <p:nvPr/>
        </p:nvSpPr>
        <p:spPr>
          <a:xfrm>
            <a:off x="428596" y="1643050"/>
            <a:ext cx="2698175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Estimated salary earns</a:t>
            </a:r>
          </a:p>
        </p:txBody>
      </p:sp>
    </p:spTree>
    <p:extLst>
      <p:ext uri="{BB962C8B-B14F-4D97-AF65-F5344CB8AC3E}">
        <p14:creationId xmlns:p14="http://schemas.microsoft.com/office/powerpoint/2010/main" val="42617750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DSC02511"/>
          <p:cNvPicPr>
            <a:picLocks noChangeAspect="1" noChangeArrowheads="1"/>
          </p:cNvPicPr>
          <p:nvPr/>
        </p:nvPicPr>
        <p:blipFill>
          <a:blip r:embed="rId3" cstate="print">
            <a:lum bright="24000" contrast="-2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6000" dirty="0"/>
              <a:t>Protocolo social</a:t>
            </a:r>
          </a:p>
        </p:txBody>
      </p:sp>
      <p:sp>
        <p:nvSpPr>
          <p:cNvPr id="19460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500063" y="1357313"/>
            <a:ext cx="8229600" cy="5286375"/>
          </a:xfrm>
        </p:spPr>
        <p:txBody>
          <a:bodyPr/>
          <a:lstStyle/>
          <a:p>
            <a:r>
              <a:rPr lang="pt-BR" sz="4400" dirty="0"/>
              <a:t>Condições de trabalho</a:t>
            </a:r>
          </a:p>
          <a:p>
            <a:r>
              <a:rPr lang="pt-BR" sz="4400" dirty="0"/>
              <a:t>Alojamento</a:t>
            </a:r>
          </a:p>
          <a:p>
            <a:r>
              <a:rPr lang="pt-BR" sz="4400" dirty="0"/>
              <a:t>Refeição</a:t>
            </a:r>
          </a:p>
          <a:p>
            <a:r>
              <a:rPr lang="pt-BR" sz="4400" dirty="0"/>
              <a:t>Mobilidade</a:t>
            </a:r>
          </a:p>
          <a:p>
            <a:r>
              <a:rPr lang="pt-BR" sz="4400" dirty="0"/>
              <a:t>Comunicabilidade</a:t>
            </a:r>
          </a:p>
          <a:p>
            <a:r>
              <a:rPr lang="pt-BR" sz="4400" dirty="0"/>
              <a:t>Pleno cumprimento das leis trabalhistas</a:t>
            </a:r>
          </a:p>
        </p:txBody>
      </p:sp>
    </p:spTree>
    <p:extLst>
      <p:ext uri="{BB962C8B-B14F-4D97-AF65-F5344CB8AC3E}">
        <p14:creationId xmlns:p14="http://schemas.microsoft.com/office/powerpoint/2010/main" val="16159790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1143000"/>
          </a:xfrm>
        </p:spPr>
        <p:txBody>
          <a:bodyPr/>
          <a:lstStyle/>
          <a:p>
            <a:r>
              <a:rPr lang="pt-BR" b="1" i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Princípios Padrão </a:t>
            </a:r>
            <a:r>
              <a:rPr lang="pt-BR" b="1" i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Bonsucro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Princípio 1 – 	Cumprir a Lei 	</a:t>
            </a:r>
          </a:p>
          <a:p>
            <a:r>
              <a:rPr lang="pt-BR" sz="2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Princípio 2 – 	Respeitar os direitos humanos e trabalhistas 	</a:t>
            </a:r>
          </a:p>
          <a:p>
            <a:r>
              <a:rPr lang="pt-BR" sz="2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Princípio 3 – 	Gerenciar a eficiência dos insumos, da produção e do processamento para aumentar a sustentabilidade 	</a:t>
            </a:r>
          </a:p>
          <a:p>
            <a:r>
              <a:rPr lang="pt-BR" sz="2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Princípio 4 – 	Gerenciar ativamente a biodiversidade e ecossistemas 	</a:t>
            </a:r>
          </a:p>
          <a:p>
            <a:r>
              <a:rPr lang="pt-BR" sz="2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Princípio 5 - 	Melhorar continuamente as áreas chave do negócio 	</a:t>
            </a:r>
          </a:p>
          <a:p>
            <a:endParaRPr lang="pt-B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0860" y="0"/>
            <a:ext cx="2143140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597870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65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2571744"/>
            <a:ext cx="2143140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211915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Conteúdo 3" descr="marco 12 2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0" y="0"/>
            <a:ext cx="9144000" cy="809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EFICIÊNCIA DE USO DA TERRA</a:t>
            </a:r>
          </a:p>
          <a:p>
            <a:pPr algn="ctr"/>
            <a:endParaRPr lang="en-US" sz="4000" b="1" dirty="0"/>
          </a:p>
          <a:p>
            <a:pPr algn="ctr"/>
            <a:r>
              <a:rPr lang="en-US" sz="4000" b="1" dirty="0"/>
              <a:t>TECNOLOGIAS DE PRODUÇÃO</a:t>
            </a:r>
          </a:p>
          <a:p>
            <a:pPr algn="ctr"/>
            <a:endParaRPr lang="en-US" sz="4000" b="1" dirty="0"/>
          </a:p>
          <a:p>
            <a:pPr algn="ctr"/>
            <a:r>
              <a:rPr lang="en-US" sz="4000" b="1" dirty="0"/>
              <a:t>INVESTIMENTOS ($)</a:t>
            </a:r>
          </a:p>
          <a:p>
            <a:pPr algn="ctr"/>
            <a:r>
              <a:rPr lang="pt-BR" sz="4000" b="1" dirty="0"/>
              <a:t>Produção e em C,</a:t>
            </a:r>
            <a:r>
              <a:rPr lang="pt-BR" sz="4000" b="1" dirty="0" err="1"/>
              <a:t>T&amp;I</a:t>
            </a:r>
            <a:endParaRPr lang="pt-BR" sz="4000" b="1" dirty="0"/>
          </a:p>
          <a:p>
            <a:pPr algn="ctr"/>
            <a:endParaRPr lang="pt-BR" sz="4000" b="1" dirty="0"/>
          </a:p>
          <a:p>
            <a:pPr algn="ctr"/>
            <a:r>
              <a:rPr lang="en-US" sz="4000" b="1" dirty="0"/>
              <a:t>INFRAESTRUTURA</a:t>
            </a:r>
          </a:p>
          <a:p>
            <a:pPr algn="ctr"/>
            <a:endParaRPr lang="en-US" sz="4000" b="1" dirty="0"/>
          </a:p>
          <a:p>
            <a:pPr algn="ctr"/>
            <a:r>
              <a:rPr lang="en-US" sz="4000" b="1" dirty="0"/>
              <a:t>POLÍTICAS CLARAS PARA INVESTIMENTO</a:t>
            </a:r>
          </a:p>
          <a:p>
            <a:pPr algn="ctr"/>
            <a:endParaRPr lang="en-US" sz="4000" b="1" dirty="0"/>
          </a:p>
          <a:p>
            <a:pPr algn="ctr"/>
            <a:endParaRPr lang="pt-BR" sz="4000" b="1" dirty="0"/>
          </a:p>
        </p:txBody>
      </p:sp>
    </p:spTree>
    <p:extLst>
      <p:ext uri="{BB962C8B-B14F-4D97-AF65-F5344CB8AC3E}">
        <p14:creationId xmlns:p14="http://schemas.microsoft.com/office/powerpoint/2010/main" val="3130784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igura final 4-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215075" y="857232"/>
            <a:ext cx="2928925" cy="3500438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 SAFRA 2014 / 2015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214422"/>
            <a:ext cx="9144000" cy="5643578"/>
          </a:xfrm>
        </p:spPr>
        <p:txBody>
          <a:bodyPr/>
          <a:lstStyle/>
          <a:p>
            <a:r>
              <a:rPr lang="en-US" b="1" dirty="0"/>
              <a:t>EFEITOS DO CLIMA</a:t>
            </a:r>
          </a:p>
          <a:p>
            <a:pPr lvl="1"/>
            <a:r>
              <a:rPr lang="en-US" b="1" dirty="0"/>
              <a:t>A SECA NO VERÃO</a:t>
            </a:r>
          </a:p>
          <a:p>
            <a:r>
              <a:rPr lang="en-US" b="1" dirty="0"/>
              <a:t>INOVAÇÃO TECNOLÓGICA &amp; 			INVESTIMENTOS</a:t>
            </a:r>
          </a:p>
          <a:p>
            <a:pPr lvl="1"/>
            <a:r>
              <a:rPr lang="en-US" b="1" dirty="0"/>
              <a:t>AGRÍCOLA </a:t>
            </a:r>
          </a:p>
          <a:p>
            <a:pPr lvl="1"/>
            <a:r>
              <a:rPr lang="en-US" b="1" dirty="0"/>
              <a:t>INDÚSTRIA</a:t>
            </a:r>
          </a:p>
          <a:p>
            <a:pPr lvl="1"/>
            <a:r>
              <a:rPr lang="en-US" b="1" dirty="0"/>
              <a:t>ADMINISTRAÇÃO / COMERCIALIZAÇÃO</a:t>
            </a:r>
          </a:p>
          <a:p>
            <a:r>
              <a:rPr lang="en-US" b="1" dirty="0"/>
              <a:t>MECANIZAÇÃO  PLENA</a:t>
            </a:r>
          </a:p>
          <a:p>
            <a:r>
              <a:rPr lang="en-US" b="1" dirty="0"/>
              <a:t>POLÍTICAS PÚBLICAS – SEGURANÇA ?</a:t>
            </a:r>
          </a:p>
          <a:p>
            <a:r>
              <a:rPr lang="en-US" b="1" dirty="0"/>
              <a:t>PREÇOS INTERNACIONAIS</a:t>
            </a:r>
            <a:endParaRPr lang="pt-BR" b="1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igura final 4-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215075" y="857232"/>
            <a:ext cx="2928925" cy="3500438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 SAFRA 2015 / 2016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214422"/>
            <a:ext cx="9144000" cy="6103010"/>
          </a:xfrm>
        </p:spPr>
        <p:txBody>
          <a:bodyPr/>
          <a:lstStyle/>
          <a:p>
            <a:r>
              <a:rPr lang="en-US" b="1" dirty="0"/>
              <a:t>EFEITOS DO CLIMA</a:t>
            </a:r>
          </a:p>
          <a:p>
            <a:pPr lvl="1"/>
            <a:r>
              <a:rPr lang="en-US" b="1" dirty="0"/>
              <a:t>RECUPERAÇÃO CHUVAS</a:t>
            </a:r>
          </a:p>
          <a:p>
            <a:pPr lvl="1"/>
            <a:r>
              <a:rPr lang="en-US" b="1" dirty="0"/>
              <a:t>VERÃO FAVORÁVEL</a:t>
            </a:r>
          </a:p>
          <a:p>
            <a:pPr lvl="1"/>
            <a:r>
              <a:rPr lang="en-US" b="1" dirty="0"/>
              <a:t>SOBRA DE CANA</a:t>
            </a:r>
          </a:p>
          <a:p>
            <a:r>
              <a:rPr lang="en-US" b="1" dirty="0"/>
              <a:t>INOVAÇÃO</a:t>
            </a:r>
          </a:p>
          <a:p>
            <a:pPr lvl="1"/>
            <a:r>
              <a:rPr lang="en-US" b="1" dirty="0"/>
              <a:t>AGRÍCOLA</a:t>
            </a:r>
          </a:p>
          <a:p>
            <a:pPr lvl="2"/>
            <a:r>
              <a:rPr lang="en-US" b="1" dirty="0" err="1"/>
              <a:t>Idade</a:t>
            </a:r>
            <a:r>
              <a:rPr lang="en-US" b="1" dirty="0"/>
              <a:t> do </a:t>
            </a:r>
            <a:r>
              <a:rPr lang="en-US" b="1" dirty="0" err="1"/>
              <a:t>canavial</a:t>
            </a:r>
            <a:endParaRPr lang="en-US" b="1" dirty="0"/>
          </a:p>
          <a:p>
            <a:pPr lvl="1"/>
            <a:r>
              <a:rPr lang="en-US" b="1" dirty="0"/>
              <a:t>INDÚSTRIA</a:t>
            </a:r>
          </a:p>
          <a:p>
            <a:r>
              <a:rPr lang="en-US" b="1" dirty="0"/>
              <a:t>POLÍTICAS PÚBLICAS </a:t>
            </a:r>
          </a:p>
          <a:p>
            <a:r>
              <a:rPr lang="en-US" b="1" dirty="0"/>
              <a:t>DEMANDA PELO ETANOL ALTA</a:t>
            </a:r>
          </a:p>
          <a:p>
            <a:r>
              <a:rPr lang="en-US" b="1" dirty="0"/>
              <a:t>PREÇOS INTERNACIONAIS</a:t>
            </a:r>
          </a:p>
        </p:txBody>
      </p:sp>
    </p:spTree>
    <p:extLst>
      <p:ext uri="{BB962C8B-B14F-4D97-AF65-F5344CB8AC3E}">
        <p14:creationId xmlns:p14="http://schemas.microsoft.com/office/powerpoint/2010/main" val="6477223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igura final 4-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215075" y="857232"/>
            <a:ext cx="2928925" cy="3500438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 SAFRA 2020 / 2021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214422"/>
            <a:ext cx="9144000" cy="5643578"/>
          </a:xfrm>
        </p:spPr>
        <p:txBody>
          <a:bodyPr/>
          <a:lstStyle/>
          <a:p>
            <a:r>
              <a:rPr lang="en-US" b="1" dirty="0"/>
              <a:t>PANDEMIA x EXPECTATIVAS</a:t>
            </a:r>
          </a:p>
          <a:p>
            <a:pPr lvl="1"/>
            <a:r>
              <a:rPr lang="en-US" b="1" dirty="0" err="1"/>
              <a:t>Demanda</a:t>
            </a:r>
            <a:r>
              <a:rPr lang="en-US" b="1" dirty="0"/>
              <a:t> e </a:t>
            </a:r>
            <a:r>
              <a:rPr lang="en-US" b="1" dirty="0" err="1"/>
              <a:t>preços</a:t>
            </a:r>
            <a:endParaRPr lang="en-US" b="1" dirty="0"/>
          </a:p>
          <a:p>
            <a:pPr lvl="1"/>
            <a:endParaRPr lang="en-US" b="1" dirty="0"/>
          </a:p>
          <a:p>
            <a:pPr marL="457200" lvl="1" indent="0">
              <a:buNone/>
            </a:pPr>
            <a:endParaRPr lang="en-US" b="1" dirty="0"/>
          </a:p>
          <a:p>
            <a:r>
              <a:rPr lang="en-US" b="1" dirty="0"/>
              <a:t>EFEITOS DO CLIMA</a:t>
            </a:r>
          </a:p>
          <a:p>
            <a:pPr lvl="1"/>
            <a:r>
              <a:rPr lang="en-US" b="1" dirty="0"/>
              <a:t>RECUPERAÇÃO CHUVAS</a:t>
            </a:r>
          </a:p>
          <a:p>
            <a:pPr lvl="1"/>
            <a:r>
              <a:rPr lang="en-US" b="1" dirty="0"/>
              <a:t>VERÃO FAVORÁVEL</a:t>
            </a:r>
          </a:p>
          <a:p>
            <a:pPr marL="0" indent="0">
              <a:buNone/>
            </a:pPr>
            <a:r>
              <a:rPr lang="en-US" b="1" dirty="0"/>
              <a:t> 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468381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" name="Espaço Reservado para Conteúdo 3" descr="marco 12 2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29462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14282" y="500042"/>
            <a:ext cx="74468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CANA-DE-AÇÚCAR É A CULTURA COM MAIOR EFICIÊNCIA NA FOTOSSÍNTESE</a:t>
            </a:r>
          </a:p>
          <a:p>
            <a:r>
              <a:rPr lang="en-US" b="1" dirty="0"/>
              <a:t>MUITOS DESAFIOS EXISTEM PARA ATINGIR TODO POTENCIAL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357290" y="2000240"/>
            <a:ext cx="70852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“BOAS PRÁTICAS”  - PADRÃO TECNOLÓGICO</a:t>
            </a:r>
          </a:p>
          <a:p>
            <a:pPr algn="ctr"/>
            <a:r>
              <a:rPr lang="en-US" sz="2400" b="1" dirty="0"/>
              <a:t>PRÁTICAS SUSTENTÁVEIS CONSOLIDADAS</a:t>
            </a:r>
          </a:p>
          <a:p>
            <a:pPr algn="ctr"/>
            <a:r>
              <a:rPr lang="en-US" sz="2400" b="1" u="sng" dirty="0"/>
              <a:t>CONHECIMENTO &amp; ORÇAMENTO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57158" y="3929066"/>
            <a:ext cx="8286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NOVOS AMBIENTES DE PRODUÇÃO</a:t>
            </a:r>
          </a:p>
          <a:p>
            <a:pPr algn="ctr"/>
            <a:r>
              <a:rPr lang="en-US" sz="3600" b="1" dirty="0"/>
              <a:t>NOVOS DESAFIOS E SOLUÇÕES LOCAIS</a:t>
            </a:r>
            <a:endParaRPr lang="pt-BR" sz="3600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1500166" y="5842337"/>
            <a:ext cx="59399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INVESTIMENTO</a:t>
            </a:r>
            <a:endParaRPr lang="pt-BR" sz="6000" b="1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QUESTÕES FINANCEIRAS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Dívida do setor:</a:t>
            </a:r>
          </a:p>
          <a:p>
            <a:pPr lvl="1"/>
            <a:r>
              <a:rPr lang="pt-BR" dirty="0"/>
              <a:t> US$ 35MM  </a:t>
            </a:r>
          </a:p>
          <a:p>
            <a:pPr lvl="1"/>
            <a:r>
              <a:rPr lang="pt-BR" dirty="0"/>
              <a:t> aprox. R$120MM em 2016</a:t>
            </a:r>
          </a:p>
          <a:p>
            <a:r>
              <a:rPr lang="pt-BR" dirty="0"/>
              <a:t>Receita bruta</a:t>
            </a:r>
          </a:p>
          <a:p>
            <a:pPr lvl="1"/>
            <a:r>
              <a:rPr lang="pt-BR" dirty="0"/>
              <a:t>R$ 121,00/t </a:t>
            </a:r>
          </a:p>
          <a:p>
            <a:pPr lvl="1"/>
            <a:r>
              <a:rPr lang="pt-BR" dirty="0"/>
              <a:t>Pode atingir R$ 145,00/t</a:t>
            </a:r>
          </a:p>
          <a:p>
            <a:r>
              <a:rPr lang="pt-BR" dirty="0"/>
              <a:t>Dívida média</a:t>
            </a:r>
          </a:p>
          <a:p>
            <a:pPr lvl="1"/>
            <a:r>
              <a:rPr lang="pt-BR" dirty="0"/>
              <a:t>R$ 154,00/t</a:t>
            </a:r>
          </a:p>
          <a:p>
            <a:r>
              <a:rPr lang="pt-BR" dirty="0"/>
              <a:t>INVESTIMENTOS ???????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060848"/>
            <a:ext cx="2990850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397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250825" y="1484313"/>
            <a:ext cx="8642350" cy="8636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000" b="1"/>
          </a:p>
        </p:txBody>
      </p:sp>
      <p:sp>
        <p:nvSpPr>
          <p:cNvPr id="27651" name="AutoShape 3"/>
          <p:cNvSpPr>
            <a:spLocks noChangeArrowheads="1"/>
          </p:cNvSpPr>
          <p:nvPr/>
        </p:nvSpPr>
        <p:spPr bwMode="auto">
          <a:xfrm>
            <a:off x="4284663" y="2420938"/>
            <a:ext cx="288925" cy="503237"/>
          </a:xfrm>
          <a:prstGeom prst="downArrow">
            <a:avLst>
              <a:gd name="adj1" fmla="val 50000"/>
              <a:gd name="adj2" fmla="val 435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611188" y="3933825"/>
            <a:ext cx="71294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1239838" y="35210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0" y="2997200"/>
            <a:ext cx="9144000" cy="19431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 sz="2000" b="1">
              <a:solidFill>
                <a:schemeClr val="bg1"/>
              </a:solidFill>
              <a:latin typeface="Arial Narrow" pitchFamily="34" charset="0"/>
            </a:endParaRPr>
          </a:p>
          <a:p>
            <a:pPr>
              <a:lnSpc>
                <a:spcPct val="115000"/>
              </a:lnSpc>
            </a:pPr>
            <a:r>
              <a:rPr lang="pt-BR" sz="2200" b="1">
                <a:solidFill>
                  <a:schemeClr val="bg1"/>
                </a:solidFill>
                <a:latin typeface="Arial Narrow" pitchFamily="34" charset="0"/>
              </a:rPr>
              <a:t>Final da déc. 1990 – acordos entre governo brasileiro e indústria automobilística</a:t>
            </a:r>
          </a:p>
          <a:p>
            <a:pPr>
              <a:lnSpc>
                <a:spcPct val="115000"/>
              </a:lnSpc>
            </a:pPr>
            <a:r>
              <a:rPr lang="pt-BR" sz="2200" b="1">
                <a:solidFill>
                  <a:schemeClr val="bg1"/>
                </a:solidFill>
                <a:latin typeface="Arial Narrow" pitchFamily="34" charset="0"/>
              </a:rPr>
              <a:t>para desenvolver os veículos flex  fuel.</a:t>
            </a:r>
            <a:r>
              <a:rPr lang="pt-BR" sz="2200"/>
              <a:t> </a:t>
            </a:r>
          </a:p>
          <a:p>
            <a:pPr>
              <a:lnSpc>
                <a:spcPct val="115000"/>
              </a:lnSpc>
            </a:pPr>
            <a:r>
              <a:rPr lang="pt-BR" sz="2200" b="1">
                <a:solidFill>
                  <a:schemeClr val="bg1"/>
                </a:solidFill>
                <a:latin typeface="Arial Narrow" pitchFamily="34" charset="0"/>
              </a:rPr>
              <a:t>2001 –  Governo propõe um imposto preferencial para veículos flex ou a etanol,</a:t>
            </a:r>
          </a:p>
          <a:p>
            <a:pPr>
              <a:lnSpc>
                <a:spcPct val="115000"/>
              </a:lnSpc>
            </a:pPr>
            <a:r>
              <a:rPr lang="pt-BR" sz="2200" b="1">
                <a:solidFill>
                  <a:schemeClr val="bg1"/>
                </a:solidFill>
                <a:latin typeface="Arial Narrow" pitchFamily="34" charset="0"/>
              </a:rPr>
              <a:t>sobre vendas de 14% , comparado aos 16% de não etanol. </a:t>
            </a:r>
          </a:p>
          <a:p>
            <a:pPr>
              <a:lnSpc>
                <a:spcPct val="115000"/>
              </a:lnSpc>
            </a:pPr>
            <a:endParaRPr lang="pt-BR" sz="2000" b="1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title"/>
          </p:nvPr>
        </p:nvSpPr>
        <p:spPr>
          <a:xfrm>
            <a:off x="446088" y="115888"/>
            <a:ext cx="8229600" cy="1052512"/>
          </a:xfrm>
          <a:solidFill>
            <a:schemeClr val="accent2"/>
          </a:solidFill>
        </p:spPr>
        <p:txBody>
          <a:bodyPr/>
          <a:lstStyle/>
          <a:p>
            <a:pPr eaLnBrk="1" hangingPunct="1">
              <a:lnSpc>
                <a:spcPct val="65000"/>
              </a:lnSpc>
            </a:pPr>
            <a:br>
              <a:rPr lang="pt-BR" sz="3600" b="1">
                <a:solidFill>
                  <a:schemeClr val="bg1"/>
                </a:solidFill>
              </a:rPr>
            </a:br>
            <a:r>
              <a:rPr lang="pt-BR" sz="3600" b="1">
                <a:solidFill>
                  <a:schemeClr val="bg1"/>
                </a:solidFill>
              </a:rPr>
              <a:t> PROGRAMA BRASILEIRO DE ETANOL</a:t>
            </a: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969963" y="1484313"/>
            <a:ext cx="864235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pt-BR" sz="2200" b="1">
                <a:solidFill>
                  <a:schemeClr val="bg1"/>
                </a:solidFill>
                <a:latin typeface="Arial Narrow" pitchFamily="34" charset="0"/>
              </a:rPr>
              <a:t>1990 – Momento ruim para o Programa Brasileiro de Etanol – </a:t>
            </a:r>
          </a:p>
          <a:p>
            <a:pPr>
              <a:lnSpc>
                <a:spcPct val="115000"/>
              </a:lnSpc>
            </a:pPr>
            <a:r>
              <a:rPr lang="pt-BR" sz="2200" b="1">
                <a:solidFill>
                  <a:schemeClr val="bg1"/>
                </a:solidFill>
                <a:latin typeface="Arial Narrow" pitchFamily="34" charset="0"/>
              </a:rPr>
              <a:t>Governo requer que toda gasolina vendida no Brasil contenha E20%</a:t>
            </a:r>
            <a:endParaRPr lang="pt-BR" sz="2200"/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0" y="5445125"/>
            <a:ext cx="9144000" cy="7207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BR" sz="2400" b="1">
              <a:solidFill>
                <a:schemeClr val="bg1"/>
              </a:solidFill>
              <a:latin typeface="Arial Narrow" pitchFamily="34" charset="0"/>
            </a:endParaRPr>
          </a:p>
          <a:p>
            <a:pPr algn="ctr"/>
            <a:r>
              <a:rPr lang="pt-BR" sz="2400" b="1">
                <a:solidFill>
                  <a:schemeClr val="bg1"/>
                </a:solidFill>
                <a:latin typeface="Arial Narrow" pitchFamily="34" charset="0"/>
              </a:rPr>
              <a:t>RESULTADOS - </a:t>
            </a:r>
            <a:r>
              <a:rPr lang="pt-BR" sz="2200" b="1">
                <a:solidFill>
                  <a:schemeClr val="bg1"/>
                </a:solidFill>
                <a:latin typeface="Arial Narrow" pitchFamily="34" charset="0"/>
              </a:rPr>
              <a:t>Ford lança o primeiro  protótipo flex fuel em 2002, seguido da VW</a:t>
            </a:r>
          </a:p>
          <a:p>
            <a:pPr algn="ctr"/>
            <a:r>
              <a:rPr lang="pt-BR" sz="2200" b="1">
                <a:solidFill>
                  <a:schemeClr val="bg1"/>
                </a:solidFill>
                <a:latin typeface="Arial Narrow" pitchFamily="34" charset="0"/>
              </a:rPr>
              <a:t>em 2003.</a:t>
            </a:r>
          </a:p>
          <a:p>
            <a:pPr algn="ctr"/>
            <a:endParaRPr lang="pt-BR" sz="2200" b="1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7658" name="AutoShape 10"/>
          <p:cNvSpPr>
            <a:spLocks noChangeArrowheads="1"/>
          </p:cNvSpPr>
          <p:nvPr/>
        </p:nvSpPr>
        <p:spPr bwMode="auto">
          <a:xfrm>
            <a:off x="4284663" y="4941888"/>
            <a:ext cx="287337" cy="431800"/>
          </a:xfrm>
          <a:prstGeom prst="downArrow">
            <a:avLst>
              <a:gd name="adj1" fmla="val 50000"/>
              <a:gd name="adj2" fmla="val 3756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76685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4"/>
          <p:cNvGrpSpPr/>
          <p:nvPr/>
        </p:nvGrpSpPr>
        <p:grpSpPr>
          <a:xfrm>
            <a:off x="8172450" y="0"/>
            <a:ext cx="987425" cy="6867525"/>
            <a:chOff x="8172450" y="0"/>
            <a:chExt cx="987425" cy="6867525"/>
          </a:xfrm>
        </p:grpSpPr>
        <p:pic>
          <p:nvPicPr>
            <p:cNvPr id="6" name="Picture 6" descr="2195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172450" y="0"/>
              <a:ext cx="984250" cy="1076325"/>
            </a:xfrm>
            <a:prstGeom prst="rect">
              <a:avLst/>
            </a:prstGeom>
            <a:noFill/>
          </p:spPr>
        </p:pic>
        <p:pic>
          <p:nvPicPr>
            <p:cNvPr id="7" name="Picture 7" descr="cana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172450" y="1052513"/>
              <a:ext cx="968375" cy="866775"/>
            </a:xfrm>
            <a:prstGeom prst="rect">
              <a:avLst/>
            </a:prstGeom>
            <a:noFill/>
          </p:spPr>
        </p:pic>
        <p:pic>
          <p:nvPicPr>
            <p:cNvPr id="8" name="Picture 8" descr="corte_da_cana_de_acucar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172450" y="1916113"/>
              <a:ext cx="987425" cy="1362075"/>
            </a:xfrm>
            <a:prstGeom prst="rect">
              <a:avLst/>
            </a:prstGeom>
            <a:noFill/>
          </p:spPr>
        </p:pic>
        <p:pic>
          <p:nvPicPr>
            <p:cNvPr id="9" name="Picture 9" descr="Canade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172450" y="3284538"/>
              <a:ext cx="974725" cy="1228725"/>
            </a:xfrm>
            <a:prstGeom prst="rect">
              <a:avLst/>
            </a:prstGeom>
            <a:noFill/>
          </p:spPr>
        </p:pic>
        <p:pic>
          <p:nvPicPr>
            <p:cNvPr id="10" name="Picture 10" descr="cana_acucar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8172450" y="4508500"/>
              <a:ext cx="971550" cy="1285875"/>
            </a:xfrm>
            <a:prstGeom prst="rect">
              <a:avLst/>
            </a:prstGeom>
            <a:noFill/>
          </p:spPr>
        </p:pic>
        <p:pic>
          <p:nvPicPr>
            <p:cNvPr id="11" name="Picture 11" descr="n_madeira_17_088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8186738" y="5775325"/>
              <a:ext cx="957262" cy="1092200"/>
            </a:xfrm>
            <a:prstGeom prst="rect">
              <a:avLst/>
            </a:prstGeom>
            <a:noFill/>
          </p:spPr>
        </p:pic>
      </p:grpSp>
      <p:sp>
        <p:nvSpPr>
          <p:cNvPr id="12" name="Título 11"/>
          <p:cNvSpPr>
            <a:spLocks noGrp="1"/>
          </p:cNvSpPr>
          <p:nvPr>
            <p:ph type="title"/>
          </p:nvPr>
        </p:nvSpPr>
        <p:spPr>
          <a:xfrm>
            <a:off x="0" y="274638"/>
            <a:ext cx="8286776" cy="1143000"/>
          </a:xfrm>
        </p:spPr>
        <p:txBody>
          <a:bodyPr>
            <a:normAutofit/>
          </a:bodyPr>
          <a:lstStyle/>
          <a:p>
            <a:r>
              <a:rPr lang="pt-BR" sz="3600" b="1" dirty="0"/>
              <a:t>Níveis hierárquicos da produtividade 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5881951" y="5391090"/>
            <a:ext cx="7474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i="1" dirty="0">
                <a:solidFill>
                  <a:schemeClr val="accent6">
                    <a:lumMod val="75000"/>
                  </a:schemeClr>
                </a:solidFill>
              </a:rPr>
              <a:t>Atual</a:t>
            </a:r>
            <a:endParaRPr lang="pt-BR" sz="2000" i="1" dirty="0"/>
          </a:p>
        </p:txBody>
      </p:sp>
      <p:sp>
        <p:nvSpPr>
          <p:cNvPr id="15" name="Retângulo 14"/>
          <p:cNvSpPr/>
          <p:nvPr/>
        </p:nvSpPr>
        <p:spPr>
          <a:xfrm>
            <a:off x="3733800" y="5410200"/>
            <a:ext cx="11146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i="1" dirty="0">
                <a:solidFill>
                  <a:srgbClr val="0070C0"/>
                </a:solidFill>
              </a:rPr>
              <a:t>Limitada</a:t>
            </a:r>
          </a:p>
        </p:txBody>
      </p:sp>
      <p:pic>
        <p:nvPicPr>
          <p:cNvPr id="16" name="Imagem 15" descr="fig1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1562762"/>
            <a:ext cx="8153400" cy="5295238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3214678" y="3357562"/>
            <a:ext cx="1785950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**Solo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5500694" y="4286256"/>
            <a:ext cx="827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**Solo</a:t>
            </a:r>
            <a:endParaRPr lang="pt-BR" b="1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533340_498836546840187_1969824202_n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4652" cy="6858000"/>
          </a:xfrm>
        </p:spPr>
      </p:pic>
      <p:sp>
        <p:nvSpPr>
          <p:cNvPr id="5" name="CaixaDeTexto 4"/>
          <p:cNvSpPr txBox="1"/>
          <p:nvPr/>
        </p:nvSpPr>
        <p:spPr>
          <a:xfrm>
            <a:off x="500034" y="0"/>
            <a:ext cx="8166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PRODUÇÃO POTENCIAL &gt; 350 T</a:t>
            </a:r>
            <a:endParaRPr lang="pt-BR" sz="4000" b="1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/>
          <p:cNvSpPr/>
          <p:nvPr/>
        </p:nvSpPr>
        <p:spPr>
          <a:xfrm>
            <a:off x="3132138" y="620713"/>
            <a:ext cx="1800225" cy="467995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&gt;</a:t>
            </a:r>
            <a:endParaRPr lang="pt-BR" dirty="0"/>
          </a:p>
        </p:txBody>
      </p:sp>
      <p:sp>
        <p:nvSpPr>
          <p:cNvPr id="22" name="Retângulo 21"/>
          <p:cNvSpPr/>
          <p:nvPr/>
        </p:nvSpPr>
        <p:spPr>
          <a:xfrm>
            <a:off x="4916488" y="620713"/>
            <a:ext cx="2176462" cy="4679950"/>
          </a:xfrm>
          <a:prstGeom prst="rect">
            <a:avLst/>
          </a:prstGeom>
          <a:gradFill flip="none" rotWithShape="1">
            <a:gsLst>
              <a:gs pos="0">
                <a:srgbClr val="61FF61">
                  <a:tint val="66000"/>
                  <a:satMod val="160000"/>
                </a:srgbClr>
              </a:gs>
              <a:gs pos="50000">
                <a:srgbClr val="61FF61">
                  <a:tint val="44500"/>
                  <a:satMod val="160000"/>
                </a:srgbClr>
              </a:gs>
              <a:gs pos="100000">
                <a:srgbClr val="61FF61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503238" y="620713"/>
            <a:ext cx="2628900" cy="467995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cxnSp>
        <p:nvCxnSpPr>
          <p:cNvPr id="7" name="Conector de seta reta 6"/>
          <p:cNvCxnSpPr/>
          <p:nvPr/>
        </p:nvCxnSpPr>
        <p:spPr>
          <a:xfrm>
            <a:off x="469900" y="5321300"/>
            <a:ext cx="7969250" cy="15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/>
          <p:cNvCxnSpPr/>
          <p:nvPr/>
        </p:nvCxnSpPr>
        <p:spPr>
          <a:xfrm rot="5400000" flipH="1" flipV="1">
            <a:off x="-1846262" y="3006725"/>
            <a:ext cx="4630738" cy="158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rma livre 8"/>
          <p:cNvSpPr/>
          <p:nvPr/>
        </p:nvSpPr>
        <p:spPr>
          <a:xfrm>
            <a:off x="501650" y="2279650"/>
            <a:ext cx="7094538" cy="3019425"/>
          </a:xfrm>
          <a:custGeom>
            <a:avLst/>
            <a:gdLst>
              <a:gd name="connsiteX0" fmla="*/ 0 w 7673008"/>
              <a:gd name="connsiteY0" fmla="*/ 3222487 h 3222487"/>
              <a:gd name="connsiteX1" fmla="*/ 2239617 w 7673008"/>
              <a:gd name="connsiteY1" fmla="*/ 333513 h 3222487"/>
              <a:gd name="connsiteX2" fmla="*/ 3670852 w 7673008"/>
              <a:gd name="connsiteY2" fmla="*/ 1221408 h 3222487"/>
              <a:gd name="connsiteX3" fmla="*/ 7089913 w 7673008"/>
              <a:gd name="connsiteY3" fmla="*/ 1247913 h 3222487"/>
              <a:gd name="connsiteX4" fmla="*/ 7673008 w 7673008"/>
              <a:gd name="connsiteY4" fmla="*/ 1247913 h 3222487"/>
              <a:gd name="connsiteX0" fmla="*/ 0 w 7673008"/>
              <a:gd name="connsiteY0" fmla="*/ 3262041 h 3262041"/>
              <a:gd name="connsiteX1" fmla="*/ 1981943 w 7673008"/>
              <a:gd name="connsiteY1" fmla="*/ 333513 h 3262041"/>
              <a:gd name="connsiteX2" fmla="*/ 3670852 w 7673008"/>
              <a:gd name="connsiteY2" fmla="*/ 1260962 h 3262041"/>
              <a:gd name="connsiteX3" fmla="*/ 7089913 w 7673008"/>
              <a:gd name="connsiteY3" fmla="*/ 1287467 h 3262041"/>
              <a:gd name="connsiteX4" fmla="*/ 7673008 w 7673008"/>
              <a:gd name="connsiteY4" fmla="*/ 1287467 h 3262041"/>
              <a:gd name="connsiteX0" fmla="*/ 0 w 7673008"/>
              <a:gd name="connsiteY0" fmla="*/ 3262041 h 3262041"/>
              <a:gd name="connsiteX1" fmla="*/ 1981943 w 7673008"/>
              <a:gd name="connsiteY1" fmla="*/ 333513 h 3262041"/>
              <a:gd name="connsiteX2" fmla="*/ 3670852 w 7673008"/>
              <a:gd name="connsiteY2" fmla="*/ 1260962 h 3262041"/>
              <a:gd name="connsiteX3" fmla="*/ 7094511 w 7673008"/>
              <a:gd name="connsiteY3" fmla="*/ 1341625 h 3262041"/>
              <a:gd name="connsiteX4" fmla="*/ 7673008 w 7673008"/>
              <a:gd name="connsiteY4" fmla="*/ 1287467 h 3262041"/>
              <a:gd name="connsiteX0" fmla="*/ 0 w 7670575"/>
              <a:gd name="connsiteY0" fmla="*/ 3262041 h 3262041"/>
              <a:gd name="connsiteX1" fmla="*/ 1981943 w 7670575"/>
              <a:gd name="connsiteY1" fmla="*/ 333513 h 3262041"/>
              <a:gd name="connsiteX2" fmla="*/ 3670852 w 7670575"/>
              <a:gd name="connsiteY2" fmla="*/ 1260962 h 3262041"/>
              <a:gd name="connsiteX3" fmla="*/ 7094511 w 7670575"/>
              <a:gd name="connsiteY3" fmla="*/ 1341625 h 3262041"/>
              <a:gd name="connsiteX4" fmla="*/ 7670575 w 7670575"/>
              <a:gd name="connsiteY4" fmla="*/ 1341625 h 3262041"/>
              <a:gd name="connsiteX0" fmla="*/ 0 w 7670575"/>
              <a:gd name="connsiteY0" fmla="*/ 3262041 h 3262041"/>
              <a:gd name="connsiteX1" fmla="*/ 1693912 w 7670575"/>
              <a:gd name="connsiteY1" fmla="*/ 333513 h 3262041"/>
              <a:gd name="connsiteX2" fmla="*/ 3670852 w 7670575"/>
              <a:gd name="connsiteY2" fmla="*/ 1260962 h 3262041"/>
              <a:gd name="connsiteX3" fmla="*/ 7094511 w 7670575"/>
              <a:gd name="connsiteY3" fmla="*/ 1341625 h 3262041"/>
              <a:gd name="connsiteX4" fmla="*/ 7670575 w 7670575"/>
              <a:gd name="connsiteY4" fmla="*/ 1341625 h 3262041"/>
              <a:gd name="connsiteX0" fmla="*/ 0 w 7670575"/>
              <a:gd name="connsiteY0" fmla="*/ 3190033 h 3190033"/>
              <a:gd name="connsiteX1" fmla="*/ 1621904 w 7670575"/>
              <a:gd name="connsiteY1" fmla="*/ 333513 h 3190033"/>
              <a:gd name="connsiteX2" fmla="*/ 3670852 w 7670575"/>
              <a:gd name="connsiteY2" fmla="*/ 1188954 h 3190033"/>
              <a:gd name="connsiteX3" fmla="*/ 7094511 w 7670575"/>
              <a:gd name="connsiteY3" fmla="*/ 1269617 h 3190033"/>
              <a:gd name="connsiteX4" fmla="*/ 7670575 w 7670575"/>
              <a:gd name="connsiteY4" fmla="*/ 1269617 h 3190033"/>
              <a:gd name="connsiteX0" fmla="*/ 0 w 7670575"/>
              <a:gd name="connsiteY0" fmla="*/ 3334049 h 3334049"/>
              <a:gd name="connsiteX1" fmla="*/ 1909936 w 7670575"/>
              <a:gd name="connsiteY1" fmla="*/ 333513 h 3334049"/>
              <a:gd name="connsiteX2" fmla="*/ 3670852 w 7670575"/>
              <a:gd name="connsiteY2" fmla="*/ 1332970 h 3334049"/>
              <a:gd name="connsiteX3" fmla="*/ 7094511 w 7670575"/>
              <a:gd name="connsiteY3" fmla="*/ 1413633 h 3334049"/>
              <a:gd name="connsiteX4" fmla="*/ 7670575 w 7670575"/>
              <a:gd name="connsiteY4" fmla="*/ 1413633 h 3334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0575" h="3334049">
                <a:moveTo>
                  <a:pt x="0" y="3334049"/>
                </a:moveTo>
                <a:cubicBezTo>
                  <a:pt x="813904" y="2056318"/>
                  <a:pt x="1298127" y="667026"/>
                  <a:pt x="1909936" y="333513"/>
                </a:cubicBezTo>
                <a:cubicBezTo>
                  <a:pt x="2521745" y="0"/>
                  <a:pt x="2806756" y="1152950"/>
                  <a:pt x="3670852" y="1332970"/>
                </a:cubicBezTo>
                <a:cubicBezTo>
                  <a:pt x="4534948" y="1512990"/>
                  <a:pt x="7094511" y="1413633"/>
                  <a:pt x="7094511" y="1413633"/>
                </a:cubicBezTo>
                <a:lnTo>
                  <a:pt x="7670575" y="1413633"/>
                </a:ln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0" name="Forma livre 9"/>
          <p:cNvSpPr/>
          <p:nvPr/>
        </p:nvSpPr>
        <p:spPr>
          <a:xfrm>
            <a:off x="452438" y="2971800"/>
            <a:ext cx="6064250" cy="2349500"/>
          </a:xfrm>
          <a:custGeom>
            <a:avLst/>
            <a:gdLst>
              <a:gd name="connsiteX0" fmla="*/ 0 w 7964556"/>
              <a:gd name="connsiteY0" fmla="*/ 2937566 h 3313044"/>
              <a:gd name="connsiteX1" fmla="*/ 1192695 w 7964556"/>
              <a:gd name="connsiteY1" fmla="*/ 2897809 h 3313044"/>
              <a:gd name="connsiteX2" fmla="*/ 3485321 w 7964556"/>
              <a:gd name="connsiteY2" fmla="*/ 446157 h 3313044"/>
              <a:gd name="connsiteX3" fmla="*/ 6241774 w 7964556"/>
              <a:gd name="connsiteY3" fmla="*/ 220870 h 3313044"/>
              <a:gd name="connsiteX4" fmla="*/ 7964556 w 7964556"/>
              <a:gd name="connsiteY4" fmla="*/ 1705113 h 3313044"/>
              <a:gd name="connsiteX0" fmla="*/ 0 w 9078957"/>
              <a:gd name="connsiteY0" fmla="*/ 2529318 h 3245003"/>
              <a:gd name="connsiteX1" fmla="*/ 2307096 w 9078957"/>
              <a:gd name="connsiteY1" fmla="*/ 2897809 h 3245003"/>
              <a:gd name="connsiteX2" fmla="*/ 4599722 w 9078957"/>
              <a:gd name="connsiteY2" fmla="*/ 446157 h 3245003"/>
              <a:gd name="connsiteX3" fmla="*/ 7356175 w 9078957"/>
              <a:gd name="connsiteY3" fmla="*/ 220870 h 3245003"/>
              <a:gd name="connsiteX4" fmla="*/ 9078957 w 9078957"/>
              <a:gd name="connsiteY4" fmla="*/ 1705113 h 3245003"/>
              <a:gd name="connsiteX0" fmla="*/ 0 w 9799036"/>
              <a:gd name="connsiteY0" fmla="*/ 1593215 h 3088985"/>
              <a:gd name="connsiteX1" fmla="*/ 3027175 w 9799036"/>
              <a:gd name="connsiteY1" fmla="*/ 2897809 h 3088985"/>
              <a:gd name="connsiteX2" fmla="*/ 5319801 w 9799036"/>
              <a:gd name="connsiteY2" fmla="*/ 446157 h 3088985"/>
              <a:gd name="connsiteX3" fmla="*/ 8076254 w 9799036"/>
              <a:gd name="connsiteY3" fmla="*/ 220870 h 3088985"/>
              <a:gd name="connsiteX4" fmla="*/ 9799036 w 9799036"/>
              <a:gd name="connsiteY4" fmla="*/ 1705113 h 3088985"/>
              <a:gd name="connsiteX0" fmla="*/ 473 w 9799509"/>
              <a:gd name="connsiteY0" fmla="*/ 1593215 h 3148992"/>
              <a:gd name="connsiteX1" fmla="*/ 504529 w 9799509"/>
              <a:gd name="connsiteY1" fmla="*/ 1953255 h 3148992"/>
              <a:gd name="connsiteX2" fmla="*/ 3027648 w 9799509"/>
              <a:gd name="connsiteY2" fmla="*/ 2897809 h 3148992"/>
              <a:gd name="connsiteX3" fmla="*/ 5320274 w 9799509"/>
              <a:gd name="connsiteY3" fmla="*/ 446157 h 3148992"/>
              <a:gd name="connsiteX4" fmla="*/ 8076727 w 9799509"/>
              <a:gd name="connsiteY4" fmla="*/ 220870 h 3148992"/>
              <a:gd name="connsiteX5" fmla="*/ 9799509 w 9799509"/>
              <a:gd name="connsiteY5" fmla="*/ 1705113 h 3148992"/>
              <a:gd name="connsiteX0" fmla="*/ 473 w 9799509"/>
              <a:gd name="connsiteY0" fmla="*/ 1593215 h 3295374"/>
              <a:gd name="connsiteX1" fmla="*/ 504529 w 9799509"/>
              <a:gd name="connsiteY1" fmla="*/ 1953255 h 3295374"/>
              <a:gd name="connsiteX2" fmla="*/ 2166259 w 9799509"/>
              <a:gd name="connsiteY2" fmla="*/ 2831548 h 3295374"/>
              <a:gd name="connsiteX3" fmla="*/ 3027648 w 9799509"/>
              <a:gd name="connsiteY3" fmla="*/ 2897809 h 3295374"/>
              <a:gd name="connsiteX4" fmla="*/ 5320274 w 9799509"/>
              <a:gd name="connsiteY4" fmla="*/ 446157 h 3295374"/>
              <a:gd name="connsiteX5" fmla="*/ 8076727 w 9799509"/>
              <a:gd name="connsiteY5" fmla="*/ 220870 h 3295374"/>
              <a:gd name="connsiteX6" fmla="*/ 9799509 w 9799509"/>
              <a:gd name="connsiteY6" fmla="*/ 1705113 h 3295374"/>
              <a:gd name="connsiteX0" fmla="*/ 473 w 9799509"/>
              <a:gd name="connsiteY0" fmla="*/ 1593215 h 3100986"/>
              <a:gd name="connsiteX1" fmla="*/ 504529 w 9799509"/>
              <a:gd name="connsiteY1" fmla="*/ 1953255 h 3100986"/>
              <a:gd name="connsiteX2" fmla="*/ 648546 w 9799509"/>
              <a:gd name="connsiteY2" fmla="*/ 1665222 h 3100986"/>
              <a:gd name="connsiteX3" fmla="*/ 3027648 w 9799509"/>
              <a:gd name="connsiteY3" fmla="*/ 2897809 h 3100986"/>
              <a:gd name="connsiteX4" fmla="*/ 5320274 w 9799509"/>
              <a:gd name="connsiteY4" fmla="*/ 446157 h 3100986"/>
              <a:gd name="connsiteX5" fmla="*/ 8076727 w 9799509"/>
              <a:gd name="connsiteY5" fmla="*/ 220870 h 3100986"/>
              <a:gd name="connsiteX6" fmla="*/ 9799509 w 9799509"/>
              <a:gd name="connsiteY6" fmla="*/ 1705113 h 3100986"/>
              <a:gd name="connsiteX0" fmla="*/ 244385 w 10043421"/>
              <a:gd name="connsiteY0" fmla="*/ 1593215 h 3100986"/>
              <a:gd name="connsiteX1" fmla="*/ 748441 w 10043421"/>
              <a:gd name="connsiteY1" fmla="*/ 1953255 h 3100986"/>
              <a:gd name="connsiteX2" fmla="*/ 892458 w 10043421"/>
              <a:gd name="connsiteY2" fmla="*/ 1665222 h 3100986"/>
              <a:gd name="connsiteX3" fmla="*/ 3271560 w 10043421"/>
              <a:gd name="connsiteY3" fmla="*/ 2897809 h 3100986"/>
              <a:gd name="connsiteX4" fmla="*/ 5564186 w 10043421"/>
              <a:gd name="connsiteY4" fmla="*/ 446157 h 3100986"/>
              <a:gd name="connsiteX5" fmla="*/ 8320639 w 10043421"/>
              <a:gd name="connsiteY5" fmla="*/ 220870 h 3100986"/>
              <a:gd name="connsiteX6" fmla="*/ 10043421 w 10043421"/>
              <a:gd name="connsiteY6" fmla="*/ 1705113 h 3100986"/>
              <a:gd name="connsiteX0" fmla="*/ 244385 w 10043421"/>
              <a:gd name="connsiteY0" fmla="*/ 1593215 h 3100986"/>
              <a:gd name="connsiteX1" fmla="*/ 748441 w 10043421"/>
              <a:gd name="connsiteY1" fmla="*/ 1953255 h 3100986"/>
              <a:gd name="connsiteX2" fmla="*/ 892458 w 10043421"/>
              <a:gd name="connsiteY2" fmla="*/ 1665222 h 3100986"/>
              <a:gd name="connsiteX3" fmla="*/ 3271560 w 10043421"/>
              <a:gd name="connsiteY3" fmla="*/ 2897809 h 3100986"/>
              <a:gd name="connsiteX4" fmla="*/ 5564186 w 10043421"/>
              <a:gd name="connsiteY4" fmla="*/ 446157 h 3100986"/>
              <a:gd name="connsiteX5" fmla="*/ 8320639 w 10043421"/>
              <a:gd name="connsiteY5" fmla="*/ 220870 h 3100986"/>
              <a:gd name="connsiteX6" fmla="*/ 10043421 w 10043421"/>
              <a:gd name="connsiteY6" fmla="*/ 1705113 h 3100986"/>
              <a:gd name="connsiteX0" fmla="*/ 244385 w 10043421"/>
              <a:gd name="connsiteY0" fmla="*/ 1593215 h 3100986"/>
              <a:gd name="connsiteX1" fmla="*/ 748441 w 10043421"/>
              <a:gd name="connsiteY1" fmla="*/ 1953255 h 3100986"/>
              <a:gd name="connsiteX2" fmla="*/ 892458 w 10043421"/>
              <a:gd name="connsiteY2" fmla="*/ 1665222 h 3100986"/>
              <a:gd name="connsiteX3" fmla="*/ 3271560 w 10043421"/>
              <a:gd name="connsiteY3" fmla="*/ 2897809 h 3100986"/>
              <a:gd name="connsiteX4" fmla="*/ 5564186 w 10043421"/>
              <a:gd name="connsiteY4" fmla="*/ 446157 h 3100986"/>
              <a:gd name="connsiteX5" fmla="*/ 8320639 w 10043421"/>
              <a:gd name="connsiteY5" fmla="*/ 220870 h 3100986"/>
              <a:gd name="connsiteX6" fmla="*/ 10043421 w 10043421"/>
              <a:gd name="connsiteY6" fmla="*/ 1705113 h 3100986"/>
              <a:gd name="connsiteX0" fmla="*/ 0 w 9799036"/>
              <a:gd name="connsiteY0" fmla="*/ 1593215 h 3310835"/>
              <a:gd name="connsiteX1" fmla="*/ 504056 w 9799036"/>
              <a:gd name="connsiteY1" fmla="*/ 1953255 h 3310835"/>
              <a:gd name="connsiteX2" fmla="*/ 648073 w 9799036"/>
              <a:gd name="connsiteY2" fmla="*/ 1665222 h 3310835"/>
              <a:gd name="connsiteX3" fmla="*/ 1807977 w 9799036"/>
              <a:gd name="connsiteY3" fmla="*/ 2924313 h 3310835"/>
              <a:gd name="connsiteX4" fmla="*/ 3027175 w 9799036"/>
              <a:gd name="connsiteY4" fmla="*/ 2897809 h 3310835"/>
              <a:gd name="connsiteX5" fmla="*/ 5319801 w 9799036"/>
              <a:gd name="connsiteY5" fmla="*/ 446157 h 3310835"/>
              <a:gd name="connsiteX6" fmla="*/ 8076254 w 9799036"/>
              <a:gd name="connsiteY6" fmla="*/ 220870 h 3310835"/>
              <a:gd name="connsiteX7" fmla="*/ 9799036 w 9799036"/>
              <a:gd name="connsiteY7" fmla="*/ 1705113 h 3310835"/>
              <a:gd name="connsiteX0" fmla="*/ 0 w 9799036"/>
              <a:gd name="connsiteY0" fmla="*/ 1593215 h 3310835"/>
              <a:gd name="connsiteX1" fmla="*/ 504056 w 9799036"/>
              <a:gd name="connsiteY1" fmla="*/ 1953255 h 3310835"/>
              <a:gd name="connsiteX2" fmla="*/ 648073 w 9799036"/>
              <a:gd name="connsiteY2" fmla="*/ 1665222 h 3310835"/>
              <a:gd name="connsiteX3" fmla="*/ 1807977 w 9799036"/>
              <a:gd name="connsiteY3" fmla="*/ 2924313 h 3310835"/>
              <a:gd name="connsiteX4" fmla="*/ 3027175 w 9799036"/>
              <a:gd name="connsiteY4" fmla="*/ 2897809 h 3310835"/>
              <a:gd name="connsiteX5" fmla="*/ 5319801 w 9799036"/>
              <a:gd name="connsiteY5" fmla="*/ 446157 h 3310835"/>
              <a:gd name="connsiteX6" fmla="*/ 8076254 w 9799036"/>
              <a:gd name="connsiteY6" fmla="*/ 220870 h 3310835"/>
              <a:gd name="connsiteX7" fmla="*/ 9799036 w 9799036"/>
              <a:gd name="connsiteY7" fmla="*/ 1705113 h 3310835"/>
              <a:gd name="connsiteX0" fmla="*/ 252501 w 10051537"/>
              <a:gd name="connsiteY0" fmla="*/ 1593215 h 3221000"/>
              <a:gd name="connsiteX1" fmla="*/ 756557 w 10051537"/>
              <a:gd name="connsiteY1" fmla="*/ 1953255 h 3221000"/>
              <a:gd name="connsiteX2" fmla="*/ 900574 w 10051537"/>
              <a:gd name="connsiteY2" fmla="*/ 1665222 h 3221000"/>
              <a:gd name="connsiteX3" fmla="*/ 396517 w 10051537"/>
              <a:gd name="connsiteY3" fmla="*/ 2385302 h 3221000"/>
              <a:gd name="connsiteX4" fmla="*/ 3279676 w 10051537"/>
              <a:gd name="connsiteY4" fmla="*/ 2897809 h 3221000"/>
              <a:gd name="connsiteX5" fmla="*/ 5572302 w 10051537"/>
              <a:gd name="connsiteY5" fmla="*/ 446157 h 3221000"/>
              <a:gd name="connsiteX6" fmla="*/ 8328755 w 10051537"/>
              <a:gd name="connsiteY6" fmla="*/ 220870 h 3221000"/>
              <a:gd name="connsiteX7" fmla="*/ 10051537 w 10051537"/>
              <a:gd name="connsiteY7" fmla="*/ 1705113 h 3221000"/>
              <a:gd name="connsiteX0" fmla="*/ 396518 w 10051537"/>
              <a:gd name="connsiteY0" fmla="*/ 729118 h 3221000"/>
              <a:gd name="connsiteX1" fmla="*/ 756557 w 10051537"/>
              <a:gd name="connsiteY1" fmla="*/ 1953255 h 3221000"/>
              <a:gd name="connsiteX2" fmla="*/ 900574 w 10051537"/>
              <a:gd name="connsiteY2" fmla="*/ 1665222 h 3221000"/>
              <a:gd name="connsiteX3" fmla="*/ 396517 w 10051537"/>
              <a:gd name="connsiteY3" fmla="*/ 2385302 h 3221000"/>
              <a:gd name="connsiteX4" fmla="*/ 3279676 w 10051537"/>
              <a:gd name="connsiteY4" fmla="*/ 2897809 h 3221000"/>
              <a:gd name="connsiteX5" fmla="*/ 5572302 w 10051537"/>
              <a:gd name="connsiteY5" fmla="*/ 446157 h 3221000"/>
              <a:gd name="connsiteX6" fmla="*/ 8328755 w 10051537"/>
              <a:gd name="connsiteY6" fmla="*/ 220870 h 3221000"/>
              <a:gd name="connsiteX7" fmla="*/ 10051537 w 10051537"/>
              <a:gd name="connsiteY7" fmla="*/ 1705113 h 3221000"/>
              <a:gd name="connsiteX0" fmla="*/ 0 w 9655019"/>
              <a:gd name="connsiteY0" fmla="*/ 729118 h 3281006"/>
              <a:gd name="connsiteX1" fmla="*/ 360039 w 9655019"/>
              <a:gd name="connsiteY1" fmla="*/ 1953255 h 3281006"/>
              <a:gd name="connsiteX2" fmla="*/ 504056 w 9655019"/>
              <a:gd name="connsiteY2" fmla="*/ 1665222 h 3281006"/>
              <a:gd name="connsiteX3" fmla="*/ 1008112 w 9655019"/>
              <a:gd name="connsiteY3" fmla="*/ 2745342 h 3281006"/>
              <a:gd name="connsiteX4" fmla="*/ 2883158 w 9655019"/>
              <a:gd name="connsiteY4" fmla="*/ 2897809 h 3281006"/>
              <a:gd name="connsiteX5" fmla="*/ 5175784 w 9655019"/>
              <a:gd name="connsiteY5" fmla="*/ 446157 h 3281006"/>
              <a:gd name="connsiteX6" fmla="*/ 7932237 w 9655019"/>
              <a:gd name="connsiteY6" fmla="*/ 220870 h 3281006"/>
              <a:gd name="connsiteX7" fmla="*/ 9655019 w 9655019"/>
              <a:gd name="connsiteY7" fmla="*/ 1705113 h 3281006"/>
              <a:gd name="connsiteX0" fmla="*/ 0 w 9655019"/>
              <a:gd name="connsiteY0" fmla="*/ 729118 h 3281006"/>
              <a:gd name="connsiteX1" fmla="*/ 504056 w 9655019"/>
              <a:gd name="connsiteY1" fmla="*/ 1665222 h 3281006"/>
              <a:gd name="connsiteX2" fmla="*/ 1008112 w 9655019"/>
              <a:gd name="connsiteY2" fmla="*/ 2745342 h 3281006"/>
              <a:gd name="connsiteX3" fmla="*/ 2883158 w 9655019"/>
              <a:gd name="connsiteY3" fmla="*/ 2897809 h 3281006"/>
              <a:gd name="connsiteX4" fmla="*/ 5175784 w 9655019"/>
              <a:gd name="connsiteY4" fmla="*/ 446157 h 3281006"/>
              <a:gd name="connsiteX5" fmla="*/ 7932237 w 9655019"/>
              <a:gd name="connsiteY5" fmla="*/ 220870 h 3281006"/>
              <a:gd name="connsiteX6" fmla="*/ 9655019 w 9655019"/>
              <a:gd name="connsiteY6" fmla="*/ 1705113 h 3281006"/>
              <a:gd name="connsiteX0" fmla="*/ 0 w 9655019"/>
              <a:gd name="connsiteY0" fmla="*/ 729118 h 3281006"/>
              <a:gd name="connsiteX1" fmla="*/ 1008112 w 9655019"/>
              <a:gd name="connsiteY1" fmla="*/ 2745342 h 3281006"/>
              <a:gd name="connsiteX2" fmla="*/ 2883158 w 9655019"/>
              <a:gd name="connsiteY2" fmla="*/ 2897809 h 3281006"/>
              <a:gd name="connsiteX3" fmla="*/ 5175784 w 9655019"/>
              <a:gd name="connsiteY3" fmla="*/ 446157 h 3281006"/>
              <a:gd name="connsiteX4" fmla="*/ 7932237 w 9655019"/>
              <a:gd name="connsiteY4" fmla="*/ 220870 h 3281006"/>
              <a:gd name="connsiteX5" fmla="*/ 9655019 w 9655019"/>
              <a:gd name="connsiteY5" fmla="*/ 1705113 h 3281006"/>
              <a:gd name="connsiteX0" fmla="*/ 0 w 8646907"/>
              <a:gd name="connsiteY0" fmla="*/ 2745342 h 3281006"/>
              <a:gd name="connsiteX1" fmla="*/ 1875046 w 8646907"/>
              <a:gd name="connsiteY1" fmla="*/ 2897809 h 3281006"/>
              <a:gd name="connsiteX2" fmla="*/ 4167672 w 8646907"/>
              <a:gd name="connsiteY2" fmla="*/ 446157 h 3281006"/>
              <a:gd name="connsiteX3" fmla="*/ 6924125 w 8646907"/>
              <a:gd name="connsiteY3" fmla="*/ 220870 h 3281006"/>
              <a:gd name="connsiteX4" fmla="*/ 8646907 w 8646907"/>
              <a:gd name="connsiteY4" fmla="*/ 1705113 h 3281006"/>
              <a:gd name="connsiteX0" fmla="*/ 0 w 10519115"/>
              <a:gd name="connsiteY0" fmla="*/ 2097270 h 3172994"/>
              <a:gd name="connsiteX1" fmla="*/ 3747254 w 10519115"/>
              <a:gd name="connsiteY1" fmla="*/ 2897809 h 3172994"/>
              <a:gd name="connsiteX2" fmla="*/ 6039880 w 10519115"/>
              <a:gd name="connsiteY2" fmla="*/ 446157 h 3172994"/>
              <a:gd name="connsiteX3" fmla="*/ 8796333 w 10519115"/>
              <a:gd name="connsiteY3" fmla="*/ 220870 h 3172994"/>
              <a:gd name="connsiteX4" fmla="*/ 10519115 w 10519115"/>
              <a:gd name="connsiteY4" fmla="*/ 1705113 h 3172994"/>
              <a:gd name="connsiteX0" fmla="*/ 0 w 10519115"/>
              <a:gd name="connsiteY0" fmla="*/ 2097270 h 3299792"/>
              <a:gd name="connsiteX1" fmla="*/ 2554561 w 10519115"/>
              <a:gd name="connsiteY1" fmla="*/ 2858053 h 3299792"/>
              <a:gd name="connsiteX2" fmla="*/ 3747254 w 10519115"/>
              <a:gd name="connsiteY2" fmla="*/ 2897809 h 3299792"/>
              <a:gd name="connsiteX3" fmla="*/ 6039880 w 10519115"/>
              <a:gd name="connsiteY3" fmla="*/ 446157 h 3299792"/>
              <a:gd name="connsiteX4" fmla="*/ 8796333 w 10519115"/>
              <a:gd name="connsiteY4" fmla="*/ 220870 h 3299792"/>
              <a:gd name="connsiteX5" fmla="*/ 10519115 w 10519115"/>
              <a:gd name="connsiteY5" fmla="*/ 1705113 h 3299792"/>
              <a:gd name="connsiteX0" fmla="*/ 0 w 10519115"/>
              <a:gd name="connsiteY0" fmla="*/ 2097270 h 3299792"/>
              <a:gd name="connsiteX1" fmla="*/ 2554561 w 10519115"/>
              <a:gd name="connsiteY1" fmla="*/ 2858053 h 3299792"/>
              <a:gd name="connsiteX2" fmla="*/ 3747254 w 10519115"/>
              <a:gd name="connsiteY2" fmla="*/ 2897809 h 3299792"/>
              <a:gd name="connsiteX3" fmla="*/ 6039880 w 10519115"/>
              <a:gd name="connsiteY3" fmla="*/ 446157 h 3299792"/>
              <a:gd name="connsiteX4" fmla="*/ 8796333 w 10519115"/>
              <a:gd name="connsiteY4" fmla="*/ 220870 h 3299792"/>
              <a:gd name="connsiteX5" fmla="*/ 10519115 w 10519115"/>
              <a:gd name="connsiteY5" fmla="*/ 1705113 h 3299792"/>
              <a:gd name="connsiteX0" fmla="*/ 1314668 w 11833783"/>
              <a:gd name="connsiteY0" fmla="*/ 2097270 h 3208998"/>
              <a:gd name="connsiteX1" fmla="*/ 1458684 w 11833783"/>
              <a:gd name="connsiteY1" fmla="*/ 2313294 h 3208998"/>
              <a:gd name="connsiteX2" fmla="*/ 5061922 w 11833783"/>
              <a:gd name="connsiteY2" fmla="*/ 2897809 h 3208998"/>
              <a:gd name="connsiteX3" fmla="*/ 7354548 w 11833783"/>
              <a:gd name="connsiteY3" fmla="*/ 446157 h 3208998"/>
              <a:gd name="connsiteX4" fmla="*/ 10111001 w 11833783"/>
              <a:gd name="connsiteY4" fmla="*/ 220870 h 3208998"/>
              <a:gd name="connsiteX5" fmla="*/ 11833783 w 11833783"/>
              <a:gd name="connsiteY5" fmla="*/ 1705113 h 3208998"/>
              <a:gd name="connsiteX0" fmla="*/ 0 w 10375099"/>
              <a:gd name="connsiteY0" fmla="*/ 2313294 h 3208998"/>
              <a:gd name="connsiteX1" fmla="*/ 3603238 w 10375099"/>
              <a:gd name="connsiteY1" fmla="*/ 2897809 h 3208998"/>
              <a:gd name="connsiteX2" fmla="*/ 5895864 w 10375099"/>
              <a:gd name="connsiteY2" fmla="*/ 446157 h 3208998"/>
              <a:gd name="connsiteX3" fmla="*/ 8652317 w 10375099"/>
              <a:gd name="connsiteY3" fmla="*/ 220870 h 3208998"/>
              <a:gd name="connsiteX4" fmla="*/ 10375099 w 10375099"/>
              <a:gd name="connsiteY4" fmla="*/ 1705113 h 3208998"/>
              <a:gd name="connsiteX0" fmla="*/ 0 w 7998835"/>
              <a:gd name="connsiteY0" fmla="*/ 2961366 h 3317010"/>
              <a:gd name="connsiteX1" fmla="*/ 1226974 w 7998835"/>
              <a:gd name="connsiteY1" fmla="*/ 2897809 h 3317010"/>
              <a:gd name="connsiteX2" fmla="*/ 3519600 w 7998835"/>
              <a:gd name="connsiteY2" fmla="*/ 446157 h 3317010"/>
              <a:gd name="connsiteX3" fmla="*/ 6276053 w 7998835"/>
              <a:gd name="connsiteY3" fmla="*/ 220870 h 3317010"/>
              <a:gd name="connsiteX4" fmla="*/ 7998835 w 7998835"/>
              <a:gd name="connsiteY4" fmla="*/ 1705113 h 3317010"/>
              <a:gd name="connsiteX0" fmla="*/ 990667 w 8989502"/>
              <a:gd name="connsiteY0" fmla="*/ 2961366 h 3317010"/>
              <a:gd name="connsiteX1" fmla="*/ 2217641 w 8989502"/>
              <a:gd name="connsiteY1" fmla="*/ 2897809 h 3317010"/>
              <a:gd name="connsiteX2" fmla="*/ 4510267 w 8989502"/>
              <a:gd name="connsiteY2" fmla="*/ 446157 h 3317010"/>
              <a:gd name="connsiteX3" fmla="*/ 7266720 w 8989502"/>
              <a:gd name="connsiteY3" fmla="*/ 220870 h 3317010"/>
              <a:gd name="connsiteX4" fmla="*/ 8989502 w 8989502"/>
              <a:gd name="connsiteY4" fmla="*/ 1705113 h 3317010"/>
              <a:gd name="connsiteX0" fmla="*/ 990667 w 8989502"/>
              <a:gd name="connsiteY0" fmla="*/ 2961366 h 3065691"/>
              <a:gd name="connsiteX1" fmla="*/ 2217641 w 8989502"/>
              <a:gd name="connsiteY1" fmla="*/ 2897809 h 3065691"/>
              <a:gd name="connsiteX2" fmla="*/ 4510267 w 8989502"/>
              <a:gd name="connsiteY2" fmla="*/ 446157 h 3065691"/>
              <a:gd name="connsiteX3" fmla="*/ 7266720 w 8989502"/>
              <a:gd name="connsiteY3" fmla="*/ 220870 h 3065691"/>
              <a:gd name="connsiteX4" fmla="*/ 8989502 w 8989502"/>
              <a:gd name="connsiteY4" fmla="*/ 1705113 h 3065691"/>
              <a:gd name="connsiteX0" fmla="*/ 990667 w 9313030"/>
              <a:gd name="connsiteY0" fmla="*/ 3105383 h 3105383"/>
              <a:gd name="connsiteX1" fmla="*/ 2541169 w 9313030"/>
              <a:gd name="connsiteY1" fmla="*/ 2897809 h 3105383"/>
              <a:gd name="connsiteX2" fmla="*/ 4833795 w 9313030"/>
              <a:gd name="connsiteY2" fmla="*/ 446157 h 3105383"/>
              <a:gd name="connsiteX3" fmla="*/ 7590248 w 9313030"/>
              <a:gd name="connsiteY3" fmla="*/ 220870 h 3105383"/>
              <a:gd name="connsiteX4" fmla="*/ 9313030 w 9313030"/>
              <a:gd name="connsiteY4" fmla="*/ 1705113 h 3105383"/>
              <a:gd name="connsiteX0" fmla="*/ 0 w 8322363"/>
              <a:gd name="connsiteY0" fmla="*/ 3105383 h 3317461"/>
              <a:gd name="connsiteX1" fmla="*/ 304800 w 8322363"/>
              <a:gd name="connsiteY1" fmla="*/ 2964071 h 3317461"/>
              <a:gd name="connsiteX2" fmla="*/ 1550502 w 8322363"/>
              <a:gd name="connsiteY2" fmla="*/ 2897809 h 3317461"/>
              <a:gd name="connsiteX3" fmla="*/ 3843128 w 8322363"/>
              <a:gd name="connsiteY3" fmla="*/ 446157 h 3317461"/>
              <a:gd name="connsiteX4" fmla="*/ 6599581 w 8322363"/>
              <a:gd name="connsiteY4" fmla="*/ 220870 h 3317461"/>
              <a:gd name="connsiteX5" fmla="*/ 8322363 w 8322363"/>
              <a:gd name="connsiteY5" fmla="*/ 1705113 h 3317461"/>
              <a:gd name="connsiteX0" fmla="*/ 6897 w 8329260"/>
              <a:gd name="connsiteY0" fmla="*/ 3105383 h 3317461"/>
              <a:gd name="connsiteX1" fmla="*/ 258417 w 8329260"/>
              <a:gd name="connsiteY1" fmla="*/ 2961367 h 3317461"/>
              <a:gd name="connsiteX2" fmla="*/ 1557399 w 8329260"/>
              <a:gd name="connsiteY2" fmla="*/ 2897809 h 3317461"/>
              <a:gd name="connsiteX3" fmla="*/ 3850025 w 8329260"/>
              <a:gd name="connsiteY3" fmla="*/ 446157 h 3317461"/>
              <a:gd name="connsiteX4" fmla="*/ 6606478 w 8329260"/>
              <a:gd name="connsiteY4" fmla="*/ 220870 h 3317461"/>
              <a:gd name="connsiteX5" fmla="*/ 8329260 w 8329260"/>
              <a:gd name="connsiteY5" fmla="*/ 1705113 h 3317461"/>
              <a:gd name="connsiteX0" fmla="*/ 6897 w 8329260"/>
              <a:gd name="connsiteY0" fmla="*/ 3105383 h 3317461"/>
              <a:gd name="connsiteX1" fmla="*/ 258417 w 8329260"/>
              <a:gd name="connsiteY1" fmla="*/ 2961367 h 3317461"/>
              <a:gd name="connsiteX2" fmla="*/ 1557399 w 8329260"/>
              <a:gd name="connsiteY2" fmla="*/ 2897809 h 3317461"/>
              <a:gd name="connsiteX3" fmla="*/ 3850025 w 8329260"/>
              <a:gd name="connsiteY3" fmla="*/ 446157 h 3317461"/>
              <a:gd name="connsiteX4" fmla="*/ 6606478 w 8329260"/>
              <a:gd name="connsiteY4" fmla="*/ 220870 h 3317461"/>
              <a:gd name="connsiteX5" fmla="*/ 8329260 w 8329260"/>
              <a:gd name="connsiteY5" fmla="*/ 1705113 h 3317461"/>
              <a:gd name="connsiteX0" fmla="*/ 6897 w 8329260"/>
              <a:gd name="connsiteY0" fmla="*/ 3105383 h 3105383"/>
              <a:gd name="connsiteX1" fmla="*/ 258417 w 8329260"/>
              <a:gd name="connsiteY1" fmla="*/ 2961367 h 3105383"/>
              <a:gd name="connsiteX2" fmla="*/ 1557399 w 8329260"/>
              <a:gd name="connsiteY2" fmla="*/ 2897809 h 3105383"/>
              <a:gd name="connsiteX3" fmla="*/ 3850025 w 8329260"/>
              <a:gd name="connsiteY3" fmla="*/ 446157 h 3105383"/>
              <a:gd name="connsiteX4" fmla="*/ 6606478 w 8329260"/>
              <a:gd name="connsiteY4" fmla="*/ 220870 h 3105383"/>
              <a:gd name="connsiteX5" fmla="*/ 8329260 w 8329260"/>
              <a:gd name="connsiteY5" fmla="*/ 1705113 h 3105383"/>
              <a:gd name="connsiteX0" fmla="*/ 6897 w 8329260"/>
              <a:gd name="connsiteY0" fmla="*/ 3105383 h 3105383"/>
              <a:gd name="connsiteX1" fmla="*/ 258417 w 8329260"/>
              <a:gd name="connsiteY1" fmla="*/ 2961367 h 3105383"/>
              <a:gd name="connsiteX2" fmla="*/ 1557399 w 8329260"/>
              <a:gd name="connsiteY2" fmla="*/ 2897809 h 3105383"/>
              <a:gd name="connsiteX3" fmla="*/ 3850025 w 8329260"/>
              <a:gd name="connsiteY3" fmla="*/ 446157 h 3105383"/>
              <a:gd name="connsiteX4" fmla="*/ 6606478 w 8329260"/>
              <a:gd name="connsiteY4" fmla="*/ 220870 h 3105383"/>
              <a:gd name="connsiteX5" fmla="*/ 8329260 w 8329260"/>
              <a:gd name="connsiteY5" fmla="*/ 1705113 h 3105383"/>
              <a:gd name="connsiteX0" fmla="*/ 0 w 8070843"/>
              <a:gd name="connsiteY0" fmla="*/ 2961367 h 2961367"/>
              <a:gd name="connsiteX1" fmla="*/ 1298982 w 8070843"/>
              <a:gd name="connsiteY1" fmla="*/ 2897809 h 2961367"/>
              <a:gd name="connsiteX2" fmla="*/ 3591608 w 8070843"/>
              <a:gd name="connsiteY2" fmla="*/ 446157 h 2961367"/>
              <a:gd name="connsiteX3" fmla="*/ 6348061 w 8070843"/>
              <a:gd name="connsiteY3" fmla="*/ 220870 h 2961367"/>
              <a:gd name="connsiteX4" fmla="*/ 8070843 w 8070843"/>
              <a:gd name="connsiteY4" fmla="*/ 1705113 h 2961367"/>
              <a:gd name="connsiteX0" fmla="*/ 0 w 8070843"/>
              <a:gd name="connsiteY0" fmla="*/ 2950323 h 2950323"/>
              <a:gd name="connsiteX1" fmla="*/ 1298982 w 8070843"/>
              <a:gd name="connsiteY1" fmla="*/ 2886765 h 2950323"/>
              <a:gd name="connsiteX2" fmla="*/ 3591608 w 8070843"/>
              <a:gd name="connsiteY2" fmla="*/ 435113 h 2950323"/>
              <a:gd name="connsiteX3" fmla="*/ 6348061 w 8070843"/>
              <a:gd name="connsiteY3" fmla="*/ 209826 h 2950323"/>
              <a:gd name="connsiteX4" fmla="*/ 8070843 w 8070843"/>
              <a:gd name="connsiteY4" fmla="*/ 1694069 h 2950323"/>
              <a:gd name="connsiteX0" fmla="*/ 0 w 8070843"/>
              <a:gd name="connsiteY0" fmla="*/ 2740497 h 2740497"/>
              <a:gd name="connsiteX1" fmla="*/ 1298982 w 8070843"/>
              <a:gd name="connsiteY1" fmla="*/ 2676939 h 2740497"/>
              <a:gd name="connsiteX2" fmla="*/ 3591608 w 8070843"/>
              <a:gd name="connsiteY2" fmla="*/ 225287 h 2740497"/>
              <a:gd name="connsiteX3" fmla="*/ 6348061 w 8070843"/>
              <a:gd name="connsiteY3" fmla="*/ 0 h 2740497"/>
              <a:gd name="connsiteX4" fmla="*/ 8070843 w 8070843"/>
              <a:gd name="connsiteY4" fmla="*/ 1484243 h 2740497"/>
              <a:gd name="connsiteX0" fmla="*/ 0 w 8070843"/>
              <a:gd name="connsiteY0" fmla="*/ 2592288 h 2592288"/>
              <a:gd name="connsiteX1" fmla="*/ 1298982 w 8070843"/>
              <a:gd name="connsiteY1" fmla="*/ 2528730 h 2592288"/>
              <a:gd name="connsiteX2" fmla="*/ 3591608 w 8070843"/>
              <a:gd name="connsiteY2" fmla="*/ 77078 h 2592288"/>
              <a:gd name="connsiteX3" fmla="*/ 6427712 w 8070843"/>
              <a:gd name="connsiteY3" fmla="*/ 0 h 2592288"/>
              <a:gd name="connsiteX4" fmla="*/ 8070843 w 8070843"/>
              <a:gd name="connsiteY4" fmla="*/ 1336034 h 2592288"/>
              <a:gd name="connsiteX0" fmla="*/ 0 w 8070843"/>
              <a:gd name="connsiteY0" fmla="*/ 2592289 h 2592289"/>
              <a:gd name="connsiteX1" fmla="*/ 1298982 w 8070843"/>
              <a:gd name="connsiteY1" fmla="*/ 2528731 h 2592289"/>
              <a:gd name="connsiteX2" fmla="*/ 3591608 w 8070843"/>
              <a:gd name="connsiteY2" fmla="*/ 77079 h 2592289"/>
              <a:gd name="connsiteX3" fmla="*/ 6427712 w 8070843"/>
              <a:gd name="connsiteY3" fmla="*/ 0 h 2592289"/>
              <a:gd name="connsiteX4" fmla="*/ 8070843 w 8070843"/>
              <a:gd name="connsiteY4" fmla="*/ 1336035 h 2592289"/>
              <a:gd name="connsiteX0" fmla="*/ 0 w 8070843"/>
              <a:gd name="connsiteY0" fmla="*/ 2592288 h 2592288"/>
              <a:gd name="connsiteX1" fmla="*/ 1298982 w 8070843"/>
              <a:gd name="connsiteY1" fmla="*/ 2528730 h 2592288"/>
              <a:gd name="connsiteX2" fmla="*/ 3591608 w 8070843"/>
              <a:gd name="connsiteY2" fmla="*/ 77078 h 2592288"/>
              <a:gd name="connsiteX3" fmla="*/ 6499720 w 8070843"/>
              <a:gd name="connsiteY3" fmla="*/ 0 h 2592288"/>
              <a:gd name="connsiteX4" fmla="*/ 8070843 w 8070843"/>
              <a:gd name="connsiteY4" fmla="*/ 1336034 h 2592288"/>
              <a:gd name="connsiteX0" fmla="*/ 0 w 8070843"/>
              <a:gd name="connsiteY0" fmla="*/ 2592288 h 2592288"/>
              <a:gd name="connsiteX1" fmla="*/ 1298982 w 8070843"/>
              <a:gd name="connsiteY1" fmla="*/ 2528730 h 2592288"/>
              <a:gd name="connsiteX2" fmla="*/ 3591608 w 8070843"/>
              <a:gd name="connsiteY2" fmla="*/ 77078 h 2592288"/>
              <a:gd name="connsiteX3" fmla="*/ 6499720 w 8070843"/>
              <a:gd name="connsiteY3" fmla="*/ 0 h 2592288"/>
              <a:gd name="connsiteX4" fmla="*/ 8070843 w 8070843"/>
              <a:gd name="connsiteY4" fmla="*/ 1336034 h 2592288"/>
              <a:gd name="connsiteX0" fmla="*/ 0 w 8070843"/>
              <a:gd name="connsiteY0" fmla="*/ 2592288 h 2592288"/>
              <a:gd name="connsiteX1" fmla="*/ 1298982 w 8070843"/>
              <a:gd name="connsiteY1" fmla="*/ 2528730 h 2592288"/>
              <a:gd name="connsiteX2" fmla="*/ 3591608 w 8070843"/>
              <a:gd name="connsiteY2" fmla="*/ 77078 h 2592288"/>
              <a:gd name="connsiteX3" fmla="*/ 6499720 w 8070843"/>
              <a:gd name="connsiteY3" fmla="*/ 0 h 2592288"/>
              <a:gd name="connsiteX4" fmla="*/ 8070843 w 8070843"/>
              <a:gd name="connsiteY4" fmla="*/ 1336034 h 2592288"/>
              <a:gd name="connsiteX0" fmla="*/ 0 w 8070843"/>
              <a:gd name="connsiteY0" fmla="*/ 2592289 h 2592289"/>
              <a:gd name="connsiteX1" fmla="*/ 1298982 w 8070843"/>
              <a:gd name="connsiteY1" fmla="*/ 2528731 h 2592289"/>
              <a:gd name="connsiteX2" fmla="*/ 3619400 w 8070843"/>
              <a:gd name="connsiteY2" fmla="*/ 0 h 2592289"/>
              <a:gd name="connsiteX3" fmla="*/ 6499720 w 8070843"/>
              <a:gd name="connsiteY3" fmla="*/ 1 h 2592289"/>
              <a:gd name="connsiteX4" fmla="*/ 8070843 w 8070843"/>
              <a:gd name="connsiteY4" fmla="*/ 1336035 h 2592289"/>
              <a:gd name="connsiteX0" fmla="*/ 0 w 8070843"/>
              <a:gd name="connsiteY0" fmla="*/ 2592289 h 2592289"/>
              <a:gd name="connsiteX1" fmla="*/ 1298982 w 8070843"/>
              <a:gd name="connsiteY1" fmla="*/ 2528731 h 2592289"/>
              <a:gd name="connsiteX2" fmla="*/ 3619400 w 8070843"/>
              <a:gd name="connsiteY2" fmla="*/ 0 h 2592289"/>
              <a:gd name="connsiteX3" fmla="*/ 6499720 w 8070843"/>
              <a:gd name="connsiteY3" fmla="*/ 1 h 2592289"/>
              <a:gd name="connsiteX4" fmla="*/ 8070843 w 8070843"/>
              <a:gd name="connsiteY4" fmla="*/ 1336035 h 2592289"/>
              <a:gd name="connsiteX0" fmla="*/ 0 w 8070843"/>
              <a:gd name="connsiteY0" fmla="*/ 2592289 h 2592289"/>
              <a:gd name="connsiteX1" fmla="*/ 1298982 w 8070843"/>
              <a:gd name="connsiteY1" fmla="*/ 2528731 h 2592289"/>
              <a:gd name="connsiteX2" fmla="*/ 3619400 w 8070843"/>
              <a:gd name="connsiteY2" fmla="*/ 0 h 2592289"/>
              <a:gd name="connsiteX3" fmla="*/ 6499720 w 8070843"/>
              <a:gd name="connsiteY3" fmla="*/ 1 h 2592289"/>
              <a:gd name="connsiteX4" fmla="*/ 8070843 w 8070843"/>
              <a:gd name="connsiteY4" fmla="*/ 1336035 h 2592289"/>
              <a:gd name="connsiteX0" fmla="*/ 0 w 8070843"/>
              <a:gd name="connsiteY0" fmla="*/ 3088547 h 3088547"/>
              <a:gd name="connsiteX1" fmla="*/ 1298982 w 8070843"/>
              <a:gd name="connsiteY1" fmla="*/ 3024989 h 3088547"/>
              <a:gd name="connsiteX2" fmla="*/ 3619400 w 8070843"/>
              <a:gd name="connsiteY2" fmla="*/ 496258 h 3088547"/>
              <a:gd name="connsiteX3" fmla="*/ 6499720 w 8070843"/>
              <a:gd name="connsiteY3" fmla="*/ 496259 h 3088547"/>
              <a:gd name="connsiteX4" fmla="*/ 8070843 w 8070843"/>
              <a:gd name="connsiteY4" fmla="*/ 1832293 h 3088547"/>
              <a:gd name="connsiteX0" fmla="*/ 0 w 8070843"/>
              <a:gd name="connsiteY0" fmla="*/ 3088547 h 3088547"/>
              <a:gd name="connsiteX1" fmla="*/ 1298982 w 8070843"/>
              <a:gd name="connsiteY1" fmla="*/ 3024989 h 3088547"/>
              <a:gd name="connsiteX2" fmla="*/ 3619400 w 8070843"/>
              <a:gd name="connsiteY2" fmla="*/ 496258 h 3088547"/>
              <a:gd name="connsiteX3" fmla="*/ 6499720 w 8070843"/>
              <a:gd name="connsiteY3" fmla="*/ 496259 h 3088547"/>
              <a:gd name="connsiteX4" fmla="*/ 8070843 w 8070843"/>
              <a:gd name="connsiteY4" fmla="*/ 1832293 h 3088547"/>
              <a:gd name="connsiteX0" fmla="*/ 0 w 9104132"/>
              <a:gd name="connsiteY0" fmla="*/ 2941736 h 2941736"/>
              <a:gd name="connsiteX1" fmla="*/ 1298982 w 9104132"/>
              <a:gd name="connsiteY1" fmla="*/ 2878178 h 2941736"/>
              <a:gd name="connsiteX2" fmla="*/ 3619400 w 9104132"/>
              <a:gd name="connsiteY2" fmla="*/ 349447 h 2941736"/>
              <a:gd name="connsiteX3" fmla="*/ 8227912 w 9104132"/>
              <a:gd name="connsiteY3" fmla="*/ 781496 h 2941736"/>
              <a:gd name="connsiteX4" fmla="*/ 8070843 w 9104132"/>
              <a:gd name="connsiteY4" fmla="*/ 1685482 h 2941736"/>
              <a:gd name="connsiteX0" fmla="*/ 0 w 9017825"/>
              <a:gd name="connsiteY0" fmla="*/ 2941736 h 2941736"/>
              <a:gd name="connsiteX1" fmla="*/ 1298982 w 9017825"/>
              <a:gd name="connsiteY1" fmla="*/ 2878178 h 2941736"/>
              <a:gd name="connsiteX2" fmla="*/ 3331367 w 9017825"/>
              <a:gd name="connsiteY2" fmla="*/ 349447 h 2941736"/>
              <a:gd name="connsiteX3" fmla="*/ 8227912 w 9017825"/>
              <a:gd name="connsiteY3" fmla="*/ 781496 h 2941736"/>
              <a:gd name="connsiteX4" fmla="*/ 8070843 w 9017825"/>
              <a:gd name="connsiteY4" fmla="*/ 1685482 h 2941736"/>
              <a:gd name="connsiteX0" fmla="*/ 0 w 8993822"/>
              <a:gd name="connsiteY0" fmla="*/ 2869728 h 2869728"/>
              <a:gd name="connsiteX1" fmla="*/ 1298982 w 8993822"/>
              <a:gd name="connsiteY1" fmla="*/ 2806170 h 2869728"/>
              <a:gd name="connsiteX2" fmla="*/ 3475384 w 8993822"/>
              <a:gd name="connsiteY2" fmla="*/ 349447 h 2869728"/>
              <a:gd name="connsiteX3" fmla="*/ 8227912 w 8993822"/>
              <a:gd name="connsiteY3" fmla="*/ 709488 h 2869728"/>
              <a:gd name="connsiteX4" fmla="*/ 8070843 w 8993822"/>
              <a:gd name="connsiteY4" fmla="*/ 1613474 h 2869728"/>
              <a:gd name="connsiteX0" fmla="*/ 0 w 8849806"/>
              <a:gd name="connsiteY0" fmla="*/ 2881729 h 2881729"/>
              <a:gd name="connsiteX1" fmla="*/ 1298982 w 8849806"/>
              <a:gd name="connsiteY1" fmla="*/ 2818171 h 2881729"/>
              <a:gd name="connsiteX2" fmla="*/ 3475384 w 8849806"/>
              <a:gd name="connsiteY2" fmla="*/ 361448 h 2881729"/>
              <a:gd name="connsiteX3" fmla="*/ 8083896 w 8849806"/>
              <a:gd name="connsiteY3" fmla="*/ 649480 h 2881729"/>
              <a:gd name="connsiteX4" fmla="*/ 8070843 w 8849806"/>
              <a:gd name="connsiteY4" fmla="*/ 1625475 h 2881729"/>
              <a:gd name="connsiteX0" fmla="*/ 0 w 8849806"/>
              <a:gd name="connsiteY0" fmla="*/ 2596131 h 2596131"/>
              <a:gd name="connsiteX1" fmla="*/ 1298982 w 8849806"/>
              <a:gd name="connsiteY1" fmla="*/ 2532573 h 2596131"/>
              <a:gd name="connsiteX2" fmla="*/ 3475384 w 8849806"/>
              <a:gd name="connsiteY2" fmla="*/ 75850 h 2596131"/>
              <a:gd name="connsiteX3" fmla="*/ 8083896 w 8849806"/>
              <a:gd name="connsiteY3" fmla="*/ 363882 h 2596131"/>
              <a:gd name="connsiteX4" fmla="*/ 8070843 w 8849806"/>
              <a:gd name="connsiteY4" fmla="*/ 1339877 h 2596131"/>
              <a:gd name="connsiteX0" fmla="*/ 0 w 8070843"/>
              <a:gd name="connsiteY0" fmla="*/ 2596131 h 2596131"/>
              <a:gd name="connsiteX1" fmla="*/ 1298982 w 8070843"/>
              <a:gd name="connsiteY1" fmla="*/ 2532573 h 2596131"/>
              <a:gd name="connsiteX2" fmla="*/ 3475384 w 8070843"/>
              <a:gd name="connsiteY2" fmla="*/ 75850 h 2596131"/>
              <a:gd name="connsiteX3" fmla="*/ 7291808 w 8070843"/>
              <a:gd name="connsiteY3" fmla="*/ 219867 h 2596131"/>
              <a:gd name="connsiteX4" fmla="*/ 8070843 w 8070843"/>
              <a:gd name="connsiteY4" fmla="*/ 1339877 h 2596131"/>
              <a:gd name="connsiteX0" fmla="*/ 0 w 8129727"/>
              <a:gd name="connsiteY0" fmla="*/ 2658943 h 2658943"/>
              <a:gd name="connsiteX1" fmla="*/ 1298982 w 8129727"/>
              <a:gd name="connsiteY1" fmla="*/ 2595385 h 2658943"/>
              <a:gd name="connsiteX2" fmla="*/ 3475384 w 8129727"/>
              <a:gd name="connsiteY2" fmla="*/ 138662 h 2658943"/>
              <a:gd name="connsiteX3" fmla="*/ 7363817 w 8129727"/>
              <a:gd name="connsiteY3" fmla="*/ 210671 h 2658943"/>
              <a:gd name="connsiteX4" fmla="*/ 8070843 w 8129727"/>
              <a:gd name="connsiteY4" fmla="*/ 1402689 h 2658943"/>
              <a:gd name="connsiteX0" fmla="*/ 0 w 8070843"/>
              <a:gd name="connsiteY0" fmla="*/ 2730951 h 2730951"/>
              <a:gd name="connsiteX1" fmla="*/ 1298982 w 8070843"/>
              <a:gd name="connsiteY1" fmla="*/ 2667393 h 2730951"/>
              <a:gd name="connsiteX2" fmla="*/ 3475384 w 8070843"/>
              <a:gd name="connsiteY2" fmla="*/ 210670 h 2730951"/>
              <a:gd name="connsiteX3" fmla="*/ 6355705 w 8070843"/>
              <a:gd name="connsiteY3" fmla="*/ 210671 h 2730951"/>
              <a:gd name="connsiteX4" fmla="*/ 8070843 w 8070843"/>
              <a:gd name="connsiteY4" fmla="*/ 1474697 h 2730951"/>
              <a:gd name="connsiteX0" fmla="*/ 0 w 8070843"/>
              <a:gd name="connsiteY0" fmla="*/ 2615873 h 2615873"/>
              <a:gd name="connsiteX1" fmla="*/ 1298982 w 8070843"/>
              <a:gd name="connsiteY1" fmla="*/ 2552315 h 2615873"/>
              <a:gd name="connsiteX2" fmla="*/ 3475384 w 8070843"/>
              <a:gd name="connsiteY2" fmla="*/ 95592 h 2615873"/>
              <a:gd name="connsiteX3" fmla="*/ 6355705 w 8070843"/>
              <a:gd name="connsiteY3" fmla="*/ 95593 h 2615873"/>
              <a:gd name="connsiteX4" fmla="*/ 8070843 w 8070843"/>
              <a:gd name="connsiteY4" fmla="*/ 1359619 h 2615873"/>
              <a:gd name="connsiteX0" fmla="*/ 0 w 8070843"/>
              <a:gd name="connsiteY0" fmla="*/ 2615873 h 2615873"/>
              <a:gd name="connsiteX1" fmla="*/ 1298982 w 8070843"/>
              <a:gd name="connsiteY1" fmla="*/ 2552315 h 2615873"/>
              <a:gd name="connsiteX2" fmla="*/ 3475384 w 8070843"/>
              <a:gd name="connsiteY2" fmla="*/ 95592 h 2615873"/>
              <a:gd name="connsiteX3" fmla="*/ 6355705 w 8070843"/>
              <a:gd name="connsiteY3" fmla="*/ 95593 h 2615873"/>
              <a:gd name="connsiteX4" fmla="*/ 8070843 w 8070843"/>
              <a:gd name="connsiteY4" fmla="*/ 1359619 h 2615873"/>
              <a:gd name="connsiteX0" fmla="*/ 0 w 8070843"/>
              <a:gd name="connsiteY0" fmla="*/ 2615873 h 2615873"/>
              <a:gd name="connsiteX1" fmla="*/ 1298982 w 8070843"/>
              <a:gd name="connsiteY1" fmla="*/ 2552315 h 2615873"/>
              <a:gd name="connsiteX2" fmla="*/ 3475384 w 8070843"/>
              <a:gd name="connsiteY2" fmla="*/ 95592 h 2615873"/>
              <a:gd name="connsiteX3" fmla="*/ 6067673 w 8070843"/>
              <a:gd name="connsiteY3" fmla="*/ 95593 h 2615873"/>
              <a:gd name="connsiteX4" fmla="*/ 8070843 w 8070843"/>
              <a:gd name="connsiteY4" fmla="*/ 1359619 h 2615873"/>
              <a:gd name="connsiteX0" fmla="*/ 0 w 7723857"/>
              <a:gd name="connsiteY0" fmla="*/ 2615873 h 2615873"/>
              <a:gd name="connsiteX1" fmla="*/ 1298982 w 7723857"/>
              <a:gd name="connsiteY1" fmla="*/ 2552315 h 2615873"/>
              <a:gd name="connsiteX2" fmla="*/ 3475384 w 7723857"/>
              <a:gd name="connsiteY2" fmla="*/ 95592 h 2615873"/>
              <a:gd name="connsiteX3" fmla="*/ 6067673 w 7723857"/>
              <a:gd name="connsiteY3" fmla="*/ 95593 h 2615873"/>
              <a:gd name="connsiteX4" fmla="*/ 7723857 w 7723857"/>
              <a:gd name="connsiteY4" fmla="*/ 1391737 h 2615873"/>
              <a:gd name="connsiteX0" fmla="*/ 0 w 7723857"/>
              <a:gd name="connsiteY0" fmla="*/ 2615873 h 2615873"/>
              <a:gd name="connsiteX1" fmla="*/ 1298982 w 7723857"/>
              <a:gd name="connsiteY1" fmla="*/ 2552315 h 2615873"/>
              <a:gd name="connsiteX2" fmla="*/ 3475384 w 7723857"/>
              <a:gd name="connsiteY2" fmla="*/ 95592 h 2615873"/>
              <a:gd name="connsiteX3" fmla="*/ 6067673 w 7723857"/>
              <a:gd name="connsiteY3" fmla="*/ 95593 h 2615873"/>
              <a:gd name="connsiteX4" fmla="*/ 7723857 w 7723857"/>
              <a:gd name="connsiteY4" fmla="*/ 1391737 h 2615873"/>
              <a:gd name="connsiteX0" fmla="*/ 0 w 7723857"/>
              <a:gd name="connsiteY0" fmla="*/ 2615873 h 2615873"/>
              <a:gd name="connsiteX1" fmla="*/ 1298982 w 7723857"/>
              <a:gd name="connsiteY1" fmla="*/ 2552315 h 2615873"/>
              <a:gd name="connsiteX2" fmla="*/ 3475384 w 7723857"/>
              <a:gd name="connsiteY2" fmla="*/ 95592 h 2615873"/>
              <a:gd name="connsiteX3" fmla="*/ 5851649 w 7723857"/>
              <a:gd name="connsiteY3" fmla="*/ 95593 h 2615873"/>
              <a:gd name="connsiteX4" fmla="*/ 7723857 w 7723857"/>
              <a:gd name="connsiteY4" fmla="*/ 1391737 h 2615873"/>
              <a:gd name="connsiteX0" fmla="*/ 0 w 7723857"/>
              <a:gd name="connsiteY0" fmla="*/ 2615873 h 2615873"/>
              <a:gd name="connsiteX1" fmla="*/ 1298982 w 7723857"/>
              <a:gd name="connsiteY1" fmla="*/ 2552315 h 2615873"/>
              <a:gd name="connsiteX2" fmla="*/ 3475384 w 7723857"/>
              <a:gd name="connsiteY2" fmla="*/ 95592 h 2615873"/>
              <a:gd name="connsiteX3" fmla="*/ 5851649 w 7723857"/>
              <a:gd name="connsiteY3" fmla="*/ 95593 h 2615873"/>
              <a:gd name="connsiteX4" fmla="*/ 6295056 w 7723857"/>
              <a:gd name="connsiteY4" fmla="*/ 325951 h 2615873"/>
              <a:gd name="connsiteX5" fmla="*/ 7723857 w 7723857"/>
              <a:gd name="connsiteY5" fmla="*/ 1391737 h 2615873"/>
              <a:gd name="connsiteX0" fmla="*/ 0 w 7723857"/>
              <a:gd name="connsiteY0" fmla="*/ 2615873 h 2615873"/>
              <a:gd name="connsiteX1" fmla="*/ 1298982 w 7723857"/>
              <a:gd name="connsiteY1" fmla="*/ 2552315 h 2615873"/>
              <a:gd name="connsiteX2" fmla="*/ 3475384 w 7723857"/>
              <a:gd name="connsiteY2" fmla="*/ 95592 h 2615873"/>
              <a:gd name="connsiteX3" fmla="*/ 5851649 w 7723857"/>
              <a:gd name="connsiteY3" fmla="*/ 95593 h 2615873"/>
              <a:gd name="connsiteX4" fmla="*/ 6499721 w 7723857"/>
              <a:gd name="connsiteY4" fmla="*/ 239609 h 2615873"/>
              <a:gd name="connsiteX5" fmla="*/ 7723857 w 7723857"/>
              <a:gd name="connsiteY5" fmla="*/ 1391737 h 2615873"/>
              <a:gd name="connsiteX0" fmla="*/ 0 w 7723857"/>
              <a:gd name="connsiteY0" fmla="*/ 2615873 h 2615873"/>
              <a:gd name="connsiteX1" fmla="*/ 1298982 w 7723857"/>
              <a:gd name="connsiteY1" fmla="*/ 2552315 h 2615873"/>
              <a:gd name="connsiteX2" fmla="*/ 3475384 w 7723857"/>
              <a:gd name="connsiteY2" fmla="*/ 95592 h 2615873"/>
              <a:gd name="connsiteX3" fmla="*/ 6067673 w 7723857"/>
              <a:gd name="connsiteY3" fmla="*/ 95593 h 2615873"/>
              <a:gd name="connsiteX4" fmla="*/ 6499721 w 7723857"/>
              <a:gd name="connsiteY4" fmla="*/ 239609 h 2615873"/>
              <a:gd name="connsiteX5" fmla="*/ 7723857 w 7723857"/>
              <a:gd name="connsiteY5" fmla="*/ 1391737 h 2615873"/>
              <a:gd name="connsiteX0" fmla="*/ 0 w 7723857"/>
              <a:gd name="connsiteY0" fmla="*/ 2615873 h 2615873"/>
              <a:gd name="connsiteX1" fmla="*/ 1298982 w 7723857"/>
              <a:gd name="connsiteY1" fmla="*/ 2552315 h 2615873"/>
              <a:gd name="connsiteX2" fmla="*/ 3475384 w 7723857"/>
              <a:gd name="connsiteY2" fmla="*/ 95592 h 2615873"/>
              <a:gd name="connsiteX3" fmla="*/ 6067673 w 7723857"/>
              <a:gd name="connsiteY3" fmla="*/ 95593 h 2615873"/>
              <a:gd name="connsiteX4" fmla="*/ 6787753 w 7723857"/>
              <a:gd name="connsiteY4" fmla="*/ 239609 h 2615873"/>
              <a:gd name="connsiteX5" fmla="*/ 7723857 w 7723857"/>
              <a:gd name="connsiteY5" fmla="*/ 1391737 h 2615873"/>
              <a:gd name="connsiteX0" fmla="*/ 0 w 7723857"/>
              <a:gd name="connsiteY0" fmla="*/ 2596131 h 2596131"/>
              <a:gd name="connsiteX1" fmla="*/ 1298982 w 7723857"/>
              <a:gd name="connsiteY1" fmla="*/ 2532573 h 2596131"/>
              <a:gd name="connsiteX2" fmla="*/ 3475384 w 7723857"/>
              <a:gd name="connsiteY2" fmla="*/ 75850 h 2596131"/>
              <a:gd name="connsiteX3" fmla="*/ 6242047 w 7723857"/>
              <a:gd name="connsiteY3" fmla="*/ 120678 h 2596131"/>
              <a:gd name="connsiteX4" fmla="*/ 6787753 w 7723857"/>
              <a:gd name="connsiteY4" fmla="*/ 219867 h 2596131"/>
              <a:gd name="connsiteX5" fmla="*/ 7723857 w 7723857"/>
              <a:gd name="connsiteY5" fmla="*/ 1371995 h 2596131"/>
              <a:gd name="connsiteX0" fmla="*/ 0 w 7723857"/>
              <a:gd name="connsiteY0" fmla="*/ 2596131 h 2596131"/>
              <a:gd name="connsiteX1" fmla="*/ 1298982 w 7723857"/>
              <a:gd name="connsiteY1" fmla="*/ 2532573 h 2596131"/>
              <a:gd name="connsiteX2" fmla="*/ 3475384 w 7723857"/>
              <a:gd name="connsiteY2" fmla="*/ 75850 h 2596131"/>
              <a:gd name="connsiteX3" fmla="*/ 6242047 w 7723857"/>
              <a:gd name="connsiteY3" fmla="*/ 120678 h 2596131"/>
              <a:gd name="connsiteX4" fmla="*/ 6960031 w 7723857"/>
              <a:gd name="connsiteY4" fmla="*/ 537919 h 2596131"/>
              <a:gd name="connsiteX5" fmla="*/ 7723857 w 7723857"/>
              <a:gd name="connsiteY5" fmla="*/ 1371995 h 2596131"/>
              <a:gd name="connsiteX0" fmla="*/ 0 w 7507833"/>
              <a:gd name="connsiteY0" fmla="*/ 2596131 h 2596131"/>
              <a:gd name="connsiteX1" fmla="*/ 1298982 w 7507833"/>
              <a:gd name="connsiteY1" fmla="*/ 2532573 h 2596131"/>
              <a:gd name="connsiteX2" fmla="*/ 3475384 w 7507833"/>
              <a:gd name="connsiteY2" fmla="*/ 75850 h 2596131"/>
              <a:gd name="connsiteX3" fmla="*/ 6242047 w 7507833"/>
              <a:gd name="connsiteY3" fmla="*/ 120678 h 2596131"/>
              <a:gd name="connsiteX4" fmla="*/ 6960031 w 7507833"/>
              <a:gd name="connsiteY4" fmla="*/ 537919 h 2596131"/>
              <a:gd name="connsiteX5" fmla="*/ 7507833 w 7507833"/>
              <a:gd name="connsiteY5" fmla="*/ 1083963 h 2596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07833" h="2596131">
                <a:moveTo>
                  <a:pt x="0" y="2596131"/>
                </a:moveTo>
                <a:cubicBezTo>
                  <a:pt x="332252" y="2504671"/>
                  <a:pt x="599052" y="2581637"/>
                  <a:pt x="1298982" y="2532573"/>
                </a:cubicBezTo>
                <a:cubicBezTo>
                  <a:pt x="1885582" y="2113372"/>
                  <a:pt x="2344565" y="437298"/>
                  <a:pt x="3475384" y="75850"/>
                </a:cubicBezTo>
                <a:cubicBezTo>
                  <a:pt x="4656980" y="0"/>
                  <a:pt x="5592228" y="25085"/>
                  <a:pt x="6242047" y="120678"/>
                </a:cubicBezTo>
                <a:cubicBezTo>
                  <a:pt x="6711992" y="159071"/>
                  <a:pt x="6749067" y="377372"/>
                  <a:pt x="6960031" y="537919"/>
                </a:cubicBezTo>
                <a:cubicBezTo>
                  <a:pt x="7170995" y="698467"/>
                  <a:pt x="7269700" y="906332"/>
                  <a:pt x="7507833" y="1083963"/>
                </a:cubicBezTo>
              </a:path>
            </a:pathLst>
          </a:cu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1" name="Forma livre 10"/>
          <p:cNvSpPr/>
          <p:nvPr/>
        </p:nvSpPr>
        <p:spPr>
          <a:xfrm>
            <a:off x="536575" y="1196975"/>
            <a:ext cx="6988175" cy="4124325"/>
          </a:xfrm>
          <a:custGeom>
            <a:avLst/>
            <a:gdLst>
              <a:gd name="connsiteX0" fmla="*/ 0 w 7964556"/>
              <a:gd name="connsiteY0" fmla="*/ 2937566 h 3313044"/>
              <a:gd name="connsiteX1" fmla="*/ 1192695 w 7964556"/>
              <a:gd name="connsiteY1" fmla="*/ 2897809 h 3313044"/>
              <a:gd name="connsiteX2" fmla="*/ 3485321 w 7964556"/>
              <a:gd name="connsiteY2" fmla="*/ 446157 h 3313044"/>
              <a:gd name="connsiteX3" fmla="*/ 6241774 w 7964556"/>
              <a:gd name="connsiteY3" fmla="*/ 220870 h 3313044"/>
              <a:gd name="connsiteX4" fmla="*/ 7964556 w 7964556"/>
              <a:gd name="connsiteY4" fmla="*/ 1705113 h 3313044"/>
              <a:gd name="connsiteX0" fmla="*/ 0 w 9078957"/>
              <a:gd name="connsiteY0" fmla="*/ 2529318 h 3245003"/>
              <a:gd name="connsiteX1" fmla="*/ 2307096 w 9078957"/>
              <a:gd name="connsiteY1" fmla="*/ 2897809 h 3245003"/>
              <a:gd name="connsiteX2" fmla="*/ 4599722 w 9078957"/>
              <a:gd name="connsiteY2" fmla="*/ 446157 h 3245003"/>
              <a:gd name="connsiteX3" fmla="*/ 7356175 w 9078957"/>
              <a:gd name="connsiteY3" fmla="*/ 220870 h 3245003"/>
              <a:gd name="connsiteX4" fmla="*/ 9078957 w 9078957"/>
              <a:gd name="connsiteY4" fmla="*/ 1705113 h 3245003"/>
              <a:gd name="connsiteX0" fmla="*/ 0 w 9799036"/>
              <a:gd name="connsiteY0" fmla="*/ 1593215 h 3088985"/>
              <a:gd name="connsiteX1" fmla="*/ 3027175 w 9799036"/>
              <a:gd name="connsiteY1" fmla="*/ 2897809 h 3088985"/>
              <a:gd name="connsiteX2" fmla="*/ 5319801 w 9799036"/>
              <a:gd name="connsiteY2" fmla="*/ 446157 h 3088985"/>
              <a:gd name="connsiteX3" fmla="*/ 8076254 w 9799036"/>
              <a:gd name="connsiteY3" fmla="*/ 220870 h 3088985"/>
              <a:gd name="connsiteX4" fmla="*/ 9799036 w 9799036"/>
              <a:gd name="connsiteY4" fmla="*/ 1705113 h 3088985"/>
              <a:gd name="connsiteX0" fmla="*/ 473 w 9799509"/>
              <a:gd name="connsiteY0" fmla="*/ 1593215 h 3148992"/>
              <a:gd name="connsiteX1" fmla="*/ 504529 w 9799509"/>
              <a:gd name="connsiteY1" fmla="*/ 1953255 h 3148992"/>
              <a:gd name="connsiteX2" fmla="*/ 3027648 w 9799509"/>
              <a:gd name="connsiteY2" fmla="*/ 2897809 h 3148992"/>
              <a:gd name="connsiteX3" fmla="*/ 5320274 w 9799509"/>
              <a:gd name="connsiteY3" fmla="*/ 446157 h 3148992"/>
              <a:gd name="connsiteX4" fmla="*/ 8076727 w 9799509"/>
              <a:gd name="connsiteY4" fmla="*/ 220870 h 3148992"/>
              <a:gd name="connsiteX5" fmla="*/ 9799509 w 9799509"/>
              <a:gd name="connsiteY5" fmla="*/ 1705113 h 3148992"/>
              <a:gd name="connsiteX0" fmla="*/ 473 w 9799509"/>
              <a:gd name="connsiteY0" fmla="*/ 1593215 h 3295374"/>
              <a:gd name="connsiteX1" fmla="*/ 504529 w 9799509"/>
              <a:gd name="connsiteY1" fmla="*/ 1953255 h 3295374"/>
              <a:gd name="connsiteX2" fmla="*/ 2166259 w 9799509"/>
              <a:gd name="connsiteY2" fmla="*/ 2831548 h 3295374"/>
              <a:gd name="connsiteX3" fmla="*/ 3027648 w 9799509"/>
              <a:gd name="connsiteY3" fmla="*/ 2897809 h 3295374"/>
              <a:gd name="connsiteX4" fmla="*/ 5320274 w 9799509"/>
              <a:gd name="connsiteY4" fmla="*/ 446157 h 3295374"/>
              <a:gd name="connsiteX5" fmla="*/ 8076727 w 9799509"/>
              <a:gd name="connsiteY5" fmla="*/ 220870 h 3295374"/>
              <a:gd name="connsiteX6" fmla="*/ 9799509 w 9799509"/>
              <a:gd name="connsiteY6" fmla="*/ 1705113 h 3295374"/>
              <a:gd name="connsiteX0" fmla="*/ 473 w 9799509"/>
              <a:gd name="connsiteY0" fmla="*/ 1593215 h 3100986"/>
              <a:gd name="connsiteX1" fmla="*/ 504529 w 9799509"/>
              <a:gd name="connsiteY1" fmla="*/ 1953255 h 3100986"/>
              <a:gd name="connsiteX2" fmla="*/ 648546 w 9799509"/>
              <a:gd name="connsiteY2" fmla="*/ 1665222 h 3100986"/>
              <a:gd name="connsiteX3" fmla="*/ 3027648 w 9799509"/>
              <a:gd name="connsiteY3" fmla="*/ 2897809 h 3100986"/>
              <a:gd name="connsiteX4" fmla="*/ 5320274 w 9799509"/>
              <a:gd name="connsiteY4" fmla="*/ 446157 h 3100986"/>
              <a:gd name="connsiteX5" fmla="*/ 8076727 w 9799509"/>
              <a:gd name="connsiteY5" fmla="*/ 220870 h 3100986"/>
              <a:gd name="connsiteX6" fmla="*/ 9799509 w 9799509"/>
              <a:gd name="connsiteY6" fmla="*/ 1705113 h 3100986"/>
              <a:gd name="connsiteX0" fmla="*/ 244385 w 10043421"/>
              <a:gd name="connsiteY0" fmla="*/ 1593215 h 3100986"/>
              <a:gd name="connsiteX1" fmla="*/ 748441 w 10043421"/>
              <a:gd name="connsiteY1" fmla="*/ 1953255 h 3100986"/>
              <a:gd name="connsiteX2" fmla="*/ 892458 w 10043421"/>
              <a:gd name="connsiteY2" fmla="*/ 1665222 h 3100986"/>
              <a:gd name="connsiteX3" fmla="*/ 3271560 w 10043421"/>
              <a:gd name="connsiteY3" fmla="*/ 2897809 h 3100986"/>
              <a:gd name="connsiteX4" fmla="*/ 5564186 w 10043421"/>
              <a:gd name="connsiteY4" fmla="*/ 446157 h 3100986"/>
              <a:gd name="connsiteX5" fmla="*/ 8320639 w 10043421"/>
              <a:gd name="connsiteY5" fmla="*/ 220870 h 3100986"/>
              <a:gd name="connsiteX6" fmla="*/ 10043421 w 10043421"/>
              <a:gd name="connsiteY6" fmla="*/ 1705113 h 3100986"/>
              <a:gd name="connsiteX0" fmla="*/ 244385 w 10043421"/>
              <a:gd name="connsiteY0" fmla="*/ 1593215 h 3100986"/>
              <a:gd name="connsiteX1" fmla="*/ 748441 w 10043421"/>
              <a:gd name="connsiteY1" fmla="*/ 1953255 h 3100986"/>
              <a:gd name="connsiteX2" fmla="*/ 892458 w 10043421"/>
              <a:gd name="connsiteY2" fmla="*/ 1665222 h 3100986"/>
              <a:gd name="connsiteX3" fmla="*/ 3271560 w 10043421"/>
              <a:gd name="connsiteY3" fmla="*/ 2897809 h 3100986"/>
              <a:gd name="connsiteX4" fmla="*/ 5564186 w 10043421"/>
              <a:gd name="connsiteY4" fmla="*/ 446157 h 3100986"/>
              <a:gd name="connsiteX5" fmla="*/ 8320639 w 10043421"/>
              <a:gd name="connsiteY5" fmla="*/ 220870 h 3100986"/>
              <a:gd name="connsiteX6" fmla="*/ 10043421 w 10043421"/>
              <a:gd name="connsiteY6" fmla="*/ 1705113 h 3100986"/>
              <a:gd name="connsiteX0" fmla="*/ 244385 w 10043421"/>
              <a:gd name="connsiteY0" fmla="*/ 1593215 h 3100986"/>
              <a:gd name="connsiteX1" fmla="*/ 748441 w 10043421"/>
              <a:gd name="connsiteY1" fmla="*/ 1953255 h 3100986"/>
              <a:gd name="connsiteX2" fmla="*/ 892458 w 10043421"/>
              <a:gd name="connsiteY2" fmla="*/ 1665222 h 3100986"/>
              <a:gd name="connsiteX3" fmla="*/ 3271560 w 10043421"/>
              <a:gd name="connsiteY3" fmla="*/ 2897809 h 3100986"/>
              <a:gd name="connsiteX4" fmla="*/ 5564186 w 10043421"/>
              <a:gd name="connsiteY4" fmla="*/ 446157 h 3100986"/>
              <a:gd name="connsiteX5" fmla="*/ 8320639 w 10043421"/>
              <a:gd name="connsiteY5" fmla="*/ 220870 h 3100986"/>
              <a:gd name="connsiteX6" fmla="*/ 10043421 w 10043421"/>
              <a:gd name="connsiteY6" fmla="*/ 1705113 h 3100986"/>
              <a:gd name="connsiteX0" fmla="*/ 0 w 9799036"/>
              <a:gd name="connsiteY0" fmla="*/ 1593215 h 3310835"/>
              <a:gd name="connsiteX1" fmla="*/ 504056 w 9799036"/>
              <a:gd name="connsiteY1" fmla="*/ 1953255 h 3310835"/>
              <a:gd name="connsiteX2" fmla="*/ 648073 w 9799036"/>
              <a:gd name="connsiteY2" fmla="*/ 1665222 h 3310835"/>
              <a:gd name="connsiteX3" fmla="*/ 1807977 w 9799036"/>
              <a:gd name="connsiteY3" fmla="*/ 2924313 h 3310835"/>
              <a:gd name="connsiteX4" fmla="*/ 3027175 w 9799036"/>
              <a:gd name="connsiteY4" fmla="*/ 2897809 h 3310835"/>
              <a:gd name="connsiteX5" fmla="*/ 5319801 w 9799036"/>
              <a:gd name="connsiteY5" fmla="*/ 446157 h 3310835"/>
              <a:gd name="connsiteX6" fmla="*/ 8076254 w 9799036"/>
              <a:gd name="connsiteY6" fmla="*/ 220870 h 3310835"/>
              <a:gd name="connsiteX7" fmla="*/ 9799036 w 9799036"/>
              <a:gd name="connsiteY7" fmla="*/ 1705113 h 3310835"/>
              <a:gd name="connsiteX0" fmla="*/ 0 w 9799036"/>
              <a:gd name="connsiteY0" fmla="*/ 1593215 h 3310835"/>
              <a:gd name="connsiteX1" fmla="*/ 504056 w 9799036"/>
              <a:gd name="connsiteY1" fmla="*/ 1953255 h 3310835"/>
              <a:gd name="connsiteX2" fmla="*/ 648073 w 9799036"/>
              <a:gd name="connsiteY2" fmla="*/ 1665222 h 3310835"/>
              <a:gd name="connsiteX3" fmla="*/ 1807977 w 9799036"/>
              <a:gd name="connsiteY3" fmla="*/ 2924313 h 3310835"/>
              <a:gd name="connsiteX4" fmla="*/ 3027175 w 9799036"/>
              <a:gd name="connsiteY4" fmla="*/ 2897809 h 3310835"/>
              <a:gd name="connsiteX5" fmla="*/ 5319801 w 9799036"/>
              <a:gd name="connsiteY5" fmla="*/ 446157 h 3310835"/>
              <a:gd name="connsiteX6" fmla="*/ 8076254 w 9799036"/>
              <a:gd name="connsiteY6" fmla="*/ 220870 h 3310835"/>
              <a:gd name="connsiteX7" fmla="*/ 9799036 w 9799036"/>
              <a:gd name="connsiteY7" fmla="*/ 1705113 h 3310835"/>
              <a:gd name="connsiteX0" fmla="*/ 252501 w 10051537"/>
              <a:gd name="connsiteY0" fmla="*/ 1593215 h 3221000"/>
              <a:gd name="connsiteX1" fmla="*/ 756557 w 10051537"/>
              <a:gd name="connsiteY1" fmla="*/ 1953255 h 3221000"/>
              <a:gd name="connsiteX2" fmla="*/ 900574 w 10051537"/>
              <a:gd name="connsiteY2" fmla="*/ 1665222 h 3221000"/>
              <a:gd name="connsiteX3" fmla="*/ 396517 w 10051537"/>
              <a:gd name="connsiteY3" fmla="*/ 2385302 h 3221000"/>
              <a:gd name="connsiteX4" fmla="*/ 3279676 w 10051537"/>
              <a:gd name="connsiteY4" fmla="*/ 2897809 h 3221000"/>
              <a:gd name="connsiteX5" fmla="*/ 5572302 w 10051537"/>
              <a:gd name="connsiteY5" fmla="*/ 446157 h 3221000"/>
              <a:gd name="connsiteX6" fmla="*/ 8328755 w 10051537"/>
              <a:gd name="connsiteY6" fmla="*/ 220870 h 3221000"/>
              <a:gd name="connsiteX7" fmla="*/ 10051537 w 10051537"/>
              <a:gd name="connsiteY7" fmla="*/ 1705113 h 3221000"/>
              <a:gd name="connsiteX0" fmla="*/ 396518 w 10051537"/>
              <a:gd name="connsiteY0" fmla="*/ 729118 h 3221000"/>
              <a:gd name="connsiteX1" fmla="*/ 756557 w 10051537"/>
              <a:gd name="connsiteY1" fmla="*/ 1953255 h 3221000"/>
              <a:gd name="connsiteX2" fmla="*/ 900574 w 10051537"/>
              <a:gd name="connsiteY2" fmla="*/ 1665222 h 3221000"/>
              <a:gd name="connsiteX3" fmla="*/ 396517 w 10051537"/>
              <a:gd name="connsiteY3" fmla="*/ 2385302 h 3221000"/>
              <a:gd name="connsiteX4" fmla="*/ 3279676 w 10051537"/>
              <a:gd name="connsiteY4" fmla="*/ 2897809 h 3221000"/>
              <a:gd name="connsiteX5" fmla="*/ 5572302 w 10051537"/>
              <a:gd name="connsiteY5" fmla="*/ 446157 h 3221000"/>
              <a:gd name="connsiteX6" fmla="*/ 8328755 w 10051537"/>
              <a:gd name="connsiteY6" fmla="*/ 220870 h 3221000"/>
              <a:gd name="connsiteX7" fmla="*/ 10051537 w 10051537"/>
              <a:gd name="connsiteY7" fmla="*/ 1705113 h 3221000"/>
              <a:gd name="connsiteX0" fmla="*/ 0 w 9655019"/>
              <a:gd name="connsiteY0" fmla="*/ 729118 h 3281006"/>
              <a:gd name="connsiteX1" fmla="*/ 360039 w 9655019"/>
              <a:gd name="connsiteY1" fmla="*/ 1953255 h 3281006"/>
              <a:gd name="connsiteX2" fmla="*/ 504056 w 9655019"/>
              <a:gd name="connsiteY2" fmla="*/ 1665222 h 3281006"/>
              <a:gd name="connsiteX3" fmla="*/ 1008112 w 9655019"/>
              <a:gd name="connsiteY3" fmla="*/ 2745342 h 3281006"/>
              <a:gd name="connsiteX4" fmla="*/ 2883158 w 9655019"/>
              <a:gd name="connsiteY4" fmla="*/ 2897809 h 3281006"/>
              <a:gd name="connsiteX5" fmla="*/ 5175784 w 9655019"/>
              <a:gd name="connsiteY5" fmla="*/ 446157 h 3281006"/>
              <a:gd name="connsiteX6" fmla="*/ 7932237 w 9655019"/>
              <a:gd name="connsiteY6" fmla="*/ 220870 h 3281006"/>
              <a:gd name="connsiteX7" fmla="*/ 9655019 w 9655019"/>
              <a:gd name="connsiteY7" fmla="*/ 1705113 h 3281006"/>
              <a:gd name="connsiteX0" fmla="*/ 0 w 9655019"/>
              <a:gd name="connsiteY0" fmla="*/ 729118 h 3281006"/>
              <a:gd name="connsiteX1" fmla="*/ 504056 w 9655019"/>
              <a:gd name="connsiteY1" fmla="*/ 1665222 h 3281006"/>
              <a:gd name="connsiteX2" fmla="*/ 1008112 w 9655019"/>
              <a:gd name="connsiteY2" fmla="*/ 2745342 h 3281006"/>
              <a:gd name="connsiteX3" fmla="*/ 2883158 w 9655019"/>
              <a:gd name="connsiteY3" fmla="*/ 2897809 h 3281006"/>
              <a:gd name="connsiteX4" fmla="*/ 5175784 w 9655019"/>
              <a:gd name="connsiteY4" fmla="*/ 446157 h 3281006"/>
              <a:gd name="connsiteX5" fmla="*/ 7932237 w 9655019"/>
              <a:gd name="connsiteY5" fmla="*/ 220870 h 3281006"/>
              <a:gd name="connsiteX6" fmla="*/ 9655019 w 9655019"/>
              <a:gd name="connsiteY6" fmla="*/ 1705113 h 3281006"/>
              <a:gd name="connsiteX0" fmla="*/ 0 w 9655019"/>
              <a:gd name="connsiteY0" fmla="*/ 729118 h 3281006"/>
              <a:gd name="connsiteX1" fmla="*/ 1008112 w 9655019"/>
              <a:gd name="connsiteY1" fmla="*/ 2745342 h 3281006"/>
              <a:gd name="connsiteX2" fmla="*/ 2883158 w 9655019"/>
              <a:gd name="connsiteY2" fmla="*/ 2897809 h 3281006"/>
              <a:gd name="connsiteX3" fmla="*/ 5175784 w 9655019"/>
              <a:gd name="connsiteY3" fmla="*/ 446157 h 3281006"/>
              <a:gd name="connsiteX4" fmla="*/ 7932237 w 9655019"/>
              <a:gd name="connsiteY4" fmla="*/ 220870 h 3281006"/>
              <a:gd name="connsiteX5" fmla="*/ 9655019 w 9655019"/>
              <a:gd name="connsiteY5" fmla="*/ 1705113 h 3281006"/>
              <a:gd name="connsiteX0" fmla="*/ 0 w 8646907"/>
              <a:gd name="connsiteY0" fmla="*/ 2745342 h 3281006"/>
              <a:gd name="connsiteX1" fmla="*/ 1875046 w 8646907"/>
              <a:gd name="connsiteY1" fmla="*/ 2897809 h 3281006"/>
              <a:gd name="connsiteX2" fmla="*/ 4167672 w 8646907"/>
              <a:gd name="connsiteY2" fmla="*/ 446157 h 3281006"/>
              <a:gd name="connsiteX3" fmla="*/ 6924125 w 8646907"/>
              <a:gd name="connsiteY3" fmla="*/ 220870 h 3281006"/>
              <a:gd name="connsiteX4" fmla="*/ 8646907 w 8646907"/>
              <a:gd name="connsiteY4" fmla="*/ 1705113 h 3281006"/>
              <a:gd name="connsiteX0" fmla="*/ 0 w 10519115"/>
              <a:gd name="connsiteY0" fmla="*/ 2097270 h 3172994"/>
              <a:gd name="connsiteX1" fmla="*/ 3747254 w 10519115"/>
              <a:gd name="connsiteY1" fmla="*/ 2897809 h 3172994"/>
              <a:gd name="connsiteX2" fmla="*/ 6039880 w 10519115"/>
              <a:gd name="connsiteY2" fmla="*/ 446157 h 3172994"/>
              <a:gd name="connsiteX3" fmla="*/ 8796333 w 10519115"/>
              <a:gd name="connsiteY3" fmla="*/ 220870 h 3172994"/>
              <a:gd name="connsiteX4" fmla="*/ 10519115 w 10519115"/>
              <a:gd name="connsiteY4" fmla="*/ 1705113 h 3172994"/>
              <a:gd name="connsiteX0" fmla="*/ 0 w 10519115"/>
              <a:gd name="connsiteY0" fmla="*/ 2097270 h 3299792"/>
              <a:gd name="connsiteX1" fmla="*/ 2554561 w 10519115"/>
              <a:gd name="connsiteY1" fmla="*/ 2858053 h 3299792"/>
              <a:gd name="connsiteX2" fmla="*/ 3747254 w 10519115"/>
              <a:gd name="connsiteY2" fmla="*/ 2897809 h 3299792"/>
              <a:gd name="connsiteX3" fmla="*/ 6039880 w 10519115"/>
              <a:gd name="connsiteY3" fmla="*/ 446157 h 3299792"/>
              <a:gd name="connsiteX4" fmla="*/ 8796333 w 10519115"/>
              <a:gd name="connsiteY4" fmla="*/ 220870 h 3299792"/>
              <a:gd name="connsiteX5" fmla="*/ 10519115 w 10519115"/>
              <a:gd name="connsiteY5" fmla="*/ 1705113 h 3299792"/>
              <a:gd name="connsiteX0" fmla="*/ 0 w 10519115"/>
              <a:gd name="connsiteY0" fmla="*/ 2097270 h 3299792"/>
              <a:gd name="connsiteX1" fmla="*/ 2554561 w 10519115"/>
              <a:gd name="connsiteY1" fmla="*/ 2858053 h 3299792"/>
              <a:gd name="connsiteX2" fmla="*/ 3747254 w 10519115"/>
              <a:gd name="connsiteY2" fmla="*/ 2897809 h 3299792"/>
              <a:gd name="connsiteX3" fmla="*/ 6039880 w 10519115"/>
              <a:gd name="connsiteY3" fmla="*/ 446157 h 3299792"/>
              <a:gd name="connsiteX4" fmla="*/ 8796333 w 10519115"/>
              <a:gd name="connsiteY4" fmla="*/ 220870 h 3299792"/>
              <a:gd name="connsiteX5" fmla="*/ 10519115 w 10519115"/>
              <a:gd name="connsiteY5" fmla="*/ 1705113 h 3299792"/>
              <a:gd name="connsiteX0" fmla="*/ 1314668 w 11833783"/>
              <a:gd name="connsiteY0" fmla="*/ 2097270 h 3208998"/>
              <a:gd name="connsiteX1" fmla="*/ 1458684 w 11833783"/>
              <a:gd name="connsiteY1" fmla="*/ 2313294 h 3208998"/>
              <a:gd name="connsiteX2" fmla="*/ 5061922 w 11833783"/>
              <a:gd name="connsiteY2" fmla="*/ 2897809 h 3208998"/>
              <a:gd name="connsiteX3" fmla="*/ 7354548 w 11833783"/>
              <a:gd name="connsiteY3" fmla="*/ 446157 h 3208998"/>
              <a:gd name="connsiteX4" fmla="*/ 10111001 w 11833783"/>
              <a:gd name="connsiteY4" fmla="*/ 220870 h 3208998"/>
              <a:gd name="connsiteX5" fmla="*/ 11833783 w 11833783"/>
              <a:gd name="connsiteY5" fmla="*/ 1705113 h 3208998"/>
              <a:gd name="connsiteX0" fmla="*/ 0 w 10375099"/>
              <a:gd name="connsiteY0" fmla="*/ 2313294 h 3208998"/>
              <a:gd name="connsiteX1" fmla="*/ 3603238 w 10375099"/>
              <a:gd name="connsiteY1" fmla="*/ 2897809 h 3208998"/>
              <a:gd name="connsiteX2" fmla="*/ 5895864 w 10375099"/>
              <a:gd name="connsiteY2" fmla="*/ 446157 h 3208998"/>
              <a:gd name="connsiteX3" fmla="*/ 8652317 w 10375099"/>
              <a:gd name="connsiteY3" fmla="*/ 220870 h 3208998"/>
              <a:gd name="connsiteX4" fmla="*/ 10375099 w 10375099"/>
              <a:gd name="connsiteY4" fmla="*/ 1705113 h 3208998"/>
              <a:gd name="connsiteX0" fmla="*/ 0 w 7998835"/>
              <a:gd name="connsiteY0" fmla="*/ 2961366 h 3317010"/>
              <a:gd name="connsiteX1" fmla="*/ 1226974 w 7998835"/>
              <a:gd name="connsiteY1" fmla="*/ 2897809 h 3317010"/>
              <a:gd name="connsiteX2" fmla="*/ 3519600 w 7998835"/>
              <a:gd name="connsiteY2" fmla="*/ 446157 h 3317010"/>
              <a:gd name="connsiteX3" fmla="*/ 6276053 w 7998835"/>
              <a:gd name="connsiteY3" fmla="*/ 220870 h 3317010"/>
              <a:gd name="connsiteX4" fmla="*/ 7998835 w 7998835"/>
              <a:gd name="connsiteY4" fmla="*/ 1705113 h 3317010"/>
              <a:gd name="connsiteX0" fmla="*/ 990667 w 8989502"/>
              <a:gd name="connsiteY0" fmla="*/ 2961366 h 3317010"/>
              <a:gd name="connsiteX1" fmla="*/ 2217641 w 8989502"/>
              <a:gd name="connsiteY1" fmla="*/ 2897809 h 3317010"/>
              <a:gd name="connsiteX2" fmla="*/ 4510267 w 8989502"/>
              <a:gd name="connsiteY2" fmla="*/ 446157 h 3317010"/>
              <a:gd name="connsiteX3" fmla="*/ 7266720 w 8989502"/>
              <a:gd name="connsiteY3" fmla="*/ 220870 h 3317010"/>
              <a:gd name="connsiteX4" fmla="*/ 8989502 w 8989502"/>
              <a:gd name="connsiteY4" fmla="*/ 1705113 h 3317010"/>
              <a:gd name="connsiteX0" fmla="*/ 990667 w 8989502"/>
              <a:gd name="connsiteY0" fmla="*/ 2961366 h 3065691"/>
              <a:gd name="connsiteX1" fmla="*/ 2217641 w 8989502"/>
              <a:gd name="connsiteY1" fmla="*/ 2897809 h 3065691"/>
              <a:gd name="connsiteX2" fmla="*/ 4510267 w 8989502"/>
              <a:gd name="connsiteY2" fmla="*/ 446157 h 3065691"/>
              <a:gd name="connsiteX3" fmla="*/ 7266720 w 8989502"/>
              <a:gd name="connsiteY3" fmla="*/ 220870 h 3065691"/>
              <a:gd name="connsiteX4" fmla="*/ 8989502 w 8989502"/>
              <a:gd name="connsiteY4" fmla="*/ 1705113 h 3065691"/>
              <a:gd name="connsiteX0" fmla="*/ 990667 w 9313030"/>
              <a:gd name="connsiteY0" fmla="*/ 3105383 h 3105383"/>
              <a:gd name="connsiteX1" fmla="*/ 2541169 w 9313030"/>
              <a:gd name="connsiteY1" fmla="*/ 2897809 h 3105383"/>
              <a:gd name="connsiteX2" fmla="*/ 4833795 w 9313030"/>
              <a:gd name="connsiteY2" fmla="*/ 446157 h 3105383"/>
              <a:gd name="connsiteX3" fmla="*/ 7590248 w 9313030"/>
              <a:gd name="connsiteY3" fmla="*/ 220870 h 3105383"/>
              <a:gd name="connsiteX4" fmla="*/ 9313030 w 9313030"/>
              <a:gd name="connsiteY4" fmla="*/ 1705113 h 3105383"/>
              <a:gd name="connsiteX0" fmla="*/ 0 w 8322363"/>
              <a:gd name="connsiteY0" fmla="*/ 3105383 h 3317461"/>
              <a:gd name="connsiteX1" fmla="*/ 304800 w 8322363"/>
              <a:gd name="connsiteY1" fmla="*/ 2964071 h 3317461"/>
              <a:gd name="connsiteX2" fmla="*/ 1550502 w 8322363"/>
              <a:gd name="connsiteY2" fmla="*/ 2897809 h 3317461"/>
              <a:gd name="connsiteX3" fmla="*/ 3843128 w 8322363"/>
              <a:gd name="connsiteY3" fmla="*/ 446157 h 3317461"/>
              <a:gd name="connsiteX4" fmla="*/ 6599581 w 8322363"/>
              <a:gd name="connsiteY4" fmla="*/ 220870 h 3317461"/>
              <a:gd name="connsiteX5" fmla="*/ 8322363 w 8322363"/>
              <a:gd name="connsiteY5" fmla="*/ 1705113 h 3317461"/>
              <a:gd name="connsiteX0" fmla="*/ 6897 w 8329260"/>
              <a:gd name="connsiteY0" fmla="*/ 3105383 h 3317461"/>
              <a:gd name="connsiteX1" fmla="*/ 258417 w 8329260"/>
              <a:gd name="connsiteY1" fmla="*/ 2961367 h 3317461"/>
              <a:gd name="connsiteX2" fmla="*/ 1557399 w 8329260"/>
              <a:gd name="connsiteY2" fmla="*/ 2897809 h 3317461"/>
              <a:gd name="connsiteX3" fmla="*/ 3850025 w 8329260"/>
              <a:gd name="connsiteY3" fmla="*/ 446157 h 3317461"/>
              <a:gd name="connsiteX4" fmla="*/ 6606478 w 8329260"/>
              <a:gd name="connsiteY4" fmla="*/ 220870 h 3317461"/>
              <a:gd name="connsiteX5" fmla="*/ 8329260 w 8329260"/>
              <a:gd name="connsiteY5" fmla="*/ 1705113 h 3317461"/>
              <a:gd name="connsiteX0" fmla="*/ 6897 w 8329260"/>
              <a:gd name="connsiteY0" fmla="*/ 3105383 h 3317461"/>
              <a:gd name="connsiteX1" fmla="*/ 258417 w 8329260"/>
              <a:gd name="connsiteY1" fmla="*/ 2961367 h 3317461"/>
              <a:gd name="connsiteX2" fmla="*/ 1557399 w 8329260"/>
              <a:gd name="connsiteY2" fmla="*/ 2897809 h 3317461"/>
              <a:gd name="connsiteX3" fmla="*/ 3850025 w 8329260"/>
              <a:gd name="connsiteY3" fmla="*/ 446157 h 3317461"/>
              <a:gd name="connsiteX4" fmla="*/ 6606478 w 8329260"/>
              <a:gd name="connsiteY4" fmla="*/ 220870 h 3317461"/>
              <a:gd name="connsiteX5" fmla="*/ 8329260 w 8329260"/>
              <a:gd name="connsiteY5" fmla="*/ 1705113 h 3317461"/>
              <a:gd name="connsiteX0" fmla="*/ 6897 w 8329260"/>
              <a:gd name="connsiteY0" fmla="*/ 3105383 h 3105383"/>
              <a:gd name="connsiteX1" fmla="*/ 258417 w 8329260"/>
              <a:gd name="connsiteY1" fmla="*/ 2961367 h 3105383"/>
              <a:gd name="connsiteX2" fmla="*/ 1557399 w 8329260"/>
              <a:gd name="connsiteY2" fmla="*/ 2897809 h 3105383"/>
              <a:gd name="connsiteX3" fmla="*/ 3850025 w 8329260"/>
              <a:gd name="connsiteY3" fmla="*/ 446157 h 3105383"/>
              <a:gd name="connsiteX4" fmla="*/ 6606478 w 8329260"/>
              <a:gd name="connsiteY4" fmla="*/ 220870 h 3105383"/>
              <a:gd name="connsiteX5" fmla="*/ 8329260 w 8329260"/>
              <a:gd name="connsiteY5" fmla="*/ 1705113 h 3105383"/>
              <a:gd name="connsiteX0" fmla="*/ 6897 w 8329260"/>
              <a:gd name="connsiteY0" fmla="*/ 3105383 h 3105383"/>
              <a:gd name="connsiteX1" fmla="*/ 258417 w 8329260"/>
              <a:gd name="connsiteY1" fmla="*/ 2961367 h 3105383"/>
              <a:gd name="connsiteX2" fmla="*/ 1557399 w 8329260"/>
              <a:gd name="connsiteY2" fmla="*/ 2897809 h 3105383"/>
              <a:gd name="connsiteX3" fmla="*/ 3850025 w 8329260"/>
              <a:gd name="connsiteY3" fmla="*/ 446157 h 3105383"/>
              <a:gd name="connsiteX4" fmla="*/ 6606478 w 8329260"/>
              <a:gd name="connsiteY4" fmla="*/ 220870 h 3105383"/>
              <a:gd name="connsiteX5" fmla="*/ 8329260 w 8329260"/>
              <a:gd name="connsiteY5" fmla="*/ 1705113 h 3105383"/>
              <a:gd name="connsiteX0" fmla="*/ 0 w 8070843"/>
              <a:gd name="connsiteY0" fmla="*/ 2961367 h 2961367"/>
              <a:gd name="connsiteX1" fmla="*/ 1298982 w 8070843"/>
              <a:gd name="connsiteY1" fmla="*/ 2897809 h 2961367"/>
              <a:gd name="connsiteX2" fmla="*/ 3591608 w 8070843"/>
              <a:gd name="connsiteY2" fmla="*/ 446157 h 2961367"/>
              <a:gd name="connsiteX3" fmla="*/ 6348061 w 8070843"/>
              <a:gd name="connsiteY3" fmla="*/ 220870 h 2961367"/>
              <a:gd name="connsiteX4" fmla="*/ 8070843 w 8070843"/>
              <a:gd name="connsiteY4" fmla="*/ 1705113 h 2961367"/>
              <a:gd name="connsiteX0" fmla="*/ 0 w 8070843"/>
              <a:gd name="connsiteY0" fmla="*/ 2950323 h 2950323"/>
              <a:gd name="connsiteX1" fmla="*/ 1298982 w 8070843"/>
              <a:gd name="connsiteY1" fmla="*/ 2886765 h 2950323"/>
              <a:gd name="connsiteX2" fmla="*/ 3591608 w 8070843"/>
              <a:gd name="connsiteY2" fmla="*/ 435113 h 2950323"/>
              <a:gd name="connsiteX3" fmla="*/ 6348061 w 8070843"/>
              <a:gd name="connsiteY3" fmla="*/ 209826 h 2950323"/>
              <a:gd name="connsiteX4" fmla="*/ 8070843 w 8070843"/>
              <a:gd name="connsiteY4" fmla="*/ 1694069 h 2950323"/>
              <a:gd name="connsiteX0" fmla="*/ 0 w 8070843"/>
              <a:gd name="connsiteY0" fmla="*/ 2740497 h 2740497"/>
              <a:gd name="connsiteX1" fmla="*/ 1298982 w 8070843"/>
              <a:gd name="connsiteY1" fmla="*/ 2676939 h 2740497"/>
              <a:gd name="connsiteX2" fmla="*/ 3591608 w 8070843"/>
              <a:gd name="connsiteY2" fmla="*/ 225287 h 2740497"/>
              <a:gd name="connsiteX3" fmla="*/ 6348061 w 8070843"/>
              <a:gd name="connsiteY3" fmla="*/ 0 h 2740497"/>
              <a:gd name="connsiteX4" fmla="*/ 8070843 w 8070843"/>
              <a:gd name="connsiteY4" fmla="*/ 1484243 h 2740497"/>
              <a:gd name="connsiteX0" fmla="*/ 0 w 8070843"/>
              <a:gd name="connsiteY0" fmla="*/ 2592288 h 2592288"/>
              <a:gd name="connsiteX1" fmla="*/ 1298982 w 8070843"/>
              <a:gd name="connsiteY1" fmla="*/ 2528730 h 2592288"/>
              <a:gd name="connsiteX2" fmla="*/ 3591608 w 8070843"/>
              <a:gd name="connsiteY2" fmla="*/ 77078 h 2592288"/>
              <a:gd name="connsiteX3" fmla="*/ 6427712 w 8070843"/>
              <a:gd name="connsiteY3" fmla="*/ 0 h 2592288"/>
              <a:gd name="connsiteX4" fmla="*/ 8070843 w 8070843"/>
              <a:gd name="connsiteY4" fmla="*/ 1336034 h 2592288"/>
              <a:gd name="connsiteX0" fmla="*/ 0 w 8070843"/>
              <a:gd name="connsiteY0" fmla="*/ 2592289 h 2592289"/>
              <a:gd name="connsiteX1" fmla="*/ 1298982 w 8070843"/>
              <a:gd name="connsiteY1" fmla="*/ 2528731 h 2592289"/>
              <a:gd name="connsiteX2" fmla="*/ 3591608 w 8070843"/>
              <a:gd name="connsiteY2" fmla="*/ 77079 h 2592289"/>
              <a:gd name="connsiteX3" fmla="*/ 6427712 w 8070843"/>
              <a:gd name="connsiteY3" fmla="*/ 0 h 2592289"/>
              <a:gd name="connsiteX4" fmla="*/ 8070843 w 8070843"/>
              <a:gd name="connsiteY4" fmla="*/ 1336035 h 2592289"/>
              <a:gd name="connsiteX0" fmla="*/ 0 w 8070843"/>
              <a:gd name="connsiteY0" fmla="*/ 2592288 h 2592288"/>
              <a:gd name="connsiteX1" fmla="*/ 1298982 w 8070843"/>
              <a:gd name="connsiteY1" fmla="*/ 2528730 h 2592288"/>
              <a:gd name="connsiteX2" fmla="*/ 3591608 w 8070843"/>
              <a:gd name="connsiteY2" fmla="*/ 77078 h 2592288"/>
              <a:gd name="connsiteX3" fmla="*/ 6499720 w 8070843"/>
              <a:gd name="connsiteY3" fmla="*/ 0 h 2592288"/>
              <a:gd name="connsiteX4" fmla="*/ 8070843 w 8070843"/>
              <a:gd name="connsiteY4" fmla="*/ 1336034 h 2592288"/>
              <a:gd name="connsiteX0" fmla="*/ 0 w 8070843"/>
              <a:gd name="connsiteY0" fmla="*/ 2592288 h 2592288"/>
              <a:gd name="connsiteX1" fmla="*/ 1298982 w 8070843"/>
              <a:gd name="connsiteY1" fmla="*/ 2528730 h 2592288"/>
              <a:gd name="connsiteX2" fmla="*/ 3591608 w 8070843"/>
              <a:gd name="connsiteY2" fmla="*/ 77078 h 2592288"/>
              <a:gd name="connsiteX3" fmla="*/ 6499720 w 8070843"/>
              <a:gd name="connsiteY3" fmla="*/ 0 h 2592288"/>
              <a:gd name="connsiteX4" fmla="*/ 8070843 w 8070843"/>
              <a:gd name="connsiteY4" fmla="*/ 1336034 h 2592288"/>
              <a:gd name="connsiteX0" fmla="*/ 0 w 8070843"/>
              <a:gd name="connsiteY0" fmla="*/ 2592288 h 2592288"/>
              <a:gd name="connsiteX1" fmla="*/ 1298982 w 8070843"/>
              <a:gd name="connsiteY1" fmla="*/ 2528730 h 2592288"/>
              <a:gd name="connsiteX2" fmla="*/ 3591608 w 8070843"/>
              <a:gd name="connsiteY2" fmla="*/ 77078 h 2592288"/>
              <a:gd name="connsiteX3" fmla="*/ 6499720 w 8070843"/>
              <a:gd name="connsiteY3" fmla="*/ 0 h 2592288"/>
              <a:gd name="connsiteX4" fmla="*/ 8070843 w 8070843"/>
              <a:gd name="connsiteY4" fmla="*/ 1336034 h 2592288"/>
              <a:gd name="connsiteX0" fmla="*/ 0 w 8070843"/>
              <a:gd name="connsiteY0" fmla="*/ 2592289 h 2592289"/>
              <a:gd name="connsiteX1" fmla="*/ 1298982 w 8070843"/>
              <a:gd name="connsiteY1" fmla="*/ 2528731 h 2592289"/>
              <a:gd name="connsiteX2" fmla="*/ 3619400 w 8070843"/>
              <a:gd name="connsiteY2" fmla="*/ 0 h 2592289"/>
              <a:gd name="connsiteX3" fmla="*/ 6499720 w 8070843"/>
              <a:gd name="connsiteY3" fmla="*/ 1 h 2592289"/>
              <a:gd name="connsiteX4" fmla="*/ 8070843 w 8070843"/>
              <a:gd name="connsiteY4" fmla="*/ 1336035 h 2592289"/>
              <a:gd name="connsiteX0" fmla="*/ 0 w 8070843"/>
              <a:gd name="connsiteY0" fmla="*/ 2592289 h 2592289"/>
              <a:gd name="connsiteX1" fmla="*/ 1298982 w 8070843"/>
              <a:gd name="connsiteY1" fmla="*/ 2528731 h 2592289"/>
              <a:gd name="connsiteX2" fmla="*/ 3619400 w 8070843"/>
              <a:gd name="connsiteY2" fmla="*/ 0 h 2592289"/>
              <a:gd name="connsiteX3" fmla="*/ 6499720 w 8070843"/>
              <a:gd name="connsiteY3" fmla="*/ 1 h 2592289"/>
              <a:gd name="connsiteX4" fmla="*/ 8070843 w 8070843"/>
              <a:gd name="connsiteY4" fmla="*/ 1336035 h 2592289"/>
              <a:gd name="connsiteX0" fmla="*/ 0 w 8070843"/>
              <a:gd name="connsiteY0" fmla="*/ 2592289 h 2592289"/>
              <a:gd name="connsiteX1" fmla="*/ 1298982 w 8070843"/>
              <a:gd name="connsiteY1" fmla="*/ 2528731 h 2592289"/>
              <a:gd name="connsiteX2" fmla="*/ 3619400 w 8070843"/>
              <a:gd name="connsiteY2" fmla="*/ 0 h 2592289"/>
              <a:gd name="connsiteX3" fmla="*/ 6499720 w 8070843"/>
              <a:gd name="connsiteY3" fmla="*/ 1 h 2592289"/>
              <a:gd name="connsiteX4" fmla="*/ 8070843 w 8070843"/>
              <a:gd name="connsiteY4" fmla="*/ 1336035 h 2592289"/>
              <a:gd name="connsiteX0" fmla="*/ 0 w 8070843"/>
              <a:gd name="connsiteY0" fmla="*/ 3088547 h 3088547"/>
              <a:gd name="connsiteX1" fmla="*/ 1298982 w 8070843"/>
              <a:gd name="connsiteY1" fmla="*/ 3024989 h 3088547"/>
              <a:gd name="connsiteX2" fmla="*/ 3619400 w 8070843"/>
              <a:gd name="connsiteY2" fmla="*/ 496258 h 3088547"/>
              <a:gd name="connsiteX3" fmla="*/ 6499720 w 8070843"/>
              <a:gd name="connsiteY3" fmla="*/ 496259 h 3088547"/>
              <a:gd name="connsiteX4" fmla="*/ 8070843 w 8070843"/>
              <a:gd name="connsiteY4" fmla="*/ 1832293 h 3088547"/>
              <a:gd name="connsiteX0" fmla="*/ 0 w 8070843"/>
              <a:gd name="connsiteY0" fmla="*/ 3088547 h 3088547"/>
              <a:gd name="connsiteX1" fmla="*/ 1298982 w 8070843"/>
              <a:gd name="connsiteY1" fmla="*/ 3024989 h 3088547"/>
              <a:gd name="connsiteX2" fmla="*/ 3619400 w 8070843"/>
              <a:gd name="connsiteY2" fmla="*/ 496258 h 3088547"/>
              <a:gd name="connsiteX3" fmla="*/ 6499720 w 8070843"/>
              <a:gd name="connsiteY3" fmla="*/ 496259 h 3088547"/>
              <a:gd name="connsiteX4" fmla="*/ 8070843 w 8070843"/>
              <a:gd name="connsiteY4" fmla="*/ 1832293 h 3088547"/>
              <a:gd name="connsiteX0" fmla="*/ 0 w 9104132"/>
              <a:gd name="connsiteY0" fmla="*/ 2941736 h 2941736"/>
              <a:gd name="connsiteX1" fmla="*/ 1298982 w 9104132"/>
              <a:gd name="connsiteY1" fmla="*/ 2878178 h 2941736"/>
              <a:gd name="connsiteX2" fmla="*/ 3619400 w 9104132"/>
              <a:gd name="connsiteY2" fmla="*/ 349447 h 2941736"/>
              <a:gd name="connsiteX3" fmla="*/ 8227912 w 9104132"/>
              <a:gd name="connsiteY3" fmla="*/ 781496 h 2941736"/>
              <a:gd name="connsiteX4" fmla="*/ 8070843 w 9104132"/>
              <a:gd name="connsiteY4" fmla="*/ 1685482 h 2941736"/>
              <a:gd name="connsiteX0" fmla="*/ 0 w 9017825"/>
              <a:gd name="connsiteY0" fmla="*/ 2941736 h 2941736"/>
              <a:gd name="connsiteX1" fmla="*/ 1298982 w 9017825"/>
              <a:gd name="connsiteY1" fmla="*/ 2878178 h 2941736"/>
              <a:gd name="connsiteX2" fmla="*/ 3331367 w 9017825"/>
              <a:gd name="connsiteY2" fmla="*/ 349447 h 2941736"/>
              <a:gd name="connsiteX3" fmla="*/ 8227912 w 9017825"/>
              <a:gd name="connsiteY3" fmla="*/ 781496 h 2941736"/>
              <a:gd name="connsiteX4" fmla="*/ 8070843 w 9017825"/>
              <a:gd name="connsiteY4" fmla="*/ 1685482 h 2941736"/>
              <a:gd name="connsiteX0" fmla="*/ 0 w 8993822"/>
              <a:gd name="connsiteY0" fmla="*/ 2869728 h 2869728"/>
              <a:gd name="connsiteX1" fmla="*/ 1298982 w 8993822"/>
              <a:gd name="connsiteY1" fmla="*/ 2806170 h 2869728"/>
              <a:gd name="connsiteX2" fmla="*/ 3475384 w 8993822"/>
              <a:gd name="connsiteY2" fmla="*/ 349447 h 2869728"/>
              <a:gd name="connsiteX3" fmla="*/ 8227912 w 8993822"/>
              <a:gd name="connsiteY3" fmla="*/ 709488 h 2869728"/>
              <a:gd name="connsiteX4" fmla="*/ 8070843 w 8993822"/>
              <a:gd name="connsiteY4" fmla="*/ 1613474 h 2869728"/>
              <a:gd name="connsiteX0" fmla="*/ 0 w 8849806"/>
              <a:gd name="connsiteY0" fmla="*/ 2881729 h 2881729"/>
              <a:gd name="connsiteX1" fmla="*/ 1298982 w 8849806"/>
              <a:gd name="connsiteY1" fmla="*/ 2818171 h 2881729"/>
              <a:gd name="connsiteX2" fmla="*/ 3475384 w 8849806"/>
              <a:gd name="connsiteY2" fmla="*/ 361448 h 2881729"/>
              <a:gd name="connsiteX3" fmla="*/ 8083896 w 8849806"/>
              <a:gd name="connsiteY3" fmla="*/ 649480 h 2881729"/>
              <a:gd name="connsiteX4" fmla="*/ 8070843 w 8849806"/>
              <a:gd name="connsiteY4" fmla="*/ 1625475 h 2881729"/>
              <a:gd name="connsiteX0" fmla="*/ 0 w 8849806"/>
              <a:gd name="connsiteY0" fmla="*/ 2596131 h 2596131"/>
              <a:gd name="connsiteX1" fmla="*/ 1298982 w 8849806"/>
              <a:gd name="connsiteY1" fmla="*/ 2532573 h 2596131"/>
              <a:gd name="connsiteX2" fmla="*/ 3475384 w 8849806"/>
              <a:gd name="connsiteY2" fmla="*/ 75850 h 2596131"/>
              <a:gd name="connsiteX3" fmla="*/ 8083896 w 8849806"/>
              <a:gd name="connsiteY3" fmla="*/ 363882 h 2596131"/>
              <a:gd name="connsiteX4" fmla="*/ 8070843 w 8849806"/>
              <a:gd name="connsiteY4" fmla="*/ 1339877 h 2596131"/>
              <a:gd name="connsiteX0" fmla="*/ 0 w 8070843"/>
              <a:gd name="connsiteY0" fmla="*/ 2596131 h 2596131"/>
              <a:gd name="connsiteX1" fmla="*/ 1298982 w 8070843"/>
              <a:gd name="connsiteY1" fmla="*/ 2532573 h 2596131"/>
              <a:gd name="connsiteX2" fmla="*/ 3475384 w 8070843"/>
              <a:gd name="connsiteY2" fmla="*/ 75850 h 2596131"/>
              <a:gd name="connsiteX3" fmla="*/ 7291808 w 8070843"/>
              <a:gd name="connsiteY3" fmla="*/ 219867 h 2596131"/>
              <a:gd name="connsiteX4" fmla="*/ 8070843 w 8070843"/>
              <a:gd name="connsiteY4" fmla="*/ 1339877 h 2596131"/>
              <a:gd name="connsiteX0" fmla="*/ 0 w 8129727"/>
              <a:gd name="connsiteY0" fmla="*/ 2658943 h 2658943"/>
              <a:gd name="connsiteX1" fmla="*/ 1298982 w 8129727"/>
              <a:gd name="connsiteY1" fmla="*/ 2595385 h 2658943"/>
              <a:gd name="connsiteX2" fmla="*/ 3475384 w 8129727"/>
              <a:gd name="connsiteY2" fmla="*/ 138662 h 2658943"/>
              <a:gd name="connsiteX3" fmla="*/ 7363817 w 8129727"/>
              <a:gd name="connsiteY3" fmla="*/ 210671 h 2658943"/>
              <a:gd name="connsiteX4" fmla="*/ 8070843 w 8129727"/>
              <a:gd name="connsiteY4" fmla="*/ 1402689 h 2658943"/>
              <a:gd name="connsiteX0" fmla="*/ 0 w 8070843"/>
              <a:gd name="connsiteY0" fmla="*/ 2730951 h 2730951"/>
              <a:gd name="connsiteX1" fmla="*/ 1298982 w 8070843"/>
              <a:gd name="connsiteY1" fmla="*/ 2667393 h 2730951"/>
              <a:gd name="connsiteX2" fmla="*/ 3475384 w 8070843"/>
              <a:gd name="connsiteY2" fmla="*/ 210670 h 2730951"/>
              <a:gd name="connsiteX3" fmla="*/ 6355705 w 8070843"/>
              <a:gd name="connsiteY3" fmla="*/ 210671 h 2730951"/>
              <a:gd name="connsiteX4" fmla="*/ 8070843 w 8070843"/>
              <a:gd name="connsiteY4" fmla="*/ 1474697 h 2730951"/>
              <a:gd name="connsiteX0" fmla="*/ 0 w 8070843"/>
              <a:gd name="connsiteY0" fmla="*/ 2615873 h 2615873"/>
              <a:gd name="connsiteX1" fmla="*/ 1298982 w 8070843"/>
              <a:gd name="connsiteY1" fmla="*/ 2552315 h 2615873"/>
              <a:gd name="connsiteX2" fmla="*/ 3475384 w 8070843"/>
              <a:gd name="connsiteY2" fmla="*/ 95592 h 2615873"/>
              <a:gd name="connsiteX3" fmla="*/ 6355705 w 8070843"/>
              <a:gd name="connsiteY3" fmla="*/ 95593 h 2615873"/>
              <a:gd name="connsiteX4" fmla="*/ 8070843 w 8070843"/>
              <a:gd name="connsiteY4" fmla="*/ 1359619 h 2615873"/>
              <a:gd name="connsiteX0" fmla="*/ 0 w 8070843"/>
              <a:gd name="connsiteY0" fmla="*/ 2615873 h 2615873"/>
              <a:gd name="connsiteX1" fmla="*/ 1298982 w 8070843"/>
              <a:gd name="connsiteY1" fmla="*/ 2552315 h 2615873"/>
              <a:gd name="connsiteX2" fmla="*/ 3475384 w 8070843"/>
              <a:gd name="connsiteY2" fmla="*/ 95592 h 2615873"/>
              <a:gd name="connsiteX3" fmla="*/ 6355705 w 8070843"/>
              <a:gd name="connsiteY3" fmla="*/ 95593 h 2615873"/>
              <a:gd name="connsiteX4" fmla="*/ 8070843 w 8070843"/>
              <a:gd name="connsiteY4" fmla="*/ 1359619 h 2615873"/>
              <a:gd name="connsiteX0" fmla="*/ 0 w 8070843"/>
              <a:gd name="connsiteY0" fmla="*/ 2615873 h 2615873"/>
              <a:gd name="connsiteX1" fmla="*/ 1298982 w 8070843"/>
              <a:gd name="connsiteY1" fmla="*/ 2552315 h 2615873"/>
              <a:gd name="connsiteX2" fmla="*/ 3475384 w 8070843"/>
              <a:gd name="connsiteY2" fmla="*/ 95592 h 2615873"/>
              <a:gd name="connsiteX3" fmla="*/ 6067673 w 8070843"/>
              <a:gd name="connsiteY3" fmla="*/ 95593 h 2615873"/>
              <a:gd name="connsiteX4" fmla="*/ 8070843 w 8070843"/>
              <a:gd name="connsiteY4" fmla="*/ 1359619 h 2615873"/>
              <a:gd name="connsiteX0" fmla="*/ 0 w 7723857"/>
              <a:gd name="connsiteY0" fmla="*/ 2615873 h 2615873"/>
              <a:gd name="connsiteX1" fmla="*/ 1298982 w 7723857"/>
              <a:gd name="connsiteY1" fmla="*/ 2552315 h 2615873"/>
              <a:gd name="connsiteX2" fmla="*/ 3475384 w 7723857"/>
              <a:gd name="connsiteY2" fmla="*/ 95592 h 2615873"/>
              <a:gd name="connsiteX3" fmla="*/ 6067673 w 7723857"/>
              <a:gd name="connsiteY3" fmla="*/ 95593 h 2615873"/>
              <a:gd name="connsiteX4" fmla="*/ 7723857 w 7723857"/>
              <a:gd name="connsiteY4" fmla="*/ 1391737 h 2615873"/>
              <a:gd name="connsiteX0" fmla="*/ 0 w 7723857"/>
              <a:gd name="connsiteY0" fmla="*/ 2615873 h 2615873"/>
              <a:gd name="connsiteX1" fmla="*/ 1298982 w 7723857"/>
              <a:gd name="connsiteY1" fmla="*/ 2552315 h 2615873"/>
              <a:gd name="connsiteX2" fmla="*/ 3475384 w 7723857"/>
              <a:gd name="connsiteY2" fmla="*/ 95592 h 2615873"/>
              <a:gd name="connsiteX3" fmla="*/ 6067673 w 7723857"/>
              <a:gd name="connsiteY3" fmla="*/ 95593 h 2615873"/>
              <a:gd name="connsiteX4" fmla="*/ 7723857 w 7723857"/>
              <a:gd name="connsiteY4" fmla="*/ 1391737 h 2615873"/>
              <a:gd name="connsiteX0" fmla="*/ 0 w 7723857"/>
              <a:gd name="connsiteY0" fmla="*/ 2615873 h 2615873"/>
              <a:gd name="connsiteX1" fmla="*/ 1298982 w 7723857"/>
              <a:gd name="connsiteY1" fmla="*/ 2552315 h 2615873"/>
              <a:gd name="connsiteX2" fmla="*/ 3475384 w 7723857"/>
              <a:gd name="connsiteY2" fmla="*/ 95592 h 2615873"/>
              <a:gd name="connsiteX3" fmla="*/ 5851649 w 7723857"/>
              <a:gd name="connsiteY3" fmla="*/ 95593 h 2615873"/>
              <a:gd name="connsiteX4" fmla="*/ 7723857 w 7723857"/>
              <a:gd name="connsiteY4" fmla="*/ 1391737 h 2615873"/>
              <a:gd name="connsiteX0" fmla="*/ 0 w 7723857"/>
              <a:gd name="connsiteY0" fmla="*/ 2615873 h 2615873"/>
              <a:gd name="connsiteX1" fmla="*/ 1298982 w 7723857"/>
              <a:gd name="connsiteY1" fmla="*/ 2552315 h 2615873"/>
              <a:gd name="connsiteX2" fmla="*/ 3475384 w 7723857"/>
              <a:gd name="connsiteY2" fmla="*/ 95592 h 2615873"/>
              <a:gd name="connsiteX3" fmla="*/ 5851649 w 7723857"/>
              <a:gd name="connsiteY3" fmla="*/ 95593 h 2615873"/>
              <a:gd name="connsiteX4" fmla="*/ 6295056 w 7723857"/>
              <a:gd name="connsiteY4" fmla="*/ 325951 h 2615873"/>
              <a:gd name="connsiteX5" fmla="*/ 7723857 w 7723857"/>
              <a:gd name="connsiteY5" fmla="*/ 1391737 h 2615873"/>
              <a:gd name="connsiteX0" fmla="*/ 0 w 7723857"/>
              <a:gd name="connsiteY0" fmla="*/ 2615873 h 2615873"/>
              <a:gd name="connsiteX1" fmla="*/ 1298982 w 7723857"/>
              <a:gd name="connsiteY1" fmla="*/ 2552315 h 2615873"/>
              <a:gd name="connsiteX2" fmla="*/ 3475384 w 7723857"/>
              <a:gd name="connsiteY2" fmla="*/ 95592 h 2615873"/>
              <a:gd name="connsiteX3" fmla="*/ 5851649 w 7723857"/>
              <a:gd name="connsiteY3" fmla="*/ 95593 h 2615873"/>
              <a:gd name="connsiteX4" fmla="*/ 6499721 w 7723857"/>
              <a:gd name="connsiteY4" fmla="*/ 239609 h 2615873"/>
              <a:gd name="connsiteX5" fmla="*/ 7723857 w 7723857"/>
              <a:gd name="connsiteY5" fmla="*/ 1391737 h 2615873"/>
              <a:gd name="connsiteX0" fmla="*/ 0 w 7723857"/>
              <a:gd name="connsiteY0" fmla="*/ 2615873 h 2615873"/>
              <a:gd name="connsiteX1" fmla="*/ 1298982 w 7723857"/>
              <a:gd name="connsiteY1" fmla="*/ 2552315 h 2615873"/>
              <a:gd name="connsiteX2" fmla="*/ 3475384 w 7723857"/>
              <a:gd name="connsiteY2" fmla="*/ 95592 h 2615873"/>
              <a:gd name="connsiteX3" fmla="*/ 6067673 w 7723857"/>
              <a:gd name="connsiteY3" fmla="*/ 95593 h 2615873"/>
              <a:gd name="connsiteX4" fmla="*/ 6499721 w 7723857"/>
              <a:gd name="connsiteY4" fmla="*/ 239609 h 2615873"/>
              <a:gd name="connsiteX5" fmla="*/ 7723857 w 7723857"/>
              <a:gd name="connsiteY5" fmla="*/ 1391737 h 2615873"/>
              <a:gd name="connsiteX0" fmla="*/ 0 w 7723857"/>
              <a:gd name="connsiteY0" fmla="*/ 2615873 h 2615873"/>
              <a:gd name="connsiteX1" fmla="*/ 1298982 w 7723857"/>
              <a:gd name="connsiteY1" fmla="*/ 2552315 h 2615873"/>
              <a:gd name="connsiteX2" fmla="*/ 3475384 w 7723857"/>
              <a:gd name="connsiteY2" fmla="*/ 95592 h 2615873"/>
              <a:gd name="connsiteX3" fmla="*/ 6067673 w 7723857"/>
              <a:gd name="connsiteY3" fmla="*/ 95593 h 2615873"/>
              <a:gd name="connsiteX4" fmla="*/ 6787753 w 7723857"/>
              <a:gd name="connsiteY4" fmla="*/ 239609 h 2615873"/>
              <a:gd name="connsiteX5" fmla="*/ 7723857 w 7723857"/>
              <a:gd name="connsiteY5" fmla="*/ 1391737 h 2615873"/>
              <a:gd name="connsiteX0" fmla="*/ 0 w 7723857"/>
              <a:gd name="connsiteY0" fmla="*/ 2596131 h 2596131"/>
              <a:gd name="connsiteX1" fmla="*/ 1298982 w 7723857"/>
              <a:gd name="connsiteY1" fmla="*/ 2532573 h 2596131"/>
              <a:gd name="connsiteX2" fmla="*/ 3475384 w 7723857"/>
              <a:gd name="connsiteY2" fmla="*/ 75850 h 2596131"/>
              <a:gd name="connsiteX3" fmla="*/ 6242047 w 7723857"/>
              <a:gd name="connsiteY3" fmla="*/ 120678 h 2596131"/>
              <a:gd name="connsiteX4" fmla="*/ 6787753 w 7723857"/>
              <a:gd name="connsiteY4" fmla="*/ 219867 h 2596131"/>
              <a:gd name="connsiteX5" fmla="*/ 7723857 w 7723857"/>
              <a:gd name="connsiteY5" fmla="*/ 1371995 h 2596131"/>
              <a:gd name="connsiteX0" fmla="*/ 0 w 7723857"/>
              <a:gd name="connsiteY0" fmla="*/ 2596131 h 2596131"/>
              <a:gd name="connsiteX1" fmla="*/ 1298982 w 7723857"/>
              <a:gd name="connsiteY1" fmla="*/ 2532573 h 2596131"/>
              <a:gd name="connsiteX2" fmla="*/ 3475384 w 7723857"/>
              <a:gd name="connsiteY2" fmla="*/ 75850 h 2596131"/>
              <a:gd name="connsiteX3" fmla="*/ 6242047 w 7723857"/>
              <a:gd name="connsiteY3" fmla="*/ 120678 h 2596131"/>
              <a:gd name="connsiteX4" fmla="*/ 6960031 w 7723857"/>
              <a:gd name="connsiteY4" fmla="*/ 537919 h 2596131"/>
              <a:gd name="connsiteX5" fmla="*/ 7723857 w 7723857"/>
              <a:gd name="connsiteY5" fmla="*/ 1371995 h 2596131"/>
              <a:gd name="connsiteX0" fmla="*/ 0 w 7507833"/>
              <a:gd name="connsiteY0" fmla="*/ 2596131 h 2596131"/>
              <a:gd name="connsiteX1" fmla="*/ 1298982 w 7507833"/>
              <a:gd name="connsiteY1" fmla="*/ 2532573 h 2596131"/>
              <a:gd name="connsiteX2" fmla="*/ 3475384 w 7507833"/>
              <a:gd name="connsiteY2" fmla="*/ 75850 h 2596131"/>
              <a:gd name="connsiteX3" fmla="*/ 6242047 w 7507833"/>
              <a:gd name="connsiteY3" fmla="*/ 120678 h 2596131"/>
              <a:gd name="connsiteX4" fmla="*/ 6960031 w 7507833"/>
              <a:gd name="connsiteY4" fmla="*/ 537919 h 2596131"/>
              <a:gd name="connsiteX5" fmla="*/ 7507833 w 7507833"/>
              <a:gd name="connsiteY5" fmla="*/ 1083963 h 2596131"/>
              <a:gd name="connsiteX0" fmla="*/ 0 w 7507833"/>
              <a:gd name="connsiteY0" fmla="*/ 2596131 h 2596131"/>
              <a:gd name="connsiteX1" fmla="*/ 1327380 w 7507833"/>
              <a:gd name="connsiteY1" fmla="*/ 2488015 h 2596131"/>
              <a:gd name="connsiteX2" fmla="*/ 3475384 w 7507833"/>
              <a:gd name="connsiteY2" fmla="*/ 75850 h 2596131"/>
              <a:gd name="connsiteX3" fmla="*/ 6242047 w 7507833"/>
              <a:gd name="connsiteY3" fmla="*/ 120678 h 2596131"/>
              <a:gd name="connsiteX4" fmla="*/ 6960031 w 7507833"/>
              <a:gd name="connsiteY4" fmla="*/ 537919 h 2596131"/>
              <a:gd name="connsiteX5" fmla="*/ 7507833 w 7507833"/>
              <a:gd name="connsiteY5" fmla="*/ 1083963 h 2596131"/>
              <a:gd name="connsiteX0" fmla="*/ 0 w 7507833"/>
              <a:gd name="connsiteY0" fmla="*/ 2596131 h 2596131"/>
              <a:gd name="connsiteX1" fmla="*/ 1327380 w 7507833"/>
              <a:gd name="connsiteY1" fmla="*/ 2488015 h 2596131"/>
              <a:gd name="connsiteX2" fmla="*/ 3475384 w 7507833"/>
              <a:gd name="connsiteY2" fmla="*/ 75850 h 2596131"/>
              <a:gd name="connsiteX3" fmla="*/ 6242047 w 7507833"/>
              <a:gd name="connsiteY3" fmla="*/ 120678 h 2596131"/>
              <a:gd name="connsiteX4" fmla="*/ 6960031 w 7507833"/>
              <a:gd name="connsiteY4" fmla="*/ 537919 h 2596131"/>
              <a:gd name="connsiteX5" fmla="*/ 7507833 w 7507833"/>
              <a:gd name="connsiteY5" fmla="*/ 1083963 h 2596131"/>
              <a:gd name="connsiteX0" fmla="*/ 0 w 7507833"/>
              <a:gd name="connsiteY0" fmla="*/ 2973265 h 2973265"/>
              <a:gd name="connsiteX1" fmla="*/ 1327380 w 7507833"/>
              <a:gd name="connsiteY1" fmla="*/ 2865149 h 2973265"/>
              <a:gd name="connsiteX2" fmla="*/ 3763417 w 7507833"/>
              <a:gd name="connsiteY2" fmla="*/ 75850 h 2973265"/>
              <a:gd name="connsiteX3" fmla="*/ 6242047 w 7507833"/>
              <a:gd name="connsiteY3" fmla="*/ 497812 h 2973265"/>
              <a:gd name="connsiteX4" fmla="*/ 6960031 w 7507833"/>
              <a:gd name="connsiteY4" fmla="*/ 915053 h 2973265"/>
              <a:gd name="connsiteX5" fmla="*/ 7507833 w 7507833"/>
              <a:gd name="connsiteY5" fmla="*/ 1461097 h 2973265"/>
              <a:gd name="connsiteX0" fmla="*/ 0 w 7507833"/>
              <a:gd name="connsiteY0" fmla="*/ 2973265 h 2973265"/>
              <a:gd name="connsiteX1" fmla="*/ 1327380 w 7507833"/>
              <a:gd name="connsiteY1" fmla="*/ 2865149 h 2973265"/>
              <a:gd name="connsiteX2" fmla="*/ 3763417 w 7507833"/>
              <a:gd name="connsiteY2" fmla="*/ 75850 h 2973265"/>
              <a:gd name="connsiteX3" fmla="*/ 5347593 w 7507833"/>
              <a:gd name="connsiteY3" fmla="*/ 147858 h 2973265"/>
              <a:gd name="connsiteX4" fmla="*/ 6960031 w 7507833"/>
              <a:gd name="connsiteY4" fmla="*/ 915053 h 2973265"/>
              <a:gd name="connsiteX5" fmla="*/ 7507833 w 7507833"/>
              <a:gd name="connsiteY5" fmla="*/ 1461097 h 2973265"/>
              <a:gd name="connsiteX0" fmla="*/ 0 w 7507833"/>
              <a:gd name="connsiteY0" fmla="*/ 3117281 h 3117281"/>
              <a:gd name="connsiteX1" fmla="*/ 1327380 w 7507833"/>
              <a:gd name="connsiteY1" fmla="*/ 3009165 h 3117281"/>
              <a:gd name="connsiteX2" fmla="*/ 3979441 w 7507833"/>
              <a:gd name="connsiteY2" fmla="*/ 75850 h 3117281"/>
              <a:gd name="connsiteX3" fmla="*/ 5347593 w 7507833"/>
              <a:gd name="connsiteY3" fmla="*/ 291874 h 3117281"/>
              <a:gd name="connsiteX4" fmla="*/ 6960031 w 7507833"/>
              <a:gd name="connsiteY4" fmla="*/ 1059069 h 3117281"/>
              <a:gd name="connsiteX5" fmla="*/ 7507833 w 7507833"/>
              <a:gd name="connsiteY5" fmla="*/ 1605113 h 3117281"/>
              <a:gd name="connsiteX0" fmla="*/ 0 w 7507833"/>
              <a:gd name="connsiteY0" fmla="*/ 3117281 h 3117281"/>
              <a:gd name="connsiteX1" fmla="*/ 1327380 w 7507833"/>
              <a:gd name="connsiteY1" fmla="*/ 3009165 h 3117281"/>
              <a:gd name="connsiteX2" fmla="*/ 3979441 w 7507833"/>
              <a:gd name="connsiteY2" fmla="*/ 75850 h 3117281"/>
              <a:gd name="connsiteX3" fmla="*/ 6283697 w 7507833"/>
              <a:gd name="connsiteY3" fmla="*/ 219866 h 3117281"/>
              <a:gd name="connsiteX4" fmla="*/ 6960031 w 7507833"/>
              <a:gd name="connsiteY4" fmla="*/ 1059069 h 3117281"/>
              <a:gd name="connsiteX5" fmla="*/ 7507833 w 7507833"/>
              <a:gd name="connsiteY5" fmla="*/ 1605113 h 3117281"/>
              <a:gd name="connsiteX0" fmla="*/ 0 w 7723857"/>
              <a:gd name="connsiteY0" fmla="*/ 3867134 h 3867134"/>
              <a:gd name="connsiteX1" fmla="*/ 1327380 w 7723857"/>
              <a:gd name="connsiteY1" fmla="*/ 3759018 h 3867134"/>
              <a:gd name="connsiteX2" fmla="*/ 3979441 w 7723857"/>
              <a:gd name="connsiteY2" fmla="*/ 825703 h 3867134"/>
              <a:gd name="connsiteX3" fmla="*/ 6283697 w 7723857"/>
              <a:gd name="connsiteY3" fmla="*/ 969719 h 3867134"/>
              <a:gd name="connsiteX4" fmla="*/ 6960031 w 7723857"/>
              <a:gd name="connsiteY4" fmla="*/ 1808922 h 3867134"/>
              <a:gd name="connsiteX5" fmla="*/ 7723857 w 7723857"/>
              <a:gd name="connsiteY5" fmla="*/ 177631 h 3867134"/>
              <a:gd name="connsiteX0" fmla="*/ 0 w 7723857"/>
              <a:gd name="connsiteY0" fmla="*/ 4253566 h 4253566"/>
              <a:gd name="connsiteX1" fmla="*/ 1327380 w 7723857"/>
              <a:gd name="connsiteY1" fmla="*/ 4145450 h 4253566"/>
              <a:gd name="connsiteX2" fmla="*/ 3979441 w 7723857"/>
              <a:gd name="connsiteY2" fmla="*/ 1212135 h 4253566"/>
              <a:gd name="connsiteX3" fmla="*/ 6283697 w 7723857"/>
              <a:gd name="connsiteY3" fmla="*/ 1356151 h 4253566"/>
              <a:gd name="connsiteX4" fmla="*/ 7147793 w 7723857"/>
              <a:gd name="connsiteY4" fmla="*/ 132015 h 4253566"/>
              <a:gd name="connsiteX5" fmla="*/ 7723857 w 7723857"/>
              <a:gd name="connsiteY5" fmla="*/ 564063 h 4253566"/>
              <a:gd name="connsiteX0" fmla="*/ 0 w 7723857"/>
              <a:gd name="connsiteY0" fmla="*/ 4253566 h 4253566"/>
              <a:gd name="connsiteX1" fmla="*/ 1327380 w 7723857"/>
              <a:gd name="connsiteY1" fmla="*/ 4145450 h 4253566"/>
              <a:gd name="connsiteX2" fmla="*/ 3979441 w 7723857"/>
              <a:gd name="connsiteY2" fmla="*/ 1212135 h 4253566"/>
              <a:gd name="connsiteX3" fmla="*/ 6283697 w 7723857"/>
              <a:gd name="connsiteY3" fmla="*/ 1356151 h 4253566"/>
              <a:gd name="connsiteX4" fmla="*/ 7147793 w 7723857"/>
              <a:gd name="connsiteY4" fmla="*/ 132015 h 4253566"/>
              <a:gd name="connsiteX5" fmla="*/ 7723857 w 7723857"/>
              <a:gd name="connsiteY5" fmla="*/ 564063 h 4253566"/>
              <a:gd name="connsiteX0" fmla="*/ 0 w 7723857"/>
              <a:gd name="connsiteY0" fmla="*/ 4253566 h 4253566"/>
              <a:gd name="connsiteX1" fmla="*/ 1327380 w 7723857"/>
              <a:gd name="connsiteY1" fmla="*/ 4145450 h 4253566"/>
              <a:gd name="connsiteX2" fmla="*/ 3979441 w 7723857"/>
              <a:gd name="connsiteY2" fmla="*/ 1212135 h 4253566"/>
              <a:gd name="connsiteX3" fmla="*/ 6283697 w 7723857"/>
              <a:gd name="connsiteY3" fmla="*/ 1356151 h 4253566"/>
              <a:gd name="connsiteX4" fmla="*/ 7147793 w 7723857"/>
              <a:gd name="connsiteY4" fmla="*/ 132015 h 4253566"/>
              <a:gd name="connsiteX5" fmla="*/ 7723857 w 7723857"/>
              <a:gd name="connsiteY5" fmla="*/ 564063 h 4253566"/>
              <a:gd name="connsiteX0" fmla="*/ 0 w 7723857"/>
              <a:gd name="connsiteY0" fmla="*/ 4229563 h 4229563"/>
              <a:gd name="connsiteX1" fmla="*/ 1327380 w 7723857"/>
              <a:gd name="connsiteY1" fmla="*/ 4121447 h 4229563"/>
              <a:gd name="connsiteX2" fmla="*/ 3979441 w 7723857"/>
              <a:gd name="connsiteY2" fmla="*/ 1188132 h 4229563"/>
              <a:gd name="connsiteX3" fmla="*/ 6283697 w 7723857"/>
              <a:gd name="connsiteY3" fmla="*/ 1188132 h 4229563"/>
              <a:gd name="connsiteX4" fmla="*/ 7147793 w 7723857"/>
              <a:gd name="connsiteY4" fmla="*/ 108012 h 4229563"/>
              <a:gd name="connsiteX5" fmla="*/ 7723857 w 7723857"/>
              <a:gd name="connsiteY5" fmla="*/ 540060 h 4229563"/>
              <a:gd name="connsiteX0" fmla="*/ 0 w 7723857"/>
              <a:gd name="connsiteY0" fmla="*/ 3869523 h 3869523"/>
              <a:gd name="connsiteX1" fmla="*/ 1327380 w 7723857"/>
              <a:gd name="connsiteY1" fmla="*/ 3761407 h 3869523"/>
              <a:gd name="connsiteX2" fmla="*/ 3979441 w 7723857"/>
              <a:gd name="connsiteY2" fmla="*/ 828092 h 3869523"/>
              <a:gd name="connsiteX3" fmla="*/ 6283697 w 7723857"/>
              <a:gd name="connsiteY3" fmla="*/ 828092 h 3869523"/>
              <a:gd name="connsiteX4" fmla="*/ 7003777 w 7723857"/>
              <a:gd name="connsiteY4" fmla="*/ 108012 h 3869523"/>
              <a:gd name="connsiteX5" fmla="*/ 7723857 w 7723857"/>
              <a:gd name="connsiteY5" fmla="*/ 180020 h 3869523"/>
              <a:gd name="connsiteX0" fmla="*/ 0 w 7003777"/>
              <a:gd name="connsiteY0" fmla="*/ 3761511 h 3761511"/>
              <a:gd name="connsiteX1" fmla="*/ 1327380 w 7003777"/>
              <a:gd name="connsiteY1" fmla="*/ 3653395 h 3761511"/>
              <a:gd name="connsiteX2" fmla="*/ 3979441 w 7003777"/>
              <a:gd name="connsiteY2" fmla="*/ 720080 h 3761511"/>
              <a:gd name="connsiteX3" fmla="*/ 6283697 w 7003777"/>
              <a:gd name="connsiteY3" fmla="*/ 720080 h 3761511"/>
              <a:gd name="connsiteX4" fmla="*/ 7003777 w 7003777"/>
              <a:gd name="connsiteY4" fmla="*/ 0 h 3761511"/>
              <a:gd name="connsiteX0" fmla="*/ 0 w 7359788"/>
              <a:gd name="connsiteY0" fmla="*/ 3761511 h 3761511"/>
              <a:gd name="connsiteX1" fmla="*/ 1327380 w 7359788"/>
              <a:gd name="connsiteY1" fmla="*/ 3653395 h 3761511"/>
              <a:gd name="connsiteX2" fmla="*/ 3979441 w 7359788"/>
              <a:gd name="connsiteY2" fmla="*/ 720080 h 3761511"/>
              <a:gd name="connsiteX3" fmla="*/ 6283697 w 7359788"/>
              <a:gd name="connsiteY3" fmla="*/ 720080 h 3761511"/>
              <a:gd name="connsiteX4" fmla="*/ 7003777 w 7359788"/>
              <a:gd name="connsiteY4" fmla="*/ 0 h 3761511"/>
              <a:gd name="connsiteX0" fmla="*/ 0 w 7408863"/>
              <a:gd name="connsiteY0" fmla="*/ 3846771 h 3846771"/>
              <a:gd name="connsiteX1" fmla="*/ 1327380 w 7408863"/>
              <a:gd name="connsiteY1" fmla="*/ 3738655 h 3846771"/>
              <a:gd name="connsiteX2" fmla="*/ 3979441 w 7408863"/>
              <a:gd name="connsiteY2" fmla="*/ 805340 h 3846771"/>
              <a:gd name="connsiteX3" fmla="*/ 6283697 w 7408863"/>
              <a:gd name="connsiteY3" fmla="*/ 805340 h 3846771"/>
              <a:gd name="connsiteX4" fmla="*/ 7408863 w 7408863"/>
              <a:gd name="connsiteY4" fmla="*/ 0 h 3846771"/>
              <a:gd name="connsiteX0" fmla="*/ 0 w 8749869"/>
              <a:gd name="connsiteY0" fmla="*/ 3809458 h 3809458"/>
              <a:gd name="connsiteX1" fmla="*/ 2668386 w 8749869"/>
              <a:gd name="connsiteY1" fmla="*/ 3738655 h 3809458"/>
              <a:gd name="connsiteX2" fmla="*/ 5320447 w 8749869"/>
              <a:gd name="connsiteY2" fmla="*/ 805340 h 3809458"/>
              <a:gd name="connsiteX3" fmla="*/ 7624703 w 8749869"/>
              <a:gd name="connsiteY3" fmla="*/ 805340 h 3809458"/>
              <a:gd name="connsiteX4" fmla="*/ 8749869 w 8749869"/>
              <a:gd name="connsiteY4" fmla="*/ 0 h 3809458"/>
              <a:gd name="connsiteX0" fmla="*/ 0 w 8749869"/>
              <a:gd name="connsiteY0" fmla="*/ 3809458 h 3809458"/>
              <a:gd name="connsiteX1" fmla="*/ 2668386 w 8749869"/>
              <a:gd name="connsiteY1" fmla="*/ 3738655 h 3809458"/>
              <a:gd name="connsiteX2" fmla="*/ 5320447 w 8749869"/>
              <a:gd name="connsiteY2" fmla="*/ 805340 h 3809458"/>
              <a:gd name="connsiteX3" fmla="*/ 7624703 w 8749869"/>
              <a:gd name="connsiteY3" fmla="*/ 805340 h 3809458"/>
              <a:gd name="connsiteX4" fmla="*/ 8749869 w 8749869"/>
              <a:gd name="connsiteY4" fmla="*/ 0 h 3809458"/>
              <a:gd name="connsiteX0" fmla="*/ 0 w 8749869"/>
              <a:gd name="connsiteY0" fmla="*/ 3809458 h 3809458"/>
              <a:gd name="connsiteX1" fmla="*/ 2668386 w 8749869"/>
              <a:gd name="connsiteY1" fmla="*/ 3738655 h 3809458"/>
              <a:gd name="connsiteX2" fmla="*/ 3253936 w 8749869"/>
              <a:gd name="connsiteY2" fmla="*/ 2828294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49869"/>
              <a:gd name="connsiteY0" fmla="*/ 3809458 h 3809458"/>
              <a:gd name="connsiteX1" fmla="*/ 2668386 w 8749869"/>
              <a:gd name="connsiteY1" fmla="*/ 3738655 h 3809458"/>
              <a:gd name="connsiteX2" fmla="*/ 3253936 w 8749869"/>
              <a:gd name="connsiteY2" fmla="*/ 2828294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49869"/>
              <a:gd name="connsiteY0" fmla="*/ 3809458 h 3809458"/>
              <a:gd name="connsiteX1" fmla="*/ 2375476 w 8749869"/>
              <a:gd name="connsiteY1" fmla="*/ 3727262 h 3809458"/>
              <a:gd name="connsiteX2" fmla="*/ 3253936 w 8749869"/>
              <a:gd name="connsiteY2" fmla="*/ 2828294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49869"/>
              <a:gd name="connsiteY0" fmla="*/ 3809458 h 3809458"/>
              <a:gd name="connsiteX1" fmla="*/ 2375476 w 8749869"/>
              <a:gd name="connsiteY1" fmla="*/ 3727262 h 3809458"/>
              <a:gd name="connsiteX2" fmla="*/ 3253936 w 8749869"/>
              <a:gd name="connsiteY2" fmla="*/ 2828294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49869"/>
              <a:gd name="connsiteY0" fmla="*/ 3809458 h 3809458"/>
              <a:gd name="connsiteX1" fmla="*/ 2375476 w 8749869"/>
              <a:gd name="connsiteY1" fmla="*/ 3727262 h 3809458"/>
              <a:gd name="connsiteX2" fmla="*/ 3253936 w 8749869"/>
              <a:gd name="connsiteY2" fmla="*/ 2828294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49869"/>
              <a:gd name="connsiteY0" fmla="*/ 3809458 h 3862047"/>
              <a:gd name="connsiteX1" fmla="*/ 2375476 w 8749869"/>
              <a:gd name="connsiteY1" fmla="*/ 3727262 h 3862047"/>
              <a:gd name="connsiteX2" fmla="*/ 3429629 w 8749869"/>
              <a:gd name="connsiteY2" fmla="*/ 2956718 h 3862047"/>
              <a:gd name="connsiteX3" fmla="*/ 5320447 w 8749869"/>
              <a:gd name="connsiteY3" fmla="*/ 805340 h 3862047"/>
              <a:gd name="connsiteX4" fmla="*/ 7624703 w 8749869"/>
              <a:gd name="connsiteY4" fmla="*/ 805340 h 3862047"/>
              <a:gd name="connsiteX5" fmla="*/ 8749869 w 8749869"/>
              <a:gd name="connsiteY5" fmla="*/ 0 h 3862047"/>
              <a:gd name="connsiteX0" fmla="*/ 0 w 8749869"/>
              <a:gd name="connsiteY0" fmla="*/ 3809458 h 3809458"/>
              <a:gd name="connsiteX1" fmla="*/ 2375476 w 8749869"/>
              <a:gd name="connsiteY1" fmla="*/ 3727262 h 3809458"/>
              <a:gd name="connsiteX2" fmla="*/ 3429629 w 8749869"/>
              <a:gd name="connsiteY2" fmla="*/ 2956718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49869"/>
              <a:gd name="connsiteY0" fmla="*/ 3809458 h 3809458"/>
              <a:gd name="connsiteX1" fmla="*/ 2199784 w 8749869"/>
              <a:gd name="connsiteY1" fmla="*/ 3663050 h 3809458"/>
              <a:gd name="connsiteX2" fmla="*/ 3429629 w 8749869"/>
              <a:gd name="connsiteY2" fmla="*/ 2956718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49869"/>
              <a:gd name="connsiteY0" fmla="*/ 3809458 h 3809458"/>
              <a:gd name="connsiteX1" fmla="*/ 2199784 w 8749869"/>
              <a:gd name="connsiteY1" fmla="*/ 3663050 h 3809458"/>
              <a:gd name="connsiteX2" fmla="*/ 3429629 w 8749869"/>
              <a:gd name="connsiteY2" fmla="*/ 2956718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49869"/>
              <a:gd name="connsiteY0" fmla="*/ 3809458 h 3809458"/>
              <a:gd name="connsiteX1" fmla="*/ 2199784 w 8749869"/>
              <a:gd name="connsiteY1" fmla="*/ 3663050 h 3809458"/>
              <a:gd name="connsiteX2" fmla="*/ 3429629 w 8749869"/>
              <a:gd name="connsiteY2" fmla="*/ 2956718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49869"/>
              <a:gd name="connsiteY0" fmla="*/ 3809458 h 3809458"/>
              <a:gd name="connsiteX1" fmla="*/ 2199784 w 8749869"/>
              <a:gd name="connsiteY1" fmla="*/ 3663050 h 3809458"/>
              <a:gd name="connsiteX2" fmla="*/ 3253936 w 8749869"/>
              <a:gd name="connsiteY2" fmla="*/ 2892506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49869"/>
              <a:gd name="connsiteY0" fmla="*/ 3809458 h 3809458"/>
              <a:gd name="connsiteX1" fmla="*/ 2199784 w 8749869"/>
              <a:gd name="connsiteY1" fmla="*/ 3663050 h 3809458"/>
              <a:gd name="connsiteX2" fmla="*/ 3253936 w 8749869"/>
              <a:gd name="connsiteY2" fmla="*/ 2892506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49869"/>
              <a:gd name="connsiteY0" fmla="*/ 3809458 h 3809458"/>
              <a:gd name="connsiteX1" fmla="*/ 2024091 w 8749869"/>
              <a:gd name="connsiteY1" fmla="*/ 3663050 h 3809458"/>
              <a:gd name="connsiteX2" fmla="*/ 3253936 w 8749869"/>
              <a:gd name="connsiteY2" fmla="*/ 2892506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49869"/>
              <a:gd name="connsiteY0" fmla="*/ 3809458 h 3809458"/>
              <a:gd name="connsiteX1" fmla="*/ 2024091 w 8749869"/>
              <a:gd name="connsiteY1" fmla="*/ 3663050 h 3809458"/>
              <a:gd name="connsiteX2" fmla="*/ 3253936 w 8749869"/>
              <a:gd name="connsiteY2" fmla="*/ 2892506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49869"/>
              <a:gd name="connsiteY0" fmla="*/ 3809458 h 3809458"/>
              <a:gd name="connsiteX1" fmla="*/ 2024091 w 8749869"/>
              <a:gd name="connsiteY1" fmla="*/ 3663050 h 3809458"/>
              <a:gd name="connsiteX2" fmla="*/ 3253936 w 8749869"/>
              <a:gd name="connsiteY2" fmla="*/ 2892506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49869"/>
              <a:gd name="connsiteY0" fmla="*/ 3809458 h 3809458"/>
              <a:gd name="connsiteX1" fmla="*/ 2024091 w 8749869"/>
              <a:gd name="connsiteY1" fmla="*/ 3663050 h 3809458"/>
              <a:gd name="connsiteX2" fmla="*/ 3253936 w 8749869"/>
              <a:gd name="connsiteY2" fmla="*/ 2892506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49869"/>
              <a:gd name="connsiteY0" fmla="*/ 3809458 h 3809458"/>
              <a:gd name="connsiteX1" fmla="*/ 2024091 w 8749869"/>
              <a:gd name="connsiteY1" fmla="*/ 3663050 h 3809458"/>
              <a:gd name="connsiteX2" fmla="*/ 3253936 w 8749869"/>
              <a:gd name="connsiteY2" fmla="*/ 2892506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00794"/>
              <a:gd name="connsiteY0" fmla="*/ 3485434 h 3485434"/>
              <a:gd name="connsiteX1" fmla="*/ 2024091 w 8700794"/>
              <a:gd name="connsiteY1" fmla="*/ 3339026 h 3485434"/>
              <a:gd name="connsiteX2" fmla="*/ 3253936 w 8700794"/>
              <a:gd name="connsiteY2" fmla="*/ 2568482 h 3485434"/>
              <a:gd name="connsiteX3" fmla="*/ 5320447 w 8700794"/>
              <a:gd name="connsiteY3" fmla="*/ 481316 h 3485434"/>
              <a:gd name="connsiteX4" fmla="*/ 7624703 w 8700794"/>
              <a:gd name="connsiteY4" fmla="*/ 481316 h 3485434"/>
              <a:gd name="connsiteX5" fmla="*/ 8612547 w 8700794"/>
              <a:gd name="connsiteY5" fmla="*/ 0 h 3485434"/>
              <a:gd name="connsiteX0" fmla="*/ 0 w 8788239"/>
              <a:gd name="connsiteY0" fmla="*/ 3421222 h 3421222"/>
              <a:gd name="connsiteX1" fmla="*/ 2024091 w 8788239"/>
              <a:gd name="connsiteY1" fmla="*/ 3274814 h 3421222"/>
              <a:gd name="connsiteX2" fmla="*/ 3253936 w 8788239"/>
              <a:gd name="connsiteY2" fmla="*/ 2504270 h 3421222"/>
              <a:gd name="connsiteX3" fmla="*/ 5320447 w 8788239"/>
              <a:gd name="connsiteY3" fmla="*/ 417104 h 3421222"/>
              <a:gd name="connsiteX4" fmla="*/ 7624703 w 8788239"/>
              <a:gd name="connsiteY4" fmla="*/ 417104 h 3421222"/>
              <a:gd name="connsiteX5" fmla="*/ 8788239 w 8788239"/>
              <a:gd name="connsiteY5" fmla="*/ 0 h 3421222"/>
              <a:gd name="connsiteX0" fmla="*/ 0 w 8788239"/>
              <a:gd name="connsiteY0" fmla="*/ 3421222 h 3421222"/>
              <a:gd name="connsiteX1" fmla="*/ 2024091 w 8788239"/>
              <a:gd name="connsiteY1" fmla="*/ 3274814 h 3421222"/>
              <a:gd name="connsiteX2" fmla="*/ 3253936 w 8788239"/>
              <a:gd name="connsiteY2" fmla="*/ 2504270 h 3421222"/>
              <a:gd name="connsiteX3" fmla="*/ 5320447 w 8788239"/>
              <a:gd name="connsiteY3" fmla="*/ 417104 h 3421222"/>
              <a:gd name="connsiteX4" fmla="*/ 7624703 w 8788239"/>
              <a:gd name="connsiteY4" fmla="*/ 417104 h 3421222"/>
              <a:gd name="connsiteX5" fmla="*/ 8788239 w 8788239"/>
              <a:gd name="connsiteY5" fmla="*/ 0 h 3421222"/>
              <a:gd name="connsiteX0" fmla="*/ 0 w 8788239"/>
              <a:gd name="connsiteY0" fmla="*/ 3421222 h 3421222"/>
              <a:gd name="connsiteX1" fmla="*/ 2024091 w 8788239"/>
              <a:gd name="connsiteY1" fmla="*/ 3274814 h 3421222"/>
              <a:gd name="connsiteX2" fmla="*/ 3253936 w 8788239"/>
              <a:gd name="connsiteY2" fmla="*/ 2504270 h 3421222"/>
              <a:gd name="connsiteX3" fmla="*/ 5320447 w 8788239"/>
              <a:gd name="connsiteY3" fmla="*/ 417104 h 3421222"/>
              <a:gd name="connsiteX4" fmla="*/ 7624703 w 8788239"/>
              <a:gd name="connsiteY4" fmla="*/ 417104 h 3421222"/>
              <a:gd name="connsiteX5" fmla="*/ 8788239 w 8788239"/>
              <a:gd name="connsiteY5" fmla="*/ 0 h 3421222"/>
              <a:gd name="connsiteX0" fmla="*/ 0 w 8788239"/>
              <a:gd name="connsiteY0" fmla="*/ 3421222 h 3421222"/>
              <a:gd name="connsiteX1" fmla="*/ 2024091 w 8788239"/>
              <a:gd name="connsiteY1" fmla="*/ 3274814 h 3421222"/>
              <a:gd name="connsiteX2" fmla="*/ 3253936 w 8788239"/>
              <a:gd name="connsiteY2" fmla="*/ 2504270 h 3421222"/>
              <a:gd name="connsiteX3" fmla="*/ 5320447 w 8788239"/>
              <a:gd name="connsiteY3" fmla="*/ 417104 h 3421222"/>
              <a:gd name="connsiteX4" fmla="*/ 7624703 w 8788239"/>
              <a:gd name="connsiteY4" fmla="*/ 417104 h 3421222"/>
              <a:gd name="connsiteX5" fmla="*/ 8788239 w 8788239"/>
              <a:gd name="connsiteY5" fmla="*/ 0 h 3421222"/>
              <a:gd name="connsiteX0" fmla="*/ 0 w 8788239"/>
              <a:gd name="connsiteY0" fmla="*/ 3421222 h 3421222"/>
              <a:gd name="connsiteX1" fmla="*/ 2024091 w 8788239"/>
              <a:gd name="connsiteY1" fmla="*/ 3274814 h 3421222"/>
              <a:gd name="connsiteX2" fmla="*/ 3253936 w 8788239"/>
              <a:gd name="connsiteY2" fmla="*/ 2504270 h 3421222"/>
              <a:gd name="connsiteX3" fmla="*/ 5320447 w 8788239"/>
              <a:gd name="connsiteY3" fmla="*/ 417104 h 3421222"/>
              <a:gd name="connsiteX4" fmla="*/ 7624703 w 8788239"/>
              <a:gd name="connsiteY4" fmla="*/ 417104 h 3421222"/>
              <a:gd name="connsiteX5" fmla="*/ 8788239 w 8788239"/>
              <a:gd name="connsiteY5" fmla="*/ 0 h 3421222"/>
              <a:gd name="connsiteX0" fmla="*/ 0 w 8788239"/>
              <a:gd name="connsiteY0" fmla="*/ 3421222 h 3421222"/>
              <a:gd name="connsiteX1" fmla="*/ 2024091 w 8788239"/>
              <a:gd name="connsiteY1" fmla="*/ 3274814 h 3421222"/>
              <a:gd name="connsiteX2" fmla="*/ 3253936 w 8788239"/>
              <a:gd name="connsiteY2" fmla="*/ 2504270 h 3421222"/>
              <a:gd name="connsiteX3" fmla="*/ 5320447 w 8788239"/>
              <a:gd name="connsiteY3" fmla="*/ 417104 h 3421222"/>
              <a:gd name="connsiteX4" fmla="*/ 7821932 w 8788239"/>
              <a:gd name="connsiteY4" fmla="*/ 321060 h 3421222"/>
              <a:gd name="connsiteX5" fmla="*/ 8788239 w 8788239"/>
              <a:gd name="connsiteY5" fmla="*/ 0 h 3421222"/>
              <a:gd name="connsiteX0" fmla="*/ 0 w 8788239"/>
              <a:gd name="connsiteY0" fmla="*/ 3421222 h 3421222"/>
              <a:gd name="connsiteX1" fmla="*/ 2024091 w 8788239"/>
              <a:gd name="connsiteY1" fmla="*/ 3274814 h 3421222"/>
              <a:gd name="connsiteX2" fmla="*/ 3253936 w 8788239"/>
              <a:gd name="connsiteY2" fmla="*/ 2504270 h 3421222"/>
              <a:gd name="connsiteX3" fmla="*/ 5320447 w 8788239"/>
              <a:gd name="connsiteY3" fmla="*/ 417104 h 3421222"/>
              <a:gd name="connsiteX4" fmla="*/ 7821932 w 8788239"/>
              <a:gd name="connsiteY4" fmla="*/ 321060 h 3421222"/>
              <a:gd name="connsiteX5" fmla="*/ 8788239 w 8788239"/>
              <a:gd name="connsiteY5" fmla="*/ 0 h 3421222"/>
              <a:gd name="connsiteX0" fmla="*/ 0 w 8823537"/>
              <a:gd name="connsiteY0" fmla="*/ 3421222 h 3421222"/>
              <a:gd name="connsiteX1" fmla="*/ 2024091 w 8823537"/>
              <a:gd name="connsiteY1" fmla="*/ 3274814 h 3421222"/>
              <a:gd name="connsiteX2" fmla="*/ 3253936 w 8823537"/>
              <a:gd name="connsiteY2" fmla="*/ 2504270 h 3421222"/>
              <a:gd name="connsiteX3" fmla="*/ 5320447 w 8823537"/>
              <a:gd name="connsiteY3" fmla="*/ 417104 h 3421222"/>
              <a:gd name="connsiteX4" fmla="*/ 7930068 w 8823537"/>
              <a:gd name="connsiteY4" fmla="*/ 271318 h 3421222"/>
              <a:gd name="connsiteX5" fmla="*/ 8788239 w 8823537"/>
              <a:gd name="connsiteY5" fmla="*/ 0 h 3421222"/>
              <a:gd name="connsiteX0" fmla="*/ 0 w 8823537"/>
              <a:gd name="connsiteY0" fmla="*/ 3421222 h 3421222"/>
              <a:gd name="connsiteX1" fmla="*/ 2024091 w 8823537"/>
              <a:gd name="connsiteY1" fmla="*/ 3274814 h 3421222"/>
              <a:gd name="connsiteX2" fmla="*/ 3253936 w 8823537"/>
              <a:gd name="connsiteY2" fmla="*/ 2504270 h 3421222"/>
              <a:gd name="connsiteX3" fmla="*/ 5320447 w 8823537"/>
              <a:gd name="connsiteY3" fmla="*/ 417104 h 3421222"/>
              <a:gd name="connsiteX4" fmla="*/ 7930068 w 8823537"/>
              <a:gd name="connsiteY4" fmla="*/ 271318 h 3421222"/>
              <a:gd name="connsiteX5" fmla="*/ 8788239 w 8823537"/>
              <a:gd name="connsiteY5" fmla="*/ 0 h 3421222"/>
              <a:gd name="connsiteX0" fmla="*/ 0 w 8951552"/>
              <a:gd name="connsiteY0" fmla="*/ 3421222 h 3421222"/>
              <a:gd name="connsiteX1" fmla="*/ 2024091 w 8951552"/>
              <a:gd name="connsiteY1" fmla="*/ 3274814 h 3421222"/>
              <a:gd name="connsiteX2" fmla="*/ 3253936 w 8951552"/>
              <a:gd name="connsiteY2" fmla="*/ 2504270 h 3421222"/>
              <a:gd name="connsiteX3" fmla="*/ 5320447 w 8951552"/>
              <a:gd name="connsiteY3" fmla="*/ 417104 h 3421222"/>
              <a:gd name="connsiteX4" fmla="*/ 7930068 w 8951552"/>
              <a:gd name="connsiteY4" fmla="*/ 271318 h 3421222"/>
              <a:gd name="connsiteX5" fmla="*/ 8788239 w 8951552"/>
              <a:gd name="connsiteY5" fmla="*/ 0 h 3421222"/>
              <a:gd name="connsiteX0" fmla="*/ 0 w 8951552"/>
              <a:gd name="connsiteY0" fmla="*/ 3613858 h 3613858"/>
              <a:gd name="connsiteX1" fmla="*/ 2024091 w 8951552"/>
              <a:gd name="connsiteY1" fmla="*/ 3467450 h 3613858"/>
              <a:gd name="connsiteX2" fmla="*/ 3253936 w 8951552"/>
              <a:gd name="connsiteY2" fmla="*/ 2696906 h 3613858"/>
              <a:gd name="connsiteX3" fmla="*/ 5320447 w 8951552"/>
              <a:gd name="connsiteY3" fmla="*/ 609740 h 3613858"/>
              <a:gd name="connsiteX4" fmla="*/ 7930068 w 8951552"/>
              <a:gd name="connsiteY4" fmla="*/ 463954 h 3613858"/>
              <a:gd name="connsiteX5" fmla="*/ 8876084 w 8951552"/>
              <a:gd name="connsiteY5" fmla="*/ 0 h 3613858"/>
              <a:gd name="connsiteX0" fmla="*/ 0 w 8876084"/>
              <a:gd name="connsiteY0" fmla="*/ 3613858 h 3613858"/>
              <a:gd name="connsiteX1" fmla="*/ 2024091 w 8876084"/>
              <a:gd name="connsiteY1" fmla="*/ 3467450 h 3613858"/>
              <a:gd name="connsiteX2" fmla="*/ 3253936 w 8876084"/>
              <a:gd name="connsiteY2" fmla="*/ 2696906 h 3613858"/>
              <a:gd name="connsiteX3" fmla="*/ 5320447 w 8876084"/>
              <a:gd name="connsiteY3" fmla="*/ 609740 h 3613858"/>
              <a:gd name="connsiteX4" fmla="*/ 7930068 w 8876084"/>
              <a:gd name="connsiteY4" fmla="*/ 463954 h 3613858"/>
              <a:gd name="connsiteX5" fmla="*/ 8876084 w 8876084"/>
              <a:gd name="connsiteY5" fmla="*/ 0 h 3613858"/>
              <a:gd name="connsiteX0" fmla="*/ 0 w 8876084"/>
              <a:gd name="connsiteY0" fmla="*/ 3613858 h 3613858"/>
              <a:gd name="connsiteX1" fmla="*/ 2024091 w 8876084"/>
              <a:gd name="connsiteY1" fmla="*/ 3467450 h 3613858"/>
              <a:gd name="connsiteX2" fmla="*/ 3253936 w 8876084"/>
              <a:gd name="connsiteY2" fmla="*/ 2696906 h 3613858"/>
              <a:gd name="connsiteX3" fmla="*/ 5320447 w 8876084"/>
              <a:gd name="connsiteY3" fmla="*/ 609740 h 3613858"/>
              <a:gd name="connsiteX4" fmla="*/ 7930068 w 8876084"/>
              <a:gd name="connsiteY4" fmla="*/ 463954 h 3613858"/>
              <a:gd name="connsiteX5" fmla="*/ 8876084 w 8876084"/>
              <a:gd name="connsiteY5" fmla="*/ 0 h 3613858"/>
              <a:gd name="connsiteX0" fmla="*/ 0 w 8612546"/>
              <a:gd name="connsiteY0" fmla="*/ 3421222 h 3421222"/>
              <a:gd name="connsiteX1" fmla="*/ 2024091 w 8612546"/>
              <a:gd name="connsiteY1" fmla="*/ 3274814 h 3421222"/>
              <a:gd name="connsiteX2" fmla="*/ 3253936 w 8612546"/>
              <a:gd name="connsiteY2" fmla="*/ 2504270 h 3421222"/>
              <a:gd name="connsiteX3" fmla="*/ 5320447 w 8612546"/>
              <a:gd name="connsiteY3" fmla="*/ 417104 h 3421222"/>
              <a:gd name="connsiteX4" fmla="*/ 7930068 w 8612546"/>
              <a:gd name="connsiteY4" fmla="*/ 271318 h 3421222"/>
              <a:gd name="connsiteX5" fmla="*/ 8612546 w 8612546"/>
              <a:gd name="connsiteY5" fmla="*/ 0 h 3421222"/>
              <a:gd name="connsiteX0" fmla="*/ 0 w 8612546"/>
              <a:gd name="connsiteY0" fmla="*/ 3421222 h 3421222"/>
              <a:gd name="connsiteX1" fmla="*/ 2024091 w 8612546"/>
              <a:gd name="connsiteY1" fmla="*/ 3274814 h 3421222"/>
              <a:gd name="connsiteX2" fmla="*/ 3253936 w 8612546"/>
              <a:gd name="connsiteY2" fmla="*/ 2504270 h 3421222"/>
              <a:gd name="connsiteX3" fmla="*/ 5320447 w 8612546"/>
              <a:gd name="connsiteY3" fmla="*/ 417104 h 3421222"/>
              <a:gd name="connsiteX4" fmla="*/ 7930068 w 8612546"/>
              <a:gd name="connsiteY4" fmla="*/ 271318 h 3421222"/>
              <a:gd name="connsiteX5" fmla="*/ 8612546 w 8612546"/>
              <a:gd name="connsiteY5" fmla="*/ 0 h 3421222"/>
              <a:gd name="connsiteX0" fmla="*/ 0 w 8612546"/>
              <a:gd name="connsiteY0" fmla="*/ 3421222 h 3421222"/>
              <a:gd name="connsiteX1" fmla="*/ 2024091 w 8612546"/>
              <a:gd name="connsiteY1" fmla="*/ 3274814 h 3421222"/>
              <a:gd name="connsiteX2" fmla="*/ 3253936 w 8612546"/>
              <a:gd name="connsiteY2" fmla="*/ 2504270 h 3421222"/>
              <a:gd name="connsiteX3" fmla="*/ 5320447 w 8612546"/>
              <a:gd name="connsiteY3" fmla="*/ 417104 h 3421222"/>
              <a:gd name="connsiteX4" fmla="*/ 7930068 w 8612546"/>
              <a:gd name="connsiteY4" fmla="*/ 271318 h 3421222"/>
              <a:gd name="connsiteX5" fmla="*/ 8612546 w 8612546"/>
              <a:gd name="connsiteY5" fmla="*/ 0 h 3421222"/>
              <a:gd name="connsiteX0" fmla="*/ 0 w 8612546"/>
              <a:gd name="connsiteY0" fmla="*/ 3421222 h 3421222"/>
              <a:gd name="connsiteX1" fmla="*/ 2024091 w 8612546"/>
              <a:gd name="connsiteY1" fmla="*/ 3274814 h 3421222"/>
              <a:gd name="connsiteX2" fmla="*/ 3253936 w 8612546"/>
              <a:gd name="connsiteY2" fmla="*/ 2504270 h 3421222"/>
              <a:gd name="connsiteX3" fmla="*/ 5320447 w 8612546"/>
              <a:gd name="connsiteY3" fmla="*/ 417104 h 3421222"/>
              <a:gd name="connsiteX4" fmla="*/ 7558393 w 8612546"/>
              <a:gd name="connsiteY4" fmla="*/ 256848 h 3421222"/>
              <a:gd name="connsiteX5" fmla="*/ 8612546 w 8612546"/>
              <a:gd name="connsiteY5" fmla="*/ 0 h 3421222"/>
              <a:gd name="connsiteX0" fmla="*/ 0 w 8725543"/>
              <a:gd name="connsiteY0" fmla="*/ 3421222 h 3421222"/>
              <a:gd name="connsiteX1" fmla="*/ 2024091 w 8725543"/>
              <a:gd name="connsiteY1" fmla="*/ 3274814 h 3421222"/>
              <a:gd name="connsiteX2" fmla="*/ 3253936 w 8725543"/>
              <a:gd name="connsiteY2" fmla="*/ 2504270 h 3421222"/>
              <a:gd name="connsiteX3" fmla="*/ 5320447 w 8725543"/>
              <a:gd name="connsiteY3" fmla="*/ 417104 h 3421222"/>
              <a:gd name="connsiteX4" fmla="*/ 7558393 w 8725543"/>
              <a:gd name="connsiteY4" fmla="*/ 256848 h 3421222"/>
              <a:gd name="connsiteX5" fmla="*/ 8612546 w 8725543"/>
              <a:gd name="connsiteY5" fmla="*/ 0 h 3421222"/>
              <a:gd name="connsiteX0" fmla="*/ 0 w 8725543"/>
              <a:gd name="connsiteY0" fmla="*/ 3421222 h 3421222"/>
              <a:gd name="connsiteX1" fmla="*/ 2024091 w 8725543"/>
              <a:gd name="connsiteY1" fmla="*/ 3274814 h 3421222"/>
              <a:gd name="connsiteX2" fmla="*/ 3253936 w 8725543"/>
              <a:gd name="connsiteY2" fmla="*/ 2504270 h 3421222"/>
              <a:gd name="connsiteX3" fmla="*/ 5320447 w 8725543"/>
              <a:gd name="connsiteY3" fmla="*/ 417104 h 3421222"/>
              <a:gd name="connsiteX4" fmla="*/ 7558393 w 8725543"/>
              <a:gd name="connsiteY4" fmla="*/ 192636 h 3421222"/>
              <a:gd name="connsiteX5" fmla="*/ 8612546 w 8725543"/>
              <a:gd name="connsiteY5" fmla="*/ 0 h 3421222"/>
              <a:gd name="connsiteX0" fmla="*/ 0 w 8813390"/>
              <a:gd name="connsiteY0" fmla="*/ 3421222 h 3421222"/>
              <a:gd name="connsiteX1" fmla="*/ 2024091 w 8813390"/>
              <a:gd name="connsiteY1" fmla="*/ 3274814 h 3421222"/>
              <a:gd name="connsiteX2" fmla="*/ 3253936 w 8813390"/>
              <a:gd name="connsiteY2" fmla="*/ 2504270 h 3421222"/>
              <a:gd name="connsiteX3" fmla="*/ 5320447 w 8813390"/>
              <a:gd name="connsiteY3" fmla="*/ 417104 h 3421222"/>
              <a:gd name="connsiteX4" fmla="*/ 7646240 w 8813390"/>
              <a:gd name="connsiteY4" fmla="*/ 321060 h 3421222"/>
              <a:gd name="connsiteX5" fmla="*/ 8612546 w 8813390"/>
              <a:gd name="connsiteY5" fmla="*/ 0 h 3421222"/>
              <a:gd name="connsiteX0" fmla="*/ 0 w 8813390"/>
              <a:gd name="connsiteY0" fmla="*/ 3421222 h 3421222"/>
              <a:gd name="connsiteX1" fmla="*/ 2024091 w 8813390"/>
              <a:gd name="connsiteY1" fmla="*/ 3274814 h 3421222"/>
              <a:gd name="connsiteX2" fmla="*/ 3253936 w 8813390"/>
              <a:gd name="connsiteY2" fmla="*/ 2504270 h 3421222"/>
              <a:gd name="connsiteX3" fmla="*/ 5320447 w 8813390"/>
              <a:gd name="connsiteY3" fmla="*/ 417104 h 3421222"/>
              <a:gd name="connsiteX4" fmla="*/ 7646240 w 8813390"/>
              <a:gd name="connsiteY4" fmla="*/ 321060 h 3421222"/>
              <a:gd name="connsiteX5" fmla="*/ 8612546 w 8813390"/>
              <a:gd name="connsiteY5" fmla="*/ 0 h 3421222"/>
              <a:gd name="connsiteX0" fmla="*/ 0 w 9428313"/>
              <a:gd name="connsiteY0" fmla="*/ 3421222 h 3421222"/>
              <a:gd name="connsiteX1" fmla="*/ 2024091 w 9428313"/>
              <a:gd name="connsiteY1" fmla="*/ 3274814 h 3421222"/>
              <a:gd name="connsiteX2" fmla="*/ 3253936 w 9428313"/>
              <a:gd name="connsiteY2" fmla="*/ 2504270 h 3421222"/>
              <a:gd name="connsiteX3" fmla="*/ 5320447 w 9428313"/>
              <a:gd name="connsiteY3" fmla="*/ 417104 h 3421222"/>
              <a:gd name="connsiteX4" fmla="*/ 8261162 w 9428313"/>
              <a:gd name="connsiteY4" fmla="*/ 321060 h 3421222"/>
              <a:gd name="connsiteX5" fmla="*/ 8612546 w 9428313"/>
              <a:gd name="connsiteY5" fmla="*/ 0 h 3421222"/>
              <a:gd name="connsiteX0" fmla="*/ 0 w 9666700"/>
              <a:gd name="connsiteY0" fmla="*/ 3870706 h 3870706"/>
              <a:gd name="connsiteX1" fmla="*/ 2024091 w 9666700"/>
              <a:gd name="connsiteY1" fmla="*/ 3724298 h 3870706"/>
              <a:gd name="connsiteX2" fmla="*/ 3253936 w 9666700"/>
              <a:gd name="connsiteY2" fmla="*/ 2953754 h 3870706"/>
              <a:gd name="connsiteX3" fmla="*/ 5320447 w 9666700"/>
              <a:gd name="connsiteY3" fmla="*/ 866588 h 3870706"/>
              <a:gd name="connsiteX4" fmla="*/ 8261162 w 9666700"/>
              <a:gd name="connsiteY4" fmla="*/ 770544 h 3870706"/>
              <a:gd name="connsiteX5" fmla="*/ 9666700 w 9666700"/>
              <a:gd name="connsiteY5" fmla="*/ 0 h 3870706"/>
              <a:gd name="connsiteX0" fmla="*/ 0 w 9666700"/>
              <a:gd name="connsiteY0" fmla="*/ 3870706 h 3870706"/>
              <a:gd name="connsiteX1" fmla="*/ 2024091 w 9666700"/>
              <a:gd name="connsiteY1" fmla="*/ 3724298 h 3870706"/>
              <a:gd name="connsiteX2" fmla="*/ 3253936 w 9666700"/>
              <a:gd name="connsiteY2" fmla="*/ 2953754 h 3870706"/>
              <a:gd name="connsiteX3" fmla="*/ 5320447 w 9666700"/>
              <a:gd name="connsiteY3" fmla="*/ 866588 h 3870706"/>
              <a:gd name="connsiteX4" fmla="*/ 7821931 w 9666700"/>
              <a:gd name="connsiteY4" fmla="*/ 770544 h 3870706"/>
              <a:gd name="connsiteX5" fmla="*/ 9666700 w 9666700"/>
              <a:gd name="connsiteY5" fmla="*/ 0 h 3870706"/>
              <a:gd name="connsiteX0" fmla="*/ 0 w 9051776"/>
              <a:gd name="connsiteY0" fmla="*/ 3265835 h 3265835"/>
              <a:gd name="connsiteX1" fmla="*/ 2024091 w 9051776"/>
              <a:gd name="connsiteY1" fmla="*/ 3119427 h 3265835"/>
              <a:gd name="connsiteX2" fmla="*/ 3253936 w 9051776"/>
              <a:gd name="connsiteY2" fmla="*/ 2348883 h 3265835"/>
              <a:gd name="connsiteX3" fmla="*/ 5320447 w 9051776"/>
              <a:gd name="connsiteY3" fmla="*/ 261717 h 3265835"/>
              <a:gd name="connsiteX4" fmla="*/ 7821931 w 9051776"/>
              <a:gd name="connsiteY4" fmla="*/ 165673 h 3265835"/>
              <a:gd name="connsiteX5" fmla="*/ 9051776 w 9051776"/>
              <a:gd name="connsiteY5" fmla="*/ 37249 h 3265835"/>
              <a:gd name="connsiteX0" fmla="*/ 0 w 9051776"/>
              <a:gd name="connsiteY0" fmla="*/ 3265835 h 3265835"/>
              <a:gd name="connsiteX1" fmla="*/ 2024091 w 9051776"/>
              <a:gd name="connsiteY1" fmla="*/ 3119427 h 3265835"/>
              <a:gd name="connsiteX2" fmla="*/ 3253936 w 9051776"/>
              <a:gd name="connsiteY2" fmla="*/ 2348883 h 3265835"/>
              <a:gd name="connsiteX3" fmla="*/ 5320447 w 9051776"/>
              <a:gd name="connsiteY3" fmla="*/ 261717 h 3265835"/>
              <a:gd name="connsiteX4" fmla="*/ 7821931 w 9051776"/>
              <a:gd name="connsiteY4" fmla="*/ 165673 h 3265835"/>
              <a:gd name="connsiteX5" fmla="*/ 9051776 w 9051776"/>
              <a:gd name="connsiteY5" fmla="*/ 37249 h 3265835"/>
              <a:gd name="connsiteX0" fmla="*/ 0 w 8989082"/>
              <a:gd name="connsiteY0" fmla="*/ 3444406 h 3444406"/>
              <a:gd name="connsiteX1" fmla="*/ 2024091 w 8989082"/>
              <a:gd name="connsiteY1" fmla="*/ 3297998 h 3444406"/>
              <a:gd name="connsiteX2" fmla="*/ 3253936 w 8989082"/>
              <a:gd name="connsiteY2" fmla="*/ 2527454 h 3444406"/>
              <a:gd name="connsiteX3" fmla="*/ 5320447 w 8989082"/>
              <a:gd name="connsiteY3" fmla="*/ 440288 h 3444406"/>
              <a:gd name="connsiteX4" fmla="*/ 7821931 w 8989082"/>
              <a:gd name="connsiteY4" fmla="*/ 344244 h 3444406"/>
              <a:gd name="connsiteX5" fmla="*/ 8436855 w 8989082"/>
              <a:gd name="connsiteY5" fmla="*/ 23184 h 3444406"/>
              <a:gd name="connsiteX0" fmla="*/ 0 w 8989081"/>
              <a:gd name="connsiteY0" fmla="*/ 3421222 h 3421222"/>
              <a:gd name="connsiteX1" fmla="*/ 2024091 w 8989081"/>
              <a:gd name="connsiteY1" fmla="*/ 3274814 h 3421222"/>
              <a:gd name="connsiteX2" fmla="*/ 3253936 w 8989081"/>
              <a:gd name="connsiteY2" fmla="*/ 2504270 h 3421222"/>
              <a:gd name="connsiteX3" fmla="*/ 5320447 w 8989081"/>
              <a:gd name="connsiteY3" fmla="*/ 417104 h 3421222"/>
              <a:gd name="connsiteX4" fmla="*/ 7821931 w 8989081"/>
              <a:gd name="connsiteY4" fmla="*/ 321060 h 3421222"/>
              <a:gd name="connsiteX5" fmla="*/ 8436855 w 8989081"/>
              <a:gd name="connsiteY5" fmla="*/ 0 h 3421222"/>
              <a:gd name="connsiteX0" fmla="*/ 0 w 8989081"/>
              <a:gd name="connsiteY0" fmla="*/ 3485434 h 3485434"/>
              <a:gd name="connsiteX1" fmla="*/ 2024091 w 8989081"/>
              <a:gd name="connsiteY1" fmla="*/ 3339026 h 3485434"/>
              <a:gd name="connsiteX2" fmla="*/ 3253936 w 8989081"/>
              <a:gd name="connsiteY2" fmla="*/ 2568482 h 3485434"/>
              <a:gd name="connsiteX3" fmla="*/ 5320447 w 8989081"/>
              <a:gd name="connsiteY3" fmla="*/ 481316 h 3485434"/>
              <a:gd name="connsiteX4" fmla="*/ 7821931 w 8989081"/>
              <a:gd name="connsiteY4" fmla="*/ 385272 h 3485434"/>
              <a:gd name="connsiteX5" fmla="*/ 8612549 w 8989081"/>
              <a:gd name="connsiteY5" fmla="*/ 0 h 3485434"/>
              <a:gd name="connsiteX0" fmla="*/ 0 w 8989081"/>
              <a:gd name="connsiteY0" fmla="*/ 3485434 h 3485434"/>
              <a:gd name="connsiteX1" fmla="*/ 2024091 w 8989081"/>
              <a:gd name="connsiteY1" fmla="*/ 3339026 h 3485434"/>
              <a:gd name="connsiteX2" fmla="*/ 3253936 w 8989081"/>
              <a:gd name="connsiteY2" fmla="*/ 2568482 h 3485434"/>
              <a:gd name="connsiteX3" fmla="*/ 5320447 w 8989081"/>
              <a:gd name="connsiteY3" fmla="*/ 481316 h 3485434"/>
              <a:gd name="connsiteX4" fmla="*/ 7821931 w 8989081"/>
              <a:gd name="connsiteY4" fmla="*/ 385272 h 3485434"/>
              <a:gd name="connsiteX5" fmla="*/ 8612549 w 8989081"/>
              <a:gd name="connsiteY5" fmla="*/ 0 h 3485434"/>
              <a:gd name="connsiteX0" fmla="*/ 0 w 8612549"/>
              <a:gd name="connsiteY0" fmla="*/ 3485434 h 3485434"/>
              <a:gd name="connsiteX1" fmla="*/ 2024091 w 8612549"/>
              <a:gd name="connsiteY1" fmla="*/ 3339026 h 3485434"/>
              <a:gd name="connsiteX2" fmla="*/ 3253936 w 8612549"/>
              <a:gd name="connsiteY2" fmla="*/ 2568482 h 3485434"/>
              <a:gd name="connsiteX3" fmla="*/ 5320447 w 8612549"/>
              <a:gd name="connsiteY3" fmla="*/ 481316 h 3485434"/>
              <a:gd name="connsiteX4" fmla="*/ 7821931 w 8612549"/>
              <a:gd name="connsiteY4" fmla="*/ 385272 h 3485434"/>
              <a:gd name="connsiteX5" fmla="*/ 8612549 w 8612549"/>
              <a:gd name="connsiteY5" fmla="*/ 0 h 3485434"/>
              <a:gd name="connsiteX0" fmla="*/ 0 w 8612549"/>
              <a:gd name="connsiteY0" fmla="*/ 3485434 h 3485434"/>
              <a:gd name="connsiteX1" fmla="*/ 2024091 w 8612549"/>
              <a:gd name="connsiteY1" fmla="*/ 3339026 h 3485434"/>
              <a:gd name="connsiteX2" fmla="*/ 3253936 w 8612549"/>
              <a:gd name="connsiteY2" fmla="*/ 2568482 h 3485434"/>
              <a:gd name="connsiteX3" fmla="*/ 5320447 w 8612549"/>
              <a:gd name="connsiteY3" fmla="*/ 481316 h 3485434"/>
              <a:gd name="connsiteX4" fmla="*/ 7821931 w 8612549"/>
              <a:gd name="connsiteY4" fmla="*/ 385272 h 3485434"/>
              <a:gd name="connsiteX5" fmla="*/ 8612549 w 8612549"/>
              <a:gd name="connsiteY5" fmla="*/ 0 h 3485434"/>
              <a:gd name="connsiteX0" fmla="*/ 0 w 8612549"/>
              <a:gd name="connsiteY0" fmla="*/ 3485434 h 3485434"/>
              <a:gd name="connsiteX1" fmla="*/ 2024091 w 8612549"/>
              <a:gd name="connsiteY1" fmla="*/ 3339026 h 3485434"/>
              <a:gd name="connsiteX2" fmla="*/ 3253936 w 8612549"/>
              <a:gd name="connsiteY2" fmla="*/ 2568482 h 3485434"/>
              <a:gd name="connsiteX3" fmla="*/ 5320447 w 8612549"/>
              <a:gd name="connsiteY3" fmla="*/ 481316 h 3485434"/>
              <a:gd name="connsiteX4" fmla="*/ 7837740 w 8612549"/>
              <a:gd name="connsiteY4" fmla="*/ 321060 h 3485434"/>
              <a:gd name="connsiteX5" fmla="*/ 8612549 w 8612549"/>
              <a:gd name="connsiteY5" fmla="*/ 0 h 3485434"/>
              <a:gd name="connsiteX0" fmla="*/ 0 w 8956909"/>
              <a:gd name="connsiteY0" fmla="*/ 4255979 h 4255979"/>
              <a:gd name="connsiteX1" fmla="*/ 2024091 w 8956909"/>
              <a:gd name="connsiteY1" fmla="*/ 4109571 h 4255979"/>
              <a:gd name="connsiteX2" fmla="*/ 3253936 w 8956909"/>
              <a:gd name="connsiteY2" fmla="*/ 3339027 h 4255979"/>
              <a:gd name="connsiteX3" fmla="*/ 5320447 w 8956909"/>
              <a:gd name="connsiteY3" fmla="*/ 1251861 h 4255979"/>
              <a:gd name="connsiteX4" fmla="*/ 7837740 w 8956909"/>
              <a:gd name="connsiteY4" fmla="*/ 1091605 h 4255979"/>
              <a:gd name="connsiteX5" fmla="*/ 8956909 w 8956909"/>
              <a:gd name="connsiteY5" fmla="*/ 0 h 4255979"/>
              <a:gd name="connsiteX0" fmla="*/ 0 w 8956909"/>
              <a:gd name="connsiteY0" fmla="*/ 4255979 h 4255979"/>
              <a:gd name="connsiteX1" fmla="*/ 2024091 w 8956909"/>
              <a:gd name="connsiteY1" fmla="*/ 4109571 h 4255979"/>
              <a:gd name="connsiteX2" fmla="*/ 3253936 w 8956909"/>
              <a:gd name="connsiteY2" fmla="*/ 3339027 h 4255979"/>
              <a:gd name="connsiteX3" fmla="*/ 5320447 w 8956909"/>
              <a:gd name="connsiteY3" fmla="*/ 1251861 h 4255979"/>
              <a:gd name="connsiteX4" fmla="*/ 7837740 w 8956909"/>
              <a:gd name="connsiteY4" fmla="*/ 1091605 h 4255979"/>
              <a:gd name="connsiteX5" fmla="*/ 8956909 w 8956909"/>
              <a:gd name="connsiteY5" fmla="*/ 0 h 4255979"/>
              <a:gd name="connsiteX0" fmla="*/ 0 w 8956909"/>
              <a:gd name="connsiteY0" fmla="*/ 4255979 h 4255979"/>
              <a:gd name="connsiteX1" fmla="*/ 2024091 w 8956909"/>
              <a:gd name="connsiteY1" fmla="*/ 4109571 h 4255979"/>
              <a:gd name="connsiteX2" fmla="*/ 3253936 w 8956909"/>
              <a:gd name="connsiteY2" fmla="*/ 3339027 h 4255979"/>
              <a:gd name="connsiteX3" fmla="*/ 5320447 w 8956909"/>
              <a:gd name="connsiteY3" fmla="*/ 1251861 h 4255979"/>
              <a:gd name="connsiteX4" fmla="*/ 7837740 w 8956909"/>
              <a:gd name="connsiteY4" fmla="*/ 1091605 h 4255979"/>
              <a:gd name="connsiteX5" fmla="*/ 8956909 w 8956909"/>
              <a:gd name="connsiteY5" fmla="*/ 0 h 4255979"/>
              <a:gd name="connsiteX0" fmla="*/ 0 w 8956909"/>
              <a:gd name="connsiteY0" fmla="*/ 4255979 h 4255979"/>
              <a:gd name="connsiteX1" fmla="*/ 2024091 w 8956909"/>
              <a:gd name="connsiteY1" fmla="*/ 4109571 h 4255979"/>
              <a:gd name="connsiteX2" fmla="*/ 3253936 w 8956909"/>
              <a:gd name="connsiteY2" fmla="*/ 3339027 h 4255979"/>
              <a:gd name="connsiteX3" fmla="*/ 5320447 w 8956909"/>
              <a:gd name="connsiteY3" fmla="*/ 1251861 h 4255979"/>
              <a:gd name="connsiteX4" fmla="*/ 7837740 w 8956909"/>
              <a:gd name="connsiteY4" fmla="*/ 1091605 h 4255979"/>
              <a:gd name="connsiteX5" fmla="*/ 8956909 w 8956909"/>
              <a:gd name="connsiteY5" fmla="*/ 0 h 4255979"/>
              <a:gd name="connsiteX0" fmla="*/ 0 w 8956909"/>
              <a:gd name="connsiteY0" fmla="*/ 4063342 h 4063342"/>
              <a:gd name="connsiteX1" fmla="*/ 2024091 w 8956909"/>
              <a:gd name="connsiteY1" fmla="*/ 3916934 h 4063342"/>
              <a:gd name="connsiteX2" fmla="*/ 3253936 w 8956909"/>
              <a:gd name="connsiteY2" fmla="*/ 3146390 h 4063342"/>
              <a:gd name="connsiteX3" fmla="*/ 5320447 w 8956909"/>
              <a:gd name="connsiteY3" fmla="*/ 1059224 h 4063342"/>
              <a:gd name="connsiteX4" fmla="*/ 7837740 w 8956909"/>
              <a:gd name="connsiteY4" fmla="*/ 898968 h 4063342"/>
              <a:gd name="connsiteX5" fmla="*/ 8956909 w 8956909"/>
              <a:gd name="connsiteY5" fmla="*/ 0 h 4063342"/>
              <a:gd name="connsiteX0" fmla="*/ 0 w 8956909"/>
              <a:gd name="connsiteY0" fmla="*/ 4063342 h 4063342"/>
              <a:gd name="connsiteX1" fmla="*/ 2024091 w 8956909"/>
              <a:gd name="connsiteY1" fmla="*/ 3916934 h 4063342"/>
              <a:gd name="connsiteX2" fmla="*/ 3253936 w 8956909"/>
              <a:gd name="connsiteY2" fmla="*/ 3146390 h 4063342"/>
              <a:gd name="connsiteX3" fmla="*/ 5320447 w 8956909"/>
              <a:gd name="connsiteY3" fmla="*/ 1059224 h 4063342"/>
              <a:gd name="connsiteX4" fmla="*/ 8354280 w 8956909"/>
              <a:gd name="connsiteY4" fmla="*/ 834756 h 4063342"/>
              <a:gd name="connsiteX5" fmla="*/ 8956909 w 8956909"/>
              <a:gd name="connsiteY5" fmla="*/ 0 h 4063342"/>
              <a:gd name="connsiteX0" fmla="*/ 0 w 8956909"/>
              <a:gd name="connsiteY0" fmla="*/ 4063342 h 4063342"/>
              <a:gd name="connsiteX1" fmla="*/ 2024091 w 8956909"/>
              <a:gd name="connsiteY1" fmla="*/ 3916934 h 4063342"/>
              <a:gd name="connsiteX2" fmla="*/ 3253936 w 8956909"/>
              <a:gd name="connsiteY2" fmla="*/ 3146390 h 4063342"/>
              <a:gd name="connsiteX3" fmla="*/ 5320447 w 8956909"/>
              <a:gd name="connsiteY3" fmla="*/ 1059224 h 4063342"/>
              <a:gd name="connsiteX4" fmla="*/ 8354280 w 8956909"/>
              <a:gd name="connsiteY4" fmla="*/ 834756 h 4063342"/>
              <a:gd name="connsiteX5" fmla="*/ 8956909 w 8956909"/>
              <a:gd name="connsiteY5" fmla="*/ 0 h 4063342"/>
              <a:gd name="connsiteX0" fmla="*/ 0 w 8956909"/>
              <a:gd name="connsiteY0" fmla="*/ 4255978 h 4255978"/>
              <a:gd name="connsiteX1" fmla="*/ 2024091 w 8956909"/>
              <a:gd name="connsiteY1" fmla="*/ 4109570 h 4255978"/>
              <a:gd name="connsiteX2" fmla="*/ 3253936 w 8956909"/>
              <a:gd name="connsiteY2" fmla="*/ 3339026 h 4255978"/>
              <a:gd name="connsiteX3" fmla="*/ 5320447 w 8956909"/>
              <a:gd name="connsiteY3" fmla="*/ 1251860 h 4255978"/>
              <a:gd name="connsiteX4" fmla="*/ 8354280 w 8956909"/>
              <a:gd name="connsiteY4" fmla="*/ 1027392 h 4255978"/>
              <a:gd name="connsiteX5" fmla="*/ 8956909 w 8956909"/>
              <a:gd name="connsiteY5" fmla="*/ 0 h 4255978"/>
              <a:gd name="connsiteX0" fmla="*/ 0 w 8956909"/>
              <a:gd name="connsiteY0" fmla="*/ 4255978 h 4255978"/>
              <a:gd name="connsiteX1" fmla="*/ 2024091 w 8956909"/>
              <a:gd name="connsiteY1" fmla="*/ 4109570 h 4255978"/>
              <a:gd name="connsiteX2" fmla="*/ 3253936 w 8956909"/>
              <a:gd name="connsiteY2" fmla="*/ 3339026 h 4255978"/>
              <a:gd name="connsiteX3" fmla="*/ 5320447 w 8956909"/>
              <a:gd name="connsiteY3" fmla="*/ 1251860 h 4255978"/>
              <a:gd name="connsiteX4" fmla="*/ 8009920 w 8956909"/>
              <a:gd name="connsiteY4" fmla="*/ 1027393 h 4255978"/>
              <a:gd name="connsiteX5" fmla="*/ 8956909 w 8956909"/>
              <a:gd name="connsiteY5" fmla="*/ 0 h 4255978"/>
              <a:gd name="connsiteX0" fmla="*/ 0 w 8956909"/>
              <a:gd name="connsiteY0" fmla="*/ 4255978 h 4255978"/>
              <a:gd name="connsiteX1" fmla="*/ 2024091 w 8956909"/>
              <a:gd name="connsiteY1" fmla="*/ 4109570 h 4255978"/>
              <a:gd name="connsiteX2" fmla="*/ 3253936 w 8956909"/>
              <a:gd name="connsiteY2" fmla="*/ 3339026 h 4255978"/>
              <a:gd name="connsiteX3" fmla="*/ 5320447 w 8956909"/>
              <a:gd name="connsiteY3" fmla="*/ 1251860 h 4255978"/>
              <a:gd name="connsiteX4" fmla="*/ 7837740 w 8956909"/>
              <a:gd name="connsiteY4" fmla="*/ 1027393 h 4255978"/>
              <a:gd name="connsiteX5" fmla="*/ 8956909 w 8956909"/>
              <a:gd name="connsiteY5" fmla="*/ 0 h 4255978"/>
              <a:gd name="connsiteX0" fmla="*/ 0 w 8956909"/>
              <a:gd name="connsiteY0" fmla="*/ 4255978 h 4255978"/>
              <a:gd name="connsiteX1" fmla="*/ 2024091 w 8956909"/>
              <a:gd name="connsiteY1" fmla="*/ 4109570 h 4255978"/>
              <a:gd name="connsiteX2" fmla="*/ 3253936 w 8956909"/>
              <a:gd name="connsiteY2" fmla="*/ 3339026 h 4255978"/>
              <a:gd name="connsiteX3" fmla="*/ 5320447 w 8956909"/>
              <a:gd name="connsiteY3" fmla="*/ 1251860 h 4255978"/>
              <a:gd name="connsiteX4" fmla="*/ 7837740 w 8956909"/>
              <a:gd name="connsiteY4" fmla="*/ 1027393 h 4255978"/>
              <a:gd name="connsiteX5" fmla="*/ 8167630 w 8956909"/>
              <a:gd name="connsiteY5" fmla="*/ 668830 h 4255978"/>
              <a:gd name="connsiteX6" fmla="*/ 8956909 w 8956909"/>
              <a:gd name="connsiteY6" fmla="*/ 0 h 4255978"/>
              <a:gd name="connsiteX0" fmla="*/ 0 w 8956909"/>
              <a:gd name="connsiteY0" fmla="*/ 4255978 h 4255978"/>
              <a:gd name="connsiteX1" fmla="*/ 2024091 w 8956909"/>
              <a:gd name="connsiteY1" fmla="*/ 4109570 h 4255978"/>
              <a:gd name="connsiteX2" fmla="*/ 3253936 w 8956909"/>
              <a:gd name="connsiteY2" fmla="*/ 3339026 h 4255978"/>
              <a:gd name="connsiteX3" fmla="*/ 5320447 w 8956909"/>
              <a:gd name="connsiteY3" fmla="*/ 1251860 h 4255978"/>
              <a:gd name="connsiteX4" fmla="*/ 7837740 w 8956909"/>
              <a:gd name="connsiteY4" fmla="*/ 1027393 h 4255978"/>
              <a:gd name="connsiteX5" fmla="*/ 8354280 w 8956909"/>
              <a:gd name="connsiteY5" fmla="*/ 642120 h 4255978"/>
              <a:gd name="connsiteX6" fmla="*/ 8956909 w 8956909"/>
              <a:gd name="connsiteY6" fmla="*/ 0 h 4255978"/>
              <a:gd name="connsiteX0" fmla="*/ 0 w 8956909"/>
              <a:gd name="connsiteY0" fmla="*/ 4255978 h 4255978"/>
              <a:gd name="connsiteX1" fmla="*/ 2024091 w 8956909"/>
              <a:gd name="connsiteY1" fmla="*/ 4109570 h 4255978"/>
              <a:gd name="connsiteX2" fmla="*/ 3253936 w 8956909"/>
              <a:gd name="connsiteY2" fmla="*/ 3339026 h 4255978"/>
              <a:gd name="connsiteX3" fmla="*/ 5320447 w 8956909"/>
              <a:gd name="connsiteY3" fmla="*/ 1251860 h 4255978"/>
              <a:gd name="connsiteX4" fmla="*/ 7837740 w 8956909"/>
              <a:gd name="connsiteY4" fmla="*/ 1027393 h 4255978"/>
              <a:gd name="connsiteX5" fmla="*/ 8354280 w 8956909"/>
              <a:gd name="connsiteY5" fmla="*/ 642120 h 4255978"/>
              <a:gd name="connsiteX6" fmla="*/ 8956909 w 8956909"/>
              <a:gd name="connsiteY6" fmla="*/ 0 h 4255978"/>
              <a:gd name="connsiteX0" fmla="*/ 0 w 8956909"/>
              <a:gd name="connsiteY0" fmla="*/ 4255978 h 4255978"/>
              <a:gd name="connsiteX1" fmla="*/ 2024091 w 8956909"/>
              <a:gd name="connsiteY1" fmla="*/ 4109570 h 4255978"/>
              <a:gd name="connsiteX2" fmla="*/ 3253936 w 8956909"/>
              <a:gd name="connsiteY2" fmla="*/ 3339026 h 4255978"/>
              <a:gd name="connsiteX3" fmla="*/ 5320447 w 8956909"/>
              <a:gd name="connsiteY3" fmla="*/ 1251860 h 4255978"/>
              <a:gd name="connsiteX4" fmla="*/ 7837740 w 8956909"/>
              <a:gd name="connsiteY4" fmla="*/ 1027393 h 4255978"/>
              <a:gd name="connsiteX5" fmla="*/ 8096010 w 8956909"/>
              <a:gd name="connsiteY5" fmla="*/ 642120 h 4255978"/>
              <a:gd name="connsiteX6" fmla="*/ 8956909 w 8956909"/>
              <a:gd name="connsiteY6" fmla="*/ 0 h 4255978"/>
              <a:gd name="connsiteX0" fmla="*/ 0 w 8956909"/>
              <a:gd name="connsiteY0" fmla="*/ 4255978 h 4255978"/>
              <a:gd name="connsiteX1" fmla="*/ 2024091 w 8956909"/>
              <a:gd name="connsiteY1" fmla="*/ 4109570 h 4255978"/>
              <a:gd name="connsiteX2" fmla="*/ 3253936 w 8956909"/>
              <a:gd name="connsiteY2" fmla="*/ 3339026 h 4255978"/>
              <a:gd name="connsiteX3" fmla="*/ 5320447 w 8956909"/>
              <a:gd name="connsiteY3" fmla="*/ 1251860 h 4255978"/>
              <a:gd name="connsiteX4" fmla="*/ 7803223 w 8956909"/>
              <a:gd name="connsiteY4" fmla="*/ 1058806 h 4255978"/>
              <a:gd name="connsiteX5" fmla="*/ 8096010 w 8956909"/>
              <a:gd name="connsiteY5" fmla="*/ 642120 h 4255978"/>
              <a:gd name="connsiteX6" fmla="*/ 8956909 w 8956909"/>
              <a:gd name="connsiteY6" fmla="*/ 0 h 4255978"/>
              <a:gd name="connsiteX0" fmla="*/ 0 w 8956909"/>
              <a:gd name="connsiteY0" fmla="*/ 4255978 h 4255978"/>
              <a:gd name="connsiteX1" fmla="*/ 2024091 w 8956909"/>
              <a:gd name="connsiteY1" fmla="*/ 4109570 h 4255978"/>
              <a:gd name="connsiteX2" fmla="*/ 3253936 w 8956909"/>
              <a:gd name="connsiteY2" fmla="*/ 3339026 h 4255978"/>
              <a:gd name="connsiteX3" fmla="*/ 5320447 w 8956909"/>
              <a:gd name="connsiteY3" fmla="*/ 1251860 h 4255978"/>
              <a:gd name="connsiteX4" fmla="*/ 7803223 w 8956909"/>
              <a:gd name="connsiteY4" fmla="*/ 1058806 h 4255978"/>
              <a:gd name="connsiteX5" fmla="*/ 8354280 w 8956909"/>
              <a:gd name="connsiteY5" fmla="*/ 577908 h 4255978"/>
              <a:gd name="connsiteX6" fmla="*/ 8956909 w 8956909"/>
              <a:gd name="connsiteY6" fmla="*/ 0 h 4255978"/>
              <a:gd name="connsiteX0" fmla="*/ 0 w 8354280"/>
              <a:gd name="connsiteY0" fmla="*/ 3678070 h 3678070"/>
              <a:gd name="connsiteX1" fmla="*/ 2024091 w 8354280"/>
              <a:gd name="connsiteY1" fmla="*/ 3531662 h 3678070"/>
              <a:gd name="connsiteX2" fmla="*/ 3253936 w 8354280"/>
              <a:gd name="connsiteY2" fmla="*/ 2761118 h 3678070"/>
              <a:gd name="connsiteX3" fmla="*/ 5320447 w 8354280"/>
              <a:gd name="connsiteY3" fmla="*/ 673952 h 3678070"/>
              <a:gd name="connsiteX4" fmla="*/ 7803223 w 8354280"/>
              <a:gd name="connsiteY4" fmla="*/ 480898 h 3678070"/>
              <a:gd name="connsiteX5" fmla="*/ 8354280 w 8354280"/>
              <a:gd name="connsiteY5" fmla="*/ 0 h 3678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54280" h="3678070">
                <a:moveTo>
                  <a:pt x="0" y="3678070"/>
                </a:moveTo>
                <a:cubicBezTo>
                  <a:pt x="332252" y="3586610"/>
                  <a:pt x="1755721" y="3666703"/>
                  <a:pt x="2024091" y="3531662"/>
                </a:cubicBezTo>
                <a:cubicBezTo>
                  <a:pt x="2277541" y="3389810"/>
                  <a:pt x="2920726" y="3131226"/>
                  <a:pt x="3253936" y="2761118"/>
                </a:cubicBezTo>
                <a:cubicBezTo>
                  <a:pt x="3695946" y="2272232"/>
                  <a:pt x="4608799" y="1028264"/>
                  <a:pt x="5320447" y="673952"/>
                </a:cubicBezTo>
                <a:cubicBezTo>
                  <a:pt x="6411344" y="412235"/>
                  <a:pt x="7530042" y="692122"/>
                  <a:pt x="7803223" y="480898"/>
                </a:cubicBezTo>
                <a:cubicBezTo>
                  <a:pt x="8277753" y="383726"/>
                  <a:pt x="8184969" y="52576"/>
                  <a:pt x="8354280" y="0"/>
                </a:cubicBezTo>
              </a:path>
            </a:pathLst>
          </a:cu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3" name="Forma livre 12"/>
          <p:cNvSpPr/>
          <p:nvPr/>
        </p:nvSpPr>
        <p:spPr>
          <a:xfrm>
            <a:off x="4919663" y="2557463"/>
            <a:ext cx="2590800" cy="1450975"/>
          </a:xfrm>
          <a:custGeom>
            <a:avLst/>
            <a:gdLst>
              <a:gd name="connsiteX0" fmla="*/ 218661 w 2961861"/>
              <a:gd name="connsiteY0" fmla="*/ 2288208 h 2288208"/>
              <a:gd name="connsiteX1" fmla="*/ 231913 w 2961861"/>
              <a:gd name="connsiteY1" fmla="*/ 1334052 h 2288208"/>
              <a:gd name="connsiteX2" fmla="*/ 1610139 w 2961861"/>
              <a:gd name="connsiteY2" fmla="*/ 114852 h 2288208"/>
              <a:gd name="connsiteX3" fmla="*/ 2961861 w 2961861"/>
              <a:gd name="connsiteY3" fmla="*/ 644939 h 2288208"/>
              <a:gd name="connsiteX0" fmla="*/ 386568 w 2928280"/>
              <a:gd name="connsiteY0" fmla="*/ 2952328 h 2952328"/>
              <a:gd name="connsiteX1" fmla="*/ 198332 w 2928280"/>
              <a:gd name="connsiteY1" fmla="*/ 1334052 h 2952328"/>
              <a:gd name="connsiteX2" fmla="*/ 1576558 w 2928280"/>
              <a:gd name="connsiteY2" fmla="*/ 114852 h 2952328"/>
              <a:gd name="connsiteX3" fmla="*/ 2928280 w 2928280"/>
              <a:gd name="connsiteY3" fmla="*/ 644939 h 2952328"/>
              <a:gd name="connsiteX0" fmla="*/ 410570 w 2952282"/>
              <a:gd name="connsiteY0" fmla="*/ 2952328 h 3294049"/>
              <a:gd name="connsiteX1" fmla="*/ 266553 w 2952282"/>
              <a:gd name="connsiteY1" fmla="*/ 3024336 h 3294049"/>
              <a:gd name="connsiteX2" fmla="*/ 222334 w 2952282"/>
              <a:gd name="connsiteY2" fmla="*/ 1334052 h 3294049"/>
              <a:gd name="connsiteX3" fmla="*/ 1600560 w 2952282"/>
              <a:gd name="connsiteY3" fmla="*/ 114852 h 3294049"/>
              <a:gd name="connsiteX4" fmla="*/ 2952282 w 2952282"/>
              <a:gd name="connsiteY4" fmla="*/ 644939 h 3294049"/>
              <a:gd name="connsiteX0" fmla="*/ 698601 w 2952282"/>
              <a:gd name="connsiteY0" fmla="*/ 3384376 h 3384376"/>
              <a:gd name="connsiteX1" fmla="*/ 266553 w 2952282"/>
              <a:gd name="connsiteY1" fmla="*/ 3024336 h 3384376"/>
              <a:gd name="connsiteX2" fmla="*/ 222334 w 2952282"/>
              <a:gd name="connsiteY2" fmla="*/ 1334052 h 3384376"/>
              <a:gd name="connsiteX3" fmla="*/ 1600560 w 2952282"/>
              <a:gd name="connsiteY3" fmla="*/ 114852 h 3384376"/>
              <a:gd name="connsiteX4" fmla="*/ 2952282 w 2952282"/>
              <a:gd name="connsiteY4" fmla="*/ 644939 h 3384376"/>
              <a:gd name="connsiteX0" fmla="*/ 698601 w 2952282"/>
              <a:gd name="connsiteY0" fmla="*/ 3384376 h 3384376"/>
              <a:gd name="connsiteX1" fmla="*/ 266553 w 2952282"/>
              <a:gd name="connsiteY1" fmla="*/ 3024335 h 3384376"/>
              <a:gd name="connsiteX2" fmla="*/ 222334 w 2952282"/>
              <a:gd name="connsiteY2" fmla="*/ 1334052 h 3384376"/>
              <a:gd name="connsiteX3" fmla="*/ 1600560 w 2952282"/>
              <a:gd name="connsiteY3" fmla="*/ 114852 h 3384376"/>
              <a:gd name="connsiteX4" fmla="*/ 2952282 w 2952282"/>
              <a:gd name="connsiteY4" fmla="*/ 644939 h 3384376"/>
              <a:gd name="connsiteX0" fmla="*/ 686600 w 2940281"/>
              <a:gd name="connsiteY0" fmla="*/ 3384376 h 3384376"/>
              <a:gd name="connsiteX1" fmla="*/ 326560 w 2940281"/>
              <a:gd name="connsiteY1" fmla="*/ 3024335 h 3384376"/>
              <a:gd name="connsiteX2" fmla="*/ 210333 w 2940281"/>
              <a:gd name="connsiteY2" fmla="*/ 1334052 h 3384376"/>
              <a:gd name="connsiteX3" fmla="*/ 1588559 w 2940281"/>
              <a:gd name="connsiteY3" fmla="*/ 114852 h 3384376"/>
              <a:gd name="connsiteX4" fmla="*/ 2940281 w 2940281"/>
              <a:gd name="connsiteY4" fmla="*/ 644939 h 3384376"/>
              <a:gd name="connsiteX0" fmla="*/ 698601 w 2952282"/>
              <a:gd name="connsiteY0" fmla="*/ 3384376 h 3384376"/>
              <a:gd name="connsiteX1" fmla="*/ 266553 w 2952282"/>
              <a:gd name="connsiteY1" fmla="*/ 2520279 h 3384376"/>
              <a:gd name="connsiteX2" fmla="*/ 222334 w 2952282"/>
              <a:gd name="connsiteY2" fmla="*/ 1334052 h 3384376"/>
              <a:gd name="connsiteX3" fmla="*/ 1600560 w 2952282"/>
              <a:gd name="connsiteY3" fmla="*/ 114852 h 3384376"/>
              <a:gd name="connsiteX4" fmla="*/ 2952282 w 2952282"/>
              <a:gd name="connsiteY4" fmla="*/ 644939 h 3384376"/>
              <a:gd name="connsiteX0" fmla="*/ 686600 w 2940281"/>
              <a:gd name="connsiteY0" fmla="*/ 3384376 h 3384376"/>
              <a:gd name="connsiteX1" fmla="*/ 326560 w 2940281"/>
              <a:gd name="connsiteY1" fmla="*/ 2664295 h 3384376"/>
              <a:gd name="connsiteX2" fmla="*/ 210333 w 2940281"/>
              <a:gd name="connsiteY2" fmla="*/ 1334052 h 3384376"/>
              <a:gd name="connsiteX3" fmla="*/ 1588559 w 2940281"/>
              <a:gd name="connsiteY3" fmla="*/ 114852 h 3384376"/>
              <a:gd name="connsiteX4" fmla="*/ 2940281 w 2940281"/>
              <a:gd name="connsiteY4" fmla="*/ 644939 h 3384376"/>
              <a:gd name="connsiteX0" fmla="*/ 686600 w 2940281"/>
              <a:gd name="connsiteY0" fmla="*/ 3384376 h 3384376"/>
              <a:gd name="connsiteX1" fmla="*/ 326560 w 2940281"/>
              <a:gd name="connsiteY1" fmla="*/ 2736303 h 3384376"/>
              <a:gd name="connsiteX2" fmla="*/ 210333 w 2940281"/>
              <a:gd name="connsiteY2" fmla="*/ 1334052 h 3384376"/>
              <a:gd name="connsiteX3" fmla="*/ 1588559 w 2940281"/>
              <a:gd name="connsiteY3" fmla="*/ 114852 h 3384376"/>
              <a:gd name="connsiteX4" fmla="*/ 2940281 w 2940281"/>
              <a:gd name="connsiteY4" fmla="*/ 644939 h 3384376"/>
              <a:gd name="connsiteX0" fmla="*/ 902624 w 2940281"/>
              <a:gd name="connsiteY0" fmla="*/ 3384375 h 3384375"/>
              <a:gd name="connsiteX1" fmla="*/ 326560 w 2940281"/>
              <a:gd name="connsiteY1" fmla="*/ 2736303 h 3384375"/>
              <a:gd name="connsiteX2" fmla="*/ 210333 w 2940281"/>
              <a:gd name="connsiteY2" fmla="*/ 1334052 h 3384375"/>
              <a:gd name="connsiteX3" fmla="*/ 1588559 w 2940281"/>
              <a:gd name="connsiteY3" fmla="*/ 114852 h 3384375"/>
              <a:gd name="connsiteX4" fmla="*/ 2940281 w 2940281"/>
              <a:gd name="connsiteY4" fmla="*/ 644939 h 3384375"/>
              <a:gd name="connsiteX0" fmla="*/ 326560 w 2940281"/>
              <a:gd name="connsiteY0" fmla="*/ 2736303 h 2736303"/>
              <a:gd name="connsiteX1" fmla="*/ 210333 w 2940281"/>
              <a:gd name="connsiteY1" fmla="*/ 1334052 h 2736303"/>
              <a:gd name="connsiteX2" fmla="*/ 1588559 w 2940281"/>
              <a:gd name="connsiteY2" fmla="*/ 114852 h 2736303"/>
              <a:gd name="connsiteX3" fmla="*/ 2940281 w 2940281"/>
              <a:gd name="connsiteY3" fmla="*/ 644939 h 2736303"/>
              <a:gd name="connsiteX0" fmla="*/ 350563 w 2964284"/>
              <a:gd name="connsiteY0" fmla="*/ 2736303 h 2736303"/>
              <a:gd name="connsiteX1" fmla="*/ 206547 w 2964284"/>
              <a:gd name="connsiteY1" fmla="*/ 2304256 h 2736303"/>
              <a:gd name="connsiteX2" fmla="*/ 234336 w 2964284"/>
              <a:gd name="connsiteY2" fmla="*/ 1334052 h 2736303"/>
              <a:gd name="connsiteX3" fmla="*/ 1612562 w 2964284"/>
              <a:gd name="connsiteY3" fmla="*/ 114852 h 2736303"/>
              <a:gd name="connsiteX4" fmla="*/ 2964284 w 2964284"/>
              <a:gd name="connsiteY4" fmla="*/ 644939 h 2736303"/>
              <a:gd name="connsiteX0" fmla="*/ 338561 w 2952282"/>
              <a:gd name="connsiteY0" fmla="*/ 2736303 h 2736303"/>
              <a:gd name="connsiteX1" fmla="*/ 266553 w 2952282"/>
              <a:gd name="connsiteY1" fmla="*/ 2448272 h 2736303"/>
              <a:gd name="connsiteX2" fmla="*/ 222334 w 2952282"/>
              <a:gd name="connsiteY2" fmla="*/ 1334052 h 2736303"/>
              <a:gd name="connsiteX3" fmla="*/ 1600560 w 2952282"/>
              <a:gd name="connsiteY3" fmla="*/ 114852 h 2736303"/>
              <a:gd name="connsiteX4" fmla="*/ 2952282 w 2952282"/>
              <a:gd name="connsiteY4" fmla="*/ 644939 h 2736303"/>
              <a:gd name="connsiteX0" fmla="*/ 338561 w 2952282"/>
              <a:gd name="connsiteY0" fmla="*/ 2736303 h 2736303"/>
              <a:gd name="connsiteX1" fmla="*/ 266553 w 2952282"/>
              <a:gd name="connsiteY1" fmla="*/ 2448272 h 2736303"/>
              <a:gd name="connsiteX2" fmla="*/ 222334 w 2952282"/>
              <a:gd name="connsiteY2" fmla="*/ 1334052 h 2736303"/>
              <a:gd name="connsiteX3" fmla="*/ 1600560 w 2952282"/>
              <a:gd name="connsiteY3" fmla="*/ 114852 h 2736303"/>
              <a:gd name="connsiteX4" fmla="*/ 2952282 w 2952282"/>
              <a:gd name="connsiteY4" fmla="*/ 644939 h 2736303"/>
              <a:gd name="connsiteX0" fmla="*/ 770609 w 2952282"/>
              <a:gd name="connsiteY0" fmla="*/ 3312368 h 3312368"/>
              <a:gd name="connsiteX1" fmla="*/ 266553 w 2952282"/>
              <a:gd name="connsiteY1" fmla="*/ 2448272 h 3312368"/>
              <a:gd name="connsiteX2" fmla="*/ 222334 w 2952282"/>
              <a:gd name="connsiteY2" fmla="*/ 1334052 h 3312368"/>
              <a:gd name="connsiteX3" fmla="*/ 1600560 w 2952282"/>
              <a:gd name="connsiteY3" fmla="*/ 114852 h 3312368"/>
              <a:gd name="connsiteX4" fmla="*/ 2952282 w 2952282"/>
              <a:gd name="connsiteY4" fmla="*/ 644939 h 3312368"/>
              <a:gd name="connsiteX0" fmla="*/ 770609 w 2952282"/>
              <a:gd name="connsiteY0" fmla="*/ 3312368 h 3312368"/>
              <a:gd name="connsiteX1" fmla="*/ 266553 w 2952282"/>
              <a:gd name="connsiteY1" fmla="*/ 2088231 h 3312368"/>
              <a:gd name="connsiteX2" fmla="*/ 222334 w 2952282"/>
              <a:gd name="connsiteY2" fmla="*/ 1334052 h 3312368"/>
              <a:gd name="connsiteX3" fmla="*/ 1600560 w 2952282"/>
              <a:gd name="connsiteY3" fmla="*/ 114852 h 3312368"/>
              <a:gd name="connsiteX4" fmla="*/ 2952282 w 2952282"/>
              <a:gd name="connsiteY4" fmla="*/ 644939 h 3312368"/>
              <a:gd name="connsiteX0" fmla="*/ 770609 w 2952282"/>
              <a:gd name="connsiteY0" fmla="*/ 3312368 h 3312368"/>
              <a:gd name="connsiteX1" fmla="*/ 266553 w 2952282"/>
              <a:gd name="connsiteY1" fmla="*/ 2088231 h 3312368"/>
              <a:gd name="connsiteX2" fmla="*/ 222334 w 2952282"/>
              <a:gd name="connsiteY2" fmla="*/ 1334052 h 3312368"/>
              <a:gd name="connsiteX3" fmla="*/ 1600560 w 2952282"/>
              <a:gd name="connsiteY3" fmla="*/ 114852 h 3312368"/>
              <a:gd name="connsiteX4" fmla="*/ 2952282 w 2952282"/>
              <a:gd name="connsiteY4" fmla="*/ 644939 h 3312368"/>
              <a:gd name="connsiteX0" fmla="*/ 770609 w 2952282"/>
              <a:gd name="connsiteY0" fmla="*/ 3312368 h 3312368"/>
              <a:gd name="connsiteX1" fmla="*/ 1346673 w 2952282"/>
              <a:gd name="connsiteY1" fmla="*/ 2592287 h 3312368"/>
              <a:gd name="connsiteX2" fmla="*/ 266553 w 2952282"/>
              <a:gd name="connsiteY2" fmla="*/ 2088231 h 3312368"/>
              <a:gd name="connsiteX3" fmla="*/ 222334 w 2952282"/>
              <a:gd name="connsiteY3" fmla="*/ 1334052 h 3312368"/>
              <a:gd name="connsiteX4" fmla="*/ 1600560 w 2952282"/>
              <a:gd name="connsiteY4" fmla="*/ 114852 h 3312368"/>
              <a:gd name="connsiteX5" fmla="*/ 2952282 w 2952282"/>
              <a:gd name="connsiteY5" fmla="*/ 644939 h 3312368"/>
              <a:gd name="connsiteX0" fmla="*/ 770609 w 2952282"/>
              <a:gd name="connsiteY0" fmla="*/ 3312368 h 3312368"/>
              <a:gd name="connsiteX1" fmla="*/ 1346673 w 2952282"/>
              <a:gd name="connsiteY1" fmla="*/ 2592287 h 3312368"/>
              <a:gd name="connsiteX2" fmla="*/ 698601 w 2952282"/>
              <a:gd name="connsiteY2" fmla="*/ 2304255 h 3312368"/>
              <a:gd name="connsiteX3" fmla="*/ 266553 w 2952282"/>
              <a:gd name="connsiteY3" fmla="*/ 2088231 h 3312368"/>
              <a:gd name="connsiteX4" fmla="*/ 222334 w 2952282"/>
              <a:gd name="connsiteY4" fmla="*/ 1334052 h 3312368"/>
              <a:gd name="connsiteX5" fmla="*/ 1600560 w 2952282"/>
              <a:gd name="connsiteY5" fmla="*/ 114852 h 3312368"/>
              <a:gd name="connsiteX6" fmla="*/ 2952282 w 2952282"/>
              <a:gd name="connsiteY6" fmla="*/ 644939 h 3312368"/>
              <a:gd name="connsiteX0" fmla="*/ 758608 w 2940281"/>
              <a:gd name="connsiteY0" fmla="*/ 3312368 h 3312368"/>
              <a:gd name="connsiteX1" fmla="*/ 1334672 w 2940281"/>
              <a:gd name="connsiteY1" fmla="*/ 2592287 h 3312368"/>
              <a:gd name="connsiteX2" fmla="*/ 686600 w 2940281"/>
              <a:gd name="connsiteY2" fmla="*/ 2304255 h 3312368"/>
              <a:gd name="connsiteX3" fmla="*/ 326560 w 2940281"/>
              <a:gd name="connsiteY3" fmla="*/ 2520279 h 3312368"/>
              <a:gd name="connsiteX4" fmla="*/ 210333 w 2940281"/>
              <a:gd name="connsiteY4" fmla="*/ 1334052 h 3312368"/>
              <a:gd name="connsiteX5" fmla="*/ 1588559 w 2940281"/>
              <a:gd name="connsiteY5" fmla="*/ 114852 h 3312368"/>
              <a:gd name="connsiteX6" fmla="*/ 2940281 w 2940281"/>
              <a:gd name="connsiteY6" fmla="*/ 644939 h 3312368"/>
              <a:gd name="connsiteX0" fmla="*/ 758608 w 2940281"/>
              <a:gd name="connsiteY0" fmla="*/ 3312368 h 3312368"/>
              <a:gd name="connsiteX1" fmla="*/ 1334672 w 2940281"/>
              <a:gd name="connsiteY1" fmla="*/ 2592287 h 3312368"/>
              <a:gd name="connsiteX2" fmla="*/ 326560 w 2940281"/>
              <a:gd name="connsiteY2" fmla="*/ 2520279 h 3312368"/>
              <a:gd name="connsiteX3" fmla="*/ 210333 w 2940281"/>
              <a:gd name="connsiteY3" fmla="*/ 1334052 h 3312368"/>
              <a:gd name="connsiteX4" fmla="*/ 1588559 w 2940281"/>
              <a:gd name="connsiteY4" fmla="*/ 114852 h 3312368"/>
              <a:gd name="connsiteX5" fmla="*/ 2940281 w 2940281"/>
              <a:gd name="connsiteY5" fmla="*/ 644939 h 3312368"/>
              <a:gd name="connsiteX0" fmla="*/ 758608 w 2940281"/>
              <a:gd name="connsiteY0" fmla="*/ 3312368 h 3312368"/>
              <a:gd name="connsiteX1" fmla="*/ 326560 w 2940281"/>
              <a:gd name="connsiteY1" fmla="*/ 2520279 h 3312368"/>
              <a:gd name="connsiteX2" fmla="*/ 210333 w 2940281"/>
              <a:gd name="connsiteY2" fmla="*/ 1334052 h 3312368"/>
              <a:gd name="connsiteX3" fmla="*/ 1588559 w 2940281"/>
              <a:gd name="connsiteY3" fmla="*/ 114852 h 3312368"/>
              <a:gd name="connsiteX4" fmla="*/ 2940281 w 2940281"/>
              <a:gd name="connsiteY4" fmla="*/ 644939 h 3312368"/>
              <a:gd name="connsiteX0" fmla="*/ 326560 w 2940281"/>
              <a:gd name="connsiteY0" fmla="*/ 2520279 h 2520279"/>
              <a:gd name="connsiteX1" fmla="*/ 210333 w 2940281"/>
              <a:gd name="connsiteY1" fmla="*/ 1334052 h 2520279"/>
              <a:gd name="connsiteX2" fmla="*/ 1588559 w 2940281"/>
              <a:gd name="connsiteY2" fmla="*/ 114852 h 2520279"/>
              <a:gd name="connsiteX3" fmla="*/ 2940281 w 2940281"/>
              <a:gd name="connsiteY3" fmla="*/ 644939 h 2520279"/>
              <a:gd name="connsiteX0" fmla="*/ 320250 w 2933971"/>
              <a:gd name="connsiteY0" fmla="*/ 2419107 h 2419107"/>
              <a:gd name="connsiteX1" fmla="*/ 204023 w 2933971"/>
              <a:gd name="connsiteY1" fmla="*/ 1232880 h 2419107"/>
              <a:gd name="connsiteX2" fmla="*/ 1544386 w 2933971"/>
              <a:gd name="connsiteY2" fmla="*/ 114852 h 2419107"/>
              <a:gd name="connsiteX3" fmla="*/ 2933971 w 2933971"/>
              <a:gd name="connsiteY3" fmla="*/ 543767 h 2419107"/>
              <a:gd name="connsiteX0" fmla="*/ 284246 w 2897967"/>
              <a:gd name="connsiteY0" fmla="*/ 2563123 h 2563123"/>
              <a:gd name="connsiteX1" fmla="*/ 168019 w 2897967"/>
              <a:gd name="connsiteY1" fmla="*/ 1376896 h 2563123"/>
              <a:gd name="connsiteX2" fmla="*/ 1292358 w 2897967"/>
              <a:gd name="connsiteY2" fmla="*/ 114852 h 2563123"/>
              <a:gd name="connsiteX3" fmla="*/ 2897967 w 2897967"/>
              <a:gd name="connsiteY3" fmla="*/ 687783 h 2563123"/>
              <a:gd name="connsiteX0" fmla="*/ 248242 w 2861963"/>
              <a:gd name="connsiteY0" fmla="*/ 2491115 h 2491115"/>
              <a:gd name="connsiteX1" fmla="*/ 132015 w 2861963"/>
              <a:gd name="connsiteY1" fmla="*/ 1304888 h 2491115"/>
              <a:gd name="connsiteX2" fmla="*/ 1040330 w 2861963"/>
              <a:gd name="connsiteY2" fmla="*/ 114852 h 2491115"/>
              <a:gd name="connsiteX3" fmla="*/ 2861963 w 2861963"/>
              <a:gd name="connsiteY3" fmla="*/ 615775 h 2491115"/>
              <a:gd name="connsiteX0" fmla="*/ 248242 w 2264466"/>
              <a:gd name="connsiteY0" fmla="*/ 2478592 h 2478592"/>
              <a:gd name="connsiteX1" fmla="*/ 132015 w 2264466"/>
              <a:gd name="connsiteY1" fmla="*/ 1292365 h 2478592"/>
              <a:gd name="connsiteX2" fmla="*/ 1040330 w 2264466"/>
              <a:gd name="connsiteY2" fmla="*/ 102329 h 2478592"/>
              <a:gd name="connsiteX3" fmla="*/ 2264466 w 2264466"/>
              <a:gd name="connsiteY3" fmla="*/ 678393 h 2478592"/>
              <a:gd name="connsiteX0" fmla="*/ 248242 w 2264466"/>
              <a:gd name="connsiteY0" fmla="*/ 2544446 h 2544446"/>
              <a:gd name="connsiteX1" fmla="*/ 132015 w 2264466"/>
              <a:gd name="connsiteY1" fmla="*/ 1358219 h 2544446"/>
              <a:gd name="connsiteX2" fmla="*/ 1040330 w 2264466"/>
              <a:gd name="connsiteY2" fmla="*/ 168183 h 2544446"/>
              <a:gd name="connsiteX3" fmla="*/ 1900868 w 2264466"/>
              <a:gd name="connsiteY3" fmla="*/ 349122 h 2544446"/>
              <a:gd name="connsiteX4" fmla="*/ 2264466 w 2264466"/>
              <a:gd name="connsiteY4" fmla="*/ 744247 h 2544446"/>
              <a:gd name="connsiteX0" fmla="*/ 230065 w 2246289"/>
              <a:gd name="connsiteY0" fmla="*/ 2575958 h 2575958"/>
              <a:gd name="connsiteX1" fmla="*/ 113838 w 2246289"/>
              <a:gd name="connsiteY1" fmla="*/ 1389731 h 2575958"/>
              <a:gd name="connsiteX2" fmla="*/ 913095 w 2246289"/>
              <a:gd name="connsiteY2" fmla="*/ 168183 h 2575958"/>
              <a:gd name="connsiteX3" fmla="*/ 1882691 w 2246289"/>
              <a:gd name="connsiteY3" fmla="*/ 380634 h 2575958"/>
              <a:gd name="connsiteX4" fmla="*/ 2246289 w 2246289"/>
              <a:gd name="connsiteY4" fmla="*/ 775759 h 2575958"/>
              <a:gd name="connsiteX0" fmla="*/ 209865 w 2226089"/>
              <a:gd name="connsiteY0" fmla="*/ 2505141 h 2505141"/>
              <a:gd name="connsiteX1" fmla="*/ 93638 w 2226089"/>
              <a:gd name="connsiteY1" fmla="*/ 1318914 h 2505141"/>
              <a:gd name="connsiteX2" fmla="*/ 771696 w 2226089"/>
              <a:gd name="connsiteY2" fmla="*/ 168183 h 2505141"/>
              <a:gd name="connsiteX3" fmla="*/ 1862491 w 2226089"/>
              <a:gd name="connsiteY3" fmla="*/ 309817 h 2505141"/>
              <a:gd name="connsiteX4" fmla="*/ 2226089 w 2226089"/>
              <a:gd name="connsiteY4" fmla="*/ 704942 h 2505141"/>
              <a:gd name="connsiteX0" fmla="*/ 230065 w 2246289"/>
              <a:gd name="connsiteY0" fmla="*/ 2646775 h 2646775"/>
              <a:gd name="connsiteX1" fmla="*/ 113838 w 2246289"/>
              <a:gd name="connsiteY1" fmla="*/ 1460548 h 2646775"/>
              <a:gd name="connsiteX2" fmla="*/ 913094 w 2246289"/>
              <a:gd name="connsiteY2" fmla="*/ 168183 h 2646775"/>
              <a:gd name="connsiteX3" fmla="*/ 1882691 w 2246289"/>
              <a:gd name="connsiteY3" fmla="*/ 451451 h 2646775"/>
              <a:gd name="connsiteX4" fmla="*/ 2246289 w 2246289"/>
              <a:gd name="connsiteY4" fmla="*/ 846576 h 2646775"/>
              <a:gd name="connsiteX0" fmla="*/ 230065 w 2246289"/>
              <a:gd name="connsiteY0" fmla="*/ 2623169 h 2623169"/>
              <a:gd name="connsiteX1" fmla="*/ 113838 w 2246289"/>
              <a:gd name="connsiteY1" fmla="*/ 1436942 h 2623169"/>
              <a:gd name="connsiteX2" fmla="*/ 913094 w 2246289"/>
              <a:gd name="connsiteY2" fmla="*/ 144577 h 2623169"/>
              <a:gd name="connsiteX3" fmla="*/ 1882691 w 2246289"/>
              <a:gd name="connsiteY3" fmla="*/ 569479 h 2623169"/>
              <a:gd name="connsiteX4" fmla="*/ 2246289 w 2246289"/>
              <a:gd name="connsiteY4" fmla="*/ 822970 h 2623169"/>
              <a:gd name="connsiteX0" fmla="*/ 219965 w 2236189"/>
              <a:gd name="connsiteY0" fmla="*/ 2623169 h 2623169"/>
              <a:gd name="connsiteX1" fmla="*/ 103738 w 2236189"/>
              <a:gd name="connsiteY1" fmla="*/ 1436942 h 2623169"/>
              <a:gd name="connsiteX2" fmla="*/ 842395 w 2236189"/>
              <a:gd name="connsiteY2" fmla="*/ 144577 h 2623169"/>
              <a:gd name="connsiteX3" fmla="*/ 1872591 w 2236189"/>
              <a:gd name="connsiteY3" fmla="*/ 569479 h 2623169"/>
              <a:gd name="connsiteX4" fmla="*/ 2236189 w 2236189"/>
              <a:gd name="connsiteY4" fmla="*/ 822970 h 2623169"/>
              <a:gd name="connsiteX0" fmla="*/ 240165 w 2256389"/>
              <a:gd name="connsiteY0" fmla="*/ 2693986 h 2693986"/>
              <a:gd name="connsiteX1" fmla="*/ 123938 w 2256389"/>
              <a:gd name="connsiteY1" fmla="*/ 1507759 h 2693986"/>
              <a:gd name="connsiteX2" fmla="*/ 983794 w 2256389"/>
              <a:gd name="connsiteY2" fmla="*/ 144577 h 2693986"/>
              <a:gd name="connsiteX3" fmla="*/ 1892791 w 2256389"/>
              <a:gd name="connsiteY3" fmla="*/ 640296 h 2693986"/>
              <a:gd name="connsiteX4" fmla="*/ 2256389 w 2256389"/>
              <a:gd name="connsiteY4" fmla="*/ 893787 h 2693986"/>
              <a:gd name="connsiteX0" fmla="*/ 240165 w 2407888"/>
              <a:gd name="connsiteY0" fmla="*/ 2717592 h 2717592"/>
              <a:gd name="connsiteX1" fmla="*/ 123938 w 2407888"/>
              <a:gd name="connsiteY1" fmla="*/ 1531365 h 2717592"/>
              <a:gd name="connsiteX2" fmla="*/ 983794 w 2407888"/>
              <a:gd name="connsiteY2" fmla="*/ 168183 h 2717592"/>
              <a:gd name="connsiteX3" fmla="*/ 2195789 w 2407888"/>
              <a:gd name="connsiteY3" fmla="*/ 522268 h 2717592"/>
              <a:gd name="connsiteX4" fmla="*/ 2256389 w 2407888"/>
              <a:gd name="connsiteY4" fmla="*/ 917393 h 2717592"/>
              <a:gd name="connsiteX0" fmla="*/ 240165 w 3104785"/>
              <a:gd name="connsiteY0" fmla="*/ 2717592 h 2717592"/>
              <a:gd name="connsiteX1" fmla="*/ 123938 w 3104785"/>
              <a:gd name="connsiteY1" fmla="*/ 1531365 h 2717592"/>
              <a:gd name="connsiteX2" fmla="*/ 983794 w 3104785"/>
              <a:gd name="connsiteY2" fmla="*/ 168183 h 2717592"/>
              <a:gd name="connsiteX3" fmla="*/ 2195789 w 3104785"/>
              <a:gd name="connsiteY3" fmla="*/ 522268 h 2717592"/>
              <a:gd name="connsiteX4" fmla="*/ 3104785 w 3104785"/>
              <a:gd name="connsiteY4" fmla="*/ 1301254 h 2717592"/>
              <a:gd name="connsiteX0" fmla="*/ 250265 w 3114885"/>
              <a:gd name="connsiteY0" fmla="*/ 2717592 h 2717592"/>
              <a:gd name="connsiteX1" fmla="*/ 134038 w 3114885"/>
              <a:gd name="connsiteY1" fmla="*/ 1531365 h 2717592"/>
              <a:gd name="connsiteX2" fmla="*/ 1054494 w 3114885"/>
              <a:gd name="connsiteY2" fmla="*/ 168183 h 2717592"/>
              <a:gd name="connsiteX3" fmla="*/ 2205889 w 3114885"/>
              <a:gd name="connsiteY3" fmla="*/ 522268 h 2717592"/>
              <a:gd name="connsiteX4" fmla="*/ 3114885 w 3114885"/>
              <a:gd name="connsiteY4" fmla="*/ 1301254 h 2717592"/>
              <a:gd name="connsiteX0" fmla="*/ 209865 w 3074485"/>
              <a:gd name="connsiteY0" fmla="*/ 2717592 h 2717592"/>
              <a:gd name="connsiteX1" fmla="*/ 93638 w 3074485"/>
              <a:gd name="connsiteY1" fmla="*/ 1531365 h 2717592"/>
              <a:gd name="connsiteX2" fmla="*/ 771696 w 3074485"/>
              <a:gd name="connsiteY2" fmla="*/ 168183 h 2717592"/>
              <a:gd name="connsiteX3" fmla="*/ 2165489 w 3074485"/>
              <a:gd name="connsiteY3" fmla="*/ 522268 h 2717592"/>
              <a:gd name="connsiteX4" fmla="*/ 3074485 w 3074485"/>
              <a:gd name="connsiteY4" fmla="*/ 1301254 h 2717592"/>
              <a:gd name="connsiteX0" fmla="*/ 209865 w 3074485"/>
              <a:gd name="connsiteY0" fmla="*/ 2741197 h 2741197"/>
              <a:gd name="connsiteX1" fmla="*/ 93638 w 3074485"/>
              <a:gd name="connsiteY1" fmla="*/ 1554970 h 2741197"/>
              <a:gd name="connsiteX2" fmla="*/ 771696 w 3074485"/>
              <a:gd name="connsiteY2" fmla="*/ 191788 h 2741197"/>
              <a:gd name="connsiteX3" fmla="*/ 1741291 w 3074485"/>
              <a:gd name="connsiteY3" fmla="*/ 404239 h 2741197"/>
              <a:gd name="connsiteX4" fmla="*/ 3074485 w 3074485"/>
              <a:gd name="connsiteY4" fmla="*/ 1324859 h 2741197"/>
              <a:gd name="connsiteX0" fmla="*/ 209865 w 2226088"/>
              <a:gd name="connsiteY0" fmla="*/ 2741197 h 2741197"/>
              <a:gd name="connsiteX1" fmla="*/ 93638 w 2226088"/>
              <a:gd name="connsiteY1" fmla="*/ 1554970 h 2741197"/>
              <a:gd name="connsiteX2" fmla="*/ 771696 w 2226088"/>
              <a:gd name="connsiteY2" fmla="*/ 191788 h 2741197"/>
              <a:gd name="connsiteX3" fmla="*/ 1741291 w 2226088"/>
              <a:gd name="connsiteY3" fmla="*/ 404239 h 2741197"/>
              <a:gd name="connsiteX4" fmla="*/ 2226088 w 2226088"/>
              <a:gd name="connsiteY4" fmla="*/ 1112408 h 2741197"/>
              <a:gd name="connsiteX0" fmla="*/ 209865 w 2226088"/>
              <a:gd name="connsiteY0" fmla="*/ 2741885 h 2741885"/>
              <a:gd name="connsiteX1" fmla="*/ 93638 w 2226088"/>
              <a:gd name="connsiteY1" fmla="*/ 1555658 h 2741885"/>
              <a:gd name="connsiteX2" fmla="*/ 771696 w 2226088"/>
              <a:gd name="connsiteY2" fmla="*/ 192476 h 2741885"/>
              <a:gd name="connsiteX3" fmla="*/ 1834836 w 2226088"/>
              <a:gd name="connsiteY3" fmla="*/ 400804 h 2741885"/>
              <a:gd name="connsiteX4" fmla="*/ 2226088 w 2226088"/>
              <a:gd name="connsiteY4" fmla="*/ 1113096 h 2741885"/>
              <a:gd name="connsiteX0" fmla="*/ 209865 w 2226088"/>
              <a:gd name="connsiteY0" fmla="*/ 2731024 h 2731024"/>
              <a:gd name="connsiteX1" fmla="*/ 93638 w 2226088"/>
              <a:gd name="connsiteY1" fmla="*/ 1544797 h 2731024"/>
              <a:gd name="connsiteX2" fmla="*/ 771696 w 2226088"/>
              <a:gd name="connsiteY2" fmla="*/ 181615 h 2731024"/>
              <a:gd name="connsiteX3" fmla="*/ 1823683 w 2226088"/>
              <a:gd name="connsiteY3" fmla="*/ 455108 h 2731024"/>
              <a:gd name="connsiteX4" fmla="*/ 2226088 w 2226088"/>
              <a:gd name="connsiteY4" fmla="*/ 1102235 h 2731024"/>
              <a:gd name="connsiteX0" fmla="*/ 209865 w 2359009"/>
              <a:gd name="connsiteY0" fmla="*/ 2731024 h 2731024"/>
              <a:gd name="connsiteX1" fmla="*/ 93638 w 2359009"/>
              <a:gd name="connsiteY1" fmla="*/ 1544797 h 2731024"/>
              <a:gd name="connsiteX2" fmla="*/ 771696 w 2359009"/>
              <a:gd name="connsiteY2" fmla="*/ 181615 h 2731024"/>
              <a:gd name="connsiteX3" fmla="*/ 1823683 w 2359009"/>
              <a:gd name="connsiteY3" fmla="*/ 455108 h 2731024"/>
              <a:gd name="connsiteX4" fmla="*/ 2359009 w 2359009"/>
              <a:gd name="connsiteY4" fmla="*/ 1054625 h 2731024"/>
              <a:gd name="connsiteX0" fmla="*/ 230065 w 2379209"/>
              <a:gd name="connsiteY0" fmla="*/ 2801841 h 2801841"/>
              <a:gd name="connsiteX1" fmla="*/ 113838 w 2379209"/>
              <a:gd name="connsiteY1" fmla="*/ 1615614 h 2801841"/>
              <a:gd name="connsiteX2" fmla="*/ 913095 w 2379209"/>
              <a:gd name="connsiteY2" fmla="*/ 181615 h 2801841"/>
              <a:gd name="connsiteX3" fmla="*/ 1843883 w 2379209"/>
              <a:gd name="connsiteY3" fmla="*/ 525925 h 2801841"/>
              <a:gd name="connsiteX4" fmla="*/ 2379209 w 2379209"/>
              <a:gd name="connsiteY4" fmla="*/ 1125442 h 2801841"/>
              <a:gd name="connsiteX0" fmla="*/ 230065 w 2379209"/>
              <a:gd name="connsiteY0" fmla="*/ 2729395 h 2729395"/>
              <a:gd name="connsiteX1" fmla="*/ 113838 w 2379209"/>
              <a:gd name="connsiteY1" fmla="*/ 1543168 h 2729395"/>
              <a:gd name="connsiteX2" fmla="*/ 913095 w 2379209"/>
              <a:gd name="connsiteY2" fmla="*/ 109169 h 2729395"/>
              <a:gd name="connsiteX3" fmla="*/ 2125090 w 2379209"/>
              <a:gd name="connsiteY3" fmla="*/ 888155 h 2729395"/>
              <a:gd name="connsiteX4" fmla="*/ 2379209 w 2379209"/>
              <a:gd name="connsiteY4" fmla="*/ 1052996 h 2729395"/>
              <a:gd name="connsiteX0" fmla="*/ 230065 w 3034085"/>
              <a:gd name="connsiteY0" fmla="*/ 2729395 h 2729395"/>
              <a:gd name="connsiteX1" fmla="*/ 113838 w 3034085"/>
              <a:gd name="connsiteY1" fmla="*/ 1543168 h 2729395"/>
              <a:gd name="connsiteX2" fmla="*/ 913095 w 3034085"/>
              <a:gd name="connsiteY2" fmla="*/ 109169 h 2729395"/>
              <a:gd name="connsiteX3" fmla="*/ 2125090 w 3034085"/>
              <a:gd name="connsiteY3" fmla="*/ 888155 h 2729395"/>
              <a:gd name="connsiteX4" fmla="*/ 3034085 w 3034085"/>
              <a:gd name="connsiteY4" fmla="*/ 1596325 h 2729395"/>
              <a:gd name="connsiteX0" fmla="*/ 230065 w 3034085"/>
              <a:gd name="connsiteY0" fmla="*/ 2764803 h 2764803"/>
              <a:gd name="connsiteX1" fmla="*/ 113838 w 3034085"/>
              <a:gd name="connsiteY1" fmla="*/ 1578576 h 2764803"/>
              <a:gd name="connsiteX2" fmla="*/ 913095 w 3034085"/>
              <a:gd name="connsiteY2" fmla="*/ 144577 h 2764803"/>
              <a:gd name="connsiteX3" fmla="*/ 2367487 w 3034085"/>
              <a:gd name="connsiteY3" fmla="*/ 711113 h 2764803"/>
              <a:gd name="connsiteX4" fmla="*/ 3034085 w 3034085"/>
              <a:gd name="connsiteY4" fmla="*/ 1631733 h 2764803"/>
              <a:gd name="connsiteX0" fmla="*/ 240165 w 3044185"/>
              <a:gd name="connsiteY0" fmla="*/ 2764802 h 2764802"/>
              <a:gd name="connsiteX1" fmla="*/ 123938 w 3044185"/>
              <a:gd name="connsiteY1" fmla="*/ 1578575 h 2764802"/>
              <a:gd name="connsiteX2" fmla="*/ 983794 w 3044185"/>
              <a:gd name="connsiteY2" fmla="*/ 144577 h 2764802"/>
              <a:gd name="connsiteX3" fmla="*/ 2377587 w 3044185"/>
              <a:gd name="connsiteY3" fmla="*/ 711112 h 2764802"/>
              <a:gd name="connsiteX4" fmla="*/ 3044185 w 3044185"/>
              <a:gd name="connsiteY4" fmla="*/ 1631732 h 2764802"/>
              <a:gd name="connsiteX0" fmla="*/ 250265 w 3054285"/>
              <a:gd name="connsiteY0" fmla="*/ 2693985 h 2693985"/>
              <a:gd name="connsiteX1" fmla="*/ 134038 w 3054285"/>
              <a:gd name="connsiteY1" fmla="*/ 1507758 h 2693985"/>
              <a:gd name="connsiteX2" fmla="*/ 1054495 w 3054285"/>
              <a:gd name="connsiteY2" fmla="*/ 144577 h 2693985"/>
              <a:gd name="connsiteX3" fmla="*/ 2387687 w 3054285"/>
              <a:gd name="connsiteY3" fmla="*/ 640295 h 2693985"/>
              <a:gd name="connsiteX4" fmla="*/ 3054285 w 3054285"/>
              <a:gd name="connsiteY4" fmla="*/ 1560915 h 2693985"/>
              <a:gd name="connsiteX0" fmla="*/ 230065 w 3034085"/>
              <a:gd name="connsiteY0" fmla="*/ 2693985 h 2693985"/>
              <a:gd name="connsiteX1" fmla="*/ 113838 w 3034085"/>
              <a:gd name="connsiteY1" fmla="*/ 1507758 h 2693985"/>
              <a:gd name="connsiteX2" fmla="*/ 913095 w 3034085"/>
              <a:gd name="connsiteY2" fmla="*/ 144577 h 2693985"/>
              <a:gd name="connsiteX3" fmla="*/ 2367487 w 3034085"/>
              <a:gd name="connsiteY3" fmla="*/ 640295 h 2693985"/>
              <a:gd name="connsiteX4" fmla="*/ 3034085 w 3034085"/>
              <a:gd name="connsiteY4" fmla="*/ 1560915 h 2693985"/>
              <a:gd name="connsiteX0" fmla="*/ 230065 w 3034085"/>
              <a:gd name="connsiteY0" fmla="*/ 2634971 h 2634971"/>
              <a:gd name="connsiteX1" fmla="*/ 113838 w 3034085"/>
              <a:gd name="connsiteY1" fmla="*/ 1448744 h 2634971"/>
              <a:gd name="connsiteX2" fmla="*/ 913095 w 3034085"/>
              <a:gd name="connsiteY2" fmla="*/ 85563 h 2634971"/>
              <a:gd name="connsiteX3" fmla="*/ 2003890 w 3034085"/>
              <a:gd name="connsiteY3" fmla="*/ 935366 h 2634971"/>
              <a:gd name="connsiteX4" fmla="*/ 3034085 w 3034085"/>
              <a:gd name="connsiteY4" fmla="*/ 1501901 h 2634971"/>
              <a:gd name="connsiteX0" fmla="*/ 230065 w 3034085"/>
              <a:gd name="connsiteY0" fmla="*/ 2422521 h 2422521"/>
              <a:gd name="connsiteX1" fmla="*/ 113838 w 3034085"/>
              <a:gd name="connsiteY1" fmla="*/ 1236294 h 2422521"/>
              <a:gd name="connsiteX2" fmla="*/ 913095 w 3034085"/>
              <a:gd name="connsiteY2" fmla="*/ 85563 h 2422521"/>
              <a:gd name="connsiteX3" fmla="*/ 2003890 w 3034085"/>
              <a:gd name="connsiteY3" fmla="*/ 722916 h 2422521"/>
              <a:gd name="connsiteX4" fmla="*/ 3034085 w 3034085"/>
              <a:gd name="connsiteY4" fmla="*/ 1289451 h 2422521"/>
              <a:gd name="connsiteX0" fmla="*/ 193259 w 3041446"/>
              <a:gd name="connsiteY0" fmla="*/ 1926802 h 1926802"/>
              <a:gd name="connsiteX1" fmla="*/ 121199 w 3041446"/>
              <a:gd name="connsiteY1" fmla="*/ 1236294 h 1926802"/>
              <a:gd name="connsiteX2" fmla="*/ 920456 w 3041446"/>
              <a:gd name="connsiteY2" fmla="*/ 85563 h 1926802"/>
              <a:gd name="connsiteX3" fmla="*/ 2011251 w 3041446"/>
              <a:gd name="connsiteY3" fmla="*/ 722916 h 1926802"/>
              <a:gd name="connsiteX4" fmla="*/ 3041446 w 3041446"/>
              <a:gd name="connsiteY4" fmla="*/ 1289451 h 1926802"/>
              <a:gd name="connsiteX0" fmla="*/ 193259 w 3041446"/>
              <a:gd name="connsiteY0" fmla="*/ 1926802 h 1926802"/>
              <a:gd name="connsiteX1" fmla="*/ 121199 w 3041446"/>
              <a:gd name="connsiteY1" fmla="*/ 1236294 h 1926802"/>
              <a:gd name="connsiteX2" fmla="*/ 920456 w 3041446"/>
              <a:gd name="connsiteY2" fmla="*/ 85563 h 1926802"/>
              <a:gd name="connsiteX3" fmla="*/ 2011251 w 3041446"/>
              <a:gd name="connsiteY3" fmla="*/ 722916 h 1926802"/>
              <a:gd name="connsiteX4" fmla="*/ 3041446 w 3041446"/>
              <a:gd name="connsiteY4" fmla="*/ 1289451 h 1926802"/>
              <a:gd name="connsiteX0" fmla="*/ 237338 w 3085525"/>
              <a:gd name="connsiteY0" fmla="*/ 2001502 h 2001502"/>
              <a:gd name="connsiteX1" fmla="*/ 165278 w 3085525"/>
              <a:gd name="connsiteY1" fmla="*/ 1310994 h 2001502"/>
              <a:gd name="connsiteX2" fmla="*/ 133210 w 3085525"/>
              <a:gd name="connsiteY2" fmla="*/ 1759195 h 2001502"/>
              <a:gd name="connsiteX3" fmla="*/ 964535 w 3085525"/>
              <a:gd name="connsiteY3" fmla="*/ 160263 h 2001502"/>
              <a:gd name="connsiteX4" fmla="*/ 2055330 w 3085525"/>
              <a:gd name="connsiteY4" fmla="*/ 797616 h 2001502"/>
              <a:gd name="connsiteX5" fmla="*/ 3085525 w 3085525"/>
              <a:gd name="connsiteY5" fmla="*/ 1364151 h 2001502"/>
              <a:gd name="connsiteX0" fmla="*/ 164728 w 3012915"/>
              <a:gd name="connsiteY0" fmla="*/ 2001502 h 2874910"/>
              <a:gd name="connsiteX1" fmla="*/ 1255524 w 3012915"/>
              <a:gd name="connsiteY1" fmla="*/ 2568037 h 2874910"/>
              <a:gd name="connsiteX2" fmla="*/ 60600 w 3012915"/>
              <a:gd name="connsiteY2" fmla="*/ 1759195 h 2874910"/>
              <a:gd name="connsiteX3" fmla="*/ 891925 w 3012915"/>
              <a:gd name="connsiteY3" fmla="*/ 160263 h 2874910"/>
              <a:gd name="connsiteX4" fmla="*/ 1982720 w 3012915"/>
              <a:gd name="connsiteY4" fmla="*/ 797616 h 2874910"/>
              <a:gd name="connsiteX5" fmla="*/ 3012915 w 3012915"/>
              <a:gd name="connsiteY5" fmla="*/ 1364151 h 2874910"/>
              <a:gd name="connsiteX0" fmla="*/ 243195 w 3091382"/>
              <a:gd name="connsiteY0" fmla="*/ 2001502 h 2874910"/>
              <a:gd name="connsiteX1" fmla="*/ 1333991 w 3091382"/>
              <a:gd name="connsiteY1" fmla="*/ 2568037 h 2874910"/>
              <a:gd name="connsiteX2" fmla="*/ 139067 w 3091382"/>
              <a:gd name="connsiteY2" fmla="*/ 1759195 h 2874910"/>
              <a:gd name="connsiteX3" fmla="*/ 970392 w 3091382"/>
              <a:gd name="connsiteY3" fmla="*/ 160263 h 2874910"/>
              <a:gd name="connsiteX4" fmla="*/ 2061187 w 3091382"/>
              <a:gd name="connsiteY4" fmla="*/ 797616 h 2874910"/>
              <a:gd name="connsiteX5" fmla="*/ 3091382 w 3091382"/>
              <a:gd name="connsiteY5" fmla="*/ 1364151 h 2874910"/>
              <a:gd name="connsiteX0" fmla="*/ 260265 w 3108452"/>
              <a:gd name="connsiteY0" fmla="*/ 1982873 h 2856281"/>
              <a:gd name="connsiteX1" fmla="*/ 1351061 w 3108452"/>
              <a:gd name="connsiteY1" fmla="*/ 2549408 h 2856281"/>
              <a:gd name="connsiteX2" fmla="*/ 139067 w 3108452"/>
              <a:gd name="connsiteY2" fmla="*/ 1628789 h 2856281"/>
              <a:gd name="connsiteX3" fmla="*/ 987462 w 3108452"/>
              <a:gd name="connsiteY3" fmla="*/ 141634 h 2856281"/>
              <a:gd name="connsiteX4" fmla="*/ 2078257 w 3108452"/>
              <a:gd name="connsiteY4" fmla="*/ 778987 h 2856281"/>
              <a:gd name="connsiteX5" fmla="*/ 3108452 w 3108452"/>
              <a:gd name="connsiteY5" fmla="*/ 1345522 h 2856281"/>
              <a:gd name="connsiteX0" fmla="*/ 242397 w 3090584"/>
              <a:gd name="connsiteY0" fmla="*/ 1982873 h 1982873"/>
              <a:gd name="connsiteX1" fmla="*/ 121199 w 3090584"/>
              <a:gd name="connsiteY1" fmla="*/ 1628789 h 1982873"/>
              <a:gd name="connsiteX2" fmla="*/ 969594 w 3090584"/>
              <a:gd name="connsiteY2" fmla="*/ 141634 h 1982873"/>
              <a:gd name="connsiteX3" fmla="*/ 2060389 w 3090584"/>
              <a:gd name="connsiteY3" fmla="*/ 778987 h 1982873"/>
              <a:gd name="connsiteX4" fmla="*/ 3090584 w 3090584"/>
              <a:gd name="connsiteY4" fmla="*/ 1345522 h 1982873"/>
              <a:gd name="connsiteX0" fmla="*/ 0 w 2969385"/>
              <a:gd name="connsiteY0" fmla="*/ 1628789 h 1628789"/>
              <a:gd name="connsiteX1" fmla="*/ 848395 w 2969385"/>
              <a:gd name="connsiteY1" fmla="*/ 141634 h 1628789"/>
              <a:gd name="connsiteX2" fmla="*/ 1939190 w 2969385"/>
              <a:gd name="connsiteY2" fmla="*/ 778987 h 1628789"/>
              <a:gd name="connsiteX3" fmla="*/ 2969385 w 2969385"/>
              <a:gd name="connsiteY3" fmla="*/ 1345522 h 1628789"/>
              <a:gd name="connsiteX0" fmla="*/ 105609 w 3074994"/>
              <a:gd name="connsiteY0" fmla="*/ 1628789 h 1628789"/>
              <a:gd name="connsiteX1" fmla="*/ 954004 w 3074994"/>
              <a:gd name="connsiteY1" fmla="*/ 141634 h 1628789"/>
              <a:gd name="connsiteX2" fmla="*/ 2044799 w 3074994"/>
              <a:gd name="connsiteY2" fmla="*/ 778987 h 1628789"/>
              <a:gd name="connsiteX3" fmla="*/ 3074994 w 3074994"/>
              <a:gd name="connsiteY3" fmla="*/ 1345522 h 1628789"/>
              <a:gd name="connsiteX0" fmla="*/ 39091 w 3008476"/>
              <a:gd name="connsiteY0" fmla="*/ 1628789 h 1628789"/>
              <a:gd name="connsiteX1" fmla="*/ 887486 w 3008476"/>
              <a:gd name="connsiteY1" fmla="*/ 141634 h 1628789"/>
              <a:gd name="connsiteX2" fmla="*/ 1978281 w 3008476"/>
              <a:gd name="connsiteY2" fmla="*/ 778987 h 1628789"/>
              <a:gd name="connsiteX3" fmla="*/ 3008476 w 3008476"/>
              <a:gd name="connsiteY3" fmla="*/ 1345522 h 1628789"/>
              <a:gd name="connsiteX0" fmla="*/ 162168 w 3131553"/>
              <a:gd name="connsiteY0" fmla="*/ 1628789 h 1628789"/>
              <a:gd name="connsiteX1" fmla="*/ 1010563 w 3131553"/>
              <a:gd name="connsiteY1" fmla="*/ 141634 h 1628789"/>
              <a:gd name="connsiteX2" fmla="*/ 2101358 w 3131553"/>
              <a:gd name="connsiteY2" fmla="*/ 778987 h 1628789"/>
              <a:gd name="connsiteX3" fmla="*/ 3131553 w 3131553"/>
              <a:gd name="connsiteY3" fmla="*/ 1345522 h 1628789"/>
              <a:gd name="connsiteX0" fmla="*/ 162168 w 3131553"/>
              <a:gd name="connsiteY0" fmla="*/ 1628789 h 1628789"/>
              <a:gd name="connsiteX1" fmla="*/ 878213 w 3131553"/>
              <a:gd name="connsiteY1" fmla="*/ 141634 h 1628789"/>
              <a:gd name="connsiteX2" fmla="*/ 2101358 w 3131553"/>
              <a:gd name="connsiteY2" fmla="*/ 778987 h 1628789"/>
              <a:gd name="connsiteX3" fmla="*/ 3131553 w 3131553"/>
              <a:gd name="connsiteY3" fmla="*/ 1345522 h 1628789"/>
              <a:gd name="connsiteX0" fmla="*/ 162168 w 3131553"/>
              <a:gd name="connsiteY0" fmla="*/ 1664197 h 1664197"/>
              <a:gd name="connsiteX1" fmla="*/ 878213 w 3131553"/>
              <a:gd name="connsiteY1" fmla="*/ 177042 h 1664197"/>
              <a:gd name="connsiteX2" fmla="*/ 2150807 w 3131553"/>
              <a:gd name="connsiteY2" fmla="*/ 601943 h 1664197"/>
              <a:gd name="connsiteX3" fmla="*/ 3131553 w 3131553"/>
              <a:gd name="connsiteY3" fmla="*/ 1380930 h 1664197"/>
              <a:gd name="connsiteX0" fmla="*/ 162168 w 3131553"/>
              <a:gd name="connsiteY0" fmla="*/ 1664197 h 1664197"/>
              <a:gd name="connsiteX1" fmla="*/ 878213 w 3131553"/>
              <a:gd name="connsiteY1" fmla="*/ 177042 h 1664197"/>
              <a:gd name="connsiteX2" fmla="*/ 2150807 w 3131553"/>
              <a:gd name="connsiteY2" fmla="*/ 601943 h 1664197"/>
              <a:gd name="connsiteX3" fmla="*/ 3131553 w 3131553"/>
              <a:gd name="connsiteY3" fmla="*/ 1380930 h 1664197"/>
              <a:gd name="connsiteX0" fmla="*/ 162168 w 3131553"/>
              <a:gd name="connsiteY0" fmla="*/ 1664197 h 1664197"/>
              <a:gd name="connsiteX1" fmla="*/ 878213 w 3131553"/>
              <a:gd name="connsiteY1" fmla="*/ 177042 h 1664197"/>
              <a:gd name="connsiteX2" fmla="*/ 2211407 w 3131553"/>
              <a:gd name="connsiteY2" fmla="*/ 531127 h 1664197"/>
              <a:gd name="connsiteX3" fmla="*/ 3131553 w 3131553"/>
              <a:gd name="connsiteY3" fmla="*/ 1380930 h 1664197"/>
              <a:gd name="connsiteX0" fmla="*/ 162168 w 2433606"/>
              <a:gd name="connsiteY0" fmla="*/ 1664197 h 1735014"/>
              <a:gd name="connsiteX1" fmla="*/ 878213 w 2433606"/>
              <a:gd name="connsiteY1" fmla="*/ 177042 h 1735014"/>
              <a:gd name="connsiteX2" fmla="*/ 2211407 w 2433606"/>
              <a:gd name="connsiteY2" fmla="*/ 531127 h 1735014"/>
              <a:gd name="connsiteX3" fmla="*/ 2211407 w 2433606"/>
              <a:gd name="connsiteY3" fmla="*/ 1735014 h 1735014"/>
              <a:gd name="connsiteX0" fmla="*/ 162168 w 2211407"/>
              <a:gd name="connsiteY0" fmla="*/ 1664197 h 1735014"/>
              <a:gd name="connsiteX1" fmla="*/ 878213 w 2211407"/>
              <a:gd name="connsiteY1" fmla="*/ 177042 h 1735014"/>
              <a:gd name="connsiteX2" fmla="*/ 1726609 w 2211407"/>
              <a:gd name="connsiteY2" fmla="*/ 389493 h 1735014"/>
              <a:gd name="connsiteX3" fmla="*/ 2211407 w 2211407"/>
              <a:gd name="connsiteY3" fmla="*/ 1735014 h 1735014"/>
              <a:gd name="connsiteX0" fmla="*/ 162168 w 2211407"/>
              <a:gd name="connsiteY0" fmla="*/ 1664197 h 1735014"/>
              <a:gd name="connsiteX1" fmla="*/ 878213 w 2211407"/>
              <a:gd name="connsiteY1" fmla="*/ 177042 h 1735014"/>
              <a:gd name="connsiteX2" fmla="*/ 1726609 w 2211407"/>
              <a:gd name="connsiteY2" fmla="*/ 389493 h 1735014"/>
              <a:gd name="connsiteX3" fmla="*/ 2211407 w 2211407"/>
              <a:gd name="connsiteY3" fmla="*/ 1735014 h 1735014"/>
              <a:gd name="connsiteX0" fmla="*/ 162168 w 2211407"/>
              <a:gd name="connsiteY0" fmla="*/ 1517576 h 1588393"/>
              <a:gd name="connsiteX1" fmla="*/ 878213 w 2211407"/>
              <a:gd name="connsiteY1" fmla="*/ 30421 h 1588393"/>
              <a:gd name="connsiteX2" fmla="*/ 1726609 w 2211407"/>
              <a:gd name="connsiteY2" fmla="*/ 242872 h 1588393"/>
              <a:gd name="connsiteX3" fmla="*/ 2211407 w 2211407"/>
              <a:gd name="connsiteY3" fmla="*/ 1588393 h 1588393"/>
              <a:gd name="connsiteX0" fmla="*/ 162168 w 2211407"/>
              <a:gd name="connsiteY0" fmla="*/ 1588393 h 1659210"/>
              <a:gd name="connsiteX1" fmla="*/ 757014 w 2211407"/>
              <a:gd name="connsiteY1" fmla="*/ 30421 h 1659210"/>
              <a:gd name="connsiteX2" fmla="*/ 1726609 w 2211407"/>
              <a:gd name="connsiteY2" fmla="*/ 313689 h 1659210"/>
              <a:gd name="connsiteX3" fmla="*/ 2211407 w 2211407"/>
              <a:gd name="connsiteY3" fmla="*/ 1659210 h 1659210"/>
              <a:gd name="connsiteX0" fmla="*/ 162168 w 2211407"/>
              <a:gd name="connsiteY0" fmla="*/ 1588393 h 1659210"/>
              <a:gd name="connsiteX1" fmla="*/ 757014 w 2211407"/>
              <a:gd name="connsiteY1" fmla="*/ 30421 h 1659210"/>
              <a:gd name="connsiteX2" fmla="*/ 1787208 w 2211407"/>
              <a:gd name="connsiteY2" fmla="*/ 172055 h 1659210"/>
              <a:gd name="connsiteX3" fmla="*/ 2211407 w 2211407"/>
              <a:gd name="connsiteY3" fmla="*/ 1659210 h 1659210"/>
              <a:gd name="connsiteX0" fmla="*/ 162168 w 2211407"/>
              <a:gd name="connsiteY0" fmla="*/ 1624532 h 1695349"/>
              <a:gd name="connsiteX1" fmla="*/ 757014 w 2211407"/>
              <a:gd name="connsiteY1" fmla="*/ 66560 h 1695349"/>
              <a:gd name="connsiteX2" fmla="*/ 1787208 w 2211407"/>
              <a:gd name="connsiteY2" fmla="*/ 137377 h 1695349"/>
              <a:gd name="connsiteX3" fmla="*/ 2211407 w 2211407"/>
              <a:gd name="connsiteY3" fmla="*/ 1695349 h 1695349"/>
              <a:gd name="connsiteX0" fmla="*/ 162168 w 2211407"/>
              <a:gd name="connsiteY0" fmla="*/ 1624532 h 1695349"/>
              <a:gd name="connsiteX1" fmla="*/ 757014 w 2211407"/>
              <a:gd name="connsiteY1" fmla="*/ 66560 h 1695349"/>
              <a:gd name="connsiteX2" fmla="*/ 1787208 w 2211407"/>
              <a:gd name="connsiteY2" fmla="*/ 137377 h 1695349"/>
              <a:gd name="connsiteX3" fmla="*/ 2211407 w 2211407"/>
              <a:gd name="connsiteY3" fmla="*/ 1695349 h 1695349"/>
              <a:gd name="connsiteX0" fmla="*/ 162168 w 2211407"/>
              <a:gd name="connsiteY0" fmla="*/ 1624532 h 1695349"/>
              <a:gd name="connsiteX1" fmla="*/ 757014 w 2211407"/>
              <a:gd name="connsiteY1" fmla="*/ 66560 h 1695349"/>
              <a:gd name="connsiteX2" fmla="*/ 1787208 w 2211407"/>
              <a:gd name="connsiteY2" fmla="*/ 137377 h 1695349"/>
              <a:gd name="connsiteX3" fmla="*/ 2211407 w 2211407"/>
              <a:gd name="connsiteY3" fmla="*/ 1695349 h 1695349"/>
              <a:gd name="connsiteX0" fmla="*/ 162168 w 2110747"/>
              <a:gd name="connsiteY0" fmla="*/ 1624532 h 1624532"/>
              <a:gd name="connsiteX1" fmla="*/ 757014 w 2110747"/>
              <a:gd name="connsiteY1" fmla="*/ 66560 h 1624532"/>
              <a:gd name="connsiteX2" fmla="*/ 1787208 w 2110747"/>
              <a:gd name="connsiteY2" fmla="*/ 137377 h 1624532"/>
              <a:gd name="connsiteX3" fmla="*/ 2090207 w 2110747"/>
              <a:gd name="connsiteY3" fmla="*/ 491462 h 1624532"/>
              <a:gd name="connsiteX0" fmla="*/ 162168 w 2110747"/>
              <a:gd name="connsiteY0" fmla="*/ 1624532 h 1624532"/>
              <a:gd name="connsiteX1" fmla="*/ 757014 w 2110747"/>
              <a:gd name="connsiteY1" fmla="*/ 66560 h 1624532"/>
              <a:gd name="connsiteX2" fmla="*/ 1787208 w 2110747"/>
              <a:gd name="connsiteY2" fmla="*/ 137377 h 1624532"/>
              <a:gd name="connsiteX3" fmla="*/ 2090207 w 2110747"/>
              <a:gd name="connsiteY3" fmla="*/ 491462 h 1624532"/>
              <a:gd name="connsiteX0" fmla="*/ 162168 w 2272006"/>
              <a:gd name="connsiteY0" fmla="*/ 1624532 h 1624532"/>
              <a:gd name="connsiteX1" fmla="*/ 757014 w 2272006"/>
              <a:gd name="connsiteY1" fmla="*/ 66560 h 1624532"/>
              <a:gd name="connsiteX2" fmla="*/ 1787208 w 2272006"/>
              <a:gd name="connsiteY2" fmla="*/ 137377 h 1624532"/>
              <a:gd name="connsiteX3" fmla="*/ 2272006 w 2272006"/>
              <a:gd name="connsiteY3" fmla="*/ 633096 h 1624532"/>
              <a:gd name="connsiteX0" fmla="*/ 162168 w 2272006"/>
              <a:gd name="connsiteY0" fmla="*/ 1758620 h 1758620"/>
              <a:gd name="connsiteX1" fmla="*/ 757014 w 2272006"/>
              <a:gd name="connsiteY1" fmla="*/ 200648 h 1758620"/>
              <a:gd name="connsiteX2" fmla="*/ 1787209 w 2272006"/>
              <a:gd name="connsiteY2" fmla="*/ 554733 h 1758620"/>
              <a:gd name="connsiteX3" fmla="*/ 2272006 w 2272006"/>
              <a:gd name="connsiteY3" fmla="*/ 767184 h 1758620"/>
              <a:gd name="connsiteX0" fmla="*/ 162168 w 2272006"/>
              <a:gd name="connsiteY0" fmla="*/ 1758620 h 1758620"/>
              <a:gd name="connsiteX1" fmla="*/ 757014 w 2272006"/>
              <a:gd name="connsiteY1" fmla="*/ 200648 h 1758620"/>
              <a:gd name="connsiteX2" fmla="*/ 1787209 w 2272006"/>
              <a:gd name="connsiteY2" fmla="*/ 554733 h 1758620"/>
              <a:gd name="connsiteX3" fmla="*/ 2272006 w 2272006"/>
              <a:gd name="connsiteY3" fmla="*/ 767184 h 1758620"/>
              <a:gd name="connsiteX0" fmla="*/ 162168 w 2272006"/>
              <a:gd name="connsiteY0" fmla="*/ 1829436 h 1829436"/>
              <a:gd name="connsiteX1" fmla="*/ 757014 w 2272006"/>
              <a:gd name="connsiteY1" fmla="*/ 200648 h 1829436"/>
              <a:gd name="connsiteX2" fmla="*/ 1787209 w 2272006"/>
              <a:gd name="connsiteY2" fmla="*/ 625549 h 1829436"/>
              <a:gd name="connsiteX3" fmla="*/ 2272006 w 2272006"/>
              <a:gd name="connsiteY3" fmla="*/ 838000 h 1829436"/>
              <a:gd name="connsiteX0" fmla="*/ 162168 w 2272006"/>
              <a:gd name="connsiteY0" fmla="*/ 1691925 h 1691925"/>
              <a:gd name="connsiteX1" fmla="*/ 757014 w 2272006"/>
              <a:gd name="connsiteY1" fmla="*/ 63137 h 1691925"/>
              <a:gd name="connsiteX2" fmla="*/ 1787209 w 2272006"/>
              <a:gd name="connsiteY2" fmla="*/ 488038 h 1691925"/>
              <a:gd name="connsiteX3" fmla="*/ 2272006 w 2272006"/>
              <a:gd name="connsiteY3" fmla="*/ 700489 h 1691925"/>
              <a:gd name="connsiteX0" fmla="*/ 162168 w 1787209"/>
              <a:gd name="connsiteY0" fmla="*/ 1691925 h 1691925"/>
              <a:gd name="connsiteX1" fmla="*/ 757014 w 1787209"/>
              <a:gd name="connsiteY1" fmla="*/ 63137 h 1691925"/>
              <a:gd name="connsiteX2" fmla="*/ 1787209 w 1787209"/>
              <a:gd name="connsiteY2" fmla="*/ 488038 h 1691925"/>
              <a:gd name="connsiteX0" fmla="*/ 162168 w 1602972"/>
              <a:gd name="connsiteY0" fmla="*/ 1691925 h 1691925"/>
              <a:gd name="connsiteX1" fmla="*/ 757014 w 1602972"/>
              <a:gd name="connsiteY1" fmla="*/ 63137 h 1691925"/>
              <a:gd name="connsiteX2" fmla="*/ 1602972 w 1602972"/>
              <a:gd name="connsiteY2" fmla="*/ 650741 h 1691925"/>
              <a:gd name="connsiteX0" fmla="*/ 115571 w 1556375"/>
              <a:gd name="connsiteY0" fmla="*/ 1691925 h 1691925"/>
              <a:gd name="connsiteX1" fmla="*/ 99141 w 1556375"/>
              <a:gd name="connsiteY1" fmla="*/ 1048710 h 1691925"/>
              <a:gd name="connsiteX2" fmla="*/ 710417 w 1556375"/>
              <a:gd name="connsiteY2" fmla="*/ 63137 h 1691925"/>
              <a:gd name="connsiteX3" fmla="*/ 1556375 w 1556375"/>
              <a:gd name="connsiteY3" fmla="*/ 650741 h 1691925"/>
              <a:gd name="connsiteX0" fmla="*/ 126172 w 1566976"/>
              <a:gd name="connsiteY0" fmla="*/ 1691925 h 1691925"/>
              <a:gd name="connsiteX1" fmla="*/ 99141 w 1566976"/>
              <a:gd name="connsiteY1" fmla="*/ 976283 h 1691925"/>
              <a:gd name="connsiteX2" fmla="*/ 721018 w 1566976"/>
              <a:gd name="connsiteY2" fmla="*/ 63137 h 1691925"/>
              <a:gd name="connsiteX3" fmla="*/ 1566976 w 1566976"/>
              <a:gd name="connsiteY3" fmla="*/ 650741 h 1691925"/>
              <a:gd name="connsiteX0" fmla="*/ 126172 w 1566976"/>
              <a:gd name="connsiteY0" fmla="*/ 1691925 h 1691925"/>
              <a:gd name="connsiteX1" fmla="*/ 99141 w 1566976"/>
              <a:gd name="connsiteY1" fmla="*/ 976283 h 1691925"/>
              <a:gd name="connsiteX2" fmla="*/ 721018 w 1566976"/>
              <a:gd name="connsiteY2" fmla="*/ 63137 h 1691925"/>
              <a:gd name="connsiteX3" fmla="*/ 1566976 w 1566976"/>
              <a:gd name="connsiteY3" fmla="*/ 650741 h 1691925"/>
              <a:gd name="connsiteX0" fmla="*/ 0 w 1467835"/>
              <a:gd name="connsiteY0" fmla="*/ 976283 h 976283"/>
              <a:gd name="connsiteX1" fmla="*/ 621877 w 1467835"/>
              <a:gd name="connsiteY1" fmla="*/ 63137 h 976283"/>
              <a:gd name="connsiteX2" fmla="*/ 1467835 w 1467835"/>
              <a:gd name="connsiteY2" fmla="*/ 650741 h 976283"/>
              <a:gd name="connsiteX0" fmla="*/ 0 w 1467835"/>
              <a:gd name="connsiteY0" fmla="*/ 1366841 h 1366841"/>
              <a:gd name="connsiteX1" fmla="*/ 621877 w 1467835"/>
              <a:gd name="connsiteY1" fmla="*/ 63137 h 1366841"/>
              <a:gd name="connsiteX2" fmla="*/ 1467835 w 1467835"/>
              <a:gd name="connsiteY2" fmla="*/ 650741 h 1366841"/>
              <a:gd name="connsiteX0" fmla="*/ 0 w 1467835"/>
              <a:gd name="connsiteY0" fmla="*/ 1366841 h 1366841"/>
              <a:gd name="connsiteX1" fmla="*/ 621877 w 1467835"/>
              <a:gd name="connsiteY1" fmla="*/ 63137 h 1366841"/>
              <a:gd name="connsiteX2" fmla="*/ 1467835 w 1467835"/>
              <a:gd name="connsiteY2" fmla="*/ 650741 h 136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67835" h="1366841">
                <a:moveTo>
                  <a:pt x="0" y="1366841"/>
                </a:moveTo>
                <a:cubicBezTo>
                  <a:pt x="112252" y="586979"/>
                  <a:pt x="379005" y="129465"/>
                  <a:pt x="621877" y="63137"/>
                </a:cubicBezTo>
                <a:cubicBezTo>
                  <a:pt x="1194122" y="0"/>
                  <a:pt x="1178606" y="513364"/>
                  <a:pt x="1467835" y="650741"/>
                </a:cubicBezTo>
              </a:path>
            </a:pathLst>
          </a:custGeom>
          <a:ln w="28575">
            <a:solidFill>
              <a:srgbClr val="170CE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30731" name="CaixaDeTexto 18"/>
          <p:cNvSpPr txBox="1">
            <a:spLocks noChangeArrowheads="1"/>
          </p:cNvSpPr>
          <p:nvPr/>
        </p:nvSpPr>
        <p:spPr bwMode="auto">
          <a:xfrm>
            <a:off x="7740650" y="5445125"/>
            <a:ext cx="8270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800" b="1" dirty="0">
                <a:latin typeface="Calibri" pitchFamily="34" charset="0"/>
              </a:rPr>
              <a:t>Tempo</a:t>
            </a:r>
          </a:p>
        </p:txBody>
      </p:sp>
      <p:sp>
        <p:nvSpPr>
          <p:cNvPr id="30732" name="CaixaDeTexto 25"/>
          <p:cNvSpPr txBox="1">
            <a:spLocks noChangeArrowheads="1"/>
          </p:cNvSpPr>
          <p:nvPr/>
        </p:nvSpPr>
        <p:spPr bwMode="auto">
          <a:xfrm>
            <a:off x="6384925" y="3924300"/>
            <a:ext cx="4905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800" b="1" dirty="0">
                <a:solidFill>
                  <a:srgbClr val="00B050"/>
                </a:solidFill>
                <a:latin typeface="Calibri" pitchFamily="34" charset="0"/>
              </a:rPr>
              <a:t>IAF</a:t>
            </a:r>
          </a:p>
        </p:txBody>
      </p:sp>
      <p:sp>
        <p:nvSpPr>
          <p:cNvPr id="30733" name="CaixaDeTexto 26"/>
          <p:cNvSpPr txBox="1">
            <a:spLocks noChangeArrowheads="1"/>
          </p:cNvSpPr>
          <p:nvPr/>
        </p:nvSpPr>
        <p:spPr bwMode="auto">
          <a:xfrm>
            <a:off x="7594600" y="3386138"/>
            <a:ext cx="12255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800" b="1" dirty="0">
                <a:solidFill>
                  <a:srgbClr val="FF0000"/>
                </a:solidFill>
                <a:latin typeface="Calibri" pitchFamily="34" charset="0"/>
              </a:rPr>
              <a:t>PERFILHOS</a:t>
            </a:r>
          </a:p>
        </p:txBody>
      </p:sp>
      <p:sp>
        <p:nvSpPr>
          <p:cNvPr id="30734" name="CaixaDeTexto 27"/>
          <p:cNvSpPr txBox="1">
            <a:spLocks noChangeArrowheads="1"/>
          </p:cNvSpPr>
          <p:nvPr/>
        </p:nvSpPr>
        <p:spPr bwMode="auto">
          <a:xfrm>
            <a:off x="7723188" y="1006475"/>
            <a:ext cx="8810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800" b="1" dirty="0">
                <a:solidFill>
                  <a:srgbClr val="FFC000"/>
                </a:solidFill>
                <a:latin typeface="Calibri" pitchFamily="34" charset="0"/>
              </a:rPr>
              <a:t>CRESC.</a:t>
            </a:r>
          </a:p>
          <a:p>
            <a:r>
              <a:rPr lang="pt-BR" sz="1800" b="1" dirty="0">
                <a:solidFill>
                  <a:srgbClr val="FFC000"/>
                </a:solidFill>
                <a:latin typeface="Calibri" pitchFamily="34" charset="0"/>
              </a:rPr>
              <a:t>MASSA</a:t>
            </a:r>
          </a:p>
        </p:txBody>
      </p:sp>
      <p:sp>
        <p:nvSpPr>
          <p:cNvPr id="30735" name="CaixaDeTexto 28"/>
          <p:cNvSpPr txBox="1">
            <a:spLocks noChangeArrowheads="1"/>
          </p:cNvSpPr>
          <p:nvPr/>
        </p:nvSpPr>
        <p:spPr bwMode="auto">
          <a:xfrm>
            <a:off x="7340600" y="2828925"/>
            <a:ext cx="1012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800" b="1" dirty="0">
                <a:solidFill>
                  <a:srgbClr val="170CEE"/>
                </a:solidFill>
                <a:latin typeface="Calibri" pitchFamily="34" charset="0"/>
              </a:rPr>
              <a:t>Açúcar/t</a:t>
            </a:r>
          </a:p>
        </p:txBody>
      </p:sp>
      <p:sp>
        <p:nvSpPr>
          <p:cNvPr id="30736" name="CaixaDeTexto 30"/>
          <p:cNvSpPr txBox="1">
            <a:spLocks noChangeArrowheads="1"/>
          </p:cNvSpPr>
          <p:nvPr/>
        </p:nvSpPr>
        <p:spPr bwMode="auto">
          <a:xfrm>
            <a:off x="1897063" y="2298700"/>
            <a:ext cx="966787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rgbClr val="FF0000"/>
                </a:solidFill>
                <a:latin typeface="Calibri" pitchFamily="34" charset="0"/>
              </a:rPr>
              <a:t>25-30 perf./m</a:t>
            </a:r>
          </a:p>
        </p:txBody>
      </p:sp>
      <p:sp>
        <p:nvSpPr>
          <p:cNvPr id="30737" name="CaixaDeTexto 31"/>
          <p:cNvSpPr txBox="1">
            <a:spLocks noChangeArrowheads="1"/>
          </p:cNvSpPr>
          <p:nvPr/>
        </p:nvSpPr>
        <p:spPr bwMode="auto">
          <a:xfrm>
            <a:off x="3922713" y="3298825"/>
            <a:ext cx="968375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rgbClr val="FF0000"/>
                </a:solidFill>
                <a:latin typeface="Calibri" pitchFamily="34" charset="0"/>
              </a:rPr>
              <a:t>10-15 perf./m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1148890" y="5445224"/>
            <a:ext cx="1164358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rgbClr val="FFC000"/>
              </a:contourClr>
            </a:sp3d>
          </a:bodyPr>
          <a:lstStyle/>
          <a:p>
            <a:pPr algn="ctr">
              <a:defRPr/>
            </a:pPr>
            <a:r>
              <a:rPr lang="pt-BR" sz="2000" b="1" dirty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1ª FASE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3419872" y="5445224"/>
            <a:ext cx="1164358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pt-BR" sz="2000" b="1" dirty="0">
                <a:ln w="11430">
                  <a:noFill/>
                </a:ln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2ª FASE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5423866" y="5405468"/>
            <a:ext cx="1164358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rgbClr val="00B050"/>
              </a:contourClr>
            </a:sp3d>
          </a:bodyPr>
          <a:lstStyle/>
          <a:p>
            <a:pPr algn="ctr">
              <a:defRPr/>
            </a:pPr>
            <a:r>
              <a:rPr lang="pt-BR" sz="2000" b="1" dirty="0">
                <a:ln w="11430">
                  <a:noFill/>
                </a:ln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3ª FASE</a:t>
            </a:r>
          </a:p>
        </p:txBody>
      </p:sp>
      <p:sp>
        <p:nvSpPr>
          <p:cNvPr id="30741" name="CaixaDeTexto 25"/>
          <p:cNvSpPr txBox="1">
            <a:spLocks noChangeArrowheads="1"/>
          </p:cNvSpPr>
          <p:nvPr/>
        </p:nvSpPr>
        <p:spPr bwMode="auto">
          <a:xfrm>
            <a:off x="960438" y="5780088"/>
            <a:ext cx="16081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800" dirty="0"/>
              <a:t>Brotação</a:t>
            </a:r>
          </a:p>
          <a:p>
            <a:pPr algn="ctr"/>
            <a:r>
              <a:rPr lang="pt-BR" sz="1800" dirty="0"/>
              <a:t>Perfilhamento</a:t>
            </a:r>
          </a:p>
        </p:txBody>
      </p:sp>
      <p:sp>
        <p:nvSpPr>
          <p:cNvPr id="30742" name="CaixaDeTexto 26"/>
          <p:cNvSpPr txBox="1">
            <a:spLocks noChangeArrowheads="1"/>
          </p:cNvSpPr>
          <p:nvPr/>
        </p:nvSpPr>
        <p:spPr bwMode="auto">
          <a:xfrm>
            <a:off x="3316288" y="5805488"/>
            <a:ext cx="14795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800" dirty="0"/>
              <a:t>Crescimento</a:t>
            </a:r>
          </a:p>
        </p:txBody>
      </p:sp>
      <p:sp>
        <p:nvSpPr>
          <p:cNvPr id="30743" name="CaixaDeTexto 27"/>
          <p:cNvSpPr txBox="1">
            <a:spLocks noChangeArrowheads="1"/>
          </p:cNvSpPr>
          <p:nvPr/>
        </p:nvSpPr>
        <p:spPr bwMode="auto">
          <a:xfrm>
            <a:off x="5394325" y="5805488"/>
            <a:ext cx="12747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800" dirty="0"/>
              <a:t>Maturação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3428992" y="1643050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&gt; Kc</a:t>
            </a:r>
            <a:endParaRPr lang="pt-BR" b="1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CaixaDeTexto 3"/>
          <p:cNvSpPr txBox="1">
            <a:spLocks noChangeArrowheads="1"/>
          </p:cNvSpPr>
          <p:nvPr/>
        </p:nvSpPr>
        <p:spPr bwMode="auto">
          <a:xfrm>
            <a:off x="142875" y="0"/>
            <a:ext cx="8263801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600" b="1" dirty="0"/>
              <a:t>Aproveitamento e manejo do </a:t>
            </a:r>
            <a:r>
              <a:rPr lang="pt-BR" sz="3600" b="1" u="sng" dirty="0"/>
              <a:t>palhiço</a:t>
            </a:r>
          </a:p>
          <a:p>
            <a:pPr>
              <a:lnSpc>
                <a:spcPct val="150000"/>
              </a:lnSpc>
            </a:pPr>
            <a:r>
              <a:rPr lang="pt-BR" sz="3600" b="1" dirty="0"/>
              <a:t>Práticas culturais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285984" y="5143512"/>
            <a:ext cx="54649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/>
              <a:t>15 a 20 T / ha. ano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85786" y="6000768"/>
            <a:ext cx="7956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MECANIZAÇÃO DE ALTO IMPACTO</a:t>
            </a:r>
            <a:endParaRPr lang="pt-BR" sz="3600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1071538" y="4429132"/>
            <a:ext cx="6408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CONSERVAÇÃO DO SOLO OU GERAÇÃO DE ENERGIA?</a:t>
            </a:r>
            <a:endParaRPr lang="pt-BR" b="1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pt-BR" sz="2400" b="1">
                <a:solidFill>
                  <a:schemeClr val="bg1"/>
                </a:solidFill>
              </a:rPr>
              <a:t>Produção de Etanol a partir do bagaço</a:t>
            </a:r>
          </a:p>
        </p:txBody>
      </p:sp>
      <p:graphicFrame>
        <p:nvGraphicFramePr>
          <p:cNvPr id="9218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395288" y="2852738"/>
          <a:ext cx="8748712" cy="327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183" name="Worksheet" r:id="rId4" imgW="6172200" imgH="2314651" progId="Excel.Sheet.8">
                  <p:embed/>
                </p:oleObj>
              </mc:Choice>
              <mc:Fallback>
                <p:oleObj name="Worksheet" r:id="rId4" imgW="6172200" imgH="2314651" progId="Excel.Sheet.8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852738"/>
                        <a:ext cx="8748712" cy="3279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331913" y="1916113"/>
            <a:ext cx="62642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Verdana" pitchFamily="34" charset="0"/>
            </a:endParaRP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468313" y="1844675"/>
            <a:ext cx="8208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b="1">
                <a:solidFill>
                  <a:srgbClr val="003399"/>
                </a:solidFill>
                <a:latin typeface="Verdana" pitchFamily="34" charset="0"/>
              </a:rPr>
              <a:t>Potencial de conversão de bagaço em etanol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pt-BR" sz="2400" b="1" dirty="0">
                <a:solidFill>
                  <a:schemeClr val="bg1"/>
                </a:solidFill>
              </a:rPr>
              <a:t>Produção de energia elétrica a partir de biomassa por gaseificação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331913" y="1916113"/>
            <a:ext cx="62642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Verdana" pitchFamily="34" charset="0"/>
            </a:endParaRPr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http://www.proceedings.scielo.br/img/eventos/agrener/n4v1/061f06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714488"/>
            <a:ext cx="8286808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ângulo 7"/>
          <p:cNvSpPr/>
          <p:nvPr/>
        </p:nvSpPr>
        <p:spPr>
          <a:xfrm>
            <a:off x="1571604" y="5929330"/>
            <a:ext cx="1214446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857224" y="6215082"/>
            <a:ext cx="5357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Kinto</a:t>
            </a:r>
            <a:r>
              <a:rPr lang="en-US" dirty="0"/>
              <a:t> et al, 2002</a:t>
            </a:r>
            <a:endParaRPr lang="pt-BR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331913" y="1916113"/>
            <a:ext cx="62642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Verdana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571604" y="5929330"/>
            <a:ext cx="1214446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Picture 2" descr="http://4.bp.blogspot.com/_5w7Fz_h2xQg/TRJs3qhYWZI/AAAAAAAAHgc/Y5ZRZUvJsRM/s1600/SP+aprova+projeto+para+produ%25C3%25A7%25C3%25A3o+de+biomassa+-+CDGB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Biorrefinarias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23" y="1556792"/>
            <a:ext cx="8363211" cy="4968552"/>
          </a:xfrm>
        </p:spPr>
      </p:pic>
    </p:spTree>
    <p:extLst>
      <p:ext uri="{BB962C8B-B14F-4D97-AF65-F5344CB8AC3E}">
        <p14:creationId xmlns:p14="http://schemas.microsoft.com/office/powerpoint/2010/main" val="4914845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pt-BR" sz="4800" b="1" dirty="0">
                <a:solidFill>
                  <a:schemeClr val="bg1"/>
                </a:solidFill>
              </a:rPr>
              <a:t>Conclusões</a:t>
            </a:r>
          </a:p>
        </p:txBody>
      </p:sp>
      <p:sp>
        <p:nvSpPr>
          <p:cNvPr id="39940" name="Rectangle 7"/>
          <p:cNvSpPr>
            <a:spLocks noChangeArrowheads="1"/>
          </p:cNvSpPr>
          <p:nvPr/>
        </p:nvSpPr>
        <p:spPr bwMode="auto">
          <a:xfrm>
            <a:off x="0" y="1428736"/>
            <a:ext cx="9144000" cy="5429264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  <a:latin typeface="Arial Narrow" pitchFamily="34" charset="0"/>
              </a:rPr>
              <a:t>A cana-de-açúcar continua sendo uma matéria prima extremamente interessante</a:t>
            </a:r>
          </a:p>
          <a:p>
            <a:pPr algn="ctr"/>
            <a:r>
              <a:rPr lang="pt-BR" sz="2200" b="1" dirty="0">
                <a:solidFill>
                  <a:schemeClr val="bg1"/>
                </a:solidFill>
                <a:latin typeface="Arial Narrow" pitchFamily="34" charset="0"/>
              </a:rPr>
              <a:t>para a produção de energia renovável e</a:t>
            </a:r>
          </a:p>
          <a:p>
            <a:pPr algn="ctr"/>
            <a:r>
              <a:rPr lang="pt-BR" sz="2200" b="1" dirty="0">
                <a:solidFill>
                  <a:schemeClr val="bg1"/>
                </a:solidFill>
                <a:latin typeface="Arial Narrow" pitchFamily="34" charset="0"/>
              </a:rPr>
              <a:t> o potencial de produção do Brasil é enorme</a:t>
            </a:r>
          </a:p>
          <a:p>
            <a:pPr algn="ctr"/>
            <a:endParaRPr lang="pt-BR" sz="2200" b="1" dirty="0">
              <a:solidFill>
                <a:schemeClr val="bg1"/>
              </a:solidFill>
              <a:latin typeface="Arial Narrow" pitchFamily="34" charset="0"/>
            </a:endParaRPr>
          </a:p>
          <a:p>
            <a:pPr algn="ctr"/>
            <a:r>
              <a:rPr lang="pt-BR" sz="2200" b="1" dirty="0">
                <a:solidFill>
                  <a:schemeClr val="bg1"/>
                </a:solidFill>
                <a:latin typeface="Arial Narrow" pitchFamily="34" charset="0"/>
              </a:rPr>
              <a:t>A produção de cana-de-açúcar como toda matéria prima precisa de investimentos </a:t>
            </a:r>
          </a:p>
          <a:p>
            <a:pPr algn="ctr"/>
            <a:r>
              <a:rPr lang="pt-BR" sz="2200" b="1" dirty="0">
                <a:solidFill>
                  <a:schemeClr val="bg1"/>
                </a:solidFill>
                <a:latin typeface="Arial Narrow" pitchFamily="34" charset="0"/>
              </a:rPr>
              <a:t> em pesquisa e desenvolvimento para aumentar o conhecimento</a:t>
            </a:r>
          </a:p>
          <a:p>
            <a:pPr algn="ctr"/>
            <a:r>
              <a:rPr lang="pt-BR" sz="2200" b="1" dirty="0">
                <a:solidFill>
                  <a:schemeClr val="bg1"/>
                </a:solidFill>
                <a:latin typeface="Arial Narrow" pitchFamily="34" charset="0"/>
              </a:rPr>
              <a:t>da produção em diferentes condições. </a:t>
            </a:r>
          </a:p>
          <a:p>
            <a:pPr algn="ctr"/>
            <a:endParaRPr lang="en-US" sz="2200" b="1" dirty="0">
              <a:solidFill>
                <a:schemeClr val="bg1"/>
              </a:solidFill>
              <a:latin typeface="Arial Narrow" pitchFamily="34" charset="0"/>
            </a:endParaRPr>
          </a:p>
          <a:p>
            <a:pPr algn="ctr"/>
            <a:r>
              <a:rPr lang="pt-BR" sz="2200" b="1" dirty="0">
                <a:solidFill>
                  <a:schemeClr val="bg1"/>
                </a:solidFill>
                <a:latin typeface="Arial Narrow" pitchFamily="34" charset="0"/>
              </a:rPr>
              <a:t>Boas práticas supõe a inclusão de todo conhecimento consolidado já adquirido em </a:t>
            </a:r>
          </a:p>
          <a:p>
            <a:pPr algn="ctr"/>
            <a:r>
              <a:rPr lang="pt-BR" sz="2200" b="1" dirty="0">
                <a:solidFill>
                  <a:schemeClr val="bg1"/>
                </a:solidFill>
                <a:latin typeface="Arial Narrow" pitchFamily="34" charset="0"/>
              </a:rPr>
              <a:t>sistemas de produção operacionais, e existe tecnologia disponível.</a:t>
            </a:r>
          </a:p>
          <a:p>
            <a:pPr algn="ctr"/>
            <a:endParaRPr lang="en-US" sz="2200" b="1" dirty="0">
              <a:solidFill>
                <a:schemeClr val="bg1"/>
              </a:solidFill>
              <a:latin typeface="Arial Narrow" pitchFamily="34" charset="0"/>
            </a:endParaRPr>
          </a:p>
          <a:p>
            <a:pPr algn="ctr"/>
            <a:r>
              <a:rPr lang="pt-BR" sz="2200" b="1" dirty="0">
                <a:solidFill>
                  <a:schemeClr val="bg1"/>
                </a:solidFill>
                <a:latin typeface="Arial Narrow" pitchFamily="34" charset="0"/>
              </a:rPr>
              <a:t>Discussão pretende trazer novos conceitos e conhecimentos através  da </a:t>
            </a:r>
          </a:p>
          <a:p>
            <a:pPr algn="ctr"/>
            <a:r>
              <a:rPr lang="pt-BR" sz="2200" b="1" dirty="0">
                <a:solidFill>
                  <a:schemeClr val="bg1"/>
                </a:solidFill>
                <a:latin typeface="Arial Narrow" pitchFamily="34" charset="0"/>
              </a:rPr>
              <a:t>identificação dos gargalos do conhecimento e de políticas públicas.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Oval 2" descr="Imagem18"/>
          <p:cNvSpPr>
            <a:spLocks noChangeArrowheads="1"/>
          </p:cNvSpPr>
          <p:nvPr/>
        </p:nvSpPr>
        <p:spPr bwMode="auto">
          <a:xfrm>
            <a:off x="1524000" y="2552700"/>
            <a:ext cx="1587500" cy="1609725"/>
          </a:xfrm>
          <a:prstGeom prst="ellipse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57150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2229" name="Oval 5" descr="Brasil_Biocombustiveis"/>
          <p:cNvSpPr>
            <a:spLocks noChangeArrowheads="1"/>
          </p:cNvSpPr>
          <p:nvPr/>
        </p:nvSpPr>
        <p:spPr bwMode="auto">
          <a:xfrm>
            <a:off x="3681413" y="2667000"/>
            <a:ext cx="2109787" cy="2109788"/>
          </a:xfrm>
          <a:prstGeom prst="ellipse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41318" name="Oval 6" descr="combustivel_g"/>
          <p:cNvSpPr>
            <a:spLocks noChangeArrowheads="1"/>
          </p:cNvSpPr>
          <p:nvPr/>
        </p:nvSpPr>
        <p:spPr bwMode="auto">
          <a:xfrm>
            <a:off x="6391275" y="2616200"/>
            <a:ext cx="1587500" cy="160972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57150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1924687" y="6381328"/>
            <a:ext cx="6354184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009900"/>
                </a:solidFill>
                <a:hlinkClick r:id="rId6"/>
              </a:rPr>
              <a:t>beauclair1@gmail.com</a:t>
            </a:r>
            <a:r>
              <a:rPr lang="pt-BR" b="1" dirty="0">
                <a:solidFill>
                  <a:srgbClr val="009900"/>
                </a:solidFill>
              </a:rPr>
              <a:t>               edgar.beauclair@usp.br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857224" y="428604"/>
            <a:ext cx="7421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AGRONEGÓCIO NÃO É CONFLITANTE COM SUSTENTABILIDADE</a:t>
            </a:r>
            <a:endParaRPr lang="pt-BR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1357290" y="857232"/>
            <a:ext cx="665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SUSTENTABILIDADE PRECISA DE TECNOLOGIA “VERDE”</a:t>
            </a:r>
            <a:endParaRPr lang="pt-BR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65 -0.17599 C 0.11024 -0.25208 0.46857 -0.25208 0.55833 -0.17599 C 0.64791 -0.09991 0.64791 0.20444 0.55833 0.28053 C 0.46874 0.35661 0.11024 0.35661 0.02065 0.28053 C -0.06893 0.20444 -0.06893 -0.09991 0.02065 -0.17599 Z " pathEditMode="fixed" rAng="0" ptsTypes="aaafa">
                                      <p:cBhvr>
                                        <p:cTn id="6" dur="170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00" y="228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56 -0.18571 C 0.11579 -0.11031 0.11579 0.1908 0.02656 0.26619 C -0.06268 0.34158 -0.41962 0.34158 -0.50886 0.26619 C -0.5981 0.1908 -0.5981 -0.11031 -0.50886 -0.18571 C -0.41962 -0.2611 -0.06268 -0.2611 0.02656 -0.18571 Z " pathEditMode="fixed" rAng="0" ptsTypes="aafaa">
                                      <p:cBhvr>
                                        <p:cTn id="8" dur="17000" fill="hold"/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00" y="2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4" grpId="0" animBg="1"/>
      <p:bldP spid="1413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250825" y="1484313"/>
            <a:ext cx="8642350" cy="8636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000" b="1"/>
          </a:p>
        </p:txBody>
      </p:sp>
      <p:sp>
        <p:nvSpPr>
          <p:cNvPr id="27651" name="AutoShape 3"/>
          <p:cNvSpPr>
            <a:spLocks noChangeArrowheads="1"/>
          </p:cNvSpPr>
          <p:nvPr/>
        </p:nvSpPr>
        <p:spPr bwMode="auto">
          <a:xfrm>
            <a:off x="4284663" y="2420938"/>
            <a:ext cx="288925" cy="503237"/>
          </a:xfrm>
          <a:prstGeom prst="downArrow">
            <a:avLst>
              <a:gd name="adj1" fmla="val 50000"/>
              <a:gd name="adj2" fmla="val 435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611188" y="3933825"/>
            <a:ext cx="71294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1239838" y="35210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0" y="3000372"/>
            <a:ext cx="9144000" cy="19431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 sz="2000" b="1" dirty="0">
              <a:solidFill>
                <a:schemeClr val="bg1"/>
              </a:solidFill>
              <a:latin typeface="Arial Narrow" pitchFamily="34" charset="0"/>
            </a:endParaRPr>
          </a:p>
          <a:p>
            <a:pPr>
              <a:lnSpc>
                <a:spcPct val="115000"/>
              </a:lnSpc>
            </a:pPr>
            <a:r>
              <a:rPr lang="pt-BR" sz="2200" b="1" dirty="0">
                <a:solidFill>
                  <a:schemeClr val="bg1"/>
                </a:solidFill>
                <a:latin typeface="Arial Narrow" pitchFamily="34" charset="0"/>
              </a:rPr>
              <a:t>Crise financeira internacional  com manutenção de preços baixos de venda ,</a:t>
            </a:r>
          </a:p>
          <a:p>
            <a:pPr>
              <a:lnSpc>
                <a:spcPct val="115000"/>
              </a:lnSpc>
            </a:pPr>
            <a:r>
              <a:rPr lang="pt-BR" sz="2200" b="1" dirty="0">
                <a:solidFill>
                  <a:schemeClr val="bg1"/>
                </a:solidFill>
                <a:latin typeface="Arial Narrow" pitchFamily="34" charset="0"/>
              </a:rPr>
              <a:t>alta nos preços dos insumos e queda no preço do petróleo.</a:t>
            </a:r>
            <a:r>
              <a:rPr lang="pt-BR" sz="2200" dirty="0"/>
              <a:t> </a:t>
            </a:r>
          </a:p>
          <a:p>
            <a:pPr>
              <a:lnSpc>
                <a:spcPct val="115000"/>
              </a:lnSpc>
            </a:pPr>
            <a:r>
              <a:rPr lang="pt-BR" sz="2200" b="1" dirty="0">
                <a:solidFill>
                  <a:schemeClr val="bg1"/>
                </a:solidFill>
                <a:latin typeface="Arial Narrow" pitchFamily="34" charset="0"/>
              </a:rPr>
              <a:t>Entrada no setor de grandes capitais. Fusões e aquisições são retomadas.</a:t>
            </a:r>
          </a:p>
          <a:p>
            <a:pPr>
              <a:lnSpc>
                <a:spcPct val="115000"/>
              </a:lnSpc>
            </a:pPr>
            <a:r>
              <a:rPr lang="pt-BR" sz="2200" b="1" dirty="0">
                <a:solidFill>
                  <a:schemeClr val="bg1"/>
                </a:solidFill>
                <a:latin typeface="Arial Narrow" pitchFamily="34" charset="0"/>
              </a:rPr>
              <a:t>Petrobrás, BP, </a:t>
            </a:r>
            <a:r>
              <a:rPr lang="pt-BR" sz="2200" b="1" dirty="0" err="1">
                <a:solidFill>
                  <a:schemeClr val="bg1"/>
                </a:solidFill>
                <a:latin typeface="Arial Narrow" pitchFamily="34" charset="0"/>
              </a:rPr>
              <a:t>Shell-COSAN</a:t>
            </a:r>
            <a:r>
              <a:rPr lang="pt-BR" sz="2200" b="1" dirty="0">
                <a:solidFill>
                  <a:schemeClr val="bg1"/>
                </a:solidFill>
                <a:latin typeface="Arial Narrow" pitchFamily="34" charset="0"/>
              </a:rPr>
              <a:t>, Louis Dreyfus, ETH, Bunge juntas já detém 50%.</a:t>
            </a:r>
          </a:p>
          <a:p>
            <a:pPr>
              <a:lnSpc>
                <a:spcPct val="115000"/>
              </a:lnSpc>
            </a:pPr>
            <a:endParaRPr lang="pt-BR" sz="20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title"/>
          </p:nvPr>
        </p:nvSpPr>
        <p:spPr>
          <a:xfrm>
            <a:off x="446088" y="115888"/>
            <a:ext cx="8229600" cy="1052512"/>
          </a:xfrm>
          <a:solidFill>
            <a:schemeClr val="accent2"/>
          </a:solidFill>
        </p:spPr>
        <p:txBody>
          <a:bodyPr/>
          <a:lstStyle/>
          <a:p>
            <a:pPr eaLnBrk="1" hangingPunct="1">
              <a:lnSpc>
                <a:spcPct val="65000"/>
              </a:lnSpc>
            </a:pPr>
            <a:br>
              <a:rPr lang="pt-BR" sz="3600" b="1">
                <a:solidFill>
                  <a:schemeClr val="bg1"/>
                </a:solidFill>
              </a:rPr>
            </a:br>
            <a:r>
              <a:rPr lang="pt-BR" sz="3600" b="1">
                <a:solidFill>
                  <a:schemeClr val="bg1"/>
                </a:solidFill>
              </a:rPr>
              <a:t> PROGRAMA BRASILEIRO DE ETANOL</a:t>
            </a: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214282" y="1500174"/>
            <a:ext cx="8642350" cy="977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pt-BR" sz="2200" b="1" dirty="0">
                <a:solidFill>
                  <a:schemeClr val="bg1"/>
                </a:solidFill>
                <a:latin typeface="Arial Narrow" pitchFamily="34" charset="0"/>
              </a:rPr>
              <a:t>2005 - Setor desperta a atenção de grandes capitais nacionais e estrangeiros.</a:t>
            </a:r>
          </a:p>
          <a:p>
            <a:pPr>
              <a:lnSpc>
                <a:spcPct val="115000"/>
              </a:lnSpc>
            </a:pPr>
            <a:r>
              <a:rPr lang="pt-BR" sz="2200" b="1" dirty="0">
                <a:solidFill>
                  <a:schemeClr val="bg1"/>
                </a:solidFill>
                <a:latin typeface="Arial Narrow" pitchFamily="34" charset="0"/>
              </a:rPr>
              <a:t>2006 -  Barreiras não tarifárias ao etanol brasileiro ;   </a:t>
            </a:r>
            <a:r>
              <a:rPr lang="pt-BR" sz="2800" b="1" dirty="0">
                <a:solidFill>
                  <a:schemeClr val="bg1"/>
                </a:solidFill>
                <a:latin typeface="Arial Narrow" pitchFamily="34" charset="0"/>
              </a:rPr>
              <a:t>Pré-sal</a:t>
            </a:r>
            <a:endParaRPr lang="pt-BR" sz="2800" dirty="0"/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0" y="5445125"/>
            <a:ext cx="9144000" cy="112714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BR" sz="2400" b="1" dirty="0">
              <a:solidFill>
                <a:schemeClr val="bg1"/>
              </a:solidFill>
              <a:latin typeface="Arial Narrow" pitchFamily="34" charset="0"/>
            </a:endParaRPr>
          </a:p>
          <a:p>
            <a:pPr algn="ctr"/>
            <a:r>
              <a:rPr lang="pt-BR" sz="2400" b="1" dirty="0">
                <a:solidFill>
                  <a:schemeClr val="bg1"/>
                </a:solidFill>
                <a:latin typeface="Arial Narrow" pitchFamily="34" charset="0"/>
              </a:rPr>
              <a:t>RESULTADOS – Começam a cair as barreiras internacionais.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  <a:latin typeface="Arial Narrow" pitchFamily="34" charset="0"/>
              </a:rPr>
              <a:t>USA reconhece o etanol de cana do Brasil como sustentável.</a:t>
            </a:r>
          </a:p>
          <a:p>
            <a:pPr algn="ctr"/>
            <a:r>
              <a:rPr lang="pt-BR" sz="2200" b="1" dirty="0">
                <a:solidFill>
                  <a:schemeClr val="bg1"/>
                </a:solidFill>
                <a:latin typeface="Arial Narrow" pitchFamily="34" charset="0"/>
              </a:rPr>
              <a:t>Aumenta a necessidade de profissionalismo no setor.</a:t>
            </a:r>
          </a:p>
          <a:p>
            <a:pPr algn="ctr"/>
            <a:endParaRPr lang="pt-BR" sz="22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7658" name="AutoShape 10"/>
          <p:cNvSpPr>
            <a:spLocks noChangeArrowheads="1"/>
          </p:cNvSpPr>
          <p:nvPr/>
        </p:nvSpPr>
        <p:spPr bwMode="auto">
          <a:xfrm>
            <a:off x="4284663" y="4941888"/>
            <a:ext cx="287337" cy="431800"/>
          </a:xfrm>
          <a:prstGeom prst="downArrow">
            <a:avLst>
              <a:gd name="adj1" fmla="val 50000"/>
              <a:gd name="adj2" fmla="val 3756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87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6588125" y="1989138"/>
            <a:ext cx="2282825" cy="1063625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chemeClr val="accent2"/>
                </a:solidFill>
                <a:latin typeface="Arial (W1)"/>
              </a:rPr>
              <a:t>Renewable sources</a:t>
            </a:r>
          </a:p>
          <a:p>
            <a:pPr algn="ctr"/>
            <a:r>
              <a:rPr lang="pt-BR" sz="2000" b="1">
                <a:solidFill>
                  <a:schemeClr val="accent2"/>
                </a:solidFill>
                <a:latin typeface="Arial (W1)"/>
              </a:rPr>
              <a:t>45.3 % </a:t>
            </a:r>
          </a:p>
        </p:txBody>
      </p:sp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323850" y="6524625"/>
            <a:ext cx="16716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 b="1">
                <a:solidFill>
                  <a:srgbClr val="333399"/>
                </a:solidFill>
                <a:latin typeface="Arial (W1)"/>
              </a:rPr>
              <a:t>Fonte: EPE, 2009.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962525" y="4916488"/>
            <a:ext cx="4181475" cy="1941512"/>
            <a:chOff x="96" y="3001"/>
            <a:chExt cx="2634" cy="1223"/>
          </a:xfrm>
        </p:grpSpPr>
        <p:sp>
          <p:nvSpPr>
            <p:cNvPr id="3080" name="Rectangle 6"/>
            <p:cNvSpPr>
              <a:spLocks noChangeAspect="1" noChangeArrowheads="1"/>
            </p:cNvSpPr>
            <p:nvPr/>
          </p:nvSpPr>
          <p:spPr bwMode="auto">
            <a:xfrm>
              <a:off x="1872" y="3532"/>
              <a:ext cx="172" cy="119"/>
            </a:xfrm>
            <a:prstGeom prst="rect">
              <a:avLst/>
            </a:prstGeom>
            <a:solidFill>
              <a:srgbClr val="339966"/>
            </a:solidFill>
            <a:ln w="20701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>
                <a:latin typeface="Calibri" pitchFamily="34" charset="0"/>
              </a:endParaRPr>
            </a:p>
          </p:txBody>
        </p:sp>
        <p:sp>
          <p:nvSpPr>
            <p:cNvPr id="3081" name="Rectangle 7"/>
            <p:cNvSpPr>
              <a:spLocks noChangeArrowheads="1"/>
            </p:cNvSpPr>
            <p:nvPr/>
          </p:nvSpPr>
          <p:spPr bwMode="auto">
            <a:xfrm>
              <a:off x="2152" y="3537"/>
              <a:ext cx="412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pt-BR" sz="1200" b="1">
                  <a:latin typeface="Arial Narrow" pitchFamily="34" charset="0"/>
                </a:rPr>
                <a:t>Renewable</a:t>
              </a:r>
              <a:endParaRPr lang="en-US" sz="1200" b="1">
                <a:latin typeface="Arial Narrow" pitchFamily="34" charset="0"/>
              </a:endParaRPr>
            </a:p>
          </p:txBody>
        </p:sp>
        <p:sp>
          <p:nvSpPr>
            <p:cNvPr id="3082" name="Rectangle 8"/>
            <p:cNvSpPr>
              <a:spLocks noChangeAspect="1" noChangeArrowheads="1"/>
            </p:cNvSpPr>
            <p:nvPr/>
          </p:nvSpPr>
          <p:spPr bwMode="auto">
            <a:xfrm>
              <a:off x="1872" y="3695"/>
              <a:ext cx="172" cy="119"/>
            </a:xfrm>
            <a:prstGeom prst="rect">
              <a:avLst/>
            </a:prstGeom>
            <a:solidFill>
              <a:srgbClr val="0000CC"/>
            </a:solidFill>
            <a:ln w="20701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>
                <a:latin typeface="Calibri" pitchFamily="34" charset="0"/>
              </a:endParaRPr>
            </a:p>
          </p:txBody>
        </p:sp>
        <p:sp>
          <p:nvSpPr>
            <p:cNvPr id="3083" name="Rectangle 9"/>
            <p:cNvSpPr>
              <a:spLocks noChangeArrowheads="1"/>
            </p:cNvSpPr>
            <p:nvPr/>
          </p:nvSpPr>
          <p:spPr bwMode="auto">
            <a:xfrm>
              <a:off x="2191" y="3696"/>
              <a:ext cx="539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200" b="1">
                  <a:latin typeface="Arial Narrow" pitchFamily="34" charset="0"/>
                </a:rPr>
                <a:t>No Renewable</a:t>
              </a:r>
            </a:p>
          </p:txBody>
        </p:sp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96" y="3001"/>
              <a:ext cx="1632" cy="1223"/>
              <a:chOff x="96" y="2784"/>
              <a:chExt cx="1632" cy="1223"/>
            </a:xfrm>
          </p:grpSpPr>
          <p:sp>
            <p:nvSpPr>
              <p:cNvPr id="3085" name="Rectangle 11"/>
              <p:cNvSpPr>
                <a:spLocks noChangeArrowheads="1"/>
              </p:cNvSpPr>
              <p:nvPr/>
            </p:nvSpPr>
            <p:spPr bwMode="auto">
              <a:xfrm>
                <a:off x="1116" y="3853"/>
                <a:ext cx="286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600" b="1">
                    <a:latin typeface="Arial Narrow" pitchFamily="34" charset="0"/>
                  </a:rPr>
                  <a:t>Brazil</a:t>
                </a:r>
              </a:p>
            </p:txBody>
          </p:sp>
          <p:sp>
            <p:nvSpPr>
              <p:cNvPr id="3086" name="Rectangle 12"/>
              <p:cNvSpPr>
                <a:spLocks noChangeArrowheads="1"/>
              </p:cNvSpPr>
              <p:nvPr/>
            </p:nvSpPr>
            <p:spPr bwMode="auto">
              <a:xfrm>
                <a:off x="255" y="2980"/>
                <a:ext cx="1473" cy="831"/>
              </a:xfrm>
              <a:prstGeom prst="rect">
                <a:avLst/>
              </a:prstGeom>
              <a:noFill/>
              <a:ln w="9525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>
                  <a:latin typeface="Calibri" pitchFamily="34" charset="0"/>
                </a:endParaRPr>
              </a:p>
            </p:txBody>
          </p:sp>
          <p:sp>
            <p:nvSpPr>
              <p:cNvPr id="3087" name="Line 13"/>
              <p:cNvSpPr>
                <a:spLocks noChangeShapeType="1"/>
              </p:cNvSpPr>
              <p:nvPr/>
            </p:nvSpPr>
            <p:spPr bwMode="auto">
              <a:xfrm>
                <a:off x="247" y="3645"/>
                <a:ext cx="1473" cy="0"/>
              </a:xfrm>
              <a:prstGeom prst="line">
                <a:avLst/>
              </a:prstGeom>
              <a:noFill/>
              <a:ln w="0">
                <a:solidFill>
                  <a:srgbClr val="008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88" name="Line 14"/>
              <p:cNvSpPr>
                <a:spLocks noChangeShapeType="1"/>
              </p:cNvSpPr>
              <p:nvPr/>
            </p:nvSpPr>
            <p:spPr bwMode="auto">
              <a:xfrm>
                <a:off x="247" y="3478"/>
                <a:ext cx="1473" cy="1"/>
              </a:xfrm>
              <a:prstGeom prst="line">
                <a:avLst/>
              </a:prstGeom>
              <a:noFill/>
              <a:ln w="0">
                <a:solidFill>
                  <a:srgbClr val="008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89" name="Line 15"/>
              <p:cNvSpPr>
                <a:spLocks noChangeShapeType="1"/>
              </p:cNvSpPr>
              <p:nvPr/>
            </p:nvSpPr>
            <p:spPr bwMode="auto">
              <a:xfrm>
                <a:off x="247" y="3313"/>
                <a:ext cx="1473" cy="0"/>
              </a:xfrm>
              <a:prstGeom prst="line">
                <a:avLst/>
              </a:prstGeom>
              <a:noFill/>
              <a:ln w="0">
                <a:solidFill>
                  <a:srgbClr val="008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90" name="Line 16"/>
              <p:cNvSpPr>
                <a:spLocks noChangeShapeType="1"/>
              </p:cNvSpPr>
              <p:nvPr/>
            </p:nvSpPr>
            <p:spPr bwMode="auto">
              <a:xfrm>
                <a:off x="247" y="3147"/>
                <a:ext cx="1473" cy="0"/>
              </a:xfrm>
              <a:prstGeom prst="line">
                <a:avLst/>
              </a:prstGeom>
              <a:noFill/>
              <a:ln w="0">
                <a:solidFill>
                  <a:srgbClr val="008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91" name="Rectangle 17"/>
              <p:cNvSpPr>
                <a:spLocks noChangeArrowheads="1"/>
              </p:cNvSpPr>
              <p:nvPr/>
            </p:nvSpPr>
            <p:spPr bwMode="auto">
              <a:xfrm>
                <a:off x="466" y="3696"/>
                <a:ext cx="141" cy="115"/>
              </a:xfrm>
              <a:prstGeom prst="rect">
                <a:avLst/>
              </a:prstGeom>
              <a:solidFill>
                <a:srgbClr val="00CC99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00CC99"/>
                </a:extrusionClr>
              </a:sp3d>
            </p:spPr>
            <p:txBody>
              <a:bodyPr>
                <a:flatTx/>
              </a:bodyPr>
              <a:lstStyle/>
              <a:p>
                <a:endParaRPr lang="pt-BR">
                  <a:latin typeface="Calibri" pitchFamily="34" charset="0"/>
                </a:endParaRPr>
              </a:p>
            </p:txBody>
          </p:sp>
          <p:sp>
            <p:nvSpPr>
              <p:cNvPr id="3092" name="Rectangle 18"/>
              <p:cNvSpPr>
                <a:spLocks noChangeArrowheads="1"/>
              </p:cNvSpPr>
              <p:nvPr/>
            </p:nvSpPr>
            <p:spPr bwMode="auto">
              <a:xfrm>
                <a:off x="1101" y="3422"/>
                <a:ext cx="141" cy="389"/>
              </a:xfrm>
              <a:prstGeom prst="rect">
                <a:avLst/>
              </a:prstGeom>
              <a:solidFill>
                <a:srgbClr val="00CC99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00CC99"/>
                </a:extrusionClr>
              </a:sp3d>
            </p:spPr>
            <p:txBody>
              <a:bodyPr>
                <a:flatTx/>
              </a:bodyPr>
              <a:lstStyle/>
              <a:p>
                <a:endParaRPr lang="pt-BR">
                  <a:latin typeface="Calibri" pitchFamily="34" charset="0"/>
                </a:endParaRPr>
              </a:p>
            </p:txBody>
          </p:sp>
          <p:sp>
            <p:nvSpPr>
              <p:cNvPr id="3093" name="Rectangle 19"/>
              <p:cNvSpPr>
                <a:spLocks noChangeArrowheads="1"/>
              </p:cNvSpPr>
              <p:nvPr/>
            </p:nvSpPr>
            <p:spPr bwMode="auto">
              <a:xfrm>
                <a:off x="607" y="3096"/>
                <a:ext cx="140" cy="715"/>
              </a:xfrm>
              <a:prstGeom prst="rect">
                <a:avLst/>
              </a:prstGeom>
              <a:solidFill>
                <a:srgbClr val="0000FF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0000FF"/>
                </a:extrusionClr>
              </a:sp3d>
            </p:spPr>
            <p:txBody>
              <a:bodyPr>
                <a:flatTx/>
              </a:bodyPr>
              <a:lstStyle/>
              <a:p>
                <a:endParaRPr lang="pt-BR">
                  <a:latin typeface="Calibri" pitchFamily="34" charset="0"/>
                </a:endParaRPr>
              </a:p>
            </p:txBody>
          </p:sp>
          <p:sp>
            <p:nvSpPr>
              <p:cNvPr id="3094" name="Rectangle 20"/>
              <p:cNvSpPr>
                <a:spLocks noChangeArrowheads="1"/>
              </p:cNvSpPr>
              <p:nvPr/>
            </p:nvSpPr>
            <p:spPr bwMode="auto">
              <a:xfrm>
                <a:off x="1242" y="3349"/>
                <a:ext cx="140" cy="462"/>
              </a:xfrm>
              <a:prstGeom prst="rect">
                <a:avLst/>
              </a:prstGeom>
              <a:solidFill>
                <a:srgbClr val="0000CC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0000CC"/>
                </a:extrusionClr>
              </a:sp3d>
            </p:spPr>
            <p:txBody>
              <a:bodyPr>
                <a:flatTx/>
              </a:bodyPr>
              <a:lstStyle/>
              <a:p>
                <a:endParaRPr lang="pt-BR">
                  <a:latin typeface="Calibri" pitchFamily="34" charset="0"/>
                </a:endParaRPr>
              </a:p>
            </p:txBody>
          </p:sp>
          <p:sp>
            <p:nvSpPr>
              <p:cNvPr id="3095" name="Line 21"/>
              <p:cNvSpPr>
                <a:spLocks noChangeShapeType="1"/>
              </p:cNvSpPr>
              <p:nvPr/>
            </p:nvSpPr>
            <p:spPr bwMode="auto">
              <a:xfrm>
                <a:off x="230" y="3811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96" name="Line 22"/>
              <p:cNvSpPr>
                <a:spLocks noChangeShapeType="1"/>
              </p:cNvSpPr>
              <p:nvPr/>
            </p:nvSpPr>
            <p:spPr bwMode="auto">
              <a:xfrm>
                <a:off x="230" y="3645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97" name="Line 23"/>
              <p:cNvSpPr>
                <a:spLocks noChangeShapeType="1"/>
              </p:cNvSpPr>
              <p:nvPr/>
            </p:nvSpPr>
            <p:spPr bwMode="auto">
              <a:xfrm>
                <a:off x="230" y="3478"/>
                <a:ext cx="17" cy="1"/>
              </a:xfrm>
              <a:prstGeom prst="line">
                <a:avLst/>
              </a:prstGeom>
              <a:noFill/>
              <a:ln w="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98" name="Line 24"/>
              <p:cNvSpPr>
                <a:spLocks noChangeShapeType="1"/>
              </p:cNvSpPr>
              <p:nvPr/>
            </p:nvSpPr>
            <p:spPr bwMode="auto">
              <a:xfrm>
                <a:off x="230" y="3313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99" name="Line 25"/>
              <p:cNvSpPr>
                <a:spLocks noChangeShapeType="1"/>
              </p:cNvSpPr>
              <p:nvPr/>
            </p:nvSpPr>
            <p:spPr bwMode="auto">
              <a:xfrm>
                <a:off x="230" y="3147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00" name="Line 26"/>
              <p:cNvSpPr>
                <a:spLocks noChangeShapeType="1"/>
              </p:cNvSpPr>
              <p:nvPr/>
            </p:nvSpPr>
            <p:spPr bwMode="auto">
              <a:xfrm>
                <a:off x="230" y="2980"/>
                <a:ext cx="17" cy="1"/>
              </a:xfrm>
              <a:prstGeom prst="line">
                <a:avLst/>
              </a:prstGeom>
              <a:noFill/>
              <a:ln w="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01" name="Line 27"/>
              <p:cNvSpPr>
                <a:spLocks noChangeShapeType="1"/>
              </p:cNvSpPr>
              <p:nvPr/>
            </p:nvSpPr>
            <p:spPr bwMode="auto">
              <a:xfrm flipV="1">
                <a:off x="247" y="3811"/>
                <a:ext cx="0" cy="18"/>
              </a:xfrm>
              <a:prstGeom prst="line">
                <a:avLst/>
              </a:prstGeom>
              <a:noFill/>
              <a:ln w="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02" name="Line 28"/>
              <p:cNvSpPr>
                <a:spLocks noChangeShapeType="1"/>
              </p:cNvSpPr>
              <p:nvPr/>
            </p:nvSpPr>
            <p:spPr bwMode="auto">
              <a:xfrm flipV="1">
                <a:off x="854" y="3811"/>
                <a:ext cx="0" cy="18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03" name="Line 29"/>
              <p:cNvSpPr>
                <a:spLocks noChangeShapeType="1"/>
              </p:cNvSpPr>
              <p:nvPr/>
            </p:nvSpPr>
            <p:spPr bwMode="auto">
              <a:xfrm flipV="1">
                <a:off x="1229" y="3811"/>
                <a:ext cx="0" cy="18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04" name="Line 30"/>
              <p:cNvSpPr>
                <a:spLocks noChangeShapeType="1"/>
              </p:cNvSpPr>
              <p:nvPr/>
            </p:nvSpPr>
            <p:spPr bwMode="auto">
              <a:xfrm flipV="1">
                <a:off x="1720" y="3811"/>
                <a:ext cx="0" cy="18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05" name="Rectangle 31"/>
              <p:cNvSpPr>
                <a:spLocks noChangeArrowheads="1"/>
              </p:cNvSpPr>
              <p:nvPr/>
            </p:nvSpPr>
            <p:spPr bwMode="auto">
              <a:xfrm>
                <a:off x="179" y="3778"/>
                <a:ext cx="44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200" b="1">
                    <a:latin typeface="Arial Narrow" pitchFamily="34" charset="0"/>
                  </a:rPr>
                  <a:t>0</a:t>
                </a:r>
              </a:p>
            </p:txBody>
          </p:sp>
          <p:sp>
            <p:nvSpPr>
              <p:cNvPr id="3106" name="Rectangle 32"/>
              <p:cNvSpPr>
                <a:spLocks noChangeArrowheads="1"/>
              </p:cNvSpPr>
              <p:nvPr/>
            </p:nvSpPr>
            <p:spPr bwMode="auto">
              <a:xfrm>
                <a:off x="142" y="3612"/>
                <a:ext cx="88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200" b="1">
                    <a:latin typeface="Arial Narrow" pitchFamily="34" charset="0"/>
                  </a:rPr>
                  <a:t>20</a:t>
                </a:r>
              </a:p>
            </p:txBody>
          </p:sp>
          <p:sp>
            <p:nvSpPr>
              <p:cNvPr id="3107" name="Rectangle 33"/>
              <p:cNvSpPr>
                <a:spLocks noChangeArrowheads="1"/>
              </p:cNvSpPr>
              <p:nvPr/>
            </p:nvSpPr>
            <p:spPr bwMode="auto">
              <a:xfrm>
                <a:off x="142" y="3447"/>
                <a:ext cx="88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200" b="1">
                    <a:latin typeface="Arial Narrow" pitchFamily="34" charset="0"/>
                  </a:rPr>
                  <a:t>40</a:t>
                </a:r>
              </a:p>
            </p:txBody>
          </p:sp>
          <p:sp>
            <p:nvSpPr>
              <p:cNvPr id="3108" name="Rectangle 34"/>
              <p:cNvSpPr>
                <a:spLocks noChangeArrowheads="1"/>
              </p:cNvSpPr>
              <p:nvPr/>
            </p:nvSpPr>
            <p:spPr bwMode="auto">
              <a:xfrm>
                <a:off x="142" y="3281"/>
                <a:ext cx="88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200" b="1">
                    <a:latin typeface="Arial Narrow" pitchFamily="34" charset="0"/>
                  </a:rPr>
                  <a:t>60</a:t>
                </a:r>
              </a:p>
            </p:txBody>
          </p:sp>
          <p:sp>
            <p:nvSpPr>
              <p:cNvPr id="3109" name="Rectangle 35"/>
              <p:cNvSpPr>
                <a:spLocks noChangeArrowheads="1"/>
              </p:cNvSpPr>
              <p:nvPr/>
            </p:nvSpPr>
            <p:spPr bwMode="auto">
              <a:xfrm>
                <a:off x="142" y="3115"/>
                <a:ext cx="88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200" b="1">
                    <a:latin typeface="Arial Narrow" pitchFamily="34" charset="0"/>
                  </a:rPr>
                  <a:t>80</a:t>
                </a:r>
              </a:p>
            </p:txBody>
          </p:sp>
          <p:sp>
            <p:nvSpPr>
              <p:cNvPr id="3110" name="Rectangle 36"/>
              <p:cNvSpPr>
                <a:spLocks noChangeArrowheads="1"/>
              </p:cNvSpPr>
              <p:nvPr/>
            </p:nvSpPr>
            <p:spPr bwMode="auto">
              <a:xfrm>
                <a:off x="102" y="2949"/>
                <a:ext cx="132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200" b="1">
                    <a:latin typeface="Arial Narrow" pitchFamily="34" charset="0"/>
                  </a:rPr>
                  <a:t>100</a:t>
                </a:r>
              </a:p>
            </p:txBody>
          </p:sp>
          <p:sp>
            <p:nvSpPr>
              <p:cNvPr id="3111" name="Rectangle 37"/>
              <p:cNvSpPr>
                <a:spLocks noChangeArrowheads="1"/>
              </p:cNvSpPr>
              <p:nvPr/>
            </p:nvSpPr>
            <p:spPr bwMode="auto">
              <a:xfrm>
                <a:off x="477" y="3853"/>
                <a:ext cx="297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600" b="1">
                    <a:latin typeface="Arial Narrow" pitchFamily="34" charset="0"/>
                  </a:rPr>
                  <a:t>World</a:t>
                </a:r>
              </a:p>
            </p:txBody>
          </p:sp>
          <p:sp>
            <p:nvSpPr>
              <p:cNvPr id="3112" name="Rectangle 38"/>
              <p:cNvSpPr>
                <a:spLocks noChangeArrowheads="1"/>
              </p:cNvSpPr>
              <p:nvPr/>
            </p:nvSpPr>
            <p:spPr bwMode="auto">
              <a:xfrm>
                <a:off x="384" y="3456"/>
                <a:ext cx="132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b="1">
                    <a:latin typeface="Arial Narrow" pitchFamily="34" charset="0"/>
                  </a:rPr>
                  <a:t>14</a:t>
                </a:r>
              </a:p>
            </p:txBody>
          </p:sp>
          <p:sp>
            <p:nvSpPr>
              <p:cNvPr id="3113" name="Rectangle 39"/>
              <p:cNvSpPr>
                <a:spLocks noChangeArrowheads="1"/>
              </p:cNvSpPr>
              <p:nvPr/>
            </p:nvSpPr>
            <p:spPr bwMode="auto">
              <a:xfrm>
                <a:off x="624" y="3168"/>
                <a:ext cx="132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b="1">
                    <a:solidFill>
                      <a:schemeClr val="bg1"/>
                    </a:solidFill>
                    <a:latin typeface="Arial Narrow" pitchFamily="34" charset="0"/>
                  </a:rPr>
                  <a:t>86</a:t>
                </a:r>
              </a:p>
            </p:txBody>
          </p:sp>
          <p:sp>
            <p:nvSpPr>
              <p:cNvPr id="3114" name="Rectangle 40"/>
              <p:cNvSpPr>
                <a:spLocks noChangeArrowheads="1"/>
              </p:cNvSpPr>
              <p:nvPr/>
            </p:nvSpPr>
            <p:spPr bwMode="auto">
              <a:xfrm>
                <a:off x="1104" y="3456"/>
                <a:ext cx="132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b="1">
                    <a:solidFill>
                      <a:schemeClr val="bg1"/>
                    </a:solidFill>
                    <a:latin typeface="Arial Narrow" pitchFamily="34" charset="0"/>
                  </a:rPr>
                  <a:t>45</a:t>
                </a:r>
              </a:p>
            </p:txBody>
          </p:sp>
          <p:sp>
            <p:nvSpPr>
              <p:cNvPr id="3115" name="Rectangle 41"/>
              <p:cNvSpPr>
                <a:spLocks noChangeArrowheads="1"/>
              </p:cNvSpPr>
              <p:nvPr/>
            </p:nvSpPr>
            <p:spPr bwMode="auto">
              <a:xfrm>
                <a:off x="1296" y="3360"/>
                <a:ext cx="132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b="1">
                    <a:solidFill>
                      <a:schemeClr val="bg1"/>
                    </a:solidFill>
                    <a:latin typeface="Arial Narrow" pitchFamily="34" charset="0"/>
                  </a:rPr>
                  <a:t>55</a:t>
                </a:r>
              </a:p>
            </p:txBody>
          </p:sp>
          <p:sp>
            <p:nvSpPr>
              <p:cNvPr id="3116" name="Text Box 42"/>
              <p:cNvSpPr txBox="1">
                <a:spLocks noChangeArrowheads="1"/>
              </p:cNvSpPr>
              <p:nvPr/>
            </p:nvSpPr>
            <p:spPr bwMode="auto">
              <a:xfrm>
                <a:off x="96" y="2784"/>
                <a:ext cx="21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400" b="1">
                    <a:latin typeface="Arial (W1)"/>
                  </a:rPr>
                  <a:t>%</a:t>
                </a:r>
              </a:p>
            </p:txBody>
          </p:sp>
        </p:grpSp>
      </p:grpSp>
      <p:sp>
        <p:nvSpPr>
          <p:cNvPr id="109611" name="Text Box 43"/>
          <p:cNvSpPr txBox="1">
            <a:spLocks noChangeArrowheads="1"/>
          </p:cNvSpPr>
          <p:nvPr/>
        </p:nvSpPr>
        <p:spPr bwMode="auto">
          <a:xfrm>
            <a:off x="6350" y="0"/>
            <a:ext cx="9120188" cy="649288"/>
          </a:xfrm>
          <a:prstGeom prst="rect">
            <a:avLst/>
          </a:prstGeom>
          <a:solidFill>
            <a:schemeClr val="accent2"/>
          </a:soli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>
                <a:solidFill>
                  <a:schemeClr val="bg1"/>
                </a:solidFill>
                <a:latin typeface="+mn-lt"/>
                <a:ea typeface="ＭＳ Ｐゴシック" pitchFamily="-4" charset="-128"/>
              </a:rPr>
              <a:t>MATRIZ BRASILEIRA BASE 2009  </a:t>
            </a:r>
          </a:p>
        </p:txBody>
      </p:sp>
      <p:pic>
        <p:nvPicPr>
          <p:cNvPr id="3122" name="Picture 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3" y="712788"/>
            <a:ext cx="6089650" cy="427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2625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69789"/>
              </p:ext>
            </p:extLst>
          </p:nvPr>
        </p:nvGraphicFramePr>
        <p:xfrm>
          <a:off x="0" y="-2"/>
          <a:ext cx="9143999" cy="65614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250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8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1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84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10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4664"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 dirty="0">
                          <a:effectLst/>
                        </a:rPr>
                        <a:t>2016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>
                          <a:effectLst/>
                        </a:rPr>
                        <a:t>2026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664">
                <a:tc>
                  <a:txBody>
                    <a:bodyPr/>
                    <a:lstStyle/>
                    <a:p>
                      <a:pPr algn="l" fontAlgn="ctr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>
                          <a:effectLst/>
                        </a:rPr>
                        <a:t>%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>
                          <a:effectLst/>
                        </a:rPr>
                        <a:t>10³ tep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>
                          <a:effectLst/>
                        </a:rPr>
                        <a:t>%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3887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noProof="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Energias</a:t>
                      </a:r>
                      <a:r>
                        <a:rPr lang="pt-BR" sz="2000" b="0" i="0" u="none" strike="noStrike" baseline="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não renováveis</a:t>
                      </a:r>
                      <a:endParaRPr lang="pt-BR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 dirty="0">
                          <a:effectLst/>
                        </a:rPr>
                        <a:t>155.931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 dirty="0">
                          <a:effectLst/>
                        </a:rPr>
                        <a:t>54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 dirty="0">
                          <a:effectLst/>
                        </a:rPr>
                        <a:t>181.453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 dirty="0">
                          <a:effectLst/>
                        </a:rPr>
                        <a:t>52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3887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noProof="0" dirty="0">
                          <a:effectLst/>
                        </a:rPr>
                        <a:t>       Petróleo</a:t>
                      </a:r>
                      <a:r>
                        <a:rPr lang="pt-BR" sz="2000" u="none" strike="noStrike" baseline="0" noProof="0" dirty="0">
                          <a:effectLst/>
                        </a:rPr>
                        <a:t> e derivados</a:t>
                      </a:r>
                      <a:r>
                        <a:rPr lang="pt-BR" sz="2000" u="none" strike="noStrike" noProof="0" dirty="0">
                          <a:effectLst/>
                        </a:rPr>
                        <a:t> </a:t>
                      </a:r>
                      <a:endParaRPr lang="pt-BR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 dirty="0">
                          <a:effectLst/>
                        </a:rPr>
                        <a:t>105.316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>
                          <a:effectLst/>
                        </a:rPr>
                        <a:t>37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>
                          <a:effectLst/>
                        </a:rPr>
                        <a:t>110.108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>
                          <a:effectLst/>
                        </a:rPr>
                        <a:t>31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5056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noProof="0" dirty="0">
                          <a:effectLst/>
                        </a:rPr>
                        <a:t>       Gás</a:t>
                      </a:r>
                      <a:r>
                        <a:rPr lang="pt-BR" sz="2000" u="none" strike="noStrike" baseline="0" noProof="0" dirty="0">
                          <a:effectLst/>
                        </a:rPr>
                        <a:t> natural</a:t>
                      </a:r>
                      <a:r>
                        <a:rPr lang="pt-BR" sz="2000" u="none" strike="noStrike" baseline="30000" noProof="0" dirty="0">
                          <a:effectLst/>
                        </a:rPr>
                        <a:t> </a:t>
                      </a:r>
                      <a:endParaRPr lang="pt-BR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 dirty="0">
                          <a:effectLst/>
                        </a:rPr>
                        <a:t>29.179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>
                          <a:effectLst/>
                        </a:rPr>
                        <a:t>10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>
                          <a:effectLst/>
                        </a:rPr>
                        <a:t>42.235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>
                          <a:effectLst/>
                        </a:rPr>
                        <a:t>12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851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noProof="0" dirty="0">
                          <a:effectLst/>
                        </a:rPr>
                        <a:t>       Carvão mineral e derivados</a:t>
                      </a:r>
                      <a:endParaRPr lang="pt-BR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 dirty="0">
                          <a:effectLst/>
                        </a:rPr>
                        <a:t>15.021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>
                          <a:effectLst/>
                        </a:rPr>
                        <a:t>5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>
                          <a:effectLst/>
                        </a:rPr>
                        <a:t>18.696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>
                          <a:effectLst/>
                        </a:rPr>
                        <a:t>5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8670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noProof="0" dirty="0">
                          <a:effectLst/>
                        </a:rPr>
                        <a:t>       Nuclear</a:t>
                      </a:r>
                      <a:endParaRPr lang="pt-BR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 dirty="0">
                          <a:effectLst/>
                        </a:rPr>
                        <a:t>3.931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>
                          <a:effectLst/>
                        </a:rPr>
                        <a:t>1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>
                          <a:effectLst/>
                        </a:rPr>
                        <a:t>6.948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>
                          <a:effectLst/>
                        </a:rPr>
                        <a:t>2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3887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noProof="0" dirty="0">
                          <a:effectLst/>
                        </a:rPr>
                        <a:t>       Outras</a:t>
                      </a:r>
                      <a:r>
                        <a:rPr lang="pt-BR" sz="2000" u="none" strike="noStrike" baseline="0" noProof="0" dirty="0">
                          <a:effectLst/>
                        </a:rPr>
                        <a:t> não renováveis</a:t>
                      </a:r>
                      <a:endParaRPr lang="pt-BR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 dirty="0">
                          <a:effectLst/>
                        </a:rPr>
                        <a:t>2.484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 dirty="0">
                          <a:effectLst/>
                        </a:rPr>
                        <a:t>1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 dirty="0">
                          <a:effectLst/>
                        </a:rPr>
                        <a:t>3.465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 dirty="0">
                          <a:effectLst/>
                        </a:rPr>
                        <a:t>1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3887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1" i="0" u="none" strike="noStrike" noProof="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Energias</a:t>
                      </a:r>
                      <a:r>
                        <a:rPr lang="pt-BR" sz="2000" b="1" i="0" u="none" strike="noStrike" baseline="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renováveis</a:t>
                      </a:r>
                      <a:endParaRPr lang="pt-BR" sz="20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b="1" u="none" strike="noStrike" dirty="0">
                          <a:effectLst/>
                        </a:rPr>
                        <a:t>131.825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b="1" u="none" strike="noStrike" dirty="0">
                          <a:effectLst/>
                        </a:rPr>
                        <a:t>46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b="1" u="none" strike="noStrike" dirty="0">
                          <a:effectLst/>
                        </a:rPr>
                        <a:t>169.781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b="1" u="none" strike="noStrike" dirty="0">
                          <a:effectLst/>
                        </a:rPr>
                        <a:t>48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3887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noProof="0" dirty="0">
                          <a:effectLst/>
                        </a:rPr>
                        <a:t>       Hidráulica</a:t>
                      </a:r>
                      <a:r>
                        <a:rPr lang="pt-BR" sz="2000" u="none" strike="noStrike" baseline="0" noProof="0" dirty="0">
                          <a:effectLst/>
                        </a:rPr>
                        <a:t> e elétrica</a:t>
                      </a:r>
                      <a:endParaRPr lang="pt-BR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>
                          <a:effectLst/>
                        </a:rPr>
                        <a:t>40.503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>
                          <a:effectLst/>
                        </a:rPr>
                        <a:t>14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>
                          <a:effectLst/>
                        </a:rPr>
                        <a:t>48.263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 dirty="0">
                          <a:effectLst/>
                        </a:rPr>
                        <a:t>14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3887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noProof="0" dirty="0">
                          <a:effectLst/>
                        </a:rPr>
                        <a:t>       Lenha e carvão vegetal </a:t>
                      </a:r>
                      <a:endParaRPr lang="pt-BR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>
                          <a:effectLst/>
                        </a:rPr>
                        <a:t>26.104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>
                          <a:effectLst/>
                        </a:rPr>
                        <a:t>9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>
                          <a:effectLst/>
                        </a:rPr>
                        <a:t>25.810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 dirty="0">
                          <a:effectLst/>
                        </a:rPr>
                        <a:t>7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731036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noProof="0" dirty="0">
                          <a:effectLst/>
                        </a:rPr>
                        <a:t>       </a:t>
                      </a:r>
                      <a:r>
                        <a:rPr lang="pt-BR" sz="3200" b="1" u="none" strike="noStrike" noProof="0" dirty="0">
                          <a:effectLst/>
                        </a:rPr>
                        <a:t>Cana-de-açúcar</a:t>
                      </a:r>
                      <a:endParaRPr lang="pt-BR" sz="32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b="1" u="none" strike="noStrike" dirty="0">
                          <a:effectLst/>
                        </a:rPr>
                        <a:t>49.667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b="1" u="none" strike="noStrike" dirty="0">
                          <a:effectLst/>
                        </a:rPr>
                        <a:t>17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b="1" u="none" strike="noStrike" dirty="0">
                          <a:effectLst/>
                        </a:rPr>
                        <a:t>67.111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b="1" u="none" strike="noStrike" dirty="0">
                          <a:effectLst/>
                        </a:rPr>
                        <a:t>19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03887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noProof="0" dirty="0">
                          <a:effectLst/>
                        </a:rPr>
                        <a:t>       Outras</a:t>
                      </a:r>
                      <a:r>
                        <a:rPr lang="pt-BR" sz="2000" u="none" strike="noStrike" baseline="0" noProof="0" dirty="0">
                          <a:effectLst/>
                        </a:rPr>
                        <a:t> renováveis</a:t>
                      </a:r>
                      <a:endParaRPr lang="pt-BR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>
                          <a:effectLst/>
                        </a:rPr>
                        <a:t>15.551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>
                          <a:effectLst/>
                        </a:rPr>
                        <a:t>5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>
                          <a:effectLst/>
                        </a:rPr>
                        <a:t>28.597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b="1" u="none" strike="noStrike" dirty="0">
                          <a:effectLst/>
                        </a:rPr>
                        <a:t>8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03887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noProof="0" dirty="0">
                          <a:effectLst/>
                        </a:rPr>
                        <a:t>    Total</a:t>
                      </a:r>
                      <a:endParaRPr lang="pt-BR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>
                          <a:effectLst/>
                        </a:rPr>
                        <a:t>287.755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>
                          <a:effectLst/>
                        </a:rPr>
                        <a:t>100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>
                          <a:effectLst/>
                        </a:rPr>
                        <a:t>351.234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 dirty="0">
                          <a:effectLst/>
                        </a:rPr>
                        <a:t>100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0073330"/>
      </p:ext>
    </p:extLst>
  </p:cSld>
  <p:clrMapOvr>
    <a:masterClrMapping/>
  </p:clrMapOvr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4885</TotalTime>
  <Words>2192</Words>
  <Application>Microsoft Office PowerPoint</Application>
  <PresentationFormat>Apresentação na tela (4:3)</PresentationFormat>
  <Paragraphs>613</Paragraphs>
  <Slides>69</Slides>
  <Notes>17</Notes>
  <HiddenSlides>0</HiddenSlides>
  <MMClips>1</MMClips>
  <ScaleCrop>false</ScaleCrop>
  <HeadingPairs>
    <vt:vector size="8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5</vt:i4>
      </vt:variant>
      <vt:variant>
        <vt:lpstr>Títulos de slides</vt:lpstr>
      </vt:variant>
      <vt:variant>
        <vt:i4>69</vt:i4>
      </vt:variant>
    </vt:vector>
  </HeadingPairs>
  <TitlesOfParts>
    <vt:vector size="85" baseType="lpstr">
      <vt:lpstr>Arial</vt:lpstr>
      <vt:lpstr>Arial (W1)</vt:lpstr>
      <vt:lpstr>Arial Black</vt:lpstr>
      <vt:lpstr>Arial Narrow</vt:lpstr>
      <vt:lpstr>Calibri</vt:lpstr>
      <vt:lpstr>Calibri Light</vt:lpstr>
      <vt:lpstr>Tahoma</vt:lpstr>
      <vt:lpstr>Times New Roman</vt:lpstr>
      <vt:lpstr>Trebuchet MS</vt:lpstr>
      <vt:lpstr>Verdana</vt:lpstr>
      <vt:lpstr>Design padrão</vt:lpstr>
      <vt:lpstr>CorelDRAW</vt:lpstr>
      <vt:lpstr>Image</vt:lpstr>
      <vt:lpstr>Gráfico</vt:lpstr>
      <vt:lpstr>Documento</vt:lpstr>
      <vt:lpstr>Worksheet</vt:lpstr>
      <vt:lpstr>Panorama da Cana-de-Açúcar, Etanol, Açúcar e Energia no Brasil  Prof. Dr. Edgar G. F. de Beauclair   edgar.beauclair@usp.br</vt:lpstr>
      <vt:lpstr>HISTÓRIA</vt:lpstr>
      <vt:lpstr>Apresentação do PowerPoint</vt:lpstr>
      <vt:lpstr> PROGRAMA BRASILEIRO DE ETANOL</vt:lpstr>
      <vt:lpstr>  PROGRAMA BRASILEIRO DE ETANOL</vt:lpstr>
      <vt:lpstr>  PROGRAMA BRASILEIRO DE ETANOL</vt:lpstr>
      <vt:lpstr>  PROGRAMA BRASILEIRO DE ETANOL</vt:lpstr>
      <vt:lpstr>Apresentação do PowerPoint</vt:lpstr>
      <vt:lpstr>Apresentação do PowerPoint</vt:lpstr>
      <vt:lpstr>Geração de energias elétrica e mecânica (2009)</vt:lpstr>
      <vt:lpstr>Energia da cana x energia petróleo</vt:lpstr>
      <vt:lpstr>Apresentação do PowerPoint</vt:lpstr>
      <vt:lpstr>Apresentação do PowerPoint</vt:lpstr>
      <vt:lpstr> </vt:lpstr>
      <vt:lpstr> </vt:lpstr>
      <vt:lpstr> </vt:lpstr>
      <vt:lpstr> </vt:lpstr>
      <vt:lpstr>Ganhos na produtividade</vt:lpstr>
      <vt:lpstr>AREA COLHIDA E PRODUÇÃO DE CANA</vt:lpstr>
      <vt:lpstr>ÁREA E PRODUTIVIDADE </vt:lpstr>
      <vt:lpstr>PRODUTIVIDADE MUNDIAL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Áreas de expansão agrícola no Brasil</vt:lpstr>
      <vt:lpstr>Apresentação do PowerPoint</vt:lpstr>
      <vt:lpstr> Terras aráveis</vt:lpstr>
      <vt:lpstr>Produção de Cana-de-açúcar e necessidade de irrigação </vt:lpstr>
      <vt:lpstr>A área ocupada pela agropecuária no Brasil</vt:lpstr>
      <vt:lpstr>Apresentação do PowerPoint</vt:lpstr>
      <vt:lpstr>ZAE CANA – Zoneamento Agro Ecológico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Protocolo ambiental</vt:lpstr>
      <vt:lpstr>Apresentação do PowerPoint</vt:lpstr>
      <vt:lpstr>GEE emitidos para diferentes tipos de etanol</vt:lpstr>
      <vt:lpstr>UNICA REPORT 2010</vt:lpstr>
      <vt:lpstr>UNICA REPORT 2010</vt:lpstr>
      <vt:lpstr>Apresentação do PowerPoint</vt:lpstr>
      <vt:lpstr>Apresentação do PowerPoint</vt:lpstr>
      <vt:lpstr>Apresentação do PowerPoint</vt:lpstr>
      <vt:lpstr>Apresentação do PowerPoint</vt:lpstr>
      <vt:lpstr>FATO: HERANÇA CULTURAL</vt:lpstr>
      <vt:lpstr>GOSTO AMARGO SOCIAL ?</vt:lpstr>
      <vt:lpstr>UNICA REPORT 2010 - SOCIAL</vt:lpstr>
      <vt:lpstr>Protocolo social</vt:lpstr>
      <vt:lpstr>Princípios Padrão Bonsucro</vt:lpstr>
      <vt:lpstr>Apresentação do PowerPoint</vt:lpstr>
      <vt:lpstr>Apresentação do PowerPoint</vt:lpstr>
      <vt:lpstr>A SAFRA 2014 / 2015</vt:lpstr>
      <vt:lpstr>A SAFRA 2015 / 2016</vt:lpstr>
      <vt:lpstr>A SAFRA 2020 / 2021</vt:lpstr>
      <vt:lpstr>Apresentação do PowerPoint</vt:lpstr>
      <vt:lpstr>QUESTÕES FINANCEIRAS</vt:lpstr>
      <vt:lpstr>Níveis hierárquicos da produtividade </vt:lpstr>
      <vt:lpstr>Apresentação do PowerPoint</vt:lpstr>
      <vt:lpstr>Apresentação do PowerPoint</vt:lpstr>
      <vt:lpstr>Apresentação do PowerPoint</vt:lpstr>
      <vt:lpstr>Produção de Etanol a partir do bagaço</vt:lpstr>
      <vt:lpstr>Produção de energia elétrica a partir de biomassa por gaseificação</vt:lpstr>
      <vt:lpstr>Apresentação do PowerPoint</vt:lpstr>
      <vt:lpstr>Biorrefinarias</vt:lpstr>
      <vt:lpstr>Conclusões</vt:lpstr>
      <vt:lpstr>Apresentação do PowerPoint</vt:lpstr>
    </vt:vector>
  </TitlesOfParts>
  <Company>_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_</dc:creator>
  <cp:lastModifiedBy>Edgar Gomes Ferreira de Beauclair</cp:lastModifiedBy>
  <cp:revision>167</cp:revision>
  <dcterms:created xsi:type="dcterms:W3CDTF">2008-06-24T19:28:39Z</dcterms:created>
  <dcterms:modified xsi:type="dcterms:W3CDTF">2020-08-17T21:22:06Z</dcterms:modified>
</cp:coreProperties>
</file>