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3" r:id="rId3"/>
    <p:sldId id="266" r:id="rId4"/>
    <p:sldId id="264" r:id="rId5"/>
    <p:sldId id="282" r:id="rId6"/>
    <p:sldId id="265" r:id="rId7"/>
    <p:sldId id="259" r:id="rId8"/>
    <p:sldId id="260" r:id="rId9"/>
    <p:sldId id="267" r:id="rId10"/>
    <p:sldId id="281" r:id="rId11"/>
    <p:sldId id="277" r:id="rId12"/>
    <p:sldId id="27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8D3D38-064A-41EA-BFD1-3CF6EB4BF34E}" type="datetimeFigureOut">
              <a:rPr lang="pt-BR" smtClean="0"/>
              <a:pPr/>
              <a:t>02/05/2013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627942-5167-48AD-B288-10E99355C0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Biomecânica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Centro de Gravidade (CG)</a:t>
            </a:r>
          </a:p>
          <a:p>
            <a:r>
              <a:rPr lang="pt-BR" dirty="0" smtClean="0"/>
              <a:t>Centro de Massa (COM)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1640" y="4581128"/>
            <a:ext cx="473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Paulo Roberto Pereira Santiago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Corpo 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360" y="1447800"/>
            <a:ext cx="8394136" cy="4800600"/>
          </a:xfrm>
        </p:spPr>
        <p:txBody>
          <a:bodyPr>
            <a:normAutofit/>
          </a:bodyPr>
          <a:lstStyle/>
          <a:p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cg_total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((0.0823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cg_cab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(0.4601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cg_tron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(0.03075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cg_brae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(0.03075 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cg_brad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(0.0172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cg_abrae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(0.0172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cg_abrad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(0.00575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cg_maoe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(0.00575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cg_maod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(0.11125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cg_coxae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(0.11125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cg_coxad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(0.0505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cg_pernae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(0.0505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cg_pernad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(0.0138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cg_pee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 + (0.0138 *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cg_ped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)) / 1;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323850"/>
            <a:ext cx="130111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323850"/>
            <a:ext cx="130111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COM?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err="1" smtClean="0"/>
              <a:t>Hamill</a:t>
            </a:r>
            <a:r>
              <a:rPr lang="pt-BR" dirty="0" smtClean="0"/>
              <a:t> (1999), O ponto sobre o qual a massa está uniformemente distribuída.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CG é ponto no qual o somatório dos torques é igual a zero (0), ou seja o ponto de equilíbrio.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COM é um ponto onde podem ocorrer mudanças, devido ao posicionamento do corpo humano durante um momento.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COM depende da distribuição de massa do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301208"/>
            <a:ext cx="7498080" cy="9471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i="1" dirty="0" smtClean="0"/>
              <a:t>Nos objetos de formatos regulares o centro de gravidade coincide com centro geométrico.</a:t>
            </a:r>
          </a:p>
          <a:p>
            <a:endParaRPr lang="pt-BR" dirty="0"/>
          </a:p>
        </p:txBody>
      </p:sp>
      <p:pic>
        <p:nvPicPr>
          <p:cNvPr id="4098" name="Picture 2" descr="http://n.i.uol.com.br/licaodecasa/ensmedio/fisica/figuras-planas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3384376" cy="313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r>
              <a:rPr lang="pt-BR" dirty="0" smtClean="0"/>
              <a:t>Como encontrar o CG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72749"/>
            <a:ext cx="7272808" cy="48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r>
              <a:rPr lang="pt-BR" dirty="0" smtClean="0"/>
              <a:t>Como encontrar o CG</a:t>
            </a:r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188" y="1143000"/>
            <a:ext cx="7924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90500" indent="-190500" algn="ctr" defTabSz="762000">
              <a:spcBef>
                <a:spcPct val="20000"/>
              </a:spcBef>
              <a:buSzPct val="100000"/>
            </a:pPr>
            <a:r>
              <a:rPr lang="pt-BR" sz="3200" b="1">
                <a:solidFill>
                  <a:schemeClr val="tx2"/>
                </a:solidFill>
                <a:latin typeface="Arial Rounded MT Bold" pitchFamily="34" charset="0"/>
              </a:rPr>
              <a:t>Prancha de dois apoios</a:t>
            </a:r>
            <a:endParaRPr lang="pt-BR" sz="2800">
              <a:latin typeface="Arial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599" t="26944" r="40833" b="36459"/>
          <a:stretch>
            <a:fillRect/>
          </a:stretch>
        </p:blipFill>
        <p:spPr bwMode="auto">
          <a:xfrm>
            <a:off x="773113" y="2363788"/>
            <a:ext cx="3689350" cy="2212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2" cstate="print"/>
          <a:srcRect l="2599" t="62102" r="39998" b="1402"/>
          <a:stretch>
            <a:fillRect/>
          </a:stretch>
        </p:blipFill>
        <p:spPr bwMode="auto">
          <a:xfrm>
            <a:off x="4684713" y="2352675"/>
            <a:ext cx="3689350" cy="220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1525" y="5211763"/>
            <a:ext cx="3165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X</a:t>
            </a:r>
            <a:r>
              <a:rPr lang="pt-BR" baseline="-25000">
                <a:latin typeface="Arial" charset="0"/>
              </a:rPr>
              <a:t>cg</a:t>
            </a:r>
            <a:r>
              <a:rPr lang="pt-BR">
                <a:latin typeface="Arial" charset="0"/>
              </a:rPr>
              <a:t> = (R</a:t>
            </a:r>
            <a:r>
              <a:rPr lang="pt-BR" baseline="-25000">
                <a:latin typeface="Arial" charset="0"/>
              </a:rPr>
              <a:t>2</a:t>
            </a:r>
            <a:r>
              <a:rPr lang="pt-BR">
                <a:latin typeface="Arial" charset="0"/>
              </a:rPr>
              <a:t> –R</a:t>
            </a:r>
            <a:r>
              <a:rPr lang="pt-BR" baseline="-25000">
                <a:latin typeface="Arial" charset="0"/>
              </a:rPr>
              <a:t>1</a:t>
            </a:r>
            <a:r>
              <a:rPr lang="pt-BR">
                <a:latin typeface="Arial" charset="0"/>
              </a:rPr>
              <a:t>) . d / P</a:t>
            </a:r>
            <a:r>
              <a:rPr lang="pt-BR" baseline="-25000">
                <a:latin typeface="Arial" charset="0"/>
              </a:rPr>
              <a:t>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3588" y="4991100"/>
            <a:ext cx="4105275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pt-BR" sz="1400">
                <a:latin typeface="Arial" charset="0"/>
              </a:rPr>
              <a:t>Xcg  =  altura do CG</a:t>
            </a:r>
          </a:p>
          <a:p>
            <a:pPr>
              <a:spcBef>
                <a:spcPct val="25000"/>
              </a:spcBef>
            </a:pPr>
            <a:r>
              <a:rPr lang="pt-BR" sz="1400">
                <a:latin typeface="Arial" charset="0"/>
              </a:rPr>
              <a:t>R</a:t>
            </a:r>
            <a:r>
              <a:rPr lang="pt-BR" sz="1400" baseline="-25000">
                <a:latin typeface="Arial" charset="0"/>
              </a:rPr>
              <a:t>2 </a:t>
            </a:r>
            <a:r>
              <a:rPr lang="pt-BR" sz="1400">
                <a:latin typeface="Arial" charset="0"/>
              </a:rPr>
              <a:t> =  leitura na balança com o sujeito na prancha</a:t>
            </a:r>
          </a:p>
          <a:p>
            <a:pPr>
              <a:spcBef>
                <a:spcPct val="25000"/>
              </a:spcBef>
            </a:pPr>
            <a:r>
              <a:rPr lang="pt-BR" sz="1400">
                <a:latin typeface="Arial" charset="0"/>
              </a:rPr>
              <a:t>R</a:t>
            </a:r>
            <a:r>
              <a:rPr lang="pt-BR" sz="1400" baseline="-25000">
                <a:latin typeface="Arial" charset="0"/>
              </a:rPr>
              <a:t>1</a:t>
            </a:r>
            <a:r>
              <a:rPr lang="pt-BR" sz="1400">
                <a:latin typeface="Arial" charset="0"/>
              </a:rPr>
              <a:t>  =  leitura na balança sem o sujeito</a:t>
            </a:r>
          </a:p>
          <a:p>
            <a:pPr>
              <a:spcBef>
                <a:spcPct val="25000"/>
              </a:spcBef>
            </a:pPr>
            <a:r>
              <a:rPr lang="pt-BR" sz="1400">
                <a:latin typeface="Arial" charset="0"/>
              </a:rPr>
              <a:t>d  =  distância entre os apoios</a:t>
            </a:r>
          </a:p>
          <a:p>
            <a:pPr>
              <a:spcBef>
                <a:spcPct val="25000"/>
              </a:spcBef>
            </a:pPr>
            <a:r>
              <a:rPr lang="pt-BR" sz="1400">
                <a:latin typeface="Arial" charset="0"/>
              </a:rPr>
              <a:t>Ps  =  peso do sujeito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encontrar o CG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14955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sz="1500" dirty="0" smtClean="0"/>
          </a:p>
          <a:p>
            <a:pPr>
              <a:buNone/>
            </a:pPr>
            <a:endParaRPr lang="pt-BR" sz="1500" dirty="0" smtClean="0"/>
          </a:p>
          <a:p>
            <a:pPr>
              <a:buNone/>
            </a:pPr>
            <a:r>
              <a:rPr lang="pt-BR" sz="1500" dirty="0" smtClean="0"/>
              <a:t>HAMILL</a:t>
            </a:r>
            <a:r>
              <a:rPr lang="pt-BR" sz="1500" dirty="0" smtClean="0"/>
              <a:t>, J.; KUNTZEN, K. M. </a:t>
            </a:r>
            <a:r>
              <a:rPr lang="pt-BR" sz="1500" b="1" dirty="0" smtClean="0"/>
              <a:t>Bases Biomecânicas do Movimento Humano</a:t>
            </a:r>
            <a:r>
              <a:rPr lang="pt-BR" sz="1500" dirty="0" smtClean="0"/>
              <a:t>, São Paulo: </a:t>
            </a:r>
            <a:r>
              <a:rPr lang="pt-BR" sz="1500" dirty="0" err="1" smtClean="0"/>
              <a:t>Manole</a:t>
            </a:r>
            <a:r>
              <a:rPr lang="pt-BR" sz="1500" dirty="0" smtClean="0"/>
              <a:t>, p.430, 1999.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04229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905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91" y="1052736"/>
            <a:ext cx="8293481" cy="51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fazer isso de um jeito rápido: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47800"/>
            <a:ext cx="8964488" cy="2269232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Loc_CG_seg</a:t>
            </a:r>
            <a:r>
              <a:rPr lang="pt-BR" sz="2400" dirty="0" smtClean="0"/>
              <a:t> = </a:t>
            </a:r>
            <a:r>
              <a:rPr lang="pt-BR" sz="2400" dirty="0" err="1" smtClean="0"/>
              <a:t>coord_p</a:t>
            </a:r>
            <a:r>
              <a:rPr lang="pt-BR" sz="2400" dirty="0" smtClean="0"/>
              <a:t> + </a:t>
            </a:r>
            <a:r>
              <a:rPr lang="pt-BR" sz="2400" dirty="0" err="1" smtClean="0"/>
              <a:t>loc_CG</a:t>
            </a:r>
            <a:r>
              <a:rPr lang="pt-BR" sz="2400" dirty="0" smtClean="0"/>
              <a:t> * (</a:t>
            </a:r>
            <a:r>
              <a:rPr lang="pt-BR" sz="2400" dirty="0" err="1" smtClean="0"/>
              <a:t>coord_d</a:t>
            </a:r>
            <a:r>
              <a:rPr lang="pt-BR" sz="2400" dirty="0" smtClean="0"/>
              <a:t> - </a:t>
            </a:r>
            <a:r>
              <a:rPr lang="pt-BR" sz="2400" dirty="0" err="1" smtClean="0"/>
              <a:t>coord_p</a:t>
            </a:r>
            <a:r>
              <a:rPr lang="pt-BR" sz="2400" dirty="0" smtClean="0"/>
              <a:t>);</a:t>
            </a:r>
          </a:p>
          <a:p>
            <a:r>
              <a:rPr lang="pt-BR" sz="2800" dirty="0" smtClean="0"/>
              <a:t>p = proximal</a:t>
            </a:r>
          </a:p>
          <a:p>
            <a:r>
              <a:rPr lang="pt-BR" sz="2800" dirty="0" smtClean="0"/>
              <a:t>d = distal</a:t>
            </a:r>
          </a:p>
          <a:p>
            <a:r>
              <a:rPr lang="pt-BR" sz="2800" dirty="0" err="1" smtClean="0"/>
              <a:t>loc_CG</a:t>
            </a:r>
            <a:r>
              <a:rPr lang="pt-BR" sz="2800" dirty="0" smtClean="0"/>
              <a:t> = localização do centro de massa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976788" cy="47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958</TotalTime>
  <Words>314</Words>
  <Application>Microsoft Office PowerPoint</Application>
  <PresentationFormat>Apresentação na tela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Solstício</vt:lpstr>
      <vt:lpstr>Biomecânica II</vt:lpstr>
      <vt:lpstr>O que é o COM?</vt:lpstr>
      <vt:lpstr>O COM depende da distribuição de massa do corpo</vt:lpstr>
      <vt:lpstr>Como encontrar o CG</vt:lpstr>
      <vt:lpstr>Como encontrar o CG</vt:lpstr>
      <vt:lpstr>Como encontrar o CG</vt:lpstr>
      <vt:lpstr>Slide 7</vt:lpstr>
      <vt:lpstr>Slide 8</vt:lpstr>
      <vt:lpstr>Como fazer isso de um jeito rápido:</vt:lpstr>
      <vt:lpstr>Corpo todo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Biomecânica II</dc:title>
  <dc:creator>Preto</dc:creator>
  <cp:lastModifiedBy>Preto</cp:lastModifiedBy>
  <cp:revision>86</cp:revision>
  <dcterms:created xsi:type="dcterms:W3CDTF">2012-08-02T19:16:11Z</dcterms:created>
  <dcterms:modified xsi:type="dcterms:W3CDTF">2013-05-03T02:14:38Z</dcterms:modified>
</cp:coreProperties>
</file>