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2" r:id="rId2"/>
    <p:sldId id="287" r:id="rId3"/>
    <p:sldId id="275" r:id="rId4"/>
    <p:sldId id="281" r:id="rId5"/>
    <p:sldId id="282" r:id="rId6"/>
    <p:sldId id="283" r:id="rId7"/>
    <p:sldId id="284" r:id="rId8"/>
    <p:sldId id="280" r:id="rId9"/>
    <p:sldId id="273" r:id="rId10"/>
    <p:sldId id="263" r:id="rId11"/>
    <p:sldId id="274" r:id="rId12"/>
    <p:sldId id="279" r:id="rId13"/>
    <p:sldId id="278" r:id="rId14"/>
    <p:sldId id="264" r:id="rId15"/>
    <p:sldId id="265" r:id="rId16"/>
    <p:sldId id="266" r:id="rId17"/>
    <p:sldId id="286" r:id="rId18"/>
    <p:sldId id="267" r:id="rId19"/>
    <p:sldId id="268" r:id="rId20"/>
    <p:sldId id="269" r:id="rId21"/>
    <p:sldId id="272" r:id="rId22"/>
    <p:sldId id="271" r:id="rId23"/>
    <p:sldId id="270" r:id="rId24"/>
    <p:sldId id="277" r:id="rId25"/>
    <p:sldId id="285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6478" autoAdjust="0"/>
  </p:normalViewPr>
  <p:slideViewPr>
    <p:cSldViewPr>
      <p:cViewPr varScale="1">
        <p:scale>
          <a:sx n="61" d="100"/>
          <a:sy n="61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BB2BD-E880-42F7-ACC9-C1C6CE4FD9C8}" type="doc">
      <dgm:prSet loTypeId="urn:microsoft.com/office/officeart/2005/8/layout/radial4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B063DDD2-D198-4845-8C4B-37C3D6699445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</dgm:spPr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MUDANÇAS</a:t>
          </a:r>
          <a:endParaRPr lang="pt-BR" sz="1600" b="1" dirty="0">
            <a:solidFill>
              <a:schemeClr val="tx1"/>
            </a:solidFill>
          </a:endParaRPr>
        </a:p>
      </dgm:t>
    </dgm:pt>
    <dgm:pt modelId="{A468D6FF-A3BC-4DD0-AA61-B9782A29FFDC}" type="parTrans" cxnId="{53A0839B-45AB-4807-BF44-23B93540EEF6}">
      <dgm:prSet/>
      <dgm:spPr/>
      <dgm:t>
        <a:bodyPr/>
        <a:lstStyle/>
        <a:p>
          <a:endParaRPr lang="pt-BR" sz="1600" b="1"/>
        </a:p>
      </dgm:t>
    </dgm:pt>
    <dgm:pt modelId="{89D36C08-AB41-4970-9762-7EE09B40A5E1}" type="sibTrans" cxnId="{53A0839B-45AB-4807-BF44-23B93540EEF6}">
      <dgm:prSet/>
      <dgm:spPr/>
      <dgm:t>
        <a:bodyPr/>
        <a:lstStyle/>
        <a:p>
          <a:endParaRPr lang="pt-BR" sz="1600" b="1"/>
        </a:p>
      </dgm:t>
    </dgm:pt>
    <dgm:pt modelId="{4E5D7C2A-F8DE-4E37-9853-D770E9CCF56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/>
            <a:t>LQF - Lei de Qualidade Fiscal</a:t>
          </a:r>
          <a:endParaRPr lang="pt-BR" sz="1600" b="1" dirty="0"/>
        </a:p>
      </dgm:t>
    </dgm:pt>
    <dgm:pt modelId="{ADCD99F4-AFF2-4D76-9553-327055F6A6A1}" type="parTrans" cxnId="{29D5225D-FB5E-4BC6-9438-725C823466C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1600" b="1"/>
        </a:p>
      </dgm:t>
    </dgm:pt>
    <dgm:pt modelId="{85D8B57B-D44E-41FC-BD2F-16458D8577CF}" type="sibTrans" cxnId="{29D5225D-FB5E-4BC6-9438-725C823466C1}">
      <dgm:prSet/>
      <dgm:spPr/>
      <dgm:t>
        <a:bodyPr/>
        <a:lstStyle/>
        <a:p>
          <a:endParaRPr lang="pt-BR" sz="1600" b="1"/>
        </a:p>
      </dgm:t>
    </dgm:pt>
    <dgm:pt modelId="{0ECA78A5-F74B-4684-B37F-AB5C64B4E2D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Adoção de um Plano de contas padronizado</a:t>
          </a:r>
        </a:p>
        <a:p>
          <a:r>
            <a:rPr lang="pt-BR" sz="1600" b="1" dirty="0" smtClean="0">
              <a:solidFill>
                <a:schemeClr val="tx1"/>
              </a:solidFill>
            </a:rPr>
            <a:t>(PCASP)</a:t>
          </a:r>
          <a:endParaRPr lang="pt-BR" sz="1600" b="1" dirty="0">
            <a:solidFill>
              <a:schemeClr val="tx1"/>
            </a:solidFill>
          </a:endParaRPr>
        </a:p>
      </dgm:t>
    </dgm:pt>
    <dgm:pt modelId="{6CF875A6-63E6-4EB3-9FC9-2BE506BB6CD5}" type="parTrans" cxnId="{ACEA32E9-A63E-4F86-84F5-007873D6869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1600" b="1"/>
        </a:p>
      </dgm:t>
    </dgm:pt>
    <dgm:pt modelId="{679B5C00-B0E4-415D-986C-60AEF822DA2C}" type="sibTrans" cxnId="{ACEA32E9-A63E-4F86-84F5-007873D68696}">
      <dgm:prSet/>
      <dgm:spPr/>
      <dgm:t>
        <a:bodyPr/>
        <a:lstStyle/>
        <a:p>
          <a:endParaRPr lang="pt-BR" sz="1600" b="1"/>
        </a:p>
      </dgm:t>
    </dgm:pt>
    <dgm:pt modelId="{743B2CF2-B328-4D46-85F7-77EF6C4D0672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Novas normas contábeis: NBCASP</a:t>
          </a:r>
        </a:p>
        <a:p>
          <a:r>
            <a:rPr lang="pt-BR" sz="1600" b="1" dirty="0" smtClean="0">
              <a:solidFill>
                <a:schemeClr val="tx1"/>
              </a:solidFill>
            </a:rPr>
            <a:t>(NBCTSP)</a:t>
          </a:r>
          <a:endParaRPr lang="pt-BR" sz="1600" b="1" dirty="0">
            <a:solidFill>
              <a:schemeClr val="tx1"/>
            </a:solidFill>
          </a:endParaRPr>
        </a:p>
      </dgm:t>
    </dgm:pt>
    <dgm:pt modelId="{E60BC1E4-4735-4FE6-9EC7-2E430063DBB3}" type="parTrans" cxnId="{655DAD1B-0C02-48BF-BDA0-BB6C6336347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1600" b="1"/>
        </a:p>
      </dgm:t>
    </dgm:pt>
    <dgm:pt modelId="{5036E8F4-95B0-4B85-9D03-8C4326857441}" type="sibTrans" cxnId="{655DAD1B-0C02-48BF-BDA0-BB6C6336347B}">
      <dgm:prSet/>
      <dgm:spPr/>
      <dgm:t>
        <a:bodyPr/>
        <a:lstStyle/>
        <a:p>
          <a:endParaRPr lang="pt-BR" sz="1600" b="1"/>
        </a:p>
      </dgm:t>
    </dgm:pt>
    <dgm:pt modelId="{A7329DC8-807F-4720-A977-5511037B1E9C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u="sng" dirty="0" smtClean="0">
              <a:solidFill>
                <a:schemeClr val="tx1"/>
              </a:solidFill>
            </a:rPr>
            <a:t>Transparência</a:t>
          </a:r>
          <a:r>
            <a:rPr lang="pt-BR" sz="1600" b="1" dirty="0" smtClean="0">
              <a:solidFill>
                <a:schemeClr val="tx1"/>
              </a:solidFill>
            </a:rPr>
            <a:t>:</a:t>
          </a:r>
        </a:p>
        <a:p>
          <a:r>
            <a:rPr lang="pt-BR" sz="1600" b="1" dirty="0" smtClean="0">
              <a:solidFill>
                <a:schemeClr val="tx1"/>
              </a:solidFill>
            </a:rPr>
            <a:t>Lei </a:t>
          </a:r>
          <a:r>
            <a:rPr lang="pt-BR" sz="1600" b="1" dirty="0" smtClean="0">
              <a:solidFill>
                <a:schemeClr val="tx1"/>
              </a:solidFill>
            </a:rPr>
            <a:t>da </a:t>
          </a:r>
          <a:r>
            <a:rPr lang="pt-BR" sz="1600" b="1" dirty="0" smtClean="0">
              <a:solidFill>
                <a:schemeClr val="tx1"/>
              </a:solidFill>
            </a:rPr>
            <a:t>Transparência;</a:t>
          </a:r>
        </a:p>
        <a:p>
          <a:r>
            <a:rPr lang="pt-BR" sz="1600" b="1" dirty="0" smtClean="0">
              <a:solidFill>
                <a:schemeClr val="tx1"/>
              </a:solidFill>
            </a:rPr>
            <a:t>Lei de acesso à informação</a:t>
          </a:r>
          <a:endParaRPr lang="pt-BR" sz="1600" b="1" dirty="0">
            <a:solidFill>
              <a:schemeClr val="tx1"/>
            </a:solidFill>
          </a:endParaRPr>
        </a:p>
      </dgm:t>
    </dgm:pt>
    <dgm:pt modelId="{7717AFF3-3B04-4265-8644-5491D675D6A6}" type="parTrans" cxnId="{6E1B93BF-805B-4045-921E-DF0C0819F08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1600" b="1"/>
        </a:p>
      </dgm:t>
    </dgm:pt>
    <dgm:pt modelId="{C9DF1D60-2F1F-4689-834C-173FD77888D3}" type="sibTrans" cxnId="{6E1B93BF-805B-4045-921E-DF0C0819F084}">
      <dgm:prSet/>
      <dgm:spPr/>
      <dgm:t>
        <a:bodyPr/>
        <a:lstStyle/>
        <a:p>
          <a:endParaRPr lang="pt-BR" sz="1600" b="1"/>
        </a:p>
      </dgm:t>
    </dgm:pt>
    <dgm:pt modelId="{E3B6536D-E635-4066-AC26-AE41F9572322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Maior Rigor dos </a:t>
          </a:r>
          <a:r>
            <a:rPr lang="pt-BR" sz="1600" b="1" dirty="0" smtClean="0">
              <a:solidFill>
                <a:schemeClr val="tx1"/>
              </a:solidFill>
            </a:rPr>
            <a:t>‘Controles Externos’: </a:t>
          </a:r>
          <a:r>
            <a:rPr lang="pt-BR" sz="1600" b="1" dirty="0" smtClean="0">
              <a:solidFill>
                <a:schemeClr val="tx1"/>
              </a:solidFill>
            </a:rPr>
            <a:t>AUDESP, SIOPE, SIOPS, SISTN, </a:t>
          </a:r>
          <a:r>
            <a:rPr lang="pt-BR" sz="1600" b="1" dirty="0" smtClean="0">
              <a:solidFill>
                <a:schemeClr val="tx1"/>
              </a:solidFill>
            </a:rPr>
            <a:t>SICONFI (...)</a:t>
          </a:r>
          <a:endParaRPr lang="pt-BR" sz="1600" b="1" dirty="0">
            <a:solidFill>
              <a:schemeClr val="tx1"/>
            </a:solidFill>
          </a:endParaRPr>
        </a:p>
      </dgm:t>
    </dgm:pt>
    <dgm:pt modelId="{200AAC2A-27C0-4968-8E0B-625EF5086BC5}" type="parTrans" cxnId="{09FE8786-0A26-4353-AA46-CD651ED270A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1600" b="1"/>
        </a:p>
      </dgm:t>
    </dgm:pt>
    <dgm:pt modelId="{B3191CBE-E661-487D-B945-ABE2F02BD909}" type="sibTrans" cxnId="{09FE8786-0A26-4353-AA46-CD651ED270A3}">
      <dgm:prSet/>
      <dgm:spPr/>
      <dgm:t>
        <a:bodyPr/>
        <a:lstStyle/>
        <a:p>
          <a:endParaRPr lang="pt-BR" sz="1600" b="1"/>
        </a:p>
      </dgm:t>
    </dgm:pt>
    <dgm:pt modelId="{B3EC86E2-AF97-46EF-89FD-3D1FD939E8C8}" type="pres">
      <dgm:prSet presAssocID="{813BB2BD-E880-42F7-ACC9-C1C6CE4FD9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73CB82-A2B2-4A7F-BE6B-26BFA2E720A7}" type="pres">
      <dgm:prSet presAssocID="{B063DDD2-D198-4845-8C4B-37C3D6699445}" presName="centerShape" presStyleLbl="node0" presStyleIdx="0" presStyleCnt="1" custScaleX="111705"/>
      <dgm:spPr/>
      <dgm:t>
        <a:bodyPr/>
        <a:lstStyle/>
        <a:p>
          <a:endParaRPr lang="pt-BR"/>
        </a:p>
      </dgm:t>
    </dgm:pt>
    <dgm:pt modelId="{A0E969CC-B574-4B6E-A95C-2DAD98724C77}" type="pres">
      <dgm:prSet presAssocID="{ADCD99F4-AFF2-4D76-9553-327055F6A6A1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C3F18C8F-DA3B-4A93-8863-71BA091D325A}" type="pres">
      <dgm:prSet presAssocID="{4E5D7C2A-F8DE-4E37-9853-D770E9CCF5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275027-206F-4F4C-8189-03FA79CAED93}" type="pres">
      <dgm:prSet presAssocID="{6CF875A6-63E6-4EB3-9FC9-2BE506BB6CD5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6121CE59-CE6F-4B23-A636-25C5833C7B73}" type="pres">
      <dgm:prSet presAssocID="{0ECA78A5-F74B-4684-B37F-AB5C64B4E2D9}" presName="node" presStyleLbl="node1" presStyleIdx="1" presStyleCnt="5" custRadScaleRad="106326" custRadScaleInc="-43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8BD52-2ECB-45B2-B332-F2B958F2B8EC}" type="pres">
      <dgm:prSet presAssocID="{200AAC2A-27C0-4968-8E0B-625EF5086BC5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0EDFD844-089C-4840-A052-9C32FEC9EB88}" type="pres">
      <dgm:prSet presAssocID="{E3B6536D-E635-4066-AC26-AE41F95723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0F610F-78DF-4FAA-8462-C44ACFE9C84A}" type="pres">
      <dgm:prSet presAssocID="{E60BC1E4-4735-4FE6-9EC7-2E430063DBB3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DCA95346-9D09-4E0B-8E10-4BCE40351411}" type="pres">
      <dgm:prSet presAssocID="{743B2CF2-B328-4D46-85F7-77EF6C4D0672}" presName="node" presStyleLbl="node1" presStyleIdx="3" presStyleCnt="5" custRadScaleRad="100500" custRadScaleInc="15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4A86E6-8E16-491E-9ED7-A5C3588E723C}" type="pres">
      <dgm:prSet presAssocID="{7717AFF3-3B04-4265-8644-5491D675D6A6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3A7CE3DE-47D4-4840-B946-0E499BDD5667}" type="pres">
      <dgm:prSet presAssocID="{A7329DC8-807F-4720-A977-5511037B1E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FE8786-0A26-4353-AA46-CD651ED270A3}" srcId="{B063DDD2-D198-4845-8C4B-37C3D6699445}" destId="{E3B6536D-E635-4066-AC26-AE41F9572322}" srcOrd="2" destOrd="0" parTransId="{200AAC2A-27C0-4968-8E0B-625EF5086BC5}" sibTransId="{B3191CBE-E661-487D-B945-ABE2F02BD909}"/>
    <dgm:cxn modelId="{250A7A7F-CF79-4B91-9E2B-37CE9B696739}" type="presOf" srcId="{4E5D7C2A-F8DE-4E37-9853-D770E9CCF567}" destId="{C3F18C8F-DA3B-4A93-8863-71BA091D325A}" srcOrd="0" destOrd="0" presId="urn:microsoft.com/office/officeart/2005/8/layout/radial4"/>
    <dgm:cxn modelId="{655DAD1B-0C02-48BF-BDA0-BB6C6336347B}" srcId="{B063DDD2-D198-4845-8C4B-37C3D6699445}" destId="{743B2CF2-B328-4D46-85F7-77EF6C4D0672}" srcOrd="3" destOrd="0" parTransId="{E60BC1E4-4735-4FE6-9EC7-2E430063DBB3}" sibTransId="{5036E8F4-95B0-4B85-9D03-8C4326857441}"/>
    <dgm:cxn modelId="{1C24CEDF-4074-4924-A8AB-C867EEB23CD2}" type="presOf" srcId="{7717AFF3-3B04-4265-8644-5491D675D6A6}" destId="{F44A86E6-8E16-491E-9ED7-A5C3588E723C}" srcOrd="0" destOrd="0" presId="urn:microsoft.com/office/officeart/2005/8/layout/radial4"/>
    <dgm:cxn modelId="{49C939C4-2A10-45A0-9CB2-17A3B8F95AAD}" type="presOf" srcId="{743B2CF2-B328-4D46-85F7-77EF6C4D0672}" destId="{DCA95346-9D09-4E0B-8E10-4BCE40351411}" srcOrd="0" destOrd="0" presId="urn:microsoft.com/office/officeart/2005/8/layout/radial4"/>
    <dgm:cxn modelId="{2F137CFE-1C4F-4C2F-8A05-A7BDAAB57C73}" type="presOf" srcId="{E60BC1E4-4735-4FE6-9EC7-2E430063DBB3}" destId="{9E0F610F-78DF-4FAA-8462-C44ACFE9C84A}" srcOrd="0" destOrd="0" presId="urn:microsoft.com/office/officeart/2005/8/layout/radial4"/>
    <dgm:cxn modelId="{869F98E9-278D-4A2B-9DD0-40DC3819917F}" type="presOf" srcId="{B063DDD2-D198-4845-8C4B-37C3D6699445}" destId="{D373CB82-A2B2-4A7F-BE6B-26BFA2E720A7}" srcOrd="0" destOrd="0" presId="urn:microsoft.com/office/officeart/2005/8/layout/radial4"/>
    <dgm:cxn modelId="{29D5225D-FB5E-4BC6-9438-725C823466C1}" srcId="{B063DDD2-D198-4845-8C4B-37C3D6699445}" destId="{4E5D7C2A-F8DE-4E37-9853-D770E9CCF567}" srcOrd="0" destOrd="0" parTransId="{ADCD99F4-AFF2-4D76-9553-327055F6A6A1}" sibTransId="{85D8B57B-D44E-41FC-BD2F-16458D8577CF}"/>
    <dgm:cxn modelId="{53A0839B-45AB-4807-BF44-23B93540EEF6}" srcId="{813BB2BD-E880-42F7-ACC9-C1C6CE4FD9C8}" destId="{B063DDD2-D198-4845-8C4B-37C3D6699445}" srcOrd="0" destOrd="0" parTransId="{A468D6FF-A3BC-4DD0-AA61-B9782A29FFDC}" sibTransId="{89D36C08-AB41-4970-9762-7EE09B40A5E1}"/>
    <dgm:cxn modelId="{07858CB2-A879-41AE-AD70-CDF9C1CA99A5}" type="presOf" srcId="{A7329DC8-807F-4720-A977-5511037B1E9C}" destId="{3A7CE3DE-47D4-4840-B946-0E499BDD5667}" srcOrd="0" destOrd="0" presId="urn:microsoft.com/office/officeart/2005/8/layout/radial4"/>
    <dgm:cxn modelId="{FF474A06-30E3-438B-84FC-47CBE6A81A8B}" type="presOf" srcId="{200AAC2A-27C0-4968-8E0B-625EF5086BC5}" destId="{8BE8BD52-2ECB-45B2-B332-F2B958F2B8EC}" srcOrd="0" destOrd="0" presId="urn:microsoft.com/office/officeart/2005/8/layout/radial4"/>
    <dgm:cxn modelId="{12BA6A6C-D972-4F25-B231-E728F5B5FD22}" type="presOf" srcId="{ADCD99F4-AFF2-4D76-9553-327055F6A6A1}" destId="{A0E969CC-B574-4B6E-A95C-2DAD98724C77}" srcOrd="0" destOrd="0" presId="urn:microsoft.com/office/officeart/2005/8/layout/radial4"/>
    <dgm:cxn modelId="{ACEA32E9-A63E-4F86-84F5-007873D68696}" srcId="{B063DDD2-D198-4845-8C4B-37C3D6699445}" destId="{0ECA78A5-F74B-4684-B37F-AB5C64B4E2D9}" srcOrd="1" destOrd="0" parTransId="{6CF875A6-63E6-4EB3-9FC9-2BE506BB6CD5}" sibTransId="{679B5C00-B0E4-415D-986C-60AEF822DA2C}"/>
    <dgm:cxn modelId="{F57D4687-87C5-4D65-9DC9-0425D064C81F}" type="presOf" srcId="{6CF875A6-63E6-4EB3-9FC9-2BE506BB6CD5}" destId="{8B275027-206F-4F4C-8189-03FA79CAED93}" srcOrd="0" destOrd="0" presId="urn:microsoft.com/office/officeart/2005/8/layout/radial4"/>
    <dgm:cxn modelId="{26D52F31-A187-4A76-B6B1-9F86B787A158}" type="presOf" srcId="{E3B6536D-E635-4066-AC26-AE41F9572322}" destId="{0EDFD844-089C-4840-A052-9C32FEC9EB88}" srcOrd="0" destOrd="0" presId="urn:microsoft.com/office/officeart/2005/8/layout/radial4"/>
    <dgm:cxn modelId="{6E1B93BF-805B-4045-921E-DF0C0819F084}" srcId="{B063DDD2-D198-4845-8C4B-37C3D6699445}" destId="{A7329DC8-807F-4720-A977-5511037B1E9C}" srcOrd="4" destOrd="0" parTransId="{7717AFF3-3B04-4265-8644-5491D675D6A6}" sibTransId="{C9DF1D60-2F1F-4689-834C-173FD77888D3}"/>
    <dgm:cxn modelId="{EAE31CB1-C128-4013-9473-95B3774D5346}" type="presOf" srcId="{0ECA78A5-F74B-4684-B37F-AB5C64B4E2D9}" destId="{6121CE59-CE6F-4B23-A636-25C5833C7B73}" srcOrd="0" destOrd="0" presId="urn:microsoft.com/office/officeart/2005/8/layout/radial4"/>
    <dgm:cxn modelId="{A570AB47-A0C0-43BC-B4E7-18E70C01AE3B}" type="presOf" srcId="{813BB2BD-E880-42F7-ACC9-C1C6CE4FD9C8}" destId="{B3EC86E2-AF97-46EF-89FD-3D1FD939E8C8}" srcOrd="0" destOrd="0" presId="urn:microsoft.com/office/officeart/2005/8/layout/radial4"/>
    <dgm:cxn modelId="{27EF2C31-14B4-403B-9FAD-3B57AD6E3DEF}" type="presParOf" srcId="{B3EC86E2-AF97-46EF-89FD-3D1FD939E8C8}" destId="{D373CB82-A2B2-4A7F-BE6B-26BFA2E720A7}" srcOrd="0" destOrd="0" presId="urn:microsoft.com/office/officeart/2005/8/layout/radial4"/>
    <dgm:cxn modelId="{AC509BC1-DF95-4CF4-B606-C790881D93EC}" type="presParOf" srcId="{B3EC86E2-AF97-46EF-89FD-3D1FD939E8C8}" destId="{A0E969CC-B574-4B6E-A95C-2DAD98724C77}" srcOrd="1" destOrd="0" presId="urn:microsoft.com/office/officeart/2005/8/layout/radial4"/>
    <dgm:cxn modelId="{EF6E3B71-E554-499B-8ACC-AC59C822C560}" type="presParOf" srcId="{B3EC86E2-AF97-46EF-89FD-3D1FD939E8C8}" destId="{C3F18C8F-DA3B-4A93-8863-71BA091D325A}" srcOrd="2" destOrd="0" presId="urn:microsoft.com/office/officeart/2005/8/layout/radial4"/>
    <dgm:cxn modelId="{23CA6E2E-334C-45D2-B426-E9AD1D2F17A6}" type="presParOf" srcId="{B3EC86E2-AF97-46EF-89FD-3D1FD939E8C8}" destId="{8B275027-206F-4F4C-8189-03FA79CAED93}" srcOrd="3" destOrd="0" presId="urn:microsoft.com/office/officeart/2005/8/layout/radial4"/>
    <dgm:cxn modelId="{38E81F02-7713-4939-8867-D5DD433B684B}" type="presParOf" srcId="{B3EC86E2-AF97-46EF-89FD-3D1FD939E8C8}" destId="{6121CE59-CE6F-4B23-A636-25C5833C7B73}" srcOrd="4" destOrd="0" presId="urn:microsoft.com/office/officeart/2005/8/layout/radial4"/>
    <dgm:cxn modelId="{3E88CFF6-38F3-41E6-ABCE-19999881CB48}" type="presParOf" srcId="{B3EC86E2-AF97-46EF-89FD-3D1FD939E8C8}" destId="{8BE8BD52-2ECB-45B2-B332-F2B958F2B8EC}" srcOrd="5" destOrd="0" presId="urn:microsoft.com/office/officeart/2005/8/layout/radial4"/>
    <dgm:cxn modelId="{D7C62A79-3CEE-4230-ACF8-ED327652F18B}" type="presParOf" srcId="{B3EC86E2-AF97-46EF-89FD-3D1FD939E8C8}" destId="{0EDFD844-089C-4840-A052-9C32FEC9EB88}" srcOrd="6" destOrd="0" presId="urn:microsoft.com/office/officeart/2005/8/layout/radial4"/>
    <dgm:cxn modelId="{491D7817-6B30-445A-98C5-117D008885E9}" type="presParOf" srcId="{B3EC86E2-AF97-46EF-89FD-3D1FD939E8C8}" destId="{9E0F610F-78DF-4FAA-8462-C44ACFE9C84A}" srcOrd="7" destOrd="0" presId="urn:microsoft.com/office/officeart/2005/8/layout/radial4"/>
    <dgm:cxn modelId="{F4194C7F-B36D-48C8-8E41-2DCB9A09BDB9}" type="presParOf" srcId="{B3EC86E2-AF97-46EF-89FD-3D1FD939E8C8}" destId="{DCA95346-9D09-4E0B-8E10-4BCE40351411}" srcOrd="8" destOrd="0" presId="urn:microsoft.com/office/officeart/2005/8/layout/radial4"/>
    <dgm:cxn modelId="{ED77113B-5528-478D-B279-8C664C6729A6}" type="presParOf" srcId="{B3EC86E2-AF97-46EF-89FD-3D1FD939E8C8}" destId="{F44A86E6-8E16-491E-9ED7-A5C3588E723C}" srcOrd="9" destOrd="0" presId="urn:microsoft.com/office/officeart/2005/8/layout/radial4"/>
    <dgm:cxn modelId="{922CF7CE-0298-451B-8BEB-DB283797B85A}" type="presParOf" srcId="{B3EC86E2-AF97-46EF-89FD-3D1FD939E8C8}" destId="{3A7CE3DE-47D4-4840-B946-0E499BDD566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F1CA8-6252-4DE4-9B7D-63B97A3C3A72}" type="doc">
      <dgm:prSet loTypeId="urn:microsoft.com/office/officeart/2005/8/layout/arrow6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6879AD20-CFE0-40C6-99F3-F28A315B87B4}">
      <dgm:prSet phldrT="[Texto]" custT="1"/>
      <dgm:spPr/>
      <dgm:t>
        <a:bodyPr/>
        <a:lstStyle/>
        <a:p>
          <a:r>
            <a:rPr lang="pt-BR" sz="3000" dirty="0" smtClean="0"/>
            <a:t>Empresa Privada</a:t>
          </a:r>
          <a:endParaRPr lang="pt-BR" sz="3000" dirty="0"/>
        </a:p>
      </dgm:t>
    </dgm:pt>
    <dgm:pt modelId="{75F46345-D02E-40F8-9EF4-B6F2E9884653}" type="parTrans" cxnId="{525686E1-B5C1-4A72-84BE-B5F58C11A2FE}">
      <dgm:prSet/>
      <dgm:spPr/>
      <dgm:t>
        <a:bodyPr/>
        <a:lstStyle/>
        <a:p>
          <a:endParaRPr lang="pt-BR"/>
        </a:p>
      </dgm:t>
    </dgm:pt>
    <dgm:pt modelId="{22BA2B7C-36CE-49C5-B9DA-6564183377B9}" type="sibTrans" cxnId="{525686E1-B5C1-4A72-84BE-B5F58C11A2FE}">
      <dgm:prSet/>
      <dgm:spPr/>
      <dgm:t>
        <a:bodyPr/>
        <a:lstStyle/>
        <a:p>
          <a:endParaRPr lang="pt-BR"/>
        </a:p>
      </dgm:t>
    </dgm:pt>
    <dgm:pt modelId="{1DCA44FF-FF6D-4F67-B2C7-159C62B65E9F}">
      <dgm:prSet phldrT="[Texto]" custT="1"/>
      <dgm:spPr/>
      <dgm:t>
        <a:bodyPr/>
        <a:lstStyle/>
        <a:p>
          <a:r>
            <a:rPr lang="pt-BR" sz="3000" dirty="0" smtClean="0"/>
            <a:t>Órgão Público</a:t>
          </a:r>
          <a:endParaRPr lang="pt-BR" sz="3000" dirty="0"/>
        </a:p>
      </dgm:t>
    </dgm:pt>
    <dgm:pt modelId="{80C66FA6-0059-42E7-B210-48E0E7070ECD}" type="parTrans" cxnId="{46B31752-A336-4ED5-BAFD-918C0B7FAF58}">
      <dgm:prSet/>
      <dgm:spPr/>
      <dgm:t>
        <a:bodyPr/>
        <a:lstStyle/>
        <a:p>
          <a:endParaRPr lang="pt-BR"/>
        </a:p>
      </dgm:t>
    </dgm:pt>
    <dgm:pt modelId="{E3C31D18-6F4A-415D-B61A-21A5775598DA}" type="sibTrans" cxnId="{46B31752-A336-4ED5-BAFD-918C0B7FAF58}">
      <dgm:prSet/>
      <dgm:spPr/>
      <dgm:t>
        <a:bodyPr/>
        <a:lstStyle/>
        <a:p>
          <a:endParaRPr lang="pt-BR"/>
        </a:p>
      </dgm:t>
    </dgm:pt>
    <dgm:pt modelId="{B87F6DAC-0014-47CC-9695-B10D68AEF215}" type="pres">
      <dgm:prSet presAssocID="{CB6F1CA8-6252-4DE4-9B7D-63B97A3C3A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836748-5540-42EA-B910-58FA61D161D6}" type="pres">
      <dgm:prSet presAssocID="{CB6F1CA8-6252-4DE4-9B7D-63B97A3C3A72}" presName="ribbon" presStyleLbl="node1" presStyleIdx="0" presStyleCnt="1" custScaleX="76604" custScaleY="65838"/>
      <dgm:spPr>
        <a:solidFill>
          <a:srgbClr val="0070C0">
            <a:alpha val="90000"/>
          </a:srgbClr>
        </a:solidFill>
      </dgm:spPr>
      <dgm:t>
        <a:bodyPr/>
        <a:lstStyle/>
        <a:p>
          <a:endParaRPr lang="pt-BR"/>
        </a:p>
      </dgm:t>
    </dgm:pt>
    <dgm:pt modelId="{11D5E6B5-45AA-4732-A0FE-E39D623D796B}" type="pres">
      <dgm:prSet presAssocID="{CB6F1CA8-6252-4DE4-9B7D-63B97A3C3A72}" presName="leftArrowText" presStyleLbl="node1" presStyleIdx="0" presStyleCnt="1" custScaleX="76397" custLinFactNeighborX="14117" custLinFactNeighborY="63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5D00B1-B611-4851-8CD6-0111A48935F0}" type="pres">
      <dgm:prSet presAssocID="{CB6F1CA8-6252-4DE4-9B7D-63B97A3C3A72}" presName="rightArrowText" presStyleLbl="node1" presStyleIdx="0" presStyleCnt="1" custScaleX="76397" custLinFactNeighborX="-14529" custLinFactNeighborY="-45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5686E1-B5C1-4A72-84BE-B5F58C11A2FE}" srcId="{CB6F1CA8-6252-4DE4-9B7D-63B97A3C3A72}" destId="{6879AD20-CFE0-40C6-99F3-F28A315B87B4}" srcOrd="0" destOrd="0" parTransId="{75F46345-D02E-40F8-9EF4-B6F2E9884653}" sibTransId="{22BA2B7C-36CE-49C5-B9DA-6564183377B9}"/>
    <dgm:cxn modelId="{7CC204E4-3F44-4984-9345-81A8B3C5FF3D}" type="presOf" srcId="{1DCA44FF-FF6D-4F67-B2C7-159C62B65E9F}" destId="{C95D00B1-B611-4851-8CD6-0111A48935F0}" srcOrd="0" destOrd="0" presId="urn:microsoft.com/office/officeart/2005/8/layout/arrow6"/>
    <dgm:cxn modelId="{29E17ECA-BFFB-479E-8F4B-B5761C57B974}" type="presOf" srcId="{6879AD20-CFE0-40C6-99F3-F28A315B87B4}" destId="{11D5E6B5-45AA-4732-A0FE-E39D623D796B}" srcOrd="0" destOrd="0" presId="urn:microsoft.com/office/officeart/2005/8/layout/arrow6"/>
    <dgm:cxn modelId="{46B31752-A336-4ED5-BAFD-918C0B7FAF58}" srcId="{CB6F1CA8-6252-4DE4-9B7D-63B97A3C3A72}" destId="{1DCA44FF-FF6D-4F67-B2C7-159C62B65E9F}" srcOrd="1" destOrd="0" parTransId="{80C66FA6-0059-42E7-B210-48E0E7070ECD}" sibTransId="{E3C31D18-6F4A-415D-B61A-21A5775598DA}"/>
    <dgm:cxn modelId="{E6D0F71D-CDD3-4AAE-862B-9B6BECD3A09B}" type="presOf" srcId="{CB6F1CA8-6252-4DE4-9B7D-63B97A3C3A72}" destId="{B87F6DAC-0014-47CC-9695-B10D68AEF215}" srcOrd="0" destOrd="0" presId="urn:microsoft.com/office/officeart/2005/8/layout/arrow6"/>
    <dgm:cxn modelId="{1D89AD18-D07D-4ECC-BA0F-5FE4613A0004}" type="presParOf" srcId="{B87F6DAC-0014-47CC-9695-B10D68AEF215}" destId="{F6836748-5540-42EA-B910-58FA61D161D6}" srcOrd="0" destOrd="0" presId="urn:microsoft.com/office/officeart/2005/8/layout/arrow6"/>
    <dgm:cxn modelId="{019ABBB4-3E31-4AFC-82F2-45A9915CF475}" type="presParOf" srcId="{B87F6DAC-0014-47CC-9695-B10D68AEF215}" destId="{11D5E6B5-45AA-4732-A0FE-E39D623D796B}" srcOrd="1" destOrd="0" presId="urn:microsoft.com/office/officeart/2005/8/layout/arrow6"/>
    <dgm:cxn modelId="{5C1CE18F-B522-4F6B-ABAC-76EF9DA8482F}" type="presParOf" srcId="{B87F6DAC-0014-47CC-9695-B10D68AEF215}" destId="{C95D00B1-B611-4851-8CD6-0111A48935F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DECEC-B63C-4A10-A147-27B06F6EDF9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82695AA-BDF7-4873-B18B-F3CA01255A53}">
      <dgm:prSet phldrT="[Texto]"/>
      <dgm:spPr/>
      <dgm:t>
        <a:bodyPr/>
        <a:lstStyle/>
        <a:p>
          <a:r>
            <a:rPr lang="pt-BR" dirty="0" smtClean="0"/>
            <a:t>Orçamento</a:t>
          </a:r>
          <a:endParaRPr lang="pt-BR" dirty="0"/>
        </a:p>
      </dgm:t>
    </dgm:pt>
    <dgm:pt modelId="{1FAD8B25-728F-4B6F-BDD6-CC0D96E504D2}" type="parTrans" cxnId="{F9A591EB-742B-46BA-AD15-34E80A40A06F}">
      <dgm:prSet/>
      <dgm:spPr/>
      <dgm:t>
        <a:bodyPr/>
        <a:lstStyle/>
        <a:p>
          <a:endParaRPr lang="pt-BR"/>
        </a:p>
      </dgm:t>
    </dgm:pt>
    <dgm:pt modelId="{193E2891-E261-4C08-8232-6EA0C5300E8E}" type="sibTrans" cxnId="{F9A591EB-742B-46BA-AD15-34E80A40A06F}">
      <dgm:prSet/>
      <dgm:spPr/>
      <dgm:t>
        <a:bodyPr/>
        <a:lstStyle/>
        <a:p>
          <a:endParaRPr lang="pt-BR"/>
        </a:p>
      </dgm:t>
    </dgm:pt>
    <dgm:pt modelId="{A38C4022-DC5E-4EEF-952F-4DC8D32D5957}">
      <dgm:prSet/>
      <dgm:spPr/>
      <dgm:t>
        <a:bodyPr/>
        <a:lstStyle/>
        <a:p>
          <a:r>
            <a:rPr lang="pt-BR" dirty="0" smtClean="0"/>
            <a:t>Controle e redução de custos</a:t>
          </a:r>
        </a:p>
      </dgm:t>
    </dgm:pt>
    <dgm:pt modelId="{E74FC61F-C69B-4ECF-8A2C-F2DAE2934219}" type="parTrans" cxnId="{A8C449CF-D359-40D0-AC00-99EC541B1C15}">
      <dgm:prSet/>
      <dgm:spPr/>
      <dgm:t>
        <a:bodyPr/>
        <a:lstStyle/>
        <a:p>
          <a:endParaRPr lang="pt-BR"/>
        </a:p>
      </dgm:t>
    </dgm:pt>
    <dgm:pt modelId="{EB534ABE-EE4B-4E3A-A158-6282F9E4D54D}" type="sibTrans" cxnId="{A8C449CF-D359-40D0-AC00-99EC541B1C15}">
      <dgm:prSet/>
      <dgm:spPr/>
      <dgm:t>
        <a:bodyPr/>
        <a:lstStyle/>
        <a:p>
          <a:endParaRPr lang="pt-BR"/>
        </a:p>
      </dgm:t>
    </dgm:pt>
    <dgm:pt modelId="{D8E7ACA3-FB4D-40B5-98ED-9A70C4F40C78}">
      <dgm:prSet/>
      <dgm:spPr/>
      <dgm:t>
        <a:bodyPr/>
        <a:lstStyle/>
        <a:p>
          <a:r>
            <a:rPr lang="pt-BR" dirty="0" smtClean="0"/>
            <a:t>Definição de preços e taxas</a:t>
          </a:r>
        </a:p>
      </dgm:t>
    </dgm:pt>
    <dgm:pt modelId="{FC620897-93BB-41D1-85AD-53A3B7BF77F4}" type="parTrans" cxnId="{74BB0F99-CA7F-411C-9A03-BAF4311E8A05}">
      <dgm:prSet/>
      <dgm:spPr/>
      <dgm:t>
        <a:bodyPr/>
        <a:lstStyle/>
        <a:p>
          <a:endParaRPr lang="pt-BR"/>
        </a:p>
      </dgm:t>
    </dgm:pt>
    <dgm:pt modelId="{4A9E7267-57DF-49AF-9E5B-EAA6C1C92C35}" type="sibTrans" cxnId="{74BB0F99-CA7F-411C-9A03-BAF4311E8A05}">
      <dgm:prSet/>
      <dgm:spPr/>
      <dgm:t>
        <a:bodyPr/>
        <a:lstStyle/>
        <a:p>
          <a:endParaRPr lang="pt-BR"/>
        </a:p>
      </dgm:t>
    </dgm:pt>
    <dgm:pt modelId="{60B2A63F-1281-4ADC-BF76-A26589CADB7E}">
      <dgm:prSet/>
      <dgm:spPr/>
      <dgm:t>
        <a:bodyPr/>
        <a:lstStyle/>
        <a:p>
          <a:r>
            <a:rPr lang="pt-BR" dirty="0" smtClean="0"/>
            <a:t>Mensuração de performance</a:t>
          </a:r>
        </a:p>
      </dgm:t>
    </dgm:pt>
    <dgm:pt modelId="{53EE8AED-E427-4E79-B9DE-D98D43A03E5C}" type="parTrans" cxnId="{BB68109D-57A5-4FBF-90F8-A0EAFCB314C4}">
      <dgm:prSet/>
      <dgm:spPr/>
      <dgm:t>
        <a:bodyPr/>
        <a:lstStyle/>
        <a:p>
          <a:endParaRPr lang="pt-BR"/>
        </a:p>
      </dgm:t>
    </dgm:pt>
    <dgm:pt modelId="{EC060C9C-8F55-40CB-8696-F2B548B2F5C2}" type="sibTrans" cxnId="{BB68109D-57A5-4FBF-90F8-A0EAFCB314C4}">
      <dgm:prSet/>
      <dgm:spPr/>
      <dgm:t>
        <a:bodyPr/>
        <a:lstStyle/>
        <a:p>
          <a:endParaRPr lang="pt-BR"/>
        </a:p>
      </dgm:t>
    </dgm:pt>
    <dgm:pt modelId="{BA1C6A2D-CB64-49D0-BFB6-101B8ED85B52}">
      <dgm:prSet/>
      <dgm:spPr/>
      <dgm:t>
        <a:bodyPr/>
        <a:lstStyle/>
        <a:p>
          <a:r>
            <a:rPr lang="pt-BR" dirty="0" smtClean="0"/>
            <a:t>Avaliação de programas</a:t>
          </a:r>
        </a:p>
      </dgm:t>
    </dgm:pt>
    <dgm:pt modelId="{37C7CE1F-6714-4A69-980B-266C41DCDE61}" type="parTrans" cxnId="{04CFA242-0D1D-4D2F-B859-5447663A4631}">
      <dgm:prSet/>
      <dgm:spPr/>
      <dgm:t>
        <a:bodyPr/>
        <a:lstStyle/>
        <a:p>
          <a:endParaRPr lang="pt-BR"/>
        </a:p>
      </dgm:t>
    </dgm:pt>
    <dgm:pt modelId="{8E662CC0-982D-44F0-80C7-14AC1469DE10}" type="sibTrans" cxnId="{04CFA242-0D1D-4D2F-B859-5447663A4631}">
      <dgm:prSet/>
      <dgm:spPr/>
      <dgm:t>
        <a:bodyPr/>
        <a:lstStyle/>
        <a:p>
          <a:endParaRPr lang="pt-BR"/>
        </a:p>
      </dgm:t>
    </dgm:pt>
    <dgm:pt modelId="{17095797-B6CE-4898-9D8A-3630180BCDD2}">
      <dgm:prSet/>
      <dgm:spPr/>
      <dgm:t>
        <a:bodyPr/>
        <a:lstStyle/>
        <a:p>
          <a:r>
            <a:rPr lang="pt-BR" dirty="0" smtClean="0"/>
            <a:t>Uma variedade de decisões econômicas</a:t>
          </a:r>
        </a:p>
      </dgm:t>
    </dgm:pt>
    <dgm:pt modelId="{11FFC68D-07EA-4F12-AAD1-022812BCD182}" type="parTrans" cxnId="{7D2D094E-884B-488A-8865-E87FF5661913}">
      <dgm:prSet/>
      <dgm:spPr/>
      <dgm:t>
        <a:bodyPr/>
        <a:lstStyle/>
        <a:p>
          <a:endParaRPr lang="pt-BR"/>
        </a:p>
      </dgm:t>
    </dgm:pt>
    <dgm:pt modelId="{82D5A934-8FE9-4138-A7B4-305FD2009BF5}" type="sibTrans" cxnId="{7D2D094E-884B-488A-8865-E87FF5661913}">
      <dgm:prSet/>
      <dgm:spPr/>
      <dgm:t>
        <a:bodyPr/>
        <a:lstStyle/>
        <a:p>
          <a:endParaRPr lang="pt-BR"/>
        </a:p>
      </dgm:t>
    </dgm:pt>
    <dgm:pt modelId="{0CE35299-5219-45D3-8465-05E870A3A0E2}">
      <dgm:prSet/>
      <dgm:spPr/>
      <dgm:t>
        <a:bodyPr/>
        <a:lstStyle/>
        <a:p>
          <a:r>
            <a:rPr lang="pt-BR" dirty="0" smtClean="0"/>
            <a:t>Informação aos cidadãos</a:t>
          </a:r>
          <a:endParaRPr lang="pt-BR" dirty="0"/>
        </a:p>
      </dgm:t>
    </dgm:pt>
    <dgm:pt modelId="{33D67125-4066-48C0-930D-4E2BF120F0F8}" type="parTrans" cxnId="{99817C78-2357-456B-83C7-FF0A1B058D75}">
      <dgm:prSet/>
      <dgm:spPr/>
      <dgm:t>
        <a:bodyPr/>
        <a:lstStyle/>
        <a:p>
          <a:endParaRPr lang="pt-BR"/>
        </a:p>
      </dgm:t>
    </dgm:pt>
    <dgm:pt modelId="{E651A8B2-DF34-4DCB-9AE5-9764C53403C0}" type="sibTrans" cxnId="{99817C78-2357-456B-83C7-FF0A1B058D75}">
      <dgm:prSet/>
      <dgm:spPr/>
      <dgm:t>
        <a:bodyPr/>
        <a:lstStyle/>
        <a:p>
          <a:endParaRPr lang="pt-BR"/>
        </a:p>
      </dgm:t>
    </dgm:pt>
    <dgm:pt modelId="{5A70EF7B-EC7D-453C-AC08-A2DCC9637567}" type="pres">
      <dgm:prSet presAssocID="{F88DECEC-B63C-4A10-A147-27B06F6EDF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E2AE46-7E29-4D48-B0B5-8E7F2E6520E0}" type="pres">
      <dgm:prSet presAssocID="{082695AA-BDF7-4873-B18B-F3CA01255A5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3013C5-ABAC-41F1-A591-D5ADBDFBF9DF}" type="pres">
      <dgm:prSet presAssocID="{193E2891-E261-4C08-8232-6EA0C5300E8E}" presName="spacer" presStyleCnt="0"/>
      <dgm:spPr/>
    </dgm:pt>
    <dgm:pt modelId="{96793376-46AE-445C-84CC-A09C1AB721FF}" type="pres">
      <dgm:prSet presAssocID="{A38C4022-DC5E-4EEF-952F-4DC8D32D595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97064E-51C9-48C1-9A5B-18ECC4208C0E}" type="pres">
      <dgm:prSet presAssocID="{EB534ABE-EE4B-4E3A-A158-6282F9E4D54D}" presName="spacer" presStyleCnt="0"/>
      <dgm:spPr/>
    </dgm:pt>
    <dgm:pt modelId="{4E91261A-EBA7-439B-AF0A-29B6D9E9EB52}" type="pres">
      <dgm:prSet presAssocID="{D8E7ACA3-FB4D-40B5-98ED-9A70C4F40C7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CAC2E-DA4C-4496-B4F8-B59B27250EEA}" type="pres">
      <dgm:prSet presAssocID="{4A9E7267-57DF-49AF-9E5B-EAA6C1C92C35}" presName="spacer" presStyleCnt="0"/>
      <dgm:spPr/>
    </dgm:pt>
    <dgm:pt modelId="{51D6E281-E698-4FF8-828E-6D5A369BB939}" type="pres">
      <dgm:prSet presAssocID="{60B2A63F-1281-4ADC-BF76-A26589CADB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49CE5-E086-4462-8EE3-A3276C72BF50}" type="pres">
      <dgm:prSet presAssocID="{EC060C9C-8F55-40CB-8696-F2B548B2F5C2}" presName="spacer" presStyleCnt="0"/>
      <dgm:spPr/>
    </dgm:pt>
    <dgm:pt modelId="{6C21AC89-BACC-4792-87ED-0F5D6E0B3CF3}" type="pres">
      <dgm:prSet presAssocID="{BA1C6A2D-CB64-49D0-BFB6-101B8ED85B5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68A8F5-1164-4B10-BED6-7DE60030C221}" type="pres">
      <dgm:prSet presAssocID="{8E662CC0-982D-44F0-80C7-14AC1469DE10}" presName="spacer" presStyleCnt="0"/>
      <dgm:spPr/>
    </dgm:pt>
    <dgm:pt modelId="{55B6E13B-82FE-427D-B5EA-22E493A96480}" type="pres">
      <dgm:prSet presAssocID="{17095797-B6CE-4898-9D8A-3630180BCDD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E57EE-8194-4190-A718-07AB74BE559B}" type="pres">
      <dgm:prSet presAssocID="{82D5A934-8FE9-4138-A7B4-305FD2009BF5}" presName="spacer" presStyleCnt="0"/>
      <dgm:spPr/>
    </dgm:pt>
    <dgm:pt modelId="{577100CC-7C47-4FC7-9013-7FE14FAEB805}" type="pres">
      <dgm:prSet presAssocID="{0CE35299-5219-45D3-8465-05E870A3A0E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91875E-F59F-423B-9EEA-EBE2EED53046}" type="presOf" srcId="{0CE35299-5219-45D3-8465-05E870A3A0E2}" destId="{577100CC-7C47-4FC7-9013-7FE14FAEB805}" srcOrd="0" destOrd="0" presId="urn:microsoft.com/office/officeart/2005/8/layout/vList2"/>
    <dgm:cxn modelId="{5885E1A2-EED8-4AC8-AB13-DEEA8D73D50F}" type="presOf" srcId="{17095797-B6CE-4898-9D8A-3630180BCDD2}" destId="{55B6E13B-82FE-427D-B5EA-22E493A96480}" srcOrd="0" destOrd="0" presId="urn:microsoft.com/office/officeart/2005/8/layout/vList2"/>
    <dgm:cxn modelId="{7D2D094E-884B-488A-8865-E87FF5661913}" srcId="{F88DECEC-B63C-4A10-A147-27B06F6EDF94}" destId="{17095797-B6CE-4898-9D8A-3630180BCDD2}" srcOrd="5" destOrd="0" parTransId="{11FFC68D-07EA-4F12-AAD1-022812BCD182}" sibTransId="{82D5A934-8FE9-4138-A7B4-305FD2009BF5}"/>
    <dgm:cxn modelId="{891A50B1-2B47-47E0-A7E8-A51FD3F26371}" type="presOf" srcId="{BA1C6A2D-CB64-49D0-BFB6-101B8ED85B52}" destId="{6C21AC89-BACC-4792-87ED-0F5D6E0B3CF3}" srcOrd="0" destOrd="0" presId="urn:microsoft.com/office/officeart/2005/8/layout/vList2"/>
    <dgm:cxn modelId="{A8C449CF-D359-40D0-AC00-99EC541B1C15}" srcId="{F88DECEC-B63C-4A10-A147-27B06F6EDF94}" destId="{A38C4022-DC5E-4EEF-952F-4DC8D32D5957}" srcOrd="1" destOrd="0" parTransId="{E74FC61F-C69B-4ECF-8A2C-F2DAE2934219}" sibTransId="{EB534ABE-EE4B-4E3A-A158-6282F9E4D54D}"/>
    <dgm:cxn modelId="{B5EA9B1A-5FB2-4446-B813-BC3416E7208F}" type="presOf" srcId="{60B2A63F-1281-4ADC-BF76-A26589CADB7E}" destId="{51D6E281-E698-4FF8-828E-6D5A369BB939}" srcOrd="0" destOrd="0" presId="urn:microsoft.com/office/officeart/2005/8/layout/vList2"/>
    <dgm:cxn modelId="{28367EF9-A233-4AFC-8458-EAE42461BED7}" type="presOf" srcId="{082695AA-BDF7-4873-B18B-F3CA01255A53}" destId="{87E2AE46-7E29-4D48-B0B5-8E7F2E6520E0}" srcOrd="0" destOrd="0" presId="urn:microsoft.com/office/officeart/2005/8/layout/vList2"/>
    <dgm:cxn modelId="{04CFA242-0D1D-4D2F-B859-5447663A4631}" srcId="{F88DECEC-B63C-4A10-A147-27B06F6EDF94}" destId="{BA1C6A2D-CB64-49D0-BFB6-101B8ED85B52}" srcOrd="4" destOrd="0" parTransId="{37C7CE1F-6714-4A69-980B-266C41DCDE61}" sibTransId="{8E662CC0-982D-44F0-80C7-14AC1469DE10}"/>
    <dgm:cxn modelId="{99817C78-2357-456B-83C7-FF0A1B058D75}" srcId="{F88DECEC-B63C-4A10-A147-27B06F6EDF94}" destId="{0CE35299-5219-45D3-8465-05E870A3A0E2}" srcOrd="6" destOrd="0" parTransId="{33D67125-4066-48C0-930D-4E2BF120F0F8}" sibTransId="{E651A8B2-DF34-4DCB-9AE5-9764C53403C0}"/>
    <dgm:cxn modelId="{74BB0F99-CA7F-411C-9A03-BAF4311E8A05}" srcId="{F88DECEC-B63C-4A10-A147-27B06F6EDF94}" destId="{D8E7ACA3-FB4D-40B5-98ED-9A70C4F40C78}" srcOrd="2" destOrd="0" parTransId="{FC620897-93BB-41D1-85AD-53A3B7BF77F4}" sibTransId="{4A9E7267-57DF-49AF-9E5B-EAA6C1C92C35}"/>
    <dgm:cxn modelId="{2270A058-40CE-48EF-9160-B2680E62A882}" type="presOf" srcId="{F88DECEC-B63C-4A10-A147-27B06F6EDF94}" destId="{5A70EF7B-EC7D-453C-AC08-A2DCC9637567}" srcOrd="0" destOrd="0" presId="urn:microsoft.com/office/officeart/2005/8/layout/vList2"/>
    <dgm:cxn modelId="{F9A591EB-742B-46BA-AD15-34E80A40A06F}" srcId="{F88DECEC-B63C-4A10-A147-27B06F6EDF94}" destId="{082695AA-BDF7-4873-B18B-F3CA01255A53}" srcOrd="0" destOrd="0" parTransId="{1FAD8B25-728F-4B6F-BDD6-CC0D96E504D2}" sibTransId="{193E2891-E261-4C08-8232-6EA0C5300E8E}"/>
    <dgm:cxn modelId="{BB68109D-57A5-4FBF-90F8-A0EAFCB314C4}" srcId="{F88DECEC-B63C-4A10-A147-27B06F6EDF94}" destId="{60B2A63F-1281-4ADC-BF76-A26589CADB7E}" srcOrd="3" destOrd="0" parTransId="{53EE8AED-E427-4E79-B9DE-D98D43A03E5C}" sibTransId="{EC060C9C-8F55-40CB-8696-F2B548B2F5C2}"/>
    <dgm:cxn modelId="{2612EC35-9060-48B8-8767-998E5DADB491}" type="presOf" srcId="{D8E7ACA3-FB4D-40B5-98ED-9A70C4F40C78}" destId="{4E91261A-EBA7-439B-AF0A-29B6D9E9EB52}" srcOrd="0" destOrd="0" presId="urn:microsoft.com/office/officeart/2005/8/layout/vList2"/>
    <dgm:cxn modelId="{1C799272-0910-4837-8887-5C1E7C3D410A}" type="presOf" srcId="{A38C4022-DC5E-4EEF-952F-4DC8D32D5957}" destId="{96793376-46AE-445C-84CC-A09C1AB721FF}" srcOrd="0" destOrd="0" presId="urn:microsoft.com/office/officeart/2005/8/layout/vList2"/>
    <dgm:cxn modelId="{773859E3-A851-4B8B-97D7-DD9EB4A73B88}" type="presParOf" srcId="{5A70EF7B-EC7D-453C-AC08-A2DCC9637567}" destId="{87E2AE46-7E29-4D48-B0B5-8E7F2E6520E0}" srcOrd="0" destOrd="0" presId="urn:microsoft.com/office/officeart/2005/8/layout/vList2"/>
    <dgm:cxn modelId="{1817D573-07DA-4B42-B843-34AA2A295315}" type="presParOf" srcId="{5A70EF7B-EC7D-453C-AC08-A2DCC9637567}" destId="{223013C5-ABAC-41F1-A591-D5ADBDFBF9DF}" srcOrd="1" destOrd="0" presId="urn:microsoft.com/office/officeart/2005/8/layout/vList2"/>
    <dgm:cxn modelId="{B84C3AB1-C2D6-4FAB-9011-286D0680F0A9}" type="presParOf" srcId="{5A70EF7B-EC7D-453C-AC08-A2DCC9637567}" destId="{96793376-46AE-445C-84CC-A09C1AB721FF}" srcOrd="2" destOrd="0" presId="urn:microsoft.com/office/officeart/2005/8/layout/vList2"/>
    <dgm:cxn modelId="{4232963C-7EEA-45B9-8F34-93A4BA614DA6}" type="presParOf" srcId="{5A70EF7B-EC7D-453C-AC08-A2DCC9637567}" destId="{D097064E-51C9-48C1-9A5B-18ECC4208C0E}" srcOrd="3" destOrd="0" presId="urn:microsoft.com/office/officeart/2005/8/layout/vList2"/>
    <dgm:cxn modelId="{2B79CFC1-F5C6-4B06-A13A-2AFAC3939A1D}" type="presParOf" srcId="{5A70EF7B-EC7D-453C-AC08-A2DCC9637567}" destId="{4E91261A-EBA7-439B-AF0A-29B6D9E9EB52}" srcOrd="4" destOrd="0" presId="urn:microsoft.com/office/officeart/2005/8/layout/vList2"/>
    <dgm:cxn modelId="{0879E626-F68F-4C2D-9DD3-0D07C118B881}" type="presParOf" srcId="{5A70EF7B-EC7D-453C-AC08-A2DCC9637567}" destId="{9ACCAC2E-DA4C-4496-B4F8-B59B27250EEA}" srcOrd="5" destOrd="0" presId="urn:microsoft.com/office/officeart/2005/8/layout/vList2"/>
    <dgm:cxn modelId="{F74BCAB3-CC5D-4F78-9EC9-C738E73922D7}" type="presParOf" srcId="{5A70EF7B-EC7D-453C-AC08-A2DCC9637567}" destId="{51D6E281-E698-4FF8-828E-6D5A369BB939}" srcOrd="6" destOrd="0" presId="urn:microsoft.com/office/officeart/2005/8/layout/vList2"/>
    <dgm:cxn modelId="{352D41DC-9CA9-4C15-907C-115018627AD3}" type="presParOf" srcId="{5A70EF7B-EC7D-453C-AC08-A2DCC9637567}" destId="{D2149CE5-E086-4462-8EE3-A3276C72BF50}" srcOrd="7" destOrd="0" presId="urn:microsoft.com/office/officeart/2005/8/layout/vList2"/>
    <dgm:cxn modelId="{8A23F9BB-35DC-4D8F-9B17-16842AEFB3B3}" type="presParOf" srcId="{5A70EF7B-EC7D-453C-AC08-A2DCC9637567}" destId="{6C21AC89-BACC-4792-87ED-0F5D6E0B3CF3}" srcOrd="8" destOrd="0" presId="urn:microsoft.com/office/officeart/2005/8/layout/vList2"/>
    <dgm:cxn modelId="{E1A35005-BF6D-4E18-B6A4-76AD1FBE85C5}" type="presParOf" srcId="{5A70EF7B-EC7D-453C-AC08-A2DCC9637567}" destId="{0968A8F5-1164-4B10-BED6-7DE60030C221}" srcOrd="9" destOrd="0" presId="urn:microsoft.com/office/officeart/2005/8/layout/vList2"/>
    <dgm:cxn modelId="{5CF3A54F-902D-4A4D-95D4-5E2050343CFA}" type="presParOf" srcId="{5A70EF7B-EC7D-453C-AC08-A2DCC9637567}" destId="{55B6E13B-82FE-427D-B5EA-22E493A96480}" srcOrd="10" destOrd="0" presId="urn:microsoft.com/office/officeart/2005/8/layout/vList2"/>
    <dgm:cxn modelId="{40356164-F264-428C-88A1-50E6EBF94C94}" type="presParOf" srcId="{5A70EF7B-EC7D-453C-AC08-A2DCC9637567}" destId="{1E5E57EE-8194-4190-A718-07AB74BE559B}" srcOrd="11" destOrd="0" presId="urn:microsoft.com/office/officeart/2005/8/layout/vList2"/>
    <dgm:cxn modelId="{F27FA38E-9EFA-45C5-817C-4EC1CC25786B}" type="presParOf" srcId="{5A70EF7B-EC7D-453C-AC08-A2DCC9637567}" destId="{577100CC-7C47-4FC7-9013-7FE14FAEB805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CB82-A2B2-4A7F-BE6B-26BFA2E720A7}">
      <dsp:nvSpPr>
        <dsp:cNvPr id="0" name=""/>
        <dsp:cNvSpPr/>
      </dsp:nvSpPr>
      <dsp:spPr>
        <a:xfrm>
          <a:off x="3159817" y="3379405"/>
          <a:ext cx="2549602" cy="2282442"/>
        </a:xfrm>
        <a:prstGeom prst="ellipse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alpha val="8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MUDANÇAS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533198" y="3713661"/>
        <a:ext cx="1802840" cy="1613930"/>
      </dsp:txXfrm>
    </dsp:sp>
    <dsp:sp modelId="{A0E969CC-B574-4B6E-A95C-2DAD98724C77}">
      <dsp:nvSpPr>
        <dsp:cNvPr id="0" name=""/>
        <dsp:cNvSpPr/>
      </dsp:nvSpPr>
      <dsp:spPr>
        <a:xfrm rot="10800000">
          <a:off x="1084839" y="4195378"/>
          <a:ext cx="1960854" cy="650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C3F18C8F-DA3B-4A93-8863-71BA091D325A}">
      <dsp:nvSpPr>
        <dsp:cNvPr id="0" name=""/>
        <dsp:cNvSpPr/>
      </dsp:nvSpPr>
      <dsp:spPr>
        <a:xfrm>
          <a:off x="679" y="3653298"/>
          <a:ext cx="2168320" cy="1734656"/>
        </a:xfrm>
        <a:prstGeom prst="roundRect">
          <a:avLst>
            <a:gd name="adj" fmla="val 10000"/>
          </a:avLst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LQF - Lei de Qualidade Fiscal</a:t>
          </a:r>
          <a:endParaRPr lang="pt-BR" sz="1600" b="1" kern="1200" dirty="0"/>
        </a:p>
      </dsp:txBody>
      <dsp:txXfrm>
        <a:off x="51485" y="3704104"/>
        <a:ext cx="2066708" cy="1633044"/>
      </dsp:txXfrm>
    </dsp:sp>
    <dsp:sp modelId="{8B275027-206F-4F4C-8189-03FA79CAED93}">
      <dsp:nvSpPr>
        <dsp:cNvPr id="0" name=""/>
        <dsp:cNvSpPr/>
      </dsp:nvSpPr>
      <dsp:spPr>
        <a:xfrm rot="13405025">
          <a:off x="1542970" y="2512377"/>
          <a:ext cx="2225972" cy="650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6121CE59-CE6F-4B23-A636-25C5833C7B73}">
      <dsp:nvSpPr>
        <dsp:cNvPr id="0" name=""/>
        <dsp:cNvSpPr/>
      </dsp:nvSpPr>
      <dsp:spPr>
        <a:xfrm>
          <a:off x="763356" y="1205337"/>
          <a:ext cx="2168320" cy="1734656"/>
        </a:xfrm>
        <a:prstGeom prst="roundRect">
          <a:avLst>
            <a:gd name="adj" fmla="val 10000"/>
          </a:avLst>
        </a:prstGeom>
        <a:solidFill>
          <a:schemeClr val="accent4">
            <a:tint val="4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Adoção de um Plano de contas padronizado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(PCASP)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814162" y="1256143"/>
        <a:ext cx="2066708" cy="1633044"/>
      </dsp:txXfrm>
    </dsp:sp>
    <dsp:sp modelId="{8BE8BD52-2ECB-45B2-B332-F2B958F2B8EC}">
      <dsp:nvSpPr>
        <dsp:cNvPr id="0" name=""/>
        <dsp:cNvSpPr/>
      </dsp:nvSpPr>
      <dsp:spPr>
        <a:xfrm rot="16200000">
          <a:off x="3391074" y="1889143"/>
          <a:ext cx="2087087" cy="650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EDFD844-089C-4840-A052-9C32FEC9EB88}">
      <dsp:nvSpPr>
        <dsp:cNvPr id="0" name=""/>
        <dsp:cNvSpPr/>
      </dsp:nvSpPr>
      <dsp:spPr>
        <a:xfrm>
          <a:off x="3350458" y="303519"/>
          <a:ext cx="2168320" cy="1734656"/>
        </a:xfrm>
        <a:prstGeom prst="roundRect">
          <a:avLst>
            <a:gd name="adj" fmla="val 10000"/>
          </a:avLst>
        </a:prstGeom>
        <a:solidFill>
          <a:schemeClr val="accent3">
            <a:tint val="9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shade val="70000"/>
              <a:satMod val="105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Maior Rigor dos </a:t>
          </a:r>
          <a:r>
            <a:rPr lang="pt-BR" sz="1600" b="1" kern="1200" dirty="0" smtClean="0">
              <a:solidFill>
                <a:schemeClr val="tx1"/>
              </a:solidFill>
            </a:rPr>
            <a:t>‘Controles Externos’: </a:t>
          </a:r>
          <a:r>
            <a:rPr lang="pt-BR" sz="1600" b="1" kern="1200" dirty="0" smtClean="0">
              <a:solidFill>
                <a:schemeClr val="tx1"/>
              </a:solidFill>
            </a:rPr>
            <a:t>AUDESP, SIOPE, SIOPS, SISTN, </a:t>
          </a:r>
          <a:r>
            <a:rPr lang="pt-BR" sz="1600" b="1" kern="1200" dirty="0" smtClean="0">
              <a:solidFill>
                <a:schemeClr val="tx1"/>
              </a:solidFill>
            </a:rPr>
            <a:t>SICONFI (...)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401264" y="354325"/>
        <a:ext cx="2066708" cy="1633044"/>
      </dsp:txXfrm>
    </dsp:sp>
    <dsp:sp modelId="{9E0F610F-78DF-4FAA-8462-C44ACFE9C84A}">
      <dsp:nvSpPr>
        <dsp:cNvPr id="0" name=""/>
        <dsp:cNvSpPr/>
      </dsp:nvSpPr>
      <dsp:spPr>
        <a:xfrm rot="18933523">
          <a:off x="5086708" y="2553722"/>
          <a:ext cx="2043800" cy="650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DCA95346-9D09-4E0B-8E10-4BCE40351411}">
      <dsp:nvSpPr>
        <dsp:cNvPr id="0" name=""/>
        <dsp:cNvSpPr/>
      </dsp:nvSpPr>
      <dsp:spPr>
        <a:xfrm>
          <a:off x="5754052" y="1296130"/>
          <a:ext cx="2168320" cy="1734656"/>
        </a:xfrm>
        <a:prstGeom prst="roundRect">
          <a:avLst>
            <a:gd name="adj" fmla="val 10000"/>
          </a:avLst>
        </a:prstGeom>
        <a:solidFill>
          <a:schemeClr val="accent2">
            <a:tint val="9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Novas normas contábeis: NBCASP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(NBCTSP)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5804858" y="1346936"/>
        <a:ext cx="2066708" cy="1633044"/>
      </dsp:txXfrm>
    </dsp:sp>
    <dsp:sp modelId="{F44A86E6-8E16-491E-9ED7-A5C3588E723C}">
      <dsp:nvSpPr>
        <dsp:cNvPr id="0" name=""/>
        <dsp:cNvSpPr/>
      </dsp:nvSpPr>
      <dsp:spPr>
        <a:xfrm>
          <a:off x="5823543" y="4195378"/>
          <a:ext cx="1960854" cy="650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3A7CE3DE-47D4-4840-B946-0E499BDD5667}">
      <dsp:nvSpPr>
        <dsp:cNvPr id="0" name=""/>
        <dsp:cNvSpPr/>
      </dsp:nvSpPr>
      <dsp:spPr>
        <a:xfrm>
          <a:off x="6700237" y="3653298"/>
          <a:ext cx="2168320" cy="1734656"/>
        </a:xfrm>
        <a:prstGeom prst="roundRect">
          <a:avLst>
            <a:gd name="adj" fmla="val 10000"/>
          </a:avLst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>
              <a:solidFill>
                <a:schemeClr val="tx1"/>
              </a:solidFill>
            </a:rPr>
            <a:t>Transparência</a:t>
          </a:r>
          <a:r>
            <a:rPr lang="pt-BR" sz="1600" b="1" kern="1200" dirty="0" smtClean="0">
              <a:solidFill>
                <a:schemeClr val="tx1"/>
              </a:solidFill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Lei </a:t>
          </a:r>
          <a:r>
            <a:rPr lang="pt-BR" sz="1600" b="1" kern="1200" dirty="0" smtClean="0">
              <a:solidFill>
                <a:schemeClr val="tx1"/>
              </a:solidFill>
            </a:rPr>
            <a:t>da </a:t>
          </a:r>
          <a:r>
            <a:rPr lang="pt-BR" sz="1600" b="1" kern="1200" dirty="0" smtClean="0">
              <a:solidFill>
                <a:schemeClr val="tx1"/>
              </a:solidFill>
            </a:rPr>
            <a:t>Transparência;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Lei de acesso à informação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6751043" y="3704104"/>
        <a:ext cx="2066708" cy="1633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6748-5540-42EA-B910-58FA61D161D6}">
      <dsp:nvSpPr>
        <dsp:cNvPr id="0" name=""/>
        <dsp:cNvSpPr/>
      </dsp:nvSpPr>
      <dsp:spPr>
        <a:xfrm>
          <a:off x="783673" y="844371"/>
          <a:ext cx="5131862" cy="1764250"/>
        </a:xfrm>
        <a:prstGeom prst="leftRightRibbon">
          <a:avLst/>
        </a:prstGeom>
        <a:solidFill>
          <a:srgbClr val="0070C0">
            <a:alpha val="90000"/>
          </a:srgb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5E6B5-45AA-4732-A0FE-E39D623D796B}">
      <dsp:nvSpPr>
        <dsp:cNvPr id="0" name=""/>
        <dsp:cNvSpPr/>
      </dsp:nvSpPr>
      <dsp:spPr>
        <a:xfrm>
          <a:off x="1376895" y="939371"/>
          <a:ext cx="1688938" cy="1313044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Empresa Privada</a:t>
          </a:r>
          <a:endParaRPr lang="pt-BR" sz="3000" kern="1200" dirty="0"/>
        </a:p>
      </dsp:txBody>
      <dsp:txXfrm>
        <a:off x="1376895" y="939371"/>
        <a:ext cx="1688938" cy="1313044"/>
      </dsp:txXfrm>
    </dsp:sp>
    <dsp:sp modelId="{C95D00B1-B611-4851-8CD6-0111A48935F0}">
      <dsp:nvSpPr>
        <dsp:cNvPr id="0" name=""/>
        <dsp:cNvSpPr/>
      </dsp:nvSpPr>
      <dsp:spPr>
        <a:xfrm>
          <a:off x="3278343" y="1224329"/>
          <a:ext cx="1996017" cy="1313044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Órgão Público</a:t>
          </a:r>
          <a:endParaRPr lang="pt-BR" sz="3000" kern="1200" dirty="0"/>
        </a:p>
      </dsp:txBody>
      <dsp:txXfrm>
        <a:off x="3278343" y="1224329"/>
        <a:ext cx="1996017" cy="131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2AE46-7E29-4D48-B0B5-8E7F2E6520E0}">
      <dsp:nvSpPr>
        <dsp:cNvPr id="0" name=""/>
        <dsp:cNvSpPr/>
      </dsp:nvSpPr>
      <dsp:spPr>
        <a:xfrm>
          <a:off x="0" y="40119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Orçamento</a:t>
          </a:r>
          <a:endParaRPr lang="pt-BR" sz="2200" kern="1200" dirty="0"/>
        </a:p>
      </dsp:txBody>
      <dsp:txXfrm>
        <a:off x="25130" y="65249"/>
        <a:ext cx="7078532" cy="464540"/>
      </dsp:txXfrm>
    </dsp:sp>
    <dsp:sp modelId="{96793376-46AE-445C-84CC-A09C1AB721FF}">
      <dsp:nvSpPr>
        <dsp:cNvPr id="0" name=""/>
        <dsp:cNvSpPr/>
      </dsp:nvSpPr>
      <dsp:spPr>
        <a:xfrm>
          <a:off x="0" y="618279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Controle e redução de custos</a:t>
          </a:r>
        </a:p>
      </dsp:txBody>
      <dsp:txXfrm>
        <a:off x="25130" y="643409"/>
        <a:ext cx="7078532" cy="464540"/>
      </dsp:txXfrm>
    </dsp:sp>
    <dsp:sp modelId="{4E91261A-EBA7-439B-AF0A-29B6D9E9EB52}">
      <dsp:nvSpPr>
        <dsp:cNvPr id="0" name=""/>
        <dsp:cNvSpPr/>
      </dsp:nvSpPr>
      <dsp:spPr>
        <a:xfrm>
          <a:off x="0" y="1196440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Definição de preços e taxas</a:t>
          </a:r>
        </a:p>
      </dsp:txBody>
      <dsp:txXfrm>
        <a:off x="25130" y="1221570"/>
        <a:ext cx="7078532" cy="464540"/>
      </dsp:txXfrm>
    </dsp:sp>
    <dsp:sp modelId="{51D6E281-E698-4FF8-828E-6D5A369BB939}">
      <dsp:nvSpPr>
        <dsp:cNvPr id="0" name=""/>
        <dsp:cNvSpPr/>
      </dsp:nvSpPr>
      <dsp:spPr>
        <a:xfrm>
          <a:off x="0" y="1774600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Mensuração de performance</a:t>
          </a:r>
        </a:p>
      </dsp:txBody>
      <dsp:txXfrm>
        <a:off x="25130" y="1799730"/>
        <a:ext cx="7078532" cy="464540"/>
      </dsp:txXfrm>
    </dsp:sp>
    <dsp:sp modelId="{6C21AC89-BACC-4792-87ED-0F5D6E0B3CF3}">
      <dsp:nvSpPr>
        <dsp:cNvPr id="0" name=""/>
        <dsp:cNvSpPr/>
      </dsp:nvSpPr>
      <dsp:spPr>
        <a:xfrm>
          <a:off x="0" y="2352760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Avaliação de programas</a:t>
          </a:r>
        </a:p>
      </dsp:txBody>
      <dsp:txXfrm>
        <a:off x="25130" y="2377890"/>
        <a:ext cx="7078532" cy="464540"/>
      </dsp:txXfrm>
    </dsp:sp>
    <dsp:sp modelId="{55B6E13B-82FE-427D-B5EA-22E493A96480}">
      <dsp:nvSpPr>
        <dsp:cNvPr id="0" name=""/>
        <dsp:cNvSpPr/>
      </dsp:nvSpPr>
      <dsp:spPr>
        <a:xfrm>
          <a:off x="0" y="2930920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Uma variedade de decisões econômicas</a:t>
          </a:r>
        </a:p>
      </dsp:txBody>
      <dsp:txXfrm>
        <a:off x="25130" y="2956050"/>
        <a:ext cx="7078532" cy="464540"/>
      </dsp:txXfrm>
    </dsp:sp>
    <dsp:sp modelId="{577100CC-7C47-4FC7-9013-7FE14FAEB805}">
      <dsp:nvSpPr>
        <dsp:cNvPr id="0" name=""/>
        <dsp:cNvSpPr/>
      </dsp:nvSpPr>
      <dsp:spPr>
        <a:xfrm>
          <a:off x="0" y="3509080"/>
          <a:ext cx="712879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Informação aos cidadãos</a:t>
          </a:r>
          <a:endParaRPr lang="pt-BR" sz="2200" kern="1200" dirty="0"/>
        </a:p>
      </dsp:txBody>
      <dsp:txXfrm>
        <a:off x="25130" y="3534210"/>
        <a:ext cx="7078532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43154-AD5D-4CAB-9B1B-FCA30790AE26}" type="datetimeFigureOut">
              <a:rPr lang="pt-BR"/>
              <a:pPr>
                <a:defRPr/>
              </a:pPr>
              <a:t>29/09/2014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6543B8-D072-473D-9501-29915E7CD5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6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18" charset="0"/>
            </a:endParaRPr>
          </a:p>
        </p:txBody>
      </p:sp>
      <p:sp>
        <p:nvSpPr>
          <p:cNvPr id="1027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18" charset="0"/>
            </a:endParaRPr>
          </a:p>
        </p:txBody>
      </p:sp>
      <p:sp>
        <p:nvSpPr>
          <p:cNvPr id="1028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Georgia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Imagem 2" descr="fear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720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tângulo 20"/>
          <p:cNvSpPr>
            <a:spLocks noChangeArrowheads="1"/>
          </p:cNvSpPr>
          <p:nvPr userDrawn="1"/>
        </p:nvSpPr>
        <p:spPr bwMode="auto">
          <a:xfrm>
            <a:off x="1042988" y="25460"/>
            <a:ext cx="785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Georgia" pitchFamily="18" charset="0"/>
              </a:rPr>
              <a:t>UNIVERSIDADE DE SÃO PAULO</a:t>
            </a:r>
          </a:p>
          <a:p>
            <a:pPr algn="ctr">
              <a:defRPr/>
            </a:pPr>
            <a:r>
              <a:rPr lang="pt-BR" sz="1400" dirty="0">
                <a:latin typeface="Georgia" pitchFamily="18" charset="0"/>
              </a:rPr>
              <a:t>FACULDADE DE ECONOMIA, ADMINISTRAÇÃO E CONTABILIDADE DE RIBEIRÃO </a:t>
            </a:r>
            <a:r>
              <a:rPr lang="pt-BR" sz="1400" dirty="0" smtClean="0">
                <a:latin typeface="Georgia" pitchFamily="18" charset="0"/>
              </a:rPr>
              <a:t>PRETO</a:t>
            </a:r>
            <a:endParaRPr lang="pt-BR" sz="1400" dirty="0">
              <a:latin typeface="Georgia" pitchFamily="18" charset="0"/>
            </a:endParaRPr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-36514" y="6608763"/>
            <a:ext cx="576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482ADC95-D1BC-40C9-B88B-2AC6608ED43E}" type="slidenum">
              <a:rPr lang="pt-BR" sz="1200" smtClean="0">
                <a:solidFill>
                  <a:srgbClr val="0070C0"/>
                </a:solidFill>
              </a:rPr>
              <a:pPr>
                <a:defRPr/>
              </a:pPr>
              <a:t>‹nº›</a:t>
            </a:fld>
            <a:endParaRPr lang="pt-BR" sz="1200" dirty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cardo.azevedo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ssiste.serpro.gov.br/cic/video6.html" TargetMode="External"/><Relationship Id="rId13" Type="http://schemas.openxmlformats.org/officeDocument/2006/relationships/hyperlink" Target="http://assiste.serpro.gov.br/cq/dia01t.html" TargetMode="External"/><Relationship Id="rId3" Type="http://schemas.openxmlformats.org/officeDocument/2006/relationships/hyperlink" Target="http://assiste.serpro.gov.br/cic/video1.html" TargetMode="External"/><Relationship Id="rId7" Type="http://schemas.openxmlformats.org/officeDocument/2006/relationships/hyperlink" Target="http://assiste.serpro.gov.br/cic/video5.html" TargetMode="External"/><Relationship Id="rId12" Type="http://schemas.openxmlformats.org/officeDocument/2006/relationships/hyperlink" Target="http://assiste.serpro.gov.br/cq/dia01m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ssiste.serpro.gov.br/cic/video4.html" TargetMode="External"/><Relationship Id="rId11" Type="http://schemas.openxmlformats.org/officeDocument/2006/relationships/hyperlink" Target="http://assiste.serpro.gov.br/cq/dia31t.html" TargetMode="External"/><Relationship Id="rId5" Type="http://schemas.openxmlformats.org/officeDocument/2006/relationships/hyperlink" Target="http://assiste.serpro.gov.br/cic/video3.html" TargetMode="External"/><Relationship Id="rId15" Type="http://schemas.openxmlformats.org/officeDocument/2006/relationships/hyperlink" Target="http://assiste.serpro.gov.br/cq/dia02t.html" TargetMode="External"/><Relationship Id="rId10" Type="http://schemas.openxmlformats.org/officeDocument/2006/relationships/hyperlink" Target="http://assiste.serpro.gov.br/cq/dia31m.html" TargetMode="External"/><Relationship Id="rId4" Type="http://schemas.openxmlformats.org/officeDocument/2006/relationships/hyperlink" Target="http://assiste.serpro.gov.br/cic/video2.html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://assiste.serpro.gov.br/cq/dia02m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ssiste.serpro.gov.br/esaf/video15.html" TargetMode="External"/><Relationship Id="rId3" Type="http://schemas.openxmlformats.org/officeDocument/2006/relationships/hyperlink" Target="http://assiste.serpro.gov.br/esaf/video10.html" TargetMode="External"/><Relationship Id="rId7" Type="http://schemas.openxmlformats.org/officeDocument/2006/relationships/hyperlink" Target="http://assiste.serpro.gov.br/esaf/video14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ssiste.serpro.gov.br/esaf/video13.html" TargetMode="External"/><Relationship Id="rId5" Type="http://schemas.openxmlformats.org/officeDocument/2006/relationships/hyperlink" Target="http://assiste.serpro.gov.br/esaf/video12.html" TargetMode="External"/><Relationship Id="rId10" Type="http://schemas.openxmlformats.org/officeDocument/2006/relationships/hyperlink" Target="http://assiste.serpro.gov.br/esaf/video17.html" TargetMode="External"/><Relationship Id="rId4" Type="http://schemas.openxmlformats.org/officeDocument/2006/relationships/hyperlink" Target="http://assiste.serpro.gov.br/esaf/video11.html" TargetMode="External"/><Relationship Id="rId9" Type="http://schemas.openxmlformats.org/officeDocument/2006/relationships/hyperlink" Target="http://assiste.serpro.gov.br/esaf/video1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32856"/>
            <a:ext cx="9144000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77281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Custos no setor </a:t>
            </a:r>
            <a:r>
              <a:rPr lang="pt-BR" sz="4000" b="1" dirty="0">
                <a:solidFill>
                  <a:srgbClr val="0070C0"/>
                </a:solidFill>
              </a:rPr>
              <a:t>p</a:t>
            </a:r>
            <a:r>
              <a:rPr lang="pt-BR" sz="4000" b="1" dirty="0" smtClean="0">
                <a:solidFill>
                  <a:srgbClr val="0070C0"/>
                </a:solidFill>
              </a:rPr>
              <a:t>úblico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565" y="4005064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Ricardo Rocha de Azevedo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hlinkClick r:id="rId2"/>
              </a:rPr>
              <a:t>ricardo.azevedo@usp.br</a:t>
            </a: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endParaRPr lang="pt-BR" sz="28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0070C0"/>
                </a:solidFill>
              </a:rPr>
              <a:t>Doutorando em Controladoria e Contabilidade</a:t>
            </a:r>
          </a:p>
          <a:p>
            <a:pPr algn="ctr"/>
            <a:r>
              <a:rPr lang="pt-BR" sz="1600" b="1" dirty="0" smtClean="0">
                <a:solidFill>
                  <a:srgbClr val="0070C0"/>
                </a:solidFill>
              </a:rPr>
              <a:t>FEARP-USP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72961" y="650935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Setembro/2014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95536" y="4581128"/>
            <a:ext cx="8496944" cy="902765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>
              <a:spcAft>
                <a:spcPts val="666"/>
              </a:spcAft>
            </a:pPr>
            <a:r>
              <a:rPr lang="pt-BR" sz="2600" b="1" dirty="0"/>
              <a:t>P</a:t>
            </a:r>
            <a:r>
              <a:rPr lang="pt-BR" sz="2600" b="1" dirty="0" smtClean="0"/>
              <a:t>or que </a:t>
            </a:r>
            <a:r>
              <a:rPr lang="pt-BR" sz="2600" b="1" dirty="0"/>
              <a:t>apenas as empresas privadas </a:t>
            </a:r>
            <a:r>
              <a:rPr lang="pt-BR" sz="2600" b="1" dirty="0" smtClean="0"/>
              <a:t>se preocupam em implantar </a:t>
            </a:r>
            <a:r>
              <a:rPr lang="pt-BR" sz="2600" b="1" dirty="0"/>
              <a:t>controle de cu</a:t>
            </a:r>
            <a:r>
              <a:rPr lang="pt-BR" sz="2600" b="1" dirty="0">
                <a:solidFill>
                  <a:srgbClr val="0070C0"/>
                </a:solidFill>
              </a:rPr>
              <a:t>$</a:t>
            </a:r>
            <a:r>
              <a:rPr lang="pt-BR" sz="2600" b="1" dirty="0"/>
              <a:t>to</a:t>
            </a:r>
            <a:r>
              <a:rPr lang="pt-BR" sz="2600" b="1" dirty="0">
                <a:solidFill>
                  <a:srgbClr val="0070C0"/>
                </a:solidFill>
              </a:rPr>
              <a:t>$</a:t>
            </a:r>
            <a:r>
              <a:rPr lang="pt-BR" sz="2600" b="1" dirty="0"/>
              <a:t>?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44556213"/>
              </p:ext>
            </p:extLst>
          </p:nvPr>
        </p:nvGraphicFramePr>
        <p:xfrm>
          <a:off x="1185159" y="1268760"/>
          <a:ext cx="6699209" cy="345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67544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Controle de custos no setor </a:t>
            </a:r>
            <a:r>
              <a:rPr lang="pt-BR" sz="2800" b="1" dirty="0">
                <a:solidFill>
                  <a:srgbClr val="0070C0"/>
                </a:solidFill>
              </a:rPr>
              <a:t>p</a:t>
            </a:r>
            <a:r>
              <a:rPr lang="pt-BR" sz="2800" b="1" dirty="0" smtClean="0">
                <a:solidFill>
                  <a:srgbClr val="0070C0"/>
                </a:solidFill>
              </a:rPr>
              <a:t>úblico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74"/>
          <p:cNvSpPr>
            <a:spLocks noChangeArrowheads="1"/>
          </p:cNvSpPr>
          <p:nvPr/>
        </p:nvSpPr>
        <p:spPr bwMode="auto">
          <a:xfrm>
            <a:off x="228600" y="835710"/>
            <a:ext cx="8777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Princípio da legalidade</a:t>
            </a:r>
            <a:r>
              <a:rPr lang="pt-BR" sz="3600" b="1" dirty="0" smtClean="0">
                <a:solidFill>
                  <a:srgbClr val="0070C0"/>
                </a:solidFill>
              </a:rPr>
              <a:t>...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62880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Existe alguma lei determinando a apuração de custos no setor público?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pPr algn="r"/>
            <a:r>
              <a:rPr lang="pt-BR" b="1" dirty="0">
                <a:solidFill>
                  <a:srgbClr val="0070C0"/>
                </a:solidFill>
              </a:rPr>
              <a:t>u</a:t>
            </a:r>
            <a:r>
              <a:rPr lang="pt-BR" b="1" dirty="0" smtClean="0">
                <a:solidFill>
                  <a:srgbClr val="0070C0"/>
                </a:solidFill>
              </a:rPr>
              <a:t>ma não... várias.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74488"/>
              </p:ext>
            </p:extLst>
          </p:nvPr>
        </p:nvGraphicFramePr>
        <p:xfrm>
          <a:off x="251520" y="2818931"/>
          <a:ext cx="8676457" cy="3634405"/>
        </p:xfrm>
        <a:graphic>
          <a:graphicData uri="http://schemas.openxmlformats.org/drawingml/2006/table">
            <a:tbl>
              <a:tblPr/>
              <a:tblGrid>
                <a:gridCol w="4320480"/>
                <a:gridCol w="2186863"/>
                <a:gridCol w="2169114"/>
              </a:tblGrid>
              <a:tr h="59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Legislação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Aplicada 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 todos os entes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Aplicada 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ao Governo Federal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Lei Federal 4.320/64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Decreto-Lei nº 200/1967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Lei de Responsabilidade Fiscal – LC 101/2000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Lei Federal 10.180/2001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3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Decreto Federal nº 6976/2009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Resolução CFC N.º 1.366/11 - (NBCT 16.11)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013" y="4581128"/>
            <a:ext cx="9144000" cy="580992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>
              <a:spcAft>
                <a:spcPts val="666"/>
              </a:spcAft>
            </a:pPr>
            <a:r>
              <a:rPr lang="pt-BR" sz="3100" b="1" dirty="0" smtClean="0">
                <a:solidFill>
                  <a:srgbClr val="0070C0"/>
                </a:solidFill>
              </a:rPr>
              <a:t>“grandes custos e alta </a:t>
            </a:r>
            <a:r>
              <a:rPr lang="pt-BR" sz="3100" b="1" dirty="0" smtClean="0">
                <a:solidFill>
                  <a:srgbClr val="0070C0"/>
                </a:solidFill>
              </a:rPr>
              <a:t>dificuldade?”</a:t>
            </a:r>
            <a:endParaRPr lang="pt-BR" sz="29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805683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3074"/>
          <p:cNvSpPr>
            <a:spLocks noChangeArrowheads="1"/>
          </p:cNvSpPr>
          <p:nvPr/>
        </p:nvSpPr>
        <p:spPr bwMode="auto">
          <a:xfrm>
            <a:off x="195825" y="716503"/>
            <a:ext cx="8777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... então porque ainda não temos custos no setor público?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704" y="5229200"/>
            <a:ext cx="9144000" cy="580992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>
              <a:spcAft>
                <a:spcPts val="666"/>
              </a:spcAft>
            </a:pPr>
            <a:r>
              <a:rPr lang="pt-BR" sz="3100" b="1" dirty="0" smtClean="0">
                <a:solidFill>
                  <a:srgbClr val="0070C0"/>
                </a:solidFill>
              </a:rPr>
              <a:t>“</a:t>
            </a:r>
            <a:r>
              <a:rPr lang="pt-BR" sz="3100" b="1" dirty="0" smtClean="0">
                <a:solidFill>
                  <a:srgbClr val="0070C0"/>
                </a:solidFill>
              </a:rPr>
              <a:t>interesses ?”</a:t>
            </a:r>
            <a:endParaRPr lang="pt-BR" sz="29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842475"/>
            <a:ext cx="9144000" cy="580992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>
              <a:spcAft>
                <a:spcPts val="666"/>
              </a:spcAft>
            </a:pPr>
            <a:r>
              <a:rPr lang="pt-BR" sz="3100" b="1" dirty="0" smtClean="0">
                <a:solidFill>
                  <a:srgbClr val="0070C0"/>
                </a:solidFill>
              </a:rPr>
              <a:t>“falta de incentivos ?”</a:t>
            </a:r>
            <a:endParaRPr lang="pt-BR" sz="2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74"/>
          <p:cNvSpPr>
            <a:spLocks noChangeArrowheads="1"/>
          </p:cNvSpPr>
          <p:nvPr/>
        </p:nvSpPr>
        <p:spPr bwMode="auto">
          <a:xfrm>
            <a:off x="195825" y="764704"/>
            <a:ext cx="8777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... então porque ainda não temos custos no setor público?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https://encrypted-tbn0.gstatic.com/images?q=tbn:ANd9GcTPeR_3l0ufUbDit5UATcO-Rgj8ZsbYHNqvD3d6hq715eZyi8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97" y="2276872"/>
            <a:ext cx="4896544" cy="36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613" y="6093296"/>
            <a:ext cx="9144000" cy="580992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>
              <a:spcAft>
                <a:spcPts val="666"/>
              </a:spcAft>
            </a:pPr>
            <a:r>
              <a:rPr lang="pt-BR" sz="3100" b="1" dirty="0" smtClean="0">
                <a:solidFill>
                  <a:srgbClr val="0070C0"/>
                </a:solidFill>
              </a:rPr>
              <a:t>“janela de oportunidade”</a:t>
            </a:r>
            <a:endParaRPr lang="pt-BR" sz="2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83671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Utilização do controle de custos no setor público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1844824"/>
            <a:ext cx="77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pt-BR" sz="2000" dirty="0" smtClean="0"/>
              <a:t>1. Quando um </a:t>
            </a:r>
            <a:r>
              <a:rPr lang="pt-BR" sz="2000" b="1" dirty="0" smtClean="0">
                <a:solidFill>
                  <a:srgbClr val="FF0000"/>
                </a:solidFill>
              </a:rPr>
              <a:t>paciente</a:t>
            </a:r>
            <a:r>
              <a:rPr lang="pt-BR" sz="2000" dirty="0" smtClean="0"/>
              <a:t> chega a uma unidade pública de saúde e é atendido, sendo liberado logo após a medicação, </a:t>
            </a:r>
            <a:r>
              <a:rPr lang="pt-BR" sz="2000" b="1" dirty="0" smtClean="0">
                <a:solidFill>
                  <a:srgbClr val="FF0000"/>
                </a:solidFill>
              </a:rPr>
              <a:t>quanto custou esse atendimento</a:t>
            </a:r>
            <a:r>
              <a:rPr lang="pt-BR" sz="2000" dirty="0" smtClean="0"/>
              <a:t>? Existem gastos nessa atividade que podem ser racionalizados?</a:t>
            </a:r>
          </a:p>
        </p:txBody>
      </p:sp>
      <p:pic>
        <p:nvPicPr>
          <p:cNvPr id="7" name="Picture 2" descr="http://sindhosba.files.wordpress.com/2011/10/medico-pacie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6" y="1988840"/>
            <a:ext cx="1186242" cy="94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75656" y="3356992"/>
            <a:ext cx="7668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pt-BR" sz="2000" dirty="0" smtClean="0"/>
              <a:t>2. Um </a:t>
            </a:r>
            <a:r>
              <a:rPr lang="pt-BR" sz="2000" b="1" dirty="0" smtClean="0">
                <a:solidFill>
                  <a:srgbClr val="FF0000"/>
                </a:solidFill>
              </a:rPr>
              <a:t>aluno é transportado </a:t>
            </a:r>
            <a:r>
              <a:rPr lang="pt-BR" sz="2000" dirty="0" smtClean="0"/>
              <a:t>diariamente por ônibus escolares que o leva até a sua escola. Quando custou esse transporte? Não seria </a:t>
            </a:r>
            <a:r>
              <a:rPr lang="pt-BR" sz="2000" b="1" dirty="0" smtClean="0">
                <a:solidFill>
                  <a:srgbClr val="FF0000"/>
                </a:solidFill>
              </a:rPr>
              <a:t>mais vantajoso </a:t>
            </a:r>
            <a:r>
              <a:rPr lang="pt-BR" sz="2000" dirty="0" smtClean="0"/>
              <a:t>economicamente contratar uma empresa para esse transporte? 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BR" sz="2000" dirty="0"/>
          </a:p>
        </p:txBody>
      </p:sp>
      <p:pic>
        <p:nvPicPr>
          <p:cNvPr id="11" name="Picture 4" descr="http://1.bp.blogspot.com/_tsy5lBHk4Uo/S6o_rbYPQVI/AAAAAAAAB6o/PIay77DMK8o/s1600/02+-+Prefeitura+recebe+%C3%B4nibus+escolar+para+transporte+de+alunos+da+educa%C3%A7%C3%A3o+b%C3%A1s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4579"/>
            <a:ext cx="1234692" cy="9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512168" y="4933617"/>
            <a:ext cx="7631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pt-BR" sz="2000" dirty="0" smtClean="0"/>
              <a:t>3. Uma prefeitura oferece a </a:t>
            </a:r>
            <a:r>
              <a:rPr lang="pt-BR" sz="2000" b="1" dirty="0" smtClean="0">
                <a:solidFill>
                  <a:srgbClr val="FF0000"/>
                </a:solidFill>
              </a:rPr>
              <a:t>merenda escolar </a:t>
            </a:r>
            <a:r>
              <a:rPr lang="pt-BR" sz="2000" dirty="0" smtClean="0"/>
              <a:t>a seus alunos da rede básica de ensino, através da preparação própria com uma cozinha piloto. </a:t>
            </a:r>
            <a:r>
              <a:rPr lang="pt-BR" sz="2000" b="1" dirty="0" smtClean="0">
                <a:solidFill>
                  <a:srgbClr val="FF0000"/>
                </a:solidFill>
              </a:rPr>
              <a:t>Quanto custa </a:t>
            </a:r>
            <a:r>
              <a:rPr lang="pt-BR" sz="2000" dirty="0" smtClean="0"/>
              <a:t>cada etapa da preparação dessa merenda?</a:t>
            </a:r>
            <a:endParaRPr lang="pt-BR" sz="2000" dirty="0"/>
          </a:p>
        </p:txBody>
      </p:sp>
      <p:pic>
        <p:nvPicPr>
          <p:cNvPr id="13" name="Picture 12" descr="http://blog.opovo.com.br/opeixe/files/2012/09/merenda-esco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6" y="4950877"/>
            <a:ext cx="1258250" cy="8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83671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Utilização do controle de custos no setor público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36805" y="2420888"/>
            <a:ext cx="7607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t-BR" sz="2000" dirty="0" smtClean="0"/>
              <a:t>4. Um município possui 4 Unidades Básicas de Saúde em bairros da periferia que atendem casos de emergência e algumas especialidades. Não seria interessante para o Secretário de Saúde conhecer os </a:t>
            </a:r>
            <a:r>
              <a:rPr lang="pt-BR" sz="2000" b="1" dirty="0" smtClean="0">
                <a:solidFill>
                  <a:srgbClr val="FF0000"/>
                </a:solidFill>
              </a:rPr>
              <a:t>gastos</a:t>
            </a:r>
            <a:r>
              <a:rPr lang="pt-BR" sz="2000" dirty="0" smtClean="0"/>
              <a:t> de atendimento em cada uma dessas unidades </a:t>
            </a:r>
            <a:r>
              <a:rPr lang="pt-BR" sz="2000" b="1" dirty="0" smtClean="0">
                <a:solidFill>
                  <a:srgbClr val="FF0000"/>
                </a:solidFill>
              </a:rPr>
              <a:t>por paciente </a:t>
            </a:r>
            <a:r>
              <a:rPr lang="pt-BR" sz="2000" dirty="0" smtClean="0"/>
              <a:t>ou até </a:t>
            </a:r>
            <a:r>
              <a:rPr lang="pt-BR" sz="2000" b="1" dirty="0" smtClean="0">
                <a:solidFill>
                  <a:srgbClr val="FF0000"/>
                </a:solidFill>
              </a:rPr>
              <a:t>por procedimento </a:t>
            </a:r>
            <a:r>
              <a:rPr lang="pt-BR" sz="2000" dirty="0" smtClean="0"/>
              <a:t>executado?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36805" y="4380200"/>
            <a:ext cx="76437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t-BR" sz="2000" dirty="0" smtClean="0"/>
              <a:t>5. Já é consenso geral no país de que a </a:t>
            </a:r>
            <a:r>
              <a:rPr lang="pt-BR" sz="2000" b="1" dirty="0" smtClean="0">
                <a:solidFill>
                  <a:srgbClr val="FF0000"/>
                </a:solidFill>
              </a:rPr>
              <a:t>carga tributária </a:t>
            </a:r>
            <a:r>
              <a:rPr lang="pt-BR" sz="2000" dirty="0" smtClean="0"/>
              <a:t>é elevadíssima. Assim, para uma boa gestão pública em qualquer entidade, não há que se falar em </a:t>
            </a:r>
            <a:r>
              <a:rPr lang="pt-BR" sz="2000" strike="sngStrike" dirty="0" smtClean="0">
                <a:solidFill>
                  <a:srgbClr val="FF0000"/>
                </a:solidFill>
              </a:rPr>
              <a:t>aumento de arrecadação</a:t>
            </a:r>
            <a:r>
              <a:rPr lang="pt-BR" sz="2000" dirty="0" smtClean="0"/>
              <a:t>. Dessa maneira, só resta ao gestor atacar a outra ponta do controle financeiro: os gastos.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4"/>
            </a:pPr>
            <a:endParaRPr lang="pt-BR" sz="2000" dirty="0"/>
          </a:p>
        </p:txBody>
      </p:sp>
      <p:pic>
        <p:nvPicPr>
          <p:cNvPr id="14" name="Picture 2" descr="http://www.santaclaradosul-rs.com.br/arquivos/310712171549Unidade_Basica_de_Sau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0258"/>
            <a:ext cx="1397509" cy="9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bebendobem.com.br/wp-content/uploads/2010/09/200612141513150_mo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" y="4387788"/>
            <a:ext cx="1438913" cy="12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" y="663319"/>
            <a:ext cx="9144000" cy="533433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99CC"/>
                </a:solidFill>
              </a:rPr>
              <a:t>Interesse da academia por custos no setor público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419873" y="5805264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Palavras-chave: “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sector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1976 a 2014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9064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artigos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200150"/>
            <a:ext cx="80581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" y="663319"/>
            <a:ext cx="9144000" cy="533433"/>
          </a:xfrm>
          <a:prstGeom prst="rect">
            <a:avLst/>
          </a:prstGeom>
          <a:noFill/>
        </p:spPr>
        <p:txBody>
          <a:bodyPr wrap="square" lIns="101553" tIns="50777" rIns="101553" bIns="50777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99CC"/>
                </a:solidFill>
              </a:rPr>
              <a:t>Interesse da academia por custos no setor público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419873" y="5805264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Palavras-chave: “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sector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1976 a 2014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9064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artigos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266825"/>
            <a:ext cx="7305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6402814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http://www.ifac.org/publications-resources/study-12-perspectives-cost-accounting-governments</a:t>
            </a:r>
          </a:p>
        </p:txBody>
      </p:sp>
      <p:sp>
        <p:nvSpPr>
          <p:cNvPr id="6" name="AutoShape 4" descr="data:image/jpeg;base64,/9j/4AAQSkZJRgABAQAAAQABAAD/2wCEAAkGBhQSEBQUExIRFRQVGBcUGBgYFBcVFBUWFhgVFxYYFhYYHSchGBklHBYVHy8gIykpLCwsFSAxNTAqNSYrLCkBCQoKDgwOGg8PGiwkHyQsLCksLywqLDAsLCwpKSwpLCwsLCotLCwsLCwsLCwsLCksKSwpLCwsKSwuLCwtLCwsKf/AABEIAM0A9gMBIgACEQEDEQH/xAAbAAACAwEBAQAAAAAAAAAAAAAAAgMEBQEGB//EAEUQAAIBAgMFBQUECAMHBQAAAAECEQADEiExBBMiQVEFYXGBkQYjMlKhFUKx0QdTYnKCksHwFDPhFkNjorLC8RdEo7PS/8QAGgEBAAIDAQAAAAAAAAAAAAAAAAECAwQFBv/EADIRAAICAQIEBAQFBAMAAAAAAAABAhEDBCESMUHwBRNRsWFxkcEiMtHh8SNCgaEUFWL/2gAMAwEAAhEDEQA/APeRXYpooito1RYrkU8URQCxRFNFEUAsVyKeKIoBYrkU8URQCxRFNFEUAsVyKeKKgCxRFBcdRXT5+hqryRXNosot8kciiKC1CsDoQaKcZcmHFrmgiuRTxRFXKixRFNFEUAsURTRRFALFEU0URQCRXYpooigFiiKaKIoBYopoooDsURTxRFQSJFEU8URQCRRFPFEUAkURTxRFAJFFPFQ7RtKoMz5eGp7h31WUlFXJ7EpNukPFV9o7QRBxMOlUN/cvAsCtu0My7SF8tC/0HjUVva0Bixb3rj/eXclHUqvIelcXP4p0wr/LOhj0XWf0NGztLuQUtOyETPwQc5BLictZAikba0X/ADLuzq06KX2hoB0+UmNcqyb197otl7juXPwDgUAGMgMvplSsoIItqgFx8KZYiFWJIY5gSPrXMnqMs/zSNuOKEeSNa77RIBwnaXjP3a27YA/GPGlftjMndbaSAWM7RcEL8xAMAd9UGvs5aGPvSLese7T4mMZEePU0hcvJEzcO7SSfgGpM8v8AWsTk/V9/UvRpr27GqbeMgx98Wy+bi5d+lVO2vaFV2e8wu3QyWrjKLlq20sEJXNROsZ6iq+ItOAmLnukMn/LX4m7xH41H2jivWbyYi2/BsrOZIVTxZ9P60U3atsNbFn2E2q9d2Cy998bkHijMqCQpPUwNedb8VmeyqAbJbUADCCuWkqYMeda0V7DFJSgpLqjhTVSaEiiKeKIrIVEiiKeKIoBIoiniiKASKIp4oigEiiKeKIoBIrtNFFANFEU8URUASKIp4oigEiiKeKIoBIrsU0VS7U7RFpZ+9y5n05noKpkyRxxcpci0YuTpCdo9oi2IGbHunXTLmegrIuNhOK+MVw5i0G+HobzdT8oy8aS5eKSSZvHPWRYB/G6fpVPDmSSSSZOpJPUnrXl9TqZah77R6I7OLDHEtuZLtW0vdILtMaD7q+C/1rlpMuGAbhNte5f943hGVKqFoC6kwP6+gzqTFPwav7m3+4DxN5mc+81rUZRlUtmv3vc2+5R8beh+tdAn4MsXubXcg/zHP9/e7qmWwucsVCoEUBTjW2ZxOSYVGfMjEcgfKmbtKzaKqUS1NuQ10M3upMASIlpOgM5nQVkx4pZNoqyspqPMrWbeKcEkv7u3kcrQPE+WgPXxqz9n3GJwWbvEBatnAck0dyeU5/zGqX/qEDuiP8QS5wsihUCoB9xlgFtNRAk6xVX/AG7YlSLDMWumMV1oa0NBrkwyl9JJyrdXh2T+e2YHqod9o1W2G6JizdUkC0gKmFT7zk6Cf61Xu3ggLAgADd2yeHIZvcM8uZPf3VX2b28YyTbfiulUKMSTbiMIXEs3AcOchYbPSsr2h9o225tn2G0zk33bekqxK2EaQMTAnOJIBiABJmn/AFuS9+/Yj/lQ6Ho/Yf2gt7TbuCzbuC1aYqHYQtyc5XPvmOQIr08VFsOwJZtrbtqFRQAABH9mp4rv4oLHBRXQ5k5cUmxIoiniiKyFBIoiniiKASKIp4oigEiiKeKIoBIoiniiKASKKeKKAfDRhp4oiqkiYaMNPFEUAmGjDTxRFAQbReCKWPL6nkK8pe2olt8c2JO66CMmunuGi9TV72j25WcWcUDMuRyUCXI74hR3tWOWxNiIjQADRVA4FHcB9Zrz/iGfzJ8C5L372OrpcXDHifN+xxFyz11nme89acUvOpbdrEQJCzzPwqBqT3AVzUbjBFhS0hZDKCTkFH+Y3U8lA5k1y7tKq8FsIwqIghltyAAwXiBZiIReNj8oBNQdodorb4uKEAI04VB4Z+W65Yka4ASxByFZa9t3Fa46QqRBXNVwTFtcjiU5s2ZLYnZjMV1NJofMXHPl7mlm1HA+GPMvbbZ2u4lxRYhDlN62tkIuIthUXGCkkKoZhmS+ZyrKvdjqMe82vZpgLKs99iBGI8CESZnXnAro2i1cIF61aSSQHUE3FJUYVJBhobCSzDOSOQrMxaf2B1MV3IwUVS2OfKV7s1UbZF1G1XDhCQu7sW454ZxP5kTnWdtN0Fju0wKYtKMReAPi4jmTJPLlUN27AJz6DvJyX6121aIXL4mIsp1xGN4w8Jj+KrpGOywGiSs5Dc2o1JM42Xlz17xWx+jjYlbtHanyI2e3a2dTyxHO4R5gisYnDiKwRb9zb/auMOJx4cR8hXoP0XOF2nbLY6Wnnmxg4z35kDyoyUz6HFGGpIrkVBAkURUkURQEeGjDTxRFAJhow08URQCRRhqSK5FAJhow08URQCYa7TRRQEmGjDTxRFQSJhow08URQCYah2q7gRm6D68vrFWYrF9qL5FoKNWP4ZD6kelYc+Ty8cpGTFDjmonl9quSc/vmf4EOvgXk/wANMoqK0MTseQO7XL7qSs+ZxHzqyFrybfqdxIQJTW1xEkmFWSScgAIJPeAIy5kqOdDjKOemWvlVPti6d2tqDgMvedRIW0syD0LsGMc5t1t6PB52RJ8upgz5OCNmNtW1i7d3rIN3O+wFYIVZFm2zayZxE88U8hVO45gCTrjbQcXIQM4AP/V1q1tUn4smb3r9ASOBPJYEd1UgpOWkn+8+7+hr1aVKkcVuzlxZg98AdY+InzIorpuYsx8I4R4A6+Zk10L/AH+VQwCbHceN3bdyCG4VZgD8K4oGQkn+Wp7ux3LeNt3dAsxYSbbDjecTGRkSSxnvFP2f2ncs42tsBjI1AmElRGfex75rQte1m0Agl5zn76z5q9Vtllw9TLdN22Ex7jhzym8w4iZzy/AVY9n7htbVadWiDB6MpjED+NaK+1l5iQXcEkADEzAjkrFw/dmQQe6qx7RDGSltXUg4xaCOCD1tED1t+tLZNI+rKQRI0ruGsP2W7YW8CJXHqVXCVJ5suGMu4qDXoCtQQ0R4aMNPFEUIEw0YaeKIoBMNGGniiKATDRhp4oigEw0YaeKIoBMNFPFFAPFEU8URUFhIoiniiKASK8j7X7TDjonEf4Fa5Ec5MV7GK8N7c6OecXQO6Qlv/urn+Iv+kl6tI2tKvxt+iIuydiO7SflE+POfOauNs0d9WtltQo/s1HthIyHxE4V/eP8AQCT5V5m22dfkjKu3JuBRoJbxbNUGL97KPOsQmbrEgSQDcaQQbOz/AAIAMwuJf4sKnKa3tqVXYLJwAYfiCkrb4yQTlJw5+deaN8FMcAPfbfEASq2hO7C9x11ghUivSeFQ/A5fGvp/JytY90ipceTiOrSx7syfSR54agcEDUwTA8SM9eU6+FSMczEDMKNMlXx8B6d9RuZaBounSNJB/vWuwc85hjL+8qYAwY1OQ88h9fwoIq72Vsm8fBiw8LQ2F3UMeEZWwTMFyBpl3VVlkUmfPuyE84GQ84oC/wB9/KvQj2WtrGLalXx2e8AQCQYMZxEZUm0+zaASNqs+aX1nzwGqcaL8DMS2v9PpU+0WtDnHeZbLM/iIq19g3ZhG2e51wX7Zb+VipqHbdjuWYF23dTL7ywvThYZEaZzzqbTIpoq3bmAbwE4kGIMCQwIGXEM+lfTPYPZiNhtuzM73QbjMzFyxJP3mz0r5btbzbeSBKmDEyeQEaT1r7F7LMDsWzldN2v4Z/Wj2BoxRFPFEVUCRRFPFEUAkURTxRFAJFEU8URQCRRFPFEUAkUU8V2gHiiKfDRhoWEiiKfDRhoCOK8F+kLJJ7z5+8tHIda+g4a8J+kiwTs7npvRr/wAMsJ65qK52vjcYv/0jY07pv5F9TA8MsvE1nbRcJJK6zuk/eI943kMvWuttpa0pX4rgXDHLEAZ8pmq5aPhzj3VvPU/fbzJie815uHxOvJi7XZU5KOEq6DIcUIyrr1nUZ515jbJAmFxOYUKScIHCFkiTEeGQg516PbFBQBSYFwIWBgkEBbjT4BvAV5ZrkmQeIzbtBVhRmFDBeQCjKNZXnNel8Lf9Nr4/ocjWfmXyK514eXAsak/ePfy9B1pmuaqDIUgfxAEMR4kn0FaaWtnAtlLih04ONnayXI44VLIOU5EsNBmedK3sVoAKNoXLIe5vSWgcOajiz8866l2adEAbn/eVFjaGEsJ92SEiZa4y4Z78IBgdSK0vsi2FLHaSACEM7LfBUnrlkBzPd51Z2RNmshyzC8EuhiRbvWnDRIwsXw4CEk5SYU8hUcRbhfUzTFvCB/7cHwa/c6HopXzFo/NWbjI0nxGR7yYra23sTaHgJst/CZfhtuy4mA4QxHEFXAsnWD1rJ23YLlpsN226ORihgVOEznHkaiyGmhl265OT3PNiw8IMg5Vbs9rupDDCSQZwjdmDqCUgEHoQQelV7PZN1rJvLbc2knE2UCInKZykVVJjll66VPMjdGi+1I5EKlt5JkRbk68oQnxCeNfRP0e9pY7DWWkPbJyIEwc8sIAie4a+dfNds7NuWgpuIVxacStyBzCk4TnoY+lXPZntg2L6EHnzyHMYT41D5Fk99z7VFEVX7O7RS8sqc4EjmJ61bw1UsJFEU+GjDQCRRFPhow0AkURT4aMNAJFEU+GjDQCRXKkw0UA8URTxXIqALFEU0V2KASK877W7Nis3Aeit/DOFs/Ca9JFUu1NmDLDfCwZD4MPxy+tauqhx4ml8/oZcUuGaZ817AvE7JbWPeWwbBPym2TbYx0yU+Yq0GMnDqItW/E6t6E/zVR2MNav3bZOHGd4My2axauz6W2P7xNXS0Rh5e7TPVj8Tf699eZk/xP6nWXIa5s2NHtqRhwlU/aZOMkRzJnPvFeV267huYlBxXBhSY1jC7AcmL4yeQDCNK9YhiCuZUi3b6F5DO/h+Y6Vnds9mziNtSSwx2gOQYkXMPUrBiMyY1FdXwzLwZOF9fc09XDijfoecPD8OYt+7Q/NdaJIHdH0FT9nQl1DAYW3VF6G4xlm68Os9QKhJAHDpai0g13l+58TDrA/7RU2zYEuAvJt2GVcpl7rMMXjEMT3JXomctGr2b2veuo+9u7W1tFLO42plYCVUkW9Gw5sRqctKzLt245F2+7sVGPj0ZowWjpJkjU6rbNct2wga3tCFLaAOzGyTeR3IFs2wYYghTiXQhSRmBUfaGx31Ul7dwr8W8KuQxZFVSXbUYQAJiJIMVSqLtujSsbTN1w91FEKZu3NpwrwqSFFgySSQc8hyzrJ7YA3sA2yIBBTe4Wmc5vcfUZ9Mq3Nl2S5vWbDtwR1tHHs6cTQiZYiQMEzmOaisztXYi20YbZ2h3KhiLxU3lOeTQYECDEzB5VC5kvkNsWyG9s7BLUnZ8V5rnGxIb4lj4bYABPfg61jXmOcxInT6R3VobRtO6G6KIxBxMGZ1AuQeFt24kBSoKkkTNQ7bsuMNctKN3EkF0lZ1SC2JmVtIGYINWKMs9sFS90quEG8p1GZKvJ9fxrOmt3Z9lts7tcVXtvhdY2yxZMhYJbESeZygGarbTsKG7wBEQDFh3wvhIkMz3VEYRlIGfEFGZyXvRLXU0fZf2guWmAOY0UzDzhLC2kjjYgEjFAGQnMV7zsv292W7gG9VWYDhebbSdBxCDOWh518sNm5cGOyji1azFxoW2mYJe7cPCGJgnPLIDQVPtFi1bu4nhUJuOrS0utyQrxEoq8QXQsCSBlnDSYTZ9l7I7Zs7UjPYcOqu1ssNMSQGg8xPMZGr0V8m/RdefZNpa0wA2fayblrMytwTK5/sAGYFfXIrXhkjPeLszSg480JFEU0URWQoLFEU0URQCxRFNFEUAsVyniigHiiKeKIqpYSKIp4oigEio9psYlK6SMu48j6xU8URQUfLPbLZSjrfCk/fI6FQVvp4lQCO+3SJexQwKs0YUjniAAaO8V7ft/svGrLA44IJ0W4uh8wB6HrXzns5WsObTcABYJligZF0HehMjnhjpXmdTh8qbivmvl+x08M+KO/b/c0VEThkx7pOhdo3jD8POpt0HU2wQMJAR/8AihTi10U+g4epqvblcxnh4Lfezfe+pz6nurpOEQIItjAOZe68yfLX+WteMqdozONmFt+yi25uxg3SxgBLNvjGJyr6QCYGclUFUFi2AdRYE9z7RcmCP2VKnytMedew2jZzcPCRvUOEGOFyFIjMRiAmCdQBMGCfMbXshRpiArcSOwGNyoUFchCAqixEwHLQTJ9Po9ZHOqf5vc5WfA4O1yIdns8dq0xBwnfXSx4TeKyi3HOSKoCqS2QLtUHaGx3Ub3yspaWBbR5zLIwOFgZmVJFOm2NaANt7qM53rNJVjinDPWQWYzkcccq1OzO3LjYkRUDlSwVVAS8QZZGsGbTOVkghQThjU1uu+hrpLqZfZmzNiMWBcLIQpKFwhkcSpo7fdg5cRNG7m3cG5hAxDAIDuyZg44JEMVWJgjKvWbHZtvaN20qh2EH/AA52rZ7kiCUOBWQwY5AVmHatl2eZtC40yVe4doIaSeLCVsqR/G3WKqpP0LuPxMyzvGNgrZDGZtKbQVHCYiyCAMYHCRqQfSqA2d77gIj3LhAlVQF8WcyEEDSZgd8V6Ee1dgwDYRQvwxbtnD+6Ua26zPJq0dk7e2fAQ1xSuUILo2e1/HZ3QZjpJO8qeJ+hXhi+p5+32EtsF9oZRmRhBlQw5XLi/E3/AArWJjzKDOpNn9pVt4sNosGwg4hZHwThKrumCa5AZDvMk1e39o3lwNKFYGDCGVQjTAAfi1DAk9BWPcv5/j0HUnvz0/Cpq1uVbp7Gxt3ta5YEDj0Q3Ha8V70UxbtgayEkcs6bsrs3/EXSC7OgfFdukmLpBgMVOeIkaGTxAVT7K7HbaXhclEhnIAETOJzyERAzz9K9psmxqqratBguRBCnGXzOMLMzAyHeeZrla/WKEfLx8/b9zc02ByfFLkdvWpEZgA5GSGtlZgDodZnWTNek9k+2mw7u4S2HMMTLaDrmdfrWTtdoGMQdBzDLcX+UMkKddSdaoPcCtk2kkEGcyRhzGhyFcPFlnilxROlKCnGpH1EGa7FeB9n+3Npe6ASrpEyy5i2JBbEpzZzAWeSk1761MCRBr0Om1PnJ7cjl5cTgEURTxRFbRiEiiKeKIoBIop4rlANFEVT+27P6wejflR9t2fnHo35Upi0XIoiqf23Z+cejflR9t2f1g9G/KlMWi5FEVT+27Pzj0b8qPtuz+sHo35Upi0Wb1kMpB/8AB5EV4P2u7GYo7qp3igEhBniHwXkB1YCQRoVJFez+27Pzj0b8qqbdttl4K3AHXQw3mDloa1tTpvOj8VyMmPKoM+cbBthYQYLqIHFCAkkYlnW22ZBnKCOVWFbBmMxb4V6tdbU+U/hWj2x2OCBct5KCTlnuSc3GH71lhmRyMEd1AkqeIHg+CSuHM8LyPiUjMHu7q81ODhJp7HUjJSVoAQgzzW0CW/avPy7wI/5e+pbqK4i5IZFQl1+JWygGTmQMOeRnFnGVRLw5GCtubjkGQzmIHfy8gaMDEBcy7ku/nmB5DXpiNQm07RLRi9s+zNwMXUrcUFiXLzymFuAZZjQganlWA1m5bPGHUgBpjA+LLCUOjZkGRBjOvoq3ipfAzSYxMPgRR8MYRxR1iOgOtTG5bbK7btbuJ+dSSAQ4tXMuKAIXOVNdbB4lOO09/f8Ac08mli947Hjtg2BdraQWtTnd927qHy4yifccZyAQrSDAirO1+zdjZ4a9tKsJ0hrVuP2mYYn7kQSeoFb52DY7nE1hA5aOHHadTGs2yVAPURpnXG9ldjdmOJ5Gs7QmcxmGZZYR0yzrcXiWJ77+5jelkkecT2pCAW7Zu7sYRINuwvEeGbe7dVBz+MknWa6O3tkdve7MsZjO0bL9Cd5s5h5OeVsV6I+yWxKPgZo+baXIaOS7tYcidBpNPZ7K2RWhVtpEEG3axOTIIAu3TkZwjSKT8RwrkvsFpsnV/c8f21si3VB2a3d3KkDJbq2kHESDcuQzuzMTkAAF51Z7L9jCjK11gAIZVCgsxBBJVG5A5S1emt7VAGFdeA7xmYho4UaclHMFeeWlQ3ATPyk8RkFmJz4upGfCMgda5ubxHJNcMdl/v6mxDSwTt7s4SioEthVQcRVdC04pZtHORMjKpNkty8Z89ACeFVGQIInM6ioxBiBGmpnUAHz4+WVQvdKjEIzkyQCIkk6jI/DXONo1rtzdj/MdYE5qV/8Aruj/AKaxr11rzrjxNPAAJJbUhJOcmZJOi58xUlzGyrikiYRACSzHPhXrlpl1MDX0XYfZa2sLXmUORECSLYOZVerMc2bn4RWTHjlklwwW5WclFXI0/ZjsbdpLEMScTN8zaZfsqMgOgr0UVRXtiwBAcejflXftuz+sHo35V6bBg8mCijlZMvHK2XIoiqf23Z/WD0b8qPtuz+sHo35VmpmO0XIoiqf23Z/WD0b8qPtuz849G/KlMWi5FFU/tuz849G/KilMWjy2CjBU+7o3dbFmtRBgowVPu6N3SxRBgowVPu6N3SxRBgowVPu6N3SxQli6UMj0qvtXZIaWs982pAIkyxtE6TzU8J7qt7ujd+M+hrR1WkhnV8mbOHO8e3Qwf8HiHu+NVYk2mlSh0kgmV8D5FqLm0g4gzFOTLhYuTyLkwCo1w6DoTWztIDEG6hJX4btuRcXuYD4l9R3VEdlxLmqbQgyD2yFvL1lSRnzyI/drzuTTzxSqS779DqwyxmrRlKDiiFFwGVI+F8owt8wI0POY5imtMBBWApJCzBFpzGK237DZZ5dfmqz9mrc4LV5ZGYt3QbdxSZkAkAjyEU9/sy8s47DmcnghlcZ55aMJkHxnWsNNLkZOfUpXXYsMZk5zlGajTQaEkeVRnmf2gOWmIZf8lTlRMvMgASQwJUZiRzYQR0IIOoqEtAU68zBg6Eax1JrFxrozJwP0NPY7fCpwWmbWcZt3BPge/pUpsBczavDDMZpcQA5kQ6ic86ojtVSM0U+OIE+jR5xU1m8h+BLwP7AJz74C/jVuNck+/p9xwPnQPYtMXJZpuCDistAzByFvKRH1NJ9mYjldtERxQcNwwuEtxjI6ZVasbLtbCd2FHW6/D/K8mqh2W20qblzanmd3andAk/ecmAo8qvwPm19e9/oVtdClbGJ8NsG4QMsMQsnIudAIjnqIqfZ+z8LLbg3rwGSAnd2Zgy7aA+U55DmNC4CoCuwsIfhsWBivv1xMNPER+9UluyxXCFFq18imXbvuXBrlGQ8ya2MOlyZnUVt6mHJmjj5vvv8AkSyottlhe7o1wD3dsfq7Q/vqxOlOwJMnM1MtgAAAQBoBoPCu7uvSabSw08ajzORmzSyvcgwUYKn3dG7raswUQYKMFT7ujd0sUQYKMFT7ujd0sUQYKKn3ddpYotbujd1b3dG7qll6Km7o3dW93Ru6WKKm7o3dW93Ru6WKKm7rhSrm6qN9lBpYoqkjqKU3V+YetSXOx1Os1C3s5bPzUsUd36fMPWq963aJxY8LfMrYW841Hcac+y9vq3rUb+y1oalvWqySkqkti0bi7RX2q+xXDcGz7SnRwEcfipPflUFntWza+Ftq2b/5LeX8y1aPsoh0x+JMfTWk/wBk7XN28Frm5NHgbuNp/A3IajItnv330Hs+2Fo5faWxMel1VQj6j8KtDtoMMrvZbd+MR/1VQb2HsNql1v3qhb9GexnXZbZ8VUmsT0d/3P3+5fz/AIL/AF9qNNe3goOK92WneGH/AOqrf7VIde0bREkRYtgnwkBqrW/0b7INNmVfAKD9D31OvsdZXTer9R/WoWja5zft9yfPT/tXf+Ct/jLLMSli9dJ1e++FPRzPotXEv3GAD37dtfksDD4DeHP0ApV9krfJ8X0NMPZe0Pixj6j1FbGLSYI9L+ZiyZ8ku/1LFgWknCVBOpmSx72OZ86m3yfMPWq6+ytrq3rUg9mLfVq6K2VI03vzJhcXqPWmEdRUa+z6D5qsW+zFXSamyKE3dd3dWVsRTbuliipu6N1Vvd0buliipu6N3Vvd0buliipu6Kt7uuUsUW91Ruqs4KMFUsyUVt1Ruqs4KMFLFFbdUbqrOCjBSxRW3VG6qzgowUsUVt1XClWitVrzwJ/8CqylSLKNkL/yjqdT4CowvMCO9sz6U9zhz1MkSe78K4tvFzNa7m2ZFFIjbDzlvHJfSuhzywr4Dl1NNE+XKu4fqMR7+7wqtskjknmfw86SD1PrUsTQR/frUEiCyev1/wBacSPv/wBakJAGk123npA8qXQogBJ1RW/H6UKRyYg9GzHhNXDs/VjULRpE+JqbFEcQc+HvGanxqVT19R8J/Ko5K6HLocxrFMTC4hpzXkfyq0ZtFXFMn3VG6prZgqOR5dKnwVsRlZicaK26o3VWcNGCrWRRW3VG6qzgowUsUVt1Ruqs4KMNLFFbdUVZwUUsUf/Z"/>
          <p:cNvSpPr>
            <a:spLocks noChangeAspect="1" noChangeArrowheads="1"/>
          </p:cNvSpPr>
          <p:nvPr/>
        </p:nvSpPr>
        <p:spPr bwMode="auto">
          <a:xfrm>
            <a:off x="155575" y="-3874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hQSEBQUExIRFRQVGBcUGBgYFBcVFBUWFhgVFxYYFhYYHSchGBklHBYVHy8gIykpLCwsFSAxNTAqNSYrLCkBCQoKDgwOGg8PGiwkHyQsLCksLywqLDAsLCwpKSwpLCwsLCotLCwsLCwsLCwsLCksKSwpLCwsKSwuLCwtLCwsKf/AABEIAM0A9gMBIgACEQEDEQH/xAAbAAACAwEBAQAAAAAAAAAAAAAAAgMEBQEGB//EAEUQAAIBAgMFBQUECAMHBQAAAAECEQADEiExBBMiQVEFYXGBkQYjMlKhFUKx0QdTYnKCksHwFDPhFkNjorLC8RdEo7PS/8QAGgEBAAIDAQAAAAAAAAAAAAAAAAECAwQFBv/EADIRAAICAQIEBAQFBAMAAAAAAAABAhEDBCESMUHwBRNRsWFxkcEiMtHh8SNCgaEUFWL/2gAMAwEAAhEDEQA/APeRXYpooito1RYrkU8URQCxRFNFEUAsVyKeKIoBYrkU8URQCxRFNFEUAsVyKeKKgCxRFBcdRXT5+hqryRXNosot8kciiKC1CsDoQaKcZcmHFrmgiuRTxRFXKixRFNFEUAsURTRRFALFEU0URQCRXYpooigFiiKaKIoBYopoooDsURTxRFQSJFEU8URQCRRFPFEUAkURTxRFAJFFPFQ7RtKoMz5eGp7h31WUlFXJ7EpNukPFV9o7QRBxMOlUN/cvAsCtu0My7SF8tC/0HjUVva0Bixb3rj/eXclHUqvIelcXP4p0wr/LOhj0XWf0NGztLuQUtOyETPwQc5BLictZAikba0X/ADLuzq06KX2hoB0+UmNcqyb197otl7juXPwDgUAGMgMvplSsoIItqgFx8KZYiFWJIY5gSPrXMnqMs/zSNuOKEeSNa77RIBwnaXjP3a27YA/GPGlftjMndbaSAWM7RcEL8xAMAd9UGvs5aGPvSLese7T4mMZEePU0hcvJEzcO7SSfgGpM8v8AWsTk/V9/UvRpr27GqbeMgx98Wy+bi5d+lVO2vaFV2e8wu3QyWrjKLlq20sEJXNROsZ6iq+ItOAmLnukMn/LX4m7xH41H2jivWbyYi2/BsrOZIVTxZ9P60U3atsNbFn2E2q9d2Cy998bkHijMqCQpPUwNedb8VmeyqAbJbUADCCuWkqYMeda0V7DFJSgpLqjhTVSaEiiKeKIrIVEiiKeKIoBIoiniiKASKIp4oigEiiKeKIoBIrtNFFANFEU8URUASKIp4oigEiiKeKIoBIrsU0VS7U7RFpZ+9y5n05noKpkyRxxcpci0YuTpCdo9oi2IGbHunXTLmegrIuNhOK+MVw5i0G+HobzdT8oy8aS5eKSSZvHPWRYB/G6fpVPDmSSSSZOpJPUnrXl9TqZah77R6I7OLDHEtuZLtW0vdILtMaD7q+C/1rlpMuGAbhNte5f943hGVKqFoC6kwP6+gzqTFPwav7m3+4DxN5mc+81rUZRlUtmv3vc2+5R8beh+tdAn4MsXubXcg/zHP9/e7qmWwucsVCoEUBTjW2ZxOSYVGfMjEcgfKmbtKzaKqUS1NuQ10M3upMASIlpOgM5nQVkx4pZNoqyspqPMrWbeKcEkv7u3kcrQPE+WgPXxqz9n3GJwWbvEBatnAck0dyeU5/zGqX/qEDuiP8QS5wsihUCoB9xlgFtNRAk6xVX/AG7YlSLDMWumMV1oa0NBrkwyl9JJyrdXh2T+e2YHqod9o1W2G6JizdUkC0gKmFT7zk6Cf61Xu3ggLAgADd2yeHIZvcM8uZPf3VX2b28YyTbfiulUKMSTbiMIXEs3AcOchYbPSsr2h9o225tn2G0zk33bekqxK2EaQMTAnOJIBiABJmn/AFuS9+/Yj/lQ6Ho/Yf2gt7TbuCzbuC1aYqHYQtyc5XPvmOQIr08VFsOwJZtrbtqFRQAABH9mp4rv4oLHBRXQ5k5cUmxIoiniiKyFBIoiniiKASKIp4oigEiiKeKIoBIoiniiKASKKeKKAfDRhp4oiqkiYaMNPFEUAmGjDTxRFAQbReCKWPL6nkK8pe2olt8c2JO66CMmunuGi9TV72j25WcWcUDMuRyUCXI74hR3tWOWxNiIjQADRVA4FHcB9Zrz/iGfzJ8C5L372OrpcXDHifN+xxFyz11nme89acUvOpbdrEQJCzzPwqBqT3AVzUbjBFhS0hZDKCTkFH+Y3U8lA5k1y7tKq8FsIwqIghltyAAwXiBZiIReNj8oBNQdodorb4uKEAI04VB4Z+W65Yka4ASxByFZa9t3Fa46QqRBXNVwTFtcjiU5s2ZLYnZjMV1NJofMXHPl7mlm1HA+GPMvbbZ2u4lxRYhDlN62tkIuIthUXGCkkKoZhmS+ZyrKvdjqMe82vZpgLKs99iBGI8CESZnXnAro2i1cIF61aSSQHUE3FJUYVJBhobCSzDOSOQrMxaf2B1MV3IwUVS2OfKV7s1UbZF1G1XDhCQu7sW454ZxP5kTnWdtN0Fju0wKYtKMReAPi4jmTJPLlUN27AJz6DvJyX6121aIXL4mIsp1xGN4w8Jj+KrpGOywGiSs5Dc2o1JM42Xlz17xWx+jjYlbtHanyI2e3a2dTyxHO4R5gisYnDiKwRb9zb/auMOJx4cR8hXoP0XOF2nbLY6Wnnmxg4z35kDyoyUz6HFGGpIrkVBAkURUkURQEeGjDTxRFAJhow08URQCRRhqSK5FAJhow08URQCYa7TRRQEmGjDTxRFQSJhow08URQCYah2q7gRm6D68vrFWYrF9qL5FoKNWP4ZD6kelYc+Ty8cpGTFDjmonl9quSc/vmf4EOvgXk/wANMoqK0MTseQO7XL7qSs+ZxHzqyFrybfqdxIQJTW1xEkmFWSScgAIJPeAIy5kqOdDjKOemWvlVPti6d2tqDgMvedRIW0syD0LsGMc5t1t6PB52RJ8upgz5OCNmNtW1i7d3rIN3O+wFYIVZFm2zayZxE88U8hVO45gCTrjbQcXIQM4AP/V1q1tUn4smb3r9ASOBPJYEd1UgpOWkn+8+7+hr1aVKkcVuzlxZg98AdY+InzIorpuYsx8I4R4A6+Zk10L/AH+VQwCbHceN3bdyCG4VZgD8K4oGQkn+Wp7ux3LeNt3dAsxYSbbDjecTGRkSSxnvFP2f2ncs42tsBjI1AmElRGfex75rQte1m0Agl5zn76z5q9Vtllw9TLdN22Ex7jhzym8w4iZzy/AVY9n7htbVadWiDB6MpjED+NaK+1l5iQXcEkADEzAjkrFw/dmQQe6qx7RDGSltXUg4xaCOCD1tED1t+tLZNI+rKQRI0ruGsP2W7YW8CJXHqVXCVJ5suGMu4qDXoCtQQ0R4aMNPFEUIEw0YaeKIoBMNGGniiKATDRhp4oigEw0YaeKIoBMNFPFFAPFEU8URUFhIoiniiKASK8j7X7TDjonEf4Fa5Ec5MV7GK8N7c6OecXQO6Qlv/urn+Iv+kl6tI2tKvxt+iIuydiO7SflE+POfOauNs0d9WtltQo/s1HthIyHxE4V/eP8AQCT5V5m22dfkjKu3JuBRoJbxbNUGL97KPOsQmbrEgSQDcaQQbOz/AAIAMwuJf4sKnKa3tqVXYLJwAYfiCkrb4yQTlJw5+deaN8FMcAPfbfEASq2hO7C9x11ghUivSeFQ/A5fGvp/JytY90ipceTiOrSx7syfSR54agcEDUwTA8SM9eU6+FSMczEDMKNMlXx8B6d9RuZaBounSNJB/vWuwc85hjL+8qYAwY1OQ88h9fwoIq72Vsm8fBiw8LQ2F3UMeEZWwTMFyBpl3VVlkUmfPuyE84GQ84oC/wB9/KvQj2WtrGLalXx2e8AQCQYMZxEZUm0+zaASNqs+aX1nzwGqcaL8DMS2v9PpU+0WtDnHeZbLM/iIq19g3ZhG2e51wX7Zb+VipqHbdjuWYF23dTL7ywvThYZEaZzzqbTIpoq3bmAbwE4kGIMCQwIGXEM+lfTPYPZiNhtuzM73QbjMzFyxJP3mz0r5btbzbeSBKmDEyeQEaT1r7F7LMDsWzldN2v4Z/Wj2BoxRFPFEVUCRRFPFEUAkURTxRFAJFEU8URQCRRFPFEUAkUU8V2gHiiKfDRhoWEiiKfDRhoCOK8F+kLJJ7z5+8tHIda+g4a8J+kiwTs7npvRr/wAMsJ65qK52vjcYv/0jY07pv5F9TA8MsvE1nbRcJJK6zuk/eI943kMvWuttpa0pX4rgXDHLEAZ8pmq5aPhzj3VvPU/fbzJie815uHxOvJi7XZU5KOEq6DIcUIyrr1nUZ515jbJAmFxOYUKScIHCFkiTEeGQg516PbFBQBSYFwIWBgkEBbjT4BvAV5ZrkmQeIzbtBVhRmFDBeQCjKNZXnNel8Lf9Nr4/ocjWfmXyK514eXAsak/ePfy9B1pmuaqDIUgfxAEMR4kn0FaaWtnAtlLih04ONnayXI44VLIOU5EsNBmedK3sVoAKNoXLIe5vSWgcOajiz8866l2adEAbn/eVFjaGEsJ92SEiZa4y4Z78IBgdSK0vsi2FLHaSACEM7LfBUnrlkBzPd51Z2RNmshyzC8EuhiRbvWnDRIwsXw4CEk5SYU8hUcRbhfUzTFvCB/7cHwa/c6HopXzFo/NWbjI0nxGR7yYra23sTaHgJst/CZfhtuy4mA4QxHEFXAsnWD1rJ23YLlpsN226ORihgVOEznHkaiyGmhl265OT3PNiw8IMg5Vbs9rupDDCSQZwjdmDqCUgEHoQQelV7PZN1rJvLbc2knE2UCInKZykVVJjll66VPMjdGi+1I5EKlt5JkRbk68oQnxCeNfRP0e9pY7DWWkPbJyIEwc8sIAie4a+dfNds7NuWgpuIVxacStyBzCk4TnoY+lXPZntg2L6EHnzyHMYT41D5Fk99z7VFEVX7O7RS8sqc4EjmJ61bw1UsJFEU+GjDQCRRFPhow0AkURT4aMNAJFEU+GjDQCRXKkw0UA8URTxXIqALFEU0V2KASK877W7Nis3Aeit/DOFs/Ca9JFUu1NmDLDfCwZD4MPxy+tauqhx4ml8/oZcUuGaZ817AvE7JbWPeWwbBPym2TbYx0yU+Yq0GMnDqItW/E6t6E/zVR2MNav3bZOHGd4My2axauz6W2P7xNXS0Rh5e7TPVj8Tf699eZk/xP6nWXIa5s2NHtqRhwlU/aZOMkRzJnPvFeV267huYlBxXBhSY1jC7AcmL4yeQDCNK9YhiCuZUi3b6F5DO/h+Y6Vnds9mziNtSSwx2gOQYkXMPUrBiMyY1FdXwzLwZOF9fc09XDijfoecPD8OYt+7Q/NdaJIHdH0FT9nQl1DAYW3VF6G4xlm68Os9QKhJAHDpai0g13l+58TDrA/7RU2zYEuAvJt2GVcpl7rMMXjEMT3JXomctGr2b2veuo+9u7W1tFLO42plYCVUkW9Gw5sRqctKzLt245F2+7sVGPj0ZowWjpJkjU6rbNct2wga3tCFLaAOzGyTeR3IFs2wYYghTiXQhSRmBUfaGx31Ul7dwr8W8KuQxZFVSXbUYQAJiJIMVSqLtujSsbTN1w91FEKZu3NpwrwqSFFgySSQc8hyzrJ7YA3sA2yIBBTe4Wmc5vcfUZ9Mq3Nl2S5vWbDtwR1tHHs6cTQiZYiQMEzmOaisztXYi20YbZ2h3KhiLxU3lOeTQYECDEzB5VC5kvkNsWyG9s7BLUnZ8V5rnGxIb4lj4bYABPfg61jXmOcxInT6R3VobRtO6G6KIxBxMGZ1AuQeFt24kBSoKkkTNQ7bsuMNctKN3EkF0lZ1SC2JmVtIGYINWKMs9sFS90quEG8p1GZKvJ9fxrOmt3Z9lts7tcVXtvhdY2yxZMhYJbESeZygGarbTsKG7wBEQDFh3wvhIkMz3VEYRlIGfEFGZyXvRLXU0fZf2guWmAOY0UzDzhLC2kjjYgEjFAGQnMV7zsv292W7gG9VWYDhebbSdBxCDOWh518sNm5cGOyji1azFxoW2mYJe7cPCGJgnPLIDQVPtFi1bu4nhUJuOrS0utyQrxEoq8QXQsCSBlnDSYTZ9l7I7Zs7UjPYcOqu1ssNMSQGg8xPMZGr0V8m/RdefZNpa0wA2fayblrMytwTK5/sAGYFfXIrXhkjPeLszSg480JFEU0URWQoLFEU0URQCxRFNFEUAsVyniigHiiKeKIqpYSKIp4oigEio9psYlK6SMu48j6xU8URQUfLPbLZSjrfCk/fI6FQVvp4lQCO+3SJexQwKs0YUjniAAaO8V7ft/svGrLA44IJ0W4uh8wB6HrXzns5WsObTcABYJligZF0HehMjnhjpXmdTh8qbivmvl+x08M+KO/b/c0VEThkx7pOhdo3jD8POpt0HU2wQMJAR/8AihTi10U+g4epqvblcxnh4Lfezfe+pz6nurpOEQIItjAOZe68yfLX+WteMqdozONmFt+yi25uxg3SxgBLNvjGJyr6QCYGclUFUFi2AdRYE9z7RcmCP2VKnytMedew2jZzcPCRvUOEGOFyFIjMRiAmCdQBMGCfMbXshRpiArcSOwGNyoUFchCAqixEwHLQTJ9Po9ZHOqf5vc5WfA4O1yIdns8dq0xBwnfXSx4TeKyi3HOSKoCqS2QLtUHaGx3Ub3yspaWBbR5zLIwOFgZmVJFOm2NaANt7qM53rNJVjinDPWQWYzkcccq1OzO3LjYkRUDlSwVVAS8QZZGsGbTOVkghQThjU1uu+hrpLqZfZmzNiMWBcLIQpKFwhkcSpo7fdg5cRNG7m3cG5hAxDAIDuyZg44JEMVWJgjKvWbHZtvaN20qh2EH/AA52rZ7kiCUOBWQwY5AVmHatl2eZtC40yVe4doIaSeLCVsqR/G3WKqpP0LuPxMyzvGNgrZDGZtKbQVHCYiyCAMYHCRqQfSqA2d77gIj3LhAlVQF8WcyEEDSZgd8V6Ee1dgwDYRQvwxbtnD+6Ua26zPJq0dk7e2fAQ1xSuUILo2e1/HZ3QZjpJO8qeJ+hXhi+p5+32EtsF9oZRmRhBlQw5XLi/E3/AArWJjzKDOpNn9pVt4sNosGwg4hZHwThKrumCa5AZDvMk1e39o3lwNKFYGDCGVQjTAAfi1DAk9BWPcv5/j0HUnvz0/Cpq1uVbp7Gxt3ta5YEDj0Q3Ha8V70UxbtgayEkcs6bsrs3/EXSC7OgfFdukmLpBgMVOeIkaGTxAVT7K7HbaXhclEhnIAETOJzyERAzz9K9psmxqqratBguRBCnGXzOMLMzAyHeeZrla/WKEfLx8/b9zc02ByfFLkdvWpEZgA5GSGtlZgDodZnWTNek9k+2mw7u4S2HMMTLaDrmdfrWTtdoGMQdBzDLcX+UMkKddSdaoPcCtk2kkEGcyRhzGhyFcPFlnilxROlKCnGpH1EGa7FeB9n+3Npe6ASrpEyy5i2JBbEpzZzAWeSk1761MCRBr0Om1PnJ7cjl5cTgEURTxRFbRiEiiKeKIoBIop4rlANFEVT+27P6wejflR9t2fnHo35Upi0XIoiqf23Z+cejflR9t2f1g9G/KlMWi5FEVT+27Pzj0b8qPtuz+sHo35Upi0Wb1kMpB/8AB5EV4P2u7GYo7qp3igEhBniHwXkB1YCQRoVJFez+27Pzj0b8qqbdttl4K3AHXQw3mDloa1tTpvOj8VyMmPKoM+cbBthYQYLqIHFCAkkYlnW22ZBnKCOVWFbBmMxb4V6tdbU+U/hWj2x2OCBct5KCTlnuSc3GH71lhmRyMEd1AkqeIHg+CSuHM8LyPiUjMHu7q81ODhJp7HUjJSVoAQgzzW0CW/avPy7wI/5e+pbqK4i5IZFQl1+JWygGTmQMOeRnFnGVRLw5GCtubjkGQzmIHfy8gaMDEBcy7ku/nmB5DXpiNQm07RLRi9s+zNwMXUrcUFiXLzymFuAZZjQganlWA1m5bPGHUgBpjA+LLCUOjZkGRBjOvoq3ipfAzSYxMPgRR8MYRxR1iOgOtTG5bbK7btbuJ+dSSAQ4tXMuKAIXOVNdbB4lOO09/f8Ac08mli947Hjtg2BdraQWtTnd927qHy4yifccZyAQrSDAirO1+zdjZ4a9tKsJ0hrVuP2mYYn7kQSeoFb52DY7nE1hA5aOHHadTGs2yVAPURpnXG9ldjdmOJ5Gs7QmcxmGZZYR0yzrcXiWJ77+5jelkkecT2pCAW7Zu7sYRINuwvEeGbe7dVBz+MknWa6O3tkdve7MsZjO0bL9Cd5s5h5OeVsV6I+yWxKPgZo+baXIaOS7tYcidBpNPZ7K2RWhVtpEEG3axOTIIAu3TkZwjSKT8RwrkvsFpsnV/c8f21si3VB2a3d3KkDJbq2kHESDcuQzuzMTkAAF51Z7L9jCjK11gAIZVCgsxBBJVG5A5S1emt7VAGFdeA7xmYho4UaclHMFeeWlQ3ATPyk8RkFmJz4upGfCMgda5ubxHJNcMdl/v6mxDSwTt7s4SioEthVQcRVdC04pZtHORMjKpNkty8Z89ACeFVGQIInM6ioxBiBGmpnUAHz4+WVQvdKjEIzkyQCIkk6jI/DXONo1rtzdj/MdYE5qV/8Aruj/AKaxr11rzrjxNPAAJJbUhJOcmZJOi58xUlzGyrikiYRACSzHPhXrlpl1MDX0XYfZa2sLXmUORECSLYOZVerMc2bn4RWTHjlklwwW5WclFXI0/ZjsbdpLEMScTN8zaZfsqMgOgr0UVRXtiwBAcejflXftuz+sHo35V6bBg8mCijlZMvHK2XIoiqf23Z/WD0b8qPtuz+sHo35VmpmO0XIoiqf23Z/WD0b8qPtuz849G/KlMWi5FFU/tuz849G/KilMWjy2CjBU+7o3dbFmtRBgowVPu6N3SxRBgowVPu6N3SxRBgowVPu6N3SxQli6UMj0qvtXZIaWs982pAIkyxtE6TzU8J7qt7ujd+M+hrR1WkhnV8mbOHO8e3Qwf8HiHu+NVYk2mlSh0kgmV8D5FqLm0g4gzFOTLhYuTyLkwCo1w6DoTWztIDEG6hJX4btuRcXuYD4l9R3VEdlxLmqbQgyD2yFvL1lSRnzyI/drzuTTzxSqS779DqwyxmrRlKDiiFFwGVI+F8owt8wI0POY5imtMBBWApJCzBFpzGK237DZZ5dfmqz9mrc4LV5ZGYt3QbdxSZkAkAjyEU9/sy8s47DmcnghlcZ55aMJkHxnWsNNLkZOfUpXXYsMZk5zlGajTQaEkeVRnmf2gOWmIZf8lTlRMvMgASQwJUZiRzYQR0IIOoqEtAU68zBg6Eax1JrFxrozJwP0NPY7fCpwWmbWcZt3BPge/pUpsBczavDDMZpcQA5kQ6ic86ojtVSM0U+OIE+jR5xU1m8h+BLwP7AJz74C/jVuNck+/p9xwPnQPYtMXJZpuCDistAzByFvKRH1NJ9mYjldtERxQcNwwuEtxjI6ZVasbLtbCd2FHW6/D/K8mqh2W20qblzanmd3andAk/ecmAo8qvwPm19e9/oVtdClbGJ8NsG4QMsMQsnIudAIjnqIqfZ+z8LLbg3rwGSAnd2Zgy7aA+U55DmNC4CoCuwsIfhsWBivv1xMNPER+9UluyxXCFFq18imXbvuXBrlGQ8ya2MOlyZnUVt6mHJmjj5vvv8AkSyottlhe7o1wD3dsfq7Q/vqxOlOwJMnM1MtgAAAQBoBoPCu7uvSabSw08ajzORmzSyvcgwUYKn3dG7raswUQYKMFT7ujd0sUQYKMFT7ujd0sUQYKKn3ddpYotbujd1b3dG7qll6Km7o3dW93Ru6WKKm7o3dW93Ru6WKKm7rhSrm6qN9lBpYoqkjqKU3V+YetSXOx1Os1C3s5bPzUsUd36fMPWq963aJxY8LfMrYW841Hcac+y9vq3rUb+y1oalvWqySkqkti0bi7RX2q+xXDcGz7SnRwEcfipPflUFntWza+Ftq2b/5LeX8y1aPsoh0x+JMfTWk/wBk7XN28Frm5NHgbuNp/A3IajItnv330Hs+2Fo5faWxMel1VQj6j8KtDtoMMrvZbd+MR/1VQb2HsNql1v3qhb9GexnXZbZ8VUmsT0d/3P3+5fz/AIL/AF9qNNe3goOK92WneGH/AOqrf7VIde0bREkRYtgnwkBqrW/0b7INNmVfAKD9D31OvsdZXTer9R/WoWja5zft9yfPT/tXf+Ct/jLLMSli9dJ1e++FPRzPotXEv3GAD37dtfksDD4DeHP0ApV9krfJ8X0NMPZe0Pixj6j1FbGLSYI9L+ZiyZ8ku/1LFgWknCVBOpmSx72OZ86m3yfMPWq6+ytrq3rUg9mLfVq6K2VI03vzJhcXqPWmEdRUa+z6D5qsW+zFXSamyKE3dd3dWVsRTbuliipu6N1Vvd0buliipu6N3Vvd0buliipu6Kt7uuUsUW91Ruqs4KMFUsyUVt1Ruqs4KMFLFFbdUbqrOCjBSxRW3VG6qzgowUsUVt1XClWitVrzwJ/8CqylSLKNkL/yjqdT4CowvMCO9sz6U9zhz1MkSe78K4tvFzNa7m2ZFFIjbDzlvHJfSuhzywr4Dl1NNE+XKu4fqMR7+7wqtskjknmfw86SD1PrUsTQR/frUEiCyev1/wBacSPv/wBakJAGk123npA8qXQogBJ1RW/H6UKRyYg9GzHhNXDs/VjULRpE+JqbFEcQc+HvGanxqVT19R8J/Ko5K6HLocxrFMTC4hpzXkfyq0ZtFXFMn3VG6prZgqOR5dKnwVsRlZicaK26o3VWcNGCrWRRW3VG6qzgowUsUVt1Ruqs4KMNLFFbdUVZwUUsUf/Z"/>
          <p:cNvSpPr>
            <a:spLocks noChangeAspect="1" noChangeArrowheads="1"/>
          </p:cNvSpPr>
          <p:nvPr/>
        </p:nvSpPr>
        <p:spPr bwMode="auto">
          <a:xfrm>
            <a:off x="307975" y="-2350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" y="737767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Usos de custos no setor público de acordo com o IFAC:</a:t>
            </a:r>
          </a:p>
        </p:txBody>
      </p:sp>
      <p:pic>
        <p:nvPicPr>
          <p:cNvPr id="10" name="Picture 2" descr="IF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6" y="1340768"/>
            <a:ext cx="7298514" cy="792088"/>
          </a:xfrm>
          <a:prstGeom prst="rect">
            <a:avLst/>
          </a:prstGeom>
          <a:solidFill>
            <a:srgbClr val="0070C0"/>
          </a:solidFill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9800059"/>
              </p:ext>
            </p:extLst>
          </p:nvPr>
        </p:nvGraphicFramePr>
        <p:xfrm>
          <a:off x="1043608" y="227687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4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98237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MOTTA, Alexandre. O </a:t>
            </a:r>
            <a:r>
              <a:rPr lang="pt-BR" sz="1600" dirty="0"/>
              <a:t>combate ao desperdício no gasto público : uma reflexão baseada na comparação entre os sistemas de compra privado, público federal norte-americano e </a:t>
            </a:r>
            <a:r>
              <a:rPr lang="pt-BR" sz="1600" dirty="0" smtClean="0"/>
              <a:t>brasileiro. Dissertação de Mestrado: UNICAMP,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1095127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Desperdício x combate à corrupção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9672" y="2401724"/>
            <a:ext cx="61926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Desperdício </a:t>
            </a:r>
            <a:r>
              <a:rPr lang="pt-BR" sz="2800" dirty="0">
                <a:solidFill>
                  <a:schemeClr val="bg1"/>
                </a:solidFill>
              </a:rPr>
              <a:t>Ativo (corrupção)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4417948"/>
            <a:ext cx="61926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Desperdício Passivo (ineficiência)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Mais 7"/>
          <p:cNvSpPr/>
          <p:nvPr/>
        </p:nvSpPr>
        <p:spPr>
          <a:xfrm>
            <a:off x="4355976" y="3356992"/>
            <a:ext cx="648072" cy="576064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7956376" y="4417948"/>
            <a:ext cx="432048" cy="5232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0800000">
            <a:off x="1115616" y="2348880"/>
            <a:ext cx="432048" cy="5232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Dimensão do setor </a:t>
            </a:r>
            <a:r>
              <a:rPr lang="pt-BR" sz="2800" b="1" dirty="0">
                <a:solidFill>
                  <a:srgbClr val="0070C0"/>
                </a:solidFill>
              </a:rPr>
              <a:t>p</a:t>
            </a:r>
            <a:r>
              <a:rPr lang="pt-BR" sz="2800" b="1" dirty="0" smtClean="0">
                <a:solidFill>
                  <a:srgbClr val="0070C0"/>
                </a:solidFill>
              </a:rPr>
              <a:t>úblico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t1.gstatic.com/images?q=tbn:ANd9GcTHp49D629fq-BrF42M9oaiYHgqxz8pPD3-LpUk-bIXShCLFj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4068"/>
            <a:ext cx="33603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91880" y="2253525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3.444 órgãos públicos </a:t>
            </a:r>
            <a:r>
              <a:rPr lang="pt-BR" dirty="0" smtClean="0"/>
              <a:t>no interior do Estado</a:t>
            </a:r>
          </a:p>
          <a:p>
            <a:endParaRPr lang="pt-BR" dirty="0" smtClean="0"/>
          </a:p>
          <a:p>
            <a:r>
              <a:rPr lang="pt-BR" dirty="0" smtClean="0"/>
              <a:t>Na capital:</a:t>
            </a:r>
          </a:p>
          <a:p>
            <a:pPr lvl="1"/>
            <a:r>
              <a:rPr lang="pt-BR" dirty="0" smtClean="0"/>
              <a:t>27 secretarias</a:t>
            </a:r>
          </a:p>
          <a:p>
            <a:pPr lvl="1"/>
            <a:r>
              <a:rPr lang="pt-BR" dirty="0" smtClean="0"/>
              <a:t>31 subprefeituras</a:t>
            </a:r>
          </a:p>
          <a:p>
            <a:pPr lvl="1"/>
            <a:r>
              <a:rPr lang="pt-BR" dirty="0" smtClean="0"/>
              <a:t>8 empresas públicas</a:t>
            </a:r>
          </a:p>
          <a:p>
            <a:pPr lvl="1"/>
            <a:r>
              <a:rPr lang="pt-BR" dirty="0" smtClean="0"/>
              <a:t>10 coordenadorias</a:t>
            </a:r>
          </a:p>
          <a:p>
            <a:pPr lvl="1"/>
            <a:r>
              <a:rPr lang="pt-BR" dirty="0" smtClean="0"/>
              <a:t>3 autarquias</a:t>
            </a:r>
          </a:p>
          <a:p>
            <a:pPr lvl="1"/>
            <a:r>
              <a:rPr lang="pt-BR" dirty="0" smtClean="0"/>
              <a:t>5 outros tipos de entidades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158815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Municípios no Estado de São Paulo: </a:t>
            </a:r>
            <a:r>
              <a:rPr lang="pt-BR" b="1" dirty="0" smtClean="0"/>
              <a:t>645</a:t>
            </a:r>
          </a:p>
          <a:p>
            <a:r>
              <a:rPr lang="pt-BR" dirty="0" smtClean="0"/>
              <a:t>Municípios no país: </a:t>
            </a:r>
            <a:r>
              <a:rPr lang="pt-BR" dirty="0" smtClean="0"/>
              <a:t>5.570 (e crescendo...)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4949880"/>
            <a:ext cx="70567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Gastos totais – (2011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dirty="0" smtClean="0"/>
          </a:p>
          <a:p>
            <a:pPr algn="r"/>
            <a:r>
              <a:rPr lang="pt-BR" sz="1400" dirty="0" smtClean="0"/>
              <a:t>Fonte: FINBRA</a:t>
            </a:r>
            <a:endParaRPr lang="pt-BR" sz="1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23251"/>
              </p:ext>
            </p:extLst>
          </p:nvPr>
        </p:nvGraphicFramePr>
        <p:xfrm>
          <a:off x="1403647" y="5355218"/>
          <a:ext cx="6336705" cy="110892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215716"/>
                <a:gridCol w="2246152"/>
                <a:gridCol w="1874837"/>
              </a:tblGrid>
              <a:tr h="6021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</a:rPr>
                        <a:t>Nível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Despesa Paga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Participação no país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Estado de 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135.840.757.372,28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30,01%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Municípios de 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88.233.514.886,61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28,83%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5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179512" y="980728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70C0"/>
                </a:solidFill>
              </a:rPr>
              <a:t>Demonstração do Resultado Econômico</a:t>
            </a:r>
            <a:endParaRPr lang="pt-BR" sz="2600" b="1" dirty="0">
              <a:solidFill>
                <a:srgbClr val="0070C0"/>
              </a:solidFill>
            </a:endParaRPr>
          </a:p>
        </p:txBody>
      </p:sp>
      <p:pic>
        <p:nvPicPr>
          <p:cNvPr id="30" name="Imagem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32" y="1628800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4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0" y="90872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exercitando...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267744" y="1412776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amos apurar custos  de duas escolas...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t1.gstatic.com/images?q=tbn:ANd9GcQGGl8uX5lFkDlK_a-WY-QpSFJHZkNZLZblISOR624nGblAfX2E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7" y="1949550"/>
            <a:ext cx="2181954" cy="1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3.bp.blogspot.com/-DTGDSYaDoI8/UBPxu_WiF1I/AAAAAAAAAAg/mL9sibWZjeI/s1600/esc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18" y="2060848"/>
            <a:ext cx="2381250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827584" y="3616568"/>
            <a:ext cx="2861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Escola São José</a:t>
            </a:r>
          </a:p>
          <a:p>
            <a:pPr algn="ctr"/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.500 alunos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148064" y="3707324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Escola 2 de Agosto</a:t>
            </a:r>
          </a:p>
          <a:p>
            <a:pPr algn="ctr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1.200 alunos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http://2.bp.blogspot.com/-Xo2Qu1Dr5iI/T9it6CYP-OI/AAAAAAAAFzs/7Ee_KWm2syM/s640/Secretaria+de+Educa%C3%A7%C3%A3o+de+Pilar+do+S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71" y="4437112"/>
            <a:ext cx="2347497" cy="17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251520" y="6166465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...também teremos os gastos com a Secretaria de Educação</a:t>
            </a:r>
            <a:endParaRPr lang="pt-BR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3671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Informações necessárias: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38207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Professores e demais funcionários da escola A......... </a:t>
            </a:r>
            <a:r>
              <a:rPr lang="pt-BR" dirty="0" smtClean="0"/>
              <a:t>   500.000,00 </a:t>
            </a:r>
            <a:endParaRPr lang="pt-BR" dirty="0" smtClean="0"/>
          </a:p>
          <a:p>
            <a:r>
              <a:rPr lang="pt-BR" dirty="0" smtClean="0"/>
              <a:t>Professores </a:t>
            </a:r>
            <a:r>
              <a:rPr lang="pt-BR" dirty="0"/>
              <a:t>e demais funcionários da escola </a:t>
            </a:r>
            <a:r>
              <a:rPr lang="pt-BR" dirty="0" smtClean="0"/>
              <a:t>B......... </a:t>
            </a:r>
            <a:r>
              <a:rPr lang="pt-BR" dirty="0" smtClean="0"/>
              <a:t>   320.000,00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endParaRPr lang="pt-BR" dirty="0">
              <a:solidFill>
                <a:schemeClr val="accent2"/>
              </a:solidFill>
            </a:endParaRPr>
          </a:p>
          <a:p>
            <a:r>
              <a:rPr lang="pt-BR" dirty="0" smtClean="0"/>
              <a:t>Pessoal </a:t>
            </a:r>
            <a:r>
              <a:rPr lang="pt-BR" dirty="0"/>
              <a:t>de apoio - suporte </a:t>
            </a:r>
            <a:r>
              <a:rPr lang="pt-BR" dirty="0" smtClean="0"/>
              <a:t>administrativo ..............  </a:t>
            </a:r>
            <a:r>
              <a:rPr lang="pt-BR" dirty="0" smtClean="0"/>
              <a:t>     200.000,00 </a:t>
            </a:r>
            <a:endParaRPr lang="pt-BR" dirty="0" smtClean="0"/>
          </a:p>
          <a:p>
            <a:r>
              <a:rPr lang="pt-BR" dirty="0" smtClean="0"/>
              <a:t>Salário do Secretário de Ensino ................................  </a:t>
            </a:r>
            <a:r>
              <a:rPr lang="pt-BR" dirty="0" smtClean="0"/>
              <a:t>    </a:t>
            </a:r>
            <a:r>
              <a:rPr lang="pt-BR" dirty="0" smtClean="0"/>
              <a:t>12.000,00</a:t>
            </a:r>
            <a:endParaRPr lang="pt-BR" dirty="0"/>
          </a:p>
          <a:p>
            <a:r>
              <a:rPr lang="pt-BR" dirty="0" smtClean="0"/>
              <a:t>Aquisição de bens de almoxarifado</a:t>
            </a:r>
            <a:r>
              <a:rPr lang="pt-BR" dirty="0" smtClean="0"/>
              <a:t>...........................     570.000,00</a:t>
            </a:r>
            <a:endParaRPr lang="pt-BR" dirty="0" smtClean="0"/>
          </a:p>
          <a:p>
            <a:r>
              <a:rPr lang="pt-BR" dirty="0" smtClean="0"/>
              <a:t>Consumo </a:t>
            </a:r>
            <a:r>
              <a:rPr lang="pt-BR" dirty="0"/>
              <a:t>de bens de almoxarifado na </a:t>
            </a:r>
            <a:r>
              <a:rPr lang="pt-BR" dirty="0" smtClean="0"/>
              <a:t>escola A ......... </a:t>
            </a:r>
            <a:r>
              <a:rPr lang="pt-BR" dirty="0" smtClean="0"/>
              <a:t>   80.000,00 </a:t>
            </a:r>
            <a:endParaRPr lang="pt-BR" dirty="0" smtClean="0"/>
          </a:p>
          <a:p>
            <a:r>
              <a:rPr lang="pt-BR" dirty="0"/>
              <a:t>Consumo de bens de almoxarifado na escola </a:t>
            </a:r>
            <a:r>
              <a:rPr lang="pt-BR" dirty="0" smtClean="0"/>
              <a:t>B </a:t>
            </a:r>
            <a:r>
              <a:rPr lang="pt-BR" dirty="0"/>
              <a:t>......... </a:t>
            </a:r>
            <a:r>
              <a:rPr lang="pt-BR" dirty="0" smtClean="0"/>
              <a:t>   35.000,00 </a:t>
            </a:r>
            <a:endParaRPr lang="pt-BR" dirty="0"/>
          </a:p>
          <a:p>
            <a:r>
              <a:rPr lang="pt-BR" dirty="0" err="1" smtClean="0"/>
              <a:t>Aquis</a:t>
            </a:r>
            <a:r>
              <a:rPr lang="pt-BR" dirty="0" smtClean="0"/>
              <a:t>. </a:t>
            </a:r>
            <a:r>
              <a:rPr lang="pt-BR" dirty="0"/>
              <a:t>de 20.000 litros de gasolina a $ 2,69/ </a:t>
            </a:r>
            <a:r>
              <a:rPr lang="pt-BR" dirty="0" smtClean="0"/>
              <a:t>litro</a:t>
            </a:r>
            <a:r>
              <a:rPr lang="pt-BR" dirty="0" smtClean="0"/>
              <a:t>.......      53.800,00 </a:t>
            </a:r>
            <a:endParaRPr lang="pt-BR" dirty="0"/>
          </a:p>
          <a:p>
            <a:r>
              <a:rPr lang="pt-BR" dirty="0"/>
              <a:t>Consumo de combustíveis no transporte de alunos para as </a:t>
            </a:r>
            <a:r>
              <a:rPr lang="pt-BR" dirty="0" smtClean="0"/>
              <a:t>escolas</a:t>
            </a:r>
            <a:r>
              <a:rPr lang="pt-BR" dirty="0" smtClean="0"/>
              <a:t>.........................................................................  120.000,00 </a:t>
            </a:r>
            <a:endParaRPr lang="pt-BR" dirty="0"/>
          </a:p>
          <a:p>
            <a:r>
              <a:rPr lang="pt-BR" dirty="0"/>
              <a:t>Energia elétrica gasta </a:t>
            </a:r>
            <a:r>
              <a:rPr lang="pt-BR" dirty="0" smtClean="0"/>
              <a:t>diretamente na escola A..........  </a:t>
            </a:r>
            <a:r>
              <a:rPr lang="pt-BR" dirty="0" smtClean="0"/>
              <a:t>     </a:t>
            </a:r>
            <a:r>
              <a:rPr lang="pt-BR" dirty="0" smtClean="0"/>
              <a:t>1.800,00 </a:t>
            </a:r>
          </a:p>
          <a:p>
            <a:r>
              <a:rPr lang="pt-BR" dirty="0"/>
              <a:t>Energia elétrica gasta diretamente na escola </a:t>
            </a:r>
            <a:r>
              <a:rPr lang="pt-BR" dirty="0" smtClean="0"/>
              <a:t>B..........  </a:t>
            </a:r>
            <a:r>
              <a:rPr lang="pt-BR" dirty="0" smtClean="0"/>
              <a:t>     </a:t>
            </a:r>
            <a:r>
              <a:rPr lang="pt-BR" dirty="0"/>
              <a:t>1.200,00 </a:t>
            </a:r>
          </a:p>
          <a:p>
            <a:r>
              <a:rPr lang="pt-BR" dirty="0" smtClean="0"/>
              <a:t>Valor </a:t>
            </a:r>
            <a:r>
              <a:rPr lang="pt-BR" dirty="0"/>
              <a:t>líquido contábil da </a:t>
            </a:r>
            <a:r>
              <a:rPr lang="pt-BR" dirty="0" smtClean="0"/>
              <a:t>escola A</a:t>
            </a:r>
            <a:r>
              <a:rPr lang="pt-BR" dirty="0" smtClean="0"/>
              <a:t>...............................    350.000,00 </a:t>
            </a:r>
            <a:endParaRPr lang="pt-BR" dirty="0" smtClean="0"/>
          </a:p>
          <a:p>
            <a:r>
              <a:rPr lang="pt-BR" dirty="0"/>
              <a:t>Valor líquido contábil da escola </a:t>
            </a:r>
            <a:r>
              <a:rPr lang="pt-BR" dirty="0" smtClean="0"/>
              <a:t>B</a:t>
            </a:r>
            <a:r>
              <a:rPr lang="pt-BR" dirty="0" smtClean="0"/>
              <a:t>...............................    280.000,00 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5589240"/>
            <a:ext cx="3761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 onde começar?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8" y="1412776"/>
            <a:ext cx="7056784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4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Definição do objeto de custo: Custo de aluno por escola</a:t>
            </a:r>
          </a:p>
          <a:p>
            <a:pPr marL="514350" indent="-514350" algn="just">
              <a:buAutoNum type="arabicPeriod"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Separação entre custo direto e indireto: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916832"/>
            <a:ext cx="4572000" cy="3312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72000" y="1916915"/>
            <a:ext cx="4572000" cy="165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07274" y="1916915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Custo direto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28" y="1916915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Custo indireto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81372"/>
              </p:ext>
            </p:extLst>
          </p:nvPr>
        </p:nvGraphicFramePr>
        <p:xfrm>
          <a:off x="4788024" y="3861048"/>
          <a:ext cx="3426172" cy="1017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964"/>
                <a:gridCol w="792088"/>
                <a:gridCol w="1080120"/>
              </a:tblGrid>
              <a:tr h="2670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Rateio: Quantidade de </a:t>
                      </a:r>
                      <a:r>
                        <a:rPr lang="pt-BR" sz="1200" b="1" u="none" strike="noStrike" dirty="0" smtClean="0">
                          <a:effectLst/>
                        </a:rPr>
                        <a:t>Alunos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879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67,57%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224.324,32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073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sng" strike="noStrike" dirty="0">
                          <a:effectLst/>
                        </a:rPr>
                        <a:t>1200</a:t>
                      </a:r>
                      <a:endParaRPr lang="pt-B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sng" strike="noStrike" dirty="0" smtClean="0">
                          <a:effectLst/>
                        </a:rPr>
                        <a:t>32,43%</a:t>
                      </a:r>
                      <a:endParaRPr lang="pt-B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 </a:t>
                      </a:r>
                      <a:r>
                        <a:rPr lang="pt-BR" sz="1200" u="sng" strike="noStrike" dirty="0" smtClean="0">
                          <a:effectLst/>
                        </a:rPr>
                        <a:t>107.675,68</a:t>
                      </a:r>
                      <a:r>
                        <a:rPr lang="pt-BR" sz="1200" u="none" strike="noStrike" dirty="0" smtClean="0">
                          <a:effectLst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073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3700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100,00%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 332.000,00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34778"/>
              </p:ext>
            </p:extLst>
          </p:nvPr>
        </p:nvGraphicFramePr>
        <p:xfrm>
          <a:off x="64022" y="2575758"/>
          <a:ext cx="4470400" cy="1038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858"/>
                <a:gridCol w="1042542"/>
              </a:tblGrid>
              <a:tr h="1944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Professores e demais funcionários da escola 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500.000,00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Consumo de bens de almoxarifado na escola 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80.000,00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Energia elétrica gasta diretamente na escola 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1.800,00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Depreciação (vida útil: 20 </a:t>
                      </a:r>
                      <a:r>
                        <a:rPr lang="pt-BR" sz="1200" u="none" strike="noStrike" dirty="0" smtClean="0">
                          <a:effectLst/>
                        </a:rPr>
                        <a:t>anos, valor residual 0)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1.458,33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583.258,33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eta dobrada 8"/>
          <p:cNvSpPr/>
          <p:nvPr/>
        </p:nvSpPr>
        <p:spPr>
          <a:xfrm rot="10800000">
            <a:off x="8316416" y="3717032"/>
            <a:ext cx="648072" cy="792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296" y="2204864"/>
            <a:ext cx="109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Escola A</a:t>
            </a:r>
            <a:endParaRPr lang="pt-BR" sz="1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6454"/>
              </p:ext>
            </p:extLst>
          </p:nvPr>
        </p:nvGraphicFramePr>
        <p:xfrm>
          <a:off x="60548" y="4022195"/>
          <a:ext cx="4470400" cy="107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1332"/>
                <a:gridCol w="1039068"/>
              </a:tblGrid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Professores e demais funcionários da escola 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320.000,00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Consumo de bens de almoxarifado na escola B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35.000,00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Energia elétrica gasta diretamente na escola B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1.200,00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Depreciação (vida útil: 20 </a:t>
                      </a:r>
                      <a:r>
                        <a:rPr lang="pt-BR" sz="1200" u="none" strike="noStrike" dirty="0" smtClean="0">
                          <a:effectLst/>
                        </a:rPr>
                        <a:t>anos, valor residual 0)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1.166,67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28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smtClean="0">
                          <a:effectLst/>
                        </a:rPr>
                        <a:t>357.366,67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5496" y="3769295"/>
            <a:ext cx="109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Escola B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496436" y="4355812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rateio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5950"/>
              </p:ext>
            </p:extLst>
          </p:nvPr>
        </p:nvGraphicFramePr>
        <p:xfrm>
          <a:off x="4716016" y="2420888"/>
          <a:ext cx="434514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0327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Pessoal de apoio - suporte administrativo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 200.000,00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Salário do Secretário de Ensino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    12.000,00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Consumo de combustíveis no transporte de alunos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 120.000,00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 332.000,00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t1.gstatic.com/images?q=tbn:ANd9GcQGGl8uX5lFkDlK_a-WY-QpSFJHZkNZLZblISOR624nGblAfX2E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59258"/>
            <a:ext cx="1315166" cy="9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3.bp.blogspot.com/-DTGDSYaDoI8/UBPxu_WiF1I/AAAAAAAAAAg/mL9sibWZjeI/s1600/esc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67908"/>
            <a:ext cx="1440160" cy="9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108520" y="6334780"/>
            <a:ext cx="16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Escola São José</a:t>
            </a:r>
          </a:p>
          <a:p>
            <a:pPr algn="ctr"/>
            <a:r>
              <a:rPr lang="pt-B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.500 alunos</a:t>
            </a:r>
            <a:endParaRPr lang="pt-BR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23928" y="63621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Escola 2 de Agosto</a:t>
            </a:r>
          </a:p>
          <a:p>
            <a:pPr algn="ctr"/>
            <a:r>
              <a:rPr lang="pt-B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1.200 alunos</a:t>
            </a:r>
            <a:endParaRPr lang="pt-BR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71498"/>
              </p:ext>
            </p:extLst>
          </p:nvPr>
        </p:nvGraphicFramePr>
        <p:xfrm>
          <a:off x="1619672" y="5596790"/>
          <a:ext cx="2808312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511"/>
                <a:gridCol w="11438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Custo direto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583.258,33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Custo indireto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224.324,32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807.582,65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Alunos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2.500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 por aluno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323,03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2423"/>
              </p:ext>
            </p:extLst>
          </p:nvPr>
        </p:nvGraphicFramePr>
        <p:xfrm>
          <a:off x="6444208" y="5626943"/>
          <a:ext cx="2603500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868"/>
                <a:gridCol w="12016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Custo direto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357.366,67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Custo indireto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107.675,68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465.042,34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Alunos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1.200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Custo por aluno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387,54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2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 animBg="1"/>
      <p:bldP spid="10" grpId="0"/>
      <p:bldP spid="12" grpId="0"/>
      <p:bldP spid="13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ocialiris.org/iicongressodecustos/templates/ifreedom-fj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91" y="4149080"/>
            <a:ext cx="5983205" cy="1008113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52053"/>
              </p:ext>
            </p:extLst>
          </p:nvPr>
        </p:nvGraphicFramePr>
        <p:xfrm>
          <a:off x="999459" y="5221178"/>
          <a:ext cx="7028925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1672"/>
                <a:gridCol w="4027253"/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3"/>
                        </a:rPr>
                        <a:t>· 17/10/2012 </a:t>
                      </a:r>
                      <a:r>
                        <a:rPr lang="pt-BR" sz="1600" u="sng" strike="noStrike" dirty="0" smtClean="0">
                          <a:effectLst/>
                          <a:hlinkClick r:id="rId3"/>
                        </a:rPr>
                        <a:t>– Manhã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3"/>
                        </a:rPr>
                        <a:t>http://assiste.serpro.gov.br/cic/video1.html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4"/>
                        </a:rPr>
                        <a:t>· 17/10/2012 </a:t>
                      </a:r>
                      <a:r>
                        <a:rPr lang="pt-BR" sz="1600" u="sng" strike="noStrike" dirty="0" smtClean="0">
                          <a:effectLst/>
                          <a:hlinkClick r:id="rId4"/>
                        </a:rPr>
                        <a:t>– Tarde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4"/>
                        </a:rPr>
                        <a:t>http://assiste.serpro.gov.br/cic/video2.html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5"/>
                        </a:rPr>
                        <a:t>· 18/10/2012 </a:t>
                      </a:r>
                      <a:r>
                        <a:rPr lang="pt-BR" sz="1600" u="sng" strike="noStrike" dirty="0" smtClean="0">
                          <a:effectLst/>
                          <a:hlinkClick r:id="rId5"/>
                        </a:rPr>
                        <a:t>– Manhã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5"/>
                        </a:rPr>
                        <a:t>http://assiste.serpro.gov.br/cic/video3.html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6"/>
                        </a:rPr>
                        <a:t>· 18/10/2012 </a:t>
                      </a:r>
                      <a:r>
                        <a:rPr lang="pt-BR" sz="1600" u="sng" strike="noStrike" dirty="0" smtClean="0">
                          <a:effectLst/>
                          <a:hlinkClick r:id="rId6"/>
                        </a:rPr>
                        <a:t>– Tarde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6"/>
                        </a:rPr>
                        <a:t>http://assiste.serpro.gov.br/cic/video4.html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7"/>
                        </a:rPr>
                        <a:t>· 19/10/2012 </a:t>
                      </a:r>
                      <a:r>
                        <a:rPr lang="pt-BR" sz="1600" u="sng" strike="noStrike" dirty="0" smtClean="0">
                          <a:effectLst/>
                          <a:hlinkClick r:id="rId7"/>
                        </a:rPr>
                        <a:t>– Manhã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7"/>
                        </a:rPr>
                        <a:t>http://assiste.serpro.gov.br/cic/video5.html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8"/>
                        </a:rPr>
                        <a:t>· 19/10/2012 </a:t>
                      </a:r>
                      <a:r>
                        <a:rPr lang="pt-BR" sz="1600" u="sng" strike="noStrike" dirty="0" smtClean="0">
                          <a:effectLst/>
                          <a:hlinkClick r:id="rId8"/>
                        </a:rPr>
                        <a:t>– Tarde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8"/>
                        </a:rPr>
                        <a:t>http://assiste.serpro.gov.br/cic/video6.html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836712"/>
            <a:ext cx="424847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515272"/>
              </p:ext>
            </p:extLst>
          </p:nvPr>
        </p:nvGraphicFramePr>
        <p:xfrm>
          <a:off x="899592" y="2060848"/>
          <a:ext cx="7846516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156"/>
                <a:gridCol w="5109360"/>
              </a:tblGrid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 dirty="0">
                          <a:effectLst/>
                          <a:hlinkClick r:id="rId10"/>
                        </a:rPr>
                        <a:t>· 31/08/10 - CQ (manhã)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10"/>
                        </a:rPr>
                        <a:t>http://assiste.serpro.gov.br/cq/dia31m.html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 dirty="0">
                          <a:effectLst/>
                          <a:hlinkClick r:id="rId11"/>
                        </a:rPr>
                        <a:t>· 31/08/10 - CQ (tarde)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11"/>
                        </a:rPr>
                        <a:t>http://assiste.serpro.gov.br/cq/dia31t.html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>
                          <a:effectLst/>
                          <a:hlinkClick r:id="rId12"/>
                        </a:rPr>
                        <a:t>· 01/09/10 - CQ (manhã)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12"/>
                        </a:rPr>
                        <a:t>http://assiste.serpro.gov.br/cq/dia01m.html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>
                          <a:effectLst/>
                          <a:hlinkClick r:id="rId13"/>
                        </a:rPr>
                        <a:t>· 01/09/10 - CQ (tarde)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13"/>
                        </a:rPr>
                        <a:t>http://assiste.serpro.gov.br/cq/dia01t.html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>
                          <a:effectLst/>
                          <a:hlinkClick r:id="rId14"/>
                        </a:rPr>
                        <a:t>· 02/09/10 - CQ (manhã)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>
                          <a:effectLst/>
                          <a:hlinkClick r:id="rId14"/>
                        </a:rPr>
                        <a:t>http://assiste.serpro.gov.br/cq/dia02m.html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sng" strike="noStrike">
                          <a:effectLst/>
                          <a:hlinkClick r:id="rId15"/>
                        </a:rPr>
                        <a:t>· 02/09/10 - CQ (tarde)</a:t>
                      </a:r>
                      <a:endParaRPr lang="pt-B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sng" strike="noStrike" dirty="0">
                          <a:effectLst/>
                          <a:hlinkClick r:id="rId15"/>
                        </a:rPr>
                        <a:t>http://assiste.serpro.gov.br/cq/dia02t.html</a:t>
                      </a:r>
                      <a:endParaRPr lang="pt-BR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 rot="16200000">
            <a:off x="-1256002" y="385640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Link dos vídeos: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 rot="16200000">
            <a:off x="-535922" y="29355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Link dos vídeos: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7831"/>
            <a:ext cx="5238750" cy="15144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2212306"/>
            <a:ext cx="8389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/>
              <a:t>· </a:t>
            </a:r>
            <a:r>
              <a:rPr lang="pt-BR" sz="1400" b="1" dirty="0">
                <a:hlinkClick r:id="rId3"/>
              </a:rPr>
              <a:t>09/10/2013 - III Congresso de Custos e Qualidade dos Gastos do Setor Público - Manhã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4"/>
              </a:rPr>
              <a:t>09/10/2013 - III Congresso de Custos e Qualidade dos Gastos do Setor Público - Tarde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5"/>
              </a:rPr>
              <a:t>10/10/2013 - III Congresso de Custos e Qualidade dos Gastos do Setor Público - Manhã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6"/>
              </a:rPr>
              <a:t>10/10/2013 - III Congresso de Custos e Qualidade dos Gastos do Setor Público - Tarde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7"/>
              </a:rPr>
              <a:t>11/10/2013 - III Congresso de Custos e Qualidade dos Gastos do Setor Público - Manhã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8"/>
              </a:rPr>
              <a:t>11/10/2013 - III Congresso de Custos e Qualidade dos Gastos do Setor Público - Tarde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9"/>
              </a:rPr>
              <a:t>15/10/2013 - II Ciclo de Debates de Sobre Qualidade do Gasto Público - Manhã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· </a:t>
            </a:r>
            <a:r>
              <a:rPr lang="pt-BR" sz="1400" b="1" dirty="0">
                <a:hlinkClick r:id="rId10"/>
              </a:rPr>
              <a:t>15/10/2013 - II Ciclo de Debates de Sobre Qualidade do Gasto Público - Tarde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140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“Imagem” da </a:t>
            </a:r>
            <a:r>
              <a:rPr lang="pt-BR" sz="2800" b="1" dirty="0" smtClean="0">
                <a:solidFill>
                  <a:srgbClr val="0070C0"/>
                </a:solidFill>
              </a:rPr>
              <a:t>Administração Pública...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2007210"/>
            <a:ext cx="34233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S6gWhcdeUjezZDWzkg20KxL4ez4aQnUu3_qjpMDqyRxg6V2q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3266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buvZczm4DQ8/TNvm7ejkd7I/AAAAAAAAAHA/i2l9DXKhrbg/s400/SIAD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1934224" cy="22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risomail.com/img/greve-6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7431"/>
            <a:ext cx="2771465" cy="2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62373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Fonte</a:t>
            </a:r>
            <a:r>
              <a:rPr lang="pt-BR" sz="1600" dirty="0" smtClean="0"/>
              <a:t>: dados extraídos do SIAPNET</a:t>
            </a:r>
            <a:endParaRPr lang="pt-BR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0" y="1412776"/>
            <a:ext cx="8564336" cy="419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1"/>
          <p:cNvSpPr>
            <a:spLocks/>
          </p:cNvSpPr>
          <p:nvPr/>
        </p:nvSpPr>
        <p:spPr bwMode="auto">
          <a:xfrm>
            <a:off x="445537" y="587412"/>
            <a:ext cx="8305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As finanças públicas estão melhorando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...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8840"/>
            <a:ext cx="83772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/>
          </p:cNvSpPr>
          <p:nvPr/>
        </p:nvSpPr>
        <p:spPr bwMode="auto">
          <a:xfrm>
            <a:off x="5029200" y="587504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1000" b="1" dirty="0">
                <a:latin typeface="Tahoma" pitchFamily="34" charset="0"/>
              </a:rPr>
              <a:t>Fonte:  Banco Central do Brasil e  Ministério da Fazenda</a:t>
            </a:r>
            <a:endParaRPr lang="en-US" sz="1000" b="1" dirty="0">
              <a:latin typeface="Tahoma" pitchFamily="34" charset="0"/>
            </a:endParaRPr>
          </a:p>
          <a:p>
            <a:pPr algn="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1000" b="1" dirty="0">
                <a:latin typeface="Tahoma" pitchFamily="34" charset="0"/>
              </a:rPr>
              <a:t>Elaboração: Ministério da Fazenda</a:t>
            </a:r>
            <a:endParaRPr lang="en-US" sz="1000" b="1" dirty="0">
              <a:latin typeface="Tahoma" pitchFamily="34" charset="0"/>
            </a:endParaRPr>
          </a:p>
        </p:txBody>
      </p:sp>
      <p:sp>
        <p:nvSpPr>
          <p:cNvPr id="10" name="Espaço Reservado para Texto 9"/>
          <p:cNvSpPr>
            <a:spLocks/>
          </p:cNvSpPr>
          <p:nvPr/>
        </p:nvSpPr>
        <p:spPr bwMode="auto">
          <a:xfrm>
            <a:off x="369888" y="5889328"/>
            <a:ext cx="49450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1000" b="1">
                <a:latin typeface="Tahoma" pitchFamily="34" charset="0"/>
                <a:cs typeface="Arial" charset="0"/>
              </a:rPr>
              <a:t>* Projeção do Ministério da Fazenda com base nos parâmetros de mercado (Pesquisa Focus) e no cumprimento da meta cheia do resultado primário.</a:t>
            </a:r>
          </a:p>
        </p:txBody>
      </p:sp>
      <p:sp>
        <p:nvSpPr>
          <p:cNvPr id="11" name="Subtitle 1"/>
          <p:cNvSpPr>
            <a:spLocks/>
          </p:cNvSpPr>
          <p:nvPr/>
        </p:nvSpPr>
        <p:spPr bwMode="auto">
          <a:xfrm>
            <a:off x="298648" y="1556792"/>
            <a:ext cx="8305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>
                <a:latin typeface="Tahoma" pitchFamily="34" charset="0"/>
                <a:ea typeface="ＭＳ Ｐゴシック" pitchFamily="34" charset="-128"/>
              </a:rPr>
              <a:t>Dívida líquida do setor público, em % do PIB, em declínio</a:t>
            </a:r>
            <a:endParaRPr lang="en-US" sz="2000" b="1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7864" y="6289575"/>
            <a:ext cx="5796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>
                <a:latin typeface="Tahoma" pitchFamily="34" charset="0"/>
              </a:rPr>
              <a:t>II Congresso de Custos – Apresentação de Célia Corrêa - SOF</a:t>
            </a:r>
          </a:p>
        </p:txBody>
      </p:sp>
      <p:sp>
        <p:nvSpPr>
          <p:cNvPr id="8" name="Subtitle 1"/>
          <p:cNvSpPr>
            <a:spLocks/>
          </p:cNvSpPr>
          <p:nvPr/>
        </p:nvSpPr>
        <p:spPr bwMode="auto">
          <a:xfrm>
            <a:off x="445537" y="587412"/>
            <a:ext cx="8305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As finanças públicas estão melhorando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...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>
            <a:spLocks/>
          </p:cNvSpPr>
          <p:nvPr/>
        </p:nvSpPr>
        <p:spPr bwMode="auto">
          <a:xfrm>
            <a:off x="445537" y="587412"/>
            <a:ext cx="8305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As finanças públicas estão melhorando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...?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" y="1255014"/>
            <a:ext cx="4016435" cy="2412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78" y="1255014"/>
            <a:ext cx="4016435" cy="2412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8522" y="1058063"/>
            <a:ext cx="401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Resultado </a:t>
            </a:r>
            <a:r>
              <a:rPr lang="pt-BR" sz="1200" b="1" dirty="0" smtClean="0">
                <a:solidFill>
                  <a:schemeClr val="tx2"/>
                </a:solidFill>
              </a:rPr>
              <a:t>Primário (previsto x realizado)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0410" y="3686835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</a:rPr>
              <a:t>até 100.000 habitantes                                                     N=3212</a:t>
            </a:r>
            <a:endParaRPr lang="pt-BR" sz="1000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6664" y="1038242"/>
            <a:ext cx="401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Resultado </a:t>
            </a:r>
            <a:r>
              <a:rPr lang="pt-BR" sz="1200" b="1" dirty="0">
                <a:solidFill>
                  <a:schemeClr val="tx2"/>
                </a:solidFill>
              </a:rPr>
              <a:t>Primário (previsto x realizado)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68552" y="3667014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</a:rPr>
              <a:t>até 1.000.000 habitantes                                                    N=239</a:t>
            </a:r>
            <a:endParaRPr lang="pt-BR" sz="1000" b="1" dirty="0">
              <a:solidFill>
                <a:schemeClr val="tx2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9" y="4226156"/>
            <a:ext cx="4016435" cy="2412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881" y="4248561"/>
            <a:ext cx="4016435" cy="2412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096" y="3960975"/>
            <a:ext cx="401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Resultado </a:t>
            </a:r>
            <a:r>
              <a:rPr lang="pt-BR" sz="1200" b="1" dirty="0">
                <a:solidFill>
                  <a:schemeClr val="tx2"/>
                </a:solidFill>
              </a:rPr>
              <a:t>Nominal (previsto x realizado)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4573" y="6567342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</a:rPr>
              <a:t>até 100.000 habitantes                                                     N=1354</a:t>
            </a:r>
            <a:endParaRPr lang="pt-BR" sz="1000" b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15238" y="3941154"/>
            <a:ext cx="401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Resultado </a:t>
            </a:r>
            <a:r>
              <a:rPr lang="pt-BR" sz="1200" b="1" dirty="0">
                <a:solidFill>
                  <a:schemeClr val="tx2"/>
                </a:solidFill>
              </a:rPr>
              <a:t>Nominal (previsto x realizado)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877126" y="6569926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</a:rPr>
              <a:t>até 1.000.000 habitantes                                                    N=139</a:t>
            </a:r>
            <a:endParaRPr lang="pt-BR" sz="1000" b="1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096" y="645101"/>
            <a:ext cx="13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Ano: </a:t>
            </a:r>
            <a:r>
              <a:rPr lang="pt-BR" dirty="0" smtClean="0">
                <a:solidFill>
                  <a:srgbClr val="002060"/>
                </a:solidFill>
              </a:rPr>
              <a:t>2012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>
            <a:spLocks/>
          </p:cNvSpPr>
          <p:nvPr/>
        </p:nvSpPr>
        <p:spPr bwMode="auto">
          <a:xfrm>
            <a:off x="445537" y="587412"/>
            <a:ext cx="8305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As finanças públicas estão melhorando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...?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pic>
        <p:nvPicPr>
          <p:cNvPr id="20" name="Imagem 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9" y="1701466"/>
            <a:ext cx="270480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0" y="1746243"/>
            <a:ext cx="264324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6" y="3383875"/>
            <a:ext cx="266154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1" y="5112067"/>
            <a:ext cx="266154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/>
          <p:nvPr/>
        </p:nvSpPr>
        <p:spPr>
          <a:xfrm rot="16200000">
            <a:off x="-116167" y="2373181"/>
            <a:ext cx="143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FPM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4657" y="4098854"/>
            <a:ext cx="119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ICMS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9893" y="5940115"/>
            <a:ext cx="118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IPVA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3610" y="1073553"/>
            <a:ext cx="59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Ano: 2012 – Municípios até 100.000 habitantes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 rot="16200000">
            <a:off x="4732716" y="2308833"/>
            <a:ext cx="143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IPTU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rot="16200000">
            <a:off x="4821366" y="4066680"/>
            <a:ext cx="125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ISS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 rot="16200000">
            <a:off x="4826602" y="5907941"/>
            <a:ext cx="124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ITBI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31" name="Imagem 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6" y="3383875"/>
            <a:ext cx="270480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6" y="5112067"/>
            <a:ext cx="270480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ixaDeTexto 32"/>
          <p:cNvSpPr txBox="1"/>
          <p:nvPr/>
        </p:nvSpPr>
        <p:spPr>
          <a:xfrm>
            <a:off x="83146" y="3156034"/>
            <a:ext cx="423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N=2807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447" y="4858767"/>
            <a:ext cx="423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N=2809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07558" y="6486716"/>
            <a:ext cx="376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N=4121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897571" y="3178956"/>
            <a:ext cx="423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N=2846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862139" y="4817507"/>
            <a:ext cx="423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N=2844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862139" y="6480219"/>
            <a:ext cx="423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/>
                </a:solidFill>
              </a:rPr>
              <a:t>N=2840</a:t>
            </a:r>
            <a:endParaRPr lang="pt-BR" sz="1200" b="1" dirty="0">
              <a:solidFill>
                <a:schemeClr val="tx2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3610" y="1461145"/>
            <a:ext cx="468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6"/>
                </a:solidFill>
              </a:rPr>
              <a:t>Transferências </a:t>
            </a:r>
            <a:r>
              <a:rPr lang="pt-BR" sz="1400" b="1" dirty="0" smtClean="0">
                <a:solidFill>
                  <a:schemeClr val="accent6"/>
                </a:solidFill>
              </a:rPr>
              <a:t>Constitucionais (previsto x realizado)</a:t>
            </a:r>
            <a:endParaRPr lang="pt-BR" sz="1400" b="1" dirty="0">
              <a:solidFill>
                <a:schemeClr val="accent6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780079" y="1454098"/>
            <a:ext cx="447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6"/>
                </a:solidFill>
              </a:rPr>
              <a:t>Receitas próprias </a:t>
            </a:r>
            <a:r>
              <a:rPr lang="pt-BR" sz="1400" b="1" dirty="0" smtClean="0">
                <a:solidFill>
                  <a:schemeClr val="accent6"/>
                </a:solidFill>
              </a:rPr>
              <a:t>– Tributos (previsto x realizado)</a:t>
            </a:r>
            <a:endParaRPr lang="pt-B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22387741"/>
              </p:ext>
            </p:extLst>
          </p:nvPr>
        </p:nvGraphicFramePr>
        <p:xfrm>
          <a:off x="107504" y="908720"/>
          <a:ext cx="8869237" cy="596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7544" y="6926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Apresentando a </a:t>
            </a:r>
            <a:r>
              <a:rPr lang="pt-BR" sz="2800" b="1" dirty="0" smtClean="0">
                <a:solidFill>
                  <a:schemeClr val="accent1"/>
                </a:solidFill>
              </a:rPr>
              <a:t>nova</a:t>
            </a:r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Contabilidade Pública</a:t>
            </a:r>
            <a:r>
              <a:rPr lang="pt-BR" sz="2800" b="1" dirty="0" smtClean="0">
                <a:solidFill>
                  <a:srgbClr val="0070C0"/>
                </a:solidFill>
              </a:rPr>
              <a:t>...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075"/>
          <p:cNvGrpSpPr>
            <a:grpSpLocks/>
          </p:cNvGrpSpPr>
          <p:nvPr/>
        </p:nvGrpSpPr>
        <p:grpSpPr bwMode="auto">
          <a:xfrm>
            <a:off x="1502345" y="1988840"/>
            <a:ext cx="5805959" cy="4178283"/>
            <a:chOff x="3072" y="1152"/>
            <a:chExt cx="2688" cy="2628"/>
          </a:xfrm>
        </p:grpSpPr>
        <p:pic>
          <p:nvPicPr>
            <p:cNvPr id="11" name="Picture 307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52"/>
              <a:ext cx="2688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3077"/>
            <p:cNvSpPr txBox="1">
              <a:spLocks noChangeArrowheads="1"/>
            </p:cNvSpPr>
            <p:nvPr/>
          </p:nvSpPr>
          <p:spPr bwMode="auto">
            <a:xfrm rot="125174">
              <a:off x="4011" y="1488"/>
              <a:ext cx="124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50000"/>
                </a:spcBef>
              </a:pPr>
              <a:endParaRPr kumimoji="1" lang="pt-BR" sz="2400" b="1"/>
            </a:p>
          </p:txBody>
        </p:sp>
      </p:grpSp>
      <p:sp>
        <p:nvSpPr>
          <p:cNvPr id="13" name="Rectangle 3078"/>
          <p:cNvSpPr>
            <a:spLocks noChangeArrowheads="1"/>
          </p:cNvSpPr>
          <p:nvPr/>
        </p:nvSpPr>
        <p:spPr bwMode="auto">
          <a:xfrm>
            <a:off x="3527517" y="3284984"/>
            <a:ext cx="320472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egalidade</a:t>
            </a:r>
          </a:p>
          <a:p>
            <a:pPr algn="l"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mpessoalidade</a:t>
            </a:r>
          </a:p>
          <a:p>
            <a:pPr algn="l"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oralidade</a:t>
            </a:r>
          </a:p>
          <a:p>
            <a:pPr algn="l"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ublicidade</a:t>
            </a:r>
          </a:p>
          <a:p>
            <a:pPr algn="l"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ficiência</a:t>
            </a:r>
          </a:p>
        </p:txBody>
      </p:sp>
      <p:sp>
        <p:nvSpPr>
          <p:cNvPr id="14" name="Rectangle 3079"/>
          <p:cNvSpPr>
            <a:spLocks noChangeArrowheads="1"/>
          </p:cNvSpPr>
          <p:nvPr/>
        </p:nvSpPr>
        <p:spPr bwMode="auto">
          <a:xfrm>
            <a:off x="3352800" y="22860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Administração Pública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4249</TotalTime>
  <Words>1325</Words>
  <Application>Microsoft Office PowerPoint</Application>
  <PresentationFormat>Apresentação na tela (4:3)</PresentationFormat>
  <Paragraphs>268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Georgia</vt:lpstr>
      <vt:lpstr>Tahoma</vt:lpstr>
      <vt:lpstr>Times New Roman</vt:lpstr>
      <vt:lpstr>Wingdings</vt:lpstr>
      <vt:lpstr>Wingdings 2</vt:lpstr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- FEARP USP</dc:title>
  <dc:subject>Custos no Setor Público</dc:subject>
  <dc:creator>Ricardo Rocha de Azevedo</dc:creator>
  <cp:lastModifiedBy>Ricardo Rocha de Azevedo (GOVBR - Consultor)</cp:lastModifiedBy>
  <cp:revision>529</cp:revision>
  <dcterms:created xsi:type="dcterms:W3CDTF">2008-06-18T18:58:48Z</dcterms:created>
  <dcterms:modified xsi:type="dcterms:W3CDTF">2014-09-30T00:37:38Z</dcterms:modified>
</cp:coreProperties>
</file>