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87" r:id="rId18"/>
    <p:sldId id="285" r:id="rId19"/>
    <p:sldId id="286" r:id="rId20"/>
    <p:sldId id="274" r:id="rId21"/>
    <p:sldId id="278" r:id="rId22"/>
    <p:sldId id="279" r:id="rId23"/>
    <p:sldId id="283" r:id="rId24"/>
    <p:sldId id="284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598" autoAdjust="0"/>
  </p:normalViewPr>
  <p:slideViewPr>
    <p:cSldViewPr>
      <p:cViewPr>
        <p:scale>
          <a:sx n="140" d="100"/>
          <a:sy n="140" d="100"/>
        </p:scale>
        <p:origin x="-96" y="8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image" Target="../media/image32.e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image" Target="../media/image35.e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image" Target="../media/image38.e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image" Target="../media/image41.e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image" Target="../media/image44.e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emf"/><Relationship Id="rId1" Type="http://schemas.openxmlformats.org/officeDocument/2006/relationships/image" Target="../media/image47.e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51.emf"/><Relationship Id="rId1" Type="http://schemas.openxmlformats.org/officeDocument/2006/relationships/image" Target="../media/image50.e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55.emf"/><Relationship Id="rId1" Type="http://schemas.openxmlformats.org/officeDocument/2006/relationships/image" Target="../media/image54.e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58.emf"/><Relationship Id="rId1" Type="http://schemas.openxmlformats.org/officeDocument/2006/relationships/image" Target="../media/image57.e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61.emf"/><Relationship Id="rId1" Type="http://schemas.openxmlformats.org/officeDocument/2006/relationships/image" Target="../media/image60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64.emf"/><Relationship Id="rId1" Type="http://schemas.openxmlformats.org/officeDocument/2006/relationships/image" Target="../media/image63.e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7.emf"/><Relationship Id="rId1" Type="http://schemas.openxmlformats.org/officeDocument/2006/relationships/image" Target="../media/image66.e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1.emf"/><Relationship Id="rId1" Type="http://schemas.openxmlformats.org/officeDocument/2006/relationships/image" Target="../media/image70.e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4.emf"/><Relationship Id="rId1" Type="http://schemas.openxmlformats.org/officeDocument/2006/relationships/image" Target="../media/image73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image" Target="../media/image17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image" Target="../media/image20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image" Target="../media/image23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image" Target="../media/image26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image" Target="../media/image2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09" charset="0"/>
              </a:defRPr>
            </a:lvl1pPr>
          </a:lstStyle>
          <a:p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9" charset="0"/>
              </a:defRPr>
            </a:lvl1pPr>
          </a:lstStyle>
          <a:p>
            <a:fld id="{CAFC7AA9-D20A-478A-BA86-D33107C8A87A}" type="datetime1">
              <a:rPr lang="en-US" altLang="en-US"/>
              <a:pPr/>
              <a:t>8/13/2015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09" charset="0"/>
              </a:defRPr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9" charset="0"/>
              </a:defRPr>
            </a:lvl1pPr>
          </a:lstStyle>
          <a:p>
            <a:fld id="{1087F47F-8C78-4D10-93E5-2094BBE4C30B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3135730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eaLnBrk="1" hangingPunct="1"/>
            <a:fld id="{47490113-89F5-445D-86D7-F479F0DB99D9}" type="slidenum">
              <a:rPr lang="en-US" altLang="en-US">
                <a:latin typeface="Calibri" pitchFamily="-109" charset="0"/>
              </a:rPr>
              <a:pPr eaLnBrk="1" hangingPunct="1"/>
              <a:t>1</a:t>
            </a:fld>
            <a:endParaRPr lang="en-US" altLang="en-US">
              <a:latin typeface="Calibri" pitchFamily="-109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EC36-C568-4EBD-83C2-FBE66E18CEB7}" type="datetime1">
              <a:rPr lang="en-US" altLang="en-US" smtClean="0"/>
              <a:pPr/>
              <a:t>8/13/2015</a:t>
            </a:fld>
            <a:endParaRPr lang="en-US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Copyright (c)2014 John Wiley &amp; Sons, Inc.</a:t>
            </a:r>
            <a:endParaRPr lang="en-US" alt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5060E-0951-4889-A9E4-E1E923EBA6E9}" type="slidenum">
              <a:rPr lang="en-US" altLang="en-US" smtClean="0"/>
              <a:pPr/>
              <a:t>‹nº›</a:t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EC36-C568-4EBD-83C2-FBE66E18CEB7}" type="datetime1">
              <a:rPr lang="en-US" altLang="en-US" smtClean="0"/>
              <a:pPr/>
              <a:t>8/13/2015</a:t>
            </a:fld>
            <a:endParaRPr lang="en-US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Copyright (c)2014 John Wiley &amp; Sons, Inc.</a:t>
            </a:r>
            <a:endParaRPr lang="en-US" alt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5060E-0951-4889-A9E4-E1E923EBA6E9}" type="slidenum">
              <a:rPr lang="en-US" altLang="en-US" smtClean="0"/>
              <a:pPr/>
              <a:t>‹nº›</a:t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EC36-C568-4EBD-83C2-FBE66E18CEB7}" type="datetime1">
              <a:rPr lang="en-US" altLang="en-US" smtClean="0"/>
              <a:pPr/>
              <a:t>8/13/2015</a:t>
            </a:fld>
            <a:endParaRPr lang="en-US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Copyright (c)2014 John Wiley &amp; Sons, Inc.</a:t>
            </a:r>
            <a:endParaRPr lang="en-US" alt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5060E-0951-4889-A9E4-E1E923EBA6E9}" type="slidenum">
              <a:rPr lang="en-US" altLang="en-US" smtClean="0"/>
              <a:pPr/>
              <a:t>‹nº›</a:t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EC36-C568-4EBD-83C2-FBE66E18CEB7}" type="datetime1">
              <a:rPr lang="en-US" altLang="en-US" smtClean="0"/>
              <a:pPr/>
              <a:t>8/13/2015</a:t>
            </a:fld>
            <a:endParaRPr lang="en-US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Copyright (c)2014 John Wiley &amp; Sons, Inc.</a:t>
            </a:r>
            <a:endParaRPr lang="en-US" alt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5060E-0951-4889-A9E4-E1E923EBA6E9}" type="slidenum">
              <a:rPr lang="en-US" altLang="en-US" smtClean="0"/>
              <a:pPr/>
              <a:t>‹nº›</a:t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EC36-C568-4EBD-83C2-FBE66E18CEB7}" type="datetime1">
              <a:rPr lang="en-US" altLang="en-US" smtClean="0"/>
              <a:pPr/>
              <a:t>8/13/2015</a:t>
            </a:fld>
            <a:endParaRPr lang="en-US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Copyright (c)2014 John Wiley &amp; Sons, Inc.</a:t>
            </a:r>
            <a:endParaRPr lang="en-US" alt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5060E-0951-4889-A9E4-E1E923EBA6E9}" type="slidenum">
              <a:rPr lang="en-US" altLang="en-US" smtClean="0"/>
              <a:pPr/>
              <a:t>‹nº›</a:t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EC36-C568-4EBD-83C2-FBE66E18CEB7}" type="datetime1">
              <a:rPr lang="en-US" altLang="en-US" smtClean="0"/>
              <a:pPr/>
              <a:t>8/13/2015</a:t>
            </a:fld>
            <a:endParaRPr lang="en-US" alt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Copyright (c)2014 John Wiley &amp; Sons, Inc.</a:t>
            </a:r>
            <a:endParaRPr lang="en-US" alt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5060E-0951-4889-A9E4-E1E923EBA6E9}" type="slidenum">
              <a:rPr lang="en-US" altLang="en-US" smtClean="0"/>
              <a:pPr/>
              <a:t>‹nº›</a:t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EC36-C568-4EBD-83C2-FBE66E18CEB7}" type="datetime1">
              <a:rPr lang="en-US" altLang="en-US" smtClean="0"/>
              <a:pPr/>
              <a:t>8/13/2015</a:t>
            </a:fld>
            <a:endParaRPr lang="en-US" alt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Copyright (c)2014 John Wiley &amp; Sons, Inc.</a:t>
            </a:r>
            <a:endParaRPr lang="en-US" altLang="en-US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5060E-0951-4889-A9E4-E1E923EBA6E9}" type="slidenum">
              <a:rPr lang="en-US" altLang="en-US" smtClean="0"/>
              <a:pPr/>
              <a:t>‹nº›</a:t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EC36-C568-4EBD-83C2-FBE66E18CEB7}" type="datetime1">
              <a:rPr lang="en-US" altLang="en-US" smtClean="0"/>
              <a:pPr/>
              <a:t>8/13/2015</a:t>
            </a:fld>
            <a:endParaRPr lang="en-US" alt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Copyright (c)2014 John Wiley &amp; Sons, Inc.</a:t>
            </a:r>
            <a:endParaRPr lang="en-US" alt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5060E-0951-4889-A9E4-E1E923EBA6E9}" type="slidenum">
              <a:rPr lang="en-US" altLang="en-US" smtClean="0"/>
              <a:pPr/>
              <a:t>‹nº›</a:t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EC36-C568-4EBD-83C2-FBE66E18CEB7}" type="datetime1">
              <a:rPr lang="en-US" altLang="en-US" smtClean="0"/>
              <a:pPr/>
              <a:t>8/13/2015</a:t>
            </a:fld>
            <a:endParaRPr lang="en-US" alt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Copyright (c)2014 John Wiley &amp; Sons, Inc.</a:t>
            </a:r>
            <a:endParaRPr lang="en-US" alt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5060E-0951-4889-A9E4-E1E923EBA6E9}" type="slidenum">
              <a:rPr lang="en-US" altLang="en-US" smtClean="0"/>
              <a:pPr/>
              <a:t>‹nº›</a:t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EC36-C568-4EBD-83C2-FBE66E18CEB7}" type="datetime1">
              <a:rPr lang="en-US" altLang="en-US" smtClean="0"/>
              <a:pPr/>
              <a:t>8/13/2015</a:t>
            </a:fld>
            <a:endParaRPr lang="en-US" alt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Copyright (c)2014 John Wiley &amp; Sons, Inc.</a:t>
            </a:r>
            <a:endParaRPr lang="en-US" alt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5060E-0951-4889-A9E4-E1E923EBA6E9}" type="slidenum">
              <a:rPr lang="en-US" altLang="en-US" smtClean="0"/>
              <a:pPr/>
              <a:t>‹nº›</a:t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EC36-C568-4EBD-83C2-FBE66E18CEB7}" type="datetime1">
              <a:rPr lang="en-US" altLang="en-US" smtClean="0"/>
              <a:pPr/>
              <a:t>8/13/2015</a:t>
            </a:fld>
            <a:endParaRPr lang="en-US" alt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Copyright (c)2014 John Wiley &amp; Sons, Inc.</a:t>
            </a:r>
            <a:endParaRPr lang="en-US" alt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5060E-0951-4889-A9E4-E1E923EBA6E9}" type="slidenum">
              <a:rPr lang="en-US" altLang="en-US" smtClean="0"/>
              <a:pPr/>
              <a:t>‹nº›</a:t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BEC36-C568-4EBD-83C2-FBE66E18CEB7}" type="datetime1">
              <a:rPr lang="en-US" altLang="en-US" smtClean="0"/>
              <a:pPr/>
              <a:t>8/13/2015</a:t>
            </a:fld>
            <a:endParaRPr lang="en-US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en-US" smtClean="0"/>
              <a:t>Copyright (c)2014 John Wiley &amp; Sons, Inc.</a:t>
            </a:r>
            <a:endParaRPr lang="en-US" alt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5060E-0951-4889-A9E4-E1E923EBA6E9}" type="slidenum">
              <a:rPr lang="en-US" altLang="en-US" smtClean="0"/>
              <a:pPr/>
              <a:t>‹nº›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oleObject" Target="../embeddings/oleObject17.bin"/><Relationship Id="rId7" Type="http://schemas.openxmlformats.org/officeDocument/2006/relationships/slide" Target="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31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oleObject" Target="../embeddings/oleObject19.bin"/><Relationship Id="rId7" Type="http://schemas.openxmlformats.org/officeDocument/2006/relationships/slide" Target="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34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oleObject" Target="../embeddings/oleObject21.bin"/><Relationship Id="rId7" Type="http://schemas.openxmlformats.org/officeDocument/2006/relationships/slide" Target="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37.e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oleObject" Target="../embeddings/oleObject23.bin"/><Relationship Id="rId7" Type="http://schemas.openxmlformats.org/officeDocument/2006/relationships/slide" Target="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0.e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oleObject" Target="../embeddings/oleObject25.bin"/><Relationship Id="rId7" Type="http://schemas.openxmlformats.org/officeDocument/2006/relationships/slide" Target="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3.e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oleObject" Target="../embeddings/oleObject27.bin"/><Relationship Id="rId7" Type="http://schemas.openxmlformats.org/officeDocument/2006/relationships/slide" Target="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6.e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oleObject" Target="../embeddings/oleObject29.bin"/><Relationship Id="rId7" Type="http://schemas.openxmlformats.org/officeDocument/2006/relationships/slide" Target="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9.e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image" Target="../media/image52.png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5.wmf"/><Relationship Id="rId5" Type="http://schemas.openxmlformats.org/officeDocument/2006/relationships/image" Target="../media/image53.emf"/><Relationship Id="rId4" Type="http://schemas.openxmlformats.org/officeDocument/2006/relationships/oleObject" Target="../embeddings/oleObject31.bin"/><Relationship Id="rId9" Type="http://schemas.openxmlformats.org/officeDocument/2006/relationships/oleObject" Target="../embeddings/oleObject32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image" Target="../media/image52.png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5.wmf"/><Relationship Id="rId5" Type="http://schemas.openxmlformats.org/officeDocument/2006/relationships/image" Target="../media/image56.emf"/><Relationship Id="rId4" Type="http://schemas.openxmlformats.org/officeDocument/2006/relationships/oleObject" Target="../embeddings/oleObject33.bin"/><Relationship Id="rId9" Type="http://schemas.openxmlformats.org/officeDocument/2006/relationships/oleObject" Target="../embeddings/oleObject34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image" Target="../media/image52.png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5.wmf"/><Relationship Id="rId5" Type="http://schemas.openxmlformats.org/officeDocument/2006/relationships/image" Target="../media/image59.emf"/><Relationship Id="rId4" Type="http://schemas.openxmlformats.org/officeDocument/2006/relationships/oleObject" Target="../embeddings/oleObject35.bin"/><Relationship Id="rId9" Type="http://schemas.openxmlformats.org/officeDocument/2006/relationships/oleObject" Target="../embeddings/oleObject36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oleObject" Target="../embeddings/oleObject1.bin"/><Relationship Id="rId7" Type="http://schemas.openxmlformats.org/officeDocument/2006/relationships/slide" Target="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emf"/><Relationship Id="rId9" Type="http://schemas.openxmlformats.org/officeDocument/2006/relationships/image" Target="../media/image7.jpe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3" Type="http://schemas.openxmlformats.org/officeDocument/2006/relationships/oleObject" Target="../embeddings/oleObject37.bin"/><Relationship Id="rId7" Type="http://schemas.openxmlformats.org/officeDocument/2006/relationships/slide" Target="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62.e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3" Type="http://schemas.openxmlformats.org/officeDocument/2006/relationships/oleObject" Target="../embeddings/oleObject39.bin"/><Relationship Id="rId7" Type="http://schemas.openxmlformats.org/officeDocument/2006/relationships/slide" Target="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65.e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3" Type="http://schemas.openxmlformats.org/officeDocument/2006/relationships/oleObject" Target="../embeddings/oleObject41.bin"/><Relationship Id="rId7" Type="http://schemas.openxmlformats.org/officeDocument/2006/relationships/slide" Target="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68.emf"/><Relationship Id="rId9" Type="http://schemas.openxmlformats.org/officeDocument/2006/relationships/image" Target="../media/image69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3" Type="http://schemas.openxmlformats.org/officeDocument/2006/relationships/oleObject" Target="../embeddings/oleObject43.bin"/><Relationship Id="rId7" Type="http://schemas.openxmlformats.org/officeDocument/2006/relationships/slide" Target="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72.e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3" Type="http://schemas.openxmlformats.org/officeDocument/2006/relationships/oleObject" Target="../embeddings/oleObject45.bin"/><Relationship Id="rId7" Type="http://schemas.openxmlformats.org/officeDocument/2006/relationships/slide" Target="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75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oleObject" Target="../embeddings/oleObject3.bin"/><Relationship Id="rId7" Type="http://schemas.openxmlformats.org/officeDocument/2006/relationships/slide" Target="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10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5.bin"/><Relationship Id="rId7" Type="http://schemas.openxmlformats.org/officeDocument/2006/relationships/slide" Target="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13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oleObject" Target="../embeddings/oleObject7.bin"/><Relationship Id="rId7" Type="http://schemas.openxmlformats.org/officeDocument/2006/relationships/slide" Target="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16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oleObject" Target="../embeddings/oleObject9.bin"/><Relationship Id="rId7" Type="http://schemas.openxmlformats.org/officeDocument/2006/relationships/slide" Target="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19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11.bin"/><Relationship Id="rId7" Type="http://schemas.openxmlformats.org/officeDocument/2006/relationships/slide" Target="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22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oleObject" Target="../embeddings/oleObject13.bin"/><Relationship Id="rId7" Type="http://schemas.openxmlformats.org/officeDocument/2006/relationships/slide" Target="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25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oleObject" Target="../embeddings/oleObject15.bin"/><Relationship Id="rId7" Type="http://schemas.openxmlformats.org/officeDocument/2006/relationships/slide" Target="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2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itle 17"/>
          <p:cNvSpPr>
            <a:spLocks noGrp="1"/>
          </p:cNvSpPr>
          <p:nvPr>
            <p:ph type="title"/>
          </p:nvPr>
        </p:nvSpPr>
        <p:spPr>
          <a:xfrm>
            <a:off x="5334000" y="274638"/>
            <a:ext cx="3581400" cy="1143000"/>
          </a:xfrm>
          <a:solidFill>
            <a:schemeClr val="accent3">
              <a:lumMod val="50000"/>
            </a:schemeClr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t-BR" altLang="en-US" noProof="0" dirty="0" smtClean="0">
                <a:solidFill>
                  <a:schemeClr val="bg1"/>
                </a:solidFill>
              </a:rPr>
              <a:t>Capítulo 1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Copyright (c)2014 John Wiley &amp; Sons, Inc.</a:t>
            </a:r>
            <a:endParaRPr lang="en-US" altLang="en-US" dirty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eaLnBrk="1" hangingPunct="1"/>
            <a:fld id="{9D0E9110-3857-4CFA-903C-49447515C85A}" type="slidenum">
              <a:rPr lang="en-US" altLang="en-US">
                <a:solidFill>
                  <a:srgbClr val="898989"/>
                </a:solidFill>
                <a:latin typeface="Calibri" pitchFamily="-109" charset="0"/>
              </a:rPr>
              <a:pPr eaLnBrk="1" hangingPunct="1"/>
              <a:t>1</a:t>
            </a:fld>
            <a:endParaRPr lang="en-US" altLang="en-US">
              <a:solidFill>
                <a:srgbClr val="898989"/>
              </a:solidFill>
              <a:latin typeface="Calibri" pitchFamily="-109" charset="0"/>
            </a:endParaRPr>
          </a:p>
        </p:txBody>
      </p:sp>
      <p:sp>
        <p:nvSpPr>
          <p:cNvPr id="25605" name="Rectangle 2" descr="Recycled paper"/>
          <p:cNvSpPr>
            <a:spLocks noChangeArrowheads="1"/>
          </p:cNvSpPr>
          <p:nvPr/>
        </p:nvSpPr>
        <p:spPr bwMode="auto">
          <a:xfrm>
            <a:off x="5562600" y="2362200"/>
            <a:ext cx="30353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r>
              <a:rPr lang="en-US" altLang="en-US" sz="4400" b="1" dirty="0" err="1" smtClean="0">
                <a:latin typeface="Calibri" pitchFamily="-109" charset="0"/>
              </a:rPr>
              <a:t>Análise</a:t>
            </a:r>
            <a:r>
              <a:rPr lang="en-US" altLang="en-US" sz="4400" b="1" dirty="0" smtClean="0">
                <a:latin typeface="Calibri" pitchFamily="-109" charset="0"/>
              </a:rPr>
              <a:t> de </a:t>
            </a:r>
            <a:endParaRPr lang="en-US" altLang="en-US" sz="4400" b="1" dirty="0">
              <a:latin typeface="Calibri" pitchFamily="-109" charset="0"/>
            </a:endParaRPr>
          </a:p>
          <a:p>
            <a:r>
              <a:rPr lang="en-US" altLang="en-US" sz="4400" b="1" dirty="0" err="1" smtClean="0">
                <a:latin typeface="Calibri" pitchFamily="-109" charset="0"/>
              </a:rPr>
              <a:t>Problemas</a:t>
            </a:r>
            <a:endParaRPr lang="en-US" altLang="en-US" sz="4400" b="1" dirty="0">
              <a:latin typeface="Calibri" pitchFamily="-109" charset="0"/>
            </a:endParaRPr>
          </a:p>
          <a:p>
            <a:r>
              <a:rPr lang="en-US" altLang="en-US" sz="4400" b="1" dirty="0" err="1" smtClean="0">
                <a:latin typeface="Calibri" pitchFamily="-109" charset="0"/>
              </a:rPr>
              <a:t>Econômicos</a:t>
            </a:r>
            <a:endParaRPr lang="en-US" altLang="en-US" sz="4400" b="1" dirty="0">
              <a:latin typeface="Calibri" pitchFamily="-109" charset="0"/>
            </a:endParaRPr>
          </a:p>
        </p:txBody>
      </p:sp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286" y="51707"/>
            <a:ext cx="5254307" cy="6730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Copyright (c)2014 John Wiley &amp; Sons, Inc.</a:t>
            </a:r>
            <a:endParaRPr lang="en-US" altLang="en-U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eaLnBrk="1" hangingPunct="1"/>
            <a:fld id="{8FE3D029-5EB8-4BF3-8745-A1A15A3322B9}" type="slidenum">
              <a:rPr lang="en-US" altLang="en-US">
                <a:solidFill>
                  <a:srgbClr val="898989"/>
                </a:solidFill>
                <a:latin typeface="Calibri" pitchFamily="-109" charset="0"/>
              </a:rPr>
              <a:pPr eaLnBrk="1" hangingPunct="1"/>
              <a:t>10</a:t>
            </a:fld>
            <a:endParaRPr lang="en-US" altLang="en-US">
              <a:solidFill>
                <a:srgbClr val="898989"/>
              </a:solidFill>
              <a:latin typeface="Calibri" pitchFamily="-109" charset="0"/>
            </a:endParaRPr>
          </a:p>
        </p:txBody>
      </p:sp>
      <p:sp>
        <p:nvSpPr>
          <p:cNvPr id="9221" name="AutoShape 2"/>
          <p:cNvSpPr>
            <a:spLocks noChangeArrowheads="1"/>
          </p:cNvSpPr>
          <p:nvPr/>
        </p:nvSpPr>
        <p:spPr bwMode="auto">
          <a:xfrm>
            <a:off x="0" y="152400"/>
            <a:ext cx="9144000" cy="914400"/>
          </a:xfrm>
          <a:prstGeom prst="roundRect">
            <a:avLst>
              <a:gd name="adj" fmla="val 50000"/>
            </a:avLst>
          </a:prstGeom>
          <a:solidFill>
            <a:schemeClr val="accent3">
              <a:lumMod val="75000"/>
              <a:alpha val="50195"/>
            </a:schemeClr>
          </a:solidFill>
          <a:ln w="38100">
            <a:solidFill>
              <a:srgbClr val="666699"/>
            </a:solidFill>
            <a:round/>
            <a:headEnd/>
            <a:tailEnd/>
          </a:ln>
        </p:spPr>
        <p:txBody>
          <a:bodyPr wrap="none" lIns="457200" rIns="4572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r>
              <a:rPr lang="en-US" altLang="en-US" sz="3600" b="1" dirty="0" err="1" smtClean="0">
                <a:solidFill>
                  <a:srgbClr val="000066"/>
                </a:solidFill>
                <a:latin typeface="Calibri" pitchFamily="-109" charset="0"/>
              </a:rPr>
              <a:t>Otimizar</a:t>
            </a:r>
            <a:r>
              <a:rPr lang="en-US" altLang="en-US" sz="3600" b="1" dirty="0" smtClean="0">
                <a:solidFill>
                  <a:srgbClr val="000066"/>
                </a:solidFill>
                <a:latin typeface="Calibri" pitchFamily="-109" charset="0"/>
              </a:rPr>
              <a:t> a </a:t>
            </a:r>
            <a:r>
              <a:rPr lang="en-US" altLang="en-US" sz="3600" b="1" dirty="0" err="1" smtClean="0">
                <a:solidFill>
                  <a:srgbClr val="000066"/>
                </a:solidFill>
                <a:latin typeface="Calibri" pitchFamily="-109" charset="0"/>
              </a:rPr>
              <a:t>Função</a:t>
            </a:r>
            <a:r>
              <a:rPr lang="en-US" altLang="en-US" sz="3600" b="1" dirty="0" smtClean="0">
                <a:solidFill>
                  <a:srgbClr val="000066"/>
                </a:solidFill>
                <a:latin typeface="Calibri" pitchFamily="-109" charset="0"/>
              </a:rPr>
              <a:t> </a:t>
            </a:r>
            <a:r>
              <a:rPr lang="en-US" altLang="en-US" sz="3600" b="1" dirty="0" err="1" smtClean="0">
                <a:solidFill>
                  <a:srgbClr val="000066"/>
                </a:solidFill>
                <a:latin typeface="Calibri" pitchFamily="-109" charset="0"/>
              </a:rPr>
              <a:t>Objetivo</a:t>
            </a:r>
            <a:r>
              <a:rPr lang="en-US" altLang="en-US" sz="3600" b="1" dirty="0" smtClean="0">
                <a:solidFill>
                  <a:srgbClr val="000066"/>
                </a:solidFill>
                <a:latin typeface="Calibri" pitchFamily="-109" charset="0"/>
              </a:rPr>
              <a:t> dada a </a:t>
            </a:r>
            <a:r>
              <a:rPr lang="en-US" altLang="en-US" sz="3600" b="1" dirty="0" err="1" smtClean="0">
                <a:solidFill>
                  <a:srgbClr val="000066"/>
                </a:solidFill>
                <a:latin typeface="Calibri" pitchFamily="-109" charset="0"/>
              </a:rPr>
              <a:t>Restrição</a:t>
            </a:r>
            <a:endParaRPr lang="en-US" altLang="en-US" i="1" dirty="0">
              <a:solidFill>
                <a:srgbClr val="000066"/>
              </a:solidFill>
              <a:latin typeface="Calibri" pitchFamily="-109" charset="0"/>
            </a:endParaRPr>
          </a:p>
        </p:txBody>
      </p:sp>
      <p:sp>
        <p:nvSpPr>
          <p:cNvPr id="9222" name="Text Box 3"/>
          <p:cNvSpPr txBox="1">
            <a:spLocks noChangeArrowheads="1"/>
          </p:cNvSpPr>
          <p:nvPr/>
        </p:nvSpPr>
        <p:spPr bwMode="auto">
          <a:xfrm>
            <a:off x="1066800" y="1161871"/>
            <a:ext cx="7086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eaLnBrk="1" hangingPunct="1"/>
            <a:r>
              <a:rPr lang="pt-BR" altLang="en-US" sz="2400" i="1" dirty="0" smtClean="0">
                <a:latin typeface="Calibri" pitchFamily="-109" charset="0"/>
              </a:rPr>
              <a:t>O comportamento pode ser modelado </a:t>
            </a:r>
          </a:p>
          <a:p>
            <a:pPr eaLnBrk="1" hangingPunct="1"/>
            <a:r>
              <a:rPr lang="pt-BR" altLang="en-US" sz="2400" i="1" dirty="0" smtClean="0">
                <a:latin typeface="Calibri" pitchFamily="-109" charset="0"/>
              </a:rPr>
              <a:t>como uma otimização da função objetivo,</a:t>
            </a:r>
          </a:p>
          <a:p>
            <a:pPr eaLnBrk="1" hangingPunct="1"/>
            <a:r>
              <a:rPr lang="pt-BR" altLang="en-US" sz="2400" i="1" dirty="0" smtClean="0">
                <a:latin typeface="Calibri" pitchFamily="-109" charset="0"/>
              </a:rPr>
              <a:t> sujeita a várias restrições</a:t>
            </a:r>
            <a:endParaRPr lang="pt-BR" altLang="en-US" sz="2400" i="1" dirty="0">
              <a:latin typeface="Calibri" pitchFamily="-109" charset="0"/>
            </a:endParaRPr>
          </a:p>
        </p:txBody>
      </p:sp>
      <p:sp>
        <p:nvSpPr>
          <p:cNvPr id="9223" name="WordArt 4"/>
          <p:cNvSpPr>
            <a:spLocks noChangeArrowheads="1" noChangeShapeType="1" noTextEdit="1"/>
          </p:cNvSpPr>
          <p:nvPr/>
        </p:nvSpPr>
        <p:spPr bwMode="auto">
          <a:xfrm>
            <a:off x="3600450" y="2524125"/>
            <a:ext cx="17145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pt-BR" sz="3600" kern="1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>
                      <a:alpha val="74997"/>
                    </a:srgbClr>
                  </a:outerShdw>
                </a:effectLst>
                <a:latin typeface="Times New Roman"/>
                <a:cs typeface="Times New Roman"/>
              </a:rPr>
              <a:t>Exemplo:</a:t>
            </a:r>
            <a:endParaRPr lang="pt-BR" sz="3600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>
                    <a:alpha val="7499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24005" name="Text Box 5"/>
          <p:cNvSpPr txBox="1">
            <a:spLocks noChangeArrowheads="1"/>
          </p:cNvSpPr>
          <p:nvPr/>
        </p:nvSpPr>
        <p:spPr bwMode="auto">
          <a:xfrm>
            <a:off x="323850" y="3705225"/>
            <a:ext cx="4095750" cy="20313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eaLnBrk="1" hangingPunct="1">
              <a:buFontTx/>
              <a:buChar char="•"/>
            </a:pPr>
            <a:r>
              <a:rPr lang="pt-BR" altLang="en-US" smtClean="0">
                <a:latin typeface="Calibri" pitchFamily="-109" charset="0"/>
              </a:rPr>
              <a:t> Instalações ( I ):	N = Orçamento / $30</a:t>
            </a:r>
          </a:p>
          <a:p>
            <a:pPr eaLnBrk="1" hangingPunct="1">
              <a:buFontTx/>
              <a:buChar char="•"/>
            </a:pPr>
            <a:r>
              <a:rPr lang="pt-BR" altLang="en-US" smtClean="0">
                <a:latin typeface="Calibri" pitchFamily="-109" charset="0"/>
              </a:rPr>
              <a:t> P&amp;D ( P ):	N = Orçamento / $100</a:t>
            </a:r>
          </a:p>
          <a:p>
            <a:pPr eaLnBrk="1" hangingPunct="1">
              <a:buFontTx/>
              <a:buChar char="•"/>
            </a:pPr>
            <a:endParaRPr lang="pt-BR" altLang="en-US" smtClean="0">
              <a:latin typeface="Calibri" pitchFamily="-109" charset="0"/>
            </a:endParaRPr>
          </a:p>
          <a:p>
            <a:pPr eaLnBrk="1" hangingPunct="1">
              <a:buFontTx/>
              <a:buChar char="•"/>
            </a:pPr>
            <a:r>
              <a:rPr lang="pt-BR" altLang="en-US" smtClean="0">
                <a:latin typeface="Calibri" pitchFamily="-109" charset="0"/>
              </a:rPr>
              <a:t> Max N</a:t>
            </a:r>
          </a:p>
          <a:p>
            <a:pPr eaLnBrk="1" hangingPunct="1">
              <a:buFontTx/>
              <a:buChar char="•"/>
            </a:pPr>
            <a:r>
              <a:rPr lang="pt-BR" altLang="en-US" smtClean="0">
                <a:latin typeface="Calibri" pitchFamily="-109" charset="0"/>
              </a:rPr>
              <a:t> (I,P)</a:t>
            </a:r>
          </a:p>
          <a:p>
            <a:pPr eaLnBrk="1" hangingPunct="1">
              <a:buFontTx/>
              <a:buChar char="•"/>
            </a:pPr>
            <a:r>
              <a:rPr lang="pt-BR" altLang="en-US" smtClean="0">
                <a:latin typeface="Calibri" pitchFamily="-109" charset="0"/>
              </a:rPr>
              <a:t> Sujeito a: dispêndio </a:t>
            </a:r>
            <a:r>
              <a:rPr lang="pt-BR" altLang="en-US" u="sng" smtClean="0">
                <a:latin typeface="Calibri" pitchFamily="-109" charset="0"/>
              </a:rPr>
              <a:t>&lt;</a:t>
            </a:r>
            <a:r>
              <a:rPr lang="pt-BR" altLang="en-US" smtClean="0">
                <a:latin typeface="Calibri" pitchFamily="-109" charset="0"/>
              </a:rPr>
              <a:t> $100</a:t>
            </a:r>
          </a:p>
          <a:p>
            <a:pPr eaLnBrk="1" hangingPunct="1">
              <a:buFontTx/>
              <a:buChar char="•"/>
            </a:pPr>
            <a:r>
              <a:rPr lang="pt-BR" altLang="en-US" smtClean="0">
                <a:latin typeface="Calibri" pitchFamily="-109" charset="0"/>
              </a:rPr>
              <a:t> Em que: N é o número de trabalhadores</a:t>
            </a:r>
            <a:endParaRPr lang="pt-BR" altLang="en-US">
              <a:latin typeface="Calibri" pitchFamily="-109" charset="0"/>
            </a:endParaRPr>
          </a:p>
        </p:txBody>
      </p:sp>
      <p:sp>
        <p:nvSpPr>
          <p:cNvPr id="9225" name="Rectangle 6"/>
          <p:cNvSpPr>
            <a:spLocks noChangeArrowheads="1"/>
          </p:cNvSpPr>
          <p:nvPr/>
        </p:nvSpPr>
        <p:spPr bwMode="auto">
          <a:xfrm>
            <a:off x="2895600" y="3138487"/>
            <a:ext cx="381534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eaLnBrk="1" hangingPunct="1"/>
            <a:r>
              <a:rPr lang="pt-BR" altLang="en-US" b="1" smtClean="0">
                <a:latin typeface="Calibri" pitchFamily="-109" charset="0"/>
              </a:rPr>
              <a:t>A Escolha de Investimento do Gerente</a:t>
            </a:r>
            <a:endParaRPr lang="pt-BR" altLang="en-US" b="1">
              <a:latin typeface="Calibri" pitchFamily="-109" charset="0"/>
            </a:endParaRPr>
          </a:p>
        </p:txBody>
      </p:sp>
      <p:sp>
        <p:nvSpPr>
          <p:cNvPr id="1024007" name="Text Box 7"/>
          <p:cNvSpPr txBox="1">
            <a:spLocks noChangeArrowheads="1"/>
          </p:cNvSpPr>
          <p:nvPr/>
        </p:nvSpPr>
        <p:spPr bwMode="auto">
          <a:xfrm>
            <a:off x="5818188" y="4076700"/>
            <a:ext cx="3051220" cy="1200329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eaLnBrk="1" hangingPunct="1"/>
            <a:r>
              <a:rPr lang="pt-BR" altLang="en-US" b="1" smtClean="0">
                <a:latin typeface="Calibri" pitchFamily="-109" charset="0"/>
              </a:rPr>
              <a:t> Custo Por Unidade de Tempo </a:t>
            </a:r>
          </a:p>
          <a:p>
            <a:pPr eaLnBrk="1" hangingPunct="1">
              <a:buFontTx/>
              <a:buChar char="•"/>
            </a:pPr>
            <a:endParaRPr lang="pt-BR" altLang="en-US" b="1" smtClean="0">
              <a:latin typeface="Calibri" pitchFamily="-109" charset="0"/>
            </a:endParaRPr>
          </a:p>
          <a:p>
            <a:pPr eaLnBrk="1" hangingPunct="1">
              <a:buFontTx/>
              <a:buChar char="•"/>
            </a:pPr>
            <a:r>
              <a:rPr lang="pt-BR" altLang="en-US" smtClean="0">
                <a:latin typeface="Calibri" pitchFamily="-109" charset="0"/>
              </a:rPr>
              <a:t> Instalações trabs. custo $30 </a:t>
            </a:r>
          </a:p>
          <a:p>
            <a:pPr eaLnBrk="1" hangingPunct="1">
              <a:buFontTx/>
              <a:buChar char="•"/>
            </a:pPr>
            <a:r>
              <a:rPr lang="pt-BR" altLang="en-US" smtClean="0">
                <a:latin typeface="Calibri" pitchFamily="-109" charset="0"/>
              </a:rPr>
              <a:t> P&amp;D trabs. custo $100</a:t>
            </a:r>
            <a:endParaRPr lang="pt-BR" altLang="en-US" i="1">
              <a:latin typeface="Calibri" pitchFamily="-109" charset="0"/>
            </a:endParaRPr>
          </a:p>
        </p:txBody>
      </p:sp>
      <p:sp>
        <p:nvSpPr>
          <p:cNvPr id="1024008" name="AutoShape 8"/>
          <p:cNvSpPr>
            <a:spLocks noChangeArrowheads="1"/>
          </p:cNvSpPr>
          <p:nvPr/>
        </p:nvSpPr>
        <p:spPr bwMode="auto">
          <a:xfrm>
            <a:off x="4419600" y="4491038"/>
            <a:ext cx="1370013" cy="381000"/>
          </a:xfrm>
          <a:prstGeom prst="leftRightArrow">
            <a:avLst>
              <a:gd name="adj1" fmla="val 50000"/>
              <a:gd name="adj2" fmla="val 71917"/>
            </a:avLst>
          </a:prstGeom>
          <a:solidFill>
            <a:srgbClr val="969696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eaLnBrk="1" hangingPunct="1"/>
            <a:endParaRPr lang="en-US" altLang="en-US">
              <a:latin typeface="Calibri" pitchFamily="-109" charset="0"/>
            </a:endParaRPr>
          </a:p>
        </p:txBody>
      </p:sp>
      <p:sp>
        <p:nvSpPr>
          <p:cNvPr id="9228" name="Line 17"/>
          <p:cNvSpPr>
            <a:spLocks noChangeShapeType="1"/>
          </p:cNvSpPr>
          <p:nvPr/>
        </p:nvSpPr>
        <p:spPr bwMode="auto">
          <a:xfrm>
            <a:off x="6400800" y="4495800"/>
            <a:ext cx="1687513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18"/>
          <p:cNvSpPr>
            <a:spLocks noChangeShapeType="1"/>
          </p:cNvSpPr>
          <p:nvPr/>
        </p:nvSpPr>
        <p:spPr bwMode="auto">
          <a:xfrm>
            <a:off x="787400" y="4445000"/>
            <a:ext cx="2968625" cy="14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019" name="AutoShape 19"/>
          <p:cNvSpPr>
            <a:spLocks noChangeArrowheads="1"/>
          </p:cNvSpPr>
          <p:nvPr/>
        </p:nvSpPr>
        <p:spPr bwMode="auto">
          <a:xfrm>
            <a:off x="2273300" y="6477000"/>
            <a:ext cx="4610100" cy="279400"/>
          </a:xfrm>
          <a:prstGeom prst="roundRect">
            <a:avLst>
              <a:gd name="adj" fmla="val 50000"/>
            </a:avLst>
          </a:prstGeom>
          <a:solidFill>
            <a:srgbClr val="9F9FBF">
              <a:alpha val="50000"/>
            </a:srgbClr>
          </a:solidFill>
          <a:ln w="38100">
            <a:noFill/>
            <a:round/>
            <a:headEnd/>
            <a:tailEnd/>
          </a:ln>
          <a:effectLst/>
        </p:spPr>
        <p:txBody>
          <a:bodyPr wrap="none" lIns="457200" rIns="4572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endParaRPr lang="en-US" altLang="en-US" sz="400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-109" charset="0"/>
            </a:endParaRPr>
          </a:p>
        </p:txBody>
      </p:sp>
      <p:graphicFrame>
        <p:nvGraphicFramePr>
          <p:cNvPr id="9218" name="Object 20">
            <a:hlinkClick r:id="" action="ppaction://hlinkshowjump?jump=firstslide" highlightClick="1"/>
            <a:hlinkHover r:id="" action="ppaction://noaction" highlightClick="1"/>
          </p:cNvPr>
          <p:cNvGraphicFramePr>
            <a:graphicFrameLocks noChangeAspect="1"/>
          </p:cNvGraphicFramePr>
          <p:nvPr/>
        </p:nvGraphicFramePr>
        <p:xfrm>
          <a:off x="5397500" y="6523038"/>
          <a:ext cx="198438" cy="196850"/>
        </p:xfrm>
        <a:graphic>
          <a:graphicData uri="http://schemas.openxmlformats.org/presentationml/2006/ole">
            <p:oleObj spid="_x0000_s9254" name="Clip" r:id="rId3" imgW="2413440" imgH="2413440" progId="">
              <p:embed/>
            </p:oleObj>
          </a:graphicData>
        </a:graphic>
      </p:graphicFrame>
      <p:pic>
        <p:nvPicPr>
          <p:cNvPr id="9231" name="Picture 21" descr="Recycled paper">
            <a:hlinkClick r:id="" action="ppaction://hlinkshowjump?jump=lastslide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9438" y="6519863"/>
            <a:ext cx="179387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2" name="Picture 22" descr="Recycled paper">
            <a:hlinkClick r:id="" action="ppaction://hlinkshowjump?jump=nextslide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33813" y="6542088"/>
            <a:ext cx="134937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3" name="Picture 23" descr="Recycled paper">
            <a:hlinkClick r:id="" action="ppaction://hlinkshowjump?jump=lastslideviewed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3613150" y="6548438"/>
            <a:ext cx="1508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219" name="Object 24">
            <a:hlinkClick r:id="rId7" action="ppaction://hlinksldjump" highlightClick="1"/>
            <a:hlinkHover r:id="" action="ppaction://noaction" highlightClick="1"/>
          </p:cNvPr>
          <p:cNvGraphicFramePr>
            <a:graphicFrameLocks noChangeAspect="1"/>
          </p:cNvGraphicFramePr>
          <p:nvPr/>
        </p:nvGraphicFramePr>
        <p:xfrm>
          <a:off x="5902325" y="6518275"/>
          <a:ext cx="196850" cy="201613"/>
        </p:xfrm>
        <a:graphic>
          <a:graphicData uri="http://schemas.openxmlformats.org/presentationml/2006/ole">
            <p:oleObj spid="_x0000_s9255" name="Clip" r:id="rId8" imgW="2413440" imgH="2413440" progId="">
              <p:embed/>
            </p:oleObj>
          </a:graphicData>
        </a:graphic>
      </p:graphicFrame>
      <p:sp>
        <p:nvSpPr>
          <p:cNvPr id="9234" name="Text Box 25" descr="Recycled paper"/>
          <p:cNvSpPr txBox="1">
            <a:spLocks noChangeArrowheads="1"/>
          </p:cNvSpPr>
          <p:nvPr/>
        </p:nvSpPr>
        <p:spPr bwMode="auto">
          <a:xfrm>
            <a:off x="4146550" y="6477000"/>
            <a:ext cx="10350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r>
              <a:rPr lang="en-US" altLang="en-US" sz="1200" b="1">
                <a:solidFill>
                  <a:srgbClr val="000099"/>
                </a:solidFill>
                <a:latin typeface="Calibri" pitchFamily="-109" charset="0"/>
              </a:rPr>
              <a:t>Chapter One</a:t>
            </a:r>
          </a:p>
        </p:txBody>
      </p:sp>
      <p:pic>
        <p:nvPicPr>
          <p:cNvPr id="9235" name="Picture 26" descr="Recycled paper">
            <a:hlinkClick r:id="" action="ppaction://hlinkshowjump?jump=previousslide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402013" y="6537325"/>
            <a:ext cx="134937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Copyright (c)2014 John Wiley &amp; Sons, Inc.</a:t>
            </a:r>
            <a:endParaRPr lang="en-US" altLang="en-US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eaLnBrk="1" hangingPunct="1"/>
            <a:fld id="{5D1E6EA4-9E7D-4DB4-AF99-8DF9EDB75C4E}" type="slidenum">
              <a:rPr lang="en-US" altLang="en-US">
                <a:solidFill>
                  <a:srgbClr val="898989"/>
                </a:solidFill>
                <a:latin typeface="Calibri" pitchFamily="-109" charset="0"/>
              </a:rPr>
              <a:pPr eaLnBrk="1" hangingPunct="1"/>
              <a:t>11</a:t>
            </a:fld>
            <a:endParaRPr lang="en-US" altLang="en-US">
              <a:solidFill>
                <a:srgbClr val="898989"/>
              </a:solidFill>
              <a:latin typeface="Calibri" pitchFamily="-109" charset="0"/>
            </a:endParaRPr>
          </a:p>
        </p:txBody>
      </p:sp>
      <p:sp>
        <p:nvSpPr>
          <p:cNvPr id="10245" name="AutoShape 2"/>
          <p:cNvSpPr>
            <a:spLocks noChangeArrowheads="1"/>
          </p:cNvSpPr>
          <p:nvPr/>
        </p:nvSpPr>
        <p:spPr bwMode="auto">
          <a:xfrm>
            <a:off x="0" y="152400"/>
            <a:ext cx="9144000" cy="914400"/>
          </a:xfrm>
          <a:prstGeom prst="roundRect">
            <a:avLst>
              <a:gd name="adj" fmla="val 50000"/>
            </a:avLst>
          </a:prstGeom>
          <a:solidFill>
            <a:schemeClr val="accent3">
              <a:lumMod val="75000"/>
              <a:alpha val="50195"/>
            </a:schemeClr>
          </a:solidFill>
          <a:ln w="38100">
            <a:solidFill>
              <a:srgbClr val="666699"/>
            </a:solidFill>
            <a:round/>
            <a:headEnd/>
            <a:tailEnd/>
          </a:ln>
        </p:spPr>
        <p:txBody>
          <a:bodyPr wrap="none" lIns="457200" rIns="4572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r>
              <a:rPr lang="en-US" altLang="en-US" sz="4000" b="1" dirty="0" smtClean="0">
                <a:solidFill>
                  <a:srgbClr val="000066"/>
                </a:solidFill>
                <a:latin typeface="Calibri" pitchFamily="-109" charset="0"/>
              </a:rPr>
              <a:t>A </a:t>
            </a:r>
            <a:r>
              <a:rPr lang="en-US" altLang="en-US" sz="4000" b="1" dirty="0" err="1" smtClean="0">
                <a:solidFill>
                  <a:srgbClr val="000066"/>
                </a:solidFill>
                <a:latin typeface="Calibri" pitchFamily="-109" charset="0"/>
              </a:rPr>
              <a:t>Optimização</a:t>
            </a:r>
            <a:r>
              <a:rPr lang="en-US" altLang="en-US" sz="4000" b="1" dirty="0" smtClean="0">
                <a:solidFill>
                  <a:srgbClr val="000066"/>
                </a:solidFill>
                <a:latin typeface="Calibri" pitchFamily="-109" charset="0"/>
              </a:rPr>
              <a:t> </a:t>
            </a:r>
            <a:r>
              <a:rPr lang="en-US" altLang="en-US" sz="4000" b="1" dirty="0" err="1" smtClean="0">
                <a:solidFill>
                  <a:srgbClr val="000066"/>
                </a:solidFill>
                <a:latin typeface="Calibri" pitchFamily="-109" charset="0"/>
              </a:rPr>
              <a:t>Restrita</a:t>
            </a:r>
            <a:endParaRPr lang="en-US" altLang="en-US" sz="2000" i="1" dirty="0">
              <a:solidFill>
                <a:srgbClr val="000066"/>
              </a:solidFill>
              <a:latin typeface="Calibri" pitchFamily="-109" charset="0"/>
            </a:endParaRPr>
          </a:p>
        </p:txBody>
      </p:sp>
      <p:sp>
        <p:nvSpPr>
          <p:cNvPr id="10246" name="WordArt 3"/>
          <p:cNvSpPr>
            <a:spLocks noChangeArrowheads="1" noChangeShapeType="1" noTextEdit="1"/>
          </p:cNvSpPr>
          <p:nvPr/>
        </p:nvSpPr>
        <p:spPr bwMode="auto">
          <a:xfrm>
            <a:off x="3630613" y="1524000"/>
            <a:ext cx="17145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pt-BR" sz="3600" kern="1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>
                      <a:alpha val="74997"/>
                    </a:srgbClr>
                  </a:outerShdw>
                </a:effectLst>
                <a:latin typeface="Times New Roman"/>
                <a:cs typeface="Times New Roman"/>
              </a:rPr>
              <a:t>Exemplo:</a:t>
            </a:r>
            <a:endParaRPr lang="pt-BR" sz="3600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>
                    <a:alpha val="7499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25028" name="Rectangle 4"/>
          <p:cNvSpPr>
            <a:spLocks noChangeArrowheads="1"/>
          </p:cNvSpPr>
          <p:nvPr/>
        </p:nvSpPr>
        <p:spPr bwMode="auto">
          <a:xfrm>
            <a:off x="1752600" y="2286000"/>
            <a:ext cx="5545138" cy="289877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lvl="2" eaLnBrk="1" hangingPunct="1"/>
            <a:r>
              <a:rPr lang="pt-BR" altLang="en-US" sz="2000" b="1" dirty="0" smtClean="0">
                <a:latin typeface="Calibri" pitchFamily="-109" charset="0"/>
              </a:rPr>
              <a:t>Compras do Consumidor</a:t>
            </a:r>
          </a:p>
          <a:p>
            <a:pPr lvl="3" eaLnBrk="1" hangingPunct="1"/>
            <a:endParaRPr lang="pt-BR" altLang="en-US" sz="2000" b="1" dirty="0" smtClean="0">
              <a:latin typeface="Calibri" pitchFamily="-109" charset="0"/>
            </a:endParaRPr>
          </a:p>
          <a:p>
            <a:pPr eaLnBrk="1" hangingPunct="1"/>
            <a:r>
              <a:rPr lang="pt-BR" altLang="en-US" dirty="0" smtClean="0">
                <a:latin typeface="Calibri" pitchFamily="-109" charset="0"/>
              </a:rPr>
              <a:t>Alimentação (A), Vestuário(V),  Renda(R)</a:t>
            </a:r>
          </a:p>
          <a:p>
            <a:pPr eaLnBrk="1" hangingPunct="1"/>
            <a:r>
              <a:rPr lang="pt-BR" altLang="en-US" dirty="0" smtClean="0">
                <a:latin typeface="Calibri" pitchFamily="-109" charset="0"/>
              </a:rPr>
              <a:t>Preço Alimento (pA), preço do Vestuário (pV)</a:t>
            </a:r>
          </a:p>
          <a:p>
            <a:pPr lvl="3" eaLnBrk="1" hangingPunct="1"/>
            <a:r>
              <a:rPr lang="pt-BR" altLang="en-US" dirty="0" smtClean="0">
                <a:latin typeface="Calibri" pitchFamily="-109" charset="0"/>
              </a:rPr>
              <a:t> </a:t>
            </a:r>
          </a:p>
          <a:p>
            <a:pPr eaLnBrk="1" hangingPunct="1"/>
            <a:r>
              <a:rPr lang="pt-BR" altLang="en-US" dirty="0" smtClean="0">
                <a:latin typeface="Calibri" pitchFamily="-109" charset="0"/>
              </a:rPr>
              <a:t>Satisfação com as compras: S = (AV)</a:t>
            </a:r>
            <a:r>
              <a:rPr lang="pt-BR" altLang="en-US" baseline="30000" dirty="0" smtClean="0">
                <a:latin typeface="Calibri" pitchFamily="-109" charset="0"/>
              </a:rPr>
              <a:t>1/2</a:t>
            </a:r>
          </a:p>
          <a:p>
            <a:pPr lvl="3" eaLnBrk="1" hangingPunct="1"/>
            <a:endParaRPr lang="pt-BR" altLang="en-US" dirty="0" smtClean="0">
              <a:latin typeface="Calibri" pitchFamily="-109" charset="0"/>
            </a:endParaRPr>
          </a:p>
          <a:p>
            <a:pPr lvl="3" eaLnBrk="1" hangingPunct="1"/>
            <a:r>
              <a:rPr lang="pt-BR" altLang="en-US" dirty="0" smtClean="0">
                <a:latin typeface="Calibri" pitchFamily="-109" charset="0"/>
              </a:rPr>
              <a:t>Max S(A,V) – sujeito a: pA + pV </a:t>
            </a:r>
            <a:r>
              <a:rPr lang="pt-BR" altLang="en-US" u="sng" dirty="0" smtClean="0">
                <a:latin typeface="Calibri" pitchFamily="-109" charset="0"/>
              </a:rPr>
              <a:t>&lt;</a:t>
            </a:r>
            <a:r>
              <a:rPr lang="pt-BR" altLang="en-US" dirty="0" smtClean="0">
                <a:latin typeface="Calibri" pitchFamily="-109" charset="0"/>
              </a:rPr>
              <a:t> R </a:t>
            </a:r>
          </a:p>
          <a:p>
            <a:pPr lvl="2" eaLnBrk="1" hangingPunct="1"/>
            <a:endParaRPr lang="pt-BR" altLang="en-US" dirty="0" smtClean="0">
              <a:latin typeface="Calibri" pitchFamily="-109" charset="0"/>
            </a:endParaRPr>
          </a:p>
          <a:p>
            <a:pPr lvl="2" eaLnBrk="1" hangingPunct="1"/>
            <a:r>
              <a:rPr lang="pt-BR" altLang="en-US" i="1" dirty="0" smtClean="0">
                <a:latin typeface="Calibri" pitchFamily="-109" charset="0"/>
              </a:rPr>
              <a:t>	</a:t>
            </a:r>
            <a:endParaRPr lang="pt-BR" altLang="en-US" i="1" dirty="0">
              <a:latin typeface="Calibri" pitchFamily="-109" charset="0"/>
            </a:endParaRPr>
          </a:p>
        </p:txBody>
      </p:sp>
      <p:sp>
        <p:nvSpPr>
          <p:cNvPr id="1025037" name="AutoShape 13"/>
          <p:cNvSpPr>
            <a:spLocks noChangeArrowheads="1"/>
          </p:cNvSpPr>
          <p:nvPr/>
        </p:nvSpPr>
        <p:spPr bwMode="auto">
          <a:xfrm>
            <a:off x="2273300" y="6477000"/>
            <a:ext cx="4610100" cy="279400"/>
          </a:xfrm>
          <a:prstGeom prst="roundRect">
            <a:avLst>
              <a:gd name="adj" fmla="val 50000"/>
            </a:avLst>
          </a:prstGeom>
          <a:solidFill>
            <a:srgbClr val="9F9FBF">
              <a:alpha val="50000"/>
            </a:srgbClr>
          </a:solidFill>
          <a:ln w="38100">
            <a:noFill/>
            <a:round/>
            <a:headEnd/>
            <a:tailEnd/>
          </a:ln>
          <a:effectLst/>
        </p:spPr>
        <p:txBody>
          <a:bodyPr wrap="none" lIns="457200" rIns="4572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endParaRPr lang="en-US" altLang="en-US" sz="400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-109" charset="0"/>
            </a:endParaRPr>
          </a:p>
        </p:txBody>
      </p:sp>
      <p:graphicFrame>
        <p:nvGraphicFramePr>
          <p:cNvPr id="10242" name="Object 14">
            <a:hlinkClick r:id="" action="ppaction://hlinkshowjump?jump=firstslide" highlightClick="1"/>
            <a:hlinkHover r:id="" action="ppaction://noaction" highlightClick="1"/>
          </p:cNvPr>
          <p:cNvGraphicFramePr>
            <a:graphicFrameLocks noChangeAspect="1"/>
          </p:cNvGraphicFramePr>
          <p:nvPr/>
        </p:nvGraphicFramePr>
        <p:xfrm>
          <a:off x="5397500" y="6523038"/>
          <a:ext cx="198438" cy="196850"/>
        </p:xfrm>
        <a:graphic>
          <a:graphicData uri="http://schemas.openxmlformats.org/presentationml/2006/ole">
            <p:oleObj spid="_x0000_s10272" name="Clip" r:id="rId3" imgW="2413440" imgH="2413440" progId="">
              <p:embed/>
            </p:oleObj>
          </a:graphicData>
        </a:graphic>
      </p:graphicFrame>
      <p:pic>
        <p:nvPicPr>
          <p:cNvPr id="10249" name="Picture 15" descr="Recycled paper">
            <a:hlinkClick r:id="" action="ppaction://hlinkshowjump?jump=lastslide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9438" y="6519863"/>
            <a:ext cx="179387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0" name="Picture 16" descr="Recycled paper">
            <a:hlinkClick r:id="" action="ppaction://hlinkshowjump?jump=nextslide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33813" y="6542088"/>
            <a:ext cx="134937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1" name="Picture 17" descr="Recycled paper">
            <a:hlinkClick r:id="" action="ppaction://hlinkshowjump?jump=lastslideviewed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3613150" y="6548438"/>
            <a:ext cx="1508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243" name="Object 18">
            <a:hlinkClick r:id="rId7" action="ppaction://hlinksldjump" highlightClick="1"/>
            <a:hlinkHover r:id="" action="ppaction://noaction" highlightClick="1"/>
          </p:cNvPr>
          <p:cNvGraphicFramePr>
            <a:graphicFrameLocks noChangeAspect="1"/>
          </p:cNvGraphicFramePr>
          <p:nvPr/>
        </p:nvGraphicFramePr>
        <p:xfrm>
          <a:off x="5902325" y="6518275"/>
          <a:ext cx="196850" cy="201613"/>
        </p:xfrm>
        <a:graphic>
          <a:graphicData uri="http://schemas.openxmlformats.org/presentationml/2006/ole">
            <p:oleObj spid="_x0000_s10273" name="Clip" r:id="rId8" imgW="2413440" imgH="2413440" progId="">
              <p:embed/>
            </p:oleObj>
          </a:graphicData>
        </a:graphic>
      </p:graphicFrame>
      <p:sp>
        <p:nvSpPr>
          <p:cNvPr id="10252" name="Text Box 19" descr="Recycled paper"/>
          <p:cNvSpPr txBox="1">
            <a:spLocks noChangeArrowheads="1"/>
          </p:cNvSpPr>
          <p:nvPr/>
        </p:nvSpPr>
        <p:spPr bwMode="auto">
          <a:xfrm>
            <a:off x="4146550" y="6477000"/>
            <a:ext cx="10350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r>
              <a:rPr lang="en-US" altLang="en-US" sz="1200" b="1">
                <a:solidFill>
                  <a:srgbClr val="000099"/>
                </a:solidFill>
                <a:latin typeface="Calibri" pitchFamily="-109" charset="0"/>
              </a:rPr>
              <a:t>Chapter One</a:t>
            </a:r>
          </a:p>
        </p:txBody>
      </p:sp>
      <p:pic>
        <p:nvPicPr>
          <p:cNvPr id="10253" name="Picture 20" descr="Recycled paper">
            <a:hlinkClick r:id="" action="ppaction://hlinkshowjump?jump=previousslide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402013" y="6537325"/>
            <a:ext cx="134937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Copyright (c)2014 John Wiley &amp; Sons, Inc.</a:t>
            </a:r>
            <a:endParaRPr lang="en-US" altLang="en-US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eaLnBrk="1" hangingPunct="1"/>
            <a:fld id="{1901FAAA-EADC-4147-B95C-AD47B000C4FD}" type="slidenum">
              <a:rPr lang="en-US" altLang="en-US">
                <a:solidFill>
                  <a:srgbClr val="898989"/>
                </a:solidFill>
                <a:latin typeface="Calibri" pitchFamily="-109" charset="0"/>
              </a:rPr>
              <a:pPr eaLnBrk="1" hangingPunct="1"/>
              <a:t>12</a:t>
            </a:fld>
            <a:endParaRPr lang="en-US" altLang="en-US">
              <a:solidFill>
                <a:srgbClr val="898989"/>
              </a:solidFill>
              <a:latin typeface="Calibri" pitchFamily="-109" charset="0"/>
            </a:endParaRPr>
          </a:p>
        </p:txBody>
      </p:sp>
      <p:grpSp>
        <p:nvGrpSpPr>
          <p:cNvPr id="11269" name="Group 2"/>
          <p:cNvGrpSpPr>
            <a:grpSpLocks/>
          </p:cNvGrpSpPr>
          <p:nvPr/>
        </p:nvGrpSpPr>
        <p:grpSpPr bwMode="auto">
          <a:xfrm>
            <a:off x="381000" y="1143000"/>
            <a:ext cx="6691313" cy="5492750"/>
            <a:chOff x="240" y="812"/>
            <a:chExt cx="4215" cy="3460"/>
          </a:xfrm>
        </p:grpSpPr>
        <p:grpSp>
          <p:nvGrpSpPr>
            <p:cNvPr id="11278" name="Group 3"/>
            <p:cNvGrpSpPr>
              <a:grpSpLocks/>
            </p:cNvGrpSpPr>
            <p:nvPr/>
          </p:nvGrpSpPr>
          <p:grpSpPr bwMode="auto">
            <a:xfrm>
              <a:off x="240" y="812"/>
              <a:ext cx="3905" cy="3242"/>
              <a:chOff x="240" y="406"/>
              <a:chExt cx="4416" cy="3648"/>
            </a:xfrm>
          </p:grpSpPr>
          <p:sp>
            <p:nvSpPr>
              <p:cNvPr id="11281" name="Line 4"/>
              <p:cNvSpPr>
                <a:spLocks noChangeShapeType="1"/>
              </p:cNvSpPr>
              <p:nvPr/>
            </p:nvSpPr>
            <p:spPr bwMode="auto">
              <a:xfrm>
                <a:off x="480" y="4054"/>
                <a:ext cx="417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2" name="Line 5"/>
              <p:cNvSpPr>
                <a:spLocks noChangeShapeType="1"/>
              </p:cNvSpPr>
              <p:nvPr/>
            </p:nvSpPr>
            <p:spPr bwMode="auto">
              <a:xfrm flipV="1">
                <a:off x="480" y="598"/>
                <a:ext cx="0" cy="3456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3" name="Line 6"/>
              <p:cNvSpPr>
                <a:spLocks noChangeShapeType="1"/>
              </p:cNvSpPr>
              <p:nvPr/>
            </p:nvSpPr>
            <p:spPr bwMode="auto">
              <a:xfrm>
                <a:off x="480" y="2182"/>
                <a:ext cx="1872" cy="18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4" name="Line 7"/>
              <p:cNvSpPr>
                <a:spLocks noChangeShapeType="1"/>
              </p:cNvSpPr>
              <p:nvPr/>
            </p:nvSpPr>
            <p:spPr bwMode="auto">
              <a:xfrm flipH="1">
                <a:off x="672" y="1654"/>
                <a:ext cx="240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5" name="Text Box 8"/>
              <p:cNvSpPr txBox="1">
                <a:spLocks noChangeArrowheads="1"/>
              </p:cNvSpPr>
              <p:nvPr/>
            </p:nvSpPr>
            <p:spPr bwMode="auto">
              <a:xfrm>
                <a:off x="950" y="1392"/>
                <a:ext cx="1327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9pPr>
              </a:lstStyle>
              <a:p>
                <a:r>
                  <a:rPr lang="en-GB" altLang="en-US" sz="2400" b="1" dirty="0" smtClean="0">
                    <a:latin typeface="Calibri" pitchFamily="-109" charset="0"/>
                  </a:rPr>
                  <a:t>P</a:t>
                </a:r>
                <a:r>
                  <a:rPr lang="en-GB" altLang="en-US" sz="2400" b="1" baseline="-25000" dirty="0" smtClean="0">
                    <a:latin typeface="Calibri" pitchFamily="-109" charset="0"/>
                  </a:rPr>
                  <a:t>A</a:t>
                </a:r>
                <a:r>
                  <a:rPr lang="en-GB" altLang="en-US" sz="2400" b="1" dirty="0">
                    <a:latin typeface="Calibri" pitchFamily="-109" charset="0"/>
                  </a:rPr>
                  <a:t>A</a:t>
                </a:r>
                <a:r>
                  <a:rPr lang="en-GB" altLang="en-US" sz="2400" b="1" dirty="0" smtClean="0">
                    <a:latin typeface="Calibri" pitchFamily="-109" charset="0"/>
                  </a:rPr>
                  <a:t> </a:t>
                </a:r>
                <a:r>
                  <a:rPr lang="en-GB" altLang="en-US" sz="2400" b="1" dirty="0">
                    <a:latin typeface="Calibri" pitchFamily="-109" charset="0"/>
                  </a:rPr>
                  <a:t>+ </a:t>
                </a:r>
                <a:r>
                  <a:rPr lang="en-GB" altLang="en-US" sz="2400" b="1" dirty="0" smtClean="0">
                    <a:latin typeface="Calibri" pitchFamily="-109" charset="0"/>
                  </a:rPr>
                  <a:t>P</a:t>
                </a:r>
                <a:r>
                  <a:rPr lang="en-GB" altLang="en-US" sz="2400" b="1" baseline="-25000" dirty="0" smtClean="0">
                    <a:latin typeface="Calibri" pitchFamily="-109" charset="0"/>
                  </a:rPr>
                  <a:t>V</a:t>
                </a:r>
                <a:r>
                  <a:rPr lang="en-GB" altLang="en-US" sz="2400" b="1" dirty="0" smtClean="0">
                    <a:latin typeface="Calibri" pitchFamily="-109" charset="0"/>
                  </a:rPr>
                  <a:t>V </a:t>
                </a:r>
                <a:r>
                  <a:rPr lang="en-GB" altLang="en-US" sz="2400" b="1" dirty="0">
                    <a:latin typeface="Calibri" pitchFamily="-109" charset="0"/>
                  </a:rPr>
                  <a:t>= </a:t>
                </a:r>
                <a:r>
                  <a:rPr lang="en-GB" altLang="en-US" sz="2400" b="1" dirty="0" smtClean="0">
                    <a:latin typeface="Calibri" pitchFamily="-109" charset="0"/>
                  </a:rPr>
                  <a:t>R</a:t>
                </a:r>
                <a:endParaRPr lang="en-GB" altLang="en-US" sz="2400" b="1" dirty="0">
                  <a:latin typeface="Calibri" pitchFamily="-109" charset="0"/>
                </a:endParaRPr>
              </a:p>
            </p:txBody>
          </p:sp>
          <p:sp>
            <p:nvSpPr>
              <p:cNvPr id="11286" name="Text Box 9"/>
              <p:cNvSpPr txBox="1">
                <a:spLocks noChangeArrowheads="1"/>
              </p:cNvSpPr>
              <p:nvPr/>
            </p:nvSpPr>
            <p:spPr bwMode="auto">
              <a:xfrm>
                <a:off x="240" y="406"/>
                <a:ext cx="264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9pPr>
              </a:lstStyle>
              <a:p>
                <a:r>
                  <a:rPr lang="en-GB" altLang="en-US" sz="2400" b="1" dirty="0" smtClean="0">
                    <a:latin typeface="Calibri" pitchFamily="-109" charset="0"/>
                  </a:rPr>
                  <a:t>A</a:t>
                </a:r>
                <a:endParaRPr lang="en-GB" altLang="en-US" sz="2400" b="1" dirty="0">
                  <a:latin typeface="Calibri" pitchFamily="-109" charset="0"/>
                </a:endParaRPr>
              </a:p>
            </p:txBody>
          </p:sp>
        </p:grpSp>
        <p:sp>
          <p:nvSpPr>
            <p:cNvPr id="11279" name="Text Box 10"/>
            <p:cNvSpPr txBox="1">
              <a:spLocks noChangeArrowheads="1"/>
            </p:cNvSpPr>
            <p:nvPr/>
          </p:nvSpPr>
          <p:spPr bwMode="auto">
            <a:xfrm>
              <a:off x="4224" y="3888"/>
              <a:ext cx="23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9pPr>
            </a:lstStyle>
            <a:p>
              <a:r>
                <a:rPr lang="en-GB" altLang="en-US" sz="2400" b="1" dirty="0" smtClean="0">
                  <a:latin typeface="Calibri" pitchFamily="-109" charset="0"/>
                </a:rPr>
                <a:t>V</a:t>
              </a:r>
              <a:endParaRPr lang="en-GB" altLang="en-US" sz="2400" b="1" dirty="0">
                <a:latin typeface="Calibri" pitchFamily="-109" charset="0"/>
              </a:endParaRPr>
            </a:p>
          </p:txBody>
        </p:sp>
        <p:sp>
          <p:nvSpPr>
            <p:cNvPr id="11280" name="Text Box 11"/>
            <p:cNvSpPr txBox="1">
              <a:spLocks noChangeArrowheads="1"/>
            </p:cNvSpPr>
            <p:nvPr/>
          </p:nvSpPr>
          <p:spPr bwMode="auto">
            <a:xfrm>
              <a:off x="278" y="3984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9pPr>
            </a:lstStyle>
            <a:p>
              <a:r>
                <a:rPr lang="en-GB" altLang="en-US" sz="2400" b="1">
                  <a:latin typeface="Calibri" pitchFamily="-109" charset="0"/>
                </a:rPr>
                <a:t>0</a:t>
              </a:r>
            </a:p>
          </p:txBody>
        </p:sp>
      </p:grpSp>
      <p:sp>
        <p:nvSpPr>
          <p:cNvPr id="11271" name="WordArt 13"/>
          <p:cNvSpPr>
            <a:spLocks noChangeArrowheads="1" noChangeShapeType="1" noTextEdit="1"/>
          </p:cNvSpPr>
          <p:nvPr/>
        </p:nvSpPr>
        <p:spPr bwMode="auto">
          <a:xfrm>
            <a:off x="3630613" y="1524000"/>
            <a:ext cx="17145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pt-BR" sz="36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>
                      <a:alpha val="74997"/>
                    </a:srgbClr>
                  </a:outerShdw>
                </a:effectLst>
                <a:latin typeface="Times New Roman"/>
                <a:cs typeface="Times New Roman"/>
              </a:rPr>
              <a:t>Exemplo</a:t>
            </a:r>
            <a:r>
              <a:rPr lang="en-US" sz="36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>
                      <a:alpha val="74997"/>
                    </a:srgbClr>
                  </a:outerShdw>
                </a:effectLst>
                <a:latin typeface="Times New Roman"/>
                <a:cs typeface="Times New Roman"/>
              </a:rPr>
              <a:t>:</a:t>
            </a:r>
            <a:endParaRPr lang="en-US" sz="3600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>
                    <a:alpha val="7499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26070" name="AutoShape 22"/>
          <p:cNvSpPr>
            <a:spLocks noChangeArrowheads="1"/>
          </p:cNvSpPr>
          <p:nvPr/>
        </p:nvSpPr>
        <p:spPr bwMode="auto">
          <a:xfrm>
            <a:off x="2273300" y="6477000"/>
            <a:ext cx="4610100" cy="279400"/>
          </a:xfrm>
          <a:prstGeom prst="roundRect">
            <a:avLst>
              <a:gd name="adj" fmla="val 50000"/>
            </a:avLst>
          </a:prstGeom>
          <a:solidFill>
            <a:srgbClr val="9F9FBF">
              <a:alpha val="50000"/>
            </a:srgbClr>
          </a:solidFill>
          <a:ln w="38100">
            <a:noFill/>
            <a:round/>
            <a:headEnd/>
            <a:tailEnd/>
          </a:ln>
          <a:effectLst/>
        </p:spPr>
        <p:txBody>
          <a:bodyPr wrap="none" lIns="457200" rIns="4572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endParaRPr lang="en-US" altLang="en-US" sz="400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-109" charset="0"/>
            </a:endParaRPr>
          </a:p>
        </p:txBody>
      </p:sp>
      <p:graphicFrame>
        <p:nvGraphicFramePr>
          <p:cNvPr id="11266" name="Object 23">
            <a:hlinkClick r:id="" action="ppaction://hlinkshowjump?jump=firstslide" highlightClick="1"/>
            <a:hlinkHover r:id="" action="ppaction://noaction" highlightClick="1"/>
          </p:cNvPr>
          <p:cNvGraphicFramePr>
            <a:graphicFrameLocks noChangeAspect="1"/>
          </p:cNvGraphicFramePr>
          <p:nvPr/>
        </p:nvGraphicFramePr>
        <p:xfrm>
          <a:off x="5397500" y="6523038"/>
          <a:ext cx="198438" cy="196850"/>
        </p:xfrm>
        <a:graphic>
          <a:graphicData uri="http://schemas.openxmlformats.org/presentationml/2006/ole">
            <p:oleObj spid="_x0000_s11305" name="Clip" r:id="rId3" imgW="2413440" imgH="2413440" progId="">
              <p:embed/>
            </p:oleObj>
          </a:graphicData>
        </a:graphic>
      </p:graphicFrame>
      <p:pic>
        <p:nvPicPr>
          <p:cNvPr id="11273" name="Picture 24" descr="Recycled paper">
            <a:hlinkClick r:id="" action="ppaction://hlinkshowjump?jump=lastslide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9438" y="6519863"/>
            <a:ext cx="179387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4" name="Picture 25" descr="Recycled paper">
            <a:hlinkClick r:id="" action="ppaction://hlinkshowjump?jump=nextslide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33813" y="6542088"/>
            <a:ext cx="134937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5" name="Picture 26" descr="Recycled paper">
            <a:hlinkClick r:id="" action="ppaction://hlinkshowjump?jump=lastslideviewed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3613150" y="6548438"/>
            <a:ext cx="1508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267" name="Object 27">
            <a:hlinkClick r:id="rId7" action="ppaction://hlinksldjump" highlightClick="1"/>
            <a:hlinkHover r:id="" action="ppaction://noaction" highlightClick="1"/>
          </p:cNvPr>
          <p:cNvGraphicFramePr>
            <a:graphicFrameLocks noChangeAspect="1"/>
          </p:cNvGraphicFramePr>
          <p:nvPr/>
        </p:nvGraphicFramePr>
        <p:xfrm>
          <a:off x="5902325" y="6518275"/>
          <a:ext cx="196850" cy="201613"/>
        </p:xfrm>
        <a:graphic>
          <a:graphicData uri="http://schemas.openxmlformats.org/presentationml/2006/ole">
            <p:oleObj spid="_x0000_s11306" name="Clip" r:id="rId8" imgW="2413440" imgH="2413440" progId="">
              <p:embed/>
            </p:oleObj>
          </a:graphicData>
        </a:graphic>
      </p:graphicFrame>
      <p:sp>
        <p:nvSpPr>
          <p:cNvPr id="11276" name="Text Box 28" descr="Recycled paper"/>
          <p:cNvSpPr txBox="1">
            <a:spLocks noChangeArrowheads="1"/>
          </p:cNvSpPr>
          <p:nvPr/>
        </p:nvSpPr>
        <p:spPr bwMode="auto">
          <a:xfrm>
            <a:off x="4146550" y="6477000"/>
            <a:ext cx="10350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r>
              <a:rPr lang="en-US" altLang="en-US" sz="1200" b="1">
                <a:solidFill>
                  <a:srgbClr val="000099"/>
                </a:solidFill>
                <a:latin typeface="Calibri" pitchFamily="-109" charset="0"/>
              </a:rPr>
              <a:t>Chapter One</a:t>
            </a:r>
          </a:p>
        </p:txBody>
      </p:sp>
      <p:pic>
        <p:nvPicPr>
          <p:cNvPr id="11277" name="Picture 29" descr="Recycled paper">
            <a:hlinkClick r:id="" action="ppaction://hlinkshowjump?jump=previousslide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402013" y="6537325"/>
            <a:ext cx="134937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AutoShape 2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oundRect">
            <a:avLst>
              <a:gd name="adj" fmla="val 50000"/>
            </a:avLst>
          </a:prstGeom>
          <a:solidFill>
            <a:schemeClr val="accent3">
              <a:lumMod val="75000"/>
              <a:alpha val="50195"/>
            </a:schemeClr>
          </a:solidFill>
          <a:ln w="38100">
            <a:solidFill>
              <a:srgbClr val="666699"/>
            </a:solidFill>
            <a:round/>
            <a:headEnd/>
            <a:tailEnd/>
          </a:ln>
        </p:spPr>
        <p:txBody>
          <a:bodyPr wrap="none" lIns="457200" rIns="4572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r>
              <a:rPr lang="en-US" altLang="en-US" sz="4000" b="1" dirty="0" smtClean="0">
                <a:solidFill>
                  <a:srgbClr val="000066"/>
                </a:solidFill>
                <a:latin typeface="Calibri" pitchFamily="-109" charset="0"/>
              </a:rPr>
              <a:t>A </a:t>
            </a:r>
            <a:r>
              <a:rPr lang="en-US" altLang="en-US" sz="4000" b="1" dirty="0" err="1" smtClean="0">
                <a:solidFill>
                  <a:srgbClr val="000066"/>
                </a:solidFill>
                <a:latin typeface="Calibri" pitchFamily="-109" charset="0"/>
              </a:rPr>
              <a:t>Optimização</a:t>
            </a:r>
            <a:r>
              <a:rPr lang="en-US" altLang="en-US" sz="4000" b="1" dirty="0" smtClean="0">
                <a:solidFill>
                  <a:srgbClr val="000066"/>
                </a:solidFill>
                <a:latin typeface="Calibri" pitchFamily="-109" charset="0"/>
              </a:rPr>
              <a:t> </a:t>
            </a:r>
            <a:r>
              <a:rPr lang="en-US" altLang="en-US" sz="4000" b="1" dirty="0" err="1" smtClean="0">
                <a:solidFill>
                  <a:srgbClr val="000066"/>
                </a:solidFill>
                <a:latin typeface="Calibri" pitchFamily="-109" charset="0"/>
              </a:rPr>
              <a:t>Restrita</a:t>
            </a:r>
            <a:endParaRPr lang="en-US" altLang="en-US" sz="2000" i="1" dirty="0">
              <a:solidFill>
                <a:srgbClr val="000066"/>
              </a:solidFill>
              <a:latin typeface="Calibri" pitchFamily="-10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Copyright (c)2014 John Wiley &amp; Sons, Inc.</a:t>
            </a:r>
            <a:endParaRPr lang="en-US" altLang="en-US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eaLnBrk="1" hangingPunct="1"/>
            <a:fld id="{DA23E5CD-9983-4ACE-B47D-46E97EC47250}" type="slidenum">
              <a:rPr lang="en-US" altLang="en-US">
                <a:solidFill>
                  <a:srgbClr val="898989"/>
                </a:solidFill>
                <a:latin typeface="Calibri" pitchFamily="-109" charset="0"/>
              </a:rPr>
              <a:pPr eaLnBrk="1" hangingPunct="1"/>
              <a:t>13</a:t>
            </a:fld>
            <a:endParaRPr lang="en-US" altLang="en-US">
              <a:solidFill>
                <a:srgbClr val="898989"/>
              </a:solidFill>
              <a:latin typeface="Calibri" pitchFamily="-109" charset="0"/>
            </a:endParaRPr>
          </a:p>
        </p:txBody>
      </p:sp>
      <p:grpSp>
        <p:nvGrpSpPr>
          <p:cNvPr id="12293" name="Group 2"/>
          <p:cNvGrpSpPr>
            <a:grpSpLocks/>
          </p:cNvGrpSpPr>
          <p:nvPr/>
        </p:nvGrpSpPr>
        <p:grpSpPr bwMode="auto">
          <a:xfrm>
            <a:off x="381000" y="1143000"/>
            <a:ext cx="6691313" cy="5492750"/>
            <a:chOff x="240" y="812"/>
            <a:chExt cx="4215" cy="3460"/>
          </a:xfrm>
        </p:grpSpPr>
        <p:grpSp>
          <p:nvGrpSpPr>
            <p:cNvPr id="12304" name="Group 3"/>
            <p:cNvGrpSpPr>
              <a:grpSpLocks/>
            </p:cNvGrpSpPr>
            <p:nvPr/>
          </p:nvGrpSpPr>
          <p:grpSpPr bwMode="auto">
            <a:xfrm>
              <a:off x="240" y="812"/>
              <a:ext cx="3905" cy="3242"/>
              <a:chOff x="240" y="406"/>
              <a:chExt cx="4416" cy="3648"/>
            </a:xfrm>
          </p:grpSpPr>
          <p:sp>
            <p:nvSpPr>
              <p:cNvPr id="12307" name="Line 4"/>
              <p:cNvSpPr>
                <a:spLocks noChangeShapeType="1"/>
              </p:cNvSpPr>
              <p:nvPr/>
            </p:nvSpPr>
            <p:spPr bwMode="auto">
              <a:xfrm>
                <a:off x="480" y="4054"/>
                <a:ext cx="417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8" name="Line 5"/>
              <p:cNvSpPr>
                <a:spLocks noChangeShapeType="1"/>
              </p:cNvSpPr>
              <p:nvPr/>
            </p:nvSpPr>
            <p:spPr bwMode="auto">
              <a:xfrm flipV="1">
                <a:off x="480" y="598"/>
                <a:ext cx="0" cy="3456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9" name="Line 6"/>
              <p:cNvSpPr>
                <a:spLocks noChangeShapeType="1"/>
              </p:cNvSpPr>
              <p:nvPr/>
            </p:nvSpPr>
            <p:spPr bwMode="auto">
              <a:xfrm>
                <a:off x="480" y="2182"/>
                <a:ext cx="1872" cy="18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10" name="Line 7"/>
              <p:cNvSpPr>
                <a:spLocks noChangeShapeType="1"/>
              </p:cNvSpPr>
              <p:nvPr/>
            </p:nvSpPr>
            <p:spPr bwMode="auto">
              <a:xfrm flipH="1">
                <a:off x="672" y="1654"/>
                <a:ext cx="240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11" name="Text Box 8"/>
              <p:cNvSpPr txBox="1">
                <a:spLocks noChangeArrowheads="1"/>
              </p:cNvSpPr>
              <p:nvPr/>
            </p:nvSpPr>
            <p:spPr bwMode="auto">
              <a:xfrm>
                <a:off x="950" y="1392"/>
                <a:ext cx="1327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9pPr>
              </a:lstStyle>
              <a:p>
                <a:r>
                  <a:rPr lang="en-GB" altLang="en-US" sz="2400" b="1" dirty="0">
                    <a:latin typeface="Calibri" pitchFamily="-109" charset="0"/>
                  </a:rPr>
                  <a:t>P</a:t>
                </a:r>
                <a:r>
                  <a:rPr lang="en-GB" altLang="en-US" sz="2400" b="1" baseline="-25000" dirty="0">
                    <a:latin typeface="Calibri" pitchFamily="-109" charset="0"/>
                  </a:rPr>
                  <a:t>A</a:t>
                </a:r>
                <a:r>
                  <a:rPr lang="en-GB" altLang="en-US" sz="2400" b="1" dirty="0">
                    <a:latin typeface="Calibri" pitchFamily="-109" charset="0"/>
                  </a:rPr>
                  <a:t>A + P</a:t>
                </a:r>
                <a:r>
                  <a:rPr lang="en-GB" altLang="en-US" sz="2400" b="1" baseline="-25000" dirty="0">
                    <a:latin typeface="Calibri" pitchFamily="-109" charset="0"/>
                  </a:rPr>
                  <a:t>V</a:t>
                </a:r>
                <a:r>
                  <a:rPr lang="en-GB" altLang="en-US" sz="2400" b="1" dirty="0">
                    <a:latin typeface="Calibri" pitchFamily="-109" charset="0"/>
                  </a:rPr>
                  <a:t>V = R</a:t>
                </a:r>
              </a:p>
            </p:txBody>
          </p:sp>
          <p:sp>
            <p:nvSpPr>
              <p:cNvPr id="12312" name="Text Box 9"/>
              <p:cNvSpPr txBox="1">
                <a:spLocks noChangeArrowheads="1"/>
              </p:cNvSpPr>
              <p:nvPr/>
            </p:nvSpPr>
            <p:spPr bwMode="auto">
              <a:xfrm>
                <a:off x="240" y="406"/>
                <a:ext cx="264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9pPr>
              </a:lstStyle>
              <a:p>
                <a:r>
                  <a:rPr lang="en-GB" altLang="en-US" sz="2400" b="1" dirty="0">
                    <a:latin typeface="Calibri" pitchFamily="-109" charset="0"/>
                  </a:rPr>
                  <a:t>A</a:t>
                </a:r>
              </a:p>
            </p:txBody>
          </p:sp>
        </p:grpSp>
        <p:sp>
          <p:nvSpPr>
            <p:cNvPr id="12305" name="Text Box 10"/>
            <p:cNvSpPr txBox="1">
              <a:spLocks noChangeArrowheads="1"/>
            </p:cNvSpPr>
            <p:nvPr/>
          </p:nvSpPr>
          <p:spPr bwMode="auto">
            <a:xfrm>
              <a:off x="4224" y="3888"/>
              <a:ext cx="23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9pPr>
            </a:lstStyle>
            <a:p>
              <a:r>
                <a:rPr lang="en-GB" altLang="en-US" sz="2400" b="1" dirty="0" smtClean="0">
                  <a:latin typeface="Calibri" pitchFamily="-109" charset="0"/>
                </a:rPr>
                <a:t>V</a:t>
              </a:r>
              <a:endParaRPr lang="en-GB" altLang="en-US" sz="2400" b="1" dirty="0">
                <a:latin typeface="Calibri" pitchFamily="-109" charset="0"/>
              </a:endParaRPr>
            </a:p>
          </p:txBody>
        </p:sp>
        <p:sp>
          <p:nvSpPr>
            <p:cNvPr id="12306" name="Text Box 11"/>
            <p:cNvSpPr txBox="1">
              <a:spLocks noChangeArrowheads="1"/>
            </p:cNvSpPr>
            <p:nvPr/>
          </p:nvSpPr>
          <p:spPr bwMode="auto">
            <a:xfrm>
              <a:off x="278" y="3984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9pPr>
            </a:lstStyle>
            <a:p>
              <a:r>
                <a:rPr lang="en-GB" altLang="en-US" sz="2400" b="1">
                  <a:latin typeface="Calibri" pitchFamily="-109" charset="0"/>
                </a:rPr>
                <a:t>0</a:t>
              </a:r>
            </a:p>
          </p:txBody>
        </p:sp>
      </p:grpSp>
      <p:sp>
        <p:nvSpPr>
          <p:cNvPr id="12295" name="WordArt 13"/>
          <p:cNvSpPr>
            <a:spLocks noChangeArrowheads="1" noChangeShapeType="1" noTextEdit="1"/>
          </p:cNvSpPr>
          <p:nvPr/>
        </p:nvSpPr>
        <p:spPr bwMode="auto">
          <a:xfrm>
            <a:off x="3630613" y="1524000"/>
            <a:ext cx="17145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pt-BR" sz="3600" kern="1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>
                      <a:alpha val="74997"/>
                    </a:srgbClr>
                  </a:outerShdw>
                </a:effectLst>
                <a:latin typeface="Times New Roman"/>
                <a:cs typeface="Times New Roman"/>
              </a:rPr>
              <a:t>Exemplo:</a:t>
            </a:r>
            <a:endParaRPr lang="pt-BR" sz="3600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>
                    <a:alpha val="7499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2296" name="Arc 14"/>
          <p:cNvSpPr>
            <a:spLocks/>
          </p:cNvSpPr>
          <p:nvPr/>
        </p:nvSpPr>
        <p:spPr bwMode="auto">
          <a:xfrm>
            <a:off x="1447800" y="3435350"/>
            <a:ext cx="2171700" cy="2179638"/>
          </a:xfrm>
          <a:custGeom>
            <a:avLst/>
            <a:gdLst>
              <a:gd name="T0" fmla="*/ 2147483647 w 21597"/>
              <a:gd name="T1" fmla="*/ 2147483647 h 21309"/>
              <a:gd name="T2" fmla="*/ 0 w 21597"/>
              <a:gd name="T3" fmla="*/ 2147483647 h 21309"/>
              <a:gd name="T4" fmla="*/ 2147483647 w 21597"/>
              <a:gd name="T5" fmla="*/ 0 h 21309"/>
              <a:gd name="T6" fmla="*/ 0 60000 65536"/>
              <a:gd name="T7" fmla="*/ 0 60000 65536"/>
              <a:gd name="T8" fmla="*/ 0 60000 65536"/>
              <a:gd name="T9" fmla="*/ 0 w 21597"/>
              <a:gd name="T10" fmla="*/ 0 h 21309"/>
              <a:gd name="T11" fmla="*/ 21597 w 21597"/>
              <a:gd name="T12" fmla="*/ 21309 h 2130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97" h="21309" fill="none" extrusionOk="0">
                <a:moveTo>
                  <a:pt x="18065" y="21309"/>
                </a:moveTo>
                <a:cubicBezTo>
                  <a:pt x="7774" y="19604"/>
                  <a:pt x="172" y="10787"/>
                  <a:pt x="-1" y="357"/>
                </a:cubicBezTo>
              </a:path>
              <a:path w="21597" h="21309" stroke="0" extrusionOk="0">
                <a:moveTo>
                  <a:pt x="18065" y="21309"/>
                </a:moveTo>
                <a:cubicBezTo>
                  <a:pt x="7774" y="19604"/>
                  <a:pt x="172" y="10787"/>
                  <a:pt x="-1" y="357"/>
                </a:cubicBezTo>
                <a:lnTo>
                  <a:pt x="21597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Text Box 15"/>
          <p:cNvSpPr txBox="1">
            <a:spLocks noChangeArrowheads="1"/>
          </p:cNvSpPr>
          <p:nvPr/>
        </p:nvSpPr>
        <p:spPr bwMode="auto">
          <a:xfrm>
            <a:off x="3200400" y="5638800"/>
            <a:ext cx="15683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r>
              <a:rPr lang="en-GB" altLang="en-US" sz="2400" b="1" dirty="0" smtClean="0">
                <a:latin typeface="Calibri" pitchFamily="-109" charset="0"/>
              </a:rPr>
              <a:t>(AV)</a:t>
            </a:r>
            <a:r>
              <a:rPr lang="en-GB" altLang="en-US" sz="2400" b="1" baseline="30000" dirty="0" smtClean="0">
                <a:latin typeface="Calibri" pitchFamily="-109" charset="0"/>
              </a:rPr>
              <a:t>1/2</a:t>
            </a:r>
            <a:r>
              <a:rPr lang="en-GB" altLang="en-US" sz="2400" b="1" dirty="0" smtClean="0">
                <a:latin typeface="Calibri" pitchFamily="-109" charset="0"/>
              </a:rPr>
              <a:t> </a:t>
            </a:r>
            <a:r>
              <a:rPr lang="en-GB" altLang="en-US" sz="2400" b="1" dirty="0">
                <a:latin typeface="Calibri" pitchFamily="-109" charset="0"/>
              </a:rPr>
              <a:t>= S</a:t>
            </a:r>
            <a:r>
              <a:rPr lang="en-GB" altLang="en-US" sz="2400" b="1" baseline="-25000" dirty="0">
                <a:latin typeface="Calibri" pitchFamily="-109" charset="0"/>
              </a:rPr>
              <a:t>0</a:t>
            </a:r>
            <a:endParaRPr lang="en-GB" altLang="en-US" sz="2400" b="1" dirty="0">
              <a:latin typeface="Calibri" pitchFamily="-109" charset="0"/>
            </a:endParaRPr>
          </a:p>
        </p:txBody>
      </p:sp>
      <p:sp>
        <p:nvSpPr>
          <p:cNvPr id="1027096" name="AutoShape 24"/>
          <p:cNvSpPr>
            <a:spLocks noChangeArrowheads="1"/>
          </p:cNvSpPr>
          <p:nvPr/>
        </p:nvSpPr>
        <p:spPr bwMode="auto">
          <a:xfrm>
            <a:off x="2273300" y="6477000"/>
            <a:ext cx="4610100" cy="279400"/>
          </a:xfrm>
          <a:prstGeom prst="roundRect">
            <a:avLst>
              <a:gd name="adj" fmla="val 50000"/>
            </a:avLst>
          </a:prstGeom>
          <a:solidFill>
            <a:srgbClr val="9F9FBF">
              <a:alpha val="50000"/>
            </a:srgbClr>
          </a:solidFill>
          <a:ln w="38100">
            <a:noFill/>
            <a:round/>
            <a:headEnd/>
            <a:tailEnd/>
          </a:ln>
          <a:effectLst/>
        </p:spPr>
        <p:txBody>
          <a:bodyPr wrap="none" lIns="457200" rIns="4572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endParaRPr lang="en-US" altLang="en-US" sz="400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-109" charset="0"/>
            </a:endParaRPr>
          </a:p>
        </p:txBody>
      </p:sp>
      <p:graphicFrame>
        <p:nvGraphicFramePr>
          <p:cNvPr id="12290" name="Object 25">
            <a:hlinkClick r:id="" action="ppaction://hlinkshowjump?jump=firstslide" highlightClick="1"/>
            <a:hlinkHover r:id="" action="ppaction://noaction" highlightClick="1"/>
          </p:cNvPr>
          <p:cNvGraphicFramePr>
            <a:graphicFrameLocks noChangeAspect="1"/>
          </p:cNvGraphicFramePr>
          <p:nvPr/>
        </p:nvGraphicFramePr>
        <p:xfrm>
          <a:off x="5397500" y="6523038"/>
          <a:ext cx="198438" cy="196850"/>
        </p:xfrm>
        <a:graphic>
          <a:graphicData uri="http://schemas.openxmlformats.org/presentationml/2006/ole">
            <p:oleObj spid="_x0000_s12329" name="Clip" r:id="rId3" imgW="2413440" imgH="2413440" progId="">
              <p:embed/>
            </p:oleObj>
          </a:graphicData>
        </a:graphic>
      </p:graphicFrame>
      <p:pic>
        <p:nvPicPr>
          <p:cNvPr id="12299" name="Picture 26" descr="Recycled paper">
            <a:hlinkClick r:id="" action="ppaction://hlinkshowjump?jump=lastslide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9438" y="6519863"/>
            <a:ext cx="179387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0" name="Picture 27" descr="Recycled paper">
            <a:hlinkClick r:id="" action="ppaction://hlinkshowjump?jump=nextslide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33813" y="6542088"/>
            <a:ext cx="134937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1" name="Picture 28" descr="Recycled paper">
            <a:hlinkClick r:id="" action="ppaction://hlinkshowjump?jump=lastslideviewed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3613150" y="6548438"/>
            <a:ext cx="1508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291" name="Object 29">
            <a:hlinkClick r:id="rId7" action="ppaction://hlinksldjump" highlightClick="1"/>
            <a:hlinkHover r:id="" action="ppaction://noaction" highlightClick="1"/>
          </p:cNvPr>
          <p:cNvGraphicFramePr>
            <a:graphicFrameLocks noChangeAspect="1"/>
          </p:cNvGraphicFramePr>
          <p:nvPr/>
        </p:nvGraphicFramePr>
        <p:xfrm>
          <a:off x="5902325" y="6518275"/>
          <a:ext cx="196850" cy="201613"/>
        </p:xfrm>
        <a:graphic>
          <a:graphicData uri="http://schemas.openxmlformats.org/presentationml/2006/ole">
            <p:oleObj spid="_x0000_s12330" name="Clip" r:id="rId8" imgW="2413440" imgH="2413440" progId="">
              <p:embed/>
            </p:oleObj>
          </a:graphicData>
        </a:graphic>
      </p:graphicFrame>
      <p:sp>
        <p:nvSpPr>
          <p:cNvPr id="12302" name="Text Box 30" descr="Recycled paper"/>
          <p:cNvSpPr txBox="1">
            <a:spLocks noChangeArrowheads="1"/>
          </p:cNvSpPr>
          <p:nvPr/>
        </p:nvSpPr>
        <p:spPr bwMode="auto">
          <a:xfrm>
            <a:off x="4146550" y="6477000"/>
            <a:ext cx="10350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r>
              <a:rPr lang="en-US" altLang="en-US" sz="1200" b="1">
                <a:solidFill>
                  <a:srgbClr val="000099"/>
                </a:solidFill>
                <a:latin typeface="Calibri" pitchFamily="-109" charset="0"/>
              </a:rPr>
              <a:t>Chapter One</a:t>
            </a:r>
          </a:p>
        </p:txBody>
      </p:sp>
      <p:pic>
        <p:nvPicPr>
          <p:cNvPr id="12303" name="Picture 31" descr="Recycled paper">
            <a:hlinkClick r:id="" action="ppaction://hlinkshowjump?jump=previousslide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402013" y="6537325"/>
            <a:ext cx="134937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AutoShape 2"/>
          <p:cNvSpPr>
            <a:spLocks noChangeArrowheads="1"/>
          </p:cNvSpPr>
          <p:nvPr/>
        </p:nvSpPr>
        <p:spPr bwMode="auto">
          <a:xfrm>
            <a:off x="0" y="76200"/>
            <a:ext cx="9144000" cy="914400"/>
          </a:xfrm>
          <a:prstGeom prst="roundRect">
            <a:avLst>
              <a:gd name="adj" fmla="val 50000"/>
            </a:avLst>
          </a:prstGeom>
          <a:solidFill>
            <a:schemeClr val="accent3">
              <a:lumMod val="75000"/>
              <a:alpha val="50195"/>
            </a:schemeClr>
          </a:solidFill>
          <a:ln w="38100">
            <a:solidFill>
              <a:srgbClr val="666699"/>
            </a:solidFill>
            <a:round/>
            <a:headEnd/>
            <a:tailEnd/>
          </a:ln>
        </p:spPr>
        <p:txBody>
          <a:bodyPr wrap="none" lIns="457200" rIns="4572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r>
              <a:rPr lang="pt-BR" altLang="en-US" sz="4000" b="1" smtClean="0">
                <a:solidFill>
                  <a:srgbClr val="000066"/>
                </a:solidFill>
                <a:latin typeface="Calibri" pitchFamily="-109" charset="0"/>
              </a:rPr>
              <a:t>A Optimização Restrita</a:t>
            </a:r>
            <a:endParaRPr lang="pt-BR" altLang="en-US" sz="2000" i="1">
              <a:solidFill>
                <a:srgbClr val="000066"/>
              </a:solidFill>
              <a:latin typeface="Calibri" pitchFamily="-10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Copyright (c)2014 John Wiley &amp; Sons, Inc.</a:t>
            </a:r>
            <a:endParaRPr lang="en-US" altLang="en-US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eaLnBrk="1" hangingPunct="1"/>
            <a:fld id="{9EA99F70-B9C0-4FA9-B19D-CBDF3A84A7BC}" type="slidenum">
              <a:rPr lang="en-US" altLang="en-US">
                <a:solidFill>
                  <a:srgbClr val="898989"/>
                </a:solidFill>
                <a:latin typeface="Calibri" pitchFamily="-109" charset="0"/>
              </a:rPr>
              <a:pPr eaLnBrk="1" hangingPunct="1"/>
              <a:t>14</a:t>
            </a:fld>
            <a:endParaRPr lang="en-US" altLang="en-US">
              <a:solidFill>
                <a:srgbClr val="898989"/>
              </a:solidFill>
              <a:latin typeface="Calibri" pitchFamily="-109" charset="0"/>
            </a:endParaRPr>
          </a:p>
        </p:txBody>
      </p:sp>
      <p:grpSp>
        <p:nvGrpSpPr>
          <p:cNvPr id="13317" name="Group 2"/>
          <p:cNvGrpSpPr>
            <a:grpSpLocks/>
          </p:cNvGrpSpPr>
          <p:nvPr/>
        </p:nvGrpSpPr>
        <p:grpSpPr bwMode="auto">
          <a:xfrm>
            <a:off x="381000" y="1143000"/>
            <a:ext cx="6691313" cy="5492750"/>
            <a:chOff x="240" y="812"/>
            <a:chExt cx="4215" cy="3460"/>
          </a:xfrm>
        </p:grpSpPr>
        <p:grpSp>
          <p:nvGrpSpPr>
            <p:cNvPr id="13331" name="Group 3"/>
            <p:cNvGrpSpPr>
              <a:grpSpLocks/>
            </p:cNvGrpSpPr>
            <p:nvPr/>
          </p:nvGrpSpPr>
          <p:grpSpPr bwMode="auto">
            <a:xfrm>
              <a:off x="240" y="812"/>
              <a:ext cx="3905" cy="3242"/>
              <a:chOff x="240" y="406"/>
              <a:chExt cx="4416" cy="3648"/>
            </a:xfrm>
          </p:grpSpPr>
          <p:sp>
            <p:nvSpPr>
              <p:cNvPr id="13334" name="Line 4"/>
              <p:cNvSpPr>
                <a:spLocks noChangeShapeType="1"/>
              </p:cNvSpPr>
              <p:nvPr/>
            </p:nvSpPr>
            <p:spPr bwMode="auto">
              <a:xfrm>
                <a:off x="480" y="4054"/>
                <a:ext cx="417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35" name="Line 5"/>
              <p:cNvSpPr>
                <a:spLocks noChangeShapeType="1"/>
              </p:cNvSpPr>
              <p:nvPr/>
            </p:nvSpPr>
            <p:spPr bwMode="auto">
              <a:xfrm flipV="1">
                <a:off x="480" y="598"/>
                <a:ext cx="0" cy="3456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36" name="Line 6"/>
              <p:cNvSpPr>
                <a:spLocks noChangeShapeType="1"/>
              </p:cNvSpPr>
              <p:nvPr/>
            </p:nvSpPr>
            <p:spPr bwMode="auto">
              <a:xfrm>
                <a:off x="480" y="2182"/>
                <a:ext cx="1872" cy="18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37" name="Line 7"/>
              <p:cNvSpPr>
                <a:spLocks noChangeShapeType="1"/>
              </p:cNvSpPr>
              <p:nvPr/>
            </p:nvSpPr>
            <p:spPr bwMode="auto">
              <a:xfrm flipH="1">
                <a:off x="672" y="1654"/>
                <a:ext cx="240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38" name="Text Box 8"/>
              <p:cNvSpPr txBox="1">
                <a:spLocks noChangeArrowheads="1"/>
              </p:cNvSpPr>
              <p:nvPr/>
            </p:nvSpPr>
            <p:spPr bwMode="auto">
              <a:xfrm>
                <a:off x="950" y="1392"/>
                <a:ext cx="1327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9pPr>
              </a:lstStyle>
              <a:p>
                <a:r>
                  <a:rPr lang="en-GB" altLang="en-US" sz="2400" b="1" dirty="0">
                    <a:latin typeface="Calibri" pitchFamily="-109" charset="0"/>
                  </a:rPr>
                  <a:t>P</a:t>
                </a:r>
                <a:r>
                  <a:rPr lang="en-GB" altLang="en-US" sz="2400" b="1" baseline="-25000" dirty="0">
                    <a:latin typeface="Calibri" pitchFamily="-109" charset="0"/>
                  </a:rPr>
                  <a:t>A</a:t>
                </a:r>
                <a:r>
                  <a:rPr lang="en-GB" altLang="en-US" sz="2400" b="1" dirty="0">
                    <a:latin typeface="Calibri" pitchFamily="-109" charset="0"/>
                  </a:rPr>
                  <a:t>A + P</a:t>
                </a:r>
                <a:r>
                  <a:rPr lang="en-GB" altLang="en-US" sz="2400" b="1" baseline="-25000" dirty="0">
                    <a:latin typeface="Calibri" pitchFamily="-109" charset="0"/>
                  </a:rPr>
                  <a:t>V</a:t>
                </a:r>
                <a:r>
                  <a:rPr lang="en-GB" altLang="en-US" sz="2400" b="1" dirty="0">
                    <a:latin typeface="Calibri" pitchFamily="-109" charset="0"/>
                  </a:rPr>
                  <a:t>V = R</a:t>
                </a:r>
              </a:p>
            </p:txBody>
          </p:sp>
          <p:sp>
            <p:nvSpPr>
              <p:cNvPr id="13339" name="Text Box 9"/>
              <p:cNvSpPr txBox="1">
                <a:spLocks noChangeArrowheads="1"/>
              </p:cNvSpPr>
              <p:nvPr/>
            </p:nvSpPr>
            <p:spPr bwMode="auto">
              <a:xfrm>
                <a:off x="240" y="406"/>
                <a:ext cx="264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9pPr>
              </a:lstStyle>
              <a:p>
                <a:r>
                  <a:rPr lang="en-GB" altLang="en-US" sz="2400" b="1" dirty="0">
                    <a:latin typeface="Calibri" pitchFamily="-109" charset="0"/>
                  </a:rPr>
                  <a:t>A</a:t>
                </a:r>
              </a:p>
            </p:txBody>
          </p:sp>
        </p:grpSp>
        <p:sp>
          <p:nvSpPr>
            <p:cNvPr id="13332" name="Text Box 10"/>
            <p:cNvSpPr txBox="1">
              <a:spLocks noChangeArrowheads="1"/>
            </p:cNvSpPr>
            <p:nvPr/>
          </p:nvSpPr>
          <p:spPr bwMode="auto">
            <a:xfrm>
              <a:off x="4224" y="3888"/>
              <a:ext cx="23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9pPr>
            </a:lstStyle>
            <a:p>
              <a:r>
                <a:rPr lang="en-GB" altLang="en-US" sz="2400" b="1" dirty="0" smtClean="0">
                  <a:latin typeface="Calibri" pitchFamily="-109" charset="0"/>
                </a:rPr>
                <a:t>V</a:t>
              </a:r>
              <a:endParaRPr lang="en-GB" altLang="en-US" sz="2400" b="1" dirty="0">
                <a:latin typeface="Calibri" pitchFamily="-109" charset="0"/>
              </a:endParaRPr>
            </a:p>
          </p:txBody>
        </p:sp>
        <p:sp>
          <p:nvSpPr>
            <p:cNvPr id="13333" name="Text Box 11"/>
            <p:cNvSpPr txBox="1">
              <a:spLocks noChangeArrowheads="1"/>
            </p:cNvSpPr>
            <p:nvPr/>
          </p:nvSpPr>
          <p:spPr bwMode="auto">
            <a:xfrm>
              <a:off x="278" y="3984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9pPr>
            </a:lstStyle>
            <a:p>
              <a:r>
                <a:rPr lang="en-GB" altLang="en-US" sz="2400" b="1">
                  <a:latin typeface="Calibri" pitchFamily="-109" charset="0"/>
                </a:rPr>
                <a:t>0</a:t>
              </a:r>
            </a:p>
          </p:txBody>
        </p:sp>
      </p:grpSp>
      <p:sp>
        <p:nvSpPr>
          <p:cNvPr id="13319" name="WordArt 13"/>
          <p:cNvSpPr>
            <a:spLocks noChangeArrowheads="1" noChangeShapeType="1" noTextEdit="1"/>
          </p:cNvSpPr>
          <p:nvPr/>
        </p:nvSpPr>
        <p:spPr bwMode="auto">
          <a:xfrm>
            <a:off x="3630613" y="1524000"/>
            <a:ext cx="17145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 dirty="0" err="1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>
                      <a:alpha val="74997"/>
                    </a:srgbClr>
                  </a:outerShdw>
                </a:effectLst>
                <a:latin typeface="Times New Roman"/>
                <a:cs typeface="Times New Roman"/>
              </a:rPr>
              <a:t>Exemplo</a:t>
            </a:r>
            <a:r>
              <a:rPr lang="en-US" sz="36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>
                      <a:alpha val="74997"/>
                    </a:srgbClr>
                  </a:outerShdw>
                </a:effectLst>
                <a:latin typeface="Times New Roman"/>
                <a:cs typeface="Times New Roman"/>
              </a:rPr>
              <a:t>:</a:t>
            </a:r>
            <a:endParaRPr lang="en-US" sz="3600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>
                    <a:alpha val="7499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3320" name="Arc 14"/>
          <p:cNvSpPr>
            <a:spLocks/>
          </p:cNvSpPr>
          <p:nvPr/>
        </p:nvSpPr>
        <p:spPr bwMode="auto">
          <a:xfrm>
            <a:off x="1447800" y="3435350"/>
            <a:ext cx="2171700" cy="2179638"/>
          </a:xfrm>
          <a:custGeom>
            <a:avLst/>
            <a:gdLst>
              <a:gd name="T0" fmla="*/ 2147483647 w 21597"/>
              <a:gd name="T1" fmla="*/ 2147483647 h 21309"/>
              <a:gd name="T2" fmla="*/ 0 w 21597"/>
              <a:gd name="T3" fmla="*/ 2147483647 h 21309"/>
              <a:gd name="T4" fmla="*/ 2147483647 w 21597"/>
              <a:gd name="T5" fmla="*/ 0 h 21309"/>
              <a:gd name="T6" fmla="*/ 0 60000 65536"/>
              <a:gd name="T7" fmla="*/ 0 60000 65536"/>
              <a:gd name="T8" fmla="*/ 0 60000 65536"/>
              <a:gd name="T9" fmla="*/ 0 w 21597"/>
              <a:gd name="T10" fmla="*/ 0 h 21309"/>
              <a:gd name="T11" fmla="*/ 21597 w 21597"/>
              <a:gd name="T12" fmla="*/ 21309 h 2130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97" h="21309" fill="none" extrusionOk="0">
                <a:moveTo>
                  <a:pt x="18065" y="21309"/>
                </a:moveTo>
                <a:cubicBezTo>
                  <a:pt x="7774" y="19604"/>
                  <a:pt x="172" y="10787"/>
                  <a:pt x="-1" y="357"/>
                </a:cubicBezTo>
              </a:path>
              <a:path w="21597" h="21309" stroke="0" extrusionOk="0">
                <a:moveTo>
                  <a:pt x="18065" y="21309"/>
                </a:moveTo>
                <a:cubicBezTo>
                  <a:pt x="7774" y="19604"/>
                  <a:pt x="172" y="10787"/>
                  <a:pt x="-1" y="357"/>
                </a:cubicBezTo>
                <a:lnTo>
                  <a:pt x="21597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Text Box 15"/>
          <p:cNvSpPr txBox="1">
            <a:spLocks noChangeArrowheads="1"/>
          </p:cNvSpPr>
          <p:nvPr/>
        </p:nvSpPr>
        <p:spPr bwMode="auto">
          <a:xfrm>
            <a:off x="3200400" y="5492750"/>
            <a:ext cx="15683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r>
              <a:rPr lang="en-GB" altLang="en-US" sz="2400" b="1" dirty="0" smtClean="0">
                <a:latin typeface="Calibri" pitchFamily="-109" charset="0"/>
              </a:rPr>
              <a:t>(AV)</a:t>
            </a:r>
            <a:r>
              <a:rPr lang="en-GB" altLang="en-US" sz="2400" b="1" baseline="30000" dirty="0" smtClean="0">
                <a:latin typeface="Calibri" pitchFamily="-109" charset="0"/>
              </a:rPr>
              <a:t>1/2</a:t>
            </a:r>
            <a:r>
              <a:rPr lang="en-GB" altLang="en-US" sz="2400" b="1" dirty="0" smtClean="0">
                <a:latin typeface="Calibri" pitchFamily="-109" charset="0"/>
              </a:rPr>
              <a:t> </a:t>
            </a:r>
            <a:r>
              <a:rPr lang="en-GB" altLang="en-US" sz="2400" b="1" dirty="0">
                <a:latin typeface="Calibri" pitchFamily="-109" charset="0"/>
              </a:rPr>
              <a:t>= S</a:t>
            </a:r>
            <a:r>
              <a:rPr lang="en-GB" altLang="en-US" sz="2400" b="1" baseline="-25000" dirty="0">
                <a:latin typeface="Calibri" pitchFamily="-109" charset="0"/>
              </a:rPr>
              <a:t>0</a:t>
            </a:r>
            <a:endParaRPr lang="en-GB" altLang="en-US" sz="2400" b="1" dirty="0">
              <a:latin typeface="Calibri" pitchFamily="-109" charset="0"/>
            </a:endParaRPr>
          </a:p>
        </p:txBody>
      </p:sp>
      <p:grpSp>
        <p:nvGrpSpPr>
          <p:cNvPr id="13322" name="Group 16"/>
          <p:cNvGrpSpPr>
            <a:grpSpLocks/>
          </p:cNvGrpSpPr>
          <p:nvPr/>
        </p:nvGrpSpPr>
        <p:grpSpPr bwMode="auto">
          <a:xfrm>
            <a:off x="1752600" y="3435351"/>
            <a:ext cx="3081338" cy="2022476"/>
            <a:chOff x="1251" y="1897"/>
            <a:chExt cx="1941" cy="1274"/>
          </a:xfrm>
        </p:grpSpPr>
        <p:sp>
          <p:nvSpPr>
            <p:cNvPr id="13329" name="Arc 17"/>
            <p:cNvSpPr>
              <a:spLocks/>
            </p:cNvSpPr>
            <p:nvPr/>
          </p:nvSpPr>
          <p:spPr bwMode="auto">
            <a:xfrm>
              <a:off x="1251" y="1897"/>
              <a:ext cx="1075" cy="1124"/>
            </a:xfrm>
            <a:custGeom>
              <a:avLst/>
              <a:gdLst>
                <a:gd name="T0" fmla="*/ 0 w 21491"/>
                <a:gd name="T1" fmla="*/ 0 h 21526"/>
                <a:gd name="T2" fmla="*/ 0 w 21491"/>
                <a:gd name="T3" fmla="*/ 0 h 21526"/>
                <a:gd name="T4" fmla="*/ 0 w 21491"/>
                <a:gd name="T5" fmla="*/ 0 h 21526"/>
                <a:gd name="T6" fmla="*/ 0 60000 65536"/>
                <a:gd name="T7" fmla="*/ 0 60000 65536"/>
                <a:gd name="T8" fmla="*/ 0 60000 65536"/>
                <a:gd name="T9" fmla="*/ 0 w 21491"/>
                <a:gd name="T10" fmla="*/ 0 h 21526"/>
                <a:gd name="T11" fmla="*/ 21491 w 21491"/>
                <a:gd name="T12" fmla="*/ 21526 h 215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491" h="21526" fill="none" extrusionOk="0">
                  <a:moveTo>
                    <a:pt x="19702" y="21525"/>
                  </a:moveTo>
                  <a:cubicBezTo>
                    <a:pt x="9328" y="20663"/>
                    <a:pt x="1045" y="12526"/>
                    <a:pt x="0" y="2169"/>
                  </a:cubicBezTo>
                </a:path>
                <a:path w="21491" h="21526" stroke="0" extrusionOk="0">
                  <a:moveTo>
                    <a:pt x="19702" y="21525"/>
                  </a:moveTo>
                  <a:cubicBezTo>
                    <a:pt x="9328" y="20663"/>
                    <a:pt x="1045" y="12526"/>
                    <a:pt x="0" y="2169"/>
                  </a:cubicBezTo>
                  <a:lnTo>
                    <a:pt x="21491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0" name="Text Box 18"/>
            <p:cNvSpPr txBox="1">
              <a:spLocks noChangeArrowheads="1"/>
            </p:cNvSpPr>
            <p:nvPr/>
          </p:nvSpPr>
          <p:spPr bwMode="auto">
            <a:xfrm>
              <a:off x="2204" y="2880"/>
              <a:ext cx="98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9pPr>
            </a:lstStyle>
            <a:p>
              <a:r>
                <a:rPr lang="en-GB" altLang="en-US" sz="2400" b="1" dirty="0" smtClean="0">
                  <a:latin typeface="Calibri" pitchFamily="-109" charset="0"/>
                </a:rPr>
                <a:t>(AV)</a:t>
              </a:r>
              <a:r>
                <a:rPr lang="en-GB" altLang="en-US" sz="2400" b="1" baseline="30000" dirty="0" smtClean="0">
                  <a:latin typeface="Calibri" pitchFamily="-109" charset="0"/>
                </a:rPr>
                <a:t>1/2</a:t>
              </a:r>
              <a:r>
                <a:rPr lang="en-GB" altLang="en-US" sz="2400" b="1" dirty="0" smtClean="0">
                  <a:latin typeface="Calibri" pitchFamily="-109" charset="0"/>
                </a:rPr>
                <a:t> = S</a:t>
              </a:r>
              <a:r>
                <a:rPr lang="en-GB" altLang="en-US" sz="2400" b="1" baseline="-25000" dirty="0" smtClean="0">
                  <a:latin typeface="Calibri" pitchFamily="-109" charset="0"/>
                </a:rPr>
                <a:t>1</a:t>
              </a:r>
              <a:endParaRPr lang="en-GB" altLang="en-US" sz="2400" b="1" dirty="0">
                <a:latin typeface="Calibri" pitchFamily="-109" charset="0"/>
              </a:endParaRPr>
            </a:p>
          </p:txBody>
        </p:sp>
      </p:grpSp>
      <p:sp>
        <p:nvSpPr>
          <p:cNvPr id="1028123" name="AutoShape 27"/>
          <p:cNvSpPr>
            <a:spLocks noChangeArrowheads="1"/>
          </p:cNvSpPr>
          <p:nvPr/>
        </p:nvSpPr>
        <p:spPr bwMode="auto">
          <a:xfrm>
            <a:off x="2273300" y="6477000"/>
            <a:ext cx="4610100" cy="279400"/>
          </a:xfrm>
          <a:prstGeom prst="roundRect">
            <a:avLst>
              <a:gd name="adj" fmla="val 50000"/>
            </a:avLst>
          </a:prstGeom>
          <a:solidFill>
            <a:srgbClr val="9F9FBF">
              <a:alpha val="50000"/>
            </a:srgbClr>
          </a:solidFill>
          <a:ln w="38100">
            <a:noFill/>
            <a:round/>
            <a:headEnd/>
            <a:tailEnd/>
          </a:ln>
          <a:effectLst/>
        </p:spPr>
        <p:txBody>
          <a:bodyPr wrap="none" lIns="457200" rIns="4572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endParaRPr lang="en-US" altLang="en-US" sz="400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-109" charset="0"/>
            </a:endParaRPr>
          </a:p>
        </p:txBody>
      </p:sp>
      <p:graphicFrame>
        <p:nvGraphicFramePr>
          <p:cNvPr id="13314" name="Object 28">
            <a:hlinkClick r:id="" action="ppaction://hlinkshowjump?jump=firstslide" highlightClick="1"/>
            <a:hlinkHover r:id="" action="ppaction://noaction" highlightClick="1"/>
          </p:cNvPr>
          <p:cNvGraphicFramePr>
            <a:graphicFrameLocks noChangeAspect="1"/>
          </p:cNvGraphicFramePr>
          <p:nvPr/>
        </p:nvGraphicFramePr>
        <p:xfrm>
          <a:off x="5397500" y="6523038"/>
          <a:ext cx="198438" cy="196850"/>
        </p:xfrm>
        <a:graphic>
          <a:graphicData uri="http://schemas.openxmlformats.org/presentationml/2006/ole">
            <p:oleObj spid="_x0000_s13356" name="Clip" r:id="rId3" imgW="2413440" imgH="2413440" progId="">
              <p:embed/>
            </p:oleObj>
          </a:graphicData>
        </a:graphic>
      </p:graphicFrame>
      <p:pic>
        <p:nvPicPr>
          <p:cNvPr id="13324" name="Picture 29" descr="Recycled paper">
            <a:hlinkClick r:id="" action="ppaction://hlinkshowjump?jump=lastslide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9438" y="6519863"/>
            <a:ext cx="179387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5" name="Picture 30" descr="Recycled paper">
            <a:hlinkClick r:id="" action="ppaction://hlinkshowjump?jump=nextslide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33813" y="6542088"/>
            <a:ext cx="134937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6" name="Picture 31" descr="Recycled paper">
            <a:hlinkClick r:id="" action="ppaction://hlinkshowjump?jump=lastslideviewed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3613150" y="6548438"/>
            <a:ext cx="1508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315" name="Object 32">
            <a:hlinkClick r:id="rId7" action="ppaction://hlinksldjump" highlightClick="1"/>
            <a:hlinkHover r:id="" action="ppaction://noaction" highlightClick="1"/>
          </p:cNvPr>
          <p:cNvGraphicFramePr>
            <a:graphicFrameLocks noChangeAspect="1"/>
          </p:cNvGraphicFramePr>
          <p:nvPr/>
        </p:nvGraphicFramePr>
        <p:xfrm>
          <a:off x="5902325" y="6518275"/>
          <a:ext cx="196850" cy="201613"/>
        </p:xfrm>
        <a:graphic>
          <a:graphicData uri="http://schemas.openxmlformats.org/presentationml/2006/ole">
            <p:oleObj spid="_x0000_s13357" name="Clip" r:id="rId8" imgW="2413440" imgH="2413440" progId="">
              <p:embed/>
            </p:oleObj>
          </a:graphicData>
        </a:graphic>
      </p:graphicFrame>
      <p:sp>
        <p:nvSpPr>
          <p:cNvPr id="13327" name="Text Box 33" descr="Recycled paper"/>
          <p:cNvSpPr txBox="1">
            <a:spLocks noChangeArrowheads="1"/>
          </p:cNvSpPr>
          <p:nvPr/>
        </p:nvSpPr>
        <p:spPr bwMode="auto">
          <a:xfrm>
            <a:off x="4146550" y="6477000"/>
            <a:ext cx="10350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r>
              <a:rPr lang="en-US" altLang="en-US" sz="1200" b="1">
                <a:solidFill>
                  <a:srgbClr val="000099"/>
                </a:solidFill>
                <a:latin typeface="Calibri" pitchFamily="-109" charset="0"/>
              </a:rPr>
              <a:t>Chapter One</a:t>
            </a:r>
          </a:p>
        </p:txBody>
      </p:sp>
      <p:pic>
        <p:nvPicPr>
          <p:cNvPr id="13328" name="Picture 34" descr="Recycled paper">
            <a:hlinkClick r:id="" action="ppaction://hlinkshowjump?jump=previousslide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402013" y="6537325"/>
            <a:ext cx="134937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AutoShape 2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oundRect">
            <a:avLst>
              <a:gd name="adj" fmla="val 50000"/>
            </a:avLst>
          </a:prstGeom>
          <a:solidFill>
            <a:schemeClr val="accent3">
              <a:lumMod val="75000"/>
              <a:alpha val="50195"/>
            </a:schemeClr>
          </a:solidFill>
          <a:ln w="38100">
            <a:solidFill>
              <a:srgbClr val="666699"/>
            </a:solidFill>
            <a:round/>
            <a:headEnd/>
            <a:tailEnd/>
          </a:ln>
        </p:spPr>
        <p:txBody>
          <a:bodyPr wrap="none" lIns="457200" rIns="4572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r>
              <a:rPr lang="en-US" altLang="en-US" sz="4000" b="1" dirty="0" smtClean="0">
                <a:solidFill>
                  <a:srgbClr val="000066"/>
                </a:solidFill>
                <a:latin typeface="Calibri" pitchFamily="-109" charset="0"/>
              </a:rPr>
              <a:t>A </a:t>
            </a:r>
            <a:r>
              <a:rPr lang="en-US" altLang="en-US" sz="4000" b="1" dirty="0" err="1" smtClean="0">
                <a:solidFill>
                  <a:srgbClr val="000066"/>
                </a:solidFill>
                <a:latin typeface="Calibri" pitchFamily="-109" charset="0"/>
              </a:rPr>
              <a:t>Optimização</a:t>
            </a:r>
            <a:r>
              <a:rPr lang="en-US" altLang="en-US" sz="4000" b="1" dirty="0" smtClean="0">
                <a:solidFill>
                  <a:srgbClr val="000066"/>
                </a:solidFill>
                <a:latin typeface="Calibri" pitchFamily="-109" charset="0"/>
              </a:rPr>
              <a:t> </a:t>
            </a:r>
            <a:r>
              <a:rPr lang="en-US" altLang="en-US" sz="4000" b="1" dirty="0" err="1" smtClean="0">
                <a:solidFill>
                  <a:srgbClr val="000066"/>
                </a:solidFill>
                <a:latin typeface="Calibri" pitchFamily="-109" charset="0"/>
              </a:rPr>
              <a:t>Restrita</a:t>
            </a:r>
            <a:endParaRPr lang="en-US" altLang="en-US" sz="2000" i="1" dirty="0">
              <a:solidFill>
                <a:srgbClr val="000066"/>
              </a:solidFill>
              <a:latin typeface="Calibri" pitchFamily="-10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Copyright (c)2014 John Wiley &amp; Sons, Inc.</a:t>
            </a:r>
            <a:endParaRPr lang="en-US" altLang="en-US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eaLnBrk="1" hangingPunct="1"/>
            <a:fld id="{45564ADF-809F-40CC-B9CC-AE7499DA68F9}" type="slidenum">
              <a:rPr lang="en-US" altLang="en-US">
                <a:solidFill>
                  <a:srgbClr val="898989"/>
                </a:solidFill>
                <a:latin typeface="Calibri" pitchFamily="-109" charset="0"/>
              </a:rPr>
              <a:pPr eaLnBrk="1" hangingPunct="1"/>
              <a:t>15</a:t>
            </a:fld>
            <a:endParaRPr lang="en-US" altLang="en-US">
              <a:solidFill>
                <a:srgbClr val="898989"/>
              </a:solidFill>
              <a:latin typeface="Calibri" pitchFamily="-109" charset="0"/>
            </a:endParaRPr>
          </a:p>
        </p:txBody>
      </p:sp>
      <p:grpSp>
        <p:nvGrpSpPr>
          <p:cNvPr id="14341" name="Group 2"/>
          <p:cNvGrpSpPr>
            <a:grpSpLocks/>
          </p:cNvGrpSpPr>
          <p:nvPr/>
        </p:nvGrpSpPr>
        <p:grpSpPr bwMode="auto">
          <a:xfrm>
            <a:off x="381000" y="1143000"/>
            <a:ext cx="6691313" cy="5492750"/>
            <a:chOff x="240" y="812"/>
            <a:chExt cx="4215" cy="3460"/>
          </a:xfrm>
        </p:grpSpPr>
        <p:grpSp>
          <p:nvGrpSpPr>
            <p:cNvPr id="14359" name="Group 3"/>
            <p:cNvGrpSpPr>
              <a:grpSpLocks/>
            </p:cNvGrpSpPr>
            <p:nvPr/>
          </p:nvGrpSpPr>
          <p:grpSpPr bwMode="auto">
            <a:xfrm>
              <a:off x="240" y="812"/>
              <a:ext cx="3905" cy="3242"/>
              <a:chOff x="240" y="406"/>
              <a:chExt cx="4416" cy="3648"/>
            </a:xfrm>
          </p:grpSpPr>
          <p:sp>
            <p:nvSpPr>
              <p:cNvPr id="14362" name="Line 4"/>
              <p:cNvSpPr>
                <a:spLocks noChangeShapeType="1"/>
              </p:cNvSpPr>
              <p:nvPr/>
            </p:nvSpPr>
            <p:spPr bwMode="auto">
              <a:xfrm>
                <a:off x="480" y="4054"/>
                <a:ext cx="417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63" name="Line 5"/>
              <p:cNvSpPr>
                <a:spLocks noChangeShapeType="1"/>
              </p:cNvSpPr>
              <p:nvPr/>
            </p:nvSpPr>
            <p:spPr bwMode="auto">
              <a:xfrm flipV="1">
                <a:off x="480" y="598"/>
                <a:ext cx="0" cy="3456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64" name="Line 6"/>
              <p:cNvSpPr>
                <a:spLocks noChangeShapeType="1"/>
              </p:cNvSpPr>
              <p:nvPr/>
            </p:nvSpPr>
            <p:spPr bwMode="auto">
              <a:xfrm>
                <a:off x="480" y="2182"/>
                <a:ext cx="1872" cy="18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65" name="Line 7"/>
              <p:cNvSpPr>
                <a:spLocks noChangeShapeType="1"/>
              </p:cNvSpPr>
              <p:nvPr/>
            </p:nvSpPr>
            <p:spPr bwMode="auto">
              <a:xfrm flipH="1">
                <a:off x="672" y="1654"/>
                <a:ext cx="240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66" name="Text Box 8"/>
              <p:cNvSpPr txBox="1">
                <a:spLocks noChangeArrowheads="1"/>
              </p:cNvSpPr>
              <p:nvPr/>
            </p:nvSpPr>
            <p:spPr bwMode="auto">
              <a:xfrm>
                <a:off x="950" y="1392"/>
                <a:ext cx="1327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9pPr>
              </a:lstStyle>
              <a:p>
                <a:r>
                  <a:rPr lang="en-GB" altLang="en-US" sz="2400" b="1" dirty="0">
                    <a:latin typeface="Calibri" pitchFamily="-109" charset="0"/>
                  </a:rPr>
                  <a:t>P</a:t>
                </a:r>
                <a:r>
                  <a:rPr lang="en-GB" altLang="en-US" sz="2400" b="1" baseline="-25000" dirty="0">
                    <a:latin typeface="Calibri" pitchFamily="-109" charset="0"/>
                  </a:rPr>
                  <a:t>A</a:t>
                </a:r>
                <a:r>
                  <a:rPr lang="en-GB" altLang="en-US" sz="2400" b="1" dirty="0">
                    <a:latin typeface="Calibri" pitchFamily="-109" charset="0"/>
                  </a:rPr>
                  <a:t>A + P</a:t>
                </a:r>
                <a:r>
                  <a:rPr lang="en-GB" altLang="en-US" sz="2400" b="1" baseline="-25000" dirty="0">
                    <a:latin typeface="Calibri" pitchFamily="-109" charset="0"/>
                  </a:rPr>
                  <a:t>V</a:t>
                </a:r>
                <a:r>
                  <a:rPr lang="en-GB" altLang="en-US" sz="2400" b="1" dirty="0">
                    <a:latin typeface="Calibri" pitchFamily="-109" charset="0"/>
                  </a:rPr>
                  <a:t>V = R</a:t>
                </a:r>
              </a:p>
            </p:txBody>
          </p:sp>
          <p:sp>
            <p:nvSpPr>
              <p:cNvPr id="14367" name="Text Box 9"/>
              <p:cNvSpPr txBox="1">
                <a:spLocks noChangeArrowheads="1"/>
              </p:cNvSpPr>
              <p:nvPr/>
            </p:nvSpPr>
            <p:spPr bwMode="auto">
              <a:xfrm>
                <a:off x="240" y="406"/>
                <a:ext cx="264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9pPr>
              </a:lstStyle>
              <a:p>
                <a:r>
                  <a:rPr lang="en-GB" altLang="en-US" sz="2400" b="1" dirty="0">
                    <a:latin typeface="Calibri" pitchFamily="-109" charset="0"/>
                  </a:rPr>
                  <a:t>A</a:t>
                </a:r>
              </a:p>
            </p:txBody>
          </p:sp>
        </p:grpSp>
        <p:sp>
          <p:nvSpPr>
            <p:cNvPr id="14360" name="Text Box 10"/>
            <p:cNvSpPr txBox="1">
              <a:spLocks noChangeArrowheads="1"/>
            </p:cNvSpPr>
            <p:nvPr/>
          </p:nvSpPr>
          <p:spPr bwMode="auto">
            <a:xfrm>
              <a:off x="4224" y="3888"/>
              <a:ext cx="23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9pPr>
            </a:lstStyle>
            <a:p>
              <a:r>
                <a:rPr lang="en-GB" altLang="en-US" sz="2400" b="1" dirty="0" smtClean="0">
                  <a:latin typeface="Calibri" pitchFamily="-109" charset="0"/>
                </a:rPr>
                <a:t>V</a:t>
              </a:r>
              <a:endParaRPr lang="en-GB" altLang="en-US" sz="2400" b="1" dirty="0">
                <a:latin typeface="Calibri" pitchFamily="-109" charset="0"/>
              </a:endParaRPr>
            </a:p>
          </p:txBody>
        </p:sp>
        <p:sp>
          <p:nvSpPr>
            <p:cNvPr id="14361" name="Text Box 11"/>
            <p:cNvSpPr txBox="1">
              <a:spLocks noChangeArrowheads="1"/>
            </p:cNvSpPr>
            <p:nvPr/>
          </p:nvSpPr>
          <p:spPr bwMode="auto">
            <a:xfrm>
              <a:off x="278" y="3984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9pPr>
            </a:lstStyle>
            <a:p>
              <a:r>
                <a:rPr lang="en-GB" altLang="en-US" sz="2400" b="1">
                  <a:latin typeface="Calibri" pitchFamily="-109" charset="0"/>
                </a:rPr>
                <a:t>0</a:t>
              </a:r>
            </a:p>
          </p:txBody>
        </p:sp>
      </p:grpSp>
      <p:sp>
        <p:nvSpPr>
          <p:cNvPr id="14343" name="WordArt 13"/>
          <p:cNvSpPr>
            <a:spLocks noChangeArrowheads="1" noChangeShapeType="1" noTextEdit="1"/>
          </p:cNvSpPr>
          <p:nvPr/>
        </p:nvSpPr>
        <p:spPr bwMode="auto">
          <a:xfrm>
            <a:off x="3630613" y="1524000"/>
            <a:ext cx="17145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pt-BR" sz="36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>
                      <a:alpha val="74997"/>
                    </a:srgbClr>
                  </a:outerShdw>
                </a:effectLst>
                <a:latin typeface="Times New Roman"/>
                <a:cs typeface="Times New Roman"/>
              </a:rPr>
              <a:t>Exemplo</a:t>
            </a:r>
            <a:r>
              <a:rPr lang="en-US" sz="36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>
                      <a:alpha val="74997"/>
                    </a:srgbClr>
                  </a:outerShdw>
                </a:effectLst>
                <a:latin typeface="Times New Roman"/>
                <a:cs typeface="Times New Roman"/>
              </a:rPr>
              <a:t>:</a:t>
            </a:r>
            <a:endParaRPr lang="en-US" sz="3600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>
                    <a:alpha val="7499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4344" name="Arc 14"/>
          <p:cNvSpPr>
            <a:spLocks/>
          </p:cNvSpPr>
          <p:nvPr/>
        </p:nvSpPr>
        <p:spPr bwMode="auto">
          <a:xfrm>
            <a:off x="1447800" y="3435350"/>
            <a:ext cx="2171700" cy="2179638"/>
          </a:xfrm>
          <a:custGeom>
            <a:avLst/>
            <a:gdLst>
              <a:gd name="T0" fmla="*/ 2147483647 w 21597"/>
              <a:gd name="T1" fmla="*/ 2147483647 h 21309"/>
              <a:gd name="T2" fmla="*/ 0 w 21597"/>
              <a:gd name="T3" fmla="*/ 2147483647 h 21309"/>
              <a:gd name="T4" fmla="*/ 2147483647 w 21597"/>
              <a:gd name="T5" fmla="*/ 0 h 21309"/>
              <a:gd name="T6" fmla="*/ 0 60000 65536"/>
              <a:gd name="T7" fmla="*/ 0 60000 65536"/>
              <a:gd name="T8" fmla="*/ 0 60000 65536"/>
              <a:gd name="T9" fmla="*/ 0 w 21597"/>
              <a:gd name="T10" fmla="*/ 0 h 21309"/>
              <a:gd name="T11" fmla="*/ 21597 w 21597"/>
              <a:gd name="T12" fmla="*/ 21309 h 2130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97" h="21309" fill="none" extrusionOk="0">
                <a:moveTo>
                  <a:pt x="18065" y="21309"/>
                </a:moveTo>
                <a:cubicBezTo>
                  <a:pt x="7774" y="19604"/>
                  <a:pt x="172" y="10787"/>
                  <a:pt x="-1" y="357"/>
                </a:cubicBezTo>
              </a:path>
              <a:path w="21597" h="21309" stroke="0" extrusionOk="0">
                <a:moveTo>
                  <a:pt x="18065" y="21309"/>
                </a:moveTo>
                <a:cubicBezTo>
                  <a:pt x="7774" y="19604"/>
                  <a:pt x="172" y="10787"/>
                  <a:pt x="-1" y="357"/>
                </a:cubicBezTo>
                <a:lnTo>
                  <a:pt x="21597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Text Box 15"/>
          <p:cNvSpPr txBox="1">
            <a:spLocks noChangeArrowheads="1"/>
          </p:cNvSpPr>
          <p:nvPr/>
        </p:nvSpPr>
        <p:spPr bwMode="auto">
          <a:xfrm>
            <a:off x="3200400" y="5492750"/>
            <a:ext cx="15683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r>
              <a:rPr lang="en-GB" altLang="en-US" sz="2400" b="1" dirty="0" smtClean="0">
                <a:latin typeface="Calibri" pitchFamily="-109" charset="0"/>
              </a:rPr>
              <a:t>(AV)</a:t>
            </a:r>
            <a:r>
              <a:rPr lang="en-GB" altLang="en-US" sz="2400" b="1" baseline="30000" dirty="0" smtClean="0">
                <a:latin typeface="Calibri" pitchFamily="-109" charset="0"/>
              </a:rPr>
              <a:t>1/2</a:t>
            </a:r>
            <a:r>
              <a:rPr lang="en-GB" altLang="en-US" sz="2400" b="1" dirty="0" smtClean="0">
                <a:latin typeface="Calibri" pitchFamily="-109" charset="0"/>
              </a:rPr>
              <a:t> </a:t>
            </a:r>
            <a:r>
              <a:rPr lang="en-GB" altLang="en-US" sz="2400" b="1" dirty="0">
                <a:latin typeface="Calibri" pitchFamily="-109" charset="0"/>
              </a:rPr>
              <a:t>= S</a:t>
            </a:r>
            <a:r>
              <a:rPr lang="en-GB" altLang="en-US" sz="2400" b="1" baseline="-25000" dirty="0">
                <a:latin typeface="Calibri" pitchFamily="-109" charset="0"/>
              </a:rPr>
              <a:t>0</a:t>
            </a:r>
            <a:endParaRPr lang="en-GB" altLang="en-US" sz="2400" b="1" dirty="0">
              <a:latin typeface="Calibri" pitchFamily="-109" charset="0"/>
            </a:endParaRPr>
          </a:p>
        </p:txBody>
      </p:sp>
      <p:grpSp>
        <p:nvGrpSpPr>
          <p:cNvPr id="14346" name="Group 16"/>
          <p:cNvGrpSpPr>
            <a:grpSpLocks/>
          </p:cNvGrpSpPr>
          <p:nvPr/>
        </p:nvGrpSpPr>
        <p:grpSpPr bwMode="auto">
          <a:xfrm>
            <a:off x="1752600" y="3435351"/>
            <a:ext cx="3081338" cy="2022476"/>
            <a:chOff x="1251" y="1897"/>
            <a:chExt cx="1941" cy="1274"/>
          </a:xfrm>
        </p:grpSpPr>
        <p:sp>
          <p:nvSpPr>
            <p:cNvPr id="14357" name="Arc 17"/>
            <p:cNvSpPr>
              <a:spLocks/>
            </p:cNvSpPr>
            <p:nvPr/>
          </p:nvSpPr>
          <p:spPr bwMode="auto">
            <a:xfrm>
              <a:off x="1251" y="1897"/>
              <a:ext cx="1075" cy="1124"/>
            </a:xfrm>
            <a:custGeom>
              <a:avLst/>
              <a:gdLst>
                <a:gd name="T0" fmla="*/ 0 w 21491"/>
                <a:gd name="T1" fmla="*/ 0 h 21526"/>
                <a:gd name="T2" fmla="*/ 0 w 21491"/>
                <a:gd name="T3" fmla="*/ 0 h 21526"/>
                <a:gd name="T4" fmla="*/ 0 w 21491"/>
                <a:gd name="T5" fmla="*/ 0 h 21526"/>
                <a:gd name="T6" fmla="*/ 0 60000 65536"/>
                <a:gd name="T7" fmla="*/ 0 60000 65536"/>
                <a:gd name="T8" fmla="*/ 0 60000 65536"/>
                <a:gd name="T9" fmla="*/ 0 w 21491"/>
                <a:gd name="T10" fmla="*/ 0 h 21526"/>
                <a:gd name="T11" fmla="*/ 21491 w 21491"/>
                <a:gd name="T12" fmla="*/ 21526 h 215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491" h="21526" fill="none" extrusionOk="0">
                  <a:moveTo>
                    <a:pt x="19702" y="21525"/>
                  </a:moveTo>
                  <a:cubicBezTo>
                    <a:pt x="9328" y="20663"/>
                    <a:pt x="1045" y="12526"/>
                    <a:pt x="0" y="2169"/>
                  </a:cubicBezTo>
                </a:path>
                <a:path w="21491" h="21526" stroke="0" extrusionOk="0">
                  <a:moveTo>
                    <a:pt x="19702" y="21525"/>
                  </a:moveTo>
                  <a:cubicBezTo>
                    <a:pt x="9328" y="20663"/>
                    <a:pt x="1045" y="12526"/>
                    <a:pt x="0" y="2169"/>
                  </a:cubicBezTo>
                  <a:lnTo>
                    <a:pt x="21491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8" name="Text Box 18"/>
            <p:cNvSpPr txBox="1">
              <a:spLocks noChangeArrowheads="1"/>
            </p:cNvSpPr>
            <p:nvPr/>
          </p:nvSpPr>
          <p:spPr bwMode="auto">
            <a:xfrm>
              <a:off x="2204" y="2880"/>
              <a:ext cx="98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9pPr>
            </a:lstStyle>
            <a:p>
              <a:r>
                <a:rPr lang="en-GB" altLang="en-US" sz="2400" b="1" dirty="0" smtClean="0">
                  <a:latin typeface="Calibri" pitchFamily="-109" charset="0"/>
                </a:rPr>
                <a:t>(AV)</a:t>
              </a:r>
              <a:r>
                <a:rPr lang="en-GB" altLang="en-US" sz="2400" b="1" baseline="30000" dirty="0" smtClean="0">
                  <a:latin typeface="Calibri" pitchFamily="-109" charset="0"/>
                </a:rPr>
                <a:t>1/2</a:t>
              </a:r>
              <a:r>
                <a:rPr lang="en-GB" altLang="en-US" sz="2400" b="1" dirty="0" smtClean="0">
                  <a:latin typeface="Calibri" pitchFamily="-109" charset="0"/>
                </a:rPr>
                <a:t> </a:t>
              </a:r>
              <a:r>
                <a:rPr lang="en-GB" altLang="en-US" sz="2400" b="1" dirty="0">
                  <a:latin typeface="Calibri" pitchFamily="-109" charset="0"/>
                </a:rPr>
                <a:t>= S</a:t>
              </a:r>
              <a:r>
                <a:rPr lang="en-GB" altLang="en-US" sz="2400" b="1" baseline="-25000" dirty="0">
                  <a:latin typeface="Calibri" pitchFamily="-109" charset="0"/>
                </a:rPr>
                <a:t>1</a:t>
              </a:r>
              <a:endParaRPr lang="en-GB" altLang="en-US" sz="2400" b="1" dirty="0">
                <a:latin typeface="Calibri" pitchFamily="-109" charset="0"/>
              </a:endParaRPr>
            </a:p>
          </p:txBody>
        </p:sp>
      </p:grpSp>
      <p:grpSp>
        <p:nvGrpSpPr>
          <p:cNvPr id="14347" name="Group 19"/>
          <p:cNvGrpSpPr>
            <a:grpSpLocks/>
          </p:cNvGrpSpPr>
          <p:nvPr/>
        </p:nvGrpSpPr>
        <p:grpSpPr bwMode="auto">
          <a:xfrm>
            <a:off x="1978025" y="3065464"/>
            <a:ext cx="3125788" cy="1947863"/>
            <a:chOff x="1415" y="1704"/>
            <a:chExt cx="1969" cy="1227"/>
          </a:xfrm>
        </p:grpSpPr>
        <p:sp>
          <p:nvSpPr>
            <p:cNvPr id="14355" name="Arc 20"/>
            <p:cNvSpPr>
              <a:spLocks/>
            </p:cNvSpPr>
            <p:nvPr/>
          </p:nvSpPr>
          <p:spPr bwMode="auto">
            <a:xfrm>
              <a:off x="1415" y="1704"/>
              <a:ext cx="1126" cy="1123"/>
            </a:xfrm>
            <a:custGeom>
              <a:avLst/>
              <a:gdLst>
                <a:gd name="T0" fmla="*/ 0 w 21111"/>
                <a:gd name="T1" fmla="*/ 0 h 21495"/>
                <a:gd name="T2" fmla="*/ 0 w 21111"/>
                <a:gd name="T3" fmla="*/ 0 h 21495"/>
                <a:gd name="T4" fmla="*/ 0 w 21111"/>
                <a:gd name="T5" fmla="*/ 0 h 21495"/>
                <a:gd name="T6" fmla="*/ 0 60000 65536"/>
                <a:gd name="T7" fmla="*/ 0 60000 65536"/>
                <a:gd name="T8" fmla="*/ 0 60000 65536"/>
                <a:gd name="T9" fmla="*/ 0 w 21111"/>
                <a:gd name="T10" fmla="*/ 0 h 21495"/>
                <a:gd name="T11" fmla="*/ 21111 w 21111"/>
                <a:gd name="T12" fmla="*/ 21495 h 214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11" h="21495" fill="none" extrusionOk="0">
                  <a:moveTo>
                    <a:pt x="18987" y="21495"/>
                  </a:moveTo>
                  <a:cubicBezTo>
                    <a:pt x="9655" y="20573"/>
                    <a:pt x="1983" y="13734"/>
                    <a:pt x="-1" y="4569"/>
                  </a:cubicBezTo>
                </a:path>
                <a:path w="21111" h="21495" stroke="0" extrusionOk="0">
                  <a:moveTo>
                    <a:pt x="18987" y="21495"/>
                  </a:moveTo>
                  <a:cubicBezTo>
                    <a:pt x="9655" y="20573"/>
                    <a:pt x="1983" y="13734"/>
                    <a:pt x="-1" y="4569"/>
                  </a:cubicBezTo>
                  <a:lnTo>
                    <a:pt x="21111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6" name="Text Box 21"/>
            <p:cNvSpPr txBox="1">
              <a:spLocks noChangeArrowheads="1"/>
            </p:cNvSpPr>
            <p:nvPr/>
          </p:nvSpPr>
          <p:spPr bwMode="auto">
            <a:xfrm>
              <a:off x="2396" y="2640"/>
              <a:ext cx="98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9pPr>
            </a:lstStyle>
            <a:p>
              <a:r>
                <a:rPr lang="en-GB" altLang="en-US" sz="2400" b="1" dirty="0" smtClean="0">
                  <a:latin typeface="Calibri" pitchFamily="-109" charset="0"/>
                </a:rPr>
                <a:t>(AV)</a:t>
              </a:r>
              <a:r>
                <a:rPr lang="en-GB" altLang="en-US" sz="2400" b="1" baseline="30000" dirty="0" smtClean="0">
                  <a:latin typeface="Calibri" pitchFamily="-109" charset="0"/>
                </a:rPr>
                <a:t>1/2</a:t>
              </a:r>
              <a:r>
                <a:rPr lang="en-GB" altLang="en-US" sz="2400" b="1" dirty="0" smtClean="0">
                  <a:latin typeface="Calibri" pitchFamily="-109" charset="0"/>
                </a:rPr>
                <a:t> </a:t>
              </a:r>
              <a:r>
                <a:rPr lang="en-GB" altLang="en-US" sz="2400" b="1" dirty="0">
                  <a:latin typeface="Calibri" pitchFamily="-109" charset="0"/>
                </a:rPr>
                <a:t>= S</a:t>
              </a:r>
              <a:r>
                <a:rPr lang="en-GB" altLang="en-US" sz="2400" b="1" baseline="-25000" dirty="0">
                  <a:latin typeface="Calibri" pitchFamily="-109" charset="0"/>
                </a:rPr>
                <a:t>2</a:t>
              </a:r>
              <a:endParaRPr lang="en-GB" altLang="en-US" sz="2400" b="1" dirty="0">
                <a:latin typeface="Calibri" pitchFamily="-109" charset="0"/>
              </a:endParaRPr>
            </a:p>
          </p:txBody>
        </p:sp>
      </p:grpSp>
      <p:sp>
        <p:nvSpPr>
          <p:cNvPr id="14348" name="Text Box 22"/>
          <p:cNvSpPr txBox="1">
            <a:spLocks noChangeArrowheads="1"/>
          </p:cNvSpPr>
          <p:nvPr/>
        </p:nvSpPr>
        <p:spPr bwMode="auto">
          <a:xfrm>
            <a:off x="3810000" y="3435350"/>
            <a:ext cx="1649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r>
              <a:rPr lang="en-GB" altLang="en-US" sz="2400" b="1">
                <a:latin typeface="Calibri" pitchFamily="-109" charset="0"/>
              </a:rPr>
              <a:t>S</a:t>
            </a:r>
            <a:r>
              <a:rPr lang="en-GB" altLang="en-US" sz="2400" b="1" baseline="-25000">
                <a:latin typeface="Calibri" pitchFamily="-109" charset="0"/>
              </a:rPr>
              <a:t>2</a:t>
            </a:r>
            <a:r>
              <a:rPr lang="en-GB" altLang="en-US" sz="2400" b="1">
                <a:latin typeface="Calibri" pitchFamily="-109" charset="0"/>
              </a:rPr>
              <a:t> &gt; S</a:t>
            </a:r>
            <a:r>
              <a:rPr lang="en-GB" altLang="en-US" sz="2400" b="1" baseline="-25000">
                <a:latin typeface="Calibri" pitchFamily="-109" charset="0"/>
              </a:rPr>
              <a:t>1</a:t>
            </a:r>
            <a:r>
              <a:rPr lang="en-GB" altLang="en-US" sz="2400" b="1">
                <a:latin typeface="Calibri" pitchFamily="-109" charset="0"/>
              </a:rPr>
              <a:t> &gt; S</a:t>
            </a:r>
            <a:r>
              <a:rPr lang="en-GB" altLang="en-US" sz="2400" b="1" baseline="-25000">
                <a:latin typeface="Calibri" pitchFamily="-109" charset="0"/>
              </a:rPr>
              <a:t>0</a:t>
            </a:r>
            <a:endParaRPr lang="en-GB" altLang="en-US" sz="2400" b="1">
              <a:latin typeface="Calibri" pitchFamily="-109" charset="0"/>
            </a:endParaRPr>
          </a:p>
        </p:txBody>
      </p:sp>
      <p:sp>
        <p:nvSpPr>
          <p:cNvPr id="1029151" name="AutoShape 31"/>
          <p:cNvSpPr>
            <a:spLocks noChangeArrowheads="1"/>
          </p:cNvSpPr>
          <p:nvPr/>
        </p:nvSpPr>
        <p:spPr bwMode="auto">
          <a:xfrm>
            <a:off x="2273300" y="6477000"/>
            <a:ext cx="4610100" cy="279400"/>
          </a:xfrm>
          <a:prstGeom prst="roundRect">
            <a:avLst>
              <a:gd name="adj" fmla="val 50000"/>
            </a:avLst>
          </a:prstGeom>
          <a:solidFill>
            <a:srgbClr val="9F9FBF">
              <a:alpha val="50000"/>
            </a:srgbClr>
          </a:solidFill>
          <a:ln w="38100">
            <a:noFill/>
            <a:round/>
            <a:headEnd/>
            <a:tailEnd/>
          </a:ln>
          <a:effectLst/>
        </p:spPr>
        <p:txBody>
          <a:bodyPr wrap="none" lIns="457200" rIns="4572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endParaRPr lang="en-US" altLang="en-US" sz="400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-109" charset="0"/>
            </a:endParaRPr>
          </a:p>
        </p:txBody>
      </p:sp>
      <p:graphicFrame>
        <p:nvGraphicFramePr>
          <p:cNvPr id="14338" name="Object 32">
            <a:hlinkClick r:id="" action="ppaction://hlinkshowjump?jump=firstslide" highlightClick="1"/>
            <a:hlinkHover r:id="" action="ppaction://noaction" highlightClick="1"/>
          </p:cNvPr>
          <p:cNvGraphicFramePr>
            <a:graphicFrameLocks noChangeAspect="1"/>
          </p:cNvGraphicFramePr>
          <p:nvPr/>
        </p:nvGraphicFramePr>
        <p:xfrm>
          <a:off x="5397500" y="6523038"/>
          <a:ext cx="198438" cy="196850"/>
        </p:xfrm>
        <a:graphic>
          <a:graphicData uri="http://schemas.openxmlformats.org/presentationml/2006/ole">
            <p:oleObj spid="_x0000_s14384" name="Clip" r:id="rId3" imgW="2413440" imgH="2413440" progId="">
              <p:embed/>
            </p:oleObj>
          </a:graphicData>
        </a:graphic>
      </p:graphicFrame>
      <p:pic>
        <p:nvPicPr>
          <p:cNvPr id="14350" name="Picture 33" descr="Recycled paper">
            <a:hlinkClick r:id="" action="ppaction://hlinkshowjump?jump=lastslide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9438" y="6519863"/>
            <a:ext cx="179387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1" name="Picture 34" descr="Recycled paper">
            <a:hlinkClick r:id="" action="ppaction://hlinkshowjump?jump=nextslide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33813" y="6542088"/>
            <a:ext cx="134937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2" name="Picture 35" descr="Recycled paper">
            <a:hlinkClick r:id="" action="ppaction://hlinkshowjump?jump=lastslideviewed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3613150" y="6548438"/>
            <a:ext cx="1508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4339" name="Object 36">
            <a:hlinkClick r:id="rId7" action="ppaction://hlinksldjump" highlightClick="1"/>
            <a:hlinkHover r:id="" action="ppaction://noaction" highlightClick="1"/>
          </p:cNvPr>
          <p:cNvGraphicFramePr>
            <a:graphicFrameLocks noChangeAspect="1"/>
          </p:cNvGraphicFramePr>
          <p:nvPr/>
        </p:nvGraphicFramePr>
        <p:xfrm>
          <a:off x="5902325" y="6518275"/>
          <a:ext cx="196850" cy="201613"/>
        </p:xfrm>
        <a:graphic>
          <a:graphicData uri="http://schemas.openxmlformats.org/presentationml/2006/ole">
            <p:oleObj spid="_x0000_s14385" name="Clip" r:id="rId8" imgW="2413440" imgH="2413440" progId="">
              <p:embed/>
            </p:oleObj>
          </a:graphicData>
        </a:graphic>
      </p:graphicFrame>
      <p:sp>
        <p:nvSpPr>
          <p:cNvPr id="14353" name="Text Box 37" descr="Recycled paper"/>
          <p:cNvSpPr txBox="1">
            <a:spLocks noChangeArrowheads="1"/>
          </p:cNvSpPr>
          <p:nvPr/>
        </p:nvSpPr>
        <p:spPr bwMode="auto">
          <a:xfrm>
            <a:off x="4146550" y="6477000"/>
            <a:ext cx="10350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r>
              <a:rPr lang="en-US" altLang="en-US" sz="1200" b="1">
                <a:solidFill>
                  <a:srgbClr val="000099"/>
                </a:solidFill>
                <a:latin typeface="Calibri" pitchFamily="-109" charset="0"/>
              </a:rPr>
              <a:t>Chapter One</a:t>
            </a:r>
          </a:p>
        </p:txBody>
      </p:sp>
      <p:pic>
        <p:nvPicPr>
          <p:cNvPr id="14354" name="Picture 38" descr="Recycled paper">
            <a:hlinkClick r:id="" action="ppaction://hlinkshowjump?jump=previousslide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402013" y="6537325"/>
            <a:ext cx="134937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AutoShape 2"/>
          <p:cNvSpPr>
            <a:spLocks noChangeArrowheads="1"/>
          </p:cNvSpPr>
          <p:nvPr/>
        </p:nvSpPr>
        <p:spPr bwMode="auto">
          <a:xfrm>
            <a:off x="0" y="76200"/>
            <a:ext cx="9144000" cy="914400"/>
          </a:xfrm>
          <a:prstGeom prst="roundRect">
            <a:avLst>
              <a:gd name="adj" fmla="val 50000"/>
            </a:avLst>
          </a:prstGeom>
          <a:solidFill>
            <a:schemeClr val="accent3">
              <a:lumMod val="75000"/>
              <a:alpha val="50195"/>
            </a:schemeClr>
          </a:solidFill>
          <a:ln w="38100">
            <a:solidFill>
              <a:srgbClr val="666699"/>
            </a:solidFill>
            <a:round/>
            <a:headEnd/>
            <a:tailEnd/>
          </a:ln>
        </p:spPr>
        <p:txBody>
          <a:bodyPr wrap="none" lIns="457200" rIns="4572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r>
              <a:rPr lang="en-US" altLang="en-US" sz="4000" b="1" dirty="0" smtClean="0">
                <a:solidFill>
                  <a:srgbClr val="000066"/>
                </a:solidFill>
                <a:latin typeface="Calibri" pitchFamily="-109" charset="0"/>
              </a:rPr>
              <a:t>A </a:t>
            </a:r>
            <a:r>
              <a:rPr lang="en-US" altLang="en-US" sz="4000" b="1" dirty="0" err="1" smtClean="0">
                <a:solidFill>
                  <a:srgbClr val="000066"/>
                </a:solidFill>
                <a:latin typeface="Calibri" pitchFamily="-109" charset="0"/>
              </a:rPr>
              <a:t>Optimização</a:t>
            </a:r>
            <a:r>
              <a:rPr lang="en-US" altLang="en-US" sz="4000" b="1" dirty="0" smtClean="0">
                <a:solidFill>
                  <a:srgbClr val="000066"/>
                </a:solidFill>
                <a:latin typeface="Calibri" pitchFamily="-109" charset="0"/>
              </a:rPr>
              <a:t> </a:t>
            </a:r>
            <a:r>
              <a:rPr lang="en-US" altLang="en-US" sz="4000" b="1" dirty="0" err="1" smtClean="0">
                <a:solidFill>
                  <a:srgbClr val="000066"/>
                </a:solidFill>
                <a:latin typeface="Calibri" pitchFamily="-109" charset="0"/>
              </a:rPr>
              <a:t>Restrita</a:t>
            </a:r>
            <a:endParaRPr lang="en-US" altLang="en-US" sz="2000" i="1" dirty="0">
              <a:solidFill>
                <a:srgbClr val="000066"/>
              </a:solidFill>
              <a:latin typeface="Calibri" pitchFamily="-10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Copyright (c)2014 John Wiley &amp; Sons, Inc.</a:t>
            </a:r>
            <a:endParaRPr lang="en-US" altLang="en-US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eaLnBrk="1" hangingPunct="1"/>
            <a:fld id="{2B3C2CCB-5F0B-47E8-B5A4-A4F4A5774927}" type="slidenum">
              <a:rPr lang="en-US" altLang="en-US">
                <a:solidFill>
                  <a:srgbClr val="898989"/>
                </a:solidFill>
                <a:latin typeface="Calibri" pitchFamily="-109" charset="0"/>
              </a:rPr>
              <a:pPr eaLnBrk="1" hangingPunct="1"/>
              <a:t>16</a:t>
            </a:fld>
            <a:endParaRPr lang="en-US" altLang="en-US">
              <a:solidFill>
                <a:srgbClr val="898989"/>
              </a:solidFill>
              <a:latin typeface="Calibri" pitchFamily="-109" charset="0"/>
            </a:endParaRPr>
          </a:p>
        </p:txBody>
      </p:sp>
      <p:sp>
        <p:nvSpPr>
          <p:cNvPr id="15365" name="Text Box 2"/>
          <p:cNvSpPr txBox="1">
            <a:spLocks noChangeArrowheads="1"/>
          </p:cNvSpPr>
          <p:nvPr/>
        </p:nvSpPr>
        <p:spPr bwMode="auto">
          <a:xfrm>
            <a:off x="457200" y="2590800"/>
            <a:ext cx="164557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eaLnBrk="1" hangingPunct="1"/>
            <a:r>
              <a:rPr lang="en-US" altLang="en-US" sz="2800" i="1" dirty="0" err="1" smtClean="0">
                <a:solidFill>
                  <a:srgbClr val="000066"/>
                </a:solidFill>
                <a:latin typeface="Calibri" pitchFamily="-109" charset="0"/>
              </a:rPr>
              <a:t>Definição</a:t>
            </a:r>
            <a:r>
              <a:rPr lang="en-US" altLang="en-US" sz="2800" i="1" dirty="0" smtClean="0">
                <a:solidFill>
                  <a:srgbClr val="000066"/>
                </a:solidFill>
                <a:latin typeface="Calibri" pitchFamily="-109" charset="0"/>
              </a:rPr>
              <a:t>:</a:t>
            </a:r>
            <a:endParaRPr lang="en-US" altLang="en-US" sz="2800" i="1" dirty="0">
              <a:solidFill>
                <a:srgbClr val="000066"/>
              </a:solidFill>
              <a:latin typeface="Calibri" pitchFamily="-109" charset="0"/>
            </a:endParaRPr>
          </a:p>
        </p:txBody>
      </p:sp>
      <p:sp>
        <p:nvSpPr>
          <p:cNvPr id="1045507" name="AutoShape 3"/>
          <p:cNvSpPr>
            <a:spLocks noChangeArrowheads="1"/>
          </p:cNvSpPr>
          <p:nvPr/>
        </p:nvSpPr>
        <p:spPr bwMode="auto">
          <a:xfrm>
            <a:off x="485775" y="2160588"/>
            <a:ext cx="5103813" cy="919162"/>
          </a:xfrm>
          <a:custGeom>
            <a:avLst/>
            <a:gdLst>
              <a:gd name="T0" fmla="*/ 602928080 w 21600"/>
              <a:gd name="T1" fmla="*/ 0 h 21600"/>
              <a:gd name="T2" fmla="*/ 150746079 w 21600"/>
              <a:gd name="T3" fmla="*/ 19556916 h 21600"/>
              <a:gd name="T4" fmla="*/ 602928080 w 21600"/>
              <a:gd name="T5" fmla="*/ 9778479 h 21600"/>
              <a:gd name="T6" fmla="*/ 1356713766 w 21600"/>
              <a:gd name="T7" fmla="*/ 19556916 h 21600"/>
              <a:gd name="T8" fmla="*/ 1055222080 w 21600"/>
              <a:gd name="T9" fmla="*/ 29335353 h 21600"/>
              <a:gd name="T10" fmla="*/ 753729922 w 21600"/>
              <a:gd name="T11" fmla="*/ 19556916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rgbClr val="C0C0C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pitchFamily="-109" charset="0"/>
              <a:ea typeface="+mn-ea"/>
            </a:endParaRPr>
          </a:p>
        </p:txBody>
      </p:sp>
      <p:sp>
        <p:nvSpPr>
          <p:cNvPr id="15367" name="AutoShape 4"/>
          <p:cNvSpPr>
            <a:spLocks noChangeArrowheads="1"/>
          </p:cNvSpPr>
          <p:nvPr/>
        </p:nvSpPr>
        <p:spPr bwMode="auto">
          <a:xfrm>
            <a:off x="0" y="152400"/>
            <a:ext cx="9144000" cy="914400"/>
          </a:xfrm>
          <a:prstGeom prst="roundRect">
            <a:avLst>
              <a:gd name="adj" fmla="val 50000"/>
            </a:avLst>
          </a:prstGeom>
          <a:solidFill>
            <a:schemeClr val="accent3">
              <a:lumMod val="75000"/>
              <a:alpha val="50195"/>
            </a:schemeClr>
          </a:solidFill>
          <a:ln w="38100">
            <a:solidFill>
              <a:srgbClr val="666699"/>
            </a:solidFill>
            <a:round/>
            <a:headEnd/>
            <a:tailEnd/>
          </a:ln>
        </p:spPr>
        <p:txBody>
          <a:bodyPr wrap="none" lIns="457200" rIns="4572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r>
              <a:rPr lang="en-US" altLang="en-US" sz="3600" b="1" dirty="0" err="1" smtClean="0">
                <a:solidFill>
                  <a:srgbClr val="000066"/>
                </a:solidFill>
                <a:latin typeface="Calibri" pitchFamily="-109" charset="0"/>
              </a:rPr>
              <a:t>Impacto</a:t>
            </a:r>
            <a:r>
              <a:rPr lang="en-US" altLang="en-US" sz="3600" b="1" dirty="0" smtClean="0">
                <a:solidFill>
                  <a:srgbClr val="000066"/>
                </a:solidFill>
                <a:latin typeface="Calibri" pitchFamily="-109" charset="0"/>
              </a:rPr>
              <a:t> Marginal</a:t>
            </a:r>
            <a:endParaRPr lang="en-US" altLang="en-US" sz="3600" b="1" dirty="0">
              <a:solidFill>
                <a:srgbClr val="000066"/>
              </a:solidFill>
              <a:latin typeface="Calibri" pitchFamily="-109" charset="0"/>
            </a:endParaRPr>
          </a:p>
        </p:txBody>
      </p:sp>
      <p:sp>
        <p:nvSpPr>
          <p:cNvPr id="15368" name="Rectangle 13"/>
          <p:cNvSpPr>
            <a:spLocks noChangeArrowheads="1"/>
          </p:cNvSpPr>
          <p:nvPr/>
        </p:nvSpPr>
        <p:spPr bwMode="auto">
          <a:xfrm>
            <a:off x="2039938" y="3116263"/>
            <a:ext cx="53340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algn="just" eaLnBrk="1" hangingPunct="1"/>
            <a:r>
              <a:rPr lang="pt-BR" altLang="en-US" sz="2800" dirty="0" smtClean="0">
                <a:latin typeface="Calibri" pitchFamily="-109" charset="0"/>
              </a:rPr>
              <a:t>O </a:t>
            </a:r>
            <a:r>
              <a:rPr lang="pt-BR" altLang="en-US" sz="2800" b="1" i="1" dirty="0" smtClean="0">
                <a:latin typeface="Calibri" pitchFamily="-109" charset="0"/>
              </a:rPr>
              <a:t>Impacto Marginal</a:t>
            </a:r>
            <a:r>
              <a:rPr lang="pt-BR" altLang="en-US" sz="2800" dirty="0" smtClean="0">
                <a:latin typeface="Calibri" pitchFamily="-109" charset="0"/>
              </a:rPr>
              <a:t> de uma mudança na </a:t>
            </a:r>
            <a:r>
              <a:rPr lang="pt-BR" altLang="en-US" sz="2800" i="1" dirty="0" smtClean="0">
                <a:latin typeface="Calibri" pitchFamily="-109" charset="0"/>
              </a:rPr>
              <a:t>variável exógena</a:t>
            </a:r>
            <a:r>
              <a:rPr lang="pt-BR" altLang="en-US" sz="2800" dirty="0" smtClean="0">
                <a:latin typeface="Calibri" pitchFamily="-109" charset="0"/>
              </a:rPr>
              <a:t> é o impacto incremental da última unidade da variável exógena sobre a </a:t>
            </a:r>
            <a:r>
              <a:rPr lang="pt-BR" altLang="en-US" sz="2800" i="1" dirty="0" smtClean="0">
                <a:latin typeface="Calibri" pitchFamily="-109" charset="0"/>
              </a:rPr>
              <a:t>variável endógena</a:t>
            </a:r>
            <a:endParaRPr lang="pt-BR" altLang="en-US" sz="2800" i="1" dirty="0">
              <a:latin typeface="Calibri" pitchFamily="-109" charset="0"/>
            </a:endParaRPr>
          </a:p>
        </p:txBody>
      </p:sp>
      <p:sp>
        <p:nvSpPr>
          <p:cNvPr id="1045518" name="AutoShape 14"/>
          <p:cNvSpPr>
            <a:spLocks noChangeArrowheads="1"/>
          </p:cNvSpPr>
          <p:nvPr/>
        </p:nvSpPr>
        <p:spPr bwMode="auto">
          <a:xfrm>
            <a:off x="2273300" y="6477000"/>
            <a:ext cx="4610100" cy="279400"/>
          </a:xfrm>
          <a:prstGeom prst="roundRect">
            <a:avLst>
              <a:gd name="adj" fmla="val 50000"/>
            </a:avLst>
          </a:prstGeom>
          <a:solidFill>
            <a:srgbClr val="9F9FBF">
              <a:alpha val="50000"/>
            </a:srgbClr>
          </a:solidFill>
          <a:ln w="38100">
            <a:noFill/>
            <a:round/>
            <a:headEnd/>
            <a:tailEnd/>
          </a:ln>
          <a:effectLst/>
        </p:spPr>
        <p:txBody>
          <a:bodyPr wrap="none" lIns="457200" rIns="4572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endParaRPr lang="en-US" altLang="en-US" sz="400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-109" charset="0"/>
            </a:endParaRPr>
          </a:p>
        </p:txBody>
      </p:sp>
      <p:graphicFrame>
        <p:nvGraphicFramePr>
          <p:cNvPr id="15362" name="Object 15">
            <a:hlinkClick r:id="" action="ppaction://hlinkshowjump?jump=firstslide" highlightClick="1"/>
            <a:hlinkHover r:id="" action="ppaction://noaction" highlightClick="1"/>
          </p:cNvPr>
          <p:cNvGraphicFramePr>
            <a:graphicFrameLocks noChangeAspect="1"/>
          </p:cNvGraphicFramePr>
          <p:nvPr/>
        </p:nvGraphicFramePr>
        <p:xfrm>
          <a:off x="5397500" y="6523038"/>
          <a:ext cx="198438" cy="196850"/>
        </p:xfrm>
        <a:graphic>
          <a:graphicData uri="http://schemas.openxmlformats.org/presentationml/2006/ole">
            <p:oleObj spid="_x0000_s15391" name="Clip" r:id="rId3" imgW="2413440" imgH="2413440" progId="">
              <p:embed/>
            </p:oleObj>
          </a:graphicData>
        </a:graphic>
      </p:graphicFrame>
      <p:pic>
        <p:nvPicPr>
          <p:cNvPr id="15370" name="Picture 16" descr="Recycled paper">
            <a:hlinkClick r:id="" action="ppaction://hlinkshowjump?jump=lastslide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9438" y="6519863"/>
            <a:ext cx="179387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1" name="Picture 17" descr="Recycled paper">
            <a:hlinkClick r:id="" action="ppaction://hlinkshowjump?jump=nextslide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33813" y="6542088"/>
            <a:ext cx="134937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2" name="Picture 18" descr="Recycled paper">
            <a:hlinkClick r:id="" action="ppaction://hlinkshowjump?jump=lastslideviewed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3613150" y="6548438"/>
            <a:ext cx="1508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363" name="Object 19">
            <a:hlinkClick r:id="rId7" action="ppaction://hlinksldjump" highlightClick="1"/>
            <a:hlinkHover r:id="" action="ppaction://noaction" highlightClick="1"/>
          </p:cNvPr>
          <p:cNvGraphicFramePr>
            <a:graphicFrameLocks noChangeAspect="1"/>
          </p:cNvGraphicFramePr>
          <p:nvPr/>
        </p:nvGraphicFramePr>
        <p:xfrm>
          <a:off x="5902325" y="6518275"/>
          <a:ext cx="196850" cy="201613"/>
        </p:xfrm>
        <a:graphic>
          <a:graphicData uri="http://schemas.openxmlformats.org/presentationml/2006/ole">
            <p:oleObj spid="_x0000_s15392" name="Clip" r:id="rId8" imgW="2413440" imgH="2413440" progId="">
              <p:embed/>
            </p:oleObj>
          </a:graphicData>
        </a:graphic>
      </p:graphicFrame>
      <p:sp>
        <p:nvSpPr>
          <p:cNvPr id="15373" name="Text Box 20" descr="Recycled paper"/>
          <p:cNvSpPr txBox="1">
            <a:spLocks noChangeArrowheads="1"/>
          </p:cNvSpPr>
          <p:nvPr/>
        </p:nvSpPr>
        <p:spPr bwMode="auto">
          <a:xfrm>
            <a:off x="4146550" y="6477000"/>
            <a:ext cx="10350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r>
              <a:rPr lang="en-US" altLang="en-US" sz="1200" b="1">
                <a:solidFill>
                  <a:srgbClr val="000099"/>
                </a:solidFill>
                <a:latin typeface="Calibri" pitchFamily="-109" charset="0"/>
              </a:rPr>
              <a:t>Chapter One</a:t>
            </a:r>
          </a:p>
        </p:txBody>
      </p:sp>
      <p:pic>
        <p:nvPicPr>
          <p:cNvPr id="15374" name="Picture 21" descr="Recycled paper">
            <a:hlinkClick r:id="" action="ppaction://hlinkshowjump?jump=previousslide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402013" y="6537325"/>
            <a:ext cx="134937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Copyright (c)2014 John Wiley &amp; Sons, Inc.</a:t>
            </a:r>
            <a:endParaRPr lang="en-US" altLang="en-US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eaLnBrk="1" hangingPunct="1"/>
            <a:fld id="{34419EB2-2B07-48F0-AE8A-EB1DCF595645}" type="slidenum">
              <a:rPr lang="en-US" altLang="en-US">
                <a:solidFill>
                  <a:srgbClr val="898989"/>
                </a:solidFill>
                <a:latin typeface="Calibri" pitchFamily="-109" charset="0"/>
              </a:rPr>
              <a:pPr eaLnBrk="1" hangingPunct="1"/>
              <a:t>17</a:t>
            </a:fld>
            <a:endParaRPr lang="en-US" altLang="en-US">
              <a:solidFill>
                <a:srgbClr val="898989"/>
              </a:solidFill>
              <a:latin typeface="Calibri" pitchFamily="-109" charset="0"/>
            </a:endParaRPr>
          </a:p>
        </p:txBody>
      </p:sp>
      <p:sp>
        <p:nvSpPr>
          <p:cNvPr id="16389" name="AutoShape 10"/>
          <p:cNvSpPr>
            <a:spLocks noChangeArrowheads="1"/>
          </p:cNvSpPr>
          <p:nvPr/>
        </p:nvSpPr>
        <p:spPr bwMode="auto">
          <a:xfrm>
            <a:off x="0" y="152400"/>
            <a:ext cx="9144000" cy="914400"/>
          </a:xfrm>
          <a:prstGeom prst="roundRect">
            <a:avLst>
              <a:gd name="adj" fmla="val 50000"/>
            </a:avLst>
          </a:prstGeom>
          <a:solidFill>
            <a:schemeClr val="accent3">
              <a:lumMod val="75000"/>
              <a:alpha val="50195"/>
            </a:schemeClr>
          </a:solidFill>
          <a:ln w="38100">
            <a:solidFill>
              <a:srgbClr val="666699"/>
            </a:solidFill>
            <a:round/>
            <a:headEnd/>
            <a:tailEnd/>
          </a:ln>
        </p:spPr>
        <p:txBody>
          <a:bodyPr wrap="none" lIns="457200" rIns="4572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r>
              <a:rPr lang="pt-BR" altLang="en-US" sz="4400" b="1" dirty="0" smtClean="0">
                <a:solidFill>
                  <a:srgbClr val="000066"/>
                </a:solidFill>
                <a:latin typeface="Calibri" pitchFamily="-109" charset="0"/>
              </a:rPr>
              <a:t>Equilíbrio</a:t>
            </a:r>
          </a:p>
          <a:p>
            <a:r>
              <a:rPr lang="pt-BR" altLang="en-US" sz="1600" i="1" dirty="0" smtClean="0">
                <a:solidFill>
                  <a:srgbClr val="000066"/>
                </a:solidFill>
                <a:latin typeface="Calibri" pitchFamily="-109" charset="0"/>
              </a:rPr>
              <a:t>Exemplo – Vendo de Grãos de Café</a:t>
            </a:r>
            <a:endParaRPr lang="pt-BR" altLang="en-US" sz="1600" i="1" dirty="0">
              <a:solidFill>
                <a:srgbClr val="000066"/>
              </a:solidFill>
              <a:latin typeface="Calibri" pitchFamily="-109" charset="0"/>
            </a:endParaRPr>
          </a:p>
        </p:txBody>
      </p:sp>
      <p:pic>
        <p:nvPicPr>
          <p:cNvPr id="16397" name="Picture 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30288" y="1200150"/>
            <a:ext cx="6010275" cy="511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206" name="AutoShape 14"/>
          <p:cNvSpPr>
            <a:spLocks noChangeArrowheads="1"/>
          </p:cNvSpPr>
          <p:nvPr/>
        </p:nvSpPr>
        <p:spPr bwMode="auto">
          <a:xfrm>
            <a:off x="2273300" y="6477000"/>
            <a:ext cx="4610100" cy="279400"/>
          </a:xfrm>
          <a:prstGeom prst="roundRect">
            <a:avLst>
              <a:gd name="adj" fmla="val 50000"/>
            </a:avLst>
          </a:prstGeom>
          <a:solidFill>
            <a:srgbClr val="9F9FBF">
              <a:alpha val="50000"/>
            </a:srgbClr>
          </a:solidFill>
          <a:ln w="38100">
            <a:noFill/>
            <a:round/>
            <a:headEnd/>
            <a:tailEnd/>
          </a:ln>
          <a:effectLst/>
        </p:spPr>
        <p:txBody>
          <a:bodyPr wrap="none" lIns="457200" rIns="4572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endParaRPr lang="en-US" altLang="en-US" sz="400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-109" charset="0"/>
            </a:endParaRPr>
          </a:p>
        </p:txBody>
      </p:sp>
      <p:graphicFrame>
        <p:nvGraphicFramePr>
          <p:cNvPr id="16386" name="Object 15">
            <a:hlinkClick r:id="" action="ppaction://hlinkshowjump?jump=firstslide" highlightClick="1"/>
            <a:hlinkHover r:id="" action="ppaction://noaction" highlightClick="1"/>
          </p:cNvPr>
          <p:cNvGraphicFramePr>
            <a:graphicFrameLocks noChangeAspect="1"/>
          </p:cNvGraphicFramePr>
          <p:nvPr/>
        </p:nvGraphicFramePr>
        <p:xfrm>
          <a:off x="5397500" y="6523038"/>
          <a:ext cx="198438" cy="196850"/>
        </p:xfrm>
        <a:graphic>
          <a:graphicData uri="http://schemas.openxmlformats.org/presentationml/2006/ole">
            <p:oleObj spid="_x0000_s16413" name="Clip" r:id="rId4" imgW="2413440" imgH="2413440" progId="">
              <p:embed/>
            </p:oleObj>
          </a:graphicData>
        </a:graphic>
      </p:graphicFrame>
      <p:pic>
        <p:nvPicPr>
          <p:cNvPr id="16392" name="Picture 16" descr="Recycled paper">
            <a:hlinkClick r:id="" action="ppaction://hlinkshowjump?jump=lastslide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9438" y="6519863"/>
            <a:ext cx="179387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3" name="Picture 17" descr="Recycled paper">
            <a:hlinkClick r:id="" action="ppaction://hlinkshowjump?jump=nextslide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33813" y="6542088"/>
            <a:ext cx="134937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4" name="Picture 18" descr="Recycled paper">
            <a:hlinkClick r:id="" action="ppaction://hlinkshowjump?jump=lastslideviewed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3613150" y="6548438"/>
            <a:ext cx="1508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6387" name="Object 19">
            <a:hlinkClick r:id="rId8" action="ppaction://hlinksldjump" highlightClick="1"/>
            <a:hlinkHover r:id="" action="ppaction://noaction" highlightClick="1"/>
          </p:cNvPr>
          <p:cNvGraphicFramePr>
            <a:graphicFrameLocks noChangeAspect="1"/>
          </p:cNvGraphicFramePr>
          <p:nvPr/>
        </p:nvGraphicFramePr>
        <p:xfrm>
          <a:off x="5902325" y="6518275"/>
          <a:ext cx="196850" cy="201613"/>
        </p:xfrm>
        <a:graphic>
          <a:graphicData uri="http://schemas.openxmlformats.org/presentationml/2006/ole">
            <p:oleObj spid="_x0000_s16414" name="Clip" r:id="rId9" imgW="2413440" imgH="2413440" progId="">
              <p:embed/>
            </p:oleObj>
          </a:graphicData>
        </a:graphic>
      </p:graphicFrame>
      <p:sp>
        <p:nvSpPr>
          <p:cNvPr id="16395" name="Text Box 20" descr="Recycled paper"/>
          <p:cNvSpPr txBox="1">
            <a:spLocks noChangeArrowheads="1"/>
          </p:cNvSpPr>
          <p:nvPr/>
        </p:nvSpPr>
        <p:spPr bwMode="auto">
          <a:xfrm>
            <a:off x="4146550" y="6477000"/>
            <a:ext cx="10350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r>
              <a:rPr lang="en-US" altLang="en-US" sz="1200" b="1">
                <a:solidFill>
                  <a:srgbClr val="000099"/>
                </a:solidFill>
                <a:latin typeface="Calibri" pitchFamily="-109" charset="0"/>
              </a:rPr>
              <a:t>Chapter One</a:t>
            </a:r>
          </a:p>
        </p:txBody>
      </p:sp>
      <p:pic>
        <p:nvPicPr>
          <p:cNvPr id="16396" name="Picture 21" descr="Recycled paper">
            <a:hlinkClick r:id="" action="ppaction://hlinkshowjump?jump=previousslide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402013" y="6537325"/>
            <a:ext cx="134937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Copyright (c)2014 John Wiley &amp; Sons, Inc.</a:t>
            </a:r>
            <a:endParaRPr lang="en-US" altLang="en-US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eaLnBrk="1" hangingPunct="1"/>
            <a:fld id="{8FA742AC-22CA-4ABB-92FF-ADFD41ACC043}" type="slidenum">
              <a:rPr lang="en-US" altLang="en-US">
                <a:solidFill>
                  <a:srgbClr val="898989"/>
                </a:solidFill>
                <a:latin typeface="Calibri" pitchFamily="-109" charset="0"/>
              </a:rPr>
              <a:pPr eaLnBrk="1" hangingPunct="1"/>
              <a:t>18</a:t>
            </a:fld>
            <a:endParaRPr lang="en-US" altLang="en-US">
              <a:solidFill>
                <a:srgbClr val="898989"/>
              </a:solidFill>
              <a:latin typeface="Calibri" pitchFamily="-109" charset="0"/>
            </a:endParaRPr>
          </a:p>
        </p:txBody>
      </p:sp>
      <p:grpSp>
        <p:nvGrpSpPr>
          <p:cNvPr id="17413" name="Group 2"/>
          <p:cNvGrpSpPr>
            <a:grpSpLocks/>
          </p:cNvGrpSpPr>
          <p:nvPr/>
        </p:nvGrpSpPr>
        <p:grpSpPr bwMode="auto">
          <a:xfrm>
            <a:off x="2246313" y="1957388"/>
            <a:ext cx="4978400" cy="3165475"/>
            <a:chOff x="1114" y="1126"/>
            <a:chExt cx="3136" cy="1994"/>
          </a:xfrm>
        </p:grpSpPr>
        <p:sp>
          <p:nvSpPr>
            <p:cNvPr id="17424" name="Line 3"/>
            <p:cNvSpPr>
              <a:spLocks noChangeShapeType="1"/>
            </p:cNvSpPr>
            <p:nvPr/>
          </p:nvSpPr>
          <p:spPr bwMode="auto">
            <a:xfrm>
              <a:off x="1114" y="1126"/>
              <a:ext cx="1920" cy="19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5" name="Text Box 4"/>
            <p:cNvSpPr txBox="1">
              <a:spLocks noChangeArrowheads="1"/>
            </p:cNvSpPr>
            <p:nvPr/>
          </p:nvSpPr>
          <p:spPr bwMode="auto">
            <a:xfrm>
              <a:off x="3024" y="2832"/>
              <a:ext cx="122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9pPr>
            </a:lstStyle>
            <a:p>
              <a:r>
                <a:rPr lang="en-GB" altLang="en-US" sz="2400" b="1">
                  <a:latin typeface="Calibri" pitchFamily="-109" charset="0"/>
                </a:rPr>
                <a:t>Demand (P,I)</a:t>
              </a:r>
            </a:p>
          </p:txBody>
        </p:sp>
        <p:sp>
          <p:nvSpPr>
            <p:cNvPr id="17426" name="Text Box 5"/>
            <p:cNvSpPr txBox="1">
              <a:spLocks noChangeArrowheads="1"/>
            </p:cNvSpPr>
            <p:nvPr/>
          </p:nvSpPr>
          <p:spPr bwMode="auto">
            <a:xfrm>
              <a:off x="1834" y="1702"/>
              <a:ext cx="250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9pPr>
            </a:lstStyle>
            <a:p>
              <a:r>
                <a:rPr lang="en-GB" altLang="en-US" sz="4800" b="1">
                  <a:latin typeface="Calibri" pitchFamily="-109" charset="0"/>
                </a:rPr>
                <a:t>•</a:t>
              </a:r>
            </a:p>
          </p:txBody>
        </p:sp>
      </p:grpSp>
      <p:sp>
        <p:nvSpPr>
          <p:cNvPr id="17414" name="AutoShape 6"/>
          <p:cNvSpPr>
            <a:spLocks noChangeArrowheads="1"/>
          </p:cNvSpPr>
          <p:nvPr/>
        </p:nvSpPr>
        <p:spPr bwMode="auto">
          <a:xfrm>
            <a:off x="0" y="152400"/>
            <a:ext cx="9144000" cy="914400"/>
          </a:xfrm>
          <a:prstGeom prst="roundRect">
            <a:avLst>
              <a:gd name="adj" fmla="val 50000"/>
            </a:avLst>
          </a:prstGeom>
          <a:solidFill>
            <a:schemeClr val="accent3">
              <a:lumMod val="75000"/>
              <a:alpha val="50195"/>
            </a:schemeClr>
          </a:solidFill>
          <a:ln w="38100">
            <a:solidFill>
              <a:srgbClr val="666699"/>
            </a:solidFill>
            <a:round/>
            <a:headEnd/>
            <a:tailEnd/>
          </a:ln>
        </p:spPr>
        <p:txBody>
          <a:bodyPr wrap="none" lIns="457200" rIns="4572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r>
              <a:rPr lang="en-US" altLang="en-US" sz="4400" b="1" dirty="0" err="1">
                <a:solidFill>
                  <a:srgbClr val="000066"/>
                </a:solidFill>
                <a:latin typeface="Calibri" pitchFamily="-109" charset="0"/>
              </a:rPr>
              <a:t>Equilíbrio</a:t>
            </a:r>
            <a:endParaRPr lang="en-US" altLang="en-US" sz="4400" b="1" dirty="0">
              <a:solidFill>
                <a:srgbClr val="000066"/>
              </a:solidFill>
              <a:latin typeface="Calibri" pitchFamily="-109" charset="0"/>
            </a:endParaRPr>
          </a:p>
          <a:p>
            <a:r>
              <a:rPr lang="en-US" altLang="en-US" sz="1600" i="1" dirty="0" err="1">
                <a:solidFill>
                  <a:srgbClr val="000066"/>
                </a:solidFill>
                <a:latin typeface="Calibri" pitchFamily="-109" charset="0"/>
              </a:rPr>
              <a:t>Examplo</a:t>
            </a:r>
            <a:r>
              <a:rPr lang="en-US" altLang="en-US" sz="1600" i="1" dirty="0">
                <a:solidFill>
                  <a:srgbClr val="000066"/>
                </a:solidFill>
                <a:latin typeface="Calibri" pitchFamily="-109" charset="0"/>
              </a:rPr>
              <a:t> – </a:t>
            </a:r>
            <a:r>
              <a:rPr lang="en-US" altLang="en-US" sz="1600" i="1" dirty="0" err="1">
                <a:solidFill>
                  <a:srgbClr val="000066"/>
                </a:solidFill>
                <a:latin typeface="Calibri" pitchFamily="-109" charset="0"/>
              </a:rPr>
              <a:t>Vendo</a:t>
            </a:r>
            <a:r>
              <a:rPr lang="en-US" altLang="en-US" sz="1600" i="1" dirty="0">
                <a:solidFill>
                  <a:srgbClr val="000066"/>
                </a:solidFill>
                <a:latin typeface="Calibri" pitchFamily="-109" charset="0"/>
              </a:rPr>
              <a:t> de </a:t>
            </a:r>
            <a:r>
              <a:rPr lang="en-US" altLang="en-US" sz="1600" i="1" dirty="0" err="1">
                <a:solidFill>
                  <a:srgbClr val="000066"/>
                </a:solidFill>
                <a:latin typeface="Calibri" pitchFamily="-109" charset="0"/>
              </a:rPr>
              <a:t>Grãos</a:t>
            </a:r>
            <a:r>
              <a:rPr lang="en-US" altLang="en-US" sz="1600" i="1" dirty="0">
                <a:solidFill>
                  <a:srgbClr val="000066"/>
                </a:solidFill>
                <a:latin typeface="Calibri" pitchFamily="-109" charset="0"/>
              </a:rPr>
              <a:t> de Café</a:t>
            </a:r>
          </a:p>
        </p:txBody>
      </p:sp>
      <p:grpSp>
        <p:nvGrpSpPr>
          <p:cNvPr id="17415" name="Group 15"/>
          <p:cNvGrpSpPr>
            <a:grpSpLocks/>
          </p:cNvGrpSpPr>
          <p:nvPr/>
        </p:nvGrpSpPr>
        <p:grpSpPr bwMode="auto">
          <a:xfrm>
            <a:off x="1030288" y="1200150"/>
            <a:ext cx="6361112" cy="5124450"/>
            <a:chOff x="649" y="756"/>
            <a:chExt cx="4007" cy="3228"/>
          </a:xfrm>
        </p:grpSpPr>
        <p:pic>
          <p:nvPicPr>
            <p:cNvPr id="17422" name="Picture 1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9" y="756"/>
              <a:ext cx="3786" cy="3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23" name="Rectangle 17"/>
            <p:cNvSpPr>
              <a:spLocks noChangeArrowheads="1"/>
            </p:cNvSpPr>
            <p:nvPr/>
          </p:nvSpPr>
          <p:spPr bwMode="auto">
            <a:xfrm>
              <a:off x="4128" y="3696"/>
              <a:ext cx="528" cy="288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9pPr>
            </a:lstStyle>
            <a:p>
              <a:pPr eaLnBrk="1" hangingPunct="1"/>
              <a:endParaRPr lang="en-US" altLang="en-US">
                <a:latin typeface="Calibri" pitchFamily="-109" charset="0"/>
              </a:endParaRPr>
            </a:p>
          </p:txBody>
        </p:sp>
      </p:grpSp>
      <p:sp>
        <p:nvSpPr>
          <p:cNvPr id="1033234" name="AutoShape 18"/>
          <p:cNvSpPr>
            <a:spLocks noChangeArrowheads="1"/>
          </p:cNvSpPr>
          <p:nvPr/>
        </p:nvSpPr>
        <p:spPr bwMode="auto">
          <a:xfrm>
            <a:off x="2273300" y="6477000"/>
            <a:ext cx="4610100" cy="279400"/>
          </a:xfrm>
          <a:prstGeom prst="roundRect">
            <a:avLst>
              <a:gd name="adj" fmla="val 50000"/>
            </a:avLst>
          </a:prstGeom>
          <a:solidFill>
            <a:srgbClr val="9F9FBF">
              <a:alpha val="50000"/>
            </a:srgbClr>
          </a:solidFill>
          <a:ln w="38100">
            <a:noFill/>
            <a:round/>
            <a:headEnd/>
            <a:tailEnd/>
          </a:ln>
          <a:effectLst/>
        </p:spPr>
        <p:txBody>
          <a:bodyPr wrap="none" lIns="457200" rIns="4572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endParaRPr lang="en-US" altLang="en-US" sz="400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-109" charset="0"/>
            </a:endParaRPr>
          </a:p>
        </p:txBody>
      </p:sp>
      <p:graphicFrame>
        <p:nvGraphicFramePr>
          <p:cNvPr id="17410" name="Object 19">
            <a:hlinkClick r:id="" action="ppaction://hlinkshowjump?jump=firstslide" highlightClick="1"/>
            <a:hlinkHover r:id="" action="ppaction://noaction" highlightClick="1"/>
          </p:cNvPr>
          <p:cNvGraphicFramePr>
            <a:graphicFrameLocks noChangeAspect="1"/>
          </p:cNvGraphicFramePr>
          <p:nvPr/>
        </p:nvGraphicFramePr>
        <p:xfrm>
          <a:off x="5397500" y="6523038"/>
          <a:ext cx="198438" cy="196850"/>
        </p:xfrm>
        <a:graphic>
          <a:graphicData uri="http://schemas.openxmlformats.org/presentationml/2006/ole">
            <p:oleObj spid="_x0000_s17441" name="Clip" r:id="rId4" imgW="2413440" imgH="2413440" progId="">
              <p:embed/>
            </p:oleObj>
          </a:graphicData>
        </a:graphic>
      </p:graphicFrame>
      <p:pic>
        <p:nvPicPr>
          <p:cNvPr id="17417" name="Picture 20" descr="Recycled paper">
            <a:hlinkClick r:id="" action="ppaction://hlinkshowjump?jump=lastslide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9438" y="6519863"/>
            <a:ext cx="179387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8" name="Picture 21" descr="Recycled paper">
            <a:hlinkClick r:id="" action="ppaction://hlinkshowjump?jump=nextslide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33813" y="6542088"/>
            <a:ext cx="134937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9" name="Picture 22" descr="Recycled paper">
            <a:hlinkClick r:id="" action="ppaction://hlinkshowjump?jump=lastslideviewed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3613150" y="6548438"/>
            <a:ext cx="1508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7411" name="Object 23">
            <a:hlinkClick r:id="rId8" action="ppaction://hlinksldjump" highlightClick="1"/>
            <a:hlinkHover r:id="" action="ppaction://noaction" highlightClick="1"/>
          </p:cNvPr>
          <p:cNvGraphicFramePr>
            <a:graphicFrameLocks noChangeAspect="1"/>
          </p:cNvGraphicFramePr>
          <p:nvPr/>
        </p:nvGraphicFramePr>
        <p:xfrm>
          <a:off x="5902325" y="6518275"/>
          <a:ext cx="196850" cy="201613"/>
        </p:xfrm>
        <a:graphic>
          <a:graphicData uri="http://schemas.openxmlformats.org/presentationml/2006/ole">
            <p:oleObj spid="_x0000_s17442" name="Clip" r:id="rId9" imgW="2413440" imgH="2413440" progId="">
              <p:embed/>
            </p:oleObj>
          </a:graphicData>
        </a:graphic>
      </p:graphicFrame>
      <p:sp>
        <p:nvSpPr>
          <p:cNvPr id="17420" name="Text Box 24" descr="Recycled paper"/>
          <p:cNvSpPr txBox="1">
            <a:spLocks noChangeArrowheads="1"/>
          </p:cNvSpPr>
          <p:nvPr/>
        </p:nvSpPr>
        <p:spPr bwMode="auto">
          <a:xfrm>
            <a:off x="4146550" y="6477000"/>
            <a:ext cx="10350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r>
              <a:rPr lang="en-US" altLang="en-US" sz="1200" b="1">
                <a:solidFill>
                  <a:srgbClr val="000099"/>
                </a:solidFill>
                <a:latin typeface="Calibri" pitchFamily="-109" charset="0"/>
              </a:rPr>
              <a:t>Chapter One</a:t>
            </a:r>
          </a:p>
        </p:txBody>
      </p:sp>
      <p:pic>
        <p:nvPicPr>
          <p:cNvPr id="17421" name="Picture 25" descr="Recycled paper">
            <a:hlinkClick r:id="" action="ppaction://hlinkshowjump?jump=previousslide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402013" y="6537325"/>
            <a:ext cx="134937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Copyright (c)2014 John Wiley &amp; Sons, Inc.</a:t>
            </a:r>
            <a:endParaRPr lang="en-US" altLang="en-US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eaLnBrk="1" hangingPunct="1"/>
            <a:fld id="{847C914C-E7D1-459B-9D72-FB5E3CB987F7}" type="slidenum">
              <a:rPr lang="en-US" altLang="en-US">
                <a:solidFill>
                  <a:srgbClr val="898989"/>
                </a:solidFill>
                <a:latin typeface="Calibri" pitchFamily="-109" charset="0"/>
              </a:rPr>
              <a:pPr eaLnBrk="1" hangingPunct="1"/>
              <a:t>19</a:t>
            </a:fld>
            <a:endParaRPr lang="en-US" altLang="en-US">
              <a:solidFill>
                <a:srgbClr val="898989"/>
              </a:solidFill>
              <a:latin typeface="Calibri" pitchFamily="-109" charset="0"/>
            </a:endParaRPr>
          </a:p>
        </p:txBody>
      </p:sp>
      <p:grpSp>
        <p:nvGrpSpPr>
          <p:cNvPr id="18437" name="Group 2"/>
          <p:cNvGrpSpPr>
            <a:grpSpLocks/>
          </p:cNvGrpSpPr>
          <p:nvPr/>
        </p:nvGrpSpPr>
        <p:grpSpPr bwMode="auto">
          <a:xfrm>
            <a:off x="609600" y="3048000"/>
            <a:ext cx="3468688" cy="3429000"/>
            <a:chOff x="96" y="1872"/>
            <a:chExt cx="2185" cy="2160"/>
          </a:xfrm>
        </p:grpSpPr>
        <p:sp>
          <p:nvSpPr>
            <p:cNvPr id="18452" name="Line 3"/>
            <p:cNvSpPr>
              <a:spLocks noChangeShapeType="1"/>
            </p:cNvSpPr>
            <p:nvPr/>
          </p:nvSpPr>
          <p:spPr bwMode="auto">
            <a:xfrm>
              <a:off x="1978" y="1990"/>
              <a:ext cx="0" cy="1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3" name="Line 4"/>
            <p:cNvSpPr>
              <a:spLocks noChangeShapeType="1"/>
            </p:cNvSpPr>
            <p:nvPr/>
          </p:nvSpPr>
          <p:spPr bwMode="auto">
            <a:xfrm flipH="1">
              <a:off x="394" y="1990"/>
              <a:ext cx="15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4" name="Text Box 5"/>
            <p:cNvSpPr txBox="1">
              <a:spLocks noChangeArrowheads="1"/>
            </p:cNvSpPr>
            <p:nvPr/>
          </p:nvSpPr>
          <p:spPr bwMode="auto">
            <a:xfrm>
              <a:off x="1920" y="3744"/>
              <a:ext cx="36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9pPr>
            </a:lstStyle>
            <a:p>
              <a:r>
                <a:rPr lang="en-GB" altLang="en-US" sz="2400" b="1">
                  <a:latin typeface="Calibri" pitchFamily="-109" charset="0"/>
                </a:rPr>
                <a:t>Q*</a:t>
              </a:r>
            </a:p>
          </p:txBody>
        </p:sp>
        <p:sp>
          <p:nvSpPr>
            <p:cNvPr id="18455" name="Text Box 6"/>
            <p:cNvSpPr txBox="1">
              <a:spLocks noChangeArrowheads="1"/>
            </p:cNvSpPr>
            <p:nvPr/>
          </p:nvSpPr>
          <p:spPr bwMode="auto">
            <a:xfrm>
              <a:off x="96" y="1872"/>
              <a:ext cx="32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9pPr>
            </a:lstStyle>
            <a:p>
              <a:r>
                <a:rPr lang="en-GB" altLang="en-US" sz="2400" b="1">
                  <a:latin typeface="Calibri" pitchFamily="-109" charset="0"/>
                </a:rPr>
                <a:t>P*</a:t>
              </a:r>
            </a:p>
          </p:txBody>
        </p:sp>
      </p:grpSp>
      <p:grpSp>
        <p:nvGrpSpPr>
          <p:cNvPr id="18438" name="Group 7"/>
          <p:cNvGrpSpPr>
            <a:grpSpLocks/>
          </p:cNvGrpSpPr>
          <p:nvPr/>
        </p:nvGrpSpPr>
        <p:grpSpPr bwMode="auto">
          <a:xfrm>
            <a:off x="2246313" y="1957388"/>
            <a:ext cx="4978400" cy="3165475"/>
            <a:chOff x="1114" y="1126"/>
            <a:chExt cx="3136" cy="1994"/>
          </a:xfrm>
        </p:grpSpPr>
        <p:sp>
          <p:nvSpPr>
            <p:cNvPr id="18449" name="Line 8"/>
            <p:cNvSpPr>
              <a:spLocks noChangeShapeType="1"/>
            </p:cNvSpPr>
            <p:nvPr/>
          </p:nvSpPr>
          <p:spPr bwMode="auto">
            <a:xfrm>
              <a:off x="1114" y="1126"/>
              <a:ext cx="1920" cy="19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0" name="Text Box 9"/>
            <p:cNvSpPr txBox="1">
              <a:spLocks noChangeArrowheads="1"/>
            </p:cNvSpPr>
            <p:nvPr/>
          </p:nvSpPr>
          <p:spPr bwMode="auto">
            <a:xfrm>
              <a:off x="3024" y="2832"/>
              <a:ext cx="122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9pPr>
            </a:lstStyle>
            <a:p>
              <a:r>
                <a:rPr lang="en-GB" altLang="en-US" sz="2400" b="1">
                  <a:latin typeface="Calibri" pitchFamily="-109" charset="0"/>
                </a:rPr>
                <a:t>Demand (P,I)</a:t>
              </a:r>
            </a:p>
          </p:txBody>
        </p:sp>
        <p:sp>
          <p:nvSpPr>
            <p:cNvPr id="18451" name="Text Box 10"/>
            <p:cNvSpPr txBox="1">
              <a:spLocks noChangeArrowheads="1"/>
            </p:cNvSpPr>
            <p:nvPr/>
          </p:nvSpPr>
          <p:spPr bwMode="auto">
            <a:xfrm>
              <a:off x="1834" y="1702"/>
              <a:ext cx="250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9pPr>
            </a:lstStyle>
            <a:p>
              <a:r>
                <a:rPr lang="en-GB" altLang="en-US" sz="4800" b="1">
                  <a:latin typeface="Calibri" pitchFamily="-109" charset="0"/>
                </a:rPr>
                <a:t>•</a:t>
              </a:r>
            </a:p>
          </p:txBody>
        </p:sp>
      </p:grpSp>
      <p:grpSp>
        <p:nvGrpSpPr>
          <p:cNvPr id="18440" name="Group 20"/>
          <p:cNvGrpSpPr>
            <a:grpSpLocks/>
          </p:cNvGrpSpPr>
          <p:nvPr/>
        </p:nvGrpSpPr>
        <p:grpSpPr bwMode="auto">
          <a:xfrm>
            <a:off x="1030288" y="1200150"/>
            <a:ext cx="6361112" cy="5124450"/>
            <a:chOff x="649" y="756"/>
            <a:chExt cx="4007" cy="3228"/>
          </a:xfrm>
        </p:grpSpPr>
        <p:pic>
          <p:nvPicPr>
            <p:cNvPr id="18447" name="Picture 2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9" y="756"/>
              <a:ext cx="3786" cy="3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48" name="Rectangle 22"/>
            <p:cNvSpPr>
              <a:spLocks noChangeArrowheads="1"/>
            </p:cNvSpPr>
            <p:nvPr/>
          </p:nvSpPr>
          <p:spPr bwMode="auto">
            <a:xfrm>
              <a:off x="4128" y="3696"/>
              <a:ext cx="528" cy="288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9pPr>
            </a:lstStyle>
            <a:p>
              <a:pPr eaLnBrk="1" hangingPunct="1"/>
              <a:endParaRPr lang="en-US" altLang="en-US">
                <a:latin typeface="Calibri" pitchFamily="-109" charset="0"/>
              </a:endParaRPr>
            </a:p>
          </p:txBody>
        </p:sp>
      </p:grpSp>
      <p:sp>
        <p:nvSpPr>
          <p:cNvPr id="1034263" name="AutoShape 23"/>
          <p:cNvSpPr>
            <a:spLocks noChangeArrowheads="1"/>
          </p:cNvSpPr>
          <p:nvPr/>
        </p:nvSpPr>
        <p:spPr bwMode="auto">
          <a:xfrm>
            <a:off x="2273300" y="6477000"/>
            <a:ext cx="4610100" cy="279400"/>
          </a:xfrm>
          <a:prstGeom prst="roundRect">
            <a:avLst>
              <a:gd name="adj" fmla="val 50000"/>
            </a:avLst>
          </a:prstGeom>
          <a:solidFill>
            <a:srgbClr val="9F9FBF">
              <a:alpha val="50000"/>
            </a:srgbClr>
          </a:solidFill>
          <a:ln w="38100">
            <a:noFill/>
            <a:round/>
            <a:headEnd/>
            <a:tailEnd/>
          </a:ln>
          <a:effectLst/>
        </p:spPr>
        <p:txBody>
          <a:bodyPr wrap="none" lIns="457200" rIns="4572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endParaRPr lang="en-US" altLang="en-US" sz="400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-109" charset="0"/>
            </a:endParaRPr>
          </a:p>
        </p:txBody>
      </p:sp>
      <p:graphicFrame>
        <p:nvGraphicFramePr>
          <p:cNvPr id="18434" name="Object 24">
            <a:hlinkClick r:id="" action="ppaction://hlinkshowjump?jump=firstslide" highlightClick="1"/>
            <a:hlinkHover r:id="" action="ppaction://noaction" highlightClick="1"/>
          </p:cNvPr>
          <p:cNvGraphicFramePr>
            <a:graphicFrameLocks noChangeAspect="1"/>
          </p:cNvGraphicFramePr>
          <p:nvPr/>
        </p:nvGraphicFramePr>
        <p:xfrm>
          <a:off x="5397500" y="6523038"/>
          <a:ext cx="198438" cy="196850"/>
        </p:xfrm>
        <a:graphic>
          <a:graphicData uri="http://schemas.openxmlformats.org/presentationml/2006/ole">
            <p:oleObj spid="_x0000_s18470" name="Clip" r:id="rId4" imgW="2413440" imgH="2413440" progId="">
              <p:embed/>
            </p:oleObj>
          </a:graphicData>
        </a:graphic>
      </p:graphicFrame>
      <p:pic>
        <p:nvPicPr>
          <p:cNvPr id="18442" name="Picture 25" descr="Recycled paper">
            <a:hlinkClick r:id="" action="ppaction://hlinkshowjump?jump=lastslide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9438" y="6519863"/>
            <a:ext cx="179387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3" name="Picture 26" descr="Recycled paper">
            <a:hlinkClick r:id="" action="ppaction://hlinkshowjump?jump=nextslide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33813" y="6542088"/>
            <a:ext cx="134937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4" name="Picture 27" descr="Recycled paper">
            <a:hlinkClick r:id="" action="ppaction://hlinkshowjump?jump=lastslideviewed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3613150" y="6548438"/>
            <a:ext cx="1508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8435" name="Object 28">
            <a:hlinkClick r:id="rId8" action="ppaction://hlinksldjump" highlightClick="1"/>
            <a:hlinkHover r:id="" action="ppaction://noaction" highlightClick="1"/>
          </p:cNvPr>
          <p:cNvGraphicFramePr>
            <a:graphicFrameLocks noChangeAspect="1"/>
          </p:cNvGraphicFramePr>
          <p:nvPr/>
        </p:nvGraphicFramePr>
        <p:xfrm>
          <a:off x="5902325" y="6518275"/>
          <a:ext cx="196850" cy="201613"/>
        </p:xfrm>
        <a:graphic>
          <a:graphicData uri="http://schemas.openxmlformats.org/presentationml/2006/ole">
            <p:oleObj spid="_x0000_s18471" name="Clip" r:id="rId9" imgW="2413440" imgH="2413440" progId="">
              <p:embed/>
            </p:oleObj>
          </a:graphicData>
        </a:graphic>
      </p:graphicFrame>
      <p:sp>
        <p:nvSpPr>
          <p:cNvPr id="18445" name="Text Box 29" descr="Recycled paper"/>
          <p:cNvSpPr txBox="1">
            <a:spLocks noChangeArrowheads="1"/>
          </p:cNvSpPr>
          <p:nvPr/>
        </p:nvSpPr>
        <p:spPr bwMode="auto">
          <a:xfrm>
            <a:off x="4146550" y="6477000"/>
            <a:ext cx="10350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r>
              <a:rPr lang="en-US" altLang="en-US" sz="1200" b="1">
                <a:solidFill>
                  <a:srgbClr val="000099"/>
                </a:solidFill>
                <a:latin typeface="Calibri" pitchFamily="-109" charset="0"/>
              </a:rPr>
              <a:t>Chapter One</a:t>
            </a:r>
          </a:p>
        </p:txBody>
      </p:sp>
      <p:pic>
        <p:nvPicPr>
          <p:cNvPr id="18446" name="Picture 30" descr="Recycled paper">
            <a:hlinkClick r:id="" action="ppaction://hlinkshowjump?jump=previousslide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402013" y="6537325"/>
            <a:ext cx="134937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AutoShape 10"/>
          <p:cNvSpPr>
            <a:spLocks noChangeArrowheads="1"/>
          </p:cNvSpPr>
          <p:nvPr/>
        </p:nvSpPr>
        <p:spPr bwMode="auto">
          <a:xfrm>
            <a:off x="0" y="76200"/>
            <a:ext cx="9144000" cy="914400"/>
          </a:xfrm>
          <a:prstGeom prst="roundRect">
            <a:avLst>
              <a:gd name="adj" fmla="val 50000"/>
            </a:avLst>
          </a:prstGeom>
          <a:solidFill>
            <a:schemeClr val="accent3">
              <a:lumMod val="75000"/>
              <a:alpha val="50195"/>
            </a:schemeClr>
          </a:solidFill>
          <a:ln w="38100">
            <a:solidFill>
              <a:srgbClr val="666699"/>
            </a:solidFill>
            <a:round/>
            <a:headEnd/>
            <a:tailEnd/>
          </a:ln>
        </p:spPr>
        <p:txBody>
          <a:bodyPr wrap="none" lIns="457200" rIns="4572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r>
              <a:rPr lang="en-US" altLang="en-US" sz="4400" b="1" dirty="0" err="1" smtClean="0">
                <a:solidFill>
                  <a:srgbClr val="000066"/>
                </a:solidFill>
                <a:latin typeface="Calibri" pitchFamily="-109" charset="0"/>
              </a:rPr>
              <a:t>Equilíbrio</a:t>
            </a:r>
            <a:endParaRPr lang="en-US" altLang="en-US" sz="4400" b="1" dirty="0">
              <a:solidFill>
                <a:srgbClr val="000066"/>
              </a:solidFill>
              <a:latin typeface="Calibri" pitchFamily="-109" charset="0"/>
            </a:endParaRPr>
          </a:p>
          <a:p>
            <a:r>
              <a:rPr lang="en-US" altLang="en-US" sz="1600" i="1" dirty="0" err="1" smtClean="0">
                <a:solidFill>
                  <a:srgbClr val="000066"/>
                </a:solidFill>
                <a:latin typeface="Calibri" pitchFamily="-109" charset="0"/>
              </a:rPr>
              <a:t>Examplo</a:t>
            </a:r>
            <a:r>
              <a:rPr lang="en-US" altLang="en-US" sz="1600" i="1" dirty="0" smtClean="0">
                <a:solidFill>
                  <a:srgbClr val="000066"/>
                </a:solidFill>
                <a:latin typeface="Calibri" pitchFamily="-109" charset="0"/>
              </a:rPr>
              <a:t> </a:t>
            </a:r>
            <a:r>
              <a:rPr lang="en-US" altLang="en-US" sz="1600" i="1" dirty="0">
                <a:solidFill>
                  <a:srgbClr val="000066"/>
                </a:solidFill>
                <a:latin typeface="Calibri" pitchFamily="-109" charset="0"/>
              </a:rPr>
              <a:t>– </a:t>
            </a:r>
            <a:r>
              <a:rPr lang="en-US" altLang="en-US" sz="1600" i="1" dirty="0" err="1" smtClean="0">
                <a:solidFill>
                  <a:srgbClr val="000066"/>
                </a:solidFill>
                <a:latin typeface="Calibri" pitchFamily="-109" charset="0"/>
              </a:rPr>
              <a:t>Vendo</a:t>
            </a:r>
            <a:r>
              <a:rPr lang="en-US" altLang="en-US" sz="1600" i="1" dirty="0" smtClean="0">
                <a:solidFill>
                  <a:srgbClr val="000066"/>
                </a:solidFill>
                <a:latin typeface="Calibri" pitchFamily="-109" charset="0"/>
              </a:rPr>
              <a:t> de </a:t>
            </a:r>
            <a:r>
              <a:rPr lang="en-US" altLang="en-US" sz="1600" i="1" dirty="0" err="1" smtClean="0">
                <a:solidFill>
                  <a:srgbClr val="000066"/>
                </a:solidFill>
                <a:latin typeface="Calibri" pitchFamily="-109" charset="0"/>
              </a:rPr>
              <a:t>Grãos</a:t>
            </a:r>
            <a:r>
              <a:rPr lang="en-US" altLang="en-US" sz="1600" i="1" dirty="0" smtClean="0">
                <a:solidFill>
                  <a:srgbClr val="000066"/>
                </a:solidFill>
                <a:latin typeface="Calibri" pitchFamily="-109" charset="0"/>
              </a:rPr>
              <a:t> de Café</a:t>
            </a:r>
            <a:endParaRPr lang="en-US" altLang="en-US" sz="1600" i="1" dirty="0">
              <a:solidFill>
                <a:srgbClr val="000066"/>
              </a:solidFill>
              <a:latin typeface="Calibri" pitchFamily="-10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Copyright (c)2014 John Wiley &amp; Sons, Inc.</a:t>
            </a:r>
            <a:endParaRPr lang="en-US" altLang="en-US"/>
          </a:p>
        </p:txBody>
      </p:sp>
      <p:sp>
        <p:nvSpPr>
          <p:cNvPr id="102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eaLnBrk="1" hangingPunct="1"/>
            <a:fld id="{DBB71624-ABA3-4193-8804-0044233905CB}" type="slidenum">
              <a:rPr lang="en-US" altLang="en-US">
                <a:solidFill>
                  <a:srgbClr val="898989"/>
                </a:solidFill>
                <a:latin typeface="Calibri" pitchFamily="-109" charset="0"/>
              </a:rPr>
              <a:pPr eaLnBrk="1" hangingPunct="1"/>
              <a:t>2</a:t>
            </a:fld>
            <a:endParaRPr lang="en-US" altLang="en-US">
              <a:solidFill>
                <a:srgbClr val="898989"/>
              </a:solidFill>
              <a:latin typeface="Calibri" pitchFamily="-109" charset="0"/>
            </a:endParaRPr>
          </a:p>
        </p:txBody>
      </p:sp>
      <p:sp>
        <p:nvSpPr>
          <p:cNvPr id="1011715" name="AutoShape 3"/>
          <p:cNvSpPr>
            <a:spLocks noChangeArrowheads="1"/>
          </p:cNvSpPr>
          <p:nvPr/>
        </p:nvSpPr>
        <p:spPr bwMode="auto">
          <a:xfrm>
            <a:off x="2273300" y="6477000"/>
            <a:ext cx="4610100" cy="279400"/>
          </a:xfrm>
          <a:prstGeom prst="roundRect">
            <a:avLst>
              <a:gd name="adj" fmla="val 50000"/>
            </a:avLst>
          </a:prstGeom>
          <a:solidFill>
            <a:srgbClr val="9F9FBF">
              <a:alpha val="50000"/>
            </a:srgbClr>
          </a:solidFill>
          <a:ln w="38100">
            <a:noFill/>
            <a:round/>
            <a:headEnd/>
            <a:tailEnd/>
          </a:ln>
          <a:effectLst/>
        </p:spPr>
        <p:txBody>
          <a:bodyPr wrap="none" lIns="457200" rIns="4572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endParaRPr lang="en-US" altLang="en-US" sz="400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-109" charset="0"/>
            </a:endParaRPr>
          </a:p>
        </p:txBody>
      </p:sp>
      <p:graphicFrame>
        <p:nvGraphicFramePr>
          <p:cNvPr id="1026" name="Object 4">
            <a:hlinkClick r:id="" action="ppaction://hlinkshowjump?jump=firstslide" highlightClick="1"/>
            <a:hlinkHover r:id="" action="ppaction://noaction" highlightClick="1"/>
          </p:cNvPr>
          <p:cNvGraphicFramePr>
            <a:graphicFrameLocks noChangeAspect="1"/>
          </p:cNvGraphicFramePr>
          <p:nvPr/>
        </p:nvGraphicFramePr>
        <p:xfrm>
          <a:off x="5397500" y="6523038"/>
          <a:ext cx="198438" cy="196850"/>
        </p:xfrm>
        <a:graphic>
          <a:graphicData uri="http://schemas.openxmlformats.org/presentationml/2006/ole">
            <p:oleObj spid="_x0000_s1051" name="Clip" r:id="rId3" imgW="2413440" imgH="2413440" progId="">
              <p:embed/>
            </p:oleObj>
          </a:graphicData>
        </a:graphic>
      </p:graphicFrame>
      <p:pic>
        <p:nvPicPr>
          <p:cNvPr id="1030" name="Picture 5" descr="Recycled paper">
            <a:hlinkClick r:id="" action="ppaction://hlinkshowjump?jump=lastslide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9438" y="6519863"/>
            <a:ext cx="179387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6" descr="Recycled paper">
            <a:hlinkClick r:id="" action="ppaction://hlinkshowjump?jump=nextslide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33813" y="6542088"/>
            <a:ext cx="134937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7" descr="Recycled paper">
            <a:hlinkClick r:id="" action="ppaction://hlinkshowjump?jump=lastslideviewed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3613150" y="6548438"/>
            <a:ext cx="1508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27" name="Object 8">
            <a:hlinkClick r:id="rId7" action="ppaction://hlinksldjump" highlightClick="1"/>
            <a:hlinkHover r:id="" action="ppaction://noaction" highlightClick="1"/>
          </p:cNvPr>
          <p:cNvGraphicFramePr>
            <a:graphicFrameLocks noChangeAspect="1"/>
          </p:cNvGraphicFramePr>
          <p:nvPr/>
        </p:nvGraphicFramePr>
        <p:xfrm>
          <a:off x="5902325" y="6518275"/>
          <a:ext cx="196850" cy="201613"/>
        </p:xfrm>
        <a:graphic>
          <a:graphicData uri="http://schemas.openxmlformats.org/presentationml/2006/ole">
            <p:oleObj spid="_x0000_s1052" name="Clip" r:id="rId8" imgW="2413440" imgH="2413440" progId="">
              <p:embed/>
            </p:oleObj>
          </a:graphicData>
        </a:graphic>
      </p:graphicFrame>
      <p:sp>
        <p:nvSpPr>
          <p:cNvPr id="1033" name="Text Box 9" descr="Recycled paper"/>
          <p:cNvSpPr txBox="1">
            <a:spLocks noChangeArrowheads="1"/>
          </p:cNvSpPr>
          <p:nvPr/>
        </p:nvSpPr>
        <p:spPr bwMode="auto">
          <a:xfrm>
            <a:off x="4146550" y="6477000"/>
            <a:ext cx="10350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r>
              <a:rPr lang="en-US" altLang="en-US" sz="1200" b="1">
                <a:solidFill>
                  <a:srgbClr val="000099"/>
                </a:solidFill>
                <a:latin typeface="Calibri" pitchFamily="-109" charset="0"/>
              </a:rPr>
              <a:t>Chapter One</a:t>
            </a:r>
          </a:p>
        </p:txBody>
      </p:sp>
      <p:pic>
        <p:nvPicPr>
          <p:cNvPr id="1034" name="Picture 10" descr="Recycled paper">
            <a:hlinkClick r:id="" action="ppaction://hlinkshowjump?jump=previousslide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402013" y="6537325"/>
            <a:ext cx="134937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1723" name="AutoShape 11"/>
          <p:cNvSpPr>
            <a:spLocks noChangeArrowheads="1"/>
          </p:cNvSpPr>
          <p:nvPr/>
        </p:nvSpPr>
        <p:spPr bwMode="auto">
          <a:xfrm>
            <a:off x="0" y="152400"/>
            <a:ext cx="9144000" cy="914400"/>
          </a:xfrm>
          <a:prstGeom prst="roundRect">
            <a:avLst>
              <a:gd name="adj" fmla="val 50000"/>
            </a:avLst>
          </a:prstGeom>
          <a:solidFill>
            <a:schemeClr val="accent3">
              <a:lumMod val="75000"/>
              <a:alpha val="50000"/>
            </a:schemeClr>
          </a:solidFill>
          <a:ln w="38100">
            <a:solidFill>
              <a:srgbClr val="666699"/>
            </a:solidFill>
            <a:round/>
            <a:headEnd/>
            <a:tailEnd/>
          </a:ln>
          <a:effectLst/>
        </p:spPr>
        <p:txBody>
          <a:bodyPr wrap="none" lIns="457200" rIns="4572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r>
              <a:rPr lang="en-US" altLang="en-US" sz="4000" b="1" dirty="0" err="1" smtClean="0">
                <a:solidFill>
                  <a:srgbClr val="000066"/>
                </a:solidFill>
                <a:latin typeface="Calibri" pitchFamily="-109" charset="0"/>
              </a:rPr>
              <a:t>Capítulo</a:t>
            </a:r>
            <a:r>
              <a:rPr lang="en-US" altLang="en-US" sz="4000" b="1" dirty="0" smtClean="0">
                <a:solidFill>
                  <a:srgbClr val="000066"/>
                </a:solidFill>
                <a:latin typeface="Calibri" pitchFamily="-109" charset="0"/>
              </a:rPr>
              <a:t> 1 – </a:t>
            </a:r>
            <a:r>
              <a:rPr lang="en-US" altLang="en-US" sz="4000" b="1" dirty="0" err="1" smtClean="0">
                <a:solidFill>
                  <a:srgbClr val="000066"/>
                </a:solidFill>
                <a:latin typeface="Calibri" pitchFamily="-109" charset="0"/>
              </a:rPr>
              <a:t>Visão</a:t>
            </a:r>
            <a:r>
              <a:rPr lang="en-US" altLang="en-US" sz="4000" b="1" dirty="0" smtClean="0">
                <a:solidFill>
                  <a:srgbClr val="000066"/>
                </a:solidFill>
                <a:latin typeface="Calibri" pitchFamily="-109" charset="0"/>
              </a:rPr>
              <a:t> </a:t>
            </a:r>
            <a:r>
              <a:rPr lang="en-US" altLang="en-US" sz="4000" b="1" dirty="0" err="1" smtClean="0">
                <a:solidFill>
                  <a:srgbClr val="000066"/>
                </a:solidFill>
                <a:latin typeface="Calibri" pitchFamily="-109" charset="0"/>
              </a:rPr>
              <a:t>Geral</a:t>
            </a:r>
            <a:endParaRPr lang="en-US" altLang="en-US" sz="2400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-109" charset="0"/>
            </a:endParaRPr>
          </a:p>
        </p:txBody>
      </p:sp>
      <p:sp>
        <p:nvSpPr>
          <p:cNvPr id="1011724" name="Text Box 12" descr="Newsprint"/>
          <p:cNvSpPr txBox="1">
            <a:spLocks noChangeArrowheads="1"/>
          </p:cNvSpPr>
          <p:nvPr/>
        </p:nvSpPr>
        <p:spPr bwMode="auto">
          <a:xfrm>
            <a:off x="1905000" y="1981200"/>
            <a:ext cx="5187317" cy="3416320"/>
          </a:xfrm>
          <a:prstGeom prst="rect">
            <a:avLst/>
          </a:prstGeom>
          <a:blipFill dpi="0" rotWithShape="1">
            <a:blip r:embed="rId9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pt-BR" altLang="en-US" sz="2400" dirty="0" smtClean="0">
                <a:latin typeface="Calibri" pitchFamily="-109" charset="0"/>
              </a:rPr>
              <a:t>Definindo a Microeconomia</a:t>
            </a:r>
          </a:p>
          <a:p>
            <a:pPr eaLnBrk="1" hangingPunct="1">
              <a:buFontTx/>
              <a:buAutoNum type="arabicPeriod"/>
            </a:pPr>
            <a:endParaRPr lang="pt-BR" altLang="en-US" sz="2400" dirty="0" smtClean="0">
              <a:latin typeface="Calibri" pitchFamily="-109" charset="0"/>
            </a:endParaRPr>
          </a:p>
          <a:p>
            <a:pPr eaLnBrk="1" hangingPunct="1">
              <a:buFontTx/>
              <a:buAutoNum type="arabicPeriod"/>
            </a:pPr>
            <a:r>
              <a:rPr lang="pt-BR" altLang="en-US" sz="2400" dirty="0" smtClean="0">
                <a:latin typeface="Calibri" pitchFamily="-109" charset="0"/>
              </a:rPr>
              <a:t>Quem deve estudar Microeconomia?</a:t>
            </a:r>
          </a:p>
          <a:p>
            <a:pPr eaLnBrk="1" hangingPunct="1">
              <a:buFontTx/>
              <a:buAutoNum type="arabicPeriod"/>
            </a:pPr>
            <a:endParaRPr lang="pt-BR" altLang="en-US" sz="2400" dirty="0" smtClean="0">
              <a:latin typeface="Calibri" pitchFamily="-109" charset="0"/>
            </a:endParaRPr>
          </a:p>
          <a:p>
            <a:pPr eaLnBrk="1" hangingPunct="1">
              <a:buFontTx/>
              <a:buAutoNum type="arabicPeriod"/>
            </a:pPr>
            <a:r>
              <a:rPr lang="pt-BR" altLang="en-US" sz="2400" dirty="0" smtClean="0">
                <a:latin typeface="Calibri" pitchFamily="-109" charset="0"/>
              </a:rPr>
              <a:t>Modelos Microeconômicos</a:t>
            </a:r>
          </a:p>
          <a:p>
            <a:pPr lvl="1" eaLnBrk="1" hangingPunct="1">
              <a:buFontTx/>
              <a:buChar char="•"/>
            </a:pPr>
            <a:r>
              <a:rPr lang="pt-BR" altLang="en-US" sz="2400" i="1" dirty="0" smtClean="0">
                <a:latin typeface="Calibri" pitchFamily="-109" charset="0"/>
              </a:rPr>
              <a:t> Elementos dos Modelos</a:t>
            </a:r>
          </a:p>
          <a:p>
            <a:pPr lvl="1" eaLnBrk="1" hangingPunct="1">
              <a:buFontTx/>
              <a:buChar char="•"/>
            </a:pPr>
            <a:r>
              <a:rPr lang="pt-BR" altLang="en-US" sz="2400" i="1" dirty="0" smtClean="0">
                <a:latin typeface="Calibri" pitchFamily="-109" charset="0"/>
              </a:rPr>
              <a:t> Resolvendo os Modelos</a:t>
            </a:r>
          </a:p>
          <a:p>
            <a:pPr eaLnBrk="1" hangingPunct="1">
              <a:buFontTx/>
              <a:buAutoNum type="arabicPeriod"/>
            </a:pPr>
            <a:endParaRPr lang="pt-BR" altLang="en-US" sz="2400" i="1" dirty="0" smtClean="0">
              <a:latin typeface="Calibri" pitchFamily="-109" charset="0"/>
            </a:endParaRPr>
          </a:p>
          <a:p>
            <a:pPr eaLnBrk="1" hangingPunct="1">
              <a:buFontTx/>
              <a:buAutoNum type="arabicPeriod"/>
            </a:pPr>
            <a:r>
              <a:rPr lang="pt-BR" altLang="en-US" sz="2400" dirty="0" smtClean="0">
                <a:latin typeface="Calibri" pitchFamily="-109" charset="0"/>
              </a:rPr>
              <a:t>Os Tipos de Análise Microeconômica</a:t>
            </a:r>
            <a:endParaRPr lang="pt-BR" altLang="en-US" sz="2400" dirty="0">
              <a:latin typeface="Calibri" pitchFamily="-10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Copyright (c)2014 John Wiley &amp; Sons, Inc.</a:t>
            </a:r>
            <a:endParaRPr lang="en-US" altLang="en-US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eaLnBrk="1" hangingPunct="1"/>
            <a:fld id="{9D5E0190-4FB6-48D9-81DF-80441123CAE0}" type="slidenum">
              <a:rPr lang="en-US" altLang="en-US">
                <a:solidFill>
                  <a:srgbClr val="898989"/>
                </a:solidFill>
                <a:latin typeface="Calibri" pitchFamily="-109" charset="0"/>
              </a:rPr>
              <a:pPr eaLnBrk="1" hangingPunct="1"/>
              <a:t>20</a:t>
            </a:fld>
            <a:endParaRPr lang="en-US" altLang="en-US">
              <a:solidFill>
                <a:srgbClr val="898989"/>
              </a:solidFill>
              <a:latin typeface="Calibri" pitchFamily="-109" charset="0"/>
            </a:endParaRPr>
          </a:p>
        </p:txBody>
      </p:sp>
      <p:sp>
        <p:nvSpPr>
          <p:cNvPr id="19461" name="AutoShape 2"/>
          <p:cNvSpPr>
            <a:spLocks noChangeArrowheads="1"/>
          </p:cNvSpPr>
          <p:nvPr/>
        </p:nvSpPr>
        <p:spPr bwMode="auto">
          <a:xfrm>
            <a:off x="0" y="152400"/>
            <a:ext cx="9144000" cy="914400"/>
          </a:xfrm>
          <a:prstGeom prst="roundRect">
            <a:avLst>
              <a:gd name="adj" fmla="val 50000"/>
            </a:avLst>
          </a:prstGeom>
          <a:solidFill>
            <a:schemeClr val="accent3">
              <a:lumMod val="75000"/>
              <a:alpha val="50195"/>
            </a:schemeClr>
          </a:solidFill>
          <a:ln w="38100">
            <a:solidFill>
              <a:srgbClr val="666699"/>
            </a:solidFill>
            <a:round/>
            <a:headEnd/>
            <a:tailEnd/>
          </a:ln>
        </p:spPr>
        <p:txBody>
          <a:bodyPr wrap="none" lIns="457200" rIns="4572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r>
              <a:rPr lang="en-US" altLang="en-US" sz="4400" b="1" dirty="0" err="1" smtClean="0">
                <a:solidFill>
                  <a:srgbClr val="000066"/>
                </a:solidFill>
                <a:latin typeface="Calibri" pitchFamily="-109" charset="0"/>
              </a:rPr>
              <a:t>Equilíbrio</a:t>
            </a:r>
            <a:endParaRPr lang="en-US" altLang="en-US" sz="4400" i="1" dirty="0">
              <a:solidFill>
                <a:srgbClr val="000066"/>
              </a:solidFill>
              <a:latin typeface="Calibri" pitchFamily="-109" charset="0"/>
            </a:endParaRPr>
          </a:p>
        </p:txBody>
      </p:sp>
      <p:sp>
        <p:nvSpPr>
          <p:cNvPr id="1031179" name="AutoShape 11"/>
          <p:cNvSpPr>
            <a:spLocks noChangeArrowheads="1"/>
          </p:cNvSpPr>
          <p:nvPr/>
        </p:nvSpPr>
        <p:spPr bwMode="auto">
          <a:xfrm>
            <a:off x="1006475" y="2020888"/>
            <a:ext cx="1844675" cy="279400"/>
          </a:xfrm>
          <a:prstGeom prst="rightArrow">
            <a:avLst>
              <a:gd name="adj1" fmla="val 50000"/>
              <a:gd name="adj2" fmla="val 165057"/>
            </a:avLst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eaLnBrk="1" hangingPunct="1"/>
            <a:endParaRPr lang="en-US" altLang="en-US">
              <a:latin typeface="Calibri" pitchFamily="-109" charset="0"/>
            </a:endParaRPr>
          </a:p>
        </p:txBody>
      </p:sp>
      <p:sp>
        <p:nvSpPr>
          <p:cNvPr id="19463" name="Text Box 12"/>
          <p:cNvSpPr txBox="1">
            <a:spLocks noChangeArrowheads="1"/>
          </p:cNvSpPr>
          <p:nvPr/>
        </p:nvSpPr>
        <p:spPr bwMode="auto">
          <a:xfrm>
            <a:off x="914400" y="1666875"/>
            <a:ext cx="144077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eaLnBrk="1" hangingPunct="1"/>
            <a:r>
              <a:rPr lang="en-US" altLang="en-US" sz="2400" i="1" dirty="0" err="1" smtClean="0">
                <a:latin typeface="Calibri" pitchFamily="-109" charset="0"/>
              </a:rPr>
              <a:t>Definição</a:t>
            </a:r>
            <a:r>
              <a:rPr lang="en-US" altLang="en-US" sz="2400" i="1" dirty="0" smtClean="0">
                <a:latin typeface="Calibri" pitchFamily="-109" charset="0"/>
              </a:rPr>
              <a:t>:</a:t>
            </a:r>
            <a:endParaRPr lang="en-US" altLang="en-US" sz="2400" i="1" dirty="0">
              <a:latin typeface="Calibri" pitchFamily="-109" charset="0"/>
            </a:endParaRPr>
          </a:p>
        </p:txBody>
      </p:sp>
      <p:sp>
        <p:nvSpPr>
          <p:cNvPr id="19464" name="Line 13"/>
          <p:cNvSpPr>
            <a:spLocks noChangeShapeType="1"/>
          </p:cNvSpPr>
          <p:nvPr/>
        </p:nvSpPr>
        <p:spPr bwMode="auto">
          <a:xfrm>
            <a:off x="1524000" y="2816225"/>
            <a:ext cx="678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Text Box 14"/>
          <p:cNvSpPr txBox="1">
            <a:spLocks noChangeArrowheads="1"/>
          </p:cNvSpPr>
          <p:nvPr/>
        </p:nvSpPr>
        <p:spPr bwMode="auto">
          <a:xfrm>
            <a:off x="2971800" y="1676400"/>
            <a:ext cx="57912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algn="just" eaLnBrk="1" hangingPunct="1"/>
            <a:r>
              <a:rPr lang="pt-BR" altLang="en-US" sz="2000" b="1" dirty="0" smtClean="0">
                <a:latin typeface="Calibri" pitchFamily="-109" charset="0"/>
              </a:rPr>
              <a:t>Equilíbrio</a:t>
            </a:r>
            <a:r>
              <a:rPr lang="pt-BR" altLang="en-US" sz="2000" dirty="0" smtClean="0">
                <a:latin typeface="Calibri" pitchFamily="-109" charset="0"/>
              </a:rPr>
              <a:t> é definido como o ponto em que a demanda iguala a oferta no mercado </a:t>
            </a:r>
            <a:r>
              <a:rPr lang="pt-BR" altLang="en-US" sz="2000" i="1" dirty="0" smtClean="0">
                <a:latin typeface="Calibri" pitchFamily="-109" charset="0"/>
              </a:rPr>
              <a:t>(i.e., o ponto em que as curvas de demanda e oferta se cruzam).</a:t>
            </a:r>
            <a:endParaRPr lang="pt-BR" altLang="en-US" sz="2000" i="1" dirty="0">
              <a:latin typeface="Calibri" pitchFamily="-109" charset="0"/>
            </a:endParaRPr>
          </a:p>
        </p:txBody>
      </p:sp>
      <p:sp>
        <p:nvSpPr>
          <p:cNvPr id="1031183" name="Text Box 15"/>
          <p:cNvSpPr txBox="1">
            <a:spLocks noChangeArrowheads="1"/>
          </p:cNvSpPr>
          <p:nvPr/>
        </p:nvSpPr>
        <p:spPr bwMode="auto">
          <a:xfrm>
            <a:off x="2209800" y="3581400"/>
            <a:ext cx="5029200" cy="156966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 smtClean="0">
                <a:latin typeface="+mn-lt"/>
                <a:ea typeface="+mn-ea"/>
              </a:rPr>
              <a:t>Análise de Equilíbrio</a:t>
            </a:r>
            <a:r>
              <a:rPr lang="pt-BR" sz="2400" dirty="0" smtClean="0">
                <a:latin typeface="+mn-lt"/>
                <a:ea typeface="+mn-ea"/>
              </a:rPr>
              <a:t> é a análise de um sistema num estado que continuará indefinidamente, enquanto os fatores exógenos permanecerem inalterados.</a:t>
            </a:r>
            <a:endParaRPr lang="pt-BR" sz="2400" dirty="0">
              <a:latin typeface="+mn-lt"/>
              <a:ea typeface="+mn-ea"/>
            </a:endParaRPr>
          </a:p>
        </p:txBody>
      </p:sp>
      <p:sp>
        <p:nvSpPr>
          <p:cNvPr id="1031184" name="AutoShape 16"/>
          <p:cNvSpPr>
            <a:spLocks noChangeArrowheads="1"/>
          </p:cNvSpPr>
          <p:nvPr/>
        </p:nvSpPr>
        <p:spPr bwMode="auto">
          <a:xfrm>
            <a:off x="2273300" y="6477000"/>
            <a:ext cx="4610100" cy="279400"/>
          </a:xfrm>
          <a:prstGeom prst="roundRect">
            <a:avLst>
              <a:gd name="adj" fmla="val 50000"/>
            </a:avLst>
          </a:prstGeom>
          <a:solidFill>
            <a:srgbClr val="9F9FBF">
              <a:alpha val="50000"/>
            </a:srgbClr>
          </a:solidFill>
          <a:ln w="38100">
            <a:noFill/>
            <a:round/>
            <a:headEnd/>
            <a:tailEnd/>
          </a:ln>
          <a:effectLst/>
        </p:spPr>
        <p:txBody>
          <a:bodyPr wrap="none" lIns="457200" rIns="4572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endParaRPr lang="en-US" altLang="en-US" sz="400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-109" charset="0"/>
            </a:endParaRPr>
          </a:p>
        </p:txBody>
      </p:sp>
      <p:graphicFrame>
        <p:nvGraphicFramePr>
          <p:cNvPr id="19458" name="Object 17">
            <a:hlinkClick r:id="" action="ppaction://hlinkshowjump?jump=firstslide" highlightClick="1"/>
            <a:hlinkHover r:id="" action="ppaction://noaction" highlightClick="1"/>
          </p:cNvPr>
          <p:cNvGraphicFramePr>
            <a:graphicFrameLocks noChangeAspect="1"/>
          </p:cNvGraphicFramePr>
          <p:nvPr/>
        </p:nvGraphicFramePr>
        <p:xfrm>
          <a:off x="5397500" y="6523038"/>
          <a:ext cx="198438" cy="196850"/>
        </p:xfrm>
        <a:graphic>
          <a:graphicData uri="http://schemas.openxmlformats.org/presentationml/2006/ole">
            <p:oleObj spid="_x0000_s19489" name="Clip" r:id="rId3" imgW="2413440" imgH="2413440" progId="">
              <p:embed/>
            </p:oleObj>
          </a:graphicData>
        </a:graphic>
      </p:graphicFrame>
      <p:pic>
        <p:nvPicPr>
          <p:cNvPr id="19468" name="Picture 18" descr="Recycled paper">
            <a:hlinkClick r:id="" action="ppaction://hlinkshowjump?jump=lastslide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9438" y="6519863"/>
            <a:ext cx="179387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9" name="Picture 19" descr="Recycled paper">
            <a:hlinkClick r:id="" action="ppaction://hlinkshowjump?jump=nextslide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33813" y="6542088"/>
            <a:ext cx="134937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70" name="Picture 20" descr="Recycled paper">
            <a:hlinkClick r:id="" action="ppaction://hlinkshowjump?jump=lastslideviewed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3613150" y="6548438"/>
            <a:ext cx="1508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9459" name="Object 21">
            <a:hlinkClick r:id="rId7" action="ppaction://hlinksldjump" highlightClick="1"/>
            <a:hlinkHover r:id="" action="ppaction://noaction" highlightClick="1"/>
          </p:cNvPr>
          <p:cNvGraphicFramePr>
            <a:graphicFrameLocks noChangeAspect="1"/>
          </p:cNvGraphicFramePr>
          <p:nvPr/>
        </p:nvGraphicFramePr>
        <p:xfrm>
          <a:off x="5902325" y="6518275"/>
          <a:ext cx="196850" cy="201613"/>
        </p:xfrm>
        <a:graphic>
          <a:graphicData uri="http://schemas.openxmlformats.org/presentationml/2006/ole">
            <p:oleObj spid="_x0000_s19490" name="Clip" r:id="rId8" imgW="2413440" imgH="2413440" progId="">
              <p:embed/>
            </p:oleObj>
          </a:graphicData>
        </a:graphic>
      </p:graphicFrame>
      <p:sp>
        <p:nvSpPr>
          <p:cNvPr id="19471" name="Text Box 22" descr="Recycled paper"/>
          <p:cNvSpPr txBox="1">
            <a:spLocks noChangeArrowheads="1"/>
          </p:cNvSpPr>
          <p:nvPr/>
        </p:nvSpPr>
        <p:spPr bwMode="auto">
          <a:xfrm>
            <a:off x="4146550" y="6477000"/>
            <a:ext cx="10350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r>
              <a:rPr lang="en-US" altLang="en-US" sz="1200" b="1">
                <a:solidFill>
                  <a:srgbClr val="000099"/>
                </a:solidFill>
                <a:latin typeface="Calibri" pitchFamily="-109" charset="0"/>
              </a:rPr>
              <a:t>Chapter One</a:t>
            </a:r>
          </a:p>
        </p:txBody>
      </p:sp>
      <p:pic>
        <p:nvPicPr>
          <p:cNvPr id="19472" name="Picture 23" descr="Recycled paper">
            <a:hlinkClick r:id="" action="ppaction://hlinkshowjump?jump=previousslide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402013" y="6537325"/>
            <a:ext cx="134937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Copyright (c)2014 John Wiley &amp; Sons, Inc.</a:t>
            </a:r>
            <a:endParaRPr lang="en-US" altLang="en-US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eaLnBrk="1" hangingPunct="1"/>
            <a:fld id="{E3703DB3-F86D-4EC9-BA3B-F5665148214B}" type="slidenum">
              <a:rPr lang="en-US" altLang="en-US">
                <a:solidFill>
                  <a:srgbClr val="898989"/>
                </a:solidFill>
                <a:latin typeface="Calibri" pitchFamily="-109" charset="0"/>
              </a:rPr>
              <a:pPr eaLnBrk="1" hangingPunct="1"/>
              <a:t>21</a:t>
            </a:fld>
            <a:endParaRPr lang="en-US" altLang="en-US">
              <a:solidFill>
                <a:srgbClr val="898989"/>
              </a:solidFill>
              <a:latin typeface="Calibri" pitchFamily="-109" charset="0"/>
            </a:endParaRPr>
          </a:p>
        </p:txBody>
      </p:sp>
      <p:sp>
        <p:nvSpPr>
          <p:cNvPr id="20485" name="AutoShape 2"/>
          <p:cNvSpPr>
            <a:spLocks noChangeArrowheads="1"/>
          </p:cNvSpPr>
          <p:nvPr/>
        </p:nvSpPr>
        <p:spPr bwMode="auto">
          <a:xfrm>
            <a:off x="0" y="152400"/>
            <a:ext cx="9144000" cy="914400"/>
          </a:xfrm>
          <a:prstGeom prst="roundRect">
            <a:avLst>
              <a:gd name="adj" fmla="val 50000"/>
            </a:avLst>
          </a:prstGeom>
          <a:solidFill>
            <a:schemeClr val="accent3">
              <a:lumMod val="75000"/>
              <a:alpha val="50195"/>
            </a:schemeClr>
          </a:solidFill>
          <a:ln w="38100">
            <a:solidFill>
              <a:srgbClr val="666699"/>
            </a:solidFill>
            <a:round/>
            <a:headEnd/>
            <a:tailEnd/>
          </a:ln>
        </p:spPr>
        <p:txBody>
          <a:bodyPr wrap="none" lIns="457200" rIns="4572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r>
              <a:rPr lang="pt-BR" altLang="en-US" sz="3600" b="1" smtClean="0">
                <a:solidFill>
                  <a:srgbClr val="000066"/>
                </a:solidFill>
                <a:latin typeface="Calibri" pitchFamily="-109" charset="0"/>
              </a:rPr>
              <a:t>Análise de Estática Comparativa</a:t>
            </a:r>
            <a:endParaRPr lang="pt-BR" altLang="en-US" sz="3600" i="1">
              <a:solidFill>
                <a:srgbClr val="000066"/>
              </a:solidFill>
              <a:latin typeface="Calibri" pitchFamily="-109" charset="0"/>
            </a:endParaRPr>
          </a:p>
        </p:txBody>
      </p:sp>
      <p:sp>
        <p:nvSpPr>
          <p:cNvPr id="20486" name="Rectangle 3"/>
          <p:cNvSpPr>
            <a:spLocks noChangeArrowheads="1"/>
          </p:cNvSpPr>
          <p:nvPr/>
        </p:nvSpPr>
        <p:spPr bwMode="auto">
          <a:xfrm>
            <a:off x="2362200" y="2895600"/>
            <a:ext cx="5570538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algn="just" eaLnBrk="1" hangingPunct="1"/>
            <a:r>
              <a:rPr lang="pt-BR" altLang="en-US" sz="2800" smtClean="0">
                <a:latin typeface="Calibri" pitchFamily="-109" charset="0"/>
              </a:rPr>
              <a:t>A </a:t>
            </a:r>
            <a:r>
              <a:rPr lang="pt-BR" altLang="en-US" sz="2800" b="1" smtClean="0">
                <a:solidFill>
                  <a:srgbClr val="000066"/>
                </a:solidFill>
                <a:latin typeface="Calibri" pitchFamily="-109" charset="0"/>
              </a:rPr>
              <a:t>Análise de Estática Comparativa</a:t>
            </a:r>
            <a:endParaRPr lang="pt-BR" altLang="en-US" sz="2800" i="1" smtClean="0">
              <a:solidFill>
                <a:srgbClr val="000066"/>
              </a:solidFill>
              <a:latin typeface="Calibri" pitchFamily="-109" charset="0"/>
            </a:endParaRPr>
          </a:p>
          <a:p>
            <a:pPr algn="just" eaLnBrk="1" hangingPunct="1"/>
            <a:r>
              <a:rPr lang="pt-BR" altLang="en-US" sz="2800" smtClean="0">
                <a:latin typeface="Calibri" pitchFamily="-109" charset="0"/>
              </a:rPr>
              <a:t>compara o estado de equilíbro de um sistema antes da mudança de variáveis exógenas com o estado de equilíbro após a mudança.</a:t>
            </a:r>
            <a:endParaRPr lang="pt-BR" altLang="en-US" sz="2800" i="1">
              <a:latin typeface="Calibri" pitchFamily="-109" charset="0"/>
            </a:endParaRPr>
          </a:p>
        </p:txBody>
      </p:sp>
      <p:sp>
        <p:nvSpPr>
          <p:cNvPr id="20487" name="Text Box 4"/>
          <p:cNvSpPr txBox="1">
            <a:spLocks noChangeArrowheads="1"/>
          </p:cNvSpPr>
          <p:nvPr/>
        </p:nvSpPr>
        <p:spPr bwMode="auto">
          <a:xfrm>
            <a:off x="457200" y="2590800"/>
            <a:ext cx="164557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eaLnBrk="1" hangingPunct="1"/>
            <a:r>
              <a:rPr lang="en-US" altLang="en-US" sz="2800" i="1" dirty="0" err="1" smtClean="0">
                <a:solidFill>
                  <a:srgbClr val="000066"/>
                </a:solidFill>
                <a:latin typeface="Calibri" pitchFamily="-109" charset="0"/>
              </a:rPr>
              <a:t>Definição</a:t>
            </a:r>
            <a:r>
              <a:rPr lang="en-US" altLang="en-US" sz="2800" i="1" dirty="0" smtClean="0">
                <a:solidFill>
                  <a:srgbClr val="000066"/>
                </a:solidFill>
                <a:latin typeface="Calibri" pitchFamily="-109" charset="0"/>
              </a:rPr>
              <a:t>:</a:t>
            </a:r>
            <a:endParaRPr lang="en-US" altLang="en-US" sz="2800" i="1" dirty="0">
              <a:solidFill>
                <a:srgbClr val="000066"/>
              </a:solidFill>
              <a:latin typeface="Calibri" pitchFamily="-109" charset="0"/>
            </a:endParaRPr>
          </a:p>
        </p:txBody>
      </p:sp>
      <p:sp>
        <p:nvSpPr>
          <p:cNvPr id="1035269" name="AutoShape 5"/>
          <p:cNvSpPr>
            <a:spLocks noChangeArrowheads="1"/>
          </p:cNvSpPr>
          <p:nvPr/>
        </p:nvSpPr>
        <p:spPr bwMode="auto">
          <a:xfrm>
            <a:off x="485775" y="2160588"/>
            <a:ext cx="5103813" cy="919162"/>
          </a:xfrm>
          <a:custGeom>
            <a:avLst/>
            <a:gdLst>
              <a:gd name="T0" fmla="*/ 602928080 w 21600"/>
              <a:gd name="T1" fmla="*/ 0 h 21600"/>
              <a:gd name="T2" fmla="*/ 150746079 w 21600"/>
              <a:gd name="T3" fmla="*/ 19556916 h 21600"/>
              <a:gd name="T4" fmla="*/ 602928080 w 21600"/>
              <a:gd name="T5" fmla="*/ 9778479 h 21600"/>
              <a:gd name="T6" fmla="*/ 1356713766 w 21600"/>
              <a:gd name="T7" fmla="*/ 19556916 h 21600"/>
              <a:gd name="T8" fmla="*/ 1055222080 w 21600"/>
              <a:gd name="T9" fmla="*/ 29335353 h 21600"/>
              <a:gd name="T10" fmla="*/ 753729922 w 21600"/>
              <a:gd name="T11" fmla="*/ 19556916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rgbClr val="C0C0C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pitchFamily="-109" charset="0"/>
              <a:ea typeface="+mn-ea"/>
            </a:endParaRPr>
          </a:p>
        </p:txBody>
      </p:sp>
      <p:sp>
        <p:nvSpPr>
          <p:cNvPr id="1035278" name="AutoShape 14"/>
          <p:cNvSpPr>
            <a:spLocks noChangeArrowheads="1"/>
          </p:cNvSpPr>
          <p:nvPr/>
        </p:nvSpPr>
        <p:spPr bwMode="auto">
          <a:xfrm>
            <a:off x="2273300" y="6477000"/>
            <a:ext cx="4610100" cy="279400"/>
          </a:xfrm>
          <a:prstGeom prst="roundRect">
            <a:avLst>
              <a:gd name="adj" fmla="val 50000"/>
            </a:avLst>
          </a:prstGeom>
          <a:solidFill>
            <a:srgbClr val="9F9FBF">
              <a:alpha val="50000"/>
            </a:srgbClr>
          </a:solidFill>
          <a:ln w="38100">
            <a:noFill/>
            <a:round/>
            <a:headEnd/>
            <a:tailEnd/>
          </a:ln>
          <a:effectLst/>
        </p:spPr>
        <p:txBody>
          <a:bodyPr wrap="none" lIns="457200" rIns="4572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endParaRPr lang="en-US" altLang="en-US" sz="400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-109" charset="0"/>
            </a:endParaRPr>
          </a:p>
        </p:txBody>
      </p:sp>
      <p:graphicFrame>
        <p:nvGraphicFramePr>
          <p:cNvPr id="20482" name="Object 15">
            <a:hlinkClick r:id="" action="ppaction://hlinkshowjump?jump=firstslide" highlightClick="1"/>
            <a:hlinkHover r:id="" action="ppaction://noaction" highlightClick="1"/>
          </p:cNvPr>
          <p:cNvGraphicFramePr>
            <a:graphicFrameLocks noChangeAspect="1"/>
          </p:cNvGraphicFramePr>
          <p:nvPr/>
        </p:nvGraphicFramePr>
        <p:xfrm>
          <a:off x="5397500" y="6523038"/>
          <a:ext cx="198438" cy="196850"/>
        </p:xfrm>
        <a:graphic>
          <a:graphicData uri="http://schemas.openxmlformats.org/presentationml/2006/ole">
            <p:oleObj spid="_x0000_s20511" name="Clip" r:id="rId3" imgW="2413440" imgH="2413440" progId="">
              <p:embed/>
            </p:oleObj>
          </a:graphicData>
        </a:graphic>
      </p:graphicFrame>
      <p:pic>
        <p:nvPicPr>
          <p:cNvPr id="20490" name="Picture 16" descr="Recycled paper">
            <a:hlinkClick r:id="" action="ppaction://hlinkshowjump?jump=lastslide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9438" y="6519863"/>
            <a:ext cx="179387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1" name="Picture 17" descr="Recycled paper">
            <a:hlinkClick r:id="" action="ppaction://hlinkshowjump?jump=nextslide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33813" y="6542088"/>
            <a:ext cx="134937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2" name="Picture 18" descr="Recycled paper">
            <a:hlinkClick r:id="" action="ppaction://hlinkshowjump?jump=lastslideviewed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3613150" y="6548438"/>
            <a:ext cx="1508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0483" name="Object 19">
            <a:hlinkClick r:id="rId7" action="ppaction://hlinksldjump" highlightClick="1"/>
            <a:hlinkHover r:id="" action="ppaction://noaction" highlightClick="1"/>
          </p:cNvPr>
          <p:cNvGraphicFramePr>
            <a:graphicFrameLocks noChangeAspect="1"/>
          </p:cNvGraphicFramePr>
          <p:nvPr/>
        </p:nvGraphicFramePr>
        <p:xfrm>
          <a:off x="5902325" y="6518275"/>
          <a:ext cx="196850" cy="201613"/>
        </p:xfrm>
        <a:graphic>
          <a:graphicData uri="http://schemas.openxmlformats.org/presentationml/2006/ole">
            <p:oleObj spid="_x0000_s20512" name="Clip" r:id="rId8" imgW="2413440" imgH="2413440" progId="">
              <p:embed/>
            </p:oleObj>
          </a:graphicData>
        </a:graphic>
      </p:graphicFrame>
      <p:sp>
        <p:nvSpPr>
          <p:cNvPr id="20493" name="Text Box 20" descr="Recycled paper"/>
          <p:cNvSpPr txBox="1">
            <a:spLocks noChangeArrowheads="1"/>
          </p:cNvSpPr>
          <p:nvPr/>
        </p:nvSpPr>
        <p:spPr bwMode="auto">
          <a:xfrm>
            <a:off x="4146550" y="6477000"/>
            <a:ext cx="10350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r>
              <a:rPr lang="en-US" altLang="en-US" sz="1200" b="1">
                <a:solidFill>
                  <a:srgbClr val="000099"/>
                </a:solidFill>
                <a:latin typeface="Calibri" pitchFamily="-109" charset="0"/>
              </a:rPr>
              <a:t>Chapter One</a:t>
            </a:r>
          </a:p>
        </p:txBody>
      </p:sp>
      <p:pic>
        <p:nvPicPr>
          <p:cNvPr id="20494" name="Picture 21" descr="Recycled paper">
            <a:hlinkClick r:id="" action="ppaction://hlinkshowjump?jump=previousslide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402013" y="6537325"/>
            <a:ext cx="134937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Copyright (c)2014 John Wiley &amp; Sons, Inc.</a:t>
            </a:r>
            <a:endParaRPr lang="en-US" alt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eaLnBrk="1" hangingPunct="1"/>
            <a:fld id="{890A1771-92CE-4C6A-A6E4-61AA4311BBB9}" type="slidenum">
              <a:rPr lang="en-US" altLang="en-US">
                <a:solidFill>
                  <a:srgbClr val="898989"/>
                </a:solidFill>
                <a:latin typeface="Calibri" pitchFamily="-109" charset="0"/>
              </a:rPr>
              <a:pPr eaLnBrk="1" hangingPunct="1"/>
              <a:t>22</a:t>
            </a:fld>
            <a:endParaRPr lang="en-US" altLang="en-US">
              <a:solidFill>
                <a:srgbClr val="898989"/>
              </a:solidFill>
              <a:latin typeface="Calibri" pitchFamily="-109" charset="0"/>
            </a:endParaRPr>
          </a:p>
        </p:txBody>
      </p:sp>
      <p:sp>
        <p:nvSpPr>
          <p:cNvPr id="21509" name="Text Box 2"/>
          <p:cNvSpPr txBox="1">
            <a:spLocks noChangeArrowheads="1"/>
          </p:cNvSpPr>
          <p:nvPr/>
        </p:nvSpPr>
        <p:spPr bwMode="auto">
          <a:xfrm>
            <a:off x="228600" y="67056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endParaRPr lang="en-US" altLang="en-US" sz="2400" b="1">
              <a:latin typeface="Calibri" pitchFamily="-109" charset="0"/>
            </a:endParaRPr>
          </a:p>
        </p:txBody>
      </p:sp>
      <p:sp>
        <p:nvSpPr>
          <p:cNvPr id="21510" name="AutoShape 11"/>
          <p:cNvSpPr>
            <a:spLocks noChangeArrowheads="1"/>
          </p:cNvSpPr>
          <p:nvPr/>
        </p:nvSpPr>
        <p:spPr bwMode="auto">
          <a:xfrm>
            <a:off x="0" y="228600"/>
            <a:ext cx="9144000" cy="914400"/>
          </a:xfrm>
          <a:prstGeom prst="roundRect">
            <a:avLst>
              <a:gd name="adj" fmla="val 50000"/>
            </a:avLst>
          </a:prstGeom>
          <a:solidFill>
            <a:schemeClr val="accent3">
              <a:lumMod val="75000"/>
              <a:alpha val="50195"/>
            </a:schemeClr>
          </a:solidFill>
          <a:ln w="38100">
            <a:solidFill>
              <a:srgbClr val="666699"/>
            </a:solidFill>
            <a:round/>
            <a:headEnd/>
            <a:tailEnd/>
          </a:ln>
        </p:spPr>
        <p:txBody>
          <a:bodyPr wrap="none" lIns="457200" rIns="4572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r>
              <a:rPr lang="en-US" altLang="en-US" sz="4400" b="1" dirty="0" err="1">
                <a:solidFill>
                  <a:srgbClr val="000066"/>
                </a:solidFill>
                <a:latin typeface="Calibri" pitchFamily="-109" charset="0"/>
              </a:rPr>
              <a:t>Análise</a:t>
            </a:r>
            <a:r>
              <a:rPr lang="en-US" altLang="en-US" sz="4400" b="1" dirty="0">
                <a:solidFill>
                  <a:srgbClr val="000066"/>
                </a:solidFill>
                <a:latin typeface="Calibri" pitchFamily="-109" charset="0"/>
              </a:rPr>
              <a:t> de </a:t>
            </a:r>
            <a:r>
              <a:rPr lang="en-US" altLang="en-US" sz="4400" b="1" dirty="0" err="1">
                <a:solidFill>
                  <a:srgbClr val="000066"/>
                </a:solidFill>
                <a:latin typeface="Calibri" pitchFamily="-109" charset="0"/>
              </a:rPr>
              <a:t>Estática</a:t>
            </a:r>
            <a:r>
              <a:rPr lang="en-US" altLang="en-US" sz="4400" b="1" dirty="0">
                <a:solidFill>
                  <a:srgbClr val="000066"/>
                </a:solidFill>
                <a:latin typeface="Calibri" pitchFamily="-109" charset="0"/>
              </a:rPr>
              <a:t> </a:t>
            </a:r>
            <a:r>
              <a:rPr lang="en-US" altLang="en-US" sz="4400" b="1" dirty="0" err="1">
                <a:solidFill>
                  <a:srgbClr val="000066"/>
                </a:solidFill>
                <a:latin typeface="Calibri" pitchFamily="-109" charset="0"/>
              </a:rPr>
              <a:t>Comparativa</a:t>
            </a:r>
            <a:endParaRPr lang="en-US" altLang="en-US" sz="4400" i="1" dirty="0">
              <a:solidFill>
                <a:srgbClr val="000066"/>
              </a:solidFill>
              <a:latin typeface="Calibri" pitchFamily="-109" charset="0"/>
            </a:endParaRPr>
          </a:p>
        </p:txBody>
      </p:sp>
      <p:sp>
        <p:nvSpPr>
          <p:cNvPr id="1036303" name="AutoShape 15"/>
          <p:cNvSpPr>
            <a:spLocks noChangeArrowheads="1"/>
          </p:cNvSpPr>
          <p:nvPr/>
        </p:nvSpPr>
        <p:spPr bwMode="auto">
          <a:xfrm>
            <a:off x="2273300" y="6477000"/>
            <a:ext cx="4610100" cy="279400"/>
          </a:xfrm>
          <a:prstGeom prst="roundRect">
            <a:avLst>
              <a:gd name="adj" fmla="val 50000"/>
            </a:avLst>
          </a:prstGeom>
          <a:solidFill>
            <a:srgbClr val="9F9FBF">
              <a:alpha val="50000"/>
            </a:srgbClr>
          </a:solidFill>
          <a:ln w="38100">
            <a:noFill/>
            <a:round/>
            <a:headEnd/>
            <a:tailEnd/>
          </a:ln>
          <a:effectLst/>
        </p:spPr>
        <p:txBody>
          <a:bodyPr wrap="none" lIns="457200" rIns="4572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endParaRPr lang="en-US" altLang="en-US" sz="400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-109" charset="0"/>
            </a:endParaRPr>
          </a:p>
        </p:txBody>
      </p:sp>
      <p:graphicFrame>
        <p:nvGraphicFramePr>
          <p:cNvPr id="21506" name="Object 16">
            <a:hlinkClick r:id="" action="ppaction://hlinkshowjump?jump=firstslide" highlightClick="1"/>
            <a:hlinkHover r:id="" action="ppaction://noaction" highlightClick="1"/>
          </p:cNvPr>
          <p:cNvGraphicFramePr>
            <a:graphicFrameLocks noChangeAspect="1"/>
          </p:cNvGraphicFramePr>
          <p:nvPr/>
        </p:nvGraphicFramePr>
        <p:xfrm>
          <a:off x="5397500" y="6523038"/>
          <a:ext cx="198438" cy="196850"/>
        </p:xfrm>
        <a:graphic>
          <a:graphicData uri="http://schemas.openxmlformats.org/presentationml/2006/ole">
            <p:oleObj spid="_x0000_s21533" name="Clip" r:id="rId3" imgW="2413440" imgH="2413440" progId="">
              <p:embed/>
            </p:oleObj>
          </a:graphicData>
        </a:graphic>
      </p:graphicFrame>
      <p:pic>
        <p:nvPicPr>
          <p:cNvPr id="21512" name="Picture 17" descr="Recycled paper">
            <a:hlinkClick r:id="" action="ppaction://hlinkshowjump?jump=lastslide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9438" y="6519863"/>
            <a:ext cx="179387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3" name="Picture 18" descr="Recycled paper">
            <a:hlinkClick r:id="" action="ppaction://hlinkshowjump?jump=nextslide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33813" y="6542088"/>
            <a:ext cx="134937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4" name="Picture 19" descr="Recycled paper">
            <a:hlinkClick r:id="" action="ppaction://hlinkshowjump?jump=lastslideviewed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3613150" y="6548438"/>
            <a:ext cx="1508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1507" name="Object 20">
            <a:hlinkClick r:id="rId7" action="ppaction://hlinksldjump" highlightClick="1"/>
            <a:hlinkHover r:id="" action="ppaction://noaction" highlightClick="1"/>
          </p:cNvPr>
          <p:cNvGraphicFramePr>
            <a:graphicFrameLocks noChangeAspect="1"/>
          </p:cNvGraphicFramePr>
          <p:nvPr/>
        </p:nvGraphicFramePr>
        <p:xfrm>
          <a:off x="5902325" y="6518275"/>
          <a:ext cx="196850" cy="201613"/>
        </p:xfrm>
        <a:graphic>
          <a:graphicData uri="http://schemas.openxmlformats.org/presentationml/2006/ole">
            <p:oleObj spid="_x0000_s21534" name="Clip" r:id="rId8" imgW="2413440" imgH="2413440" progId="">
              <p:embed/>
            </p:oleObj>
          </a:graphicData>
        </a:graphic>
      </p:graphicFrame>
      <p:sp>
        <p:nvSpPr>
          <p:cNvPr id="21515" name="Text Box 21" descr="Recycled paper"/>
          <p:cNvSpPr txBox="1">
            <a:spLocks noChangeArrowheads="1"/>
          </p:cNvSpPr>
          <p:nvPr/>
        </p:nvSpPr>
        <p:spPr bwMode="auto">
          <a:xfrm>
            <a:off x="4146550" y="6477000"/>
            <a:ext cx="10350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r>
              <a:rPr lang="en-US" altLang="en-US" sz="1200" b="1">
                <a:solidFill>
                  <a:srgbClr val="000099"/>
                </a:solidFill>
                <a:latin typeface="Calibri" pitchFamily="-109" charset="0"/>
              </a:rPr>
              <a:t>Chapter One</a:t>
            </a:r>
          </a:p>
        </p:txBody>
      </p:sp>
      <p:pic>
        <p:nvPicPr>
          <p:cNvPr id="21516" name="Picture 22" descr="Recycled paper">
            <a:hlinkClick r:id="" action="ppaction://hlinkshowjump?jump=previousslide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402013" y="6537325"/>
            <a:ext cx="134937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7" name="WordArt 23"/>
          <p:cNvSpPr>
            <a:spLocks noChangeArrowheads="1" noChangeShapeType="1" noTextEdit="1"/>
          </p:cNvSpPr>
          <p:nvPr/>
        </p:nvSpPr>
        <p:spPr bwMode="auto">
          <a:xfrm>
            <a:off x="6019800" y="1676400"/>
            <a:ext cx="2895600" cy="762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 dirty="0" err="1" smtClean="0">
                <a:solidFill>
                  <a:srgbClr val="000066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Vendas</a:t>
            </a:r>
            <a:r>
              <a:rPr lang="en-US" sz="3600" kern="10" dirty="0" smtClean="0">
                <a:solidFill>
                  <a:srgbClr val="000066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de </a:t>
            </a:r>
            <a:r>
              <a:rPr lang="en-US" sz="3600" kern="10" dirty="0" err="1" smtClean="0">
                <a:solidFill>
                  <a:srgbClr val="000066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Pistache</a:t>
            </a:r>
            <a:endParaRPr lang="en-US" sz="3600" kern="10" dirty="0" smtClean="0">
              <a:solidFill>
                <a:srgbClr val="000066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endParaRPr lang="en-US" sz="3600" kern="10" dirty="0">
              <a:solidFill>
                <a:srgbClr val="000066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21518" name="Picture 1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1387475"/>
            <a:ext cx="5410200" cy="477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Copyright (c)2014 John Wiley &amp; Sons, Inc.</a:t>
            </a:r>
            <a:endParaRPr lang="en-US" altLang="en-US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eaLnBrk="1" hangingPunct="1"/>
            <a:fld id="{A99F885E-6D2A-48D9-881B-B2144F98BD13}" type="slidenum">
              <a:rPr lang="en-US" altLang="en-US">
                <a:solidFill>
                  <a:srgbClr val="898989"/>
                </a:solidFill>
                <a:latin typeface="Calibri" pitchFamily="-109" charset="0"/>
              </a:rPr>
              <a:pPr eaLnBrk="1" hangingPunct="1"/>
              <a:t>23</a:t>
            </a:fld>
            <a:endParaRPr lang="en-US" altLang="en-US">
              <a:solidFill>
                <a:srgbClr val="898989"/>
              </a:solidFill>
              <a:latin typeface="Calibri" pitchFamily="-109" charset="0"/>
            </a:endParaRPr>
          </a:p>
        </p:txBody>
      </p:sp>
      <p:sp>
        <p:nvSpPr>
          <p:cNvPr id="22533" name="AutoShape 10"/>
          <p:cNvSpPr>
            <a:spLocks noChangeArrowheads="1"/>
          </p:cNvSpPr>
          <p:nvPr/>
        </p:nvSpPr>
        <p:spPr bwMode="auto">
          <a:xfrm>
            <a:off x="0" y="152400"/>
            <a:ext cx="9144000" cy="914400"/>
          </a:xfrm>
          <a:prstGeom prst="roundRect">
            <a:avLst>
              <a:gd name="adj" fmla="val 50000"/>
            </a:avLst>
          </a:prstGeom>
          <a:solidFill>
            <a:schemeClr val="accent3">
              <a:lumMod val="75000"/>
              <a:alpha val="50195"/>
            </a:schemeClr>
          </a:solidFill>
          <a:ln w="38100">
            <a:solidFill>
              <a:srgbClr val="666699"/>
            </a:solidFill>
            <a:round/>
            <a:headEnd/>
            <a:tailEnd/>
          </a:ln>
        </p:spPr>
        <p:txBody>
          <a:bodyPr wrap="none" lIns="457200" rIns="4572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r>
              <a:rPr lang="en-US" altLang="en-US" sz="3600" b="1" dirty="0" err="1" smtClean="0">
                <a:solidFill>
                  <a:srgbClr val="000066"/>
                </a:solidFill>
                <a:latin typeface="Calibri" pitchFamily="-109" charset="0"/>
              </a:rPr>
              <a:t>Análise</a:t>
            </a:r>
            <a:r>
              <a:rPr lang="en-US" altLang="en-US" sz="3600" b="1" dirty="0" smtClean="0">
                <a:solidFill>
                  <a:srgbClr val="000066"/>
                </a:solidFill>
                <a:latin typeface="Calibri" pitchFamily="-109" charset="0"/>
              </a:rPr>
              <a:t> </a:t>
            </a:r>
            <a:r>
              <a:rPr lang="en-US" altLang="en-US" sz="3600" b="1" dirty="0" err="1" smtClean="0">
                <a:solidFill>
                  <a:srgbClr val="000066"/>
                </a:solidFill>
                <a:latin typeface="Calibri" pitchFamily="-109" charset="0"/>
              </a:rPr>
              <a:t>Microeconômica</a:t>
            </a:r>
            <a:endParaRPr lang="en-US" altLang="en-US" sz="3600" b="1" dirty="0">
              <a:solidFill>
                <a:srgbClr val="000066"/>
              </a:solidFill>
              <a:latin typeface="Calibri" pitchFamily="-109" charset="0"/>
            </a:endParaRPr>
          </a:p>
          <a:p>
            <a:r>
              <a:rPr lang="en-US" altLang="en-US" sz="2400" i="1" dirty="0" err="1" smtClean="0">
                <a:solidFill>
                  <a:srgbClr val="000066"/>
                </a:solidFill>
                <a:latin typeface="Calibri" pitchFamily="-109" charset="0"/>
              </a:rPr>
              <a:t>Alguns</a:t>
            </a:r>
            <a:r>
              <a:rPr lang="en-US" altLang="en-US" sz="2400" i="1" dirty="0" smtClean="0">
                <a:solidFill>
                  <a:srgbClr val="000066"/>
                </a:solidFill>
                <a:latin typeface="Calibri" pitchFamily="-109" charset="0"/>
              </a:rPr>
              <a:t> </a:t>
            </a:r>
            <a:r>
              <a:rPr lang="en-US" altLang="en-US" sz="2400" i="1" dirty="0" err="1" smtClean="0">
                <a:solidFill>
                  <a:srgbClr val="000066"/>
                </a:solidFill>
                <a:latin typeface="Calibri" pitchFamily="-109" charset="0"/>
              </a:rPr>
              <a:t>Tipos</a:t>
            </a:r>
            <a:endParaRPr lang="en-US" altLang="en-US" sz="2400" i="1" dirty="0">
              <a:solidFill>
                <a:srgbClr val="000066"/>
              </a:solidFill>
              <a:latin typeface="Calibri" pitchFamily="-109" charset="0"/>
            </a:endParaRPr>
          </a:p>
        </p:txBody>
      </p:sp>
      <p:sp>
        <p:nvSpPr>
          <p:cNvPr id="1048587" name="Rectangle 11"/>
          <p:cNvSpPr>
            <a:spLocks noChangeArrowheads="1"/>
          </p:cNvSpPr>
          <p:nvPr/>
        </p:nvSpPr>
        <p:spPr bwMode="auto">
          <a:xfrm>
            <a:off x="304800" y="1752600"/>
            <a:ext cx="8153400" cy="3108543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algn="just" eaLnBrk="1" hangingPunct="1"/>
            <a:r>
              <a:rPr lang="pt-BR" altLang="en-US" sz="2800" b="1" dirty="0" smtClean="0">
                <a:solidFill>
                  <a:srgbClr val="000066"/>
                </a:solidFill>
                <a:latin typeface="Calibri" pitchFamily="-109" charset="0"/>
              </a:rPr>
              <a:t>Análise Positiva : </a:t>
            </a:r>
          </a:p>
          <a:p>
            <a:pPr lvl="1" algn="just" eaLnBrk="1" hangingPunct="1">
              <a:buFontTx/>
              <a:buChar char="•"/>
            </a:pPr>
            <a:r>
              <a:rPr lang="pt-BR" altLang="en-US" sz="2800" b="1" dirty="0" smtClean="0">
                <a:latin typeface="Calibri" pitchFamily="-109" charset="0"/>
              </a:rPr>
              <a:t> </a:t>
            </a:r>
            <a:r>
              <a:rPr lang="pt-BR" altLang="en-US" sz="2800" dirty="0" smtClean="0">
                <a:latin typeface="Calibri" pitchFamily="-109" charset="0"/>
              </a:rPr>
              <a:t> é a análise que busca explicar como o sistema econômico funciona ou predizer como se dará uma mudança no tempo</a:t>
            </a:r>
          </a:p>
          <a:p>
            <a:pPr algn="just" eaLnBrk="1" hangingPunct="1"/>
            <a:endParaRPr lang="pt-BR" altLang="en-US" sz="2800" u="sng" dirty="0" smtClean="0">
              <a:solidFill>
                <a:srgbClr val="000066"/>
              </a:solidFill>
              <a:latin typeface="Calibri" pitchFamily="-109" charset="0"/>
            </a:endParaRPr>
          </a:p>
          <a:p>
            <a:pPr algn="just" eaLnBrk="1" hangingPunct="1"/>
            <a:r>
              <a:rPr lang="pt-BR" altLang="en-US" sz="2800" b="1" dirty="0" smtClean="0">
                <a:solidFill>
                  <a:srgbClr val="000066"/>
                </a:solidFill>
                <a:latin typeface="Calibri" pitchFamily="-109" charset="0"/>
              </a:rPr>
              <a:t>Análise Normativa :</a:t>
            </a:r>
          </a:p>
          <a:p>
            <a:pPr lvl="1" algn="just" eaLnBrk="1" hangingPunct="1">
              <a:buClr>
                <a:schemeClr val="tx1"/>
              </a:buClr>
              <a:buFontTx/>
              <a:buChar char="•"/>
            </a:pPr>
            <a:r>
              <a:rPr lang="pt-BR" altLang="en-US" sz="2800" dirty="0" smtClean="0">
                <a:latin typeface="Calibri" pitchFamily="-109" charset="0"/>
              </a:rPr>
              <a:t>é a análise que como as coisas deveriam ser</a:t>
            </a:r>
            <a:endParaRPr lang="pt-BR" altLang="en-US" sz="2800" dirty="0">
              <a:latin typeface="Calibri" pitchFamily="-109" charset="0"/>
            </a:endParaRPr>
          </a:p>
        </p:txBody>
      </p:sp>
      <p:sp>
        <p:nvSpPr>
          <p:cNvPr id="1048588" name="AutoShape 12"/>
          <p:cNvSpPr>
            <a:spLocks noChangeArrowheads="1"/>
          </p:cNvSpPr>
          <p:nvPr/>
        </p:nvSpPr>
        <p:spPr bwMode="auto">
          <a:xfrm>
            <a:off x="2273300" y="6477000"/>
            <a:ext cx="4610100" cy="279400"/>
          </a:xfrm>
          <a:prstGeom prst="roundRect">
            <a:avLst>
              <a:gd name="adj" fmla="val 50000"/>
            </a:avLst>
          </a:prstGeom>
          <a:solidFill>
            <a:srgbClr val="9F9FBF">
              <a:alpha val="50000"/>
            </a:srgbClr>
          </a:solidFill>
          <a:ln w="38100">
            <a:noFill/>
            <a:round/>
            <a:headEnd/>
            <a:tailEnd/>
          </a:ln>
          <a:effectLst/>
        </p:spPr>
        <p:txBody>
          <a:bodyPr wrap="none" lIns="457200" rIns="4572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endParaRPr lang="en-US" altLang="en-US" sz="400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-109" charset="0"/>
            </a:endParaRPr>
          </a:p>
        </p:txBody>
      </p:sp>
      <p:graphicFrame>
        <p:nvGraphicFramePr>
          <p:cNvPr id="22530" name="Object 13">
            <a:hlinkClick r:id="" action="ppaction://hlinkshowjump?jump=firstslide" highlightClick="1"/>
            <a:hlinkHover r:id="" action="ppaction://noaction" highlightClick="1"/>
          </p:cNvPr>
          <p:cNvGraphicFramePr>
            <a:graphicFrameLocks noChangeAspect="1"/>
          </p:cNvGraphicFramePr>
          <p:nvPr/>
        </p:nvGraphicFramePr>
        <p:xfrm>
          <a:off x="5397500" y="6523038"/>
          <a:ext cx="198438" cy="196850"/>
        </p:xfrm>
        <a:graphic>
          <a:graphicData uri="http://schemas.openxmlformats.org/presentationml/2006/ole">
            <p:oleObj spid="_x0000_s22557" name="Clip" r:id="rId3" imgW="2413440" imgH="2413440" progId="">
              <p:embed/>
            </p:oleObj>
          </a:graphicData>
        </a:graphic>
      </p:graphicFrame>
      <p:pic>
        <p:nvPicPr>
          <p:cNvPr id="22536" name="Picture 14" descr="Recycled paper">
            <a:hlinkClick r:id="" action="ppaction://hlinkshowjump?jump=lastslide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9438" y="6519863"/>
            <a:ext cx="179387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7" name="Picture 15" descr="Recycled paper">
            <a:hlinkClick r:id="" action="ppaction://hlinkshowjump?jump=nextslide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33813" y="6542088"/>
            <a:ext cx="134937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8" name="Picture 16" descr="Recycled paper">
            <a:hlinkClick r:id="" action="ppaction://hlinkshowjump?jump=lastslideviewed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3613150" y="6548438"/>
            <a:ext cx="1508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2531" name="Object 17">
            <a:hlinkClick r:id="rId7" action="ppaction://hlinksldjump" highlightClick="1"/>
            <a:hlinkHover r:id="" action="ppaction://noaction" highlightClick="1"/>
          </p:cNvPr>
          <p:cNvGraphicFramePr>
            <a:graphicFrameLocks noChangeAspect="1"/>
          </p:cNvGraphicFramePr>
          <p:nvPr/>
        </p:nvGraphicFramePr>
        <p:xfrm>
          <a:off x="5902325" y="6518275"/>
          <a:ext cx="196850" cy="201613"/>
        </p:xfrm>
        <a:graphic>
          <a:graphicData uri="http://schemas.openxmlformats.org/presentationml/2006/ole">
            <p:oleObj spid="_x0000_s22558" name="Clip" r:id="rId8" imgW="2413440" imgH="2413440" progId="">
              <p:embed/>
            </p:oleObj>
          </a:graphicData>
        </a:graphic>
      </p:graphicFrame>
      <p:sp>
        <p:nvSpPr>
          <p:cNvPr id="22539" name="Text Box 18" descr="Recycled paper"/>
          <p:cNvSpPr txBox="1">
            <a:spLocks noChangeArrowheads="1"/>
          </p:cNvSpPr>
          <p:nvPr/>
        </p:nvSpPr>
        <p:spPr bwMode="auto">
          <a:xfrm>
            <a:off x="4146550" y="6477000"/>
            <a:ext cx="10350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r>
              <a:rPr lang="en-US" altLang="en-US" sz="1200" b="1">
                <a:solidFill>
                  <a:srgbClr val="000099"/>
                </a:solidFill>
                <a:latin typeface="Calibri" pitchFamily="-109" charset="0"/>
              </a:rPr>
              <a:t>Chapter One</a:t>
            </a:r>
          </a:p>
        </p:txBody>
      </p:sp>
      <p:pic>
        <p:nvPicPr>
          <p:cNvPr id="22540" name="Picture 19" descr="Recycled paper">
            <a:hlinkClick r:id="" action="ppaction://hlinkshowjump?jump=previousslide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402013" y="6537325"/>
            <a:ext cx="134937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Copyright (c)2014 John Wiley &amp; Sons, Inc.</a:t>
            </a:r>
            <a:endParaRPr lang="en-US" altLang="en-US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eaLnBrk="1" hangingPunct="1"/>
            <a:fld id="{E0657A1F-D330-4ECA-A14E-E4B785065AE4}" type="slidenum">
              <a:rPr lang="en-US" altLang="en-US">
                <a:solidFill>
                  <a:srgbClr val="898989"/>
                </a:solidFill>
                <a:latin typeface="Calibri" pitchFamily="-109" charset="0"/>
              </a:rPr>
              <a:pPr eaLnBrk="1" hangingPunct="1"/>
              <a:t>24</a:t>
            </a:fld>
            <a:endParaRPr lang="en-US" altLang="en-US">
              <a:solidFill>
                <a:srgbClr val="898989"/>
              </a:solidFill>
              <a:latin typeface="Calibri" pitchFamily="-109" charset="0"/>
            </a:endParaRPr>
          </a:p>
        </p:txBody>
      </p:sp>
      <p:sp>
        <p:nvSpPr>
          <p:cNvPr id="23557" name="AutoShape 2"/>
          <p:cNvSpPr>
            <a:spLocks noChangeArrowheads="1"/>
          </p:cNvSpPr>
          <p:nvPr/>
        </p:nvSpPr>
        <p:spPr bwMode="auto">
          <a:xfrm>
            <a:off x="0" y="152400"/>
            <a:ext cx="9144000" cy="914400"/>
          </a:xfrm>
          <a:prstGeom prst="roundRect">
            <a:avLst>
              <a:gd name="adj" fmla="val 50000"/>
            </a:avLst>
          </a:prstGeom>
          <a:solidFill>
            <a:schemeClr val="accent3">
              <a:lumMod val="75000"/>
              <a:alpha val="50195"/>
            </a:schemeClr>
          </a:solidFill>
          <a:ln w="38100">
            <a:solidFill>
              <a:srgbClr val="666699"/>
            </a:solidFill>
            <a:round/>
            <a:headEnd/>
            <a:tailEnd/>
          </a:ln>
        </p:spPr>
        <p:txBody>
          <a:bodyPr wrap="none" lIns="457200" rIns="4572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r>
              <a:rPr lang="pt-BR" altLang="en-US" sz="3600" b="1" dirty="0" smtClean="0">
                <a:solidFill>
                  <a:srgbClr val="000066"/>
                </a:solidFill>
                <a:latin typeface="Calibri" pitchFamily="-109" charset="0"/>
              </a:rPr>
              <a:t>Análise Microeconômica</a:t>
            </a:r>
          </a:p>
          <a:p>
            <a:r>
              <a:rPr lang="pt-BR" altLang="en-US" sz="2400" i="1" dirty="0" smtClean="0">
                <a:solidFill>
                  <a:srgbClr val="000066"/>
                </a:solidFill>
                <a:latin typeface="Calibri" pitchFamily="-109" charset="0"/>
              </a:rPr>
              <a:t>Exemplos</a:t>
            </a:r>
            <a:endParaRPr lang="pt-BR" altLang="en-US" sz="2400" i="1" dirty="0">
              <a:solidFill>
                <a:srgbClr val="000066"/>
              </a:solidFill>
              <a:latin typeface="Calibri" pitchFamily="-109" charset="0"/>
            </a:endParaRPr>
          </a:p>
        </p:txBody>
      </p:sp>
      <p:sp>
        <p:nvSpPr>
          <p:cNvPr id="1049611" name="Rectangle 11"/>
          <p:cNvSpPr>
            <a:spLocks noChangeArrowheads="1"/>
          </p:cNvSpPr>
          <p:nvPr/>
        </p:nvSpPr>
        <p:spPr bwMode="auto">
          <a:xfrm>
            <a:off x="1066800" y="2057400"/>
            <a:ext cx="7086600" cy="341632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algn="just" eaLnBrk="1" hangingPunct="1"/>
            <a:r>
              <a:rPr lang="pt-BR" altLang="en-US" sz="2400" b="1" dirty="0" smtClean="0">
                <a:solidFill>
                  <a:srgbClr val="000066"/>
                </a:solidFill>
                <a:latin typeface="Calibri" pitchFamily="-109" charset="0"/>
              </a:rPr>
              <a:t>Exemplo</a:t>
            </a:r>
            <a:r>
              <a:rPr lang="en-US" altLang="en-US" sz="2400" b="1" dirty="0" smtClean="0">
                <a:solidFill>
                  <a:srgbClr val="000066"/>
                </a:solidFill>
                <a:latin typeface="Calibri" pitchFamily="-109" charset="0"/>
              </a:rPr>
              <a:t>:</a:t>
            </a:r>
            <a:r>
              <a:rPr lang="en-US" altLang="en-US" sz="2400" dirty="0" smtClean="0">
                <a:latin typeface="Calibri" pitchFamily="-109" charset="0"/>
              </a:rPr>
              <a:t> </a:t>
            </a:r>
            <a:r>
              <a:rPr lang="pt-BR" altLang="en-US" sz="2400" i="1" dirty="0" smtClean="0">
                <a:latin typeface="Calibri" pitchFamily="-109" charset="0"/>
              </a:rPr>
              <a:t>“Deveríamos diminuir a desigualdade de renda antes de buscar a eficiência econômica?”</a:t>
            </a:r>
          </a:p>
          <a:p>
            <a:pPr algn="just" eaLnBrk="1" hangingPunct="1"/>
            <a:endParaRPr lang="pt-BR" altLang="en-US" sz="2400" i="1" dirty="0" smtClean="0">
              <a:latin typeface="Calibri" pitchFamily="-109" charset="0"/>
            </a:endParaRPr>
          </a:p>
          <a:p>
            <a:pPr algn="just" eaLnBrk="1" hangingPunct="1"/>
            <a:r>
              <a:rPr lang="pt-BR" altLang="en-US" sz="2400" b="1" dirty="0" smtClean="0">
                <a:solidFill>
                  <a:srgbClr val="000066"/>
                </a:solidFill>
                <a:latin typeface="Calibri" pitchFamily="-109" charset="0"/>
              </a:rPr>
              <a:t>Exemplo:</a:t>
            </a:r>
            <a:r>
              <a:rPr lang="pt-BR" altLang="en-US" sz="2400" dirty="0" smtClean="0">
                <a:latin typeface="Calibri" pitchFamily="-109" charset="0"/>
              </a:rPr>
              <a:t> </a:t>
            </a:r>
            <a:r>
              <a:rPr lang="pt-BR" altLang="en-US" sz="2400" i="1" dirty="0" smtClean="0">
                <a:latin typeface="Calibri" pitchFamily="-109" charset="0"/>
              </a:rPr>
              <a:t>“Para combater a desigualdade de renda deveríamos aumentar a progressividade do imposto sobre a renda ou o imposto sobre o consumo?”</a:t>
            </a:r>
          </a:p>
          <a:p>
            <a:pPr algn="just" eaLnBrk="1" hangingPunct="1"/>
            <a:endParaRPr lang="pt-BR" altLang="en-US" sz="2400" i="1" u="sng" dirty="0" smtClean="0">
              <a:latin typeface="Calibri" pitchFamily="-109" charset="0"/>
            </a:endParaRPr>
          </a:p>
          <a:p>
            <a:pPr algn="just" eaLnBrk="1" hangingPunct="1"/>
            <a:r>
              <a:rPr lang="pt-BR" altLang="en-US" sz="2400" b="1" dirty="0" smtClean="0">
                <a:solidFill>
                  <a:srgbClr val="000066"/>
                </a:solidFill>
                <a:latin typeface="Calibri" pitchFamily="-109" charset="0"/>
              </a:rPr>
              <a:t>Exemplo:</a:t>
            </a:r>
            <a:r>
              <a:rPr lang="pt-BR" altLang="en-US" sz="2400" dirty="0" smtClean="0">
                <a:latin typeface="Calibri" pitchFamily="-109" charset="0"/>
              </a:rPr>
              <a:t> </a:t>
            </a:r>
            <a:r>
              <a:rPr lang="pt-BR" altLang="en-US" sz="2400" i="1" dirty="0" smtClean="0">
                <a:latin typeface="Calibri" pitchFamily="-109" charset="0"/>
              </a:rPr>
              <a:t>“O imposto progressivo sobre a renda poderá afetar o total de horas trabalhadas?”</a:t>
            </a:r>
            <a:endParaRPr lang="pt-BR" altLang="en-US" sz="2400" i="1" dirty="0">
              <a:latin typeface="Calibri" pitchFamily="-109" charset="0"/>
            </a:endParaRPr>
          </a:p>
        </p:txBody>
      </p:sp>
      <p:sp>
        <p:nvSpPr>
          <p:cNvPr id="1049612" name="AutoShape 12"/>
          <p:cNvSpPr>
            <a:spLocks noChangeArrowheads="1"/>
          </p:cNvSpPr>
          <p:nvPr/>
        </p:nvSpPr>
        <p:spPr bwMode="auto">
          <a:xfrm>
            <a:off x="2273300" y="6477000"/>
            <a:ext cx="4610100" cy="279400"/>
          </a:xfrm>
          <a:prstGeom prst="roundRect">
            <a:avLst>
              <a:gd name="adj" fmla="val 50000"/>
            </a:avLst>
          </a:prstGeom>
          <a:solidFill>
            <a:srgbClr val="9F9FBF">
              <a:alpha val="50000"/>
            </a:srgbClr>
          </a:solidFill>
          <a:ln w="38100">
            <a:noFill/>
            <a:round/>
            <a:headEnd/>
            <a:tailEnd/>
          </a:ln>
          <a:effectLst/>
        </p:spPr>
        <p:txBody>
          <a:bodyPr wrap="none" lIns="457200" rIns="4572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endParaRPr lang="en-US" altLang="en-US" sz="400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-109" charset="0"/>
            </a:endParaRPr>
          </a:p>
        </p:txBody>
      </p:sp>
      <p:graphicFrame>
        <p:nvGraphicFramePr>
          <p:cNvPr id="23554" name="Object 13">
            <a:hlinkClick r:id="" action="ppaction://hlinkshowjump?jump=firstslide" highlightClick="1"/>
            <a:hlinkHover r:id="" action="ppaction://noaction" highlightClick="1"/>
          </p:cNvPr>
          <p:cNvGraphicFramePr>
            <a:graphicFrameLocks noChangeAspect="1"/>
          </p:cNvGraphicFramePr>
          <p:nvPr/>
        </p:nvGraphicFramePr>
        <p:xfrm>
          <a:off x="5397500" y="6523038"/>
          <a:ext cx="198438" cy="196850"/>
        </p:xfrm>
        <a:graphic>
          <a:graphicData uri="http://schemas.openxmlformats.org/presentationml/2006/ole">
            <p:oleObj spid="_x0000_s23577" name="Clip" r:id="rId3" imgW="2413440" imgH="2413440" progId="">
              <p:embed/>
            </p:oleObj>
          </a:graphicData>
        </a:graphic>
      </p:graphicFrame>
      <p:pic>
        <p:nvPicPr>
          <p:cNvPr id="23560" name="Picture 14" descr="Recycled paper">
            <a:hlinkClick r:id="" action="ppaction://hlinkshowjump?jump=lastslide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9438" y="6519863"/>
            <a:ext cx="179387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1" name="Picture 15" descr="Recycled paper">
            <a:hlinkClick r:id="" action="ppaction://hlinkshowjump?jump=nextslide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33813" y="6542088"/>
            <a:ext cx="134937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2" name="Picture 16" descr="Recycled paper">
            <a:hlinkClick r:id="" action="ppaction://hlinkshowjump?jump=lastslideviewed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3613150" y="6548438"/>
            <a:ext cx="1508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3555" name="Object 17">
            <a:hlinkClick r:id="rId7" action="ppaction://hlinksldjump" highlightClick="1"/>
            <a:hlinkHover r:id="" action="ppaction://noaction" highlightClick="1"/>
          </p:cNvPr>
          <p:cNvGraphicFramePr>
            <a:graphicFrameLocks noChangeAspect="1"/>
          </p:cNvGraphicFramePr>
          <p:nvPr/>
        </p:nvGraphicFramePr>
        <p:xfrm>
          <a:off x="5902325" y="6518275"/>
          <a:ext cx="196850" cy="201613"/>
        </p:xfrm>
        <a:graphic>
          <a:graphicData uri="http://schemas.openxmlformats.org/presentationml/2006/ole">
            <p:oleObj spid="_x0000_s23578" name="Clip" r:id="rId8" imgW="2413440" imgH="2413440" progId="">
              <p:embed/>
            </p:oleObj>
          </a:graphicData>
        </a:graphic>
      </p:graphicFrame>
      <p:sp>
        <p:nvSpPr>
          <p:cNvPr id="23563" name="Text Box 18" descr="Recycled paper"/>
          <p:cNvSpPr txBox="1">
            <a:spLocks noChangeArrowheads="1"/>
          </p:cNvSpPr>
          <p:nvPr/>
        </p:nvSpPr>
        <p:spPr bwMode="auto">
          <a:xfrm>
            <a:off x="4146550" y="6477000"/>
            <a:ext cx="10350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r>
              <a:rPr lang="en-US" altLang="en-US" sz="1200" b="1">
                <a:solidFill>
                  <a:srgbClr val="000099"/>
                </a:solidFill>
                <a:latin typeface="Calibri" pitchFamily="-109" charset="0"/>
              </a:rPr>
              <a:t>Chapter One</a:t>
            </a:r>
          </a:p>
        </p:txBody>
      </p:sp>
      <p:pic>
        <p:nvPicPr>
          <p:cNvPr id="23564" name="Picture 19" descr="Recycled paper">
            <a:hlinkClick r:id="" action="ppaction://hlinkshowjump?jump=previousslide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402013" y="6537325"/>
            <a:ext cx="134937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Copyright (c)2014 John Wiley &amp; Sons, Inc.</a:t>
            </a:r>
            <a:endParaRPr lang="en-US" altLang="en-US"/>
          </a:p>
        </p:txBody>
      </p:sp>
      <p:sp>
        <p:nvSpPr>
          <p:cNvPr id="205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eaLnBrk="1" hangingPunct="1"/>
            <a:fld id="{4F5E7AC8-49C3-4920-A725-8495BC646850}" type="slidenum">
              <a:rPr lang="en-US" altLang="en-US">
                <a:solidFill>
                  <a:srgbClr val="898989"/>
                </a:solidFill>
                <a:latin typeface="Calibri" pitchFamily="-109" charset="0"/>
              </a:rPr>
              <a:pPr eaLnBrk="1" hangingPunct="1"/>
              <a:t>3</a:t>
            </a:fld>
            <a:endParaRPr lang="en-US" altLang="en-US">
              <a:solidFill>
                <a:srgbClr val="898989"/>
              </a:solidFill>
              <a:latin typeface="Calibri" pitchFamily="-109" charset="0"/>
            </a:endParaRPr>
          </a:p>
        </p:txBody>
      </p:sp>
      <p:sp>
        <p:nvSpPr>
          <p:cNvPr id="1012738" name="AutoShape 2"/>
          <p:cNvSpPr>
            <a:spLocks noChangeArrowheads="1"/>
          </p:cNvSpPr>
          <p:nvPr/>
        </p:nvSpPr>
        <p:spPr bwMode="auto">
          <a:xfrm>
            <a:off x="0" y="152400"/>
            <a:ext cx="9144000" cy="914400"/>
          </a:xfrm>
          <a:prstGeom prst="roundRect">
            <a:avLst>
              <a:gd name="adj" fmla="val 50000"/>
            </a:avLst>
          </a:prstGeom>
          <a:solidFill>
            <a:schemeClr val="accent3">
              <a:lumMod val="75000"/>
              <a:alpha val="50000"/>
            </a:schemeClr>
          </a:solidFill>
          <a:ln w="38100">
            <a:solidFill>
              <a:srgbClr val="666699"/>
            </a:solidFill>
            <a:round/>
            <a:headEnd/>
            <a:tailEnd/>
          </a:ln>
          <a:effectLst/>
        </p:spPr>
        <p:txBody>
          <a:bodyPr wrap="none" lIns="457200" rIns="4572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r>
              <a:rPr lang="en-US" altLang="en-US" sz="4000" b="1" dirty="0" err="1" smtClean="0">
                <a:solidFill>
                  <a:srgbClr val="000066"/>
                </a:solidFill>
                <a:latin typeface="Calibri" pitchFamily="-109" charset="0"/>
              </a:rPr>
              <a:t>Definição</a:t>
            </a:r>
            <a:r>
              <a:rPr lang="en-US" altLang="en-US" sz="4000" b="1" dirty="0" smtClean="0">
                <a:solidFill>
                  <a:srgbClr val="000066"/>
                </a:solidFill>
                <a:latin typeface="Calibri" pitchFamily="-109" charset="0"/>
              </a:rPr>
              <a:t> de </a:t>
            </a:r>
            <a:r>
              <a:rPr lang="en-US" altLang="en-US" sz="4000" b="1" dirty="0" err="1" smtClean="0">
                <a:solidFill>
                  <a:srgbClr val="000066"/>
                </a:solidFill>
                <a:latin typeface="Calibri" pitchFamily="-109" charset="0"/>
              </a:rPr>
              <a:t>Teoria</a:t>
            </a:r>
            <a:r>
              <a:rPr lang="en-US" altLang="en-US" sz="4000" b="1" dirty="0" smtClean="0">
                <a:solidFill>
                  <a:srgbClr val="000066"/>
                </a:solidFill>
                <a:latin typeface="Calibri" pitchFamily="-109" charset="0"/>
              </a:rPr>
              <a:t> </a:t>
            </a:r>
            <a:r>
              <a:rPr lang="en-US" altLang="en-US" sz="4000" b="1" dirty="0" err="1" smtClean="0">
                <a:solidFill>
                  <a:srgbClr val="000066"/>
                </a:solidFill>
                <a:latin typeface="Calibri" pitchFamily="-109" charset="0"/>
              </a:rPr>
              <a:t>Microeconômica</a:t>
            </a:r>
            <a:endParaRPr lang="en-US" altLang="en-US" sz="2400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-109" charset="0"/>
            </a:endParaRP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1219200" y="1676400"/>
            <a:ext cx="6781800" cy="4401205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algn="just" eaLnBrk="1" hangingPunct="1"/>
            <a:r>
              <a:rPr lang="pt-BR" altLang="en-US" sz="2800" dirty="0" smtClean="0">
                <a:latin typeface="Calibri" pitchFamily="-109" charset="0"/>
              </a:rPr>
              <a:t>Microeconomia é o estudo de como tomadores de decisões econômicas individuais (consumidores, trabalhadores, firmas ou gerentes) alocam recursos escassos entre usos alternativos</a:t>
            </a:r>
          </a:p>
          <a:p>
            <a:pPr algn="just" eaLnBrk="1" hangingPunct="1"/>
            <a:endParaRPr lang="pt-BR" altLang="en-US" sz="2800" dirty="0" smtClean="0">
              <a:latin typeface="Calibri" pitchFamily="-109" charset="0"/>
            </a:endParaRPr>
          </a:p>
          <a:p>
            <a:pPr algn="just" eaLnBrk="1" hangingPunct="1"/>
            <a:r>
              <a:rPr lang="pt-BR" altLang="en-US" sz="2800" dirty="0" smtClean="0">
                <a:latin typeface="Calibri" pitchFamily="-109" charset="0"/>
              </a:rPr>
              <a:t>Esse estudo envolve tanto o comportamento dos agentes econômicos em si como suas interações na formação de unidades maiores como mercados</a:t>
            </a:r>
            <a:endParaRPr lang="pt-BR" altLang="en-US" sz="2800" dirty="0">
              <a:latin typeface="Calibri" pitchFamily="-109" charset="0"/>
            </a:endParaRPr>
          </a:p>
        </p:txBody>
      </p:sp>
      <p:sp>
        <p:nvSpPr>
          <p:cNvPr id="1012748" name="AutoShape 12"/>
          <p:cNvSpPr>
            <a:spLocks noChangeArrowheads="1"/>
          </p:cNvSpPr>
          <p:nvPr/>
        </p:nvSpPr>
        <p:spPr bwMode="auto">
          <a:xfrm>
            <a:off x="2273300" y="6477000"/>
            <a:ext cx="4610100" cy="279400"/>
          </a:xfrm>
          <a:prstGeom prst="roundRect">
            <a:avLst>
              <a:gd name="adj" fmla="val 50000"/>
            </a:avLst>
          </a:prstGeom>
          <a:solidFill>
            <a:srgbClr val="9F9FBF">
              <a:alpha val="50000"/>
            </a:srgbClr>
          </a:solidFill>
          <a:ln w="38100">
            <a:noFill/>
            <a:round/>
            <a:headEnd/>
            <a:tailEnd/>
          </a:ln>
          <a:effectLst/>
        </p:spPr>
        <p:txBody>
          <a:bodyPr wrap="none" lIns="457200" rIns="4572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endParaRPr lang="en-US" altLang="en-US" sz="400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-109" charset="0"/>
            </a:endParaRPr>
          </a:p>
        </p:txBody>
      </p:sp>
      <p:graphicFrame>
        <p:nvGraphicFramePr>
          <p:cNvPr id="2050" name="Object 13">
            <a:hlinkClick r:id="" action="ppaction://hlinkshowjump?jump=firstslide" highlightClick="1"/>
            <a:hlinkHover r:id="" action="ppaction://noaction" highlightClick="1"/>
          </p:cNvPr>
          <p:cNvGraphicFramePr>
            <a:graphicFrameLocks noChangeAspect="1"/>
          </p:cNvGraphicFramePr>
          <p:nvPr/>
        </p:nvGraphicFramePr>
        <p:xfrm>
          <a:off x="5397500" y="6523038"/>
          <a:ext cx="198438" cy="196850"/>
        </p:xfrm>
        <a:graphic>
          <a:graphicData uri="http://schemas.openxmlformats.org/presentationml/2006/ole">
            <p:oleObj spid="_x0000_s2077" name="Clip" r:id="rId3" imgW="2413440" imgH="2413440" progId="">
              <p:embed/>
            </p:oleObj>
          </a:graphicData>
        </a:graphic>
      </p:graphicFrame>
      <p:pic>
        <p:nvPicPr>
          <p:cNvPr id="2056" name="Picture 14" descr="Recycled paper">
            <a:hlinkClick r:id="" action="ppaction://hlinkshowjump?jump=lastslide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9438" y="6519863"/>
            <a:ext cx="179387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15" descr="Recycled paper">
            <a:hlinkClick r:id="" action="ppaction://hlinkshowjump?jump=nextslide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33813" y="6542088"/>
            <a:ext cx="134937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6" descr="Recycled paper">
            <a:hlinkClick r:id="" action="ppaction://hlinkshowjump?jump=lastslideviewed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3613150" y="6548438"/>
            <a:ext cx="1508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051" name="Object 17">
            <a:hlinkClick r:id="rId7" action="ppaction://hlinksldjump" highlightClick="1"/>
            <a:hlinkHover r:id="" action="ppaction://noaction" highlightClick="1"/>
          </p:cNvPr>
          <p:cNvGraphicFramePr>
            <a:graphicFrameLocks noChangeAspect="1"/>
          </p:cNvGraphicFramePr>
          <p:nvPr/>
        </p:nvGraphicFramePr>
        <p:xfrm>
          <a:off x="5902325" y="6518275"/>
          <a:ext cx="196850" cy="201613"/>
        </p:xfrm>
        <a:graphic>
          <a:graphicData uri="http://schemas.openxmlformats.org/presentationml/2006/ole">
            <p:oleObj spid="_x0000_s2078" name="Clip" r:id="rId8" imgW="2413440" imgH="2413440" progId="">
              <p:embed/>
            </p:oleObj>
          </a:graphicData>
        </a:graphic>
      </p:graphicFrame>
      <p:sp>
        <p:nvSpPr>
          <p:cNvPr id="2059" name="Text Box 18" descr="Recycled paper"/>
          <p:cNvSpPr txBox="1">
            <a:spLocks noChangeArrowheads="1"/>
          </p:cNvSpPr>
          <p:nvPr/>
        </p:nvSpPr>
        <p:spPr bwMode="auto">
          <a:xfrm>
            <a:off x="4146550" y="6477000"/>
            <a:ext cx="10350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r>
              <a:rPr lang="en-US" altLang="en-US" sz="1200" b="1">
                <a:solidFill>
                  <a:srgbClr val="000099"/>
                </a:solidFill>
                <a:latin typeface="Calibri" pitchFamily="-109" charset="0"/>
              </a:rPr>
              <a:t>Chapter One</a:t>
            </a:r>
          </a:p>
        </p:txBody>
      </p:sp>
      <p:pic>
        <p:nvPicPr>
          <p:cNvPr id="2060" name="Picture 19" descr="Recycled paper">
            <a:hlinkClick r:id="" action="ppaction://hlinkshowjump?jump=previousslide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402013" y="6537325"/>
            <a:ext cx="134937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Copyright (c)2014 John Wiley &amp; Sons, Inc.</a:t>
            </a:r>
            <a:endParaRPr lang="en-US" altLang="en-US"/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eaLnBrk="1" hangingPunct="1"/>
            <a:fld id="{330D6D32-D631-4100-A684-1A9AA74ADB8E}" type="slidenum">
              <a:rPr lang="en-US" altLang="en-US">
                <a:solidFill>
                  <a:srgbClr val="898989"/>
                </a:solidFill>
                <a:latin typeface="Calibri" pitchFamily="-109" charset="0"/>
              </a:rPr>
              <a:pPr eaLnBrk="1" hangingPunct="1"/>
              <a:t>4</a:t>
            </a:fld>
            <a:endParaRPr lang="en-US" altLang="en-US">
              <a:solidFill>
                <a:srgbClr val="898989"/>
              </a:solidFill>
              <a:latin typeface="Calibri" pitchFamily="-109" charset="0"/>
            </a:endParaRPr>
          </a:p>
        </p:txBody>
      </p:sp>
      <p:sp>
        <p:nvSpPr>
          <p:cNvPr id="3077" name="Rectangle 2"/>
          <p:cNvSpPr>
            <a:spLocks noChangeArrowheads="1"/>
          </p:cNvSpPr>
          <p:nvPr/>
        </p:nvSpPr>
        <p:spPr bwMode="auto">
          <a:xfrm>
            <a:off x="457200" y="1371600"/>
            <a:ext cx="8534400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algn="just" eaLnBrk="1" hangingPunct="1"/>
            <a:endParaRPr lang="en-US" altLang="en-US" sz="2400" i="1" dirty="0">
              <a:latin typeface="Calibri" pitchFamily="-109" charset="0"/>
            </a:endParaRPr>
          </a:p>
          <a:p>
            <a:pPr algn="just" eaLnBrk="1" hangingPunct="1"/>
            <a:endParaRPr lang="en-US" altLang="en-US" sz="2400" i="1" dirty="0">
              <a:latin typeface="Calibri" pitchFamily="-109" charset="0"/>
            </a:endParaRPr>
          </a:p>
          <a:p>
            <a:pPr lvl="2" algn="just" eaLnBrk="1" hangingPunct="1">
              <a:buFont typeface="Wingdings" pitchFamily="-109" charset="2"/>
              <a:buChar char="Ø"/>
            </a:pPr>
            <a:r>
              <a:rPr lang="en-US" altLang="en-US" sz="2400" i="1" dirty="0">
                <a:latin typeface="Calibri" pitchFamily="-109" charset="0"/>
              </a:rPr>
              <a:t> </a:t>
            </a:r>
            <a:r>
              <a:rPr lang="pt-BR" altLang="en-US" sz="2400" i="1" dirty="0" smtClean="0">
                <a:latin typeface="Calibri" pitchFamily="-109" charset="0"/>
              </a:rPr>
              <a:t>Formuladores de Políticas </a:t>
            </a:r>
          </a:p>
          <a:p>
            <a:pPr algn="just" eaLnBrk="1" hangingPunct="1">
              <a:buFont typeface="Wingdings" pitchFamily="-109" charset="2"/>
              <a:buChar char="Ø"/>
            </a:pPr>
            <a:endParaRPr lang="pt-BR" altLang="en-US" sz="2400" i="1" dirty="0" smtClean="0">
              <a:latin typeface="Calibri" pitchFamily="-109" charset="0"/>
            </a:endParaRPr>
          </a:p>
          <a:p>
            <a:pPr lvl="2" algn="just" eaLnBrk="1" hangingPunct="1">
              <a:buFont typeface="Wingdings" pitchFamily="-109" charset="2"/>
              <a:buChar char="Ø"/>
            </a:pPr>
            <a:r>
              <a:rPr lang="pt-BR" altLang="en-US" sz="2400" i="1" dirty="0" smtClean="0">
                <a:latin typeface="Calibri" pitchFamily="-109" charset="0"/>
              </a:rPr>
              <a:t> Administradores</a:t>
            </a:r>
          </a:p>
          <a:p>
            <a:pPr algn="just" eaLnBrk="1" hangingPunct="1">
              <a:buFont typeface="Wingdings" pitchFamily="-109" charset="2"/>
              <a:buChar char="Ø"/>
            </a:pPr>
            <a:endParaRPr lang="pt-BR" altLang="en-US" sz="2400" i="1" dirty="0" smtClean="0">
              <a:latin typeface="Calibri" pitchFamily="-109" charset="0"/>
            </a:endParaRPr>
          </a:p>
          <a:p>
            <a:pPr lvl="2" algn="just" eaLnBrk="1" hangingPunct="1">
              <a:buFont typeface="Wingdings" pitchFamily="-109" charset="2"/>
              <a:buChar char="Ø"/>
            </a:pPr>
            <a:r>
              <a:rPr lang="pt-BR" altLang="en-US" sz="2400" i="1" dirty="0" smtClean="0">
                <a:latin typeface="Calibri" pitchFamily="-109" charset="0"/>
              </a:rPr>
              <a:t> Líderes Sindicais</a:t>
            </a:r>
          </a:p>
          <a:p>
            <a:pPr algn="just" eaLnBrk="1" hangingPunct="1">
              <a:buFont typeface="Wingdings" pitchFamily="-109" charset="2"/>
              <a:buChar char="Ø"/>
            </a:pPr>
            <a:endParaRPr lang="pt-BR" altLang="en-US" sz="2400" i="1" dirty="0" smtClean="0">
              <a:latin typeface="Calibri" pitchFamily="-109" charset="0"/>
            </a:endParaRPr>
          </a:p>
          <a:p>
            <a:pPr lvl="2" algn="just" eaLnBrk="1" hangingPunct="1">
              <a:buFont typeface="Wingdings" pitchFamily="-109" charset="2"/>
              <a:buChar char="Ø"/>
            </a:pPr>
            <a:r>
              <a:rPr lang="pt-BR" altLang="en-US" sz="2400" i="1" dirty="0" smtClean="0">
                <a:latin typeface="Calibri" pitchFamily="-109" charset="0"/>
              </a:rPr>
              <a:t> Investidores</a:t>
            </a:r>
          </a:p>
          <a:p>
            <a:pPr lvl="2" algn="just" eaLnBrk="1" hangingPunct="1">
              <a:buFont typeface="Wingdings" pitchFamily="-109" charset="2"/>
              <a:buChar char="Ø"/>
            </a:pPr>
            <a:endParaRPr lang="pt-BR" altLang="en-US" sz="2400" i="1" dirty="0" smtClean="0">
              <a:latin typeface="Calibri" pitchFamily="-109" charset="0"/>
            </a:endParaRPr>
          </a:p>
          <a:p>
            <a:pPr lvl="2" algn="just" eaLnBrk="1" hangingPunct="1">
              <a:buFont typeface="Wingdings" pitchFamily="-109" charset="2"/>
              <a:buChar char="Ø"/>
            </a:pPr>
            <a:r>
              <a:rPr lang="pt-BR" altLang="en-US" sz="2400" i="1" dirty="0" smtClean="0">
                <a:latin typeface="Calibri" pitchFamily="-109" charset="0"/>
              </a:rPr>
              <a:t> Proprietários de Negócios</a:t>
            </a:r>
            <a:endParaRPr lang="pt-BR" altLang="en-US" sz="2400" i="1" dirty="0">
              <a:latin typeface="Calibri" pitchFamily="-109" charset="0"/>
            </a:endParaRPr>
          </a:p>
        </p:txBody>
      </p:sp>
      <p:sp>
        <p:nvSpPr>
          <p:cNvPr id="1014788" name="AutoShape 4"/>
          <p:cNvSpPr>
            <a:spLocks noChangeArrowheads="1"/>
          </p:cNvSpPr>
          <p:nvPr/>
        </p:nvSpPr>
        <p:spPr bwMode="auto">
          <a:xfrm>
            <a:off x="0" y="152400"/>
            <a:ext cx="9144000" cy="914400"/>
          </a:xfrm>
          <a:prstGeom prst="roundRect">
            <a:avLst>
              <a:gd name="adj" fmla="val 50000"/>
            </a:avLst>
          </a:prstGeom>
          <a:solidFill>
            <a:schemeClr val="accent3">
              <a:lumMod val="75000"/>
              <a:alpha val="50000"/>
            </a:schemeClr>
          </a:solidFill>
          <a:ln w="38100">
            <a:solidFill>
              <a:srgbClr val="666699"/>
            </a:solidFill>
            <a:round/>
            <a:headEnd/>
            <a:tailEnd/>
          </a:ln>
          <a:effectLst/>
        </p:spPr>
        <p:txBody>
          <a:bodyPr wrap="none" lIns="457200" rIns="4572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r>
              <a:rPr lang="en-US" altLang="en-US" sz="3200" b="1" dirty="0" err="1" smtClean="0">
                <a:solidFill>
                  <a:srgbClr val="000066"/>
                </a:solidFill>
                <a:latin typeface="Calibri" pitchFamily="-109" charset="0"/>
              </a:rPr>
              <a:t>Quem</a:t>
            </a:r>
            <a:r>
              <a:rPr lang="en-US" altLang="en-US" sz="3200" b="1" dirty="0" smtClean="0">
                <a:solidFill>
                  <a:srgbClr val="000066"/>
                </a:solidFill>
                <a:latin typeface="Calibri" pitchFamily="-109" charset="0"/>
              </a:rPr>
              <a:t> </a:t>
            </a:r>
            <a:r>
              <a:rPr lang="en-US" altLang="en-US" sz="3200" b="1" dirty="0" err="1" smtClean="0">
                <a:solidFill>
                  <a:srgbClr val="000066"/>
                </a:solidFill>
                <a:latin typeface="Calibri" pitchFamily="-109" charset="0"/>
              </a:rPr>
              <a:t>deve</a:t>
            </a:r>
            <a:r>
              <a:rPr lang="en-US" altLang="en-US" sz="3200" b="1" dirty="0" smtClean="0">
                <a:solidFill>
                  <a:srgbClr val="000066"/>
                </a:solidFill>
                <a:latin typeface="Calibri" pitchFamily="-109" charset="0"/>
              </a:rPr>
              <a:t> </a:t>
            </a:r>
            <a:r>
              <a:rPr lang="en-US" altLang="en-US" sz="3200" b="1" dirty="0" err="1" smtClean="0">
                <a:solidFill>
                  <a:srgbClr val="000066"/>
                </a:solidFill>
                <a:latin typeface="Calibri" pitchFamily="-109" charset="0"/>
              </a:rPr>
              <a:t>estudar</a:t>
            </a:r>
            <a:r>
              <a:rPr lang="en-US" altLang="en-US" sz="3200" b="1" dirty="0" smtClean="0">
                <a:solidFill>
                  <a:srgbClr val="000066"/>
                </a:solidFill>
                <a:latin typeface="Calibri" pitchFamily="-109" charset="0"/>
              </a:rPr>
              <a:t> </a:t>
            </a:r>
            <a:r>
              <a:rPr lang="en-US" altLang="en-US" sz="3200" b="1" dirty="0" err="1" smtClean="0">
                <a:solidFill>
                  <a:srgbClr val="000066"/>
                </a:solidFill>
                <a:latin typeface="Calibri" pitchFamily="-109" charset="0"/>
              </a:rPr>
              <a:t>Teoria</a:t>
            </a:r>
            <a:r>
              <a:rPr lang="en-US" altLang="en-US" sz="3200" b="1" dirty="0" smtClean="0">
                <a:solidFill>
                  <a:srgbClr val="000066"/>
                </a:solidFill>
                <a:latin typeface="Calibri" pitchFamily="-109" charset="0"/>
              </a:rPr>
              <a:t> </a:t>
            </a:r>
            <a:r>
              <a:rPr lang="en-US" altLang="en-US" sz="3200" b="1" dirty="0" err="1" smtClean="0">
                <a:solidFill>
                  <a:srgbClr val="000066"/>
                </a:solidFill>
                <a:latin typeface="Calibri" pitchFamily="-109" charset="0"/>
              </a:rPr>
              <a:t>Microeconômica</a:t>
            </a:r>
            <a:r>
              <a:rPr lang="en-US" altLang="en-US" sz="3200" b="1" dirty="0" smtClean="0">
                <a:solidFill>
                  <a:srgbClr val="000066"/>
                </a:solidFill>
                <a:latin typeface="Calibri" pitchFamily="-109" charset="0"/>
              </a:rPr>
              <a:t>?</a:t>
            </a:r>
            <a:endParaRPr lang="en-US" altLang="en-US" sz="3200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-109" charset="0"/>
            </a:endParaRPr>
          </a:p>
        </p:txBody>
      </p:sp>
      <p:sp>
        <p:nvSpPr>
          <p:cNvPr id="1014798" name="AutoShape 14"/>
          <p:cNvSpPr>
            <a:spLocks noChangeArrowheads="1"/>
          </p:cNvSpPr>
          <p:nvPr/>
        </p:nvSpPr>
        <p:spPr bwMode="auto">
          <a:xfrm>
            <a:off x="2273300" y="6477000"/>
            <a:ext cx="4610100" cy="279400"/>
          </a:xfrm>
          <a:prstGeom prst="roundRect">
            <a:avLst>
              <a:gd name="adj" fmla="val 50000"/>
            </a:avLst>
          </a:prstGeom>
          <a:solidFill>
            <a:srgbClr val="9F9FBF">
              <a:alpha val="50000"/>
            </a:srgbClr>
          </a:solidFill>
          <a:ln w="38100">
            <a:noFill/>
            <a:round/>
            <a:headEnd/>
            <a:tailEnd/>
          </a:ln>
          <a:effectLst/>
        </p:spPr>
        <p:txBody>
          <a:bodyPr wrap="none" lIns="457200" rIns="4572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endParaRPr lang="en-US" altLang="en-US" sz="400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-109" charset="0"/>
            </a:endParaRPr>
          </a:p>
        </p:txBody>
      </p:sp>
      <p:graphicFrame>
        <p:nvGraphicFramePr>
          <p:cNvPr id="3074" name="Object 15">
            <a:hlinkClick r:id="" action="ppaction://hlinkshowjump?jump=firstslide" highlightClick="1"/>
            <a:hlinkHover r:id="" action="ppaction://noaction" highlightClick="1"/>
          </p:cNvPr>
          <p:cNvGraphicFramePr>
            <a:graphicFrameLocks noChangeAspect="1"/>
          </p:cNvGraphicFramePr>
          <p:nvPr/>
        </p:nvGraphicFramePr>
        <p:xfrm>
          <a:off x="5397500" y="6523038"/>
          <a:ext cx="198438" cy="196850"/>
        </p:xfrm>
        <a:graphic>
          <a:graphicData uri="http://schemas.openxmlformats.org/presentationml/2006/ole">
            <p:oleObj spid="_x0000_s3099" name="Clip" r:id="rId3" imgW="2413440" imgH="2413440" progId="">
              <p:embed/>
            </p:oleObj>
          </a:graphicData>
        </a:graphic>
      </p:graphicFrame>
      <p:pic>
        <p:nvPicPr>
          <p:cNvPr id="3080" name="Picture 16" descr="Recycled paper">
            <a:hlinkClick r:id="" action="ppaction://hlinkshowjump?jump=lastslide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9438" y="6519863"/>
            <a:ext cx="179387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17" descr="Recycled paper">
            <a:hlinkClick r:id="" action="ppaction://hlinkshowjump?jump=nextslide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33813" y="6542088"/>
            <a:ext cx="134937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8" descr="Recycled paper">
            <a:hlinkClick r:id="" action="ppaction://hlinkshowjump?jump=lastslideviewed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3613150" y="6548438"/>
            <a:ext cx="1508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075" name="Object 19">
            <a:hlinkClick r:id="rId7" action="ppaction://hlinksldjump" highlightClick="1"/>
            <a:hlinkHover r:id="" action="ppaction://noaction" highlightClick="1"/>
          </p:cNvPr>
          <p:cNvGraphicFramePr>
            <a:graphicFrameLocks noChangeAspect="1"/>
          </p:cNvGraphicFramePr>
          <p:nvPr/>
        </p:nvGraphicFramePr>
        <p:xfrm>
          <a:off x="5902325" y="6518275"/>
          <a:ext cx="196850" cy="201613"/>
        </p:xfrm>
        <a:graphic>
          <a:graphicData uri="http://schemas.openxmlformats.org/presentationml/2006/ole">
            <p:oleObj spid="_x0000_s3100" name="Clip" r:id="rId8" imgW="2413440" imgH="2413440" progId="">
              <p:embed/>
            </p:oleObj>
          </a:graphicData>
        </a:graphic>
      </p:graphicFrame>
      <p:sp>
        <p:nvSpPr>
          <p:cNvPr id="3083" name="Text Box 20" descr="Recycled paper"/>
          <p:cNvSpPr txBox="1">
            <a:spLocks noChangeArrowheads="1"/>
          </p:cNvSpPr>
          <p:nvPr/>
        </p:nvSpPr>
        <p:spPr bwMode="auto">
          <a:xfrm>
            <a:off x="4146550" y="6477000"/>
            <a:ext cx="10350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r>
              <a:rPr lang="en-US" altLang="en-US" sz="1200" b="1">
                <a:solidFill>
                  <a:srgbClr val="000099"/>
                </a:solidFill>
                <a:latin typeface="Calibri" pitchFamily="-109" charset="0"/>
              </a:rPr>
              <a:t>Chapter One</a:t>
            </a:r>
          </a:p>
        </p:txBody>
      </p:sp>
      <p:pic>
        <p:nvPicPr>
          <p:cNvPr id="3084" name="Picture 21" descr="Recycled paper">
            <a:hlinkClick r:id="" action="ppaction://hlinkshowjump?jump=previousslide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402013" y="6537325"/>
            <a:ext cx="134937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Copyright (c)2014 John Wiley &amp; Sons, Inc.</a:t>
            </a:r>
            <a:endParaRPr lang="en-US" altLang="en-US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eaLnBrk="1" hangingPunct="1"/>
            <a:fld id="{7157A726-E511-468A-AAD5-9D8B6B165845}" type="slidenum">
              <a:rPr lang="en-US" altLang="en-US">
                <a:solidFill>
                  <a:srgbClr val="898989"/>
                </a:solidFill>
                <a:latin typeface="Calibri" pitchFamily="-109" charset="0"/>
              </a:rPr>
              <a:pPr eaLnBrk="1" hangingPunct="1"/>
              <a:t>5</a:t>
            </a:fld>
            <a:endParaRPr lang="en-US" altLang="en-US">
              <a:solidFill>
                <a:srgbClr val="898989"/>
              </a:solidFill>
              <a:latin typeface="Calibri" pitchFamily="-109" charset="0"/>
            </a:endParaRPr>
          </a:p>
        </p:txBody>
      </p:sp>
      <p:sp>
        <p:nvSpPr>
          <p:cNvPr id="1016834" name="AutoShape 2"/>
          <p:cNvSpPr>
            <a:spLocks noChangeArrowheads="1"/>
          </p:cNvSpPr>
          <p:nvPr/>
        </p:nvSpPr>
        <p:spPr bwMode="auto">
          <a:xfrm>
            <a:off x="0" y="152400"/>
            <a:ext cx="9144000" cy="914400"/>
          </a:xfrm>
          <a:prstGeom prst="roundRect">
            <a:avLst>
              <a:gd name="adj" fmla="val 50000"/>
            </a:avLst>
          </a:prstGeom>
          <a:solidFill>
            <a:schemeClr val="accent3">
              <a:lumMod val="75000"/>
              <a:alpha val="50000"/>
            </a:schemeClr>
          </a:solidFill>
          <a:ln w="38100">
            <a:solidFill>
              <a:srgbClr val="666699"/>
            </a:solidFill>
            <a:round/>
            <a:headEnd/>
            <a:tailEnd/>
          </a:ln>
          <a:effectLst/>
        </p:spPr>
        <p:txBody>
          <a:bodyPr wrap="none" lIns="457200" rIns="4572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r>
              <a:rPr lang="en-US" altLang="en-US" sz="3600" b="1" dirty="0" err="1" smtClean="0">
                <a:solidFill>
                  <a:srgbClr val="000066"/>
                </a:solidFill>
                <a:latin typeface="Calibri" pitchFamily="-109" charset="0"/>
              </a:rPr>
              <a:t>Questões</a:t>
            </a:r>
            <a:r>
              <a:rPr lang="en-US" altLang="en-US" sz="3600" b="1" dirty="0" smtClean="0">
                <a:solidFill>
                  <a:srgbClr val="000066"/>
                </a:solidFill>
                <a:latin typeface="Calibri" pitchFamily="-109" charset="0"/>
              </a:rPr>
              <a:t> </a:t>
            </a:r>
            <a:r>
              <a:rPr lang="en-US" altLang="en-US" sz="3600" b="1" dirty="0" err="1" smtClean="0">
                <a:solidFill>
                  <a:srgbClr val="000066"/>
                </a:solidFill>
                <a:latin typeface="Calibri" pitchFamily="-109" charset="0"/>
              </a:rPr>
              <a:t>Chave</a:t>
            </a:r>
            <a:r>
              <a:rPr lang="en-US" altLang="en-US" sz="3600" b="1" dirty="0" smtClean="0">
                <a:solidFill>
                  <a:srgbClr val="000066"/>
                </a:solidFill>
                <a:latin typeface="Calibri" pitchFamily="-109" charset="0"/>
              </a:rPr>
              <a:t> da </a:t>
            </a:r>
            <a:r>
              <a:rPr lang="en-US" altLang="en-US" sz="3600" b="1" dirty="0" err="1" smtClean="0">
                <a:solidFill>
                  <a:srgbClr val="000066"/>
                </a:solidFill>
                <a:latin typeface="Calibri" pitchFamily="-109" charset="0"/>
              </a:rPr>
              <a:t>Microeconomia</a:t>
            </a:r>
            <a:endParaRPr lang="en-US" altLang="en-US" sz="3600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-109" charset="0"/>
            </a:endParaRPr>
          </a:p>
        </p:txBody>
      </p:sp>
      <p:sp>
        <p:nvSpPr>
          <p:cNvPr id="4102" name="Text Box 11"/>
          <p:cNvSpPr txBox="1">
            <a:spLocks noChangeArrowheads="1"/>
          </p:cNvSpPr>
          <p:nvPr/>
        </p:nvSpPr>
        <p:spPr bwMode="auto">
          <a:xfrm>
            <a:off x="1524000" y="1533525"/>
            <a:ext cx="615632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eaLnBrk="1" hangingPunct="1"/>
            <a:r>
              <a:rPr lang="pt-BR" altLang="en-US" sz="2800" dirty="0" smtClean="0">
                <a:latin typeface="Calibri" pitchFamily="-109" charset="0"/>
              </a:rPr>
              <a:t>As sociedades devem responder as seguintes questões relacionadas à Microeconomia</a:t>
            </a:r>
            <a:r>
              <a:rPr lang="pt-BR" altLang="en-US" sz="2800" b="1" dirty="0" smtClean="0">
                <a:latin typeface="Calibri" pitchFamily="-109" charset="0"/>
              </a:rPr>
              <a:t>:</a:t>
            </a:r>
            <a:endParaRPr lang="pt-BR" altLang="en-US" sz="2800" b="1" dirty="0">
              <a:latin typeface="Calibri" pitchFamily="-109" charset="0"/>
            </a:endParaRPr>
          </a:p>
        </p:txBody>
      </p:sp>
      <p:sp>
        <p:nvSpPr>
          <p:cNvPr id="4103" name="Line 12"/>
          <p:cNvSpPr>
            <a:spLocks noChangeShapeType="1"/>
          </p:cNvSpPr>
          <p:nvPr/>
        </p:nvSpPr>
        <p:spPr bwMode="auto">
          <a:xfrm>
            <a:off x="1981200" y="2971800"/>
            <a:ext cx="541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4" name="Text Box 13"/>
          <p:cNvSpPr txBox="1">
            <a:spLocks noChangeArrowheads="1"/>
          </p:cNvSpPr>
          <p:nvPr/>
        </p:nvSpPr>
        <p:spPr bwMode="auto">
          <a:xfrm>
            <a:off x="914400" y="3557588"/>
            <a:ext cx="6946325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pt-BR" altLang="en-US" sz="2000" i="1" dirty="0" smtClean="0">
                <a:latin typeface="Calibri" pitchFamily="-109" charset="0"/>
              </a:rPr>
              <a:t>Que bens e serviços serão produzidos e em que quantidades?</a:t>
            </a:r>
          </a:p>
          <a:p>
            <a:pPr eaLnBrk="1" hangingPunct="1">
              <a:buFontTx/>
              <a:buAutoNum type="arabicPeriod"/>
            </a:pPr>
            <a:endParaRPr lang="pt-BR" altLang="en-US" sz="2000" i="1" dirty="0" smtClean="0">
              <a:latin typeface="Calibri" pitchFamily="-109" charset="0"/>
            </a:endParaRPr>
          </a:p>
          <a:p>
            <a:pPr eaLnBrk="1" hangingPunct="1">
              <a:buFontTx/>
              <a:buAutoNum type="arabicPeriod"/>
            </a:pPr>
            <a:r>
              <a:rPr lang="pt-BR" altLang="en-US" sz="2000" i="1" dirty="0" smtClean="0">
                <a:latin typeface="Calibri" pitchFamily="-109" charset="0"/>
              </a:rPr>
              <a:t>Quem produzirá esses serviços e como serão produzidos?</a:t>
            </a:r>
          </a:p>
          <a:p>
            <a:pPr eaLnBrk="1" hangingPunct="1">
              <a:buFontTx/>
              <a:buAutoNum type="arabicPeriod"/>
            </a:pPr>
            <a:endParaRPr lang="pt-BR" altLang="en-US" sz="2000" i="1" dirty="0" smtClean="0">
              <a:latin typeface="Calibri" pitchFamily="-109" charset="0"/>
            </a:endParaRPr>
          </a:p>
          <a:p>
            <a:pPr eaLnBrk="1" hangingPunct="1">
              <a:buFontTx/>
              <a:buAutoNum type="arabicPeriod"/>
            </a:pPr>
            <a:r>
              <a:rPr lang="pt-BR" altLang="en-US" sz="2000" i="1" dirty="0" smtClean="0">
                <a:latin typeface="Calibri" pitchFamily="-109" charset="0"/>
              </a:rPr>
              <a:t>Quem receberá os bens e serviços e como eles serão obtidos?</a:t>
            </a:r>
            <a:endParaRPr lang="pt-BR" altLang="en-US" sz="2000" i="1" dirty="0">
              <a:latin typeface="Calibri" pitchFamily="-109" charset="0"/>
            </a:endParaRPr>
          </a:p>
        </p:txBody>
      </p:sp>
      <p:sp>
        <p:nvSpPr>
          <p:cNvPr id="1016846" name="AutoShape 14"/>
          <p:cNvSpPr>
            <a:spLocks noChangeArrowheads="1"/>
          </p:cNvSpPr>
          <p:nvPr/>
        </p:nvSpPr>
        <p:spPr bwMode="auto">
          <a:xfrm>
            <a:off x="2273300" y="6477000"/>
            <a:ext cx="4610100" cy="279400"/>
          </a:xfrm>
          <a:prstGeom prst="roundRect">
            <a:avLst>
              <a:gd name="adj" fmla="val 50000"/>
            </a:avLst>
          </a:prstGeom>
          <a:solidFill>
            <a:srgbClr val="9F9FBF">
              <a:alpha val="50000"/>
            </a:srgbClr>
          </a:solidFill>
          <a:ln w="38100">
            <a:noFill/>
            <a:round/>
            <a:headEnd/>
            <a:tailEnd/>
          </a:ln>
          <a:effectLst/>
        </p:spPr>
        <p:txBody>
          <a:bodyPr wrap="none" lIns="457200" rIns="4572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endParaRPr lang="en-US" altLang="en-US" sz="400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-109" charset="0"/>
            </a:endParaRPr>
          </a:p>
        </p:txBody>
      </p:sp>
      <p:graphicFrame>
        <p:nvGraphicFramePr>
          <p:cNvPr id="4098" name="Object 15">
            <a:hlinkClick r:id="" action="ppaction://hlinkshowjump?jump=firstslide" highlightClick="1"/>
            <a:hlinkHover r:id="" action="ppaction://noaction" highlightClick="1"/>
          </p:cNvPr>
          <p:cNvGraphicFramePr>
            <a:graphicFrameLocks noChangeAspect="1"/>
          </p:cNvGraphicFramePr>
          <p:nvPr/>
        </p:nvGraphicFramePr>
        <p:xfrm>
          <a:off x="5397500" y="6523038"/>
          <a:ext cx="198438" cy="196850"/>
        </p:xfrm>
        <a:graphic>
          <a:graphicData uri="http://schemas.openxmlformats.org/presentationml/2006/ole">
            <p:oleObj spid="_x0000_s4129" name="Clip" r:id="rId3" imgW="2413440" imgH="2413440" progId="">
              <p:embed/>
            </p:oleObj>
          </a:graphicData>
        </a:graphic>
      </p:graphicFrame>
      <p:pic>
        <p:nvPicPr>
          <p:cNvPr id="4106" name="Picture 16" descr="Recycled paper">
            <a:hlinkClick r:id="" action="ppaction://hlinkshowjump?jump=lastslide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9438" y="6519863"/>
            <a:ext cx="179387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7" name="Picture 17" descr="Recycled paper">
            <a:hlinkClick r:id="" action="ppaction://hlinkshowjump?jump=nextslide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33813" y="6542088"/>
            <a:ext cx="134937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8" name="Picture 18" descr="Recycled paper">
            <a:hlinkClick r:id="" action="ppaction://hlinkshowjump?jump=lastslideviewed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3613150" y="6548438"/>
            <a:ext cx="1508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099" name="Object 19">
            <a:hlinkClick r:id="rId7" action="ppaction://hlinksldjump" highlightClick="1"/>
            <a:hlinkHover r:id="" action="ppaction://noaction" highlightClick="1"/>
          </p:cNvPr>
          <p:cNvGraphicFramePr>
            <a:graphicFrameLocks noChangeAspect="1"/>
          </p:cNvGraphicFramePr>
          <p:nvPr/>
        </p:nvGraphicFramePr>
        <p:xfrm>
          <a:off x="5902325" y="6518275"/>
          <a:ext cx="196850" cy="201613"/>
        </p:xfrm>
        <a:graphic>
          <a:graphicData uri="http://schemas.openxmlformats.org/presentationml/2006/ole">
            <p:oleObj spid="_x0000_s4130" name="Clip" r:id="rId8" imgW="2413440" imgH="2413440" progId="">
              <p:embed/>
            </p:oleObj>
          </a:graphicData>
        </a:graphic>
      </p:graphicFrame>
      <p:sp>
        <p:nvSpPr>
          <p:cNvPr id="4109" name="Text Box 20" descr="Recycled paper"/>
          <p:cNvSpPr txBox="1">
            <a:spLocks noChangeArrowheads="1"/>
          </p:cNvSpPr>
          <p:nvPr/>
        </p:nvSpPr>
        <p:spPr bwMode="auto">
          <a:xfrm>
            <a:off x="4146550" y="6477000"/>
            <a:ext cx="10350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r>
              <a:rPr lang="en-US" altLang="en-US" sz="1200" b="1">
                <a:solidFill>
                  <a:srgbClr val="000099"/>
                </a:solidFill>
                <a:latin typeface="Calibri" pitchFamily="-109" charset="0"/>
              </a:rPr>
              <a:t>Chapter One</a:t>
            </a:r>
          </a:p>
        </p:txBody>
      </p:sp>
      <p:pic>
        <p:nvPicPr>
          <p:cNvPr id="4110" name="Picture 21" descr="Recycled paper">
            <a:hlinkClick r:id="" action="ppaction://hlinkshowjump?jump=previousslide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402013" y="6537325"/>
            <a:ext cx="134937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Copyright (c)2014 John Wiley &amp; Sons, Inc.</a:t>
            </a:r>
            <a:endParaRPr lang="en-US" altLang="en-US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eaLnBrk="1" hangingPunct="1"/>
            <a:fld id="{6A403ED4-15BE-47A3-9944-F7D75B6F7ED4}" type="slidenum">
              <a:rPr lang="en-US" altLang="en-US">
                <a:solidFill>
                  <a:srgbClr val="898989"/>
                </a:solidFill>
                <a:latin typeface="Calibri" pitchFamily="-109" charset="0"/>
              </a:rPr>
              <a:pPr eaLnBrk="1" hangingPunct="1"/>
              <a:t>6</a:t>
            </a:fld>
            <a:endParaRPr lang="en-US" altLang="en-US">
              <a:solidFill>
                <a:srgbClr val="898989"/>
              </a:solidFill>
              <a:latin typeface="Calibri" pitchFamily="-109" charset="0"/>
            </a:endParaRPr>
          </a:p>
        </p:txBody>
      </p:sp>
      <p:sp>
        <p:nvSpPr>
          <p:cNvPr id="1017858" name="AutoShape 2"/>
          <p:cNvSpPr>
            <a:spLocks noChangeArrowheads="1"/>
          </p:cNvSpPr>
          <p:nvPr/>
        </p:nvSpPr>
        <p:spPr bwMode="auto">
          <a:xfrm>
            <a:off x="0" y="152400"/>
            <a:ext cx="9144000" cy="914400"/>
          </a:xfrm>
          <a:prstGeom prst="roundRect">
            <a:avLst>
              <a:gd name="adj" fmla="val 50000"/>
            </a:avLst>
          </a:prstGeom>
          <a:solidFill>
            <a:schemeClr val="accent3">
              <a:lumMod val="75000"/>
              <a:alpha val="50000"/>
            </a:schemeClr>
          </a:solidFill>
          <a:ln w="38100">
            <a:solidFill>
              <a:srgbClr val="666699"/>
            </a:solidFill>
            <a:round/>
            <a:headEnd/>
            <a:tailEnd/>
          </a:ln>
          <a:effectLst/>
        </p:spPr>
        <p:txBody>
          <a:bodyPr wrap="none" lIns="457200" rIns="4572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r>
              <a:rPr lang="en-US" altLang="en-US" sz="4000" b="1" dirty="0" err="1" smtClean="0">
                <a:solidFill>
                  <a:srgbClr val="000066"/>
                </a:solidFill>
                <a:latin typeface="Calibri" pitchFamily="-109" charset="0"/>
              </a:rPr>
              <a:t>Modelagem</a:t>
            </a:r>
            <a:r>
              <a:rPr lang="en-US" altLang="en-US" sz="4000" b="1" dirty="0" smtClean="0">
                <a:solidFill>
                  <a:srgbClr val="000066"/>
                </a:solidFill>
                <a:latin typeface="Calibri" pitchFamily="-109" charset="0"/>
              </a:rPr>
              <a:t> </a:t>
            </a:r>
            <a:r>
              <a:rPr lang="en-US" altLang="en-US" sz="4000" b="1" dirty="0" err="1" smtClean="0">
                <a:solidFill>
                  <a:srgbClr val="000066"/>
                </a:solidFill>
                <a:latin typeface="Calibri" pitchFamily="-109" charset="0"/>
              </a:rPr>
              <a:t>Microeconômica</a:t>
            </a:r>
            <a:endParaRPr lang="en-US" altLang="en-US" sz="4000" b="1" dirty="0">
              <a:solidFill>
                <a:srgbClr val="000066"/>
              </a:solidFill>
              <a:latin typeface="Calibri" pitchFamily="-109" charset="0"/>
            </a:endParaRPr>
          </a:p>
          <a:p>
            <a:r>
              <a:rPr lang="en-US" altLang="en-US" sz="2000" b="1" i="1" dirty="0" err="1" smtClean="0">
                <a:solidFill>
                  <a:srgbClr val="000066"/>
                </a:solidFill>
                <a:latin typeface="Calibri" pitchFamily="-109" charset="0"/>
              </a:rPr>
              <a:t>Escolha</a:t>
            </a:r>
            <a:r>
              <a:rPr lang="en-US" altLang="en-US" sz="2000" b="1" i="1" dirty="0" smtClean="0">
                <a:solidFill>
                  <a:srgbClr val="000066"/>
                </a:solidFill>
                <a:latin typeface="Calibri" pitchFamily="-109" charset="0"/>
              </a:rPr>
              <a:t> </a:t>
            </a:r>
            <a:r>
              <a:rPr lang="en-US" altLang="en-US" sz="2000" b="1" i="1" dirty="0">
                <a:solidFill>
                  <a:srgbClr val="000066"/>
                </a:solidFill>
                <a:latin typeface="Calibri" pitchFamily="-109" charset="0"/>
              </a:rPr>
              <a:t>vs. </a:t>
            </a:r>
            <a:r>
              <a:rPr lang="en-US" altLang="en-US" sz="2000" b="1" i="1" dirty="0" err="1" smtClean="0">
                <a:solidFill>
                  <a:srgbClr val="000066"/>
                </a:solidFill>
                <a:latin typeface="Calibri" pitchFamily="-109" charset="0"/>
              </a:rPr>
              <a:t>Alternativas</a:t>
            </a:r>
            <a:endParaRPr lang="en-US" altLang="en-US" sz="2000" i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-109" charset="0"/>
            </a:endParaRPr>
          </a:p>
        </p:txBody>
      </p:sp>
      <p:sp>
        <p:nvSpPr>
          <p:cNvPr id="5126" name="Rectangle 11"/>
          <p:cNvSpPr>
            <a:spLocks noChangeArrowheads="1"/>
          </p:cNvSpPr>
          <p:nvPr/>
        </p:nvSpPr>
        <p:spPr bwMode="auto">
          <a:xfrm>
            <a:off x="762000" y="3810000"/>
            <a:ext cx="71628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lvl="2" eaLnBrk="1" hangingPunct="1">
              <a:buFont typeface="Wingdings" pitchFamily="-109" charset="2"/>
              <a:buChar char="ü"/>
            </a:pPr>
            <a:r>
              <a:rPr lang="en-US" altLang="en-US" sz="3600" i="1" dirty="0">
                <a:latin typeface="Calibri" pitchFamily="-109" charset="0"/>
              </a:rPr>
              <a:t> </a:t>
            </a:r>
            <a:r>
              <a:rPr lang="pt-BR" altLang="en-US" sz="3600" i="1" dirty="0" smtClean="0">
                <a:latin typeface="Calibri" pitchFamily="-109" charset="0"/>
              </a:rPr>
              <a:t>Assemelhar-se à realidade</a:t>
            </a:r>
          </a:p>
          <a:p>
            <a:pPr lvl="2" eaLnBrk="1" hangingPunct="1">
              <a:buFont typeface="Wingdings" pitchFamily="-109" charset="2"/>
              <a:buChar char="ü"/>
            </a:pPr>
            <a:r>
              <a:rPr lang="pt-BR" altLang="en-US" sz="3600" i="1" dirty="0" smtClean="0">
                <a:latin typeface="Calibri" pitchFamily="-109" charset="0"/>
              </a:rPr>
              <a:t> Ser compreensíveis</a:t>
            </a:r>
          </a:p>
          <a:p>
            <a:pPr lvl="2" eaLnBrk="1" hangingPunct="1">
              <a:buFont typeface="Wingdings" pitchFamily="-109" charset="2"/>
              <a:buChar char="ü"/>
            </a:pPr>
            <a:r>
              <a:rPr lang="pt-BR" altLang="en-US" sz="3600" i="1" dirty="0" smtClean="0">
                <a:latin typeface="Calibri" pitchFamily="-109" charset="0"/>
              </a:rPr>
              <a:t> Ter escala apropriada</a:t>
            </a:r>
            <a:endParaRPr lang="pt-BR" altLang="en-US" sz="3600" i="1" dirty="0">
              <a:latin typeface="Calibri" pitchFamily="-109" charset="0"/>
            </a:endParaRPr>
          </a:p>
        </p:txBody>
      </p:sp>
      <p:sp>
        <p:nvSpPr>
          <p:cNvPr id="5127" name="Text Box 12"/>
          <p:cNvSpPr txBox="1">
            <a:spLocks noChangeArrowheads="1"/>
          </p:cNvSpPr>
          <p:nvPr/>
        </p:nvSpPr>
        <p:spPr bwMode="auto">
          <a:xfrm>
            <a:off x="1295400" y="1447800"/>
            <a:ext cx="67818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algn="just" eaLnBrk="1" hangingPunct="1"/>
            <a:r>
              <a:rPr lang="pt-BR" altLang="en-US" sz="2400" dirty="0" smtClean="0">
                <a:latin typeface="Calibri" pitchFamily="-109" charset="0"/>
              </a:rPr>
              <a:t>Modelos são como mapas: usando métodos visuais, de forma simples, processa-se e facilita-se o  entendimento de conceitos complexos.  </a:t>
            </a:r>
          </a:p>
          <a:p>
            <a:pPr algn="just" eaLnBrk="1" hangingPunct="1"/>
            <a:endParaRPr lang="pt-BR" altLang="en-US" sz="2400" dirty="0" smtClean="0">
              <a:latin typeface="Calibri" pitchFamily="-109" charset="0"/>
            </a:endParaRPr>
          </a:p>
          <a:p>
            <a:pPr algn="just" eaLnBrk="1" hangingPunct="1"/>
            <a:r>
              <a:rPr lang="pt-BR" altLang="en-US" sz="2400" dirty="0" smtClean="0">
                <a:latin typeface="Calibri" pitchFamily="-109" charset="0"/>
              </a:rPr>
              <a:t>Modelos Microeconômicos necessitam:</a:t>
            </a:r>
            <a:endParaRPr lang="pt-BR" altLang="en-US" sz="2400" dirty="0">
              <a:latin typeface="Calibri" pitchFamily="-109" charset="0"/>
            </a:endParaRPr>
          </a:p>
        </p:txBody>
      </p:sp>
      <p:sp>
        <p:nvSpPr>
          <p:cNvPr id="5128" name="Line 13"/>
          <p:cNvSpPr>
            <a:spLocks noChangeShapeType="1"/>
          </p:cNvSpPr>
          <p:nvPr/>
        </p:nvSpPr>
        <p:spPr bwMode="auto">
          <a:xfrm>
            <a:off x="1219200" y="2819400"/>
            <a:ext cx="541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7870" name="AutoShape 14"/>
          <p:cNvSpPr>
            <a:spLocks noChangeArrowheads="1"/>
          </p:cNvSpPr>
          <p:nvPr/>
        </p:nvSpPr>
        <p:spPr bwMode="auto">
          <a:xfrm>
            <a:off x="2273300" y="6477000"/>
            <a:ext cx="4610100" cy="279400"/>
          </a:xfrm>
          <a:prstGeom prst="roundRect">
            <a:avLst>
              <a:gd name="adj" fmla="val 50000"/>
            </a:avLst>
          </a:prstGeom>
          <a:solidFill>
            <a:srgbClr val="9F9FBF">
              <a:alpha val="50000"/>
            </a:srgbClr>
          </a:solidFill>
          <a:ln w="38100">
            <a:noFill/>
            <a:round/>
            <a:headEnd/>
            <a:tailEnd/>
          </a:ln>
          <a:effectLst/>
        </p:spPr>
        <p:txBody>
          <a:bodyPr wrap="none" lIns="457200" rIns="4572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endParaRPr lang="en-US" altLang="en-US" sz="400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-109" charset="0"/>
            </a:endParaRPr>
          </a:p>
        </p:txBody>
      </p:sp>
      <p:graphicFrame>
        <p:nvGraphicFramePr>
          <p:cNvPr id="5122" name="Object 15">
            <a:hlinkClick r:id="" action="ppaction://hlinkshowjump?jump=firstslide" highlightClick="1"/>
            <a:hlinkHover r:id="" action="ppaction://noaction" highlightClick="1"/>
          </p:cNvPr>
          <p:cNvGraphicFramePr>
            <a:graphicFrameLocks noChangeAspect="1"/>
          </p:cNvGraphicFramePr>
          <p:nvPr/>
        </p:nvGraphicFramePr>
        <p:xfrm>
          <a:off x="5397500" y="6523038"/>
          <a:ext cx="198438" cy="196850"/>
        </p:xfrm>
        <a:graphic>
          <a:graphicData uri="http://schemas.openxmlformats.org/presentationml/2006/ole">
            <p:oleObj spid="_x0000_s5153" name="Clip" r:id="rId3" imgW="2413440" imgH="2413440" progId="">
              <p:embed/>
            </p:oleObj>
          </a:graphicData>
        </a:graphic>
      </p:graphicFrame>
      <p:pic>
        <p:nvPicPr>
          <p:cNvPr id="5130" name="Picture 16" descr="Recycled paper">
            <a:hlinkClick r:id="" action="ppaction://hlinkshowjump?jump=lastslide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9438" y="6519863"/>
            <a:ext cx="179387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1" name="Picture 17" descr="Recycled paper">
            <a:hlinkClick r:id="" action="ppaction://hlinkshowjump?jump=nextslide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33813" y="6542088"/>
            <a:ext cx="134937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2" name="Picture 18" descr="Recycled paper">
            <a:hlinkClick r:id="" action="ppaction://hlinkshowjump?jump=lastslideviewed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3613150" y="6548438"/>
            <a:ext cx="1508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123" name="Object 19">
            <a:hlinkClick r:id="rId7" action="ppaction://hlinksldjump" highlightClick="1"/>
            <a:hlinkHover r:id="" action="ppaction://noaction" highlightClick="1"/>
          </p:cNvPr>
          <p:cNvGraphicFramePr>
            <a:graphicFrameLocks noChangeAspect="1"/>
          </p:cNvGraphicFramePr>
          <p:nvPr/>
        </p:nvGraphicFramePr>
        <p:xfrm>
          <a:off x="5902325" y="6518275"/>
          <a:ext cx="196850" cy="201613"/>
        </p:xfrm>
        <a:graphic>
          <a:graphicData uri="http://schemas.openxmlformats.org/presentationml/2006/ole">
            <p:oleObj spid="_x0000_s5154" name="Clip" r:id="rId8" imgW="2413440" imgH="2413440" progId="">
              <p:embed/>
            </p:oleObj>
          </a:graphicData>
        </a:graphic>
      </p:graphicFrame>
      <p:sp>
        <p:nvSpPr>
          <p:cNvPr id="5133" name="Text Box 20" descr="Recycled paper"/>
          <p:cNvSpPr txBox="1">
            <a:spLocks noChangeArrowheads="1"/>
          </p:cNvSpPr>
          <p:nvPr/>
        </p:nvSpPr>
        <p:spPr bwMode="auto">
          <a:xfrm>
            <a:off x="4146550" y="6477000"/>
            <a:ext cx="10350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r>
              <a:rPr lang="en-US" altLang="en-US" sz="1200" b="1">
                <a:solidFill>
                  <a:srgbClr val="000099"/>
                </a:solidFill>
                <a:latin typeface="Calibri" pitchFamily="-109" charset="0"/>
              </a:rPr>
              <a:t>Chapter One</a:t>
            </a:r>
          </a:p>
        </p:txBody>
      </p:sp>
      <p:pic>
        <p:nvPicPr>
          <p:cNvPr id="5134" name="Picture 21" descr="Recycled paper">
            <a:hlinkClick r:id="" action="ppaction://hlinkshowjump?jump=previousslide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402013" y="6537325"/>
            <a:ext cx="134937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Copyright (c)2014 John Wiley &amp; Sons, Inc.</a:t>
            </a:r>
            <a:endParaRPr lang="en-US" altLang="en-US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eaLnBrk="1" hangingPunct="1"/>
            <a:fld id="{5EC7DC63-F0E0-4461-8B44-7FDE9CB047B3}" type="slidenum">
              <a:rPr lang="en-US" altLang="en-US">
                <a:solidFill>
                  <a:srgbClr val="898989"/>
                </a:solidFill>
                <a:latin typeface="Calibri" pitchFamily="-109" charset="0"/>
              </a:rPr>
              <a:pPr eaLnBrk="1" hangingPunct="1"/>
              <a:t>7</a:t>
            </a:fld>
            <a:endParaRPr lang="en-US" altLang="en-US">
              <a:solidFill>
                <a:srgbClr val="898989"/>
              </a:solidFill>
              <a:latin typeface="Calibri" pitchFamily="-109" charset="0"/>
            </a:endParaRPr>
          </a:p>
        </p:txBody>
      </p:sp>
      <p:sp>
        <p:nvSpPr>
          <p:cNvPr id="6149" name="AutoShape 2"/>
          <p:cNvSpPr>
            <a:spLocks noChangeArrowheads="1"/>
          </p:cNvSpPr>
          <p:nvPr/>
        </p:nvSpPr>
        <p:spPr bwMode="auto">
          <a:xfrm>
            <a:off x="0" y="152400"/>
            <a:ext cx="9144000" cy="914400"/>
          </a:xfrm>
          <a:prstGeom prst="roundRect">
            <a:avLst>
              <a:gd name="adj" fmla="val 50000"/>
            </a:avLst>
          </a:prstGeom>
          <a:solidFill>
            <a:schemeClr val="accent3">
              <a:lumMod val="75000"/>
              <a:alpha val="50195"/>
            </a:schemeClr>
          </a:solidFill>
          <a:ln w="38100">
            <a:solidFill>
              <a:srgbClr val="666699"/>
            </a:solidFill>
            <a:round/>
            <a:headEnd/>
            <a:tailEnd/>
          </a:ln>
        </p:spPr>
        <p:txBody>
          <a:bodyPr wrap="none" lIns="457200" rIns="4572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r>
              <a:rPr lang="en-US" altLang="en-US" sz="3600" b="1" dirty="0" err="1" smtClean="0">
                <a:solidFill>
                  <a:srgbClr val="000066"/>
                </a:solidFill>
                <a:latin typeface="Calibri" pitchFamily="-109" charset="0"/>
              </a:rPr>
              <a:t>Variáveis</a:t>
            </a:r>
            <a:r>
              <a:rPr lang="en-US" altLang="en-US" sz="3600" b="1" dirty="0" smtClean="0">
                <a:solidFill>
                  <a:srgbClr val="000066"/>
                </a:solidFill>
                <a:latin typeface="Calibri" pitchFamily="-109" charset="0"/>
              </a:rPr>
              <a:t> </a:t>
            </a:r>
            <a:r>
              <a:rPr lang="en-US" altLang="en-US" sz="3600" b="1" dirty="0" err="1" smtClean="0">
                <a:solidFill>
                  <a:srgbClr val="000066"/>
                </a:solidFill>
                <a:latin typeface="Calibri" pitchFamily="-109" charset="0"/>
              </a:rPr>
              <a:t>Exógenas</a:t>
            </a:r>
            <a:r>
              <a:rPr lang="en-US" altLang="en-US" sz="3600" b="1" dirty="0" smtClean="0">
                <a:solidFill>
                  <a:srgbClr val="000066"/>
                </a:solidFill>
                <a:latin typeface="Calibri" pitchFamily="-109" charset="0"/>
              </a:rPr>
              <a:t> </a:t>
            </a:r>
            <a:r>
              <a:rPr lang="en-US" altLang="en-US" sz="3600" b="1" dirty="0">
                <a:solidFill>
                  <a:srgbClr val="000066"/>
                </a:solidFill>
                <a:latin typeface="Calibri" pitchFamily="-109" charset="0"/>
              </a:rPr>
              <a:t>&amp; </a:t>
            </a:r>
            <a:r>
              <a:rPr lang="en-US" altLang="en-US" sz="3600" b="1" dirty="0" err="1" smtClean="0">
                <a:solidFill>
                  <a:srgbClr val="000066"/>
                </a:solidFill>
                <a:latin typeface="Calibri" pitchFamily="-109" charset="0"/>
              </a:rPr>
              <a:t>Endógenas</a:t>
            </a:r>
            <a:endParaRPr lang="en-US" altLang="en-US" sz="3600" i="1" dirty="0">
              <a:solidFill>
                <a:srgbClr val="000066"/>
              </a:solidFill>
              <a:latin typeface="Calibri" pitchFamily="-109" charset="0"/>
            </a:endParaRPr>
          </a:p>
        </p:txBody>
      </p:sp>
      <p:sp>
        <p:nvSpPr>
          <p:cNvPr id="6150" name="Rectangle 3"/>
          <p:cNvSpPr>
            <a:spLocks noChangeArrowheads="1"/>
          </p:cNvSpPr>
          <p:nvPr/>
        </p:nvSpPr>
        <p:spPr bwMode="auto">
          <a:xfrm>
            <a:off x="2895600" y="1495961"/>
            <a:ext cx="60960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algn="just" eaLnBrk="1" hangingPunct="1"/>
            <a:r>
              <a:rPr lang="pt-BR" altLang="en-US" sz="2000" dirty="0" smtClean="0">
                <a:latin typeface="Calibri" pitchFamily="-109" charset="0"/>
              </a:rPr>
              <a:t>Variáveis que têm valores tomados como dados numa análise são</a:t>
            </a:r>
            <a:r>
              <a:rPr lang="pt-BR" altLang="en-US" sz="2000" b="1" dirty="0" smtClean="0">
                <a:latin typeface="Calibri" pitchFamily="-109" charset="0"/>
              </a:rPr>
              <a:t> </a:t>
            </a:r>
            <a:r>
              <a:rPr lang="pt-BR" altLang="en-US" sz="2000" b="1" i="1" dirty="0" smtClean="0">
                <a:latin typeface="Calibri" pitchFamily="-109" charset="0"/>
              </a:rPr>
              <a:t>variáveis</a:t>
            </a:r>
            <a:r>
              <a:rPr lang="pt-BR" altLang="en-US" sz="2000" b="1" dirty="0" smtClean="0">
                <a:latin typeface="Calibri" pitchFamily="-109" charset="0"/>
              </a:rPr>
              <a:t> </a:t>
            </a:r>
            <a:r>
              <a:rPr lang="pt-BR" altLang="en-US" sz="2000" b="1" i="1" dirty="0" smtClean="0">
                <a:latin typeface="Calibri" pitchFamily="-109" charset="0"/>
              </a:rPr>
              <a:t>exógenas</a:t>
            </a:r>
            <a:r>
              <a:rPr lang="pt-BR" altLang="en-US" sz="2000" i="1" dirty="0" smtClean="0">
                <a:latin typeface="Calibri" pitchFamily="-109" charset="0"/>
              </a:rPr>
              <a:t>.</a:t>
            </a:r>
            <a:r>
              <a:rPr lang="pt-BR" altLang="en-US" sz="2000" dirty="0" smtClean="0">
                <a:latin typeface="Calibri" pitchFamily="-109" charset="0"/>
              </a:rPr>
              <a:t>  Variáveis cujos valores devem ser determinados como resultados do desenvolvimento do modelo são </a:t>
            </a:r>
            <a:r>
              <a:rPr lang="pt-BR" altLang="en-US" sz="2000" b="1" i="1" dirty="0" smtClean="0">
                <a:latin typeface="Calibri" pitchFamily="-109" charset="0"/>
              </a:rPr>
              <a:t>variáveis</a:t>
            </a:r>
            <a:r>
              <a:rPr lang="pt-BR" altLang="en-US" sz="2000" b="1" dirty="0" smtClean="0">
                <a:latin typeface="Calibri" pitchFamily="-109" charset="0"/>
              </a:rPr>
              <a:t> </a:t>
            </a:r>
            <a:r>
              <a:rPr lang="pt-BR" altLang="en-US" sz="2000" b="1" i="1" dirty="0" smtClean="0">
                <a:latin typeface="Calibri" pitchFamily="-109" charset="0"/>
              </a:rPr>
              <a:t>endógenas</a:t>
            </a:r>
            <a:r>
              <a:rPr lang="en-US" altLang="en-US" sz="2000" i="1" dirty="0" smtClean="0">
                <a:latin typeface="Calibri" pitchFamily="-109" charset="0"/>
              </a:rPr>
              <a:t>.</a:t>
            </a:r>
            <a:endParaRPr lang="en-US" altLang="en-US" sz="2000" i="1" dirty="0">
              <a:latin typeface="Calibri" pitchFamily="-109" charset="0"/>
            </a:endParaRPr>
          </a:p>
        </p:txBody>
      </p:sp>
      <p:sp>
        <p:nvSpPr>
          <p:cNvPr id="1030148" name="AutoShape 4"/>
          <p:cNvSpPr>
            <a:spLocks noChangeArrowheads="1"/>
          </p:cNvSpPr>
          <p:nvPr/>
        </p:nvSpPr>
        <p:spPr bwMode="auto">
          <a:xfrm>
            <a:off x="1006475" y="1905000"/>
            <a:ext cx="1844675" cy="279400"/>
          </a:xfrm>
          <a:prstGeom prst="rightArrow">
            <a:avLst>
              <a:gd name="adj1" fmla="val 50000"/>
              <a:gd name="adj2" fmla="val 165057"/>
            </a:avLst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eaLnBrk="1" hangingPunct="1"/>
            <a:endParaRPr lang="en-US" altLang="en-US">
              <a:latin typeface="Calibri" pitchFamily="-109" charset="0"/>
            </a:endParaRPr>
          </a:p>
        </p:txBody>
      </p:sp>
      <p:sp>
        <p:nvSpPr>
          <p:cNvPr id="6152" name="Text Box 5"/>
          <p:cNvSpPr txBox="1">
            <a:spLocks noChangeArrowheads="1"/>
          </p:cNvSpPr>
          <p:nvPr/>
        </p:nvSpPr>
        <p:spPr bwMode="auto">
          <a:xfrm>
            <a:off x="1198563" y="1447800"/>
            <a:ext cx="144077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eaLnBrk="1" hangingPunct="1"/>
            <a:r>
              <a:rPr lang="pt-BR" altLang="en-US" sz="2400" i="1" dirty="0" smtClean="0">
                <a:latin typeface="Calibri" pitchFamily="-109" charset="0"/>
              </a:rPr>
              <a:t>Definição</a:t>
            </a:r>
            <a:r>
              <a:rPr lang="en-US" altLang="en-US" sz="2400" i="1" dirty="0" smtClean="0">
                <a:latin typeface="Calibri" pitchFamily="-109" charset="0"/>
              </a:rPr>
              <a:t>:</a:t>
            </a:r>
            <a:endParaRPr lang="en-US" altLang="en-US" sz="2400" i="1" dirty="0">
              <a:latin typeface="Calibri" pitchFamily="-109" charset="0"/>
            </a:endParaRPr>
          </a:p>
        </p:txBody>
      </p:sp>
      <p:sp>
        <p:nvSpPr>
          <p:cNvPr id="1030150" name="Rectangle 6"/>
          <p:cNvSpPr>
            <a:spLocks noChangeArrowheads="1"/>
          </p:cNvSpPr>
          <p:nvPr/>
        </p:nvSpPr>
        <p:spPr bwMode="auto">
          <a:xfrm>
            <a:off x="1416050" y="3048000"/>
            <a:ext cx="7499350" cy="286232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eaLnBrk="1" hangingPunct="1"/>
            <a:r>
              <a:rPr lang="en-US" altLang="en-US" sz="1600" i="1" dirty="0">
                <a:latin typeface="Calibri" pitchFamily="-109" charset="0"/>
              </a:rPr>
              <a:t> </a:t>
            </a:r>
            <a:r>
              <a:rPr lang="pt-BR" altLang="en-US" i="1" dirty="0" smtClean="0">
                <a:latin typeface="Calibri" pitchFamily="-109" charset="0"/>
              </a:rPr>
              <a:t>“Como uma gerente contrataria os melhores trabalhadores possíveis com um orçamento de R$100?”</a:t>
            </a:r>
          </a:p>
          <a:p>
            <a:pPr eaLnBrk="1" hangingPunct="1"/>
            <a:r>
              <a:rPr lang="pt-BR" altLang="en-US" b="1" i="1" dirty="0" smtClean="0">
                <a:latin typeface="Calibri" pitchFamily="-109" charset="0"/>
              </a:rPr>
              <a:t>                                                        vs.</a:t>
            </a:r>
          </a:p>
          <a:p>
            <a:pPr eaLnBrk="1" hangingPunct="1"/>
            <a:r>
              <a:rPr lang="pt-BR" altLang="en-US" i="1" dirty="0" smtClean="0">
                <a:latin typeface="Calibri" pitchFamily="-109" charset="0"/>
              </a:rPr>
              <a:t>“Como uma gerente minimizaria o custo de contratação de três trabalhadores?</a:t>
            </a:r>
          </a:p>
          <a:p>
            <a:pPr eaLnBrk="1" hangingPunct="1"/>
            <a:r>
              <a:rPr lang="pt-BR" altLang="en-US" b="1" dirty="0" smtClean="0">
                <a:latin typeface="Calibri" pitchFamily="-109" charset="0"/>
              </a:rPr>
              <a:t>			</a:t>
            </a:r>
            <a:r>
              <a:rPr lang="pt-BR" altLang="en-US" b="1" dirty="0" smtClean="0">
                <a:solidFill>
                  <a:srgbClr val="000066"/>
                </a:solidFill>
                <a:latin typeface="Calibri" pitchFamily="-109" charset="0"/>
              </a:rPr>
              <a:t>OU</a:t>
            </a:r>
          </a:p>
          <a:p>
            <a:pPr eaLnBrk="1" hangingPunct="1"/>
            <a:r>
              <a:rPr lang="pt-BR" altLang="en-US" i="1" dirty="0" smtClean="0">
                <a:latin typeface="Calibri" pitchFamily="-109" charset="0"/>
              </a:rPr>
              <a:t>“Quanto uma consumidora deveria adquirir de alimentos e vestuário de modo a maximizar sua satisfação para um dado orçamento?”</a:t>
            </a:r>
          </a:p>
          <a:p>
            <a:pPr eaLnBrk="1" hangingPunct="1"/>
            <a:r>
              <a:rPr lang="pt-BR" altLang="en-US" i="1" dirty="0" smtClean="0">
                <a:latin typeface="Calibri" pitchFamily="-109" charset="0"/>
              </a:rPr>
              <a:t>	</a:t>
            </a:r>
            <a:r>
              <a:rPr lang="pt-BR" altLang="en-US" b="1" i="1" dirty="0" smtClean="0">
                <a:latin typeface="Calibri" pitchFamily="-109" charset="0"/>
              </a:rPr>
              <a:t>	                    vs.</a:t>
            </a:r>
          </a:p>
          <a:p>
            <a:pPr eaLnBrk="1" hangingPunct="1"/>
            <a:r>
              <a:rPr lang="pt-BR" altLang="en-US" i="1" dirty="0" smtClean="0">
                <a:latin typeface="Calibri" pitchFamily="-109" charset="0"/>
              </a:rPr>
              <a:t>“Qual é o nível mínimo de rendimentos que um consumidor necessita receber de modo a alcançar um nível de subsistência satisfatório?</a:t>
            </a:r>
            <a:endParaRPr lang="pt-BR" altLang="en-US" i="1" dirty="0">
              <a:latin typeface="Calibri" pitchFamily="-109" charset="0"/>
            </a:endParaRPr>
          </a:p>
        </p:txBody>
      </p:sp>
      <p:sp>
        <p:nvSpPr>
          <p:cNvPr id="6154" name="Line 15"/>
          <p:cNvSpPr>
            <a:spLocks noChangeShapeType="1"/>
          </p:cNvSpPr>
          <p:nvPr/>
        </p:nvSpPr>
        <p:spPr bwMode="auto">
          <a:xfrm>
            <a:off x="1524000" y="2816225"/>
            <a:ext cx="678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WordArt 16"/>
          <p:cNvSpPr>
            <a:spLocks noChangeArrowheads="1" noChangeShapeType="1" noTextEdit="1"/>
          </p:cNvSpPr>
          <p:nvPr/>
        </p:nvSpPr>
        <p:spPr bwMode="auto">
          <a:xfrm rot="-5400000">
            <a:off x="-190499" y="4176712"/>
            <a:ext cx="17145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pt-BR" sz="36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>
                      <a:alpha val="74997"/>
                    </a:srgbClr>
                  </a:outerShdw>
                </a:effectLst>
                <a:latin typeface="Times New Roman"/>
                <a:cs typeface="Times New Roman"/>
              </a:rPr>
              <a:t>Exemplos</a:t>
            </a:r>
            <a:r>
              <a:rPr lang="en-US" sz="36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>
                      <a:alpha val="74997"/>
                    </a:srgbClr>
                  </a:outerShdw>
                </a:effectLst>
                <a:latin typeface="Times New Roman"/>
                <a:cs typeface="Times New Roman"/>
              </a:rPr>
              <a:t>:</a:t>
            </a:r>
            <a:endParaRPr lang="en-US" sz="3600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>
                    <a:alpha val="7499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156" name="Line 17"/>
          <p:cNvSpPr>
            <a:spLocks noChangeShapeType="1"/>
          </p:cNvSpPr>
          <p:nvPr/>
        </p:nvSpPr>
        <p:spPr bwMode="auto">
          <a:xfrm>
            <a:off x="1066800" y="3700463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162" name="AutoShape 18"/>
          <p:cNvSpPr>
            <a:spLocks noChangeArrowheads="1"/>
          </p:cNvSpPr>
          <p:nvPr/>
        </p:nvSpPr>
        <p:spPr bwMode="auto">
          <a:xfrm>
            <a:off x="2273300" y="6477000"/>
            <a:ext cx="4610100" cy="279400"/>
          </a:xfrm>
          <a:prstGeom prst="roundRect">
            <a:avLst>
              <a:gd name="adj" fmla="val 50000"/>
            </a:avLst>
          </a:prstGeom>
          <a:solidFill>
            <a:srgbClr val="9F9FBF">
              <a:alpha val="50000"/>
            </a:srgbClr>
          </a:solidFill>
          <a:ln w="38100">
            <a:noFill/>
            <a:round/>
            <a:headEnd/>
            <a:tailEnd/>
          </a:ln>
          <a:effectLst/>
        </p:spPr>
        <p:txBody>
          <a:bodyPr wrap="none" lIns="457200" rIns="4572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endParaRPr lang="en-US" altLang="en-US" sz="400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-109" charset="0"/>
            </a:endParaRPr>
          </a:p>
        </p:txBody>
      </p:sp>
      <p:graphicFrame>
        <p:nvGraphicFramePr>
          <p:cNvPr id="6146" name="Object 19">
            <a:hlinkClick r:id="" action="ppaction://hlinkshowjump?jump=firstslide" highlightClick="1"/>
            <a:hlinkHover r:id="" action="ppaction://noaction" highlightClick="1"/>
          </p:cNvPr>
          <p:cNvGraphicFramePr>
            <a:graphicFrameLocks noChangeAspect="1"/>
          </p:cNvGraphicFramePr>
          <p:nvPr/>
        </p:nvGraphicFramePr>
        <p:xfrm>
          <a:off x="5397500" y="6523038"/>
          <a:ext cx="198438" cy="196850"/>
        </p:xfrm>
        <a:graphic>
          <a:graphicData uri="http://schemas.openxmlformats.org/presentationml/2006/ole">
            <p:oleObj spid="_x0000_s6181" name="Clip" r:id="rId3" imgW="2413440" imgH="2413440" progId="">
              <p:embed/>
            </p:oleObj>
          </a:graphicData>
        </a:graphic>
      </p:graphicFrame>
      <p:pic>
        <p:nvPicPr>
          <p:cNvPr id="6158" name="Picture 20" descr="Recycled paper">
            <a:hlinkClick r:id="" action="ppaction://hlinkshowjump?jump=lastslide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9438" y="6519863"/>
            <a:ext cx="179387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9" name="Picture 21" descr="Recycled paper">
            <a:hlinkClick r:id="" action="ppaction://hlinkshowjump?jump=nextslide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33813" y="6542088"/>
            <a:ext cx="134937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0" name="Picture 22" descr="Recycled paper">
            <a:hlinkClick r:id="" action="ppaction://hlinkshowjump?jump=lastslideviewed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3613150" y="6548438"/>
            <a:ext cx="1508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147" name="Object 23">
            <a:hlinkClick r:id="rId7" action="ppaction://hlinksldjump" highlightClick="1"/>
            <a:hlinkHover r:id="" action="ppaction://noaction" highlightClick="1"/>
          </p:cNvPr>
          <p:cNvGraphicFramePr>
            <a:graphicFrameLocks noChangeAspect="1"/>
          </p:cNvGraphicFramePr>
          <p:nvPr/>
        </p:nvGraphicFramePr>
        <p:xfrm>
          <a:off x="5902325" y="6518275"/>
          <a:ext cx="196850" cy="201613"/>
        </p:xfrm>
        <a:graphic>
          <a:graphicData uri="http://schemas.openxmlformats.org/presentationml/2006/ole">
            <p:oleObj spid="_x0000_s6182" name="Clip" r:id="rId8" imgW="2413440" imgH="2413440" progId="">
              <p:embed/>
            </p:oleObj>
          </a:graphicData>
        </a:graphic>
      </p:graphicFrame>
      <p:sp>
        <p:nvSpPr>
          <p:cNvPr id="6161" name="Text Box 24" descr="Recycled paper"/>
          <p:cNvSpPr txBox="1">
            <a:spLocks noChangeArrowheads="1"/>
          </p:cNvSpPr>
          <p:nvPr/>
        </p:nvSpPr>
        <p:spPr bwMode="auto">
          <a:xfrm>
            <a:off x="4146550" y="6477000"/>
            <a:ext cx="10350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r>
              <a:rPr lang="en-US" altLang="en-US" sz="1200" b="1">
                <a:solidFill>
                  <a:srgbClr val="000099"/>
                </a:solidFill>
                <a:latin typeface="Calibri" pitchFamily="-109" charset="0"/>
              </a:rPr>
              <a:t>Chapter One</a:t>
            </a:r>
          </a:p>
        </p:txBody>
      </p:sp>
      <p:pic>
        <p:nvPicPr>
          <p:cNvPr id="6162" name="Picture 25" descr="Recycled paper">
            <a:hlinkClick r:id="" action="ppaction://hlinkshowjump?jump=previousslide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402013" y="6537325"/>
            <a:ext cx="134937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Copyright (c)2014 John Wiley &amp; Sons, Inc.</a:t>
            </a:r>
            <a:endParaRPr lang="en-US" altLang="en-U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eaLnBrk="1" hangingPunct="1"/>
            <a:fld id="{51A5A092-CC9C-406B-AD43-EE03F65A0C90}" type="slidenum">
              <a:rPr lang="en-US" altLang="en-US">
                <a:solidFill>
                  <a:srgbClr val="898989"/>
                </a:solidFill>
                <a:latin typeface="Calibri" pitchFamily="-109" charset="0"/>
              </a:rPr>
              <a:pPr eaLnBrk="1" hangingPunct="1"/>
              <a:t>8</a:t>
            </a:fld>
            <a:endParaRPr lang="en-US" altLang="en-US">
              <a:solidFill>
                <a:srgbClr val="898989"/>
              </a:solidFill>
              <a:latin typeface="Calibri" pitchFamily="-109" charset="0"/>
            </a:endParaRPr>
          </a:p>
        </p:txBody>
      </p:sp>
      <p:sp>
        <p:nvSpPr>
          <p:cNvPr id="7173" name="AutoShape 2"/>
          <p:cNvSpPr>
            <a:spLocks noChangeArrowheads="1"/>
          </p:cNvSpPr>
          <p:nvPr/>
        </p:nvSpPr>
        <p:spPr bwMode="auto">
          <a:xfrm>
            <a:off x="0" y="152400"/>
            <a:ext cx="9144000" cy="914400"/>
          </a:xfrm>
          <a:prstGeom prst="roundRect">
            <a:avLst>
              <a:gd name="adj" fmla="val 50000"/>
            </a:avLst>
          </a:prstGeom>
          <a:solidFill>
            <a:schemeClr val="accent3">
              <a:lumMod val="75000"/>
              <a:alpha val="50195"/>
            </a:schemeClr>
          </a:solidFill>
          <a:ln w="38100">
            <a:solidFill>
              <a:srgbClr val="666699"/>
            </a:solidFill>
            <a:round/>
            <a:headEnd/>
            <a:tailEnd/>
          </a:ln>
        </p:spPr>
        <p:txBody>
          <a:bodyPr wrap="none" lIns="457200" rIns="4572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r>
              <a:rPr lang="pt-BR" altLang="en-US" sz="4000" b="1" dirty="0" smtClean="0">
                <a:solidFill>
                  <a:srgbClr val="000066"/>
                </a:solidFill>
                <a:latin typeface="Calibri" pitchFamily="-109" charset="0"/>
              </a:rPr>
              <a:t>A Função Objetivo</a:t>
            </a:r>
          </a:p>
          <a:p>
            <a:r>
              <a:rPr lang="pt-BR" altLang="en-US" sz="2000" i="1" dirty="0" smtClean="0">
                <a:solidFill>
                  <a:srgbClr val="000066"/>
                </a:solidFill>
                <a:latin typeface="Calibri" pitchFamily="-109" charset="0"/>
              </a:rPr>
              <a:t>Depende de como a Função Objetivo é especificada</a:t>
            </a:r>
            <a:endParaRPr lang="pt-BR" altLang="en-US" sz="2000" i="1" dirty="0">
              <a:solidFill>
                <a:srgbClr val="000066"/>
              </a:solidFill>
              <a:latin typeface="Calibri" pitchFamily="-109" charset="0"/>
            </a:endParaRPr>
          </a:p>
        </p:txBody>
      </p:sp>
      <p:sp>
        <p:nvSpPr>
          <p:cNvPr id="7174" name="Rectangle 11"/>
          <p:cNvSpPr>
            <a:spLocks noChangeArrowheads="1"/>
          </p:cNvSpPr>
          <p:nvPr/>
        </p:nvSpPr>
        <p:spPr bwMode="auto">
          <a:xfrm>
            <a:off x="2870200" y="1692275"/>
            <a:ext cx="605472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eaLnBrk="1" hangingPunct="1"/>
            <a:r>
              <a:rPr lang="pt-BR" altLang="en-US" sz="2800" dirty="0" smtClean="0">
                <a:latin typeface="Calibri" pitchFamily="-109" charset="0"/>
              </a:rPr>
              <a:t>A </a:t>
            </a:r>
            <a:r>
              <a:rPr lang="pt-BR" altLang="en-US" sz="2800" b="1" i="1" dirty="0" smtClean="0">
                <a:latin typeface="Calibri" pitchFamily="-109" charset="0"/>
              </a:rPr>
              <a:t>Função Objetivo</a:t>
            </a:r>
            <a:r>
              <a:rPr lang="pt-BR" altLang="en-US" sz="2800" b="1" dirty="0" smtClean="0">
                <a:latin typeface="Calibri" pitchFamily="-109" charset="0"/>
              </a:rPr>
              <a:t> </a:t>
            </a:r>
            <a:r>
              <a:rPr lang="pt-BR" altLang="en-US" sz="2800" dirty="0" smtClean="0">
                <a:latin typeface="Calibri" pitchFamily="-109" charset="0"/>
              </a:rPr>
              <a:t> especifica o que o agente almeja</a:t>
            </a:r>
            <a:endParaRPr lang="pt-BR" altLang="en-US" sz="2800" dirty="0">
              <a:latin typeface="Calibri" pitchFamily="-109" charset="0"/>
            </a:endParaRPr>
          </a:p>
        </p:txBody>
      </p:sp>
      <p:sp>
        <p:nvSpPr>
          <p:cNvPr id="1021964" name="AutoShape 12"/>
          <p:cNvSpPr>
            <a:spLocks noChangeArrowheads="1"/>
          </p:cNvSpPr>
          <p:nvPr/>
        </p:nvSpPr>
        <p:spPr bwMode="auto">
          <a:xfrm>
            <a:off x="1006475" y="2020888"/>
            <a:ext cx="1844675" cy="279400"/>
          </a:xfrm>
          <a:prstGeom prst="rightArrow">
            <a:avLst>
              <a:gd name="adj1" fmla="val 50000"/>
              <a:gd name="adj2" fmla="val 165057"/>
            </a:avLst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eaLnBrk="1" hangingPunct="1"/>
            <a:endParaRPr lang="en-US" altLang="en-US">
              <a:latin typeface="Calibri" pitchFamily="-109" charset="0"/>
            </a:endParaRPr>
          </a:p>
        </p:txBody>
      </p:sp>
      <p:sp>
        <p:nvSpPr>
          <p:cNvPr id="7176" name="Text Box 13"/>
          <p:cNvSpPr txBox="1">
            <a:spLocks noChangeArrowheads="1"/>
          </p:cNvSpPr>
          <p:nvPr/>
        </p:nvSpPr>
        <p:spPr bwMode="auto">
          <a:xfrm>
            <a:off x="1198563" y="1666875"/>
            <a:ext cx="144077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eaLnBrk="1" hangingPunct="1"/>
            <a:r>
              <a:rPr lang="en-US" altLang="en-US" sz="2400" i="1" dirty="0" err="1" smtClean="0">
                <a:latin typeface="Calibri" pitchFamily="-109" charset="0"/>
              </a:rPr>
              <a:t>Definição</a:t>
            </a:r>
            <a:r>
              <a:rPr lang="en-US" altLang="en-US" sz="2400" i="1" dirty="0" smtClean="0">
                <a:latin typeface="Calibri" pitchFamily="-109" charset="0"/>
              </a:rPr>
              <a:t>:</a:t>
            </a:r>
            <a:endParaRPr lang="en-US" altLang="en-US" sz="2400" i="1" dirty="0">
              <a:latin typeface="Calibri" pitchFamily="-109" charset="0"/>
            </a:endParaRPr>
          </a:p>
        </p:txBody>
      </p:sp>
      <p:sp>
        <p:nvSpPr>
          <p:cNvPr id="7177" name="Line 14"/>
          <p:cNvSpPr>
            <a:spLocks noChangeShapeType="1"/>
          </p:cNvSpPr>
          <p:nvPr/>
        </p:nvSpPr>
        <p:spPr bwMode="auto">
          <a:xfrm>
            <a:off x="2971800" y="2667000"/>
            <a:ext cx="579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1967" name="Rectangle 15"/>
          <p:cNvSpPr>
            <a:spLocks noChangeArrowheads="1"/>
          </p:cNvSpPr>
          <p:nvPr/>
        </p:nvSpPr>
        <p:spPr bwMode="auto">
          <a:xfrm>
            <a:off x="1676400" y="3992940"/>
            <a:ext cx="6324600" cy="156966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 sz="3200" dirty="0">
                <a:latin typeface="Calibri" pitchFamily="-109" charset="0"/>
              </a:rPr>
              <a:t> </a:t>
            </a:r>
            <a:r>
              <a:rPr lang="pt-BR" altLang="en-US" sz="3200" i="1" dirty="0" smtClean="0">
                <a:latin typeface="Calibri" pitchFamily="-109" charset="0"/>
              </a:rPr>
              <a:t>O gerente julga mais importante o aumento dos lucros ou aumentar seu “poder” na empresa?</a:t>
            </a:r>
            <a:endParaRPr lang="pt-BR" altLang="en-US" sz="3200" i="1" dirty="0">
              <a:latin typeface="Calibri" pitchFamily="-109" charset="0"/>
            </a:endParaRPr>
          </a:p>
        </p:txBody>
      </p:sp>
      <p:sp>
        <p:nvSpPr>
          <p:cNvPr id="7179" name="WordArt 16"/>
          <p:cNvSpPr>
            <a:spLocks noChangeArrowheads="1" noChangeShapeType="1" noTextEdit="1"/>
          </p:cNvSpPr>
          <p:nvPr/>
        </p:nvSpPr>
        <p:spPr bwMode="auto">
          <a:xfrm>
            <a:off x="3600450" y="3141663"/>
            <a:ext cx="17145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 dirty="0" err="1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>
                      <a:alpha val="74997"/>
                    </a:srgbClr>
                  </a:outerShdw>
                </a:effectLst>
                <a:latin typeface="Times New Roman"/>
                <a:cs typeface="Times New Roman"/>
              </a:rPr>
              <a:t>Exemplo</a:t>
            </a:r>
            <a:r>
              <a:rPr lang="en-US" sz="36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>
                      <a:alpha val="74997"/>
                    </a:srgbClr>
                  </a:outerShdw>
                </a:effectLst>
                <a:latin typeface="Times New Roman"/>
                <a:cs typeface="Times New Roman"/>
              </a:rPr>
              <a:t>:</a:t>
            </a:r>
            <a:endParaRPr lang="en-US" sz="3600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>
                    <a:alpha val="7499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21969" name="AutoShape 17"/>
          <p:cNvSpPr>
            <a:spLocks noChangeArrowheads="1"/>
          </p:cNvSpPr>
          <p:nvPr/>
        </p:nvSpPr>
        <p:spPr bwMode="auto">
          <a:xfrm>
            <a:off x="2273300" y="6477000"/>
            <a:ext cx="4610100" cy="279400"/>
          </a:xfrm>
          <a:prstGeom prst="roundRect">
            <a:avLst>
              <a:gd name="adj" fmla="val 50000"/>
            </a:avLst>
          </a:prstGeom>
          <a:solidFill>
            <a:srgbClr val="9F9FBF">
              <a:alpha val="50000"/>
            </a:srgbClr>
          </a:solidFill>
          <a:ln w="38100">
            <a:noFill/>
            <a:round/>
            <a:headEnd/>
            <a:tailEnd/>
          </a:ln>
          <a:effectLst/>
        </p:spPr>
        <p:txBody>
          <a:bodyPr wrap="none" lIns="457200" rIns="4572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endParaRPr lang="en-US" altLang="en-US" sz="400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-109" charset="0"/>
            </a:endParaRPr>
          </a:p>
        </p:txBody>
      </p:sp>
      <p:graphicFrame>
        <p:nvGraphicFramePr>
          <p:cNvPr id="7170" name="Object 18">
            <a:hlinkClick r:id="" action="ppaction://hlinkshowjump?jump=firstslide" highlightClick="1"/>
            <a:hlinkHover r:id="" action="ppaction://noaction" highlightClick="1"/>
          </p:cNvPr>
          <p:cNvGraphicFramePr>
            <a:graphicFrameLocks noChangeAspect="1"/>
          </p:cNvGraphicFramePr>
          <p:nvPr/>
        </p:nvGraphicFramePr>
        <p:xfrm>
          <a:off x="5397500" y="6523038"/>
          <a:ext cx="198438" cy="196850"/>
        </p:xfrm>
        <a:graphic>
          <a:graphicData uri="http://schemas.openxmlformats.org/presentationml/2006/ole">
            <p:oleObj spid="_x0000_s7198" name="Clip" r:id="rId3" imgW="2413440" imgH="2413440" progId="">
              <p:embed/>
            </p:oleObj>
          </a:graphicData>
        </a:graphic>
      </p:graphicFrame>
      <p:pic>
        <p:nvPicPr>
          <p:cNvPr id="7181" name="Picture 19" descr="Recycled paper">
            <a:hlinkClick r:id="" action="ppaction://hlinkshowjump?jump=lastslide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9438" y="6519863"/>
            <a:ext cx="179387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2" name="Picture 20" descr="Recycled paper">
            <a:hlinkClick r:id="" action="ppaction://hlinkshowjump?jump=nextslide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33813" y="6542088"/>
            <a:ext cx="134937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3" name="Picture 21" descr="Recycled paper">
            <a:hlinkClick r:id="" action="ppaction://hlinkshowjump?jump=lastslideviewed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3613150" y="6548438"/>
            <a:ext cx="1508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171" name="Object 22">
            <a:hlinkClick r:id="rId7" action="ppaction://hlinksldjump" highlightClick="1"/>
            <a:hlinkHover r:id="" action="ppaction://noaction" highlightClick="1"/>
          </p:cNvPr>
          <p:cNvGraphicFramePr>
            <a:graphicFrameLocks noChangeAspect="1"/>
          </p:cNvGraphicFramePr>
          <p:nvPr/>
        </p:nvGraphicFramePr>
        <p:xfrm>
          <a:off x="5902325" y="6518275"/>
          <a:ext cx="196850" cy="201613"/>
        </p:xfrm>
        <a:graphic>
          <a:graphicData uri="http://schemas.openxmlformats.org/presentationml/2006/ole">
            <p:oleObj spid="_x0000_s7199" name="Clip" r:id="rId8" imgW="2413440" imgH="2413440" progId="">
              <p:embed/>
            </p:oleObj>
          </a:graphicData>
        </a:graphic>
      </p:graphicFrame>
      <p:sp>
        <p:nvSpPr>
          <p:cNvPr id="7184" name="Text Box 23" descr="Recycled paper"/>
          <p:cNvSpPr txBox="1">
            <a:spLocks noChangeArrowheads="1"/>
          </p:cNvSpPr>
          <p:nvPr/>
        </p:nvSpPr>
        <p:spPr bwMode="auto">
          <a:xfrm>
            <a:off x="4146550" y="6477000"/>
            <a:ext cx="10350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r>
              <a:rPr lang="en-US" altLang="en-US" sz="1200" b="1">
                <a:solidFill>
                  <a:srgbClr val="000099"/>
                </a:solidFill>
                <a:latin typeface="Calibri" pitchFamily="-109" charset="0"/>
              </a:rPr>
              <a:t>Chapter One</a:t>
            </a:r>
          </a:p>
        </p:txBody>
      </p:sp>
      <p:pic>
        <p:nvPicPr>
          <p:cNvPr id="7185" name="Picture 24" descr="Recycled paper">
            <a:hlinkClick r:id="" action="ppaction://hlinkshowjump?jump=previousslide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402013" y="6537325"/>
            <a:ext cx="134937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Copyright (c)2014 John Wiley &amp; Sons, Inc.</a:t>
            </a:r>
            <a:endParaRPr lang="en-US" altLang="en-U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eaLnBrk="1" hangingPunct="1"/>
            <a:fld id="{AF352442-4D6E-4D47-9C5B-D6C003EF6306}" type="slidenum">
              <a:rPr lang="en-US" altLang="en-US">
                <a:solidFill>
                  <a:srgbClr val="898989"/>
                </a:solidFill>
                <a:latin typeface="Calibri" pitchFamily="-109" charset="0"/>
              </a:rPr>
              <a:pPr eaLnBrk="1" hangingPunct="1"/>
              <a:t>9</a:t>
            </a:fld>
            <a:endParaRPr lang="en-US" altLang="en-US">
              <a:solidFill>
                <a:srgbClr val="898989"/>
              </a:solidFill>
              <a:latin typeface="Calibri" pitchFamily="-109" charset="0"/>
            </a:endParaRPr>
          </a:p>
        </p:txBody>
      </p:sp>
      <p:sp>
        <p:nvSpPr>
          <p:cNvPr id="8197" name="AutoShape 2"/>
          <p:cNvSpPr>
            <a:spLocks noChangeArrowheads="1"/>
          </p:cNvSpPr>
          <p:nvPr/>
        </p:nvSpPr>
        <p:spPr bwMode="auto">
          <a:xfrm rot="3507888">
            <a:off x="6258719" y="3494881"/>
            <a:ext cx="427038" cy="1819275"/>
          </a:xfrm>
          <a:prstGeom prst="curvedLeftArrow">
            <a:avLst>
              <a:gd name="adj1" fmla="val 85204"/>
              <a:gd name="adj2" fmla="val 170409"/>
              <a:gd name="adj3" fmla="val 33333"/>
            </a:avLst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eaLnBrk="1" hangingPunct="1"/>
            <a:endParaRPr lang="en-US" altLang="en-US">
              <a:latin typeface="Calibri" pitchFamily="-109" charset="0"/>
            </a:endParaRPr>
          </a:p>
        </p:txBody>
      </p:sp>
      <p:sp>
        <p:nvSpPr>
          <p:cNvPr id="8198" name="AutoShape 11"/>
          <p:cNvSpPr>
            <a:spLocks noChangeArrowheads="1"/>
          </p:cNvSpPr>
          <p:nvPr/>
        </p:nvSpPr>
        <p:spPr bwMode="auto">
          <a:xfrm>
            <a:off x="0" y="212725"/>
            <a:ext cx="9144000" cy="914400"/>
          </a:xfrm>
          <a:prstGeom prst="roundRect">
            <a:avLst>
              <a:gd name="adj" fmla="val 50000"/>
            </a:avLst>
          </a:prstGeom>
          <a:solidFill>
            <a:schemeClr val="accent3">
              <a:lumMod val="75000"/>
              <a:alpha val="50195"/>
            </a:schemeClr>
          </a:solidFill>
          <a:ln w="38100">
            <a:solidFill>
              <a:srgbClr val="666699"/>
            </a:solidFill>
            <a:round/>
            <a:headEnd/>
            <a:tailEnd/>
          </a:ln>
        </p:spPr>
        <p:txBody>
          <a:bodyPr wrap="none" lIns="457200" rIns="4572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r>
              <a:rPr lang="en-US" altLang="en-US" sz="4000" b="1" dirty="0" smtClean="0">
                <a:solidFill>
                  <a:srgbClr val="000066"/>
                </a:solidFill>
                <a:latin typeface="Calibri" pitchFamily="-109" charset="0"/>
              </a:rPr>
              <a:t>As </a:t>
            </a:r>
            <a:r>
              <a:rPr lang="en-US" altLang="en-US" sz="4000" b="1" dirty="0" err="1" smtClean="0">
                <a:solidFill>
                  <a:srgbClr val="000066"/>
                </a:solidFill>
                <a:latin typeface="Calibri" pitchFamily="-109" charset="0"/>
              </a:rPr>
              <a:t>Restrições</a:t>
            </a:r>
            <a:r>
              <a:rPr lang="en-US" altLang="en-US" sz="4000" b="1" dirty="0" smtClean="0">
                <a:solidFill>
                  <a:srgbClr val="000066"/>
                </a:solidFill>
                <a:latin typeface="Calibri" pitchFamily="-109" charset="0"/>
              </a:rPr>
              <a:t> </a:t>
            </a:r>
            <a:endParaRPr lang="en-US" altLang="en-US" sz="2000" i="1" dirty="0">
              <a:solidFill>
                <a:srgbClr val="000066"/>
              </a:solidFill>
              <a:latin typeface="Calibri" pitchFamily="-109" charset="0"/>
            </a:endParaRPr>
          </a:p>
        </p:txBody>
      </p:sp>
      <p:sp>
        <p:nvSpPr>
          <p:cNvPr id="8199" name="Rectangle 12"/>
          <p:cNvSpPr>
            <a:spLocks noChangeArrowheads="1"/>
          </p:cNvSpPr>
          <p:nvPr/>
        </p:nvSpPr>
        <p:spPr bwMode="auto">
          <a:xfrm>
            <a:off x="2870200" y="1752600"/>
            <a:ext cx="60547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eaLnBrk="1" hangingPunct="1"/>
            <a:r>
              <a:rPr lang="pt-BR" altLang="en-US" sz="2800" b="1" i="1" dirty="0" smtClean="0">
                <a:latin typeface="Calibri" pitchFamily="-109" charset="0"/>
              </a:rPr>
              <a:t>Restrições</a:t>
            </a:r>
            <a:r>
              <a:rPr lang="pt-BR" altLang="en-US" sz="2800" dirty="0" smtClean="0">
                <a:latin typeface="Calibri" pitchFamily="-109" charset="0"/>
              </a:rPr>
              <a:t> </a:t>
            </a:r>
            <a:r>
              <a:rPr lang="pt-BR" altLang="en-US" sz="2600" dirty="0" smtClean="0">
                <a:latin typeface="Calibri" pitchFamily="-109" charset="0"/>
              </a:rPr>
              <a:t>são quaisquer limites colocados aos   recursos  disponíveis para o agente</a:t>
            </a:r>
            <a:endParaRPr lang="pt-BR" altLang="en-US" sz="2600" dirty="0">
              <a:latin typeface="Calibri" pitchFamily="-109" charset="0"/>
            </a:endParaRPr>
          </a:p>
        </p:txBody>
      </p:sp>
      <p:sp>
        <p:nvSpPr>
          <p:cNvPr id="1022989" name="AutoShape 13"/>
          <p:cNvSpPr>
            <a:spLocks noChangeArrowheads="1"/>
          </p:cNvSpPr>
          <p:nvPr/>
        </p:nvSpPr>
        <p:spPr bwMode="auto">
          <a:xfrm>
            <a:off x="1006475" y="2020888"/>
            <a:ext cx="1844675" cy="279400"/>
          </a:xfrm>
          <a:prstGeom prst="rightArrow">
            <a:avLst>
              <a:gd name="adj1" fmla="val 50000"/>
              <a:gd name="adj2" fmla="val 165057"/>
            </a:avLst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eaLnBrk="1" hangingPunct="1"/>
            <a:endParaRPr lang="en-US" altLang="en-US">
              <a:latin typeface="Calibri" pitchFamily="-109" charset="0"/>
            </a:endParaRPr>
          </a:p>
        </p:txBody>
      </p:sp>
      <p:sp>
        <p:nvSpPr>
          <p:cNvPr id="8201" name="Text Box 14"/>
          <p:cNvSpPr txBox="1">
            <a:spLocks noChangeArrowheads="1"/>
          </p:cNvSpPr>
          <p:nvPr/>
        </p:nvSpPr>
        <p:spPr bwMode="auto">
          <a:xfrm>
            <a:off x="997621" y="1666875"/>
            <a:ext cx="144077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eaLnBrk="1" hangingPunct="1"/>
            <a:r>
              <a:rPr lang="en-US" altLang="en-US" sz="2400" i="1" dirty="0" err="1" smtClean="0">
                <a:latin typeface="Calibri" pitchFamily="-109" charset="0"/>
              </a:rPr>
              <a:t>Definição</a:t>
            </a:r>
            <a:r>
              <a:rPr lang="en-US" altLang="en-US" sz="2400" i="1" dirty="0" smtClean="0">
                <a:latin typeface="Calibri" pitchFamily="-109" charset="0"/>
              </a:rPr>
              <a:t>:</a:t>
            </a:r>
            <a:endParaRPr lang="en-US" altLang="en-US" sz="2400" i="1" dirty="0">
              <a:latin typeface="Calibri" pitchFamily="-109" charset="0"/>
            </a:endParaRPr>
          </a:p>
        </p:txBody>
      </p:sp>
      <p:sp>
        <p:nvSpPr>
          <p:cNvPr id="8202" name="Line 15"/>
          <p:cNvSpPr>
            <a:spLocks noChangeShapeType="1"/>
          </p:cNvSpPr>
          <p:nvPr/>
        </p:nvSpPr>
        <p:spPr bwMode="auto">
          <a:xfrm>
            <a:off x="2971800" y="2667000"/>
            <a:ext cx="579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WordArt 16"/>
          <p:cNvSpPr>
            <a:spLocks noChangeArrowheads="1" noChangeShapeType="1" noTextEdit="1"/>
          </p:cNvSpPr>
          <p:nvPr/>
        </p:nvSpPr>
        <p:spPr bwMode="auto">
          <a:xfrm>
            <a:off x="6096000" y="3429000"/>
            <a:ext cx="17145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 dirty="0" err="1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>
                      <a:alpha val="74997"/>
                    </a:srgbClr>
                  </a:outerShdw>
                </a:effectLst>
                <a:latin typeface="Times New Roman"/>
                <a:cs typeface="Times New Roman"/>
              </a:rPr>
              <a:t>Exemplos</a:t>
            </a:r>
            <a:r>
              <a:rPr lang="en-US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>
                      <a:alpha val="74997"/>
                    </a:srgbClr>
                  </a:outerShdw>
                </a:effectLst>
                <a:latin typeface="Times New Roman"/>
                <a:cs typeface="Times New Roman"/>
              </a:rPr>
              <a:t>:</a:t>
            </a:r>
          </a:p>
        </p:txBody>
      </p:sp>
      <p:sp>
        <p:nvSpPr>
          <p:cNvPr id="8204" name="Text Box 17"/>
          <p:cNvSpPr txBox="1">
            <a:spLocks noChangeArrowheads="1"/>
          </p:cNvSpPr>
          <p:nvPr/>
        </p:nvSpPr>
        <p:spPr bwMode="auto">
          <a:xfrm>
            <a:off x="2276707" y="3657600"/>
            <a:ext cx="4657493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eaLnBrk="1" hangingPunct="1">
              <a:buFont typeface="Wingdings" pitchFamily="-109" charset="2"/>
              <a:buChar char="Ø"/>
            </a:pPr>
            <a:r>
              <a:rPr lang="en-US" altLang="en-US" sz="2400" dirty="0">
                <a:latin typeface="Calibri" pitchFamily="-109" charset="0"/>
              </a:rPr>
              <a:t> </a:t>
            </a:r>
            <a:r>
              <a:rPr lang="pt-BR" altLang="en-US" sz="2800" dirty="0" smtClean="0">
                <a:latin typeface="Calibri" pitchFamily="-109" charset="0"/>
              </a:rPr>
              <a:t>Tempo</a:t>
            </a:r>
          </a:p>
          <a:p>
            <a:pPr eaLnBrk="1" hangingPunct="1">
              <a:buFont typeface="Wingdings" pitchFamily="-109" charset="2"/>
              <a:buChar char="Ø"/>
            </a:pPr>
            <a:r>
              <a:rPr lang="pt-BR" altLang="en-US" sz="2800" dirty="0" smtClean="0">
                <a:latin typeface="Calibri" pitchFamily="-109" charset="0"/>
              </a:rPr>
              <a:t> Orçamento</a:t>
            </a:r>
          </a:p>
          <a:p>
            <a:pPr eaLnBrk="1" hangingPunct="1">
              <a:buFont typeface="Wingdings" pitchFamily="-109" charset="2"/>
              <a:buChar char="Ø"/>
            </a:pPr>
            <a:r>
              <a:rPr lang="pt-BR" altLang="en-US" sz="2800" dirty="0" smtClean="0">
                <a:latin typeface="Calibri" pitchFamily="-109" charset="0"/>
              </a:rPr>
              <a:t> Outros Recursos</a:t>
            </a:r>
          </a:p>
          <a:p>
            <a:pPr eaLnBrk="1" hangingPunct="1">
              <a:buFont typeface="Wingdings" pitchFamily="-109" charset="2"/>
              <a:buChar char="Ø"/>
            </a:pPr>
            <a:r>
              <a:rPr lang="pt-BR" altLang="en-US" sz="2800" dirty="0" smtClean="0">
                <a:latin typeface="Calibri" pitchFamily="-109" charset="0"/>
              </a:rPr>
              <a:t> Capacitações Técnicas</a:t>
            </a:r>
          </a:p>
          <a:p>
            <a:pPr eaLnBrk="1" hangingPunct="1">
              <a:buFont typeface="Wingdings" pitchFamily="-109" charset="2"/>
              <a:buChar char="Ø"/>
            </a:pPr>
            <a:r>
              <a:rPr lang="pt-BR" altLang="en-US" sz="2800" dirty="0" smtClean="0">
                <a:latin typeface="Calibri" pitchFamily="-109" charset="0"/>
              </a:rPr>
              <a:t> O Mercado</a:t>
            </a:r>
          </a:p>
          <a:p>
            <a:pPr eaLnBrk="1" hangingPunct="1">
              <a:buFont typeface="Wingdings" pitchFamily="-109" charset="2"/>
              <a:buChar char="Ø"/>
            </a:pPr>
            <a:r>
              <a:rPr lang="pt-BR" altLang="en-US" sz="2800" dirty="0" smtClean="0">
                <a:latin typeface="Calibri" pitchFamily="-109" charset="0"/>
              </a:rPr>
              <a:t> Regras, Regulamentos e Leis</a:t>
            </a:r>
            <a:endParaRPr lang="pt-BR" altLang="en-US" sz="2800" dirty="0">
              <a:latin typeface="Calibri" pitchFamily="-109" charset="0"/>
            </a:endParaRPr>
          </a:p>
        </p:txBody>
      </p:sp>
      <p:sp>
        <p:nvSpPr>
          <p:cNvPr id="1022994" name="AutoShape 18"/>
          <p:cNvSpPr>
            <a:spLocks noChangeArrowheads="1"/>
          </p:cNvSpPr>
          <p:nvPr/>
        </p:nvSpPr>
        <p:spPr bwMode="auto">
          <a:xfrm>
            <a:off x="2273300" y="6477000"/>
            <a:ext cx="4610100" cy="279400"/>
          </a:xfrm>
          <a:prstGeom prst="roundRect">
            <a:avLst>
              <a:gd name="adj" fmla="val 50000"/>
            </a:avLst>
          </a:prstGeom>
          <a:solidFill>
            <a:srgbClr val="9F9FBF">
              <a:alpha val="50000"/>
            </a:srgbClr>
          </a:solidFill>
          <a:ln w="38100">
            <a:noFill/>
            <a:round/>
            <a:headEnd/>
            <a:tailEnd/>
          </a:ln>
          <a:effectLst/>
        </p:spPr>
        <p:txBody>
          <a:bodyPr wrap="none" lIns="457200" rIns="4572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endParaRPr lang="en-US" altLang="en-US" sz="400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-109" charset="0"/>
            </a:endParaRPr>
          </a:p>
        </p:txBody>
      </p:sp>
      <p:graphicFrame>
        <p:nvGraphicFramePr>
          <p:cNvPr id="8194" name="Object 19">
            <a:hlinkClick r:id="" action="ppaction://hlinkshowjump?jump=firstslide" highlightClick="1"/>
            <a:hlinkHover r:id="" action="ppaction://noaction" highlightClick="1"/>
          </p:cNvPr>
          <p:cNvGraphicFramePr>
            <a:graphicFrameLocks noChangeAspect="1"/>
          </p:cNvGraphicFramePr>
          <p:nvPr/>
        </p:nvGraphicFramePr>
        <p:xfrm>
          <a:off x="5397500" y="6523038"/>
          <a:ext cx="198438" cy="196850"/>
        </p:xfrm>
        <a:graphic>
          <a:graphicData uri="http://schemas.openxmlformats.org/presentationml/2006/ole">
            <p:oleObj spid="_x0000_s8225" name="Clip" r:id="rId3" imgW="2413440" imgH="2413440" progId="">
              <p:embed/>
            </p:oleObj>
          </a:graphicData>
        </a:graphic>
      </p:graphicFrame>
      <p:pic>
        <p:nvPicPr>
          <p:cNvPr id="8206" name="Picture 20" descr="Recycled paper">
            <a:hlinkClick r:id="" action="ppaction://hlinkshowjump?jump=lastslide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9438" y="6519863"/>
            <a:ext cx="179387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7" name="Picture 21" descr="Recycled paper">
            <a:hlinkClick r:id="" action="ppaction://hlinkshowjump?jump=nextslide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33813" y="6542088"/>
            <a:ext cx="134937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8" name="Picture 22" descr="Recycled paper">
            <a:hlinkClick r:id="" action="ppaction://hlinkshowjump?jump=lastslideviewed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3613150" y="6548438"/>
            <a:ext cx="1508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195" name="Object 23">
            <a:hlinkClick r:id="rId7" action="ppaction://hlinksldjump" highlightClick="1"/>
            <a:hlinkHover r:id="" action="ppaction://noaction" highlightClick="1"/>
          </p:cNvPr>
          <p:cNvGraphicFramePr>
            <a:graphicFrameLocks noChangeAspect="1"/>
          </p:cNvGraphicFramePr>
          <p:nvPr/>
        </p:nvGraphicFramePr>
        <p:xfrm>
          <a:off x="5902325" y="6518275"/>
          <a:ext cx="196850" cy="201613"/>
        </p:xfrm>
        <a:graphic>
          <a:graphicData uri="http://schemas.openxmlformats.org/presentationml/2006/ole">
            <p:oleObj spid="_x0000_s8226" name="Clip" r:id="rId8" imgW="2413440" imgH="2413440" progId="">
              <p:embed/>
            </p:oleObj>
          </a:graphicData>
        </a:graphic>
      </p:graphicFrame>
      <p:sp>
        <p:nvSpPr>
          <p:cNvPr id="8209" name="Text Box 24" descr="Recycled paper"/>
          <p:cNvSpPr txBox="1">
            <a:spLocks noChangeArrowheads="1"/>
          </p:cNvSpPr>
          <p:nvPr/>
        </p:nvSpPr>
        <p:spPr bwMode="auto">
          <a:xfrm>
            <a:off x="4146550" y="6477000"/>
            <a:ext cx="10350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r>
              <a:rPr lang="en-US" altLang="en-US" sz="1200" b="1">
                <a:solidFill>
                  <a:srgbClr val="000099"/>
                </a:solidFill>
                <a:latin typeface="Calibri" pitchFamily="-109" charset="0"/>
              </a:rPr>
              <a:t>Chapter One</a:t>
            </a:r>
          </a:p>
        </p:txBody>
      </p:sp>
      <p:pic>
        <p:nvPicPr>
          <p:cNvPr id="8210" name="Picture 25" descr="Recycled paper">
            <a:hlinkClick r:id="" action="ppaction://hlinkshowjump?jump=previousslide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402013" y="6537325"/>
            <a:ext cx="134937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2953</TotalTime>
  <Words>1105</Words>
  <Application>Microsoft Office PowerPoint</Application>
  <PresentationFormat>Apresentação na tela (4:3)</PresentationFormat>
  <Paragraphs>243</Paragraphs>
  <Slides>24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6" baseType="lpstr">
      <vt:lpstr>Tema do Office</vt:lpstr>
      <vt:lpstr>Clip</vt:lpstr>
      <vt:lpstr>Capítulo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Company>UC Riverside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Economics</dc:creator>
  <cp:lastModifiedBy>anuatti</cp:lastModifiedBy>
  <cp:revision>38</cp:revision>
  <dcterms:created xsi:type="dcterms:W3CDTF">2010-03-16T19:47:45Z</dcterms:created>
  <dcterms:modified xsi:type="dcterms:W3CDTF">2015-08-13T21:57:09Z</dcterms:modified>
</cp:coreProperties>
</file>