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81" r:id="rId3"/>
    <p:sldId id="34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87884" autoAdjust="0"/>
  </p:normalViewPr>
  <p:slideViewPr>
    <p:cSldViewPr>
      <p:cViewPr>
        <p:scale>
          <a:sx n="75" d="100"/>
          <a:sy n="75" d="100"/>
        </p:scale>
        <p:origin x="-2056" y="-264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15/05/14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15/05/14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C2D5C2-E277-DB4C-897B-75DA50EB669D}" type="slidenum">
              <a:rPr lang="pt-BR">
                <a:latin typeface="Calibri" charset="0"/>
              </a:rPr>
              <a:pPr eaLnBrk="1" hangingPunct="1"/>
              <a:t>14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BA979C-0373-FF41-BFD6-0E77698A7C12}" type="slidenum">
              <a:rPr lang="pt-BR">
                <a:latin typeface="Calibri" charset="0"/>
              </a:rPr>
              <a:pPr eaLnBrk="1" hangingPunct="1"/>
              <a:t>16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26CEE2-B7A4-8D4C-A135-1BF1EB4D66EE}" type="slidenum">
              <a:rPr lang="pt-BR">
                <a:latin typeface="Calibri" charset="0"/>
              </a:rPr>
              <a:pPr eaLnBrk="1" hangingPunct="1"/>
              <a:t>17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0E8D98-CA55-8C47-BF60-531855B96EBC}" type="slidenum">
              <a:rPr lang="pt-BR">
                <a:latin typeface="Calibri" charset="0"/>
              </a:rPr>
              <a:pPr eaLnBrk="1" hangingPunct="1"/>
              <a:t>18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8F4786-76D7-BC4E-964E-6959473046DB}" type="slidenum">
              <a:rPr lang="pt-BR">
                <a:latin typeface="Calibri" charset="0"/>
              </a:rPr>
              <a:pPr eaLnBrk="1" hangingPunct="1"/>
              <a:t>2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EA6D77-B7FA-D742-A3B2-E2480CDD83DE}" type="slidenum">
              <a:rPr lang="pt-BR">
                <a:latin typeface="Calibri" charset="0"/>
              </a:rPr>
              <a:pPr eaLnBrk="1" hangingPunct="1"/>
              <a:t>20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Relationship Id="rId3" Type="http://schemas.openxmlformats.org/officeDocument/2006/relationships/image" Target="../media/image7.gi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7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22" Type="http://schemas.openxmlformats.org/officeDocument/2006/relationships/image" Target="../media/image2.gif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20" Type="http://schemas.openxmlformats.org/officeDocument/2006/relationships/image" Target="../media/image2.gif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<Relationship Id="rId18" Type="http://schemas.openxmlformats.org/officeDocument/2006/relationships/theme" Target="../theme/theme2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A Área de Marketing</a:t>
            </a:r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sz="3200" b="1" dirty="0" smtClean="0"/>
              <a:t>Luciano Thomé e Castro</a:t>
            </a:r>
          </a:p>
          <a:p>
            <a:pPr algn="ctr">
              <a:lnSpc>
                <a:spcPct val="80000"/>
              </a:lnSpc>
            </a:pPr>
            <a:endParaRPr lang="pt-BR" sz="3200" b="1" dirty="0" smtClean="0"/>
          </a:p>
          <a:p>
            <a:pPr algn="ct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Segmentação de mercado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segmentação de mercado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consiste na divisão do mercado em grupos de potenciais consumidores com características, comportamentos e necessidades distintas.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</a:pPr>
            <a:r>
              <a:rPr lang="pt-PT" sz="2200">
                <a:solidFill>
                  <a:srgbClr val="000000"/>
                </a:solidFill>
                <a:latin typeface="Arial" charset="0"/>
              </a:rPr>
              <a:t>As empresas podem utilizar diferentes formas de segmentação de mercado: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PT" sz="2200" b="1">
                <a:solidFill>
                  <a:srgbClr val="000000"/>
                </a:solidFill>
                <a:latin typeface="Arial" charset="0"/>
              </a:rPr>
              <a:t>Geográfica.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PT" sz="2200" b="1">
                <a:solidFill>
                  <a:srgbClr val="000000"/>
                </a:solidFill>
                <a:latin typeface="Arial" charset="0"/>
              </a:rPr>
              <a:t>Demográfica.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PT" sz="2200" b="1">
                <a:solidFill>
                  <a:srgbClr val="000000"/>
                </a:solidFill>
                <a:latin typeface="Arial" charset="0"/>
              </a:rPr>
              <a:t>Psicográfica.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PT" sz="2200" b="1">
                <a:solidFill>
                  <a:srgbClr val="000000"/>
                </a:solidFill>
                <a:latin typeface="Arial" charset="0"/>
              </a:rPr>
              <a:t>Comportamental.</a:t>
            </a:r>
            <a:endParaRPr lang="pt-BR" sz="2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4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Seleção do mercado-alvo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seleção do mercado-alvo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envolve a avaliação da atratividade de cada segmento de mercado e a escolha daquele ou daqueles segmentos que a organização procurará servir.</a:t>
            </a:r>
          </a:p>
        </p:txBody>
      </p:sp>
      <p:sp>
        <p:nvSpPr>
          <p:cNvPr id="14340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73593-A97C-4242-9B96-84AB91C7BF19}" type="slidenum">
              <a:rPr lang="pt-BR">
                <a:solidFill>
                  <a:srgbClr val="000000"/>
                </a:solidFill>
              </a:rPr>
              <a:pPr eaLnBrk="1" hangingPunct="1"/>
              <a:t>11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Posicionamento de marketing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18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Depois de segmentar o mercado e selecionar o mercado-alvo que pretende servir, a organização começa a definir a oferta para o mercado.</a:t>
            </a:r>
          </a:p>
          <a:p>
            <a:pPr eaLnBrk="1" hangingPunct="1">
              <a:spcBef>
                <a:spcPts val="18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posicionamento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é o modo como a oferta da organização se diferencia na mente de seu consumidor em relação aos concorrentes.</a:t>
            </a:r>
          </a:p>
          <a:p>
            <a:pPr eaLnBrk="1" hangingPunct="1">
              <a:spcBef>
                <a:spcPts val="18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As formas de que uma organização dispõe para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posicionar a sua oferta 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são:</a:t>
            </a:r>
          </a:p>
          <a:p>
            <a:pPr lvl="1" eaLnBrk="1" hangingPunct="1">
              <a:spcBef>
                <a:spcPts val="400"/>
              </a:spcBef>
            </a:pPr>
            <a:r>
              <a:rPr lang="pt-BR" sz="2000">
                <a:solidFill>
                  <a:srgbClr val="000000"/>
                </a:solidFill>
                <a:latin typeface="Arial" charset="0"/>
              </a:rPr>
              <a:t>Por atributo.</a:t>
            </a:r>
          </a:p>
          <a:p>
            <a:pPr lvl="1" eaLnBrk="1" hangingPunct="1">
              <a:spcBef>
                <a:spcPts val="400"/>
              </a:spcBef>
            </a:pPr>
            <a:r>
              <a:rPr lang="pt-BR" sz="2000">
                <a:solidFill>
                  <a:srgbClr val="000000"/>
                </a:solidFill>
                <a:latin typeface="Arial" charset="0"/>
              </a:rPr>
              <a:t>Por benefício.</a:t>
            </a:r>
          </a:p>
          <a:p>
            <a:pPr lvl="1" eaLnBrk="1" hangingPunct="1">
              <a:spcBef>
                <a:spcPts val="400"/>
              </a:spcBef>
            </a:pPr>
            <a:r>
              <a:rPr lang="pt-BR" sz="2000">
                <a:solidFill>
                  <a:srgbClr val="000000"/>
                </a:solidFill>
                <a:latin typeface="Arial" charset="0"/>
              </a:rPr>
              <a:t>Por ocasião de uso.</a:t>
            </a:r>
          </a:p>
          <a:p>
            <a:pPr lvl="1" eaLnBrk="1" hangingPunct="1">
              <a:spcBef>
                <a:spcPts val="400"/>
              </a:spcBef>
            </a:pPr>
            <a:r>
              <a:rPr lang="pt-BR" sz="2000">
                <a:solidFill>
                  <a:srgbClr val="000000"/>
                </a:solidFill>
                <a:latin typeface="Arial" charset="0"/>
              </a:rPr>
              <a:t>Por tipo de usuário.</a:t>
            </a:r>
            <a:endParaRPr lang="pt-BR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8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solidFill>
                  <a:srgbClr val="000000"/>
                </a:solidFill>
                <a:latin typeface="Arial" charset="0"/>
              </a:rPr>
              <a:t>Mix de marketing</a:t>
            </a:r>
          </a:p>
        </p:txBody>
      </p:sp>
      <p:sp>
        <p:nvSpPr>
          <p:cNvPr id="16387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Os esforços de marketing de uma organização consistem no conjunto de ações com o objetivo de criar valor para seus consumidores. Os 4 Ps compõem o conjunto de variáveis sobre as quais o gerente de marketing tomará suas decisões, ou seja:</a:t>
            </a:r>
          </a:p>
          <a:p>
            <a:pPr lvl="1" eaLnBrk="1" hangingPunct="1">
              <a:spcBef>
                <a:spcPts val="800"/>
              </a:spcBef>
            </a:pPr>
            <a:r>
              <a:rPr lang="pt-BR" sz="2000" b="1">
                <a:solidFill>
                  <a:srgbClr val="000000"/>
                </a:solidFill>
                <a:latin typeface="Arial" charset="0"/>
              </a:rPr>
              <a:t>Desenvolver um produto (</a:t>
            </a:r>
            <a:r>
              <a:rPr lang="pt-BR" sz="2000" b="1" i="1">
                <a:solidFill>
                  <a:srgbClr val="000000"/>
                </a:solidFill>
                <a:latin typeface="Arial" charset="0"/>
              </a:rPr>
              <a:t>product</a:t>
            </a:r>
            <a:r>
              <a:rPr lang="pt-BR" sz="2000" b="1">
                <a:solidFill>
                  <a:srgbClr val="000000"/>
                </a:solidFill>
                <a:latin typeface="Arial" charset="0"/>
              </a:rPr>
              <a:t>) que satisfaça as necessidades dos consumidores.</a:t>
            </a:r>
          </a:p>
          <a:p>
            <a:pPr lvl="1" eaLnBrk="1" hangingPunct="1">
              <a:spcBef>
                <a:spcPts val="800"/>
              </a:spcBef>
            </a:pPr>
            <a:r>
              <a:rPr lang="pt-BR" sz="2000" b="1">
                <a:solidFill>
                  <a:srgbClr val="000000"/>
                </a:solidFill>
                <a:latin typeface="Arial" charset="0"/>
              </a:rPr>
              <a:t>Escolher o sistema de distribuição (</a:t>
            </a:r>
            <a:r>
              <a:rPr lang="pt-BR" sz="2000" b="1" i="1">
                <a:solidFill>
                  <a:srgbClr val="000000"/>
                </a:solidFill>
                <a:latin typeface="Arial" charset="0"/>
              </a:rPr>
              <a:t>place</a:t>
            </a:r>
            <a:r>
              <a:rPr lang="pt-BR" sz="2000" b="1">
                <a:solidFill>
                  <a:srgbClr val="000000"/>
                </a:solidFill>
                <a:latin typeface="Arial" charset="0"/>
              </a:rPr>
              <a:t>) que permita que esse produto fique acessível ao consumidor.</a:t>
            </a:r>
          </a:p>
          <a:p>
            <a:pPr lvl="1" eaLnBrk="1" hangingPunct="1">
              <a:spcBef>
                <a:spcPts val="800"/>
              </a:spcBef>
            </a:pPr>
            <a:r>
              <a:rPr lang="pt-BR" sz="2000" b="1">
                <a:solidFill>
                  <a:srgbClr val="000000"/>
                </a:solidFill>
                <a:latin typeface="Arial" charset="0"/>
              </a:rPr>
              <a:t>Desenvolver uma campanha de comunicação (</a:t>
            </a:r>
            <a:r>
              <a:rPr lang="pt-BR" sz="2000" b="1" i="1">
                <a:solidFill>
                  <a:srgbClr val="000000"/>
                </a:solidFill>
                <a:latin typeface="Arial" charset="0"/>
              </a:rPr>
              <a:t>promotion</a:t>
            </a:r>
            <a:r>
              <a:rPr lang="pt-BR" sz="2000" b="1">
                <a:solidFill>
                  <a:srgbClr val="000000"/>
                </a:solidFill>
                <a:latin typeface="Arial" charset="0"/>
              </a:rPr>
              <a:t>) que transmita o valor do produto ao consumidor.</a:t>
            </a:r>
          </a:p>
          <a:p>
            <a:pPr lvl="1" eaLnBrk="1" hangingPunct="1">
              <a:spcBef>
                <a:spcPts val="800"/>
              </a:spcBef>
            </a:pPr>
            <a:r>
              <a:rPr lang="pt-BR" sz="2000" b="1">
                <a:solidFill>
                  <a:srgbClr val="000000"/>
                </a:solidFill>
                <a:latin typeface="Arial" charset="0"/>
              </a:rPr>
              <a:t>Definir uma política de preço (</a:t>
            </a:r>
            <a:r>
              <a:rPr lang="pt-BR" sz="2000" b="1" i="1">
                <a:solidFill>
                  <a:srgbClr val="000000"/>
                </a:solidFill>
                <a:latin typeface="Arial" charset="0"/>
              </a:rPr>
              <a:t>price</a:t>
            </a:r>
            <a:r>
              <a:rPr lang="pt-BR" sz="2000" b="1">
                <a:solidFill>
                  <a:srgbClr val="000000"/>
                </a:solidFill>
                <a:latin typeface="Arial" charset="0"/>
              </a:rPr>
              <a:t>) que incentive o consumidor a comprar o produto e a empresa a vender.</a:t>
            </a:r>
          </a:p>
        </p:txBody>
      </p:sp>
    </p:spTree>
    <p:extLst>
      <p:ext uri="{BB962C8B-B14F-4D97-AF65-F5344CB8AC3E}">
        <p14:creationId xmlns:p14="http://schemas.microsoft.com/office/powerpoint/2010/main" val="85953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Produto</a:t>
            </a:r>
            <a:endParaRPr lang="pt-BR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produto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pode ser definido como qualquer coisa que possa ser oferecida a um mercado para aquisição, uso ou consumo, e que possa satisfazer um desejo ou necessidade.</a:t>
            </a:r>
          </a:p>
          <a:p>
            <a:pPr eaLnBrk="1" hangingPunct="1">
              <a:lnSpc>
                <a:spcPct val="120000"/>
              </a:lnSpc>
              <a:spcBef>
                <a:spcPts val="4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Os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benefícios do produto 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podem ser divididos em três categorias: 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Funcionais.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Sociais.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Psicológicos.</a:t>
            </a:r>
          </a:p>
        </p:txBody>
      </p:sp>
    </p:spTree>
    <p:extLst>
      <p:ext uri="{BB962C8B-B14F-4D97-AF65-F5344CB8AC3E}">
        <p14:creationId xmlns:p14="http://schemas.microsoft.com/office/powerpoint/2010/main" val="7208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1143000" y="388938"/>
            <a:ext cx="7572375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Processo de </a:t>
            </a:r>
            <a:br>
              <a:rPr lang="pt-BR">
                <a:solidFill>
                  <a:srgbClr val="000000"/>
                </a:solidFill>
                <a:latin typeface="Arial" charset="0"/>
              </a:rPr>
            </a:br>
            <a:r>
              <a:rPr lang="pt-BR">
                <a:solidFill>
                  <a:srgbClr val="000000"/>
                </a:solidFill>
                <a:latin typeface="Arial" charset="0"/>
              </a:rPr>
              <a:t>desenvolvimento de novos produtos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436" name="Imagem 20" descr="cap10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830513"/>
            <a:ext cx="8240712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64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Ciclo de vida do produto</a:t>
            </a:r>
          </a:p>
        </p:txBody>
      </p:sp>
      <p:sp>
        <p:nvSpPr>
          <p:cNvPr id="19459" name="Espaço Reservado para Número de Slide 1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A68FBF-BBC9-344C-8043-3BFF130B8584}" type="slidenum">
              <a:rPr lang="pt-BR">
                <a:solidFill>
                  <a:srgbClr val="FCDC00"/>
                </a:solidFill>
              </a:rPr>
              <a:pPr eaLnBrk="1" hangingPunct="1"/>
              <a:t>16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9460" name="Imagem 21" descr="cap10_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2071688"/>
            <a:ext cx="724217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Distribuição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distribuição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diz respeito à concepção e à gestão dos canais por meio dos quais a organização e seus produtos chegam ao mercado. </a:t>
            </a:r>
          </a:p>
          <a:p>
            <a:pPr eaLnBrk="1" hangingPunct="1">
              <a:spcBef>
                <a:spcPts val="18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As organizações podem optar por: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Vendedores, representantes ou consultores.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Lojas e sucursais próprias da organização.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Venda on-line pelo site da organização.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Rede de franqueados.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Varejistas.</a:t>
            </a:r>
          </a:p>
        </p:txBody>
      </p:sp>
    </p:spTree>
    <p:extLst>
      <p:ext uri="{BB962C8B-B14F-4D97-AF65-F5344CB8AC3E}">
        <p14:creationId xmlns:p14="http://schemas.microsoft.com/office/powerpoint/2010/main" val="16144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Funções dos </a:t>
            </a:r>
            <a:br>
              <a:rPr lang="pt-BR">
                <a:solidFill>
                  <a:srgbClr val="000000"/>
                </a:solidFill>
                <a:latin typeface="Arial" charset="0"/>
              </a:rPr>
            </a:br>
            <a:r>
              <a:rPr lang="pt-BR">
                <a:solidFill>
                  <a:srgbClr val="000000"/>
                </a:solidFill>
                <a:latin typeface="Arial" charset="0"/>
              </a:rPr>
              <a:t>canais de distribuição</a:t>
            </a:r>
          </a:p>
        </p:txBody>
      </p:sp>
      <p:sp>
        <p:nvSpPr>
          <p:cNvPr id="21507" name="Espaço Reservado para Número de Slide 1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38E416-5261-9246-AAF9-4AB761CA0ECA}" type="slidenum">
              <a:rPr lang="pt-BR">
                <a:solidFill>
                  <a:srgbClr val="FCDC00"/>
                </a:solidFill>
              </a:rPr>
              <a:pPr eaLnBrk="1" hangingPunct="1"/>
              <a:t>18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1508" name="Imagem 26" descr="cap10_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000250"/>
            <a:ext cx="7954962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58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Comunicação e promoção</a:t>
            </a:r>
          </a:p>
        </p:txBody>
      </p:sp>
      <p:sp>
        <p:nvSpPr>
          <p:cNvPr id="22531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200">
                <a:solidFill>
                  <a:schemeClr val="bg1"/>
                </a:solidFill>
                <a:latin typeface="Arial" charset="0"/>
              </a:rPr>
              <a:t>A </a:t>
            </a:r>
            <a:r>
              <a:rPr lang="pt-BR" sz="2200" b="1">
                <a:solidFill>
                  <a:schemeClr val="bg1"/>
                </a:solidFill>
                <a:latin typeface="Arial" charset="0"/>
              </a:rPr>
              <a:t>comunicação</a:t>
            </a:r>
            <a:r>
              <a:rPr lang="pt-BR" sz="2200">
                <a:solidFill>
                  <a:schemeClr val="bg1"/>
                </a:solidFill>
                <a:latin typeface="Arial" charset="0"/>
              </a:rPr>
              <a:t> pode ser definida como o conjunto de sinais que a organização emite para seu mercado-alvo.</a:t>
            </a:r>
          </a:p>
        </p:txBody>
      </p:sp>
      <p:sp>
        <p:nvSpPr>
          <p:cNvPr id="22532" name="Espaço Reservado para Número de Slide 1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49A3F-5FF9-E046-B9B8-AA882A2362A8}" type="slidenum">
              <a:rPr lang="pt-BR">
                <a:solidFill>
                  <a:srgbClr val="FCDC00"/>
                </a:solidFill>
              </a:rPr>
              <a:pPr eaLnBrk="1" hangingPunct="1"/>
              <a:t>19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2533" name="Imagem 20" descr="cap10_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5"/>
            <a:ext cx="8455025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9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Conteúdo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b="1" dirty="0">
                <a:latin typeface="Arial" charset="0"/>
              </a:rPr>
              <a:t>Administração de marketing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O marketing e as organizações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Sistemas de informação e pesquisa de marketing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Comportamento do consumidor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Segmentação e posicionamento de marketing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Mix de marketing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Administrando os clientes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dirty="0">
                <a:latin typeface="Arial" charset="0"/>
              </a:rPr>
              <a:t>Tendências contemporâneas em administração de marketing</a:t>
            </a:r>
          </a:p>
        </p:txBody>
      </p:sp>
      <p:sp>
        <p:nvSpPr>
          <p:cNvPr id="4100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13ADD0-5805-B543-AC10-A81BF768CFF1}" type="slidenum">
              <a:rPr lang="pt-BR">
                <a:solidFill>
                  <a:srgbClr val="FCDC00"/>
                </a:solidFill>
              </a:rPr>
              <a:pPr eaLnBrk="1" hangingPunct="1"/>
              <a:t>2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Ferramentas promocionais</a:t>
            </a:r>
          </a:p>
        </p:txBody>
      </p:sp>
      <p:sp>
        <p:nvSpPr>
          <p:cNvPr id="23555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5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Publicidade</a:t>
            </a:r>
          </a:p>
          <a:p>
            <a:pPr>
              <a:lnSpc>
                <a:spcPct val="25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Promoção de vendas.</a:t>
            </a:r>
          </a:p>
          <a:p>
            <a:pPr>
              <a:lnSpc>
                <a:spcPct val="25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Venda direta.</a:t>
            </a:r>
          </a:p>
          <a:p>
            <a:pPr>
              <a:lnSpc>
                <a:spcPct val="25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Relações públicas.</a:t>
            </a:r>
          </a:p>
          <a:p>
            <a:pPr>
              <a:lnSpc>
                <a:spcPct val="25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Comunicação informal.</a:t>
            </a:r>
          </a:p>
        </p:txBody>
      </p:sp>
      <p:sp>
        <p:nvSpPr>
          <p:cNvPr id="23556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12E524-7EC2-5E4F-80F0-D3A0DACF33E1}" type="slidenum">
              <a:rPr lang="pt-BR">
                <a:solidFill>
                  <a:srgbClr val="000000"/>
                </a:solidFill>
              </a:rPr>
              <a:pPr eaLnBrk="1" hangingPunct="1"/>
              <a:t>20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8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FCDC00"/>
                </a:solidFill>
                <a:latin typeface="Arial" charset="0"/>
              </a:rPr>
              <a:t>Estabelecimento de preço</a:t>
            </a:r>
          </a:p>
        </p:txBody>
      </p:sp>
      <p:sp>
        <p:nvSpPr>
          <p:cNvPr id="24579" name="Espaço Reservado para Número de Slide 2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143763-D695-064A-A9A1-3C6223578089}" type="slidenum">
              <a:rPr lang="pt-BR">
                <a:solidFill>
                  <a:srgbClr val="FCDC00"/>
                </a:solidFill>
              </a:rPr>
              <a:pPr eaLnBrk="1" hangingPunct="1"/>
              <a:t>21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4580" name="Imagem 42" descr="cap10_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000250"/>
            <a:ext cx="7527925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8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FCDC00"/>
                </a:solidFill>
                <a:latin typeface="Arial" charset="0"/>
              </a:rPr>
              <a:t>Tipos de consumidores e estágios do ciclo de vida</a:t>
            </a:r>
          </a:p>
        </p:txBody>
      </p:sp>
      <p:sp>
        <p:nvSpPr>
          <p:cNvPr id="25603" name="Espaço Reservado para Número de Slide 2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AD7104-0F30-DA45-AF2E-4B01C74664FE}" type="slidenum">
              <a:rPr lang="pt-BR">
                <a:solidFill>
                  <a:srgbClr val="FCDC00"/>
                </a:solidFill>
              </a:rPr>
              <a:pPr eaLnBrk="1" hangingPunct="1"/>
              <a:t>22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5604" name="Imagem 23" descr="cap10_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14563"/>
            <a:ext cx="724217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91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Administrando os clientes</a:t>
            </a:r>
          </a:p>
        </p:txBody>
      </p:sp>
      <p:sp>
        <p:nvSpPr>
          <p:cNvPr id="26627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36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marketing de relacionamento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consiste no processo de identificar, estabelecer e manter relações duradouras e lucrativas com os clientes.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Gerenciamento de relacionamento com o cliente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ou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CRM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pt-BR" sz="2200" i="1">
                <a:solidFill>
                  <a:srgbClr val="000000"/>
                </a:solidFill>
                <a:latin typeface="Arial" charset="0"/>
              </a:rPr>
              <a:t>Customer Relationship Management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) é o processo estratégico de modelagem das interações entre os clientes e a organização de forma a maximizar, simultaneamente, o valor econômico do cliente para a organização e a satisfação deste.</a:t>
            </a:r>
          </a:p>
        </p:txBody>
      </p:sp>
      <p:sp>
        <p:nvSpPr>
          <p:cNvPr id="26628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73AC2B-EDF0-4344-BE5F-A9E37C24B2DF}" type="slidenum">
              <a:rPr lang="pt-BR">
                <a:solidFill>
                  <a:srgbClr val="FCDC00"/>
                </a:solidFill>
              </a:rPr>
              <a:pPr eaLnBrk="1" hangingPunct="1"/>
              <a:t>23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2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Benefícios da administração </a:t>
            </a:r>
            <a:br>
              <a:rPr lang="pt-BR">
                <a:solidFill>
                  <a:srgbClr val="000000"/>
                </a:solidFill>
                <a:latin typeface="Arial" charset="0"/>
              </a:rPr>
            </a:br>
            <a:r>
              <a:rPr lang="pt-BR">
                <a:solidFill>
                  <a:srgbClr val="000000"/>
                </a:solidFill>
                <a:latin typeface="Arial" charset="0"/>
              </a:rPr>
              <a:t>das relações com os clientes</a:t>
            </a:r>
          </a:p>
        </p:txBody>
      </p:sp>
      <p:sp>
        <p:nvSpPr>
          <p:cNvPr id="27651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Consumidores leais tendem a repetir a compra e a pagar preços </a:t>
            </a:r>
            <a:r>
              <a:rPr lang="pt-BR" sz="2200" i="1">
                <a:solidFill>
                  <a:srgbClr val="000000"/>
                </a:solidFill>
                <a:latin typeface="Arial" charset="0"/>
              </a:rPr>
              <a:t>premium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pelo produto.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Clientes fidelizados são mais baratos de servir.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Clientes satisfeitos fazem uma publicidade gratuita para outros consumidores.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Além de gerarem mais receitas para a organização, esses clientes resistem com mais facilidade às investidas de concorrentes e às opiniões de especialistas.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Por último, clientes satisfeitos e leais criam um bom ambiente de trabalho, aumentando a motivação e a lealdade dos trabalhadores da organização.</a:t>
            </a:r>
          </a:p>
        </p:txBody>
      </p:sp>
      <p:sp>
        <p:nvSpPr>
          <p:cNvPr id="27652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6D3870-FCFA-9B4B-B6C0-776CF7694B79}" type="slidenum">
              <a:rPr lang="pt-BR">
                <a:solidFill>
                  <a:srgbClr val="000000"/>
                </a:solidFill>
              </a:rPr>
              <a:pPr eaLnBrk="1" hangingPunct="1"/>
              <a:t>24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Tendências contemporâneas</a:t>
            </a:r>
            <a:br>
              <a:rPr lang="pt-BR">
                <a:solidFill>
                  <a:srgbClr val="000000"/>
                </a:solidFill>
                <a:latin typeface="Arial" charset="0"/>
              </a:rPr>
            </a:br>
            <a:r>
              <a:rPr lang="pt-BR">
                <a:solidFill>
                  <a:srgbClr val="000000"/>
                </a:solidFill>
                <a:latin typeface="Arial" charset="0"/>
              </a:rPr>
              <a:t> em administração de marketing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250000"/>
              </a:lnSpc>
            </a:pPr>
            <a:r>
              <a:rPr lang="pt-BR" b="1">
                <a:solidFill>
                  <a:srgbClr val="000000"/>
                </a:solidFill>
                <a:latin typeface="Arial" charset="0"/>
              </a:rPr>
              <a:t>Marketing um a um.</a:t>
            </a:r>
          </a:p>
          <a:p>
            <a:pPr eaLnBrk="1" hangingPunct="1">
              <a:lnSpc>
                <a:spcPct val="300000"/>
              </a:lnSpc>
            </a:pPr>
            <a:r>
              <a:rPr lang="pt-BR" b="1">
                <a:solidFill>
                  <a:srgbClr val="000000"/>
                </a:solidFill>
                <a:latin typeface="Arial" charset="0"/>
              </a:rPr>
              <a:t>Consumo consciente.</a:t>
            </a:r>
            <a:endParaRPr lang="pt-BR" b="1" i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300000"/>
              </a:lnSpc>
            </a:pPr>
            <a:r>
              <a:rPr lang="pt-BR" b="1">
                <a:solidFill>
                  <a:srgbClr val="000000"/>
                </a:solidFill>
                <a:latin typeface="Arial" charset="0"/>
              </a:rPr>
              <a:t>Marketing social.</a:t>
            </a:r>
          </a:p>
          <a:p>
            <a:pPr eaLnBrk="1" hangingPunct="1">
              <a:lnSpc>
                <a:spcPct val="300000"/>
              </a:lnSpc>
            </a:pPr>
            <a:r>
              <a:rPr lang="pt-BR" b="1">
                <a:solidFill>
                  <a:srgbClr val="000000"/>
                </a:solidFill>
                <a:latin typeface="Arial" charset="0"/>
              </a:rPr>
              <a:t>Marketing digital.</a:t>
            </a:r>
          </a:p>
        </p:txBody>
      </p:sp>
    </p:spTree>
    <p:extLst>
      <p:ext uri="{BB962C8B-B14F-4D97-AF65-F5344CB8AC3E}">
        <p14:creationId xmlns:p14="http://schemas.microsoft.com/office/powerpoint/2010/main" val="360044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Conceito de marketing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Marketing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refere-se ao conjunto de atividades desenvolvidas por uma organização para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criar e trocar valor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com os clientes e, com isso, atingir os objetivos organizacionais.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 marketing possui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três grandes eixos de ação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:</a:t>
            </a:r>
            <a:endParaRPr lang="en-US" sz="220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O foco na satisfação do cliente.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integração de todas as atividades da organização na satisfação do cliente.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realização dos objetivos da organização (conseqüência da satisfação dos clientes). </a:t>
            </a:r>
          </a:p>
        </p:txBody>
      </p:sp>
      <p:sp>
        <p:nvSpPr>
          <p:cNvPr id="6148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6255A0-410B-8841-A3F1-EC349E962454}" type="slidenum">
              <a:rPr lang="pt-BR">
                <a:solidFill>
                  <a:srgbClr val="FCDC00"/>
                </a:solidFill>
              </a:rPr>
              <a:pPr eaLnBrk="1" hangingPunct="1"/>
              <a:t>3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Uma visão histórica da administração de marketing</a:t>
            </a:r>
          </a:p>
        </p:txBody>
      </p:sp>
      <p:sp>
        <p:nvSpPr>
          <p:cNvPr id="7171" name="Espaço Reservado para Número de Slide 2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6C8574-9127-224D-A374-E837E05D608D}" type="slidenum">
              <a:rPr lang="pt-BR">
                <a:solidFill>
                  <a:srgbClr val="FCDC00"/>
                </a:solidFill>
              </a:rPr>
              <a:pPr eaLnBrk="1" hangingPunct="1"/>
              <a:t>4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7172" name="Imagem 25" descr="cap10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071688"/>
            <a:ext cx="72421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02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FCDC00"/>
                </a:solidFill>
                <a:latin typeface="Arial" charset="0"/>
              </a:rPr>
              <a:t>O processo de </a:t>
            </a:r>
            <a:br>
              <a:rPr lang="pt-BR">
                <a:solidFill>
                  <a:srgbClr val="FCDC00"/>
                </a:solidFill>
                <a:latin typeface="Arial" charset="0"/>
              </a:rPr>
            </a:br>
            <a:r>
              <a:rPr lang="pt-BR">
                <a:solidFill>
                  <a:srgbClr val="FCDC00"/>
                </a:solidFill>
                <a:latin typeface="Arial" charset="0"/>
              </a:rPr>
              <a:t>administração de marketing</a:t>
            </a:r>
          </a:p>
        </p:txBody>
      </p:sp>
      <p:sp>
        <p:nvSpPr>
          <p:cNvPr id="8195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836841-D239-EF4A-BC88-8ABCE5F268B3}" type="slidenum">
              <a:rPr lang="pt-BR">
                <a:solidFill>
                  <a:srgbClr val="FCDC00"/>
                </a:solidFill>
              </a:rPr>
              <a:pPr eaLnBrk="1" hangingPunct="1"/>
              <a:t>5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8196" name="Imagem 131" descr="Imagem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40768"/>
            <a:ext cx="64293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1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FCDC00"/>
                </a:solidFill>
                <a:latin typeface="Arial" charset="0"/>
              </a:rPr>
              <a:t>Sistema de </a:t>
            </a:r>
            <a:br>
              <a:rPr lang="pt-BR">
                <a:solidFill>
                  <a:srgbClr val="FCDC00"/>
                </a:solidFill>
                <a:latin typeface="Arial" charset="0"/>
              </a:rPr>
            </a:br>
            <a:r>
              <a:rPr lang="pt-BR">
                <a:solidFill>
                  <a:srgbClr val="FCDC00"/>
                </a:solidFill>
                <a:latin typeface="Arial" charset="0"/>
              </a:rPr>
              <a:t>informação de marketing</a:t>
            </a:r>
          </a:p>
        </p:txBody>
      </p:sp>
      <p:sp>
        <p:nvSpPr>
          <p:cNvPr id="9219" name="Espaço Reservado para Número de Slid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A1F0E2-1139-1141-8CE9-7F097C303608}" type="slidenum">
              <a:rPr lang="pt-BR">
                <a:solidFill>
                  <a:srgbClr val="FCDC00"/>
                </a:solidFill>
              </a:rPr>
              <a:pPr eaLnBrk="1" hangingPunct="1"/>
              <a:t>6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9220" name="Imagem 8" descr="cap10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649413"/>
            <a:ext cx="5132387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3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Pesquisa de marketing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pesquisa de marketing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visa coletar dados pertinentes e transformá-los em informações para os gestores.</a:t>
            </a:r>
          </a:p>
          <a:p>
            <a:pPr eaLnBrk="1" hangingPunct="1">
              <a:lnSpc>
                <a:spcPct val="120000"/>
              </a:lnSpc>
              <a:spcBef>
                <a:spcPts val="2400"/>
              </a:spcBef>
            </a:pPr>
            <a:r>
              <a:rPr lang="pt-BR" sz="2200">
                <a:solidFill>
                  <a:srgbClr val="000000"/>
                </a:solidFill>
                <a:latin typeface="Arial" charset="0"/>
              </a:rPr>
              <a:t>A pesquisa de marketing envolve decisões quanto a: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Desenho da pesquisa 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(exploratória, descritiva, experimental).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Fontes de dados 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(primários ou secundários).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Métodos de coleta de dados 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(experimento, </a:t>
            </a:r>
            <a:r>
              <a:rPr lang="pt-BR" sz="2200" i="1">
                <a:solidFill>
                  <a:srgbClr val="000000"/>
                </a:solidFill>
                <a:latin typeface="Arial" charset="0"/>
              </a:rPr>
              <a:t>survey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, grupo focal, painel, observação).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Modelos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Arial" charset="0"/>
              </a:rPr>
              <a:t>de marketing</a:t>
            </a:r>
            <a:r>
              <a:rPr lang="pt-BR" sz="2200">
                <a:solidFill>
                  <a:srgbClr val="000000"/>
                </a:solidFill>
                <a:latin typeface="Arial" charset="0"/>
              </a:rPr>
              <a:t>, que serão utilizados para analisar e interpretar a informação obtida.</a:t>
            </a:r>
          </a:p>
        </p:txBody>
      </p:sp>
      <p:sp>
        <p:nvSpPr>
          <p:cNvPr id="10244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D9FFC9-313D-DA43-8235-CA107ECF1A44}" type="slidenum">
              <a:rPr lang="pt-BR">
                <a:solidFill>
                  <a:srgbClr val="000000"/>
                </a:solidFill>
              </a:rPr>
              <a:pPr eaLnBrk="1" hangingPunct="1"/>
              <a:t>7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b="1">
                <a:solidFill>
                  <a:srgbClr val="000000"/>
                </a:solidFill>
                <a:latin typeface="Arial" charset="0"/>
              </a:rPr>
              <a:t>Comportamento </a:t>
            </a:r>
            <a:br>
              <a:rPr lang="pt-BR" b="1">
                <a:solidFill>
                  <a:srgbClr val="000000"/>
                </a:solidFill>
                <a:latin typeface="Arial" charset="0"/>
              </a:rPr>
            </a:br>
            <a:r>
              <a:rPr lang="pt-BR" b="1">
                <a:solidFill>
                  <a:srgbClr val="000000"/>
                </a:solidFill>
                <a:latin typeface="Arial" charset="0"/>
              </a:rPr>
              <a:t>do consumidor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O comportamento do consumidor consiste no conjunto de atividades físicas, cognitivas e emocionais envolvidas na obtenção e consumo de produtos e serviços, incluindo os processos decisórios que antecedem e sucedem essas ações.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O comportamento do consumidor é influenciado por: 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Fatores de natureza cultural.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Fatores de natureza social.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Fatores de natureza pessoal.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200" b="1">
                <a:solidFill>
                  <a:srgbClr val="000000"/>
                </a:solidFill>
                <a:latin typeface="Arial" charset="0"/>
              </a:rPr>
              <a:t>Fatores de natureza psicológica.</a:t>
            </a:r>
          </a:p>
        </p:txBody>
      </p:sp>
      <p:sp>
        <p:nvSpPr>
          <p:cNvPr id="11268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888E84-33C4-6F41-822D-7B578D444AEB}" type="slidenum">
              <a:rPr lang="pt-BR" b="1">
                <a:solidFill>
                  <a:srgbClr val="000000"/>
                </a:solidFill>
              </a:rPr>
              <a:pPr eaLnBrk="1" hangingPunct="1"/>
              <a:t>8</a:t>
            </a:fld>
            <a:endParaRPr lang="pt-BR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9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FCDC00"/>
                </a:solidFill>
                <a:latin typeface="Arial" charset="0"/>
              </a:rPr>
              <a:t>Processo de </a:t>
            </a:r>
            <a:br>
              <a:rPr lang="pt-BR">
                <a:solidFill>
                  <a:srgbClr val="FCDC00"/>
                </a:solidFill>
                <a:latin typeface="Arial" charset="0"/>
              </a:rPr>
            </a:br>
            <a:r>
              <a:rPr lang="pt-BR">
                <a:solidFill>
                  <a:srgbClr val="FCDC00"/>
                </a:solidFill>
                <a:latin typeface="Arial" charset="0"/>
              </a:rPr>
              <a:t>decisão de compra</a:t>
            </a:r>
          </a:p>
        </p:txBody>
      </p:sp>
      <p:sp>
        <p:nvSpPr>
          <p:cNvPr id="1229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8D2E19-1B80-BF43-9DF3-033CF89DE410}" type="slidenum">
              <a:rPr lang="pt-BR">
                <a:solidFill>
                  <a:srgbClr val="FCDC00"/>
                </a:solidFill>
              </a:rPr>
              <a:pPr eaLnBrk="1" hangingPunct="1"/>
              <a:t>9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2292" name="Imagem 8" descr="Imagem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695450"/>
            <a:ext cx="5715000" cy="48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3461</TotalTime>
  <Words>923</Words>
  <Application>Microsoft Macintosh PowerPoint</Application>
  <PresentationFormat>On-screen Show (4:3)</PresentationFormat>
  <Paragraphs>125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Tema do Office</vt:lpstr>
      <vt:lpstr>Personalizar design</vt:lpstr>
      <vt:lpstr>A Área de Marketing</vt:lpstr>
      <vt:lpstr>Conteúdo</vt:lpstr>
      <vt:lpstr>Conceito de marketing</vt:lpstr>
      <vt:lpstr>Uma visão histórica da administração de marketing</vt:lpstr>
      <vt:lpstr>O processo de  administração de marketing</vt:lpstr>
      <vt:lpstr>Sistema de  informação de marketing</vt:lpstr>
      <vt:lpstr>Pesquisa de marketing</vt:lpstr>
      <vt:lpstr>Comportamento  do consumidor</vt:lpstr>
      <vt:lpstr>Processo de  decisão de compra</vt:lpstr>
      <vt:lpstr>Segmentação de mercado</vt:lpstr>
      <vt:lpstr>Seleção do mercado-alvo</vt:lpstr>
      <vt:lpstr>Posicionamento de marketing</vt:lpstr>
      <vt:lpstr>Mix de marketing</vt:lpstr>
      <vt:lpstr>Produto</vt:lpstr>
      <vt:lpstr>Processo de  desenvolvimento de novos produtos</vt:lpstr>
      <vt:lpstr>Ciclo de vida do produto</vt:lpstr>
      <vt:lpstr>Distribuição</vt:lpstr>
      <vt:lpstr>Funções dos  canais de distribuição</vt:lpstr>
      <vt:lpstr>Comunicação e promoção</vt:lpstr>
      <vt:lpstr>Ferramentas promocionais</vt:lpstr>
      <vt:lpstr>Estabelecimento de preço</vt:lpstr>
      <vt:lpstr>Tipos de consumidores e estágios do ciclo de vida</vt:lpstr>
      <vt:lpstr>Administrando os clientes</vt:lpstr>
      <vt:lpstr>Benefícios da administração  das relações com os clientes</vt:lpstr>
      <vt:lpstr>Tendências contemporâneas  em administração de marketing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Luciano Castro</cp:lastModifiedBy>
  <cp:revision>107</cp:revision>
  <dcterms:created xsi:type="dcterms:W3CDTF">2012-08-09T18:35:10Z</dcterms:created>
  <dcterms:modified xsi:type="dcterms:W3CDTF">2014-05-15T19:11:15Z</dcterms:modified>
</cp:coreProperties>
</file>