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85" r:id="rId3"/>
    <p:sldId id="301" r:id="rId4"/>
    <p:sldId id="293" r:id="rId5"/>
    <p:sldId id="299" r:id="rId6"/>
    <p:sldId id="300" r:id="rId7"/>
    <p:sldId id="267" r:id="rId8"/>
    <p:sldId id="294" r:id="rId9"/>
    <p:sldId id="297" r:id="rId10"/>
    <p:sldId id="295" r:id="rId11"/>
    <p:sldId id="298" r:id="rId12"/>
    <p:sldId id="296" r:id="rId13"/>
    <p:sldId id="27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12D"/>
    <a:srgbClr val="10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3F09-9536-4866-A52F-4400CBB23740}" type="datetimeFigureOut">
              <a:rPr lang="pt-BR" smtClean="0"/>
              <a:pPr/>
              <a:t>25/11/2020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3E95-F2B6-4DD0-8663-E7F914EC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460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DB05-0BFC-4333-A93A-63C2AD30FD73}" type="datetimeFigureOut">
              <a:rPr lang="pt-BR" smtClean="0"/>
              <a:pPr/>
              <a:t>25/11/2020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23DD-CCAF-428A-B35C-28E1B113A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15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25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17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58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7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5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4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24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05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93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7200" lvl="1" indent="-360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A9D4E4-ADBE-411E-BEA5-8E0F96FC92A1}" type="datetime1">
              <a:rPr lang="pt-BR" smtClean="0"/>
              <a:t>25/11/2020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723DD-CCAF-428A-B35C-28E1B113A1F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BE6F-3401-4721-8FA1-A8834786D912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5A0E-5213-49A4-BB09-CB2336307819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A8B8-15EE-422D-A0C2-601E5FECC12C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EAA-2BA6-4621-9588-EE18A1CE9C2A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590A-F8B2-462B-A2DD-21C91295AD2A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0BD3-DD0C-4817-BF5B-76CD15794F83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67AD-A648-47F9-A060-F358C8B8F6F4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24D3-DBE8-41D5-8A26-52B838D542D9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FB64-62CD-492E-8C11-418279D9120C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Apresentação do Plano de Projeto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96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91C16AA9-7AB5-400B-AED9-B5D4C9E729FC}" type="datetime1">
              <a:rPr lang="pt-BR" smtClean="0"/>
              <a:pPr/>
              <a:t>25/11/2020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r>
              <a:rPr lang="pt-BR"/>
              <a:t>Apresentação do Plano de Projeto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1513" r="15742" b="10649"/>
          <a:stretch/>
        </p:blipFill>
        <p:spPr>
          <a:xfrm>
            <a:off x="6336704" y="44624"/>
            <a:ext cx="2771800" cy="738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564904"/>
            <a:ext cx="9144000" cy="26642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5"/>
          <p:cNvSpPr txBox="1"/>
          <p:nvPr/>
        </p:nvSpPr>
        <p:spPr>
          <a:xfrm>
            <a:off x="35496" y="2602647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Barreiras para a gestão de riscos em 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empresas projetistas: causas e impactos sobre os agentes da cadeia produtiva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0" y="5229200"/>
            <a:ext cx="5076056" cy="432048"/>
          </a:xfrm>
          <a:prstGeom prst="homePlate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Orientador</a:t>
            </a:r>
            <a:r>
              <a:rPr lang="en-US" dirty="0">
                <a:solidFill>
                  <a:schemeClr val="tx1"/>
                </a:solidFill>
              </a:rPr>
              <a:t>(a): Prof. Dr. Francisco F. Cardoso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3"/>
          <p:cNvSpPr/>
          <p:nvPr/>
        </p:nvSpPr>
        <p:spPr>
          <a:xfrm>
            <a:off x="0" y="1988840"/>
            <a:ext cx="8676456" cy="432048"/>
          </a:xfrm>
          <a:prstGeom prst="homePlate">
            <a:avLst/>
          </a:prstGeom>
          <a:solidFill>
            <a:srgbClr val="CF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</a:rPr>
              <a:t>Márcio</a:t>
            </a:r>
            <a:r>
              <a:rPr lang="en-US" sz="2400" dirty="0">
                <a:solidFill>
                  <a:schemeClr val="bg1"/>
                </a:solidFill>
              </a:rPr>
              <a:t> Rômulo da Silva Regis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2" name="CaixaDeTexto 8">
            <a:extLst>
              <a:ext uri="{FF2B5EF4-FFF2-40B4-BE49-F238E27FC236}">
                <a16:creationId xmlns:a16="http://schemas.microsoft.com/office/drawing/2014/main" id="{6E459997-CADB-40B4-98FD-5AE144BEDB7F}"/>
              </a:ext>
            </a:extLst>
          </p:cNvPr>
          <p:cNvSpPr txBox="1"/>
          <p:nvPr/>
        </p:nvSpPr>
        <p:spPr>
          <a:xfrm>
            <a:off x="467544" y="1163915"/>
            <a:ext cx="8208912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Recursos financeiros, tecnológicos e humanos limitados </a:t>
            </a:r>
            <a:r>
              <a:rPr lang="pt-BR" dirty="0"/>
              <a:t>– proprietários atuam tanto no projeto quanto na administração (OLIVEIRA, 2005)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Falhas na organização interna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Informalidade da gestão </a:t>
            </a:r>
            <a:r>
              <a:rPr lang="pt-BR" dirty="0"/>
              <a:t>(PÁDUA,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Inexistência de sistemas de </a:t>
            </a:r>
            <a:r>
              <a:rPr lang="pt-BR" b="1" dirty="0">
                <a:solidFill>
                  <a:srgbClr val="FF0000"/>
                </a:solidFill>
              </a:rPr>
              <a:t>gestão da qualidade </a:t>
            </a:r>
            <a:r>
              <a:rPr lang="pt-BR" dirty="0"/>
              <a:t>– devido ao porte das empresas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Dificuldades para </a:t>
            </a:r>
            <a:r>
              <a:rPr lang="pt-BR" b="1" dirty="0">
                <a:solidFill>
                  <a:srgbClr val="FF0000"/>
                </a:solidFill>
              </a:rPr>
              <a:t>manter equipes </a:t>
            </a:r>
            <a:r>
              <a:rPr lang="pt-BR" dirty="0"/>
              <a:t>- demanda inconstante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Desmotivação</a:t>
            </a:r>
            <a:r>
              <a:rPr lang="pt-BR" dirty="0"/>
              <a:t> para o desenvolvimento de melhores projetos – pouca valorização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Dedicação inadequada </a:t>
            </a:r>
            <a:r>
              <a:rPr lang="pt-BR" dirty="0"/>
              <a:t>nas fases de projeto e construção - baixa remuneração e integração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Posicionamento alheio ao empreendimento </a:t>
            </a:r>
            <a:r>
              <a:rPr lang="pt-BR" dirty="0"/>
              <a:t>- baixa remuneração e integração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Ambiente desfavorável </a:t>
            </a:r>
            <a:r>
              <a:rPr lang="pt-BR" dirty="0"/>
              <a:t>para a inovação (investimentos) e melhoria da qualidade (lições aprendidas)</a:t>
            </a:r>
          </a:p>
        </p:txBody>
      </p:sp>
      <p:sp>
        <p:nvSpPr>
          <p:cNvPr id="9" name="Retângulo 3">
            <a:extLst>
              <a:ext uri="{FF2B5EF4-FFF2-40B4-BE49-F238E27FC236}">
                <a16:creationId xmlns:a16="http://schemas.microsoft.com/office/drawing/2014/main" id="{643DF627-C459-4BC3-A3AC-E43055B19D2C}"/>
              </a:ext>
            </a:extLst>
          </p:cNvPr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BARREIRAS ORGANIZACIONAIS</a:t>
            </a:r>
          </a:p>
        </p:txBody>
      </p:sp>
    </p:spTree>
    <p:extLst>
      <p:ext uri="{BB962C8B-B14F-4D97-AF65-F5344CB8AC3E}">
        <p14:creationId xmlns:p14="http://schemas.microsoft.com/office/powerpoint/2010/main" val="7915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3" name="CaixaDeTexto 8">
            <a:extLst>
              <a:ext uri="{FF2B5EF4-FFF2-40B4-BE49-F238E27FC236}">
                <a16:creationId xmlns:a16="http://schemas.microsoft.com/office/drawing/2014/main" id="{A40E694A-BECA-4F66-85D3-E327D2FD75E7}"/>
              </a:ext>
            </a:extLst>
          </p:cNvPr>
          <p:cNvSpPr txBox="1"/>
          <p:nvPr/>
        </p:nvSpPr>
        <p:spPr>
          <a:xfrm>
            <a:off x="539552" y="1268760"/>
            <a:ext cx="8496944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Falhas de projeto </a:t>
            </a:r>
            <a:r>
              <a:rPr lang="pt-BR" dirty="0"/>
              <a:t>– riscos mais impactantes no empreendimento (PÁDUA,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Projetos que </a:t>
            </a:r>
            <a:r>
              <a:rPr lang="pt-BR" b="1" dirty="0">
                <a:solidFill>
                  <a:srgbClr val="FF0000"/>
                </a:solidFill>
              </a:rPr>
              <a:t>não representam as reais necessidades </a:t>
            </a:r>
            <a:r>
              <a:rPr lang="pt-BR" dirty="0"/>
              <a:t>dos clientes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Projetos que </a:t>
            </a:r>
            <a:r>
              <a:rPr lang="pt-BR" b="1" dirty="0">
                <a:solidFill>
                  <a:srgbClr val="FF0000"/>
                </a:solidFill>
              </a:rPr>
              <a:t>não consideram os riscos </a:t>
            </a:r>
            <a:r>
              <a:rPr lang="pt-BR" dirty="0"/>
              <a:t>inerentes ao empreendimento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Necessidades de </a:t>
            </a:r>
            <a:r>
              <a:rPr lang="pt-BR" b="1" dirty="0">
                <a:solidFill>
                  <a:srgbClr val="FF0000"/>
                </a:solidFill>
              </a:rPr>
              <a:t>readequações</a:t>
            </a:r>
            <a:r>
              <a:rPr lang="pt-BR" dirty="0"/>
              <a:t> de cronograma, escopo e orçamento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Concentração da GR na fase de construção – </a:t>
            </a:r>
            <a:r>
              <a:rPr lang="pt-BR" b="1" dirty="0">
                <a:solidFill>
                  <a:srgbClr val="FF0000"/>
                </a:solidFill>
              </a:rPr>
              <a:t>conflitos entre cliente e construtora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Alocação de riscos no contrato estabelecida sem avaliação apurada dos fatores e seus impactos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Custos mais elevados </a:t>
            </a:r>
            <a:r>
              <a:rPr lang="pt-BR" dirty="0"/>
              <a:t>de construção – maiores reservas de contingência devido à menor clareza sobre as incertezas (SLOOT et al., 2019)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Perdas de eficiência e competitividade </a:t>
            </a:r>
            <a:r>
              <a:rPr lang="pt-BR" dirty="0"/>
              <a:t>para o setor</a:t>
            </a:r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1937E2D2-5B0B-4137-B1BE-8201E0B3A273}"/>
              </a:ext>
            </a:extLst>
          </p:cNvPr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IMPACTOS NA CADEIA PRODUTIVA</a:t>
            </a:r>
          </a:p>
        </p:txBody>
      </p:sp>
    </p:spTree>
    <p:extLst>
      <p:ext uri="{BB962C8B-B14F-4D97-AF65-F5344CB8AC3E}">
        <p14:creationId xmlns:p14="http://schemas.microsoft.com/office/powerpoint/2010/main" val="285923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POSSÍVEIS ESTRATÉGIAS</a:t>
            </a:r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313124" y="1196752"/>
            <a:ext cx="8147307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Melhorar a percepção do cliente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sobre o valor do produto “projeto” – integração dos agentes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Apoio institucional </a:t>
            </a:r>
            <a:r>
              <a:rPr lang="pt-BR" dirty="0"/>
              <a:t>(Entidades de Classe, Associações) aos projetistas para fomentar inovação e especialização em gestão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Modalidades contratuais </a:t>
            </a:r>
            <a:r>
              <a:rPr lang="pt-BR" dirty="0"/>
              <a:t>que favoreçam a integração entre os agentes – ex. IPD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Programa Setorial de Qualidade e Certificação </a:t>
            </a:r>
            <a:r>
              <a:rPr lang="pt-BR" dirty="0"/>
              <a:t>das empresas projetistas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Modelo de gestão </a:t>
            </a:r>
            <a:r>
              <a:rPr lang="pt-BR" dirty="0"/>
              <a:t>para pequenas empresas de projeto – mais adequado às particularidades (OLIVEIRA, 2005)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Organização da classe </a:t>
            </a:r>
            <a:r>
              <a:rPr lang="pt-BR" dirty="0"/>
              <a:t>para negociar em bloco (OLIVEIRA, 2005)</a:t>
            </a:r>
          </a:p>
        </p:txBody>
      </p:sp>
    </p:spTree>
    <p:extLst>
      <p:ext uri="{BB962C8B-B14F-4D97-AF65-F5344CB8AC3E}">
        <p14:creationId xmlns:p14="http://schemas.microsoft.com/office/powerpoint/2010/main" val="59372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REFERÊNCIAS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8">
            <a:extLst>
              <a:ext uri="{FF2B5EF4-FFF2-40B4-BE49-F238E27FC236}">
                <a16:creationId xmlns:a16="http://schemas.microsoft.com/office/drawing/2014/main" id="{EF5260EC-4BD5-47F9-B8CE-DDB2C085409C}"/>
              </a:ext>
            </a:extLst>
          </p:cNvPr>
          <p:cNvSpPr txBox="1"/>
          <p:nvPr/>
        </p:nvSpPr>
        <p:spPr>
          <a:xfrm>
            <a:off x="395536" y="951398"/>
            <a:ext cx="8147307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ASSOCIAÇÃO BRASILEIRA DE NORMAS TÉCNICAS. </a:t>
            </a:r>
            <a:r>
              <a:rPr lang="pt-BR" sz="1600" b="1" dirty="0"/>
              <a:t>ABNT NBR ISO 31000</a:t>
            </a:r>
            <a:r>
              <a:rPr lang="pt-BR" sz="1600" dirty="0"/>
              <a:t>: 2018: Gestão de riscos – Diretrizes. 2. ed. Rio de Janeiro, 2018.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COELHO, K. M.; LIMA, T. F.; MELHADO, S. </a:t>
            </a:r>
            <a:r>
              <a:rPr lang="pt-BR" sz="1600" b="1" dirty="0"/>
              <a:t>Implementação da modelagem da informação da construção em empresa de arquitetura: um estudo de caso</a:t>
            </a:r>
            <a:r>
              <a:rPr lang="pt-BR" sz="1600" dirty="0"/>
              <a:t>. VII Encontro de Tecnologia de Informação e Comunicação na Construção, Recife, 2015.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LIU, J. Y.; ZOU, P. X. W.; GONG, W. Managing Project Risk at the Enterprise Level: Exploratory Case Studies in China. </a:t>
            </a:r>
            <a:r>
              <a:rPr lang="en-US" sz="1600" b="1" dirty="0"/>
              <a:t>J. Constr. Eng. Manage.</a:t>
            </a:r>
            <a:r>
              <a:rPr lang="en-US" sz="1600" dirty="0"/>
              <a:t>, 2013, 139(9): 1268-1274.</a:t>
            </a:r>
            <a:endParaRPr lang="pt-BR" sz="1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OLIVEIRA, O. J. </a:t>
            </a:r>
            <a:r>
              <a:rPr lang="pt-BR" sz="1600" b="1" dirty="0"/>
              <a:t>Modelo de gestão para pequenas empresas de projeto de edifícios</a:t>
            </a:r>
            <a:r>
              <a:rPr lang="pt-BR" sz="1600" dirty="0"/>
              <a:t>. 2005. Tese de Doutorado, Escola Politécnica, Universidade de São Paulo, São Paulo, 2005.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PÁDUA, R. C. </a:t>
            </a:r>
            <a:r>
              <a:rPr lang="pt-BR" sz="1600" b="1" dirty="0"/>
              <a:t>A gestão de riscos na indústria da construção civil brasileira</a:t>
            </a:r>
            <a:r>
              <a:rPr lang="pt-BR" sz="1600" dirty="0"/>
              <a:t>. 2018. Monografia (Especialização em Gestão de Projetos na Construção), Escola Politécnica, Universidade de São Paulo, São Paulo, 2018.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___WRD_EMBED_SUB_542"/>
              </a:rPr>
              <a:t>SLOOT, R. N. F.; HEUTINK, A.; VOORDIJK, J. T. Assessing usefulness of 4D BIM tools in risk mitigation strategies.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___WRD_EMBED_SUB_542"/>
              </a:rPr>
              <a:t>Automation in Construction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___WRD_EMBED_SUB_542"/>
              </a:rPr>
              <a:t>, [s. l.], 22 jun. 2019. </a:t>
            </a:r>
            <a:endParaRPr lang="pt-BR" sz="1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ZOU, Y.; KIVINIEMI, A.; JONES, S. W. A review of risk management through BIM and BIM-related technologies.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Science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[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l.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ago. 2017.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91023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GESTÃO DE RISCOS</a:t>
            </a:r>
          </a:p>
        </p:txBody>
      </p:sp>
      <p:sp>
        <p:nvSpPr>
          <p:cNvPr id="24" name="Google Shape;112;g9499d2707e_0_14">
            <a:extLst>
              <a:ext uri="{FF2B5EF4-FFF2-40B4-BE49-F238E27FC236}">
                <a16:creationId xmlns:a16="http://schemas.microsoft.com/office/drawing/2014/main" id="{04F86EBE-60D8-438E-8D55-3922860A0898}"/>
              </a:ext>
            </a:extLst>
          </p:cNvPr>
          <p:cNvSpPr txBox="1"/>
          <p:nvPr/>
        </p:nvSpPr>
        <p:spPr>
          <a:xfrm>
            <a:off x="824654" y="1868541"/>
            <a:ext cx="1734900" cy="915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Eventos incertos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13;g9499d2707e_0_14">
            <a:extLst>
              <a:ext uri="{FF2B5EF4-FFF2-40B4-BE49-F238E27FC236}">
                <a16:creationId xmlns:a16="http://schemas.microsoft.com/office/drawing/2014/main" id="{AD7EE94A-0A4E-48C0-AA1D-800EEA14308A}"/>
              </a:ext>
            </a:extLst>
          </p:cNvPr>
          <p:cNvSpPr txBox="1"/>
          <p:nvPr/>
        </p:nvSpPr>
        <p:spPr>
          <a:xfrm>
            <a:off x="824654" y="4040964"/>
            <a:ext cx="1734900" cy="915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Impactos s/ objetivos</a:t>
            </a:r>
            <a:endParaRPr lang="pt-BR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6;g9499d2707e_0_14">
            <a:extLst>
              <a:ext uri="{FF2B5EF4-FFF2-40B4-BE49-F238E27FC236}">
                <a16:creationId xmlns:a16="http://schemas.microsoft.com/office/drawing/2014/main" id="{A80E8A76-D469-437F-BFA9-240DBF84A224}"/>
              </a:ext>
            </a:extLst>
          </p:cNvPr>
          <p:cNvSpPr/>
          <p:nvPr/>
        </p:nvSpPr>
        <p:spPr>
          <a:xfrm>
            <a:off x="1348304" y="3038463"/>
            <a:ext cx="687600" cy="7431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117;g9499d2707e_0_14">
            <a:extLst>
              <a:ext uri="{FF2B5EF4-FFF2-40B4-BE49-F238E27FC236}">
                <a16:creationId xmlns:a16="http://schemas.microsoft.com/office/drawing/2014/main" id="{FC35A88A-0FBA-4E6D-AFC9-1EAE8BAFDD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654" y="5074255"/>
            <a:ext cx="763912" cy="60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8;g9499d2707e_0_14">
            <a:extLst>
              <a:ext uri="{FF2B5EF4-FFF2-40B4-BE49-F238E27FC236}">
                <a16:creationId xmlns:a16="http://schemas.microsoft.com/office/drawing/2014/main" id="{39629A09-11FE-4A71-8D73-5E356148C0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373" y="5100474"/>
            <a:ext cx="593624" cy="5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9;g9499d2707e_0_14">
            <a:extLst>
              <a:ext uri="{FF2B5EF4-FFF2-40B4-BE49-F238E27FC236}">
                <a16:creationId xmlns:a16="http://schemas.microsoft.com/office/drawing/2014/main" id="{E1F945BC-A81B-4D62-B0C5-09280C2099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030" y="5126695"/>
            <a:ext cx="593624" cy="5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20;g9499d2707e_0_14">
            <a:extLst>
              <a:ext uri="{FF2B5EF4-FFF2-40B4-BE49-F238E27FC236}">
                <a16:creationId xmlns:a16="http://schemas.microsoft.com/office/drawing/2014/main" id="{D369BF28-BBEF-4483-8354-0A81F4A2EF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3338" y="5084274"/>
            <a:ext cx="593624" cy="64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21;g9499d2707e_0_14">
            <a:extLst>
              <a:ext uri="{FF2B5EF4-FFF2-40B4-BE49-F238E27FC236}">
                <a16:creationId xmlns:a16="http://schemas.microsoft.com/office/drawing/2014/main" id="{A80F8191-B806-4E4F-9274-4DD062E5450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5799" y="5130307"/>
            <a:ext cx="696617" cy="60294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10;g9499d2707e_0_14">
            <a:extLst>
              <a:ext uri="{FF2B5EF4-FFF2-40B4-BE49-F238E27FC236}">
                <a16:creationId xmlns:a16="http://schemas.microsoft.com/office/drawing/2014/main" id="{0CC61771-B9C6-408C-9004-798F81460727}"/>
              </a:ext>
            </a:extLst>
          </p:cNvPr>
          <p:cNvSpPr/>
          <p:nvPr/>
        </p:nvSpPr>
        <p:spPr>
          <a:xfrm>
            <a:off x="2717095" y="3141840"/>
            <a:ext cx="687600" cy="5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11;g9499d2707e_0_14">
            <a:extLst>
              <a:ext uri="{FF2B5EF4-FFF2-40B4-BE49-F238E27FC236}">
                <a16:creationId xmlns:a16="http://schemas.microsoft.com/office/drawing/2014/main" id="{6953680E-08F1-4C14-9484-252FB559E6F8}"/>
              </a:ext>
            </a:extLst>
          </p:cNvPr>
          <p:cNvSpPr txBox="1"/>
          <p:nvPr/>
        </p:nvSpPr>
        <p:spPr>
          <a:xfrm>
            <a:off x="3730649" y="3081390"/>
            <a:ext cx="1734900" cy="64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Riscos</a:t>
            </a:r>
            <a:endParaRPr lang="pt-BR"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14;g9499d2707e_0_14">
            <a:extLst>
              <a:ext uri="{FF2B5EF4-FFF2-40B4-BE49-F238E27FC236}">
                <a16:creationId xmlns:a16="http://schemas.microsoft.com/office/drawing/2014/main" id="{6D1DE096-6882-453C-A9E8-8F9B97D4F9DA}"/>
              </a:ext>
            </a:extLst>
          </p:cNvPr>
          <p:cNvSpPr/>
          <p:nvPr/>
        </p:nvSpPr>
        <p:spPr>
          <a:xfrm>
            <a:off x="5768414" y="3141840"/>
            <a:ext cx="687600" cy="5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15;g9499d2707e_0_14">
            <a:extLst>
              <a:ext uri="{FF2B5EF4-FFF2-40B4-BE49-F238E27FC236}">
                <a16:creationId xmlns:a16="http://schemas.microsoft.com/office/drawing/2014/main" id="{CFCD329F-834E-4364-BDA6-8346D70329C9}"/>
              </a:ext>
            </a:extLst>
          </p:cNvPr>
          <p:cNvSpPr txBox="1"/>
          <p:nvPr/>
        </p:nvSpPr>
        <p:spPr>
          <a:xfrm>
            <a:off x="6758880" y="2947590"/>
            <a:ext cx="2133600" cy="91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Necessidade de </a:t>
            </a: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Gestão</a:t>
            </a:r>
            <a:endParaRPr lang="pt-BR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08;g9499d2707e_0_14">
            <a:extLst>
              <a:ext uri="{FF2B5EF4-FFF2-40B4-BE49-F238E27FC236}">
                <a16:creationId xmlns:a16="http://schemas.microsoft.com/office/drawing/2014/main" id="{98A28021-8410-4AAD-8431-D63B17C5333C}"/>
              </a:ext>
            </a:extLst>
          </p:cNvPr>
          <p:cNvSpPr txBox="1"/>
          <p:nvPr/>
        </p:nvSpPr>
        <p:spPr>
          <a:xfrm>
            <a:off x="107504" y="953007"/>
            <a:ext cx="9038496" cy="8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Empreendimentos AEC - unicidade, complexidade e incertezas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81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GESTÃO DE RISCOS</a:t>
            </a:r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97100" y="846750"/>
            <a:ext cx="6779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/>
              <a:t>PROCESSO CONFORME NBR ISO 31000:2018</a:t>
            </a:r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294BCB-DC71-485B-82AC-057D10F5B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410394"/>
            <a:ext cx="4752528" cy="4465316"/>
          </a:xfrm>
          <a:prstGeom prst="rect">
            <a:avLst/>
          </a:prstGeom>
        </p:spPr>
      </p:pic>
      <p:sp>
        <p:nvSpPr>
          <p:cNvPr id="22" name="Google Shape;132;g9499d2707e_0_30">
            <a:extLst>
              <a:ext uri="{FF2B5EF4-FFF2-40B4-BE49-F238E27FC236}">
                <a16:creationId xmlns:a16="http://schemas.microsoft.com/office/drawing/2014/main" id="{83866C9C-40BF-4707-B9BC-22FE613DEA69}"/>
              </a:ext>
            </a:extLst>
          </p:cNvPr>
          <p:cNvSpPr txBox="1"/>
          <p:nvPr/>
        </p:nvSpPr>
        <p:spPr>
          <a:xfrm>
            <a:off x="3059832" y="5891781"/>
            <a:ext cx="223224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ABNT (2018)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5E3C00-DFC9-4EB9-BDA5-8F25901C5FFE}"/>
              </a:ext>
            </a:extLst>
          </p:cNvPr>
          <p:cNvSpPr txBox="1"/>
          <p:nvPr/>
        </p:nvSpPr>
        <p:spPr>
          <a:xfrm>
            <a:off x="5580112" y="1916832"/>
            <a:ext cx="3528392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Processo iterativo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Depende de histórico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Aplicável em 2 níveis: plano organizacional e plano operacional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Empresas AEC: abordagem conjunta (LIU et al., 2013)</a:t>
            </a:r>
          </a:p>
        </p:txBody>
      </p:sp>
    </p:spTree>
    <p:extLst>
      <p:ext uri="{BB962C8B-B14F-4D97-AF65-F5344CB8AC3E}">
        <p14:creationId xmlns:p14="http://schemas.microsoft.com/office/powerpoint/2010/main" val="29039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97100" y="846750"/>
            <a:ext cx="497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/>
              <a:t>ESTRUTURA DA GESTÃO DE RISCOS (UK) </a:t>
            </a:r>
          </a:p>
        </p:txBody>
      </p:sp>
      <p:sp>
        <p:nvSpPr>
          <p:cNvPr id="22" name="Google Shape;132;g9499d2707e_0_30">
            <a:extLst>
              <a:ext uri="{FF2B5EF4-FFF2-40B4-BE49-F238E27FC236}">
                <a16:creationId xmlns:a16="http://schemas.microsoft.com/office/drawing/2014/main" id="{83866C9C-40BF-4707-B9BC-22FE613DEA69}"/>
              </a:ext>
            </a:extLst>
          </p:cNvPr>
          <p:cNvSpPr txBox="1"/>
          <p:nvPr/>
        </p:nvSpPr>
        <p:spPr>
          <a:xfrm>
            <a:off x="2771800" y="6079141"/>
            <a:ext cx="223224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ABNT (2018)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42;g9499d2707e_0_46">
            <a:extLst>
              <a:ext uri="{FF2B5EF4-FFF2-40B4-BE49-F238E27FC236}">
                <a16:creationId xmlns:a16="http://schemas.microsoft.com/office/drawing/2014/main" id="{AD0A9DE5-8997-4675-A2FC-EB87F09C38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237" y="1306047"/>
            <a:ext cx="5779526" cy="51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3;g9499d2707e_0_46">
            <a:extLst>
              <a:ext uri="{FF2B5EF4-FFF2-40B4-BE49-F238E27FC236}">
                <a16:creationId xmlns:a16="http://schemas.microsoft.com/office/drawing/2014/main" id="{EB6D85B4-FB89-4A6F-AE14-2AE95C0707EB}"/>
              </a:ext>
            </a:extLst>
          </p:cNvPr>
          <p:cNvSpPr txBox="1"/>
          <p:nvPr/>
        </p:nvSpPr>
        <p:spPr>
          <a:xfrm>
            <a:off x="1423833" y="6343850"/>
            <a:ext cx="7688360" cy="5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(Design and Management) Regulations 2015 - Health and Safety Executive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Zou 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(2016)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tângulo 3">
            <a:extLst>
              <a:ext uri="{FF2B5EF4-FFF2-40B4-BE49-F238E27FC236}">
                <a16:creationId xmlns:a16="http://schemas.microsoft.com/office/drawing/2014/main" id="{8E48A839-AE59-4548-A579-551095300134}"/>
              </a:ext>
            </a:extLst>
          </p:cNvPr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GESTÃO DE RISCOS</a:t>
            </a:r>
          </a:p>
        </p:txBody>
      </p:sp>
    </p:spTree>
    <p:extLst>
      <p:ext uri="{BB962C8B-B14F-4D97-AF65-F5344CB8AC3E}">
        <p14:creationId xmlns:p14="http://schemas.microsoft.com/office/powerpoint/2010/main" val="405170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97099" y="846750"/>
            <a:ext cx="8507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/>
              <a:t>APLICAÇÃO DE TÉCNICAS DE GESTÃO DE RISCOS </a:t>
            </a:r>
            <a:r>
              <a:rPr lang="pt-BR" sz="2200" b="1" i="1" dirty="0"/>
              <a:t>- STAKEHOLDERS</a:t>
            </a:r>
          </a:p>
        </p:txBody>
      </p:sp>
      <p:sp>
        <p:nvSpPr>
          <p:cNvPr id="22" name="Google Shape;132;g9499d2707e_0_30">
            <a:extLst>
              <a:ext uri="{FF2B5EF4-FFF2-40B4-BE49-F238E27FC236}">
                <a16:creationId xmlns:a16="http://schemas.microsoft.com/office/drawing/2014/main" id="{83866C9C-40BF-4707-B9BC-22FE613DEA69}"/>
              </a:ext>
            </a:extLst>
          </p:cNvPr>
          <p:cNvSpPr txBox="1"/>
          <p:nvPr/>
        </p:nvSpPr>
        <p:spPr>
          <a:xfrm>
            <a:off x="6228184" y="6429796"/>
            <a:ext cx="223224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PÁDUA (2018)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tângulo 3">
            <a:extLst>
              <a:ext uri="{FF2B5EF4-FFF2-40B4-BE49-F238E27FC236}">
                <a16:creationId xmlns:a16="http://schemas.microsoft.com/office/drawing/2014/main" id="{8E48A839-AE59-4548-A579-551095300134}"/>
              </a:ext>
            </a:extLst>
          </p:cNvPr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GESTÃO DE RISCOS – AEC BRASIL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31B1CA-48A0-403A-BB85-A52438A2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35" y="1416973"/>
            <a:ext cx="8065730" cy="4900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B1A9A54-93CD-4D9A-A38A-DA55AF871000}"/>
              </a:ext>
            </a:extLst>
          </p:cNvPr>
          <p:cNvSpPr/>
          <p:nvPr/>
        </p:nvSpPr>
        <p:spPr>
          <a:xfrm>
            <a:off x="6876256" y="5949280"/>
            <a:ext cx="1008112" cy="368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9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97100" y="846750"/>
            <a:ext cx="843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/>
              <a:t>BARREIRAS NA APLICAÇÃO DA GESTÃO DE RISCOS </a:t>
            </a:r>
            <a:r>
              <a:rPr lang="pt-BR" sz="2200" b="1" i="1" dirty="0"/>
              <a:t>- STAKEHOLDERS</a:t>
            </a:r>
            <a:endParaRPr lang="pt-BR" sz="2200" b="1" dirty="0"/>
          </a:p>
        </p:txBody>
      </p:sp>
      <p:sp>
        <p:nvSpPr>
          <p:cNvPr id="22" name="Google Shape;132;g9499d2707e_0_30">
            <a:extLst>
              <a:ext uri="{FF2B5EF4-FFF2-40B4-BE49-F238E27FC236}">
                <a16:creationId xmlns:a16="http://schemas.microsoft.com/office/drawing/2014/main" id="{83866C9C-40BF-4707-B9BC-22FE613DEA69}"/>
              </a:ext>
            </a:extLst>
          </p:cNvPr>
          <p:cNvSpPr txBox="1"/>
          <p:nvPr/>
        </p:nvSpPr>
        <p:spPr>
          <a:xfrm>
            <a:off x="6228184" y="6429796"/>
            <a:ext cx="2232248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PÁDUA (2018)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C0629E-67D6-4AC0-9CE6-C995F9551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40"/>
          <a:stretch/>
        </p:blipFill>
        <p:spPr>
          <a:xfrm>
            <a:off x="609600" y="1589663"/>
            <a:ext cx="7924800" cy="4623654"/>
          </a:xfrm>
          <a:prstGeom prst="rect">
            <a:avLst/>
          </a:prstGeom>
        </p:spPr>
      </p:pic>
      <p:sp>
        <p:nvSpPr>
          <p:cNvPr id="9" name="Retângulo 3">
            <a:extLst>
              <a:ext uri="{FF2B5EF4-FFF2-40B4-BE49-F238E27FC236}">
                <a16:creationId xmlns:a16="http://schemas.microsoft.com/office/drawing/2014/main" id="{552902F7-3ED7-4448-B926-A6B9C47FBA8F}"/>
              </a:ext>
            </a:extLst>
          </p:cNvPr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GESTÃO DE RISCOS – AEC BRASIL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8E1285-2244-4135-987B-AADFC62A11B9}"/>
              </a:ext>
            </a:extLst>
          </p:cNvPr>
          <p:cNvSpPr/>
          <p:nvPr/>
        </p:nvSpPr>
        <p:spPr>
          <a:xfrm>
            <a:off x="7092280" y="5829883"/>
            <a:ext cx="1008112" cy="368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2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26/11/2020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OBJETIVOS E METODOLOGIA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3" name="CaixaDeTexto 8">
            <a:extLst>
              <a:ext uri="{FF2B5EF4-FFF2-40B4-BE49-F238E27FC236}">
                <a16:creationId xmlns:a16="http://schemas.microsoft.com/office/drawing/2014/main" id="{2B0D71AA-55E8-4BA4-B87A-FC7709B1E15E}"/>
              </a:ext>
            </a:extLst>
          </p:cNvPr>
          <p:cNvSpPr txBox="1"/>
          <p:nvPr/>
        </p:nvSpPr>
        <p:spPr>
          <a:xfrm>
            <a:off x="179512" y="1323345"/>
            <a:ext cx="872337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/>
              <a:t>OBJETIVO GERAL</a:t>
            </a:r>
          </a:p>
          <a:p>
            <a:pPr>
              <a:spcAft>
                <a:spcPts val="1200"/>
              </a:spcAft>
            </a:pPr>
            <a:r>
              <a:rPr lang="pt-BR" sz="2000" dirty="0"/>
              <a:t>Analisar as </a:t>
            </a:r>
            <a:r>
              <a:rPr lang="pt-BR" sz="2000" b="1" dirty="0">
                <a:solidFill>
                  <a:srgbClr val="FF0000"/>
                </a:solidFill>
              </a:rPr>
              <a:t>barreiras para a implementação </a:t>
            </a:r>
            <a:r>
              <a:rPr lang="pt-BR" sz="2000" dirty="0"/>
              <a:t>da gestão de riscos em empresas projetistas e seus </a:t>
            </a:r>
            <a:r>
              <a:rPr lang="pt-BR" sz="2000" b="1" dirty="0">
                <a:solidFill>
                  <a:srgbClr val="FF0000"/>
                </a:solidFill>
              </a:rPr>
              <a:t>reflexos sobre a cadeia produtiva </a:t>
            </a:r>
            <a:r>
              <a:rPr lang="pt-BR" sz="2000" dirty="0"/>
              <a:t>da construção civil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B641A7AE-6CF7-43E2-AB20-252437734C62}"/>
              </a:ext>
            </a:extLst>
          </p:cNvPr>
          <p:cNvSpPr txBox="1"/>
          <p:nvPr/>
        </p:nvSpPr>
        <p:spPr>
          <a:xfrm>
            <a:off x="173444" y="2614263"/>
            <a:ext cx="872337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/>
              <a:t>OBJETIVOS ESPECÍFICOS</a:t>
            </a:r>
          </a:p>
          <a:p>
            <a:pPr>
              <a:spcAft>
                <a:spcPts val="1200"/>
              </a:spcAft>
            </a:pPr>
            <a:r>
              <a:rPr lang="pt-BR" dirty="0"/>
              <a:t>a) Explanar sobre a </a:t>
            </a:r>
            <a:r>
              <a:rPr lang="pt-BR" dirty="0">
                <a:solidFill>
                  <a:srgbClr val="FF0000"/>
                </a:solidFill>
              </a:rPr>
              <a:t>aplicação da gestão de riscos </a:t>
            </a:r>
            <a:r>
              <a:rPr lang="pt-BR" dirty="0"/>
              <a:t>no âmbito de empresas projetistas</a:t>
            </a:r>
          </a:p>
          <a:p>
            <a:pPr>
              <a:spcAft>
                <a:spcPts val="1200"/>
              </a:spcAft>
            </a:pPr>
            <a:r>
              <a:rPr lang="pt-BR" dirty="0"/>
              <a:t>b) Discutir as </a:t>
            </a:r>
            <a:r>
              <a:rPr lang="pt-BR" dirty="0">
                <a:solidFill>
                  <a:srgbClr val="FF0000"/>
                </a:solidFill>
              </a:rPr>
              <a:t>barreiras existentes na estrutura da cadeia produtiva </a:t>
            </a:r>
            <a:r>
              <a:rPr lang="pt-BR" dirty="0"/>
              <a:t>que dificultam a adoção, no âmbito de empresas projetistas, da gestão dos riscos</a:t>
            </a:r>
          </a:p>
          <a:p>
            <a:pPr>
              <a:spcAft>
                <a:spcPts val="1200"/>
              </a:spcAft>
            </a:pPr>
            <a:r>
              <a:rPr lang="pt-BR" dirty="0"/>
              <a:t>c) Analisar os </a:t>
            </a:r>
            <a:r>
              <a:rPr lang="pt-BR" dirty="0">
                <a:solidFill>
                  <a:srgbClr val="FF0000"/>
                </a:solidFill>
              </a:rPr>
              <a:t>impactos sobre os agentes da cadeia produtiva </a:t>
            </a:r>
            <a:r>
              <a:rPr lang="pt-BR" dirty="0"/>
              <a:t>decorrentes da não aplicação de gestão de riscos por empresas projetistas</a:t>
            </a:r>
          </a:p>
          <a:p>
            <a:pPr>
              <a:spcAft>
                <a:spcPts val="1200"/>
              </a:spcAft>
            </a:pPr>
            <a:r>
              <a:rPr lang="pt-BR" dirty="0"/>
              <a:t>d) Apontar possíveis </a:t>
            </a:r>
            <a:r>
              <a:rPr lang="pt-BR" dirty="0">
                <a:solidFill>
                  <a:srgbClr val="FF0000"/>
                </a:solidFill>
              </a:rPr>
              <a:t>estratégias para superar as barreiras </a:t>
            </a:r>
            <a:r>
              <a:rPr lang="pt-BR" dirty="0"/>
              <a:t>anteriormente verificadas</a:t>
            </a:r>
          </a:p>
        </p:txBody>
      </p:sp>
      <p:sp>
        <p:nvSpPr>
          <p:cNvPr id="17" name="CaixaDeTexto 8">
            <a:extLst>
              <a:ext uri="{FF2B5EF4-FFF2-40B4-BE49-F238E27FC236}">
                <a16:creationId xmlns:a16="http://schemas.microsoft.com/office/drawing/2014/main" id="{A8F125FE-752B-4D26-A500-003A83FA583A}"/>
              </a:ext>
            </a:extLst>
          </p:cNvPr>
          <p:cNvSpPr txBox="1"/>
          <p:nvPr/>
        </p:nvSpPr>
        <p:spPr>
          <a:xfrm>
            <a:off x="173444" y="5708576"/>
            <a:ext cx="87233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dirty="0"/>
              <a:t>PESQUISA BIBLIOGRÁFICA E DOCUMENTAL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2000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26/11/2020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SETOR DE EMPRESAS PROJETISTAS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F3C7A4-31A8-4B3B-9CBF-9A03FB8F3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34677"/>
            <a:ext cx="1544146" cy="1544146"/>
          </a:xfrm>
          <a:prstGeom prst="rect">
            <a:avLst/>
          </a:prstGeom>
        </p:spPr>
      </p:pic>
      <p:sp>
        <p:nvSpPr>
          <p:cNvPr id="16" name="CaixaDeTexto 8">
            <a:extLst>
              <a:ext uri="{FF2B5EF4-FFF2-40B4-BE49-F238E27FC236}">
                <a16:creationId xmlns:a16="http://schemas.microsoft.com/office/drawing/2014/main" id="{8B1A832B-D70B-425D-8552-9545DF534FE7}"/>
              </a:ext>
            </a:extLst>
          </p:cNvPr>
          <p:cNvSpPr txBox="1"/>
          <p:nvPr/>
        </p:nvSpPr>
        <p:spPr>
          <a:xfrm>
            <a:off x="3419872" y="1340768"/>
            <a:ext cx="49685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600" b="1" dirty="0">
                <a:solidFill>
                  <a:srgbClr val="FF0000"/>
                </a:solidFill>
              </a:rPr>
              <a:t>33 mil </a:t>
            </a:r>
            <a:r>
              <a:rPr lang="pt-BR" sz="2000" dirty="0"/>
              <a:t>escritórios e empresas</a:t>
            </a:r>
          </a:p>
          <a:p>
            <a:pPr>
              <a:spcAft>
                <a:spcPts val="1200"/>
              </a:spcAft>
            </a:pPr>
            <a:r>
              <a:rPr lang="pt-BR" sz="2000" dirty="0"/>
              <a:t>Faturamento médio anual </a:t>
            </a:r>
            <a:r>
              <a:rPr lang="pt-BR" sz="2400" b="1" dirty="0">
                <a:solidFill>
                  <a:srgbClr val="FF0000"/>
                </a:solidFill>
              </a:rPr>
              <a:t>R$ 15 bilhões</a:t>
            </a:r>
            <a:endParaRPr lang="pt-BR" sz="20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pt-BR" sz="3200" b="1" dirty="0">
                <a:solidFill>
                  <a:srgbClr val="FF0000"/>
                </a:solidFill>
              </a:rPr>
              <a:t>250 mil </a:t>
            </a:r>
            <a:r>
              <a:rPr lang="pt-BR" sz="2000" dirty="0"/>
              <a:t>profissionais (35% nível superior)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72C4EC0-686A-4DEF-B64C-4C32055F2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53677"/>
            <a:ext cx="3168352" cy="2263109"/>
          </a:xfrm>
          <a:prstGeom prst="rect">
            <a:avLst/>
          </a:prstGeom>
        </p:spPr>
      </p:pic>
      <p:sp>
        <p:nvSpPr>
          <p:cNvPr id="19" name="CaixaDeTexto 8">
            <a:extLst>
              <a:ext uri="{FF2B5EF4-FFF2-40B4-BE49-F238E27FC236}">
                <a16:creationId xmlns:a16="http://schemas.microsoft.com/office/drawing/2014/main" id="{0734B140-2D3D-4851-9F39-531C3A38BF39}"/>
              </a:ext>
            </a:extLst>
          </p:cNvPr>
          <p:cNvSpPr txBox="1"/>
          <p:nvPr/>
        </p:nvSpPr>
        <p:spPr>
          <a:xfrm>
            <a:off x="4490628" y="4221088"/>
            <a:ext cx="4617876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FF0000"/>
                </a:solidFill>
              </a:rPr>
              <a:t>85% </a:t>
            </a:r>
            <a:r>
              <a:rPr lang="pt-BR" sz="2800" dirty="0"/>
              <a:t>até 4 profissionais contratados</a:t>
            </a:r>
          </a:p>
          <a:p>
            <a:pPr>
              <a:spcAft>
                <a:spcPts val="1200"/>
              </a:spcAft>
            </a:pPr>
            <a:r>
              <a:rPr lang="pt-BR" sz="2800" dirty="0"/>
              <a:t>Muitas </a:t>
            </a:r>
            <a:r>
              <a:rPr lang="pt-BR" sz="2800" b="1" dirty="0">
                <a:solidFill>
                  <a:srgbClr val="FF0000"/>
                </a:solidFill>
              </a:rPr>
              <a:t>UNIPROFISSIONAIS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" name="Google Shape;132;g9499d2707e_0_30">
            <a:extLst>
              <a:ext uri="{FF2B5EF4-FFF2-40B4-BE49-F238E27FC236}">
                <a16:creationId xmlns:a16="http://schemas.microsoft.com/office/drawing/2014/main" id="{03A0CFDB-CDB1-47B7-B4A6-9183CE7040F5}"/>
              </a:ext>
            </a:extLst>
          </p:cNvPr>
          <p:cNvSpPr txBox="1"/>
          <p:nvPr/>
        </p:nvSpPr>
        <p:spPr>
          <a:xfrm>
            <a:off x="3981890" y="6397878"/>
            <a:ext cx="461787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Fontes: COELHO et al. (2015) e SINAENCO (2017)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04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25/11/2020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07504" y="896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BARREIRAS SETORIAIS</a:t>
            </a:r>
          </a:p>
        </p:txBody>
      </p:sp>
      <p:sp>
        <p:nvSpPr>
          <p:cNvPr id="58" name="CaixaDeTexto 8">
            <a:extLst>
              <a:ext uri="{FF2B5EF4-FFF2-40B4-BE49-F238E27FC236}">
                <a16:creationId xmlns:a16="http://schemas.microsoft.com/office/drawing/2014/main" id="{228FE5D0-9D6B-4BD0-A5EE-245D1AD94CBA}"/>
              </a:ext>
            </a:extLst>
          </p:cNvPr>
          <p:cNvSpPr txBox="1"/>
          <p:nvPr/>
        </p:nvSpPr>
        <p:spPr>
          <a:xfrm>
            <a:off x="395536" y="1166842"/>
            <a:ext cx="793128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Mercado de projetos altamente </a:t>
            </a:r>
            <a:r>
              <a:rPr lang="pt-BR" b="1" dirty="0">
                <a:solidFill>
                  <a:srgbClr val="FF0000"/>
                </a:solidFill>
              </a:rPr>
              <a:t>pulverizado</a:t>
            </a:r>
            <a:r>
              <a:rPr lang="pt-BR" dirty="0"/>
              <a:t> - grande número de pequenas empresas (SINAENCO, 2017)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Elevada </a:t>
            </a:r>
            <a:r>
              <a:rPr lang="pt-BR" b="1" dirty="0">
                <a:solidFill>
                  <a:srgbClr val="FF0000"/>
                </a:solidFill>
              </a:rPr>
              <a:t>competição</a:t>
            </a:r>
            <a:r>
              <a:rPr lang="pt-BR" dirty="0"/>
              <a:t> (PÁDUA,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Desvalorização generalizada do produto “projeto” </a:t>
            </a:r>
            <a:r>
              <a:rPr lang="pt-BR" dirty="0"/>
              <a:t>(PÁDUA,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Inconstância da demanda </a:t>
            </a:r>
            <a:r>
              <a:rPr lang="pt-BR" dirty="0"/>
              <a:t>por serviços - conjuntura econômica e política (OLIVEIRA, 2005)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Desagregação da classe </a:t>
            </a:r>
            <a:r>
              <a:rPr lang="pt-BR" dirty="0"/>
              <a:t>de projetistas (COELHO et al., 2015)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Pouco envolvimento das </a:t>
            </a:r>
            <a:r>
              <a:rPr lang="pt-BR" b="1" dirty="0">
                <a:solidFill>
                  <a:srgbClr val="FF0000"/>
                </a:solidFill>
              </a:rPr>
              <a:t>Entidades de Classe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Pouca integração </a:t>
            </a:r>
            <a:r>
              <a:rPr lang="pt-BR" dirty="0"/>
              <a:t>projeto-construção - modalidades contratuais não favorecem integração </a:t>
            </a:r>
          </a:p>
        </p:txBody>
      </p:sp>
    </p:spTree>
    <p:extLst>
      <p:ext uri="{BB962C8B-B14F-4D97-AF65-F5344CB8AC3E}">
        <p14:creationId xmlns:p14="http://schemas.microsoft.com/office/powerpoint/2010/main" val="2739919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6747</TotalTime>
  <Words>1086</Words>
  <Application>Microsoft Office PowerPoint</Application>
  <PresentationFormat>Apresentação na tela (4:3)</PresentationFormat>
  <Paragraphs>142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___WRD_EMBED_SUB_542</vt:lpstr>
      <vt:lpstr>Arial</vt:lpstr>
      <vt:lpstr>Calibri</vt:lpstr>
      <vt:lpstr>Rage Italic</vt:lpstr>
      <vt:lpstr>Sketchbook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</dc:creator>
  <cp:lastModifiedBy>Rômulo Regis</cp:lastModifiedBy>
  <cp:revision>169</cp:revision>
  <dcterms:created xsi:type="dcterms:W3CDTF">2015-03-25T02:51:34Z</dcterms:created>
  <dcterms:modified xsi:type="dcterms:W3CDTF">2020-11-26T19:12:41Z</dcterms:modified>
</cp:coreProperties>
</file>