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256" r:id="rId7"/>
    <p:sldId id="278" r:id="rId8"/>
    <p:sldId id="279" r:id="rId9"/>
    <p:sldId id="280" r:id="rId10"/>
    <p:sldId id="281" r:id="rId11"/>
    <p:sldId id="298" r:id="rId12"/>
    <p:sldId id="282" r:id="rId13"/>
    <p:sldId id="283" r:id="rId14"/>
    <p:sldId id="285" r:id="rId15"/>
    <p:sldId id="297" r:id="rId16"/>
    <p:sldId id="294" r:id="rId17"/>
    <p:sldId id="295" r:id="rId18"/>
    <p:sldId id="292" r:id="rId19"/>
    <p:sldId id="293" r:id="rId20"/>
    <p:sldId id="29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1000BC-CBC1-0CF1-CA31-BCFEE0245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782CA0-5AF9-54DF-4E6B-2BFDAD8E8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FE77F3-B007-0C9A-A868-D16FF9B9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E217BB-3049-5785-6D45-04ABB807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E4B6A0-B491-C4B9-03CA-4BFEA590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68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43D8D-B2B1-E6AD-103E-A328CA23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D52094-3274-6670-FCC4-17259A68A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0A2FE8-E2D9-99FB-00AD-BCD89BFA3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DA6E8D-39FA-E2C0-04B2-1D93565E2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AA8B4F-AB33-035D-D6E9-18862722C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07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730A98D-5ADE-2B43-7867-9D1A7E627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978E25-6F91-2F05-2A68-5847A998F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19C40A-1BFB-1101-22D5-8D8851A5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33797D-5B76-6A00-47B5-668B87A1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22BC55-6647-3890-68C5-2FF2F3EB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68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5C3EF-A22F-6815-BEF8-56274F1F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731438-F0A0-9103-F094-072E9F4FE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AC7DD5-2B54-3AE5-224C-89C6C683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FD390-5C18-CA76-25DC-67F6E3FA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F0B80A-666D-AE03-D696-27F4C6DE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56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09842-7183-7CEA-A36D-85504FAE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024D8C-6BC8-759B-D462-D4BB078DA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6EC0D1-F9EE-F232-D759-A795B71A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09CEF8-7592-EDBC-30BC-9EB00991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A0D7FD-C8DE-83F9-DF28-919EC117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48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30A2F-EE85-59F5-4DB1-9188E78C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606BBB-0F30-ABF9-9F39-AF7E798A8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8A5F3E-35D5-F9B5-105F-6E86F19F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8146E1-942F-A939-B4E4-DA7C3B77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B94C16-9F8E-17C1-1264-9E3DD6B0E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A9EE56-58FF-0122-B1F6-947A7DBB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136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32F11-8A58-6C27-15DE-D1420113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49F68C-D962-520F-F2A6-F98806061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5A80A8-E19B-F807-E28C-DBF7D8CD8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3A935F-052E-FD1F-2E66-C8A9E7F17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B564BE3-B42B-1126-0834-D00890888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BB398CB-DFC2-35A0-FC60-BB4541B0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746D8C4-A597-695A-5909-4E6DE56B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5EBD45-708A-44F5-0B55-4297F09B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34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2B1F4-091E-F4D7-DDB3-066A70F3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E8591D4-740A-7336-6FBD-D54B0A9F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38445B6-C8A0-722C-7CDA-D8B5F553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05015D-78CB-C876-B0C3-FA5169B8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27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9D3ADA8-1122-265A-27FD-4EDFB12F0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743B91-8396-53F4-DC18-EEBF8989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4359BF-95B9-47C6-6865-516EE4E6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39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34CBB-3A48-E8BD-64FA-13EA89A01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C10E2D-7817-51EB-D475-D24029277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C0712B9-E046-B279-35B9-02D887CE3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8A59AB-A5A1-A0B2-3079-A482EB01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9F44B8B-5204-6097-2538-ECB3B8224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6EEB55-8A48-7B3A-B6A6-F0F37465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68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6D51B-ED21-B66D-28A7-5065C4AC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1606204-FC17-151F-493C-2A3F9728E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A92C71-14BD-2B58-72E5-909C60EC9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4839F5-3C9E-B825-C794-2005D202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0B9A270-17FC-16D2-9516-FDB8244C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666A51-3030-F7E9-010E-C867380C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19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73D3EC-1E26-0388-391D-0EE100A4E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281F1C-EB22-5B79-6E84-3E556452B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FAE80E-9AB1-DAEF-808F-8B81964BB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02C9-0995-44A7-9F32-7BE875CCF45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FC504A-AB7F-E46B-6843-3E229240E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1EDD40-64C1-A6BE-63CE-0A85FE6BD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81871-6483-4AD8-AA5A-D42470895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89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iotur.rio/que_fazer/pequena-afric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v7_5py3oOE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ol.com.br/splash/noticias/2022/05/19/ele-vendeu-a-alma-para-o-diabo-pela-musica-a-historia-de-robert-johnson.htm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stinationsguide.copaair.com/pt-br/voos-para-nova-orleans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visitenovayork.com.br/excursoes-hip-hop-em-nova-york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www.zonasuburbana.com.br/a-estreia-do-hip-hop-nas-radios-de-nova-iorque-e-tema-de-documentari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visitenovayork.com.br/excursoes-hip-hop-em-nova-york/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3rba.abant.org.br/arquivo/downloadpublic?q=YToyOntzOjY6InBhcmFtcyI7czozNToiYToxOntzOjEwOiJJRF9BUlFVSVZPIjtzOjQ6IjI1NzIiO30iO3M6MToiaCI7czozMjoiMzNkZDk1NDRkYmE3ZTdmMDUzMGRkZjliYzIyYTMxMTYiO30%3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mod/resource/view.php?id=475709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disciplinas.usp.br/mod/resource/view.php?id=475709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ringer.com/journal/4055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1.globo.com/economia/noticia/2023/08/18/agencia-de-viagens-123-milhas-suspende-pacotes-e-emissao-de-passagens-promocionais.g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echtudo.com.br/noticias/2023/08/o-que-aconteceu-com-a-123-milhas-entenda-o-que-motivou-a-decisao-da-empresa-edsoftwares.g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lotas-turismo.com.br/historias/46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rasdeumbanda.com.br/materia/217/exu-bara-nkisi-mavile.html#:~:text=O%20mensageiro%20dos%20Orix%C3%A1s.&amp;text=Exerce%20tamb%C3%A9m%20dom%C3%ADnio%20sobre%20a,de%20caminhos%20e%20a%20fertilidade." TargetMode="External"/><Relationship Id="rId2" Type="http://schemas.openxmlformats.org/officeDocument/2006/relationships/hyperlink" Target="https://diplomatique.org.br/privatizacao-ameaca-territorio-sagrado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8DFF03-6573-FBAD-B8EB-8A8413BC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Tópicos BD e Turismo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1861A7-C0F5-8A34-9449-66A416F68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 err="1"/>
              <a:t>Journal</a:t>
            </a:r>
            <a:endParaRPr lang="pt-BR" dirty="0"/>
          </a:p>
          <a:p>
            <a:endParaRPr lang="pt-BR" dirty="0"/>
          </a:p>
          <a:p>
            <a:r>
              <a:rPr lang="pt-BR" dirty="0"/>
              <a:t>1,2,3 Milhas: “</a:t>
            </a:r>
            <a:r>
              <a:rPr lang="pt-BR" dirty="0" err="1"/>
              <a:t>Travel</a:t>
            </a:r>
            <a:r>
              <a:rPr lang="pt-BR" dirty="0"/>
              <a:t> Tech” e a estrutura algorítmica da forma cultural base de dados;</a:t>
            </a:r>
            <a:br>
              <a:rPr lang="pt-BR" dirty="0"/>
            </a:br>
            <a:endParaRPr lang="pt-BR" dirty="0"/>
          </a:p>
          <a:p>
            <a:r>
              <a:rPr lang="pt-BR" dirty="0"/>
              <a:t>Turismo </a:t>
            </a:r>
            <a:r>
              <a:rPr lang="pt-BR" dirty="0" err="1"/>
              <a:t>Afrodiaspórico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801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F0DF2-3801-8ECB-D5B1-BCFDBEBC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Turismos </a:t>
            </a:r>
            <a:r>
              <a:rPr lang="pt-BR" b="1" dirty="0" err="1"/>
              <a:t>Afrodiaspóricos</a:t>
            </a:r>
            <a:endParaRPr lang="pt-BR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18CE878-136E-0358-D644-C0486C8C7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8" b="9583"/>
          <a:stretch/>
        </p:blipFill>
        <p:spPr>
          <a:xfrm>
            <a:off x="681037" y="1528345"/>
            <a:ext cx="10829925" cy="480578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69B541B-2B8E-554E-74D2-0C1C8DFF71D3}"/>
              </a:ext>
            </a:extLst>
          </p:cNvPr>
          <p:cNvSpPr txBox="1"/>
          <p:nvPr/>
        </p:nvSpPr>
        <p:spPr>
          <a:xfrm>
            <a:off x="3438525" y="640715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https://riotur.rio/que_fazer/pequena-africa/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636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F0DF2-3801-8ECB-D5B1-BCFDBEBC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Turismos </a:t>
            </a:r>
            <a:r>
              <a:rPr lang="pt-BR" b="1" dirty="0" err="1"/>
              <a:t>Afrodiaspóricos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4CCC47-EB39-44ED-3373-2684BF0D3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New Orleans: blues, vodu (Haiti), “carnaval”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BC1E536-2464-AFBD-7837-39E633E68324}"/>
              </a:ext>
            </a:extLst>
          </p:cNvPr>
          <p:cNvSpPr txBox="1"/>
          <p:nvPr/>
        </p:nvSpPr>
        <p:spPr>
          <a:xfrm>
            <a:off x="161925" y="6267449"/>
            <a:ext cx="4962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https://www.youtube.com/watch?v=v7_5py3oOEk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5036CEF-D4CC-6F93-C18A-F14FDFFB0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6" t="22500" r="52422" b="24861"/>
          <a:stretch/>
        </p:blipFill>
        <p:spPr>
          <a:xfrm>
            <a:off x="838200" y="2618304"/>
            <a:ext cx="3600451" cy="36099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379AF2-BF07-353A-B1FB-6E97785AA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1" y="1922187"/>
            <a:ext cx="2424000" cy="412618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63AE253-38DD-AE76-D850-8B0E0C7E2DAD}"/>
              </a:ext>
            </a:extLst>
          </p:cNvPr>
          <p:cNvSpPr txBox="1"/>
          <p:nvPr/>
        </p:nvSpPr>
        <p:spPr>
          <a:xfrm>
            <a:off x="9134475" y="617696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                    1987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DD2BE12-3A04-87DD-D193-8A2133588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2483367"/>
            <a:ext cx="6096000" cy="342730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C37AF31-559A-7A84-B32B-052011D29D3B}"/>
              </a:ext>
            </a:extLst>
          </p:cNvPr>
          <p:cNvSpPr txBox="1"/>
          <p:nvPr/>
        </p:nvSpPr>
        <p:spPr>
          <a:xfrm>
            <a:off x="5210175" y="6045611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rgbClr val="1A1A1A"/>
                </a:solidFill>
                <a:effectLst/>
                <a:latin typeface="DINAlternate"/>
                <a:hlinkClick r:id="rId6"/>
              </a:rPr>
              <a:t>O </a:t>
            </a:r>
            <a:r>
              <a:rPr lang="pt-BR" b="0" i="0" dirty="0" err="1">
                <a:solidFill>
                  <a:srgbClr val="1A1A1A"/>
                </a:solidFill>
                <a:effectLst/>
                <a:latin typeface="DINAlternate"/>
                <a:hlinkClick r:id="rId6"/>
              </a:rPr>
              <a:t>bluesman</a:t>
            </a:r>
            <a:r>
              <a:rPr lang="pt-BR" b="0" i="0" dirty="0">
                <a:solidFill>
                  <a:srgbClr val="1A1A1A"/>
                </a:solidFill>
                <a:effectLst/>
                <a:latin typeface="DINAlternate"/>
                <a:hlinkClick r:id="rId6"/>
              </a:rPr>
              <a:t> Robert Johnson que teria vendido a alma ao diabo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21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ECD441F-8698-83AA-D7F3-01862CC29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47"/>
            <a:ext cx="12192000" cy="55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0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37146F6-4EE6-C27B-5975-F35EAD3F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72"/>
            <a:ext cx="12192000" cy="55693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E7687C7-E984-4E35-04C6-51D4EBCFBB23}"/>
              </a:ext>
            </a:extLst>
          </p:cNvPr>
          <p:cNvSpPr txBox="1"/>
          <p:nvPr/>
        </p:nvSpPr>
        <p:spPr>
          <a:xfrm>
            <a:off x="2419350" y="5848350"/>
            <a:ext cx="701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https://destinationsguide.copaair.com/pt-br/voos-para-nova-orleans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155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D2D41-A8F9-8CA0-B8F2-F826B2BA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Nova Iorque – Hip Hop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EABE9E-FC48-A0AC-4222-F51127FC8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b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hlinkClick r:id="rId2"/>
              </a:rPr>
            </a:br>
            <a:b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hlinkClick r:id="rId2"/>
              </a:rPr>
            </a:br>
            <a: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hlinkClick r:id="rId2"/>
              </a:rPr>
              <a:t>Excursões Hip-Hop em Nova York</a:t>
            </a:r>
            <a:endParaRPr lang="pt-BR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endParaRPr lang="pt-BR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3F57864-FD55-3530-5FBF-1E3FBCBB8F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968E039-1BAF-161B-36F5-FD0FCF425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2088"/>
            <a:ext cx="5183188" cy="823912"/>
          </a:xfrm>
        </p:spPr>
        <p:txBody>
          <a:bodyPr>
            <a:normAutofit fontScale="92500" lnSpcReduction="20000"/>
          </a:bodyPr>
          <a:lstStyle/>
          <a:p>
            <a:r>
              <a:rPr lang="pt-BR" b="0" dirty="0">
                <a:hlinkClick r:id="rId4"/>
              </a:rPr>
              <a:t>A ESTREIA DO HIP-HOP NAS RÁDIOS DE NOVA IORQUE É TEMA DE DOCUMENTÁRIO</a:t>
            </a:r>
            <a:endParaRPr lang="pt-BR" b="0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C051C5EF-E093-38A5-BB44-C9C89EF64C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l="23360" t="12222" r="28203" b="6528"/>
          <a:stretch/>
        </p:blipFill>
        <p:spPr>
          <a:xfrm>
            <a:off x="6811297" y="2505075"/>
            <a:ext cx="3904993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2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D2D41-A8F9-8CA0-B8F2-F826B2BA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Nova Iorque – Hip Hop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EABE9E-FC48-A0AC-4222-F51127FC8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Elementos Hip Hop</a:t>
            </a:r>
            <a:b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</a:br>
            <a:br>
              <a:rPr lang="pt-BR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hlinkClick r:id="rId2"/>
              </a:rPr>
            </a:b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A3C2BC-46E8-C1C7-2C0B-4A50D30432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Rap</a:t>
            </a:r>
          </a:p>
          <a:p>
            <a:r>
              <a:rPr lang="pt-BR" dirty="0"/>
              <a:t>DJ</a:t>
            </a:r>
          </a:p>
          <a:p>
            <a:r>
              <a:rPr lang="pt-BR" dirty="0"/>
              <a:t>Grafite</a:t>
            </a:r>
          </a:p>
          <a:p>
            <a:r>
              <a:rPr lang="pt-BR" dirty="0"/>
              <a:t>Break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34BE274-39C6-03CC-6BB6-8AFDD6C00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1793874"/>
            <a:ext cx="58039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94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DEDE67-9604-1D3C-E4DB-60C8E863E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22" t="19167" r="20078" b="5833"/>
          <a:stretch/>
        </p:blipFill>
        <p:spPr>
          <a:xfrm>
            <a:off x="2428874" y="295275"/>
            <a:ext cx="8236374" cy="5791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0A6EDAB-9D59-4011-C16A-ECE8B1328EDE}"/>
              </a:ext>
            </a:extLst>
          </p:cNvPr>
          <p:cNvSpPr txBox="1"/>
          <p:nvPr/>
        </p:nvSpPr>
        <p:spPr>
          <a:xfrm>
            <a:off x="3095625" y="6238875"/>
            <a:ext cx="7229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Acesse o texto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1904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DBA2C6-773B-DF43-4A08-A3EE8C027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3" t="31944" r="26094" b="20139"/>
          <a:stretch/>
        </p:blipFill>
        <p:spPr>
          <a:xfrm>
            <a:off x="2066925" y="1337829"/>
            <a:ext cx="7734300" cy="41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1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95470-104F-4D4E-C582-2A75A347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Fugir de conclusões, ampliar compreensões para um devir comunicacional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03CF66-3EA6-7AE6-C545-6682CD6B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413"/>
            <a:ext cx="10515600" cy="395576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GOLDMAN, Márcio. Prefácio. In: SILVA, Ana Claudia Cruz da. Devir Negro. Uma Etnografia de Encontros e Movimentos </a:t>
            </a:r>
            <a:r>
              <a:rPr lang="pt-BR" dirty="0" err="1"/>
              <a:t>Afroculturais</a:t>
            </a:r>
            <a:r>
              <a:rPr lang="pt-BR" dirty="0"/>
              <a:t>. No prelo. [2021]</a:t>
            </a:r>
          </a:p>
          <a:p>
            <a:r>
              <a:rPr lang="pt-BR" dirty="0"/>
              <a:t>“Os devires implicam, portanto, esse duplo movimento: uma linha de fuga em relação a um estado-padrão (maioria) por meio de um estado não-padrão (minoria), sem que isso signifique necessariamente </a:t>
            </a:r>
            <a:r>
              <a:rPr lang="pt-BR" dirty="0" err="1"/>
              <a:t>reterritorializar-se</a:t>
            </a:r>
            <a:r>
              <a:rPr lang="pt-BR" dirty="0"/>
              <a:t> sobre uma minoria como estado, mas, bem ao contrário, ser capaz de construir novos territórios existenciais onde se </a:t>
            </a:r>
            <a:r>
              <a:rPr lang="pt-BR" dirty="0" err="1"/>
              <a:t>reterritorializar</a:t>
            </a:r>
            <a:r>
              <a:rPr lang="pt-BR" dirty="0"/>
              <a:t> de forma criativa. O devir, assim, é o que nos arranca não apenas de nós mesmos, mas de toda identidade substancial possível.” (GOLDMAN, no prelo [2021])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sz="1900" dirty="0"/>
              <a:t>Fonte: </a:t>
            </a:r>
            <a:r>
              <a:rPr lang="pt-BR" sz="1900" dirty="0">
                <a:hlinkClick r:id="rId2"/>
              </a:rPr>
              <a:t>DESFAZENDO O CARREGO COLONIAL:  aportes para uma reflexão </a:t>
            </a:r>
            <a:r>
              <a:rPr lang="pt-BR" sz="1900" dirty="0" err="1">
                <a:hlinkClick r:id="rId2"/>
              </a:rPr>
              <a:t>decolonial</a:t>
            </a:r>
            <a:r>
              <a:rPr lang="pt-BR" sz="1900" dirty="0">
                <a:hlinkClick r:id="rId2"/>
              </a:rPr>
              <a:t> do jornalismo / Verônica Maria Alves Lima</a:t>
            </a:r>
            <a:endParaRPr lang="pt-BR" sz="19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59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95470-104F-4D4E-C582-2A75A347F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Fugir de conclusões, ampliar compreensões para um devir comunicacional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03CF66-3EA6-7AE6-C545-6682CD6B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412"/>
            <a:ext cx="10515600" cy="4834587"/>
          </a:xfrm>
        </p:spPr>
        <p:txBody>
          <a:bodyPr>
            <a:normAutofit/>
          </a:bodyPr>
          <a:lstStyle/>
          <a:p>
            <a:r>
              <a:rPr lang="pt-BR" dirty="0"/>
              <a:t>“Ressalto que o devir também nos arranca em nós mesmos, em termos de abrir espaço para que outros sentidos negados, escondidos, invisibilizados, mas já existentes, possam vir à tona e se expandirem, se mostrarem, num movimento de </a:t>
            </a:r>
            <a:r>
              <a:rPr lang="pt-BR" dirty="0" err="1"/>
              <a:t>excorporação</a:t>
            </a:r>
            <a:r>
              <a:rPr lang="pt-BR" dirty="0"/>
              <a:t> sustentado pelos saberes que se encontram na encruzilhada. Essa ampliação da interpretação de devir incita uma diferença sutil, mas que (</a:t>
            </a:r>
            <a:r>
              <a:rPr lang="pt-BR" dirty="0" err="1"/>
              <a:t>re</a:t>
            </a:r>
            <a:r>
              <a:rPr lang="pt-BR" dirty="0"/>
              <a:t>)potencializa a própria subjetividade negra que constitui a sociedade, valorizando o que ela tem de ancestral, suas qualidades e saberes, e principalmente contra os processos de subalternização aos quais foi submetida com a colonização.” (p. 19)</a:t>
            </a:r>
          </a:p>
          <a:p>
            <a:r>
              <a:rPr lang="pt-BR" sz="1800" dirty="0"/>
              <a:t>Fonte: </a:t>
            </a:r>
            <a:r>
              <a:rPr lang="pt-BR" sz="1800" dirty="0">
                <a:hlinkClick r:id="rId2"/>
              </a:rPr>
              <a:t>DESFAZENDO O CARREGO COLONIAL:  aportes para uma reflexão </a:t>
            </a:r>
            <a:r>
              <a:rPr lang="pt-BR" sz="1800" dirty="0" err="1">
                <a:hlinkClick r:id="rId2"/>
              </a:rPr>
              <a:t>decolonial</a:t>
            </a:r>
            <a:r>
              <a:rPr lang="pt-BR" sz="1800" dirty="0">
                <a:hlinkClick r:id="rId2"/>
              </a:rPr>
              <a:t> do jornalismo / Verônica Maria Alves Lima</a:t>
            </a:r>
            <a:endParaRPr lang="pt-BR" sz="1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547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A74500-4A88-0755-A85D-629301244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8" r="39922" b="8195"/>
          <a:stretch/>
        </p:blipFill>
        <p:spPr>
          <a:xfrm>
            <a:off x="495300" y="695324"/>
            <a:ext cx="7324725" cy="5334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084CDD-85E3-2667-CA44-2718264464A2}"/>
              </a:ext>
            </a:extLst>
          </p:cNvPr>
          <p:cNvSpPr txBox="1"/>
          <p:nvPr/>
        </p:nvSpPr>
        <p:spPr>
          <a:xfrm>
            <a:off x="7924800" y="5553075"/>
            <a:ext cx="406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https://www.springer.com/journal/40558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61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F1991-7EE6-02AC-AD50-E16BACBC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2A0A0-38E4-E102-6925-F479FD5DE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Pedagogia das Encruzilhadas, Luiz Rufino, 2019</a:t>
            </a:r>
          </a:p>
          <a:p>
            <a:r>
              <a:rPr lang="pt-BR" dirty="0"/>
              <a:t>Podcast Benzina – episódio sobre Exu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29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4F5114-2FCB-D8AB-2B60-38962CF69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" t="12778" r="43125" b="9027"/>
          <a:stretch/>
        </p:blipFill>
        <p:spPr>
          <a:xfrm>
            <a:off x="0" y="952500"/>
            <a:ext cx="6791325" cy="53625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1ACEF4-7192-518C-ABF9-8D5343602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t="12360" r="43047" b="21111"/>
          <a:stretch/>
        </p:blipFill>
        <p:spPr>
          <a:xfrm>
            <a:off x="7162801" y="1990725"/>
            <a:ext cx="4233752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6F7AE-0571-3F66-3A64-B544E357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1,2,3 milhas, bases de dados e algoritmo preditivo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FF37F5-C7E5-8547-2F4B-7ABD4E2F3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12" t="12083" r="29141" b="6528"/>
          <a:stretch/>
        </p:blipFill>
        <p:spPr>
          <a:xfrm>
            <a:off x="6994179" y="1501775"/>
            <a:ext cx="4692996" cy="49911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CBABAE3-3F7A-113C-5631-671BFEBC313A}"/>
              </a:ext>
            </a:extLst>
          </p:cNvPr>
          <p:cNvSpPr txBox="1"/>
          <p:nvPr/>
        </p:nvSpPr>
        <p:spPr>
          <a:xfrm>
            <a:off x="952500" y="2514600"/>
            <a:ext cx="54006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Agência de viagens 123 Milhas suspende pacotes e emissão de passagens promocionais</a:t>
            </a:r>
          </a:p>
          <a:p>
            <a:endParaRPr lang="pt-BR" dirty="0">
              <a:hlinkClick r:id="rId3"/>
            </a:endParaRPr>
          </a:p>
          <a:p>
            <a:r>
              <a:rPr lang="pt-BR" dirty="0">
                <a:hlinkClick r:id="rId3"/>
              </a:rPr>
              <a:t>Empresa informou que não emitirá passagens já contratadas da linha '</a:t>
            </a:r>
            <a:r>
              <a:rPr lang="pt-BR" dirty="0" err="1">
                <a:hlinkClick r:id="rId3"/>
              </a:rPr>
              <a:t>Promo</a:t>
            </a:r>
            <a:r>
              <a:rPr lang="pt-BR" dirty="0">
                <a:hlinkClick r:id="rId3"/>
              </a:rPr>
              <a:t>' com embarque previsto de setembro a dezembro de 2023. Devolução será feita por meio de voucher.</a:t>
            </a:r>
            <a:endParaRPr lang="pt-BR" dirty="0">
              <a:hlinkClick r:id="rId4"/>
            </a:endParaRPr>
          </a:p>
          <a:p>
            <a:endParaRPr lang="pt-BR" dirty="0">
              <a:hlinkClick r:id="rId4"/>
            </a:endParaRPr>
          </a:p>
          <a:p>
            <a:endParaRPr lang="pt-BR" dirty="0">
              <a:hlinkClick r:id="rId4"/>
            </a:endParaRPr>
          </a:p>
          <a:p>
            <a:r>
              <a:rPr lang="pt-BR" dirty="0">
                <a:hlinkClick r:id="rId4"/>
              </a:rPr>
              <a:t>https://www.techtudo.com.br/noticias/2023/08/o-que-aconteceu-com-a-123-milhas-entenda-o-que-motivou-a-decisao-da-empresa-edsoftwares.ghtml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681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275E2-9FA0-858B-FC32-F5495B29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Modelo de negócios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8D0CA4-DE3F-CCE8-78D1-E41DF622F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Linha </a:t>
            </a:r>
            <a:r>
              <a:rPr lang="pt-BR" dirty="0" err="1"/>
              <a:t>promo</a:t>
            </a:r>
            <a:r>
              <a:rPr lang="pt-BR" dirty="0"/>
              <a:t> e algoritmos preditivos: previsão de aquisição de pacotes / preços futuros.</a:t>
            </a:r>
          </a:p>
          <a:p>
            <a:endParaRPr lang="pt-BR" dirty="0"/>
          </a:p>
          <a:p>
            <a:r>
              <a:rPr lang="pt-BR" dirty="0"/>
              <a:t>Venda expectativa de viagem; não exatamente da viagem em si, que depende de uma cadeia mais ampla de mercado.</a:t>
            </a:r>
          </a:p>
        </p:txBody>
      </p:sp>
    </p:spTree>
    <p:extLst>
      <p:ext uri="{BB962C8B-B14F-4D97-AF65-F5344CB8AC3E}">
        <p14:creationId xmlns:p14="http://schemas.microsoft.com/office/powerpoint/2010/main" val="60286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EC4A6-4BC9-1A27-BA7A-DE9722D639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Re-existência</a:t>
            </a:r>
            <a:r>
              <a:rPr lang="pt-BR" dirty="0"/>
              <a:t> Cultural –  turismo </a:t>
            </a:r>
            <a:r>
              <a:rPr lang="pt-BR" dirty="0" err="1"/>
              <a:t>afrodiaspórico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CD54E7-3222-184B-901B-03769618B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5375" y="4619625"/>
            <a:ext cx="10267950" cy="1247775"/>
          </a:xfrm>
        </p:spPr>
        <p:txBody>
          <a:bodyPr>
            <a:normAutofit fontScale="85000" lnSpcReduction="10000"/>
          </a:bodyPr>
          <a:lstStyle/>
          <a:p>
            <a:endParaRPr lang="pt-BR" dirty="0"/>
          </a:p>
          <a:p>
            <a:r>
              <a:rPr lang="pt-BR" b="1" dirty="0"/>
              <a:t>Roteiros possíveis, mundos possíveis</a:t>
            </a:r>
          </a:p>
          <a:p>
            <a:r>
              <a:rPr lang="pt-BR" dirty="0"/>
              <a:t>Como criar realidades? (breve versão otimista do que se convencionou chamar de </a:t>
            </a:r>
            <a:r>
              <a:rPr lang="pt-BR" dirty="0" err="1"/>
              <a:t>AstroTurf</a:t>
            </a:r>
            <a:r>
              <a:rPr lang="pt-BR" dirty="0"/>
              <a:t>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221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9D0A4-A34E-4856-3DA9-7333E36A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Bará do Mercado Público de Porto Alegre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6A6B8D-6CC2-3666-250B-B86969A7E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197099"/>
            <a:ext cx="6157692" cy="34226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9311388-9CCD-7421-82F9-4A68A1710935}"/>
              </a:ext>
            </a:extLst>
          </p:cNvPr>
          <p:cNvSpPr txBox="1"/>
          <p:nvPr/>
        </p:nvSpPr>
        <p:spPr>
          <a:xfrm>
            <a:off x="7572375" y="3000375"/>
            <a:ext cx="407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Exu Bará – Mensageiro, viagens, movimentos; o mosaico simboliza a entronização do Orixá no local.</a:t>
            </a:r>
          </a:p>
        </p:txBody>
      </p:sp>
    </p:spTree>
    <p:extLst>
      <p:ext uri="{BB962C8B-B14F-4D97-AF65-F5344CB8AC3E}">
        <p14:creationId xmlns:p14="http://schemas.microsoft.com/office/powerpoint/2010/main" val="2019357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13051B-95A5-3B35-0AA7-9AA816A7E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78" r="1328" b="6111"/>
          <a:stretch/>
        </p:blipFill>
        <p:spPr>
          <a:xfrm>
            <a:off x="95250" y="104775"/>
            <a:ext cx="12030075" cy="60769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51F96B-19A9-5911-3661-2639653C17CF}"/>
              </a:ext>
            </a:extLst>
          </p:cNvPr>
          <p:cNvSpPr txBox="1"/>
          <p:nvPr/>
        </p:nvSpPr>
        <p:spPr>
          <a:xfrm>
            <a:off x="3219450" y="6410325"/>
            <a:ext cx="559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http://www.pelotas-turismo.com.br/historias/465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7115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E2358-7239-4A83-5248-4CBF1907B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é Exu Bara (</a:t>
            </a:r>
            <a:r>
              <a:rPr lang="pt-BR" dirty="0" err="1"/>
              <a:t>Nkisi</a:t>
            </a:r>
            <a:r>
              <a:rPr lang="pt-BR" dirty="0"/>
              <a:t> </a:t>
            </a:r>
            <a:r>
              <a:rPr lang="pt-BR" dirty="0" err="1"/>
              <a:t>Mavile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DCCE6D-8270-311F-6680-DF59909921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>
                <a:hlinkClick r:id="rId2"/>
              </a:rPr>
              <a:t>Privatização ameaça território sagrado</a:t>
            </a:r>
            <a:endParaRPr lang="pt-BR" dirty="0"/>
          </a:p>
          <a:p>
            <a:r>
              <a:rPr lang="pt-BR" dirty="0"/>
              <a:t>Em 5 de junho, o prefeito de Porto Alegre, Nelson Marchezan Junior (PSDB), apresentou edital prevendo a concessão da administração do Mercado Público, por 25 anos, à iniciativa privada. A medida ameaça um espaço sagrado de religiões afro-brasileiras, um território repleto de histórias, de relações surpreendentes entre paredes e caminhos, mercadorias, divindades e seres humanos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92FCDD-3BFC-7BBA-717C-820828AA92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Batuque (religião </a:t>
            </a:r>
            <a:r>
              <a:rPr lang="pt-BR" dirty="0" err="1"/>
              <a:t>afrodiaspórica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/>
              <a:t>no RS)</a:t>
            </a:r>
          </a:p>
          <a:p>
            <a:endParaRPr lang="pt-BR" dirty="0"/>
          </a:p>
          <a:p>
            <a:r>
              <a:rPr lang="pt-BR" dirty="0"/>
              <a:t>Comunicação, caminhos, encruzilhadas. Quebra de demandas. Guardião dos caminhos.</a:t>
            </a:r>
            <a:br>
              <a:rPr lang="pt-BR" dirty="0"/>
            </a:br>
            <a:endParaRPr lang="pt-BR" dirty="0"/>
          </a:p>
          <a:p>
            <a:pPr algn="l"/>
            <a:r>
              <a:rPr lang="pt-BR" b="1" i="0" dirty="0">
                <a:solidFill>
                  <a:srgbClr val="767676"/>
                </a:solidFill>
                <a:effectLst/>
                <a:latin typeface="system-ui"/>
              </a:rPr>
              <a:t>Saudação:</a:t>
            </a:r>
            <a:r>
              <a:rPr lang="pt-BR" b="0" i="0" dirty="0">
                <a:solidFill>
                  <a:srgbClr val="767676"/>
                </a:solidFill>
                <a:effectLst/>
                <a:latin typeface="system-ui"/>
              </a:rPr>
              <a:t> </a:t>
            </a:r>
            <a:r>
              <a:rPr lang="pt-BR" b="0" i="1" dirty="0" err="1">
                <a:solidFill>
                  <a:srgbClr val="767676"/>
                </a:solidFill>
                <a:effectLst/>
                <a:latin typeface="system-ui"/>
              </a:rPr>
              <a:t>Laróyè</a:t>
            </a:r>
            <a:r>
              <a:rPr lang="pt-BR" b="0" i="1" dirty="0">
                <a:solidFill>
                  <a:srgbClr val="767676"/>
                </a:solidFill>
                <a:effectLst/>
                <a:latin typeface="system-ui"/>
              </a:rPr>
              <a:t> Exu! Exu ê, </a:t>
            </a:r>
            <a:r>
              <a:rPr lang="pt-BR" b="0" i="1" dirty="0" err="1">
                <a:solidFill>
                  <a:srgbClr val="767676"/>
                </a:solidFill>
                <a:effectLst/>
                <a:latin typeface="system-ui"/>
              </a:rPr>
              <a:t>mo</a:t>
            </a:r>
            <a:r>
              <a:rPr lang="pt-BR" b="0" i="1" dirty="0">
                <a:solidFill>
                  <a:srgbClr val="767676"/>
                </a:solidFill>
                <a:effectLst/>
                <a:latin typeface="system-ui"/>
              </a:rPr>
              <a:t> </a:t>
            </a:r>
            <a:r>
              <a:rPr lang="pt-BR" b="0" i="1" dirty="0" err="1">
                <a:solidFill>
                  <a:srgbClr val="767676"/>
                </a:solidFill>
                <a:effectLst/>
                <a:latin typeface="system-ui"/>
              </a:rPr>
              <a:t>júbà</a:t>
            </a:r>
            <a:r>
              <a:rPr lang="pt-BR" b="0" i="1" dirty="0">
                <a:solidFill>
                  <a:srgbClr val="767676"/>
                </a:solidFill>
                <a:effectLst/>
                <a:latin typeface="system-ui"/>
              </a:rPr>
              <a:t>!</a:t>
            </a:r>
            <a:endParaRPr lang="pt-BR" b="0" i="0" dirty="0">
              <a:solidFill>
                <a:srgbClr val="767676"/>
              </a:solidFill>
              <a:effectLst/>
              <a:latin typeface="system-ui"/>
            </a:endParaRPr>
          </a:p>
          <a:p>
            <a:pPr algn="l"/>
            <a:r>
              <a:rPr lang="pt-BR" b="0" i="0" dirty="0">
                <a:solidFill>
                  <a:srgbClr val="767676"/>
                </a:solidFill>
                <a:effectLst/>
                <a:latin typeface="system-ui"/>
              </a:rPr>
              <a:t>Tradução:</a:t>
            </a:r>
            <a:r>
              <a:rPr lang="pt-BR" b="0" i="1" dirty="0">
                <a:solidFill>
                  <a:srgbClr val="767676"/>
                </a:solidFill>
                <a:effectLst/>
                <a:latin typeface="system-ui"/>
              </a:rPr>
              <a:t> </a:t>
            </a:r>
            <a:r>
              <a:rPr lang="pt-BR" b="0" i="0" dirty="0">
                <a:solidFill>
                  <a:srgbClr val="767676"/>
                </a:solidFill>
                <a:effectLst/>
                <a:latin typeface="system-ui"/>
              </a:rPr>
              <a:t>"Salve Exu, o bem falante, o comunicador!" "Salve Exu, meus respeitos!“ (</a:t>
            </a:r>
            <a:r>
              <a:rPr lang="pt-BR" b="0" i="0" dirty="0">
                <a:solidFill>
                  <a:srgbClr val="767676"/>
                </a:solidFill>
                <a:effectLst/>
                <a:latin typeface="system-ui"/>
                <a:hlinkClick r:id="rId3"/>
              </a:rPr>
              <a:t>Referência</a:t>
            </a:r>
            <a:r>
              <a:rPr lang="pt-BR" b="0" i="0" dirty="0">
                <a:solidFill>
                  <a:srgbClr val="767676"/>
                </a:solidFill>
                <a:effectLst/>
                <a:latin typeface="system-ui"/>
              </a:rPr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7454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766</Words>
  <Application>Microsoft Office PowerPoint</Application>
  <PresentationFormat>Widescreen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DINAlternate</vt:lpstr>
      <vt:lpstr>Open Sans</vt:lpstr>
      <vt:lpstr>system-ui</vt:lpstr>
      <vt:lpstr>Tema do Office</vt:lpstr>
      <vt:lpstr>Tópicos BD e Turismo</vt:lpstr>
      <vt:lpstr>Apresentação do PowerPoint</vt:lpstr>
      <vt:lpstr>Apresentação do PowerPoint</vt:lpstr>
      <vt:lpstr>1,2,3 milhas, bases de dados e algoritmo preditivo</vt:lpstr>
      <vt:lpstr>Modelo de negócios</vt:lpstr>
      <vt:lpstr>Re-existência Cultural –  turismo afrodiaspórico</vt:lpstr>
      <vt:lpstr>Bará do Mercado Público de Porto Alegre</vt:lpstr>
      <vt:lpstr>Apresentação do PowerPoint</vt:lpstr>
      <vt:lpstr>Quem é Exu Bara (Nkisi Mavile)</vt:lpstr>
      <vt:lpstr>Turismos Afrodiaspóricos</vt:lpstr>
      <vt:lpstr>Turismos Afrodiaspóricos</vt:lpstr>
      <vt:lpstr>Apresentação do PowerPoint</vt:lpstr>
      <vt:lpstr>Apresentação do PowerPoint</vt:lpstr>
      <vt:lpstr>Nova Iorque – Hip Hop</vt:lpstr>
      <vt:lpstr>Nova Iorque – Hip Hop</vt:lpstr>
      <vt:lpstr>Apresentação do PowerPoint</vt:lpstr>
      <vt:lpstr>Apresentação do PowerPoint</vt:lpstr>
      <vt:lpstr>Fugir de conclusões, ampliar compreensões para um devir comunicacional</vt:lpstr>
      <vt:lpstr>Fugir de conclusões, ampliar compreensões para um devir comunicacional</vt:lpstr>
      <vt:lpstr>Referências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</dc:creator>
  <cp:lastModifiedBy>Daniela</cp:lastModifiedBy>
  <cp:revision>58</cp:revision>
  <dcterms:created xsi:type="dcterms:W3CDTF">2023-08-15T02:26:49Z</dcterms:created>
  <dcterms:modified xsi:type="dcterms:W3CDTF">2023-08-21T18:57:39Z</dcterms:modified>
</cp:coreProperties>
</file>