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5" r:id="rId1"/>
  </p:sldMasterIdLst>
  <p:notesMasterIdLst>
    <p:notesMasterId r:id="rId48"/>
  </p:notesMasterIdLst>
  <p:handoutMasterIdLst>
    <p:handoutMasterId r:id="rId49"/>
  </p:handoutMasterIdLst>
  <p:sldIdLst>
    <p:sldId id="446" r:id="rId2"/>
    <p:sldId id="447" r:id="rId3"/>
    <p:sldId id="283" r:id="rId4"/>
    <p:sldId id="284" r:id="rId5"/>
    <p:sldId id="448" r:id="rId6"/>
    <p:sldId id="449" r:id="rId7"/>
    <p:sldId id="450" r:id="rId8"/>
    <p:sldId id="451" r:id="rId9"/>
    <p:sldId id="428" r:id="rId10"/>
    <p:sldId id="452" r:id="rId11"/>
    <p:sldId id="453" r:id="rId12"/>
    <p:sldId id="417" r:id="rId13"/>
    <p:sldId id="456" r:id="rId14"/>
    <p:sldId id="285" r:id="rId15"/>
    <p:sldId id="427" r:id="rId16"/>
    <p:sldId id="419" r:id="rId17"/>
    <p:sldId id="418" r:id="rId18"/>
    <p:sldId id="420" r:id="rId19"/>
    <p:sldId id="421" r:id="rId20"/>
    <p:sldId id="445" r:id="rId21"/>
    <p:sldId id="429" r:id="rId22"/>
    <p:sldId id="430" r:id="rId23"/>
    <p:sldId id="431" r:id="rId24"/>
    <p:sldId id="455" r:id="rId25"/>
    <p:sldId id="423" r:id="rId26"/>
    <p:sldId id="42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2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40" r:id="rId46"/>
    <p:sldId id="341" r:id="rId47"/>
  </p:sldIdLst>
  <p:sldSz cx="9906000" cy="6858000" type="A4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1" autoAdjust="0"/>
  </p:normalViewPr>
  <p:slideViewPr>
    <p:cSldViewPr>
      <p:cViewPr varScale="1">
        <p:scale>
          <a:sx n="63" d="100"/>
          <a:sy n="63" d="100"/>
        </p:scale>
        <p:origin x="-2264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78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51" d="100"/>
          <a:sy n="51" d="100"/>
        </p:scale>
        <p:origin x="-1848" y="-102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49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0"/>
            <a:r>
              <a:rPr lang="pt-BR" smtClean="0"/>
              <a:t>Segundo nível</a:t>
            </a:r>
          </a:p>
          <a:p>
            <a:pPr lvl="0"/>
            <a:r>
              <a:rPr lang="pt-BR" smtClean="0"/>
              <a:t>Terceiro nível</a:t>
            </a:r>
          </a:p>
          <a:p>
            <a:pPr lvl="0"/>
            <a:r>
              <a:rPr lang="pt-BR" smtClean="0"/>
              <a:t>Quarto nível</a:t>
            </a:r>
          </a:p>
          <a:p>
            <a:pPr lvl="0"/>
            <a:r>
              <a:rPr lang="pt-BR" smtClean="0"/>
              <a:t>Quinto nível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2163" y="739775"/>
            <a:ext cx="5273675" cy="365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178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615113" y="0"/>
            <a:ext cx="3290887" cy="6858000"/>
          </a:xfrm>
          <a:custGeom>
            <a:avLst/>
            <a:gdLst>
              <a:gd name="T0" fmla="*/ 3291681 w 1914"/>
              <a:gd name="T1" fmla="*/ 14258 h 4329"/>
              <a:gd name="T2" fmla="*/ 3291681 w 1914"/>
              <a:gd name="T3" fmla="*/ 6858000 h 4329"/>
              <a:gd name="T4" fmla="*/ 350837 w 1914"/>
              <a:gd name="T5" fmla="*/ 6854832 h 4329"/>
              <a:gd name="T6" fmla="*/ 0 w 1914"/>
              <a:gd name="T7" fmla="*/ 0 h 4329"/>
              <a:gd name="T8" fmla="*/ 3291681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A78A0-F0A2-43BA-BE84-88501D9387B2}" type="slidenum">
              <a:rPr lang="pt-BR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8FB26-FD77-4F16-B1E5-15CB05C048C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3437-C82C-4E41-88EB-01D844016D5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722313"/>
            <a:ext cx="9356725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941513"/>
            <a:ext cx="8893175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F1F00-3EE2-483C-AADF-BDA14BF91F2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E0C29-3EFB-4939-8F35-71ED451758E1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615113" y="0"/>
            <a:ext cx="3290887" cy="6858000"/>
          </a:xfrm>
          <a:custGeom>
            <a:avLst/>
            <a:gdLst>
              <a:gd name="T0" fmla="*/ 3291681 w 1914"/>
              <a:gd name="T1" fmla="*/ 14258 h 4329"/>
              <a:gd name="T2" fmla="*/ 3291681 w 1914"/>
              <a:gd name="T3" fmla="*/ 6858000 h 4329"/>
              <a:gd name="T4" fmla="*/ 350837 w 1914"/>
              <a:gd name="T5" fmla="*/ 6854832 h 4329"/>
              <a:gd name="T6" fmla="*/ 0 w 1914"/>
              <a:gd name="T7" fmla="*/ 0 h 4329"/>
              <a:gd name="T8" fmla="*/ 3291681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583838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B35D2-BF5B-495D-8E9C-AEE128ED08AF}" type="slidenum">
              <a:rPr lang="pt-BR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9FECA-12D9-406C-915D-41AC199BF4E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5486400"/>
            <a:ext cx="4378590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516912"/>
            <a:ext cx="437859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3C40D-5D86-4A3D-869F-94D74DE21568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D960B-164D-463B-AB45-E29301A5B71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5D0C-1960-42D5-8CFE-4D54E9C5303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6025" y="6421438"/>
            <a:ext cx="825500" cy="365125"/>
          </a:xfrm>
        </p:spPr>
        <p:txBody>
          <a:bodyPr/>
          <a:lstStyle>
            <a:lvl1pPr>
              <a:defRPr/>
            </a:lvl1pPr>
          </a:lstStyle>
          <a:p>
            <a:fld id="{1665DA9A-81B7-4DDB-891A-82EB8044A16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795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2F665-4CC9-442C-94AA-5A5EDD8063FC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T0" fmla="*/ 1981200 w 1914"/>
              <a:gd name="T1" fmla="*/ 14258 h 4329"/>
              <a:gd name="T2" fmla="*/ 1981200 w 1914"/>
              <a:gd name="T3" fmla="*/ 6858000 h 4329"/>
              <a:gd name="T4" fmla="*/ 211162 w 1914"/>
              <a:gd name="T5" fmla="*/ 6854832 h 4329"/>
              <a:gd name="T6" fmla="*/ 0 w 1914"/>
              <a:gd name="T7" fmla="*/ 0 h 4329"/>
              <a:gd name="T8" fmla="*/ 19812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74756" name="Title Placeholder 8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08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747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089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421438"/>
            <a:ext cx="23114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84550" y="6372225"/>
            <a:ext cx="31369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4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pt-BR"/>
              <a:t>Prof. Gilberto Shinyashiki FEARP-USP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32850" y="6421438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7078F7C7-A7B5-4978-8252-04117C4A8A24}" type="slidenum">
              <a:rPr lang="pt-BR"/>
              <a:pPr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41" r:id="rId3"/>
    <p:sldLayoutId id="2147483735" r:id="rId4"/>
    <p:sldLayoutId id="2147483742" r:id="rId5"/>
    <p:sldLayoutId id="2147483736" r:id="rId6"/>
    <p:sldLayoutId id="2147483737" r:id="rId7"/>
    <p:sldLayoutId id="2147483743" r:id="rId8"/>
    <p:sldLayoutId id="2147483744" r:id="rId9"/>
    <p:sldLayoutId id="2147483738" r:id="rId10"/>
    <p:sldLayoutId id="2147483739" r:id="rId11"/>
    <p:sldLayoutId id="214748374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pitchFamily="-84" charset="-128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3150" y="1412875"/>
            <a:ext cx="8420100" cy="1635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 smtClean="0">
                <a:latin typeface="Calibri" pitchFamily="34" charset="0"/>
                <a:ea typeface="+mj-ea"/>
                <a:cs typeface="Georgia"/>
              </a:rPr>
              <a:t>Gestão de Pessoas por Competência</a:t>
            </a:r>
          </a:p>
        </p:txBody>
      </p:sp>
      <p:sp>
        <p:nvSpPr>
          <p:cNvPr id="4098" name="Subtítulo 1"/>
          <p:cNvSpPr>
            <a:spLocks noGrp="1"/>
          </p:cNvSpPr>
          <p:nvPr>
            <p:ph type="subTitle" idx="1"/>
          </p:nvPr>
        </p:nvSpPr>
        <p:spPr>
          <a:xfrm>
            <a:off x="1208584" y="4221088"/>
            <a:ext cx="7019925" cy="1752600"/>
          </a:xfrm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idx="1"/>
          </p:nvPr>
        </p:nvSpPr>
        <p:spPr>
          <a:xfrm>
            <a:off x="355600" y="549275"/>
            <a:ext cx="8893175" cy="5507038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Com essa abordagem, Parry (1996:50) resume o conceito de competência como </a:t>
            </a:r>
          </a:p>
          <a:p>
            <a:endParaRPr lang="pt-BR" smtClean="0">
              <a:latin typeface="Calibri" pitchFamily="34" charset="0"/>
            </a:endParaRPr>
          </a:p>
          <a:p>
            <a:r>
              <a:rPr lang="pt-BR" altLang="ja-JP" smtClean="0">
                <a:latin typeface="Calibri" pitchFamily="34" charset="0"/>
              </a:rPr>
              <a:t>“um cluster de conhecimentos, </a:t>
            </a:r>
            <a:r>
              <a:rPr lang="pt-BR" altLang="ja-JP" i="1" smtClean="0">
                <a:latin typeface="Calibri" pitchFamily="34" charset="0"/>
              </a:rPr>
              <a:t>habilidades</a:t>
            </a:r>
            <a:r>
              <a:rPr lang="pt-BR" altLang="ja-JP" smtClean="0">
                <a:latin typeface="Calibri" pitchFamily="34" charset="0"/>
              </a:rPr>
              <a:t> e atitudes relacionadas que afetam a maior parte de um </a:t>
            </a:r>
            <a:r>
              <a:rPr lang="pt-BR" altLang="ja-JP" i="1" smtClean="0">
                <a:latin typeface="Calibri" pitchFamily="34" charset="0"/>
              </a:rPr>
              <a:t>job</a:t>
            </a:r>
            <a:r>
              <a:rPr lang="pt-BR" altLang="ja-JP" smtClean="0">
                <a:latin typeface="Calibri" pitchFamily="34" charset="0"/>
              </a:rPr>
              <a:t> (papel ou responsabilidade), que se correlaciona com a </a:t>
            </a:r>
            <a:r>
              <a:rPr lang="pt-BR" altLang="ja-JP" i="1" smtClean="0">
                <a:latin typeface="Calibri" pitchFamily="34" charset="0"/>
              </a:rPr>
              <a:t>performance</a:t>
            </a:r>
            <a:r>
              <a:rPr lang="pt-BR" altLang="ja-JP" smtClean="0">
                <a:latin typeface="Calibri" pitchFamily="34" charset="0"/>
              </a:rPr>
              <a:t> do </a:t>
            </a:r>
            <a:r>
              <a:rPr lang="pt-BR" altLang="ja-JP" i="1" smtClean="0">
                <a:latin typeface="Calibri" pitchFamily="34" charset="0"/>
              </a:rPr>
              <a:t>job</a:t>
            </a:r>
            <a:r>
              <a:rPr lang="pt-BR" altLang="ja-JP" smtClean="0">
                <a:latin typeface="Calibri" pitchFamily="34" charset="0"/>
              </a:rPr>
              <a:t>, que possa ser medida contra parâmetros bem aceitos, e que pode ser melhorada através de treinamento e desenvolvimento”.</a:t>
            </a:r>
            <a:endParaRPr lang="pt-BR" smtClean="0">
              <a:latin typeface="Calibri" pitchFamily="34" charset="0"/>
            </a:endParaRPr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BFF28-30E7-4407-A108-D13993489C70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10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E8021E-6F00-4028-B024-5C1B62342CF5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11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4003" name="Line 3"/>
          <p:cNvSpPr>
            <a:spLocks noChangeShapeType="1"/>
          </p:cNvSpPr>
          <p:nvPr/>
        </p:nvSpPr>
        <p:spPr bwMode="auto">
          <a:xfrm>
            <a:off x="584200" y="3284538"/>
            <a:ext cx="22637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61988" y="2349500"/>
            <a:ext cx="1873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>
                <a:latin typeface="Times New Roman" charset="0"/>
                <a:ea typeface="ＭＳ Ｐゴシック" charset="0"/>
              </a:rPr>
              <a:t>Inputs</a:t>
            </a:r>
          </a:p>
        </p:txBody>
      </p:sp>
      <p:pic>
        <p:nvPicPr>
          <p:cNvPr id="16390" name="Picture 5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2636838"/>
            <a:ext cx="27908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895350" y="3500438"/>
            <a:ext cx="218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>
                <a:latin typeface="Times New Roman" charset="0"/>
                <a:ea typeface="ＭＳ Ｐゴシック" charset="0"/>
              </a:rPr>
              <a:t>Conhecimentos</a:t>
            </a:r>
          </a:p>
          <a:p>
            <a:pPr>
              <a:spcBef>
                <a:spcPct val="50000"/>
              </a:spcBef>
              <a:defRPr/>
            </a:pPr>
            <a:r>
              <a:rPr lang="pt-BR" sz="2000">
                <a:latin typeface="Times New Roman" charset="0"/>
                <a:ea typeface="ＭＳ Ｐゴシック" charset="0"/>
              </a:rPr>
              <a:t>Habilidades</a:t>
            </a:r>
          </a:p>
          <a:p>
            <a:pPr>
              <a:spcBef>
                <a:spcPct val="50000"/>
              </a:spcBef>
              <a:defRPr/>
            </a:pPr>
            <a:r>
              <a:rPr lang="pt-BR" sz="2000">
                <a:latin typeface="Times New Roman" charset="0"/>
                <a:ea typeface="ＭＳ Ｐゴシック" charset="0"/>
              </a:rPr>
              <a:t>Atitudes</a:t>
            </a:r>
          </a:p>
        </p:txBody>
      </p:sp>
      <p:sp>
        <p:nvSpPr>
          <p:cNvPr id="384007" name="Line 7"/>
          <p:cNvSpPr>
            <a:spLocks noChangeShapeType="1"/>
          </p:cNvSpPr>
          <p:nvPr/>
        </p:nvSpPr>
        <p:spPr bwMode="auto">
          <a:xfrm>
            <a:off x="6513513" y="3429000"/>
            <a:ext cx="2262187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6591300" y="2565400"/>
            <a:ext cx="218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000">
                <a:latin typeface="Times New Roman" charset="0"/>
                <a:ea typeface="ＭＳ Ｐゴシック" charset="0"/>
              </a:rPr>
              <a:t>Outputs</a:t>
            </a:r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6513513" y="3716338"/>
            <a:ext cx="265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Agregação de Valor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536A94-A18D-413E-A9F6-EE352A16CE4B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9730" name="AutoShape 2"/>
          <p:cNvSpPr>
            <a:spLocks noChangeArrowheads="1"/>
          </p:cNvSpPr>
          <p:nvPr/>
        </p:nvSpPr>
        <p:spPr bwMode="auto">
          <a:xfrm rot="6406972" flipV="1">
            <a:off x="6653213" y="687388"/>
            <a:ext cx="1087437" cy="3328987"/>
          </a:xfrm>
          <a:prstGeom prst="curvedRightArrow">
            <a:avLst>
              <a:gd name="adj1" fmla="val 22988"/>
              <a:gd name="adj2" fmla="val 84215"/>
              <a:gd name="adj3" fmla="val 33333"/>
            </a:avLst>
          </a:prstGeom>
          <a:solidFill>
            <a:srgbClr val="CCCC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9731" name="AutoShape 3"/>
          <p:cNvSpPr>
            <a:spLocks noChangeArrowheads="1"/>
          </p:cNvSpPr>
          <p:nvPr/>
        </p:nvSpPr>
        <p:spPr bwMode="auto">
          <a:xfrm rot="2961674" flipV="1">
            <a:off x="1956594" y="956469"/>
            <a:ext cx="882650" cy="3113088"/>
          </a:xfrm>
          <a:prstGeom prst="curvedRightArrow">
            <a:avLst>
              <a:gd name="adj1" fmla="val 31057"/>
              <a:gd name="adj2" fmla="val 101597"/>
              <a:gd name="adj3" fmla="val 33333"/>
            </a:avLst>
          </a:prstGeom>
          <a:solidFill>
            <a:srgbClr val="CCCC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9732" name="AutoShape 4"/>
          <p:cNvSpPr>
            <a:spLocks noChangeArrowheads="1"/>
          </p:cNvSpPr>
          <p:nvPr/>
        </p:nvSpPr>
        <p:spPr bwMode="auto">
          <a:xfrm rot="5400000">
            <a:off x="3890169" y="2534444"/>
            <a:ext cx="1238250" cy="6913562"/>
          </a:xfrm>
          <a:prstGeom prst="curvedLeftArrow">
            <a:avLst>
              <a:gd name="adj1" fmla="val 55678"/>
              <a:gd name="adj2" fmla="val 185025"/>
              <a:gd name="adj3" fmla="val 38074"/>
            </a:avLst>
          </a:prstGeom>
          <a:solidFill>
            <a:srgbClr val="CCCC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29733" name="Oval 5"/>
          <p:cNvSpPr>
            <a:spLocks noChangeArrowheads="1"/>
          </p:cNvSpPr>
          <p:nvPr/>
        </p:nvSpPr>
        <p:spPr bwMode="auto">
          <a:xfrm>
            <a:off x="-230188" y="2820988"/>
            <a:ext cx="4027488" cy="9556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7C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latin typeface="ZapfHumnst BT" charset="0"/>
                <a:ea typeface="ＭＳ Ｐゴシック" charset="0"/>
              </a:rPr>
              <a:t>COMPETÊNCIAS</a:t>
            </a:r>
          </a:p>
          <a:p>
            <a:pPr algn="ctr" eaLnBrk="0" hangingPunct="0">
              <a:defRPr/>
            </a:pPr>
            <a:r>
              <a:rPr lang="pt-BR" sz="2000" b="1">
                <a:latin typeface="ZapfHumnst BT" charset="0"/>
                <a:ea typeface="ＭＳ Ｐゴシック" charset="0"/>
              </a:rPr>
              <a:t>ORGANIZACIONAIS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1117600" y="210820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1600" b="1" i="1">
                <a:solidFill>
                  <a:srgbClr val="666633"/>
                </a:solidFill>
                <a:latin typeface="Lucida Casual" charset="0"/>
                <a:ea typeface="ＭＳ Ｐゴシック" charset="0"/>
              </a:rPr>
              <a:t>Orientam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3751263" y="6048375"/>
            <a:ext cx="2244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1600" b="1" i="1">
                <a:solidFill>
                  <a:srgbClr val="666633"/>
                </a:solidFill>
                <a:latin typeface="Lucida Casual" pitchFamily="66" charset="0"/>
              </a:rPr>
              <a:t>Retroalimentação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6710363" y="1655763"/>
            <a:ext cx="136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1600" b="1" i="1">
                <a:solidFill>
                  <a:srgbClr val="666633"/>
                </a:solidFill>
                <a:latin typeface="Lucida Casual" charset="0"/>
                <a:ea typeface="ＭＳ Ｐゴシック" charset="0"/>
              </a:rPr>
              <a:t>Subsidiam</a:t>
            </a:r>
          </a:p>
        </p:txBody>
      </p:sp>
      <p:pic>
        <p:nvPicPr>
          <p:cNvPr id="17418" name="Picture 9" descr="test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2213" y="1938338"/>
            <a:ext cx="22717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8" name="Oval 10"/>
          <p:cNvSpPr>
            <a:spLocks noChangeArrowheads="1"/>
          </p:cNvSpPr>
          <p:nvPr/>
        </p:nvSpPr>
        <p:spPr bwMode="auto">
          <a:xfrm>
            <a:off x="3081338" y="1176338"/>
            <a:ext cx="3659187" cy="9556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CC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latin typeface="ZapfHumnst BT" charset="0"/>
                <a:ea typeface="ＭＳ Ｐゴシック" charset="0"/>
              </a:rPr>
              <a:t>COMPETÊNCIAS</a:t>
            </a:r>
          </a:p>
          <a:p>
            <a:pPr algn="ctr" eaLnBrk="0" hangingPunct="0">
              <a:defRPr/>
            </a:pPr>
            <a:r>
              <a:rPr lang="pt-BR" sz="2000" b="1">
                <a:latin typeface="ZapfHumnst BT" charset="0"/>
                <a:ea typeface="ＭＳ Ｐゴシック" charset="0"/>
              </a:rPr>
              <a:t>HUMANAS</a:t>
            </a:r>
          </a:p>
        </p:txBody>
      </p:sp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6919913" y="3695700"/>
          <a:ext cx="21082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Foto do Photo Editor" r:id="rId5" imgW="1390844" imgH="1104762" progId="MSPhotoEd.3">
                  <p:embed/>
                </p:oleObj>
              </mc:Choice>
              <mc:Fallback>
                <p:oleObj name="Foto do Photo Editor" r:id="rId5" imgW="1390844" imgH="1104762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695700"/>
                        <a:ext cx="21082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40" name="Text Box 12"/>
          <p:cNvSpPr txBox="1">
            <a:spLocks noChangeArrowheads="1"/>
          </p:cNvSpPr>
          <p:nvPr/>
        </p:nvSpPr>
        <p:spPr bwMode="blackWhite">
          <a:xfrm>
            <a:off x="6664325" y="3059113"/>
            <a:ext cx="27797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pt-BR" sz="2000" b="1">
                <a:latin typeface="ZapfHumnst BT" charset="0"/>
                <a:ea typeface="ＭＳ Ｐゴシック" charset="0"/>
              </a:rPr>
              <a:t>DESENVOLVIMENTO</a:t>
            </a:r>
          </a:p>
          <a:p>
            <a:pPr algn="ctr" eaLnBrk="0" hangingPunct="0">
              <a:lnSpc>
                <a:spcPct val="95000"/>
              </a:lnSpc>
              <a:defRPr/>
            </a:pPr>
            <a:r>
              <a:rPr lang="pt-BR" sz="2000" b="1">
                <a:latin typeface="ZapfHumnst BT" charset="0"/>
                <a:ea typeface="ＭＳ Ｐゴシック" charset="0"/>
              </a:rPr>
              <a:t> PROFISSIONAL</a:t>
            </a:r>
          </a:p>
        </p:txBody>
      </p:sp>
      <p:pic>
        <p:nvPicPr>
          <p:cNvPr id="32974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638550"/>
            <a:ext cx="186531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7423" name="Picture 14" descr="tes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4838" y="3733800"/>
            <a:ext cx="13239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43" name="Rectangle 15"/>
          <p:cNvSpPr>
            <a:spLocks noChangeArrowheads="1"/>
          </p:cNvSpPr>
          <p:nvPr/>
        </p:nvSpPr>
        <p:spPr bwMode="auto">
          <a:xfrm>
            <a:off x="974725" y="-79375"/>
            <a:ext cx="7893050" cy="5556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pt-BR" sz="2000" b="1">
                <a:solidFill>
                  <a:schemeClr val="tx2"/>
                </a:solidFill>
                <a:latin typeface="Arial" charset="0"/>
                <a:ea typeface="ＭＳ Ｐゴシック" charset="0"/>
              </a:rPr>
              <a:t>Ciclo das Competências</a:t>
            </a:r>
            <a:endParaRPr sz="2000" b="1" noProof="1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>
                <a:latin typeface="Calibri" pitchFamily="34" charset="0"/>
                <a:ea typeface="ＭＳ Ｐゴシック" charset="0"/>
                <a:cs typeface="Georgia"/>
              </a:rPr>
              <a:t>Remuneração por Competencia</a:t>
            </a:r>
            <a:endParaRPr lang="pt-BR">
              <a:latin typeface="Calibri" pitchFamily="34" charset="0"/>
              <a:ea typeface="ＭＳ Ｐゴシック" charset="0"/>
              <a:cs typeface="Georgia"/>
            </a:endParaRPr>
          </a:p>
        </p:txBody>
      </p:sp>
      <p:sp>
        <p:nvSpPr>
          <p:cNvPr id="19458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42950" y="2486025"/>
            <a:ext cx="7181850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mtClean="0"/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1D8609-8906-46FE-91E3-E3703EE15348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13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55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smtClean="0">
                <a:latin typeface="Calibri" pitchFamily="34" charset="0"/>
                <a:ea typeface="+mj-ea"/>
                <a:cs typeface="Georgia"/>
              </a:rPr>
              <a:t>Conceito</a:t>
            </a:r>
            <a:endParaRPr lang="pt-BR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2133600"/>
            <a:ext cx="8420100" cy="3657600"/>
          </a:xfrm>
        </p:spPr>
        <p:txBody>
          <a:bodyPr lIns="90488" tIns="44450" rIns="90488" bIns="44450"/>
          <a:lstStyle/>
          <a:p>
            <a:pPr>
              <a:spcAft>
                <a:spcPts val="1800"/>
              </a:spcAft>
            </a:pPr>
            <a:r>
              <a:rPr lang="pt-BR" smtClean="0">
                <a:latin typeface="Calibri" pitchFamily="34" charset="0"/>
              </a:rPr>
              <a:t>habilidades: relacionam a remuneração a amplitude/profundidade das técnicas, habilidades e conhecimento que uma pessoa adquire que é relevante ao trabalho.</a:t>
            </a:r>
            <a:endParaRPr lang="pt-BR" sz="3600" smtClean="0">
              <a:latin typeface="Calibri" pitchFamily="34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9355EC-0FB4-4C09-936C-525D7610F6B7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14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457200"/>
            <a:ext cx="9356725" cy="762000"/>
          </a:xfrm>
        </p:spPr>
        <p:txBody>
          <a:bodyPr>
            <a:normAutofit/>
          </a:bodyPr>
          <a:lstStyle/>
          <a:p>
            <a:r>
              <a:rPr lang="pt-BR" sz="4100" smtClean="0">
                <a:latin typeface="Calibri" pitchFamily="34" charset="0"/>
              </a:rPr>
              <a:t>O que é?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065213" y="2276475"/>
            <a:ext cx="7704137" cy="381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>
                <a:latin typeface="Calibri" pitchFamily="34" charset="0"/>
              </a:rPr>
              <a:t>Recompensa os empregados pela melhoria ou aquisição de novas habilidades ou conhecimentos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7C5AAB-6861-4C0C-9E64-71A3C4273FE2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15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722313"/>
            <a:ext cx="8780463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Aspectos importantes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76288" y="1941513"/>
            <a:ext cx="8472487" cy="4114800"/>
          </a:xfrm>
        </p:spPr>
        <p:txBody>
          <a:bodyPr/>
          <a:lstStyle/>
          <a:p>
            <a:r>
              <a:rPr lang="pt-BR" sz="3600" smtClean="0">
                <a:latin typeface="Calibri" pitchFamily="34" charset="0"/>
              </a:rPr>
              <a:t>Entrega exigida pela organização</a:t>
            </a:r>
          </a:p>
          <a:p>
            <a:r>
              <a:rPr lang="pt-BR" sz="3600" smtClean="0">
                <a:latin typeface="Calibri" pitchFamily="34" charset="0"/>
              </a:rPr>
              <a:t>Caracterização da entrega: </a:t>
            </a:r>
          </a:p>
          <a:p>
            <a:pPr lvl="1"/>
            <a:r>
              <a:rPr lang="pt-BR" sz="3200" smtClean="0">
                <a:latin typeface="Calibri" pitchFamily="34" charset="0"/>
              </a:rPr>
              <a:t>objetiva e facilmente identificável</a:t>
            </a:r>
          </a:p>
          <a:p>
            <a:r>
              <a:rPr lang="pt-BR" sz="3600" smtClean="0">
                <a:latin typeface="Calibri" pitchFamily="34" charset="0"/>
              </a:rPr>
              <a:t>Forma de mensurar a entrega</a:t>
            </a:r>
          </a:p>
          <a:p>
            <a:pPr lvl="1"/>
            <a:r>
              <a:rPr lang="pt-BR" sz="3200" smtClean="0">
                <a:latin typeface="Calibri" pitchFamily="34" charset="0"/>
              </a:rPr>
              <a:t>Fácil de mensurar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FBD93-D23E-47C3-8086-743803CAABBD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16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54000"/>
            <a:ext cx="9301163" cy="954088"/>
          </a:xfrm>
        </p:spPr>
        <p:txBody>
          <a:bodyPr/>
          <a:lstStyle/>
          <a:p>
            <a:pPr algn="ctr"/>
            <a:r>
              <a:rPr lang="pt-BR" sz="2800" b="1" noProof="1" smtClean="0">
                <a:latin typeface="Calibri" pitchFamily="34" charset="0"/>
              </a:rPr>
              <a:t>Sistema de Gestão por Competências -</a:t>
            </a:r>
            <a:r>
              <a:rPr lang="pt-BR" sz="2800" b="1" smtClean="0">
                <a:latin typeface="Calibri" pitchFamily="34" charset="0"/>
              </a:rPr>
              <a:t> </a:t>
            </a:r>
            <a:r>
              <a:rPr lang="pt-BR" sz="2800" b="1" noProof="1" smtClean="0">
                <a:latin typeface="Calibri" pitchFamily="34" charset="0"/>
              </a:rPr>
              <a:t>Remuneração</a:t>
            </a: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BFB6B4-ED05-4C9E-8EE9-B5815303C454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 rot="16200000">
            <a:off x="1058863" y="3171825"/>
            <a:ext cx="1795462" cy="401638"/>
          </a:xfrm>
          <a:prstGeom prst="rect">
            <a:avLst/>
          </a:prstGeom>
          <a:noFill/>
          <a:ln>
            <a:noFill/>
          </a:ln>
          <a:effectLst>
            <a:outerShdw blurRad="63500" dist="17961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rgbClr val="FFFF00"/>
                </a:solidFill>
                <a:latin typeface="Arial" pitchFamily="34" charset="0"/>
              </a:rPr>
              <a:t>Remuneração 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719513" y="5126038"/>
            <a:ext cx="2551112" cy="708025"/>
          </a:xfrm>
          <a:prstGeom prst="rect">
            <a:avLst/>
          </a:prstGeom>
          <a:noFill/>
          <a:ln>
            <a:noFill/>
          </a:ln>
          <a:effectLst>
            <a:outerShdw blurRad="63500" dist="17961" dir="81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2000">
                <a:solidFill>
                  <a:srgbClr val="FFFF00"/>
                </a:solidFill>
                <a:latin typeface="Arial" pitchFamily="34" charset="0"/>
              </a:rPr>
              <a:t>Níveis de Agregação</a:t>
            </a:r>
          </a:p>
          <a:p>
            <a:pPr algn="ctr" eaLnBrk="0" hangingPunct="0"/>
            <a:r>
              <a:rPr lang="pt-BR" sz="2000">
                <a:solidFill>
                  <a:srgbClr val="FFFF00"/>
                </a:solidFill>
                <a:latin typeface="Arial" pitchFamily="34" charset="0"/>
              </a:rPr>
              <a:t> de Valor</a:t>
            </a:r>
          </a:p>
        </p:txBody>
      </p:sp>
      <p:sp>
        <p:nvSpPr>
          <p:cNvPr id="330757" name="Arc 5"/>
          <p:cNvSpPr>
            <a:spLocks/>
          </p:cNvSpPr>
          <p:nvPr/>
        </p:nvSpPr>
        <p:spPr bwMode="auto">
          <a:xfrm flipV="1">
            <a:off x="2355850" y="2581275"/>
            <a:ext cx="4468813" cy="1787525"/>
          </a:xfrm>
          <a:custGeom>
            <a:avLst/>
            <a:gdLst>
              <a:gd name="T0" fmla="*/ 2147483647 w 21600"/>
              <a:gd name="T1" fmla="*/ 0 h 22134"/>
              <a:gd name="T2" fmla="*/ 2147483647 w 21600"/>
              <a:gd name="T3" fmla="*/ 2147483647 h 22134"/>
              <a:gd name="T4" fmla="*/ 0 w 21600"/>
              <a:gd name="T5" fmla="*/ 2147483647 h 22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134" fill="none" extrusionOk="0">
                <a:moveTo>
                  <a:pt x="1721" y="-1"/>
                </a:moveTo>
                <a:cubicBezTo>
                  <a:pt x="12947" y="896"/>
                  <a:pt x="21600" y="10269"/>
                  <a:pt x="21600" y="21531"/>
                </a:cubicBezTo>
                <a:cubicBezTo>
                  <a:pt x="21600" y="21732"/>
                  <a:pt x="21597" y="21933"/>
                  <a:pt x="21591" y="22133"/>
                </a:cubicBezTo>
              </a:path>
              <a:path w="21600" h="22134" stroke="0" extrusionOk="0">
                <a:moveTo>
                  <a:pt x="1721" y="-1"/>
                </a:moveTo>
                <a:cubicBezTo>
                  <a:pt x="12947" y="896"/>
                  <a:pt x="21600" y="10269"/>
                  <a:pt x="21600" y="21531"/>
                </a:cubicBezTo>
                <a:cubicBezTo>
                  <a:pt x="21600" y="21732"/>
                  <a:pt x="21597" y="21933"/>
                  <a:pt x="21591" y="22133"/>
                </a:cubicBezTo>
                <a:lnTo>
                  <a:pt x="0" y="21531"/>
                </a:lnTo>
                <a:lnTo>
                  <a:pt x="1721" y="-1"/>
                </a:lnTo>
                <a:close/>
              </a:path>
            </a:pathLst>
          </a:cu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 flipV="1">
            <a:off x="2344738" y="1865313"/>
            <a:ext cx="0" cy="3103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2344738" y="4953000"/>
            <a:ext cx="4799012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333375"/>
            <a:ext cx="8709025" cy="762000"/>
          </a:xfrm>
        </p:spPr>
        <p:txBody>
          <a:bodyPr>
            <a:normAutofit/>
          </a:bodyPr>
          <a:lstStyle/>
          <a:p>
            <a:r>
              <a:rPr lang="pt-BR" sz="4100" smtClean="0">
                <a:latin typeface="Calibri" pitchFamily="34" charset="0"/>
              </a:rPr>
              <a:t>Vínculos com estratégia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76288" y="1941513"/>
            <a:ext cx="8472487" cy="41148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Custo</a:t>
            </a:r>
          </a:p>
          <a:p>
            <a:pPr lvl="1"/>
            <a:r>
              <a:rPr lang="pt-BR" smtClean="0">
                <a:latin typeface="Calibri" pitchFamily="34" charset="0"/>
              </a:rPr>
              <a:t>Maior produtividade e menos gente</a:t>
            </a:r>
          </a:p>
          <a:p>
            <a:pPr lvl="1"/>
            <a:r>
              <a:rPr lang="pt-BR" smtClean="0">
                <a:latin typeface="Calibri" pitchFamily="34" charset="0"/>
              </a:rPr>
              <a:t>Curto prazo</a:t>
            </a:r>
          </a:p>
          <a:p>
            <a:r>
              <a:rPr lang="pt-BR" smtClean="0">
                <a:latin typeface="Calibri" pitchFamily="34" charset="0"/>
              </a:rPr>
              <a:t>Diferenciação</a:t>
            </a:r>
          </a:p>
          <a:p>
            <a:pPr lvl="1"/>
            <a:r>
              <a:rPr lang="pt-BR" smtClean="0">
                <a:latin typeface="Calibri" pitchFamily="34" charset="0"/>
              </a:rPr>
              <a:t>Times, eficiência, qualidade e novas aplicações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9E79FC-D935-4575-B9FD-9D1C6FCC4FE7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18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3" y="722313"/>
            <a:ext cx="8636000" cy="762000"/>
          </a:xfrm>
        </p:spPr>
        <p:txBody>
          <a:bodyPr>
            <a:normAutofit/>
          </a:bodyPr>
          <a:lstStyle/>
          <a:p>
            <a:r>
              <a:rPr lang="pt-BR" sz="4100" smtClean="0">
                <a:latin typeface="Calibri" pitchFamily="34" charset="0"/>
              </a:rPr>
              <a:t>Motivos para a adoção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1941513"/>
            <a:ext cx="8543925" cy="41148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Inovação tecnológica</a:t>
            </a:r>
          </a:p>
          <a:p>
            <a:pPr lvl="1"/>
            <a:r>
              <a:rPr lang="pt-BR" smtClean="0">
                <a:latin typeface="Calibri" pitchFamily="34" charset="0"/>
              </a:rPr>
              <a:t>Os cargos exigem novas e diferentes habilidades que vão mudar rapidamente</a:t>
            </a:r>
          </a:p>
          <a:p>
            <a:r>
              <a:rPr lang="pt-BR" smtClean="0">
                <a:latin typeface="Calibri" pitchFamily="34" charset="0"/>
              </a:rPr>
              <a:t>Automatização das tarefas rotineiras</a:t>
            </a:r>
          </a:p>
          <a:p>
            <a:pPr lvl="1"/>
            <a:r>
              <a:rPr lang="pt-BR" smtClean="0">
                <a:latin typeface="Calibri" pitchFamily="34" charset="0"/>
              </a:rPr>
              <a:t>Tudo isso provoca mais autonomia e trabalho em equipes e mais habilidades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1FCB2A-D96D-4D58-9B95-E21916A313CF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19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Introdução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844675"/>
            <a:ext cx="8893175" cy="4211638"/>
          </a:xfrm>
        </p:spPr>
        <p:txBody>
          <a:bodyPr/>
          <a:lstStyle/>
          <a:p>
            <a:r>
              <a:rPr lang="pt-BR" sz="2800" smtClean="0">
                <a:latin typeface="Calibri" pitchFamily="34" charset="0"/>
              </a:rPr>
              <a:t>Final dos anos 80 e início dos 90</a:t>
            </a:r>
          </a:p>
          <a:p>
            <a:r>
              <a:rPr lang="pt-BR" sz="2800" smtClean="0">
                <a:latin typeface="Calibri" pitchFamily="34" charset="0"/>
              </a:rPr>
              <a:t>Explicação: Competência -&gt; </a:t>
            </a:r>
          </a:p>
          <a:p>
            <a:r>
              <a:rPr lang="pt-BR" sz="2800" smtClean="0">
                <a:latin typeface="Calibri" pitchFamily="34" charset="0"/>
              </a:rPr>
              <a:t>Deslocamento do foco que estava sobre o estoque de conhecimento e habilidades </a:t>
            </a:r>
            <a:r>
              <a:rPr lang="pt-BR" sz="2800" u="sng" smtClean="0">
                <a:latin typeface="Calibri" pitchFamily="34" charset="0"/>
              </a:rPr>
              <a:t>para a forma </a:t>
            </a:r>
            <a:r>
              <a:rPr lang="pt-BR" sz="2800" smtClean="0">
                <a:latin typeface="Calibri" pitchFamily="34" charset="0"/>
              </a:rPr>
              <a:t>como a pessoa mobilizava seu estoque e repertório de conhecimentos e habilidades em determinado contexto, de modo a agregar valor para o meio no qual se inseria. 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70A1C-6E85-4E5E-AE1E-CC8908182D68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722313"/>
            <a:ext cx="8996363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Dimensões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76288" y="1941513"/>
            <a:ext cx="84724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Horizontal</a:t>
            </a:r>
          </a:p>
          <a:p>
            <a:pPr lvl="1"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São conhecimentos e habilidades similares</a:t>
            </a:r>
          </a:p>
          <a:p>
            <a:pPr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Vertical</a:t>
            </a:r>
          </a:p>
          <a:p>
            <a:pPr lvl="1"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Habilidades de supervisão</a:t>
            </a:r>
          </a:p>
          <a:p>
            <a:pPr lvl="1"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Planejar, coordenar, treinar e liderar</a:t>
            </a:r>
          </a:p>
          <a:p>
            <a:pPr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Profundidade</a:t>
            </a:r>
          </a:p>
          <a:p>
            <a:pPr lvl="1"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Nível de especialização que traz para um cargo em particular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5FCBB4-79C7-44EA-B800-BD99D84ED32A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20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582613"/>
            <a:ext cx="9356725" cy="769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Programa Habilidades Vertical</a:t>
            </a:r>
            <a:endParaRPr lang="pt-BR" b="1" dirty="0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1844675"/>
            <a:ext cx="8420100" cy="44196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  Funciona bem para trabalhos em times. </a:t>
            </a:r>
          </a:p>
          <a:p>
            <a:pPr lvl="1"/>
            <a:r>
              <a:rPr lang="pt-BR" smtClean="0">
                <a:latin typeface="Calibri" pitchFamily="34" charset="0"/>
              </a:rPr>
              <a:t>  Service industry</a:t>
            </a:r>
          </a:p>
          <a:p>
            <a:pPr lvl="1"/>
            <a:r>
              <a:rPr lang="pt-BR" smtClean="0">
                <a:latin typeface="Calibri" pitchFamily="34" charset="0"/>
              </a:rPr>
              <a:t>  Manufacturing industry</a:t>
            </a:r>
          </a:p>
          <a:p>
            <a:r>
              <a:rPr lang="pt-BR" smtClean="0">
                <a:latin typeface="Calibri" pitchFamily="34" charset="0"/>
              </a:rPr>
              <a:t>  Empregados</a:t>
            </a:r>
          </a:p>
          <a:p>
            <a:pPr lvl="1"/>
            <a:r>
              <a:rPr lang="pt-BR" smtClean="0">
                <a:latin typeface="Calibri" pitchFamily="34" charset="0"/>
              </a:rPr>
              <a:t> Aprendem habilidades funcionais</a:t>
            </a:r>
          </a:p>
          <a:p>
            <a:pPr lvl="1"/>
            <a:r>
              <a:rPr lang="pt-BR" smtClean="0">
                <a:latin typeface="Calibri" pitchFamily="34" charset="0"/>
              </a:rPr>
              <a:t> Desempenham tarefas gerenciais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F23480-BC51-4F31-B5C5-EF1D4B8929AB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21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60350"/>
            <a:ext cx="9212263" cy="1157288"/>
          </a:xfrm>
        </p:spPr>
        <p:txBody>
          <a:bodyPr>
            <a:normAutofit/>
          </a:bodyPr>
          <a:lstStyle/>
          <a:p>
            <a:r>
              <a:rPr lang="pt-BR" sz="4100" dirty="0" smtClean="0">
                <a:latin typeface="Calibri" pitchFamily="34" charset="0"/>
              </a:rPr>
              <a:t>Planos de Remuneração por conhecimento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1676400"/>
            <a:ext cx="9396412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 Razões para a adoção</a:t>
            </a:r>
          </a:p>
          <a:p>
            <a:pPr lvl="1"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Retira as etiquetas dos cargos</a:t>
            </a:r>
          </a:p>
          <a:p>
            <a:pPr lvl="1"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Vincula a remuneração com habilidades relacionadas com o cargo</a:t>
            </a:r>
          </a:p>
          <a:p>
            <a:pPr lvl="1">
              <a:lnSpc>
                <a:spcPct val="130000"/>
              </a:lnSpc>
            </a:pPr>
            <a:r>
              <a:rPr lang="pt-BR" smtClean="0">
                <a:latin typeface="Calibri" pitchFamily="34" charset="0"/>
              </a:rPr>
              <a:t>Aumenta a autonomia do empregado</a:t>
            </a:r>
          </a:p>
          <a:p>
            <a:pPr lvl="1">
              <a:lnSpc>
                <a:spcPct val="120000"/>
              </a:lnSpc>
            </a:pPr>
            <a:r>
              <a:rPr lang="pt-BR" smtClean="0">
                <a:latin typeface="Calibri" pitchFamily="34" charset="0"/>
              </a:rPr>
              <a:t>Inovação tecnológica</a:t>
            </a:r>
          </a:p>
          <a:p>
            <a:pPr lvl="1">
              <a:lnSpc>
                <a:spcPct val="130000"/>
              </a:lnSpc>
            </a:pPr>
            <a:r>
              <a:rPr lang="pt-BR" smtClean="0">
                <a:latin typeface="Calibri" pitchFamily="34" charset="0"/>
              </a:rPr>
              <a:t>Aumento da competição global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8B406-7A3A-427B-BF3D-D23AF809A526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22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33375"/>
            <a:ext cx="9356725" cy="1019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Modelos de pagamento por habilidades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76288" y="1941513"/>
            <a:ext cx="8472487" cy="4114800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  </a:t>
            </a:r>
            <a:r>
              <a:rPr lang="pt-BR" sz="3600" dirty="0" err="1" smtClean="0">
                <a:latin typeface="Calibri" pitchFamily="34" charset="0"/>
              </a:rPr>
              <a:t>Stair</a:t>
            </a:r>
            <a:r>
              <a:rPr lang="pt-BR" sz="3600" dirty="0" smtClean="0">
                <a:latin typeface="Calibri" pitchFamily="34" charset="0"/>
              </a:rPr>
              <a:t> - </a:t>
            </a:r>
            <a:r>
              <a:rPr lang="pt-BR" sz="3600" dirty="0" err="1" smtClean="0">
                <a:latin typeface="Calibri" pitchFamily="34" charset="0"/>
              </a:rPr>
              <a:t>step</a:t>
            </a:r>
            <a:endParaRPr lang="pt-BR" sz="3600" dirty="0" smtClean="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pt-BR" sz="3600" dirty="0" smtClean="0">
                <a:latin typeface="Calibri" pitchFamily="34" charset="0"/>
              </a:rPr>
              <a:t>  </a:t>
            </a:r>
            <a:r>
              <a:rPr lang="pt-BR" sz="3600" dirty="0" err="1" smtClean="0">
                <a:latin typeface="Calibri" pitchFamily="34" charset="0"/>
              </a:rPr>
              <a:t>Skill</a:t>
            </a:r>
            <a:r>
              <a:rPr lang="pt-BR" sz="3600" dirty="0" smtClean="0">
                <a:latin typeface="Calibri" pitchFamily="34" charset="0"/>
              </a:rPr>
              <a:t> - </a:t>
            </a:r>
            <a:r>
              <a:rPr lang="pt-BR" sz="3600" dirty="0" err="1" smtClean="0">
                <a:latin typeface="Calibri" pitchFamily="34" charset="0"/>
              </a:rPr>
              <a:t>block</a:t>
            </a:r>
            <a:endParaRPr lang="pt-BR" sz="3600" dirty="0" smtClean="0">
              <a:latin typeface="Calibri" pitchFamily="34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C326D5-5910-4067-9A0C-83F25391893D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23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" y="188913"/>
            <a:ext cx="9356725" cy="769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Stair</a:t>
            </a: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 </a:t>
            </a: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Step</a:t>
            </a:r>
            <a:endParaRPr lang="pt-BR" dirty="0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6245CA-2A0F-4EC2-8E5F-168C0193029B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24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9060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906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>
                <a:latin typeface="Calibri" pitchFamily="34" charset="0"/>
                <a:ea typeface="+mj-ea"/>
                <a:cs typeface="Georgia"/>
              </a:rPr>
              <a:t>Degraus de escada (stair-steps)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941513"/>
            <a:ext cx="8616950" cy="41148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Os degraus representam cargos de uma família particular de cargos</a:t>
            </a:r>
          </a:p>
          <a:p>
            <a:r>
              <a:rPr lang="pt-BR" smtClean="0">
                <a:latin typeface="Calibri" pitchFamily="34" charset="0"/>
              </a:rPr>
              <a:t>Cargos que diferem em termos de complexidade</a:t>
            </a:r>
          </a:p>
          <a:p>
            <a:r>
              <a:rPr lang="pt-BR" smtClean="0">
                <a:latin typeface="Calibri" pitchFamily="34" charset="0"/>
              </a:rPr>
              <a:t>Quanto maior a posição na escada, maiores as habilidades</a:t>
            </a:r>
          </a:p>
          <a:p>
            <a:r>
              <a:rPr lang="pt-BR" smtClean="0">
                <a:latin typeface="Calibri" pitchFamily="34" charset="0"/>
              </a:rPr>
              <a:t>Enfatiza a profundidade de habilidades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0B926D-E4DB-4A36-87DE-E6D1EC86C051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25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>
                <a:latin typeface="Calibri" pitchFamily="34" charset="0"/>
                <a:ea typeface="+mj-ea"/>
                <a:cs typeface="Georgia"/>
              </a:rPr>
              <a:t>Blocos de habilidades (skill blocks)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Também se aplica a cargos de uma família de cargos. </a:t>
            </a:r>
          </a:p>
          <a:p>
            <a:r>
              <a:rPr lang="pt-BR" smtClean="0">
                <a:latin typeface="Calibri" pitchFamily="34" charset="0"/>
              </a:rPr>
              <a:t>Tem-se a expectativa que o empregado progrida para trabalhos mais complexos </a:t>
            </a:r>
          </a:p>
          <a:p>
            <a:r>
              <a:rPr lang="pt-BR" smtClean="0">
                <a:latin typeface="Calibri" pitchFamily="34" charset="0"/>
              </a:rPr>
              <a:t>Diferentemente do anterior, as habilidade não se somam uma as outras</a:t>
            </a:r>
          </a:p>
          <a:p>
            <a:r>
              <a:rPr lang="pt-BR" smtClean="0">
                <a:latin typeface="Calibri" pitchFamily="34" charset="0"/>
              </a:rPr>
              <a:t>Enfatiza as habilidades verticais e horizontais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FB54A1-DEDA-4D9C-981F-6D113122E733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26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333375"/>
            <a:ext cx="9356725" cy="863600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Remuneração com foco na pessoa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1557338"/>
            <a:ext cx="9313862" cy="39624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 Remunera pela flexibilidade do empregado</a:t>
            </a:r>
          </a:p>
          <a:p>
            <a:pPr>
              <a:lnSpc>
                <a:spcPct val="150000"/>
              </a:lnSpc>
            </a:pPr>
            <a:r>
              <a:rPr lang="pt-BR" smtClean="0">
                <a:latin typeface="Calibri" pitchFamily="34" charset="0"/>
              </a:rPr>
              <a:t> Remunera pela contribuição em potencial</a:t>
            </a:r>
          </a:p>
          <a:p>
            <a:pPr lvl="1">
              <a:lnSpc>
                <a:spcPct val="150000"/>
              </a:lnSpc>
            </a:pPr>
            <a:r>
              <a:rPr lang="pt-BR" smtClean="0">
                <a:latin typeface="Calibri" pitchFamily="34" charset="0"/>
              </a:rPr>
              <a:t>  Baseado nas habilidade &amp; conhecimento</a:t>
            </a:r>
          </a:p>
          <a:p>
            <a:pPr>
              <a:lnSpc>
                <a:spcPct val="150000"/>
              </a:lnSpc>
            </a:pPr>
            <a:r>
              <a:rPr lang="pt-BR" smtClean="0">
                <a:latin typeface="Calibri" pitchFamily="34" charset="0"/>
              </a:rPr>
              <a:t>  Usado para cargos que não são fáceis de avaliar</a:t>
            </a:r>
          </a:p>
          <a:p>
            <a:pPr lvl="1">
              <a:lnSpc>
                <a:spcPct val="150000"/>
              </a:lnSpc>
            </a:pPr>
            <a:r>
              <a:rPr lang="pt-BR" smtClean="0">
                <a:latin typeface="Calibri" pitchFamily="34" charset="0"/>
              </a:rPr>
              <a:t>  para habilidade e conhecimentos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C30509-7721-4AAA-99AB-8503526BC1DE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27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404813"/>
            <a:ext cx="9356725" cy="847725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Remuneração com foco no cargo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560388" y="1628775"/>
            <a:ext cx="8932862" cy="4467225"/>
          </a:xfrm>
        </p:spPr>
        <p:txBody>
          <a:bodyPr/>
          <a:lstStyle/>
          <a:p>
            <a:r>
              <a:rPr lang="pt-BR" sz="2800" smtClean="0">
                <a:latin typeface="Calibri" pitchFamily="34" charset="0"/>
              </a:rPr>
              <a:t>Remunera os empregados pelos cargos atuais </a:t>
            </a:r>
          </a:p>
          <a:p>
            <a:r>
              <a:rPr lang="pt-BR" sz="2800" smtClean="0">
                <a:latin typeface="Calibri" pitchFamily="34" charset="0"/>
              </a:rPr>
              <a:t>Limites de remuneração são definidos para cada cargo </a:t>
            </a:r>
          </a:p>
          <a:p>
            <a:r>
              <a:rPr lang="pt-BR" sz="2800" smtClean="0">
                <a:latin typeface="Calibri" pitchFamily="34" charset="0"/>
              </a:rPr>
              <a:t>Avaliações baseadas nas descrições de cargos e objetivos </a:t>
            </a:r>
          </a:p>
          <a:p>
            <a:r>
              <a:rPr lang="pt-BR" sz="2800" smtClean="0">
                <a:latin typeface="Calibri" pitchFamily="34" charset="0"/>
              </a:rPr>
              <a:t> Dois tipos 2  main types</a:t>
            </a:r>
          </a:p>
          <a:p>
            <a:pPr lvl="1"/>
            <a:r>
              <a:rPr lang="pt-BR" sz="2400" smtClean="0">
                <a:latin typeface="Calibri" pitchFamily="34" charset="0"/>
              </a:rPr>
              <a:t>  Mérito</a:t>
            </a:r>
          </a:p>
          <a:p>
            <a:pPr lvl="1"/>
            <a:r>
              <a:rPr lang="pt-BR" sz="2400" smtClean="0">
                <a:latin typeface="Calibri" pitchFamily="34" charset="0"/>
              </a:rPr>
              <a:t>  Incentivo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67F606-025B-43A9-91C2-BC0ADCF7D4C4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28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476250"/>
            <a:ext cx="9356725" cy="809625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Vantagens para o empregado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600200"/>
            <a:ext cx="8420100" cy="4495800"/>
          </a:xfrm>
        </p:spPr>
        <p:txBody>
          <a:bodyPr/>
          <a:lstStyle/>
          <a:p>
            <a:r>
              <a:rPr lang="pt-BR" sz="3200" smtClean="0">
                <a:latin typeface="Calibri" pitchFamily="34" charset="0"/>
              </a:rPr>
              <a:t>Pode proporcionar enriquecimento do cargo</a:t>
            </a:r>
          </a:p>
          <a:p>
            <a:r>
              <a:rPr lang="pt-BR" sz="3200" smtClean="0">
                <a:latin typeface="Calibri" pitchFamily="34" charset="0"/>
              </a:rPr>
              <a:t>Pode fazer os cargos serem mais motivados intrinsecamente</a:t>
            </a:r>
          </a:p>
          <a:p>
            <a:r>
              <a:rPr lang="pt-BR" sz="3200" smtClean="0">
                <a:latin typeface="Calibri" pitchFamily="34" charset="0"/>
              </a:rPr>
              <a:t>Pode fazer os cargos mais interessantes</a:t>
            </a:r>
          </a:p>
          <a:p>
            <a:r>
              <a:rPr lang="pt-BR" sz="3200" smtClean="0">
                <a:latin typeface="Calibri" pitchFamily="34" charset="0"/>
              </a:rPr>
              <a:t> Aumenta a flexibilidade dos empregados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66AE5F-2F80-4EB5-A172-341E951F4BE3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29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sz="2500" b="1" smtClean="0">
                <a:latin typeface="Calibri" pitchFamily="34" charset="0"/>
              </a:rPr>
              <a:t>Forças que movem as organizações de estruturas baseadas em cargo para competência</a:t>
            </a:r>
            <a:endParaRPr lang="pt-BR" sz="3600" smtClean="0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1628800"/>
            <a:ext cx="8893175" cy="4532313"/>
          </a:xfrm>
        </p:spPr>
        <p:txBody>
          <a:bodyPr lIns="90488" tIns="44450" rIns="90488" bIns="44450"/>
          <a:lstStyle/>
          <a:p>
            <a:r>
              <a:rPr lang="pt-BR" sz="2000" dirty="0" smtClean="0">
                <a:latin typeface="Calibri" pitchFamily="34" charset="0"/>
              </a:rPr>
              <a:t>Natureza do trabalho: </a:t>
            </a:r>
          </a:p>
          <a:p>
            <a:pPr lvl="1"/>
            <a:r>
              <a:rPr lang="pt-BR" sz="1800" dirty="0" smtClean="0">
                <a:latin typeface="Calibri" pitchFamily="34" charset="0"/>
              </a:rPr>
              <a:t>estandardização, enriquecimento do cargo, produção em massa, estratégias. vantagem competitiva sustenta-se na capacidade da organização de desenvolver competências organizacionais particulares.</a:t>
            </a:r>
          </a:p>
          <a:p>
            <a:r>
              <a:rPr lang="pt-BR" sz="2000" dirty="0" smtClean="0">
                <a:latin typeface="Calibri" pitchFamily="34" charset="0"/>
              </a:rPr>
              <a:t>Competição global: </a:t>
            </a:r>
          </a:p>
          <a:p>
            <a:pPr lvl="1"/>
            <a:r>
              <a:rPr lang="pt-BR" sz="1800" dirty="0" smtClean="0">
                <a:latin typeface="Calibri" pitchFamily="34" charset="0"/>
              </a:rPr>
              <a:t>performance, qualidade, velocidade de resposta. Ambientes em transformação constantes. Habilidades e capacidades, e aprendizagem tornam-se parte importante da capacidade da empresa de competir. Adaptabilidade e capacidade de aprender.</a:t>
            </a:r>
          </a:p>
          <a:p>
            <a:r>
              <a:rPr lang="pt-BR" sz="2000" dirty="0" smtClean="0">
                <a:latin typeface="Calibri" pitchFamily="34" charset="0"/>
              </a:rPr>
              <a:t>Mudança Organizacional</a:t>
            </a:r>
          </a:p>
          <a:p>
            <a:pPr lvl="1"/>
            <a:r>
              <a:rPr lang="pt-BR" sz="1800" dirty="0" smtClean="0">
                <a:latin typeface="Calibri" pitchFamily="34" charset="0"/>
              </a:rPr>
              <a:t>Rápida mudança ambiental demanda rápida mudança de estrutura. </a:t>
            </a:r>
          </a:p>
          <a:p>
            <a:r>
              <a:rPr lang="pt-BR" sz="2000" dirty="0" smtClean="0">
                <a:latin typeface="Calibri" pitchFamily="34" charset="0"/>
              </a:rPr>
              <a:t>Estrutura organizacional</a:t>
            </a:r>
          </a:p>
          <a:p>
            <a:pPr lvl="1"/>
            <a:r>
              <a:rPr lang="pt-BR" sz="1800" dirty="0" smtClean="0">
                <a:latin typeface="Calibri" pitchFamily="34" charset="0"/>
              </a:rPr>
              <a:t>Estruturas planas para reduzir custos e aumentar competitividade.  </a:t>
            </a:r>
          </a:p>
          <a:p>
            <a:pPr lvl="1"/>
            <a:r>
              <a:rPr lang="pt-BR" sz="1800" dirty="0" smtClean="0">
                <a:latin typeface="Calibri" pitchFamily="34" charset="0"/>
              </a:rPr>
              <a:t>Auto gerenciamento e assumir responsabilidade pelo seu desempenho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F53B4F-25DC-4369-AB8D-C09982CDAB38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661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>
                <a:latin typeface="Calibri" pitchFamily="34" charset="0"/>
                <a:ea typeface="+mj-ea"/>
                <a:cs typeface="Georgia"/>
              </a:rPr>
              <a:t>Job Characteristics Theory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676400"/>
            <a:ext cx="8420100" cy="441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>
                <a:latin typeface="Calibri" pitchFamily="34" charset="0"/>
              </a:rPr>
              <a:t>  Employees more motivated to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smtClean="0">
                <a:latin typeface="Calibri" pitchFamily="34" charset="0"/>
              </a:rPr>
              <a:t>      perform jobs that contain</a:t>
            </a:r>
          </a:p>
          <a:p>
            <a:pPr>
              <a:lnSpc>
                <a:spcPct val="140000"/>
              </a:lnSpc>
            </a:pPr>
            <a:r>
              <a:rPr lang="pt-BR" smtClean="0">
                <a:latin typeface="Calibri" pitchFamily="34" charset="0"/>
              </a:rPr>
              <a:t>  Skill variety</a:t>
            </a:r>
          </a:p>
          <a:p>
            <a:pPr>
              <a:lnSpc>
                <a:spcPct val="120000"/>
              </a:lnSpc>
            </a:pPr>
            <a:r>
              <a:rPr lang="pt-BR" smtClean="0">
                <a:latin typeface="Calibri" pitchFamily="34" charset="0"/>
              </a:rPr>
              <a:t>  Task identity</a:t>
            </a:r>
          </a:p>
          <a:p>
            <a:pPr>
              <a:lnSpc>
                <a:spcPct val="120000"/>
              </a:lnSpc>
            </a:pPr>
            <a:r>
              <a:rPr lang="pt-BR" smtClean="0">
                <a:latin typeface="Calibri" pitchFamily="34" charset="0"/>
              </a:rPr>
              <a:t>  Autonomy</a:t>
            </a:r>
          </a:p>
          <a:p>
            <a:pPr>
              <a:lnSpc>
                <a:spcPct val="120000"/>
              </a:lnSpc>
            </a:pPr>
            <a:r>
              <a:rPr lang="pt-BR" smtClean="0">
                <a:latin typeface="Calibri" pitchFamily="34" charset="0"/>
              </a:rPr>
              <a:t>  Feedback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0437D4-079E-4038-B398-E72D6A7973DA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30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6302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Core  </a:t>
            </a: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Characteristics</a:t>
            </a: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12750" y="1773238"/>
            <a:ext cx="9080500" cy="4398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800" smtClean="0">
                <a:latin typeface="Calibri" pitchFamily="34" charset="0"/>
              </a:rPr>
              <a:t> </a:t>
            </a:r>
          </a:p>
          <a:p>
            <a:r>
              <a:rPr lang="pt-BR" sz="2800" smtClean="0">
                <a:latin typeface="Calibri" pitchFamily="34" charset="0"/>
              </a:rPr>
              <a:t>  Skill  variety</a:t>
            </a:r>
          </a:p>
          <a:p>
            <a:pPr lvl="1">
              <a:lnSpc>
                <a:spcPct val="70000"/>
              </a:lnSpc>
            </a:pPr>
            <a:r>
              <a:rPr lang="pt-BR" sz="2400" smtClean="0">
                <a:latin typeface="Calibri" pitchFamily="34" charset="0"/>
              </a:rPr>
              <a:t>  Requires using different abilities</a:t>
            </a:r>
          </a:p>
          <a:p>
            <a:r>
              <a:rPr lang="pt-BR" sz="2800" smtClean="0">
                <a:latin typeface="Calibri" pitchFamily="34" charset="0"/>
              </a:rPr>
              <a:t>  Task identity</a:t>
            </a:r>
          </a:p>
          <a:p>
            <a:pPr lvl="1">
              <a:lnSpc>
                <a:spcPct val="70000"/>
              </a:lnSpc>
            </a:pPr>
            <a:r>
              <a:rPr lang="pt-BR" sz="2400" smtClean="0">
                <a:latin typeface="Calibri" pitchFamily="34" charset="0"/>
              </a:rPr>
              <a:t>  Enables employees to do entire job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latin typeface="Calibri" pitchFamily="34" charset="0"/>
              </a:rPr>
              <a:t>  Autonomy</a:t>
            </a:r>
          </a:p>
          <a:p>
            <a:pPr lvl="1">
              <a:lnSpc>
                <a:spcPct val="60000"/>
              </a:lnSpc>
            </a:pPr>
            <a:r>
              <a:rPr lang="pt-BR" sz="2400" smtClean="0">
                <a:latin typeface="Calibri" pitchFamily="34" charset="0"/>
              </a:rPr>
              <a:t>  Allows employees to choose </a:t>
            </a:r>
          </a:p>
          <a:p>
            <a:r>
              <a:rPr lang="pt-BR" sz="2800" smtClean="0">
                <a:latin typeface="Calibri" pitchFamily="34" charset="0"/>
              </a:rPr>
              <a:t>  Feedback</a:t>
            </a:r>
          </a:p>
          <a:p>
            <a:pPr lvl="1">
              <a:lnSpc>
                <a:spcPct val="70000"/>
              </a:lnSpc>
            </a:pPr>
            <a:r>
              <a:rPr lang="pt-BR" sz="2400" smtClean="0">
                <a:latin typeface="Calibri" pitchFamily="34" charset="0"/>
              </a:rPr>
              <a:t>  Provides clear communications 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2B92F7-85B3-495E-A2EB-03FF6B209E8F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31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Vantagens para os empregados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1981200"/>
            <a:ext cx="9245600" cy="41148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Leva a melhoria do desempenho no trabalho </a:t>
            </a:r>
          </a:p>
          <a:p>
            <a:r>
              <a:rPr lang="pt-BR" smtClean="0">
                <a:latin typeface="Calibri" pitchFamily="34" charset="0"/>
              </a:rPr>
              <a:t>Leva a redução do quadro de pessoal</a:t>
            </a:r>
          </a:p>
          <a:p>
            <a:r>
              <a:rPr lang="pt-BR" smtClean="0">
                <a:latin typeface="Calibri" pitchFamily="34" charset="0"/>
              </a:rPr>
              <a:t>Leva a maior flexibilidade </a:t>
            </a:r>
          </a:p>
          <a:p>
            <a:r>
              <a:rPr lang="pt-BR" smtClean="0">
                <a:latin typeface="Calibri" pitchFamily="34" charset="0"/>
              </a:rPr>
              <a:t>Melhora qualidade</a:t>
            </a:r>
          </a:p>
          <a:p>
            <a:r>
              <a:rPr lang="pt-BR" smtClean="0">
                <a:latin typeface="Calibri" pitchFamily="34" charset="0"/>
              </a:rPr>
              <a:t> Aumenta o nivel de produtividade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F30407-A876-4B35-90B8-215A570EB28D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32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Desvantagens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1981200"/>
            <a:ext cx="9245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mtClean="0">
                <a:latin typeface="Calibri" pitchFamily="34" charset="0"/>
              </a:rPr>
              <a:t>  Pode aumentar o custo do trabalho</a:t>
            </a:r>
          </a:p>
          <a:p>
            <a:pPr>
              <a:lnSpc>
                <a:spcPct val="140000"/>
              </a:lnSpc>
            </a:pPr>
            <a:r>
              <a:rPr lang="pt-BR" smtClean="0">
                <a:latin typeface="Calibri" pitchFamily="34" charset="0"/>
              </a:rPr>
              <a:t>  Pode aumentar o custo de treinamento</a:t>
            </a:r>
          </a:p>
          <a:p>
            <a:pPr>
              <a:lnSpc>
                <a:spcPct val="140000"/>
              </a:lnSpc>
            </a:pPr>
            <a:r>
              <a:rPr lang="pt-BR" smtClean="0">
                <a:latin typeface="Calibri" pitchFamily="34" charset="0"/>
              </a:rPr>
              <a:t>  Pode aumentar o custo de costs</a:t>
            </a:r>
          </a:p>
          <a:p>
            <a:pPr>
              <a:lnSpc>
                <a:spcPct val="140000"/>
              </a:lnSpc>
            </a:pPr>
            <a:r>
              <a:rPr lang="pt-BR" smtClean="0">
                <a:latin typeface="Calibri" pitchFamily="34" charset="0"/>
              </a:rPr>
              <a:t>  Pode não combinar bem com os atuais sistemas de pagamento de incentivo. 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1C98FF-62AE-4E11-A37F-DCC6D2C41759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33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7286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Lowest</a:t>
            </a: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 - </a:t>
            </a: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Cost</a:t>
            </a: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  </a:t>
            </a: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Competitive</a:t>
            </a: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  </a:t>
            </a:r>
            <a:r>
              <a:rPr lang="pt-BR" dirty="0" err="1" smtClean="0">
                <a:latin typeface="Calibri" pitchFamily="34" charset="0"/>
                <a:ea typeface="+mj-ea"/>
                <a:cs typeface="Georgia"/>
              </a:rPr>
              <a:t>Strategy</a:t>
            </a:r>
            <a:endParaRPr lang="pt-BR" dirty="0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1676400"/>
            <a:ext cx="8496300" cy="44196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  Lowers output costs per employee</a:t>
            </a:r>
          </a:p>
          <a:p>
            <a:pPr>
              <a:lnSpc>
                <a:spcPct val="110000"/>
              </a:lnSpc>
            </a:pPr>
            <a:r>
              <a:rPr lang="pt-BR" smtClean="0">
                <a:latin typeface="Calibri" pitchFamily="34" charset="0"/>
              </a:rPr>
              <a:t>  Training should improve productivity</a:t>
            </a:r>
          </a:p>
          <a:p>
            <a:pPr>
              <a:lnSpc>
                <a:spcPct val="110000"/>
              </a:lnSpc>
            </a:pPr>
            <a:r>
              <a:rPr lang="pt-BR" smtClean="0">
                <a:latin typeface="Calibri" pitchFamily="34" charset="0"/>
              </a:rPr>
              <a:t>  Improves product &amp; service quality</a:t>
            </a:r>
          </a:p>
          <a:p>
            <a:pPr>
              <a:lnSpc>
                <a:spcPct val="110000"/>
              </a:lnSpc>
            </a:pPr>
            <a:r>
              <a:rPr lang="pt-BR" smtClean="0">
                <a:latin typeface="Calibri" pitchFamily="34" charset="0"/>
              </a:rPr>
              <a:t>  Long - term gains should outweigh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mtClean="0">
                <a:latin typeface="Calibri" pitchFamily="34" charset="0"/>
              </a:rPr>
              <a:t>     short - term costs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93A27-F685-4C8D-B784-1670F2F8EB58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34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7286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mtClean="0">
                <a:latin typeface="Calibri" pitchFamily="34" charset="0"/>
                <a:ea typeface="+mj-ea"/>
                <a:cs typeface="Georgia"/>
              </a:rPr>
              <a:t>Differentiation  Competitive  Strategy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1676400"/>
            <a:ext cx="9245600" cy="4419600"/>
          </a:xfrm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 Requires employees who are</a:t>
            </a:r>
          </a:p>
          <a:p>
            <a:pPr lvl="1">
              <a:lnSpc>
                <a:spcPct val="70000"/>
              </a:lnSpc>
            </a:pPr>
            <a:r>
              <a:rPr lang="pt-BR" smtClean="0">
                <a:latin typeface="Calibri" pitchFamily="34" charset="0"/>
              </a:rPr>
              <a:t>  Creative</a:t>
            </a:r>
          </a:p>
          <a:p>
            <a:pPr lvl="1">
              <a:lnSpc>
                <a:spcPct val="70000"/>
              </a:lnSpc>
            </a:pPr>
            <a:r>
              <a:rPr lang="pt-BR" smtClean="0">
                <a:latin typeface="Calibri" pitchFamily="34" charset="0"/>
              </a:rPr>
              <a:t>  Open - minded</a:t>
            </a:r>
          </a:p>
          <a:p>
            <a:pPr lvl="1">
              <a:lnSpc>
                <a:spcPct val="70000"/>
              </a:lnSpc>
            </a:pPr>
            <a:r>
              <a:rPr lang="pt-BR" smtClean="0">
                <a:latin typeface="Calibri" pitchFamily="34" charset="0"/>
              </a:rPr>
              <a:t>  Risk - takers</a:t>
            </a:r>
          </a:p>
          <a:p>
            <a:pPr>
              <a:lnSpc>
                <a:spcPct val="120000"/>
              </a:lnSpc>
            </a:pPr>
            <a:r>
              <a:rPr lang="pt-BR" smtClean="0">
                <a:latin typeface="Calibri" pitchFamily="34" charset="0"/>
              </a:rPr>
              <a:t>  Requires long - term focus</a:t>
            </a:r>
          </a:p>
          <a:p>
            <a:pPr>
              <a:lnSpc>
                <a:spcPct val="120000"/>
              </a:lnSpc>
            </a:pPr>
            <a:r>
              <a:rPr lang="pt-BR" smtClean="0">
                <a:latin typeface="Calibri" pitchFamily="34" charset="0"/>
              </a:rPr>
              <a:t>  Pay - for - knowledge effective with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mtClean="0">
                <a:latin typeface="Calibri" pitchFamily="34" charset="0"/>
              </a:rPr>
              <a:t>     work  teams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0B2A0C-D856-4AD1-8D6D-212C455D870E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35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Etapas 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544638"/>
            <a:ext cx="7019925" cy="1752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46831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pt-BR" sz="3200" smtClean="0">
                <a:latin typeface="Calibri" pitchFamily="34" charset="0"/>
              </a:rPr>
              <a:t>Níveis de competências para o trabalho gerencial</a:t>
            </a:r>
            <a:endParaRPr lang="pt-BR" sz="4100" smtClean="0">
              <a:latin typeface="Calibri" pitchFamily="34" charset="0"/>
            </a:endParaRPr>
          </a:p>
        </p:txBody>
      </p:sp>
      <p:graphicFrame>
        <p:nvGraphicFramePr>
          <p:cNvPr id="53250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755650" y="1755775"/>
          <a:ext cx="83947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Document" r:id="rId5" imgW="8382000" imgH="4394200" progId="Word.Document.8">
                  <p:embed/>
                </p:oleObj>
              </mc:Choice>
              <mc:Fallback>
                <p:oleObj name="Document" r:id="rId5" imgW="8382000" imgH="4394200" progId="Word.Documen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55775"/>
                        <a:ext cx="83947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FF1F58-584B-4C46-81CC-C286A37A5A06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37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93075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sz="3200" smtClean="0">
                <a:latin typeface="Calibri" pitchFamily="34" charset="0"/>
              </a:rPr>
              <a:t>Classificações na montagem automotiva da Borg-Warner</a:t>
            </a:r>
            <a:endParaRPr lang="pt-BR" sz="4100" smtClean="0">
              <a:latin typeface="Calibri" pitchFamily="34" charset="0"/>
            </a:endParaRP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EA745-3B21-4965-BDBE-8459153A5C89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38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79438" y="2058988"/>
            <a:ext cx="85820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800" b="1">
                <a:latin typeface="Arial" charset="0"/>
                <a:ea typeface="ＭＳ Ｐゴシック" charset="0"/>
              </a:rPr>
              <a:t>Baseado em Cargo                                                 Baseado em habilidade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44538" y="2439988"/>
            <a:ext cx="19780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Supridor de Corrente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Empacotador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Limpador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Inspetor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Medidor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Montador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Rebitador</a:t>
            </a:r>
          </a:p>
          <a:p>
            <a:pPr eaLnBrk="0" hangingPunct="0">
              <a:spcBef>
                <a:spcPct val="50000"/>
              </a:spcBef>
            </a:pPr>
            <a:r>
              <a:rPr lang="pt-BR" sz="1600">
                <a:latin typeface="Arial Narrow" pitchFamily="34" charset="0"/>
              </a:rPr>
              <a:t>Liderança, Supervisão  e Programador de atividades </a:t>
            </a:r>
          </a:p>
          <a:p>
            <a:pPr eaLnBrk="0" latinLnBrk="1" hangingPunct="0">
              <a:spcBef>
                <a:spcPct val="50000"/>
              </a:spcBef>
            </a:pPr>
            <a:endParaRPr lang="pt-BR" sz="1600">
              <a:latin typeface="Arial Narrow" pitchFamily="34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889250" y="2527300"/>
            <a:ext cx="0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138488" y="3354388"/>
            <a:ext cx="1152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Técnica C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540250" y="2527300"/>
            <a:ext cx="0" cy="248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789488" y="3354388"/>
            <a:ext cx="14827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Técnica B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191250" y="2444750"/>
            <a:ext cx="0" cy="356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357938" y="3354388"/>
            <a:ext cx="1812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Técnica A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49300" y="2362200"/>
            <a:ext cx="857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49300" y="1981200"/>
            <a:ext cx="857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730500" y="4267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2730500" y="2514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381500" y="2514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4216400" y="50292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5867400" y="60198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032500" y="2438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sz="4000" smtClean="0">
                <a:latin typeface="Calibri" pitchFamily="34" charset="0"/>
              </a:rPr>
              <a:t>Análise das Habilidades</a:t>
            </a:r>
            <a:endParaRPr lang="pt-BR" smtClean="0">
              <a:latin typeface="Calibri" pitchFamily="34" charset="0"/>
            </a:endParaRPr>
          </a:p>
        </p:txBody>
      </p:sp>
      <p:sp>
        <p:nvSpPr>
          <p:cNvPr id="57346" name="Rectangle 1027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pt-BR" u="sng" smtClean="0">
                <a:latin typeface="Calibri" pitchFamily="34" charset="0"/>
              </a:rPr>
              <a:t>Análise de habilidade </a:t>
            </a:r>
            <a:r>
              <a:rPr lang="pt-BR" smtClean="0">
                <a:latin typeface="Calibri" pitchFamily="34" charset="0"/>
              </a:rPr>
              <a:t>é o processo sistemático par identificar e coletar informações sobre habilidades necessárias para desempenhar o trabalho.                                                                               </a:t>
            </a: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CC1DE-5333-4B6B-9B12-3EB991492405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39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smtClean="0">
                <a:latin typeface="Calibri" pitchFamily="34" charset="0"/>
                <a:ea typeface="+mj-ea"/>
                <a:cs typeface="Georgia"/>
              </a:rPr>
              <a:t>Estruturas baseadas nas habilidades e competências</a:t>
            </a:r>
            <a:endParaRPr lang="pt-BR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941513"/>
            <a:ext cx="8893175" cy="4367212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pt-BR" sz="2800" dirty="0" smtClean="0">
                <a:latin typeface="Calibri" pitchFamily="34" charset="0"/>
              </a:rPr>
              <a:t>Ambientes mais competitivos exigem flexibilidade, melhoria contínua, aprendizado de qualidade e contínua redução de custos e 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Calibri" pitchFamily="34" charset="0"/>
              </a:rPr>
              <a:t>as estruturas de remuneração baseadas nas habilidades e competências reforçam mais a flexibilidade, o aprendizado e a melhoria contínua do que as de cargo.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Calibri" pitchFamily="34" charset="0"/>
              </a:rPr>
              <a:t> Estruturas baseadas em cargos são muito complicadas. muito burocratizadas, rígidas e  pesadas para se adaptar a mudanças constantes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A51584-8F05-4BCC-A7BA-2272C7200EB4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093075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smtClean="0">
                <a:latin typeface="Calibri" pitchFamily="34" charset="0"/>
                <a:ea typeface="+mj-ea"/>
                <a:cs typeface="Georgia"/>
              </a:rPr>
              <a:t>Como determinar a Estrutura baseada em habilidades</a:t>
            </a:r>
            <a:endParaRPr lang="pt-BR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DED025-43CA-4797-878A-7EE3FADAA0AC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40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6688" y="2135188"/>
            <a:ext cx="13176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Relaciona-mentos de trabalho internos dentro da organiza-ção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19275" y="2135188"/>
            <a:ext cx="1317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Análise da Habilidade</a:t>
            </a:r>
            <a:endParaRPr lang="pt-BR" sz="140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pt-BR" sz="1400">
              <a:latin typeface="Arial" pitchFamily="34" charset="0"/>
            </a:endParaRPr>
          </a:p>
          <a:p>
            <a:pPr algn="ctr" eaLnBrk="0" latinLnBrk="1" hangingPunct="0">
              <a:spcBef>
                <a:spcPct val="50000"/>
              </a:spcBef>
            </a:pPr>
            <a:endParaRPr lang="pt-BR" sz="1400"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717925" y="2135188"/>
            <a:ext cx="1400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Descrição da Habilidade</a:t>
            </a:r>
          </a:p>
          <a:p>
            <a:pPr eaLnBrk="0" hangingPunct="0">
              <a:spcBef>
                <a:spcPct val="50000"/>
              </a:spcBef>
            </a:pPr>
            <a:endParaRPr lang="pt-BR" sz="1400">
              <a:latin typeface="Arial" pitchFamily="34" charset="0"/>
            </a:endParaRPr>
          </a:p>
          <a:p>
            <a:pPr algn="ctr" eaLnBrk="0" latinLnBrk="1" hangingPunct="0">
              <a:spcBef>
                <a:spcPct val="50000"/>
              </a:spcBef>
            </a:pPr>
            <a:endParaRPr lang="pt-BR" sz="1400">
              <a:latin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781675" y="2135188"/>
            <a:ext cx="14001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Certificação da Habilidade</a:t>
            </a:r>
          </a:p>
          <a:p>
            <a:pPr eaLnBrk="0" hangingPunct="0">
              <a:spcBef>
                <a:spcPct val="50000"/>
              </a:spcBef>
            </a:pPr>
            <a:endParaRPr lang="pt-BR" sz="1400">
              <a:latin typeface="Arial" pitchFamily="34" charset="0"/>
            </a:endParaRPr>
          </a:p>
          <a:p>
            <a:pPr algn="ctr" eaLnBrk="0" latinLnBrk="1" hangingPunct="0">
              <a:spcBef>
                <a:spcPct val="50000"/>
              </a:spcBef>
            </a:pPr>
            <a:endParaRPr lang="pt-BR" sz="1400">
              <a:latin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762875" y="2135188"/>
            <a:ext cx="14001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400" b="1">
                <a:latin typeface="Arial" charset="0"/>
                <a:ea typeface="ＭＳ Ｐゴシック" charset="0"/>
              </a:rPr>
              <a:t>Estrutura  baseada na Habilidade</a:t>
            </a:r>
          </a:p>
          <a:p>
            <a:pPr eaLnBrk="0" hangingPunct="0">
              <a:spcBef>
                <a:spcPct val="50000"/>
              </a:spcBef>
              <a:defRPr/>
            </a:pPr>
            <a:endParaRPr lang="pt-BR" sz="1400">
              <a:latin typeface="Arial" charset="0"/>
              <a:ea typeface="ＭＳ Ｐゴシック" charset="0"/>
            </a:endParaRPr>
          </a:p>
          <a:p>
            <a:pPr algn="ctr" eaLnBrk="0" latinLnBrk="1" hangingPunct="0">
              <a:spcBef>
                <a:spcPct val="50000"/>
              </a:spcBef>
              <a:defRPr/>
            </a:pPr>
            <a:endParaRPr lang="pt-BR" sz="1400">
              <a:latin typeface="Arial" charset="0"/>
              <a:ea typeface="ＭＳ Ｐゴシック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492250" y="27432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143250" y="27432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207000" y="27432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270750" y="27432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smtClean="0">
                <a:latin typeface="Calibri" pitchFamily="34" charset="0"/>
              </a:rPr>
              <a:t>Decisões básicas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r>
              <a:rPr lang="pt-BR" sz="3600" smtClean="0">
                <a:latin typeface="Calibri" pitchFamily="34" charset="0"/>
              </a:rPr>
              <a:t>Quais informações coletar?</a:t>
            </a:r>
          </a:p>
          <a:p>
            <a:r>
              <a:rPr lang="pt-BR" sz="3600" smtClean="0">
                <a:latin typeface="Calibri" pitchFamily="34" charset="0"/>
              </a:rPr>
              <a:t>Quais métodos utilizar?</a:t>
            </a:r>
          </a:p>
          <a:p>
            <a:r>
              <a:rPr lang="pt-BR" sz="3600" smtClean="0">
                <a:latin typeface="Calibri" pitchFamily="34" charset="0"/>
              </a:rPr>
              <a:t>Quem envolver?</a:t>
            </a:r>
          </a:p>
          <a:p>
            <a:r>
              <a:rPr lang="pt-BR" sz="3600" smtClean="0">
                <a:latin typeface="Calibri" pitchFamily="34" charset="0"/>
              </a:rPr>
              <a:t>Quão útil são os resultados para a finalidade de remuneração?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36C132-4D90-4829-B807-B02770296564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41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pt-BR" dirty="0" smtClean="0">
                <a:latin typeface="Calibri" pitchFamily="34" charset="0"/>
              </a:rPr>
              <a:t>Quais informações coletar?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>
              <a:lnSpc>
                <a:spcPct val="110000"/>
              </a:lnSpc>
            </a:pPr>
            <a:r>
              <a:rPr lang="pt-BR" smtClean="0">
                <a:latin typeface="Calibri" pitchFamily="34" charset="0"/>
              </a:rPr>
              <a:t>Blocos de Habilidades são as unidades básicas de conhecimento que os empregados devem dominar para desempenhar o trabalho. </a:t>
            </a:r>
          </a:p>
          <a:p>
            <a:pPr>
              <a:lnSpc>
                <a:spcPct val="110000"/>
              </a:lnSpc>
            </a:pPr>
            <a:r>
              <a:rPr lang="pt-BR" smtClean="0">
                <a:latin typeface="Calibri" pitchFamily="34" charset="0"/>
              </a:rPr>
              <a:t>Cada bloco é dividido em unidades de habilidades e elementos.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E1785-6C80-4CC7-967A-6587CA5710F4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42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722313"/>
            <a:ext cx="9356725" cy="55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smtClean="0">
                <a:latin typeface="Calibri" pitchFamily="34" charset="0"/>
                <a:ea typeface="+mj-ea"/>
                <a:cs typeface="Georgia"/>
              </a:rPr>
              <a:t>Exemplo de bloco de habilidades</a:t>
            </a:r>
            <a:endParaRPr lang="pt-BR" smtClean="0">
              <a:latin typeface="Calibri" pitchFamily="34" charset="0"/>
              <a:ea typeface="+mj-ea"/>
              <a:cs typeface="Georgia"/>
            </a:endParaRPr>
          </a:p>
        </p:txBody>
      </p:sp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BBB86F-F3D9-4BFE-B63F-281A5D044CBD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43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44538" y="1677988"/>
            <a:ext cx="8169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600" b="1">
                <a:latin typeface="Arial" charset="0"/>
                <a:ea typeface="ＭＳ Ｐゴシック" charset="0"/>
              </a:rPr>
              <a:t>Bloco de habilidades                   montagem de rolamento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556000" y="18288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87488" y="1982788"/>
            <a:ext cx="816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 Narrow" pitchFamily="34" charset="0"/>
              </a:rPr>
              <a:t>Equipamento utilizado:  </a:t>
            </a:r>
            <a:r>
              <a:rPr lang="pt-BR" sz="1400">
                <a:latin typeface="Arial Narrow" pitchFamily="34" charset="0"/>
              </a:rPr>
              <a:t>furadeira radial, máquina de lavar, prensa hidráulica, aquecedor por indução, bomba de óleo e graxa, instrumentos de medição 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09638" y="2516188"/>
            <a:ext cx="2225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400" b="1">
                <a:latin typeface="Arial Narrow" charset="0"/>
                <a:ea typeface="ＭＳ Ｐゴシック" charset="0"/>
              </a:rPr>
              <a:t>Unidade de habilidade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294188" y="2516188"/>
            <a:ext cx="5114925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Montagem do rolamento</a:t>
            </a:r>
            <a:endParaRPr lang="pt-BR" sz="1200">
              <a:latin typeface="Arial" pitchFamily="34" charset="0"/>
            </a:endParaRP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Lavar o alojamento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Montar o rolamento no eixo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Instalar os retentores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Montar a capa do retentor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Encher com óleo ou graxa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978150" y="2667000"/>
            <a:ext cx="122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540250" y="290195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570038" y="3201988"/>
            <a:ext cx="2473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400" b="1">
                <a:latin typeface="Arial" charset="0"/>
                <a:ea typeface="ＭＳ Ｐゴシック" charset="0"/>
              </a:rPr>
              <a:t>Elemento da habilidade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51300" y="33528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074738" y="4649788"/>
            <a:ext cx="84169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pt-BR">
              <a:latin typeface="Arial" charset="0"/>
              <a:ea typeface="ＭＳ Ｐゴシック" charset="0"/>
            </a:endParaRPr>
          </a:p>
          <a:p>
            <a:pPr eaLnBrk="0" latinLnBrk="1" hangingPunct="0">
              <a:spcBef>
                <a:spcPct val="50000"/>
              </a:spcBef>
              <a:defRPr/>
            </a:pPr>
            <a:endParaRPr lang="pt-BR">
              <a:latin typeface="Arial" charset="0"/>
              <a:ea typeface="ＭＳ Ｐゴシック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992188" y="4268788"/>
            <a:ext cx="2225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400" b="1">
                <a:latin typeface="Arial Narrow" charset="0"/>
                <a:ea typeface="ＭＳ Ｐゴシック" charset="0"/>
              </a:rPr>
              <a:t>Unidade de habilidade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376738" y="4268788"/>
            <a:ext cx="511492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latin typeface="Arial" pitchFamily="34" charset="0"/>
              </a:rPr>
              <a:t>Manutenção Preventiva</a:t>
            </a:r>
            <a:endParaRPr lang="pt-BR" sz="1200">
              <a:latin typeface="Arial" pitchFamily="34" charset="0"/>
            </a:endParaRP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Inspecionar níveis de óleo e filtros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Engraxar suportes e garras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Analisar liquido de refrigeração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Completar nível de refrigerante e óleos se necessários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Aspirar cavacos de dentro e de fora da máquina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pt-BR" sz="1200">
                <a:latin typeface="Arial" pitchFamily="34" charset="0"/>
              </a:rPr>
              <a:t>Limpar a máquina por dentro e por fora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3060700" y="4419600"/>
            <a:ext cx="122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4622800" y="465455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652588" y="4954588"/>
            <a:ext cx="2473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1400" b="1">
                <a:latin typeface="Arial" charset="0"/>
                <a:ea typeface="ＭＳ Ｐゴシック" charset="0"/>
              </a:rPr>
              <a:t>Elemento da habilidade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4133850" y="51054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smtClean="0">
                <a:latin typeface="Calibri" pitchFamily="34" charset="0"/>
                <a:ea typeface="+mj-ea"/>
                <a:cs typeface="Georgia"/>
              </a:rPr>
              <a:t>Perfil das Habilidades para a carreira de Vendas - conhecimento</a:t>
            </a:r>
            <a:endParaRPr lang="pt-BR" smtClean="0">
              <a:latin typeface="Calibri" pitchFamily="34" charset="0"/>
              <a:ea typeface="+mj-ea"/>
              <a:cs typeface="Georgia"/>
            </a:endParaRPr>
          </a:p>
        </p:txBody>
      </p:sp>
      <p:graphicFrame>
        <p:nvGraphicFramePr>
          <p:cNvPr id="67586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715963" y="1941513"/>
          <a:ext cx="8170862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Document" r:id="rId5" imgW="8382000" imgH="4216400" progId="Word.Document.8">
                  <p:embed/>
                </p:oleObj>
              </mc:Choice>
              <mc:Fallback>
                <p:oleObj name="Document" r:id="rId5" imgW="8382000" imgH="4216400" progId="Word.Documen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941513"/>
                        <a:ext cx="8170862" cy="410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D440C2-1FD8-4780-A964-0755EA740E06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44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88913"/>
            <a:ext cx="9356725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latin typeface="Calibri" pitchFamily="34" charset="0"/>
                <a:ea typeface="+mj-ea"/>
                <a:cs typeface="Georgia"/>
              </a:rPr>
              <a:t>Quadro comparativo Cargos e Habilidades</a:t>
            </a:r>
          </a:p>
        </p:txBody>
      </p:sp>
      <p:graphicFrame>
        <p:nvGraphicFramePr>
          <p:cNvPr id="69634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1662113" y="1941513"/>
          <a:ext cx="62785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Document" r:id="rId5" imgW="8407400" imgH="5511800" progId="Word.Document.8">
                  <p:embed/>
                </p:oleObj>
              </mc:Choice>
              <mc:Fallback>
                <p:oleObj name="Document" r:id="rId5" imgW="8407400" imgH="5511800" progId="Word.Documen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941513"/>
                        <a:ext cx="6278562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 smtClean="0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9FB3DF-6BB5-4AB8-9BBE-C42680B2E22F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45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58775"/>
            <a:ext cx="9356725" cy="708025"/>
          </a:xfrm>
        </p:spPr>
        <p:txBody>
          <a:bodyPr/>
          <a:lstStyle/>
          <a:p>
            <a:r>
              <a:rPr lang="pt-BR" sz="3600" dirty="0" smtClean="0">
                <a:solidFill>
                  <a:srgbClr val="FFFF00"/>
                </a:solidFill>
                <a:latin typeface="Calibri" pitchFamily="34" charset="0"/>
              </a:rPr>
              <a:t>COMPARAÇÃO CARGOS X HABILIDADES</a:t>
            </a:r>
            <a:r>
              <a:rPr lang="pt-BR" sz="4000" dirty="0" smtClean="0">
                <a:latin typeface="Calibri" pitchFamily="34" charset="0"/>
              </a:rPr>
              <a:t> </a:t>
            </a:r>
          </a:p>
        </p:txBody>
      </p:sp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2EBDA5-557F-4608-825F-12135D6A7C8B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46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graphicFrame>
        <p:nvGraphicFramePr>
          <p:cNvPr id="71684" name="Object 3"/>
          <p:cNvGraphicFramePr>
            <a:graphicFrameLocks noChangeAspect="1"/>
          </p:cNvGraphicFramePr>
          <p:nvPr/>
        </p:nvGraphicFramePr>
        <p:xfrm>
          <a:off x="198438" y="1279525"/>
          <a:ext cx="9478962" cy="56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name="Document" r:id="rId5" imgW="8040624" imgH="4760976" progId="Word.Document.8">
                  <p:embed/>
                </p:oleObj>
              </mc:Choice>
              <mc:Fallback>
                <p:oleObj name="Document" r:id="rId5" imgW="8040624" imgH="476097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279525"/>
                        <a:ext cx="9478962" cy="560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idx="1"/>
          </p:nvPr>
        </p:nvSpPr>
        <p:spPr>
          <a:xfrm>
            <a:off x="416496" y="1124744"/>
            <a:ext cx="8893175" cy="4356100"/>
          </a:xfrm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Aspectos importantes da gestão de pessoas:</a:t>
            </a:r>
          </a:p>
          <a:p>
            <a:pPr lvl="1"/>
            <a:r>
              <a:rPr lang="pt-BR" dirty="0" smtClean="0">
                <a:latin typeface="Calibri" pitchFamily="34" charset="0"/>
              </a:rPr>
              <a:t>Entrega exigida pela organização,</a:t>
            </a:r>
          </a:p>
          <a:p>
            <a:pPr lvl="1"/>
            <a:r>
              <a:rPr lang="pt-BR" dirty="0" smtClean="0">
                <a:latin typeface="Calibri" pitchFamily="34" charset="0"/>
              </a:rPr>
              <a:t>Caracterização da entrega,</a:t>
            </a:r>
          </a:p>
          <a:p>
            <a:pPr lvl="1"/>
            <a:r>
              <a:rPr lang="pt-BR" dirty="0" smtClean="0">
                <a:latin typeface="Calibri" pitchFamily="34" charset="0"/>
              </a:rPr>
              <a:t>Forma de mensurar a entrega.</a:t>
            </a:r>
          </a:p>
          <a:p>
            <a:pPr lvl="1">
              <a:buFont typeface="Wingdings" pitchFamily="2" charset="2"/>
              <a:buNone/>
            </a:pPr>
            <a:endParaRPr lang="pt-BR" dirty="0" smtClean="0">
              <a:latin typeface="Calibri" pitchFamily="34" charset="0"/>
            </a:endParaRPr>
          </a:p>
          <a:p>
            <a:r>
              <a:rPr lang="pt-BR" dirty="0" smtClean="0">
                <a:latin typeface="Calibri" pitchFamily="34" charset="0"/>
              </a:rPr>
              <a:t>Possibilidade de integrar a gestão de pessoas ao intento da empresa através da discussão das competências organizacionais.</a:t>
            </a:r>
          </a:p>
          <a:p>
            <a:pPr lvl="1">
              <a:buFont typeface="Wingdings" pitchFamily="2" charset="2"/>
              <a:buNone/>
            </a:pPr>
            <a:endParaRPr lang="pt-BR" dirty="0" smtClean="0">
              <a:latin typeface="Calibri" pitchFamily="34" charset="0"/>
            </a:endParaRPr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3221F7-369A-466B-8461-DE08DF95151E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5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smtClean="0">
                <a:latin typeface="Calibri" pitchFamily="34" charset="0"/>
              </a:rPr>
              <a:t>Articulação entre Estratégia Empresarial  e Competências Individuais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060575"/>
            <a:ext cx="8915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>
                <a:latin typeface="Calibri" pitchFamily="34" charset="0"/>
              </a:rPr>
              <a:t>Competência atribuída a diferentes atores: organização e pessoas.</a:t>
            </a:r>
          </a:p>
          <a:p>
            <a:pPr>
              <a:lnSpc>
                <a:spcPct val="90000"/>
              </a:lnSpc>
            </a:pPr>
            <a:r>
              <a:rPr lang="pt-BR" sz="2800" smtClean="0">
                <a:latin typeface="Calibri" pitchFamily="34" charset="0"/>
              </a:rPr>
              <a:t>São as pessoas que colocam em prática o patrimônio de conhecimentos da organização, concretizam as competências organizacionais e fazem sua adequação ao contexto.</a:t>
            </a:r>
          </a:p>
          <a:p>
            <a:pPr>
              <a:lnSpc>
                <a:spcPct val="90000"/>
              </a:lnSpc>
            </a:pPr>
            <a:r>
              <a:rPr lang="pt-BR" sz="2800" smtClean="0">
                <a:latin typeface="Calibri" pitchFamily="34" charset="0"/>
              </a:rPr>
              <a:t>A agregação de valor das pessoas é, portanto, sua contribuição efetiva ao patrimônio de conhecimentos da organização, permitindo-lhe manter suas vantagens competitivas no tempo.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BA797-BA3B-4A45-BC47-3091C8CF56DD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Há uma relação estreita entre competências organizacionais e individuais.</a:t>
            </a:r>
          </a:p>
          <a:p>
            <a:r>
              <a:rPr lang="pt-BR" smtClean="0">
                <a:latin typeface="Calibri" pitchFamily="34" charset="0"/>
              </a:rPr>
              <a:t>As pessoas estão inseridas em todos os recursos, independentemente da forma como são classificadas, e , portanto, na geração e sustentação das competências organizacionais.</a:t>
            </a:r>
          </a:p>
          <a:p>
            <a:pPr>
              <a:buFont typeface="Wingdings" pitchFamily="2" charset="2"/>
              <a:buNone/>
            </a:pPr>
            <a:endParaRPr lang="pt-BR" smtClean="0">
              <a:latin typeface="Calibri" pitchFamily="34" charset="0"/>
            </a:endParaRPr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E051E6-ED02-43E7-978A-991EDDD0C69C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7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73038"/>
            <a:ext cx="9356725" cy="1311275"/>
          </a:xfrm>
        </p:spPr>
        <p:txBody>
          <a:bodyPr/>
          <a:lstStyle/>
          <a:p>
            <a:r>
              <a:rPr lang="pt-BR" sz="4000" smtClean="0">
                <a:latin typeface="Calibri" pitchFamily="34" charset="0"/>
              </a:rPr>
              <a:t>Caracterização das Competências Individuais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Para efeitos de admissão, demissão, promoção, aumento salarial etc, a pessoa é avaliada e analisada em função de sua capacidade de entrega para a empresa.</a:t>
            </a:r>
          </a:p>
          <a:p>
            <a:r>
              <a:rPr lang="pt-BR" smtClean="0">
                <a:latin typeface="Calibri" pitchFamily="34" charset="0"/>
              </a:rPr>
              <a:t>Considerar as pessoas por sua capacidade de entrega dá-nos uma perspectiva mais adequada para avaliá-las, orientar seu desenvolvimento e estabelecer recompensas.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23C3C2-A2FE-4972-83CD-A45A8F24CFED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Competencias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1981200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 Características combinadas de uma pessoa que a possibilita a dar conta das exigencias do trabalho.</a:t>
            </a:r>
          </a:p>
          <a:p>
            <a:pPr>
              <a:lnSpc>
                <a:spcPct val="90000"/>
              </a:lnSpc>
            </a:pPr>
            <a:r>
              <a:rPr lang="pt-BR" smtClean="0">
                <a:latin typeface="Calibri" pitchFamily="34" charset="0"/>
              </a:rPr>
              <a:t>competencias essenciais são derivadas das estratégias da empresa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r>
              <a:rPr lang="pt-BR">
                <a:latin typeface="Arial" pitchFamily="34" charset="0"/>
                <a:ea typeface="ＭＳ Ｐゴシック" pitchFamily="-84" charset="-128"/>
                <a:cs typeface="Arial" pitchFamily="34" charset="0"/>
              </a:rPr>
              <a:t>Prof. Gilberto Shinyashiki FEARP-USP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F5CF47-8E53-493E-B648-78989163A9C7}" type="slidenum">
              <a:rPr lang="pt-BR" sz="2400">
                <a:solidFill>
                  <a:schemeClr val="tx1"/>
                </a:solidFill>
                <a:latin typeface="Arial" pitchFamily="34" charset="0"/>
              </a:rPr>
              <a:pPr/>
              <a:t>9</a:t>
            </a:fld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297783131</TotalTime>
  <Pages>6</Pages>
  <Words>1841</Words>
  <Application>Microsoft Macintosh PowerPoint</Application>
  <PresentationFormat>A4 Paper (210x297 mm)</PresentationFormat>
  <Paragraphs>320</Paragraphs>
  <Slides>46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Franklin Gothic Book</vt:lpstr>
      <vt:lpstr>Calibri</vt:lpstr>
      <vt:lpstr>Georgia</vt:lpstr>
      <vt:lpstr>Wingdings 2</vt:lpstr>
      <vt:lpstr>Arial Narrow</vt:lpstr>
      <vt:lpstr>ＭＳ Ｐゴシック</vt:lpstr>
      <vt:lpstr>Technic</vt:lpstr>
      <vt:lpstr>Foto do Photo Editor</vt:lpstr>
      <vt:lpstr>Document</vt:lpstr>
      <vt:lpstr>Gestão de Pessoas por Competência</vt:lpstr>
      <vt:lpstr>Introdução</vt:lpstr>
      <vt:lpstr>Forças que movem as organizações de estruturas baseadas em cargo para competência</vt:lpstr>
      <vt:lpstr>Estruturas baseadas nas habilidades e competências</vt:lpstr>
      <vt:lpstr>PowerPoint Presentation</vt:lpstr>
      <vt:lpstr>Articulação entre Estratégia Empresarial  e Competências Individuais</vt:lpstr>
      <vt:lpstr>PowerPoint Presentation</vt:lpstr>
      <vt:lpstr>Caracterização das Competências Individuais</vt:lpstr>
      <vt:lpstr>Competencias</vt:lpstr>
      <vt:lpstr>PowerPoint Presentation</vt:lpstr>
      <vt:lpstr>PowerPoint Presentation</vt:lpstr>
      <vt:lpstr>PowerPoint Presentation</vt:lpstr>
      <vt:lpstr>Remuneração por Competencia</vt:lpstr>
      <vt:lpstr>Conceito</vt:lpstr>
      <vt:lpstr>O que é?</vt:lpstr>
      <vt:lpstr>Aspectos importantes</vt:lpstr>
      <vt:lpstr>Sistema de Gestão por Competências - Remuneração</vt:lpstr>
      <vt:lpstr>Vínculos com estratégia</vt:lpstr>
      <vt:lpstr>Motivos para a adoção</vt:lpstr>
      <vt:lpstr>Dimensões </vt:lpstr>
      <vt:lpstr>Programa Habilidades Vertical</vt:lpstr>
      <vt:lpstr>Planos de Remuneração por conhecimento</vt:lpstr>
      <vt:lpstr>Modelos de pagamento por habilidades</vt:lpstr>
      <vt:lpstr>Stair Step</vt:lpstr>
      <vt:lpstr>Degraus de escada (stair-steps)</vt:lpstr>
      <vt:lpstr>Blocos de habilidades (skill blocks)</vt:lpstr>
      <vt:lpstr>Remuneração com foco na pessoa</vt:lpstr>
      <vt:lpstr>Remuneração com foco no cargo</vt:lpstr>
      <vt:lpstr>Vantagens para o empregado</vt:lpstr>
      <vt:lpstr>Job Characteristics Theory</vt:lpstr>
      <vt:lpstr>Core  Characteristics </vt:lpstr>
      <vt:lpstr>Vantagens para os empregados</vt:lpstr>
      <vt:lpstr>Desvantagens </vt:lpstr>
      <vt:lpstr>Lowest - Cost  Competitive  Strategy</vt:lpstr>
      <vt:lpstr>Differentiation  Competitive  Strategy</vt:lpstr>
      <vt:lpstr>Etapas </vt:lpstr>
      <vt:lpstr>Níveis de competências para o trabalho gerencial</vt:lpstr>
      <vt:lpstr>Classificações na montagem automotiva da Borg-Warner</vt:lpstr>
      <vt:lpstr>Análise das Habilidades</vt:lpstr>
      <vt:lpstr>Como determinar a Estrutura baseada em habilidades</vt:lpstr>
      <vt:lpstr>Decisões básicas</vt:lpstr>
      <vt:lpstr>Quais informações coletar?</vt:lpstr>
      <vt:lpstr>Exemplo de bloco de habilidades</vt:lpstr>
      <vt:lpstr>Perfil das Habilidades para a carreira de Vendas - conhecimento</vt:lpstr>
      <vt:lpstr>Quadro comparativo Cargos e Habilidades</vt:lpstr>
      <vt:lpstr>COMPARAÇÃO CARGOS X HABILIDADES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Consistência Interna</dc:title>
  <dc:creator>FEA</dc:creator>
  <cp:lastModifiedBy>Gilberto Shinyashiki</cp:lastModifiedBy>
  <cp:revision>56</cp:revision>
  <cp:lastPrinted>2000-07-04T18:46:53Z</cp:lastPrinted>
  <dcterms:created xsi:type="dcterms:W3CDTF">1980-04-17T15:26:36Z</dcterms:created>
  <dcterms:modified xsi:type="dcterms:W3CDTF">2014-04-19T23:48:23Z</dcterms:modified>
</cp:coreProperties>
</file>