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1" r:id="rId2"/>
    <p:sldId id="362" r:id="rId3"/>
    <p:sldId id="363" r:id="rId4"/>
    <p:sldId id="292" r:id="rId5"/>
    <p:sldId id="298" r:id="rId6"/>
    <p:sldId id="260" r:id="rId7"/>
    <p:sldId id="299" r:id="rId8"/>
    <p:sldId id="261" r:id="rId9"/>
    <p:sldId id="264" r:id="rId10"/>
    <p:sldId id="266" r:id="rId11"/>
    <p:sldId id="294" r:id="rId12"/>
    <p:sldId id="302" r:id="rId13"/>
    <p:sldId id="304" r:id="rId14"/>
    <p:sldId id="305" r:id="rId15"/>
    <p:sldId id="306" r:id="rId16"/>
    <p:sldId id="265" r:id="rId17"/>
    <p:sldId id="307" r:id="rId18"/>
    <p:sldId id="352" r:id="rId19"/>
    <p:sldId id="291" r:id="rId20"/>
    <p:sldId id="353" r:id="rId21"/>
    <p:sldId id="354" r:id="rId22"/>
    <p:sldId id="355" r:id="rId23"/>
    <p:sldId id="356" r:id="rId24"/>
    <p:sldId id="357" r:id="rId25"/>
    <p:sldId id="360" r:id="rId26"/>
    <p:sldId id="310" r:id="rId27"/>
    <p:sldId id="308" r:id="rId28"/>
    <p:sldId id="319" r:id="rId29"/>
    <p:sldId id="327" r:id="rId30"/>
    <p:sldId id="323" r:id="rId31"/>
    <p:sldId id="328" r:id="rId32"/>
    <p:sldId id="329" r:id="rId33"/>
    <p:sldId id="331" r:id="rId34"/>
    <p:sldId id="290" r:id="rId35"/>
    <p:sldId id="347" r:id="rId36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29" autoAdjust="0"/>
  </p:normalViewPr>
  <p:slideViewPr>
    <p:cSldViewPr>
      <p:cViewPr>
        <p:scale>
          <a:sx n="75" d="100"/>
          <a:sy n="75" d="100"/>
        </p:scale>
        <p:origin x="10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830AA-C6AD-49C3-A50B-EFA0DE3AE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9BB5C8-096C-4AD5-8C2D-F539817E0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9D77D1-9CF7-463B-AF9A-098EBFFC3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670C2B-D1D9-46D2-997C-6CC081049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AD4C7E-1B39-405A-8D25-3F98F49A4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0FF5-CB2D-493C-9209-36C86FF246C8}" type="slidenum">
              <a:rPr lang="de-DE" altLang="pt-BR"/>
              <a:pPr>
                <a:defRPr/>
              </a:pPr>
              <a:t>‹nº›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97515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99F28-27CB-4481-8104-BB32CAE0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F39EB3-5418-49E7-8B44-FFDE92AAF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2562-F2E0-400A-AE47-64ABF3B93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67DC1D-E167-4CED-9AFA-833EC4334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7BE2D7-68F4-4D08-8D1C-D2E8EDB81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883C-5843-4B23-AA07-52E9A7FD0F34}" type="slidenum">
              <a:rPr lang="de-DE" altLang="pt-BR"/>
              <a:pPr>
                <a:defRPr/>
              </a:pPr>
              <a:t>‹nº›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86032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B79E56-DCEB-4FDE-A532-1D55FD992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07F35A-8121-425E-BF3C-46F297EA5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8691F0-D220-4AF2-957F-8A041BFDB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B9620A-632D-458E-ADCD-220DC9158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2F7E9E-9C47-4873-8728-CD4AB7F40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87558-88E8-4CBA-B65E-5BEF25A01D0D}" type="slidenum">
              <a:rPr lang="de-DE" altLang="pt-BR"/>
              <a:pPr>
                <a:defRPr/>
              </a:pPr>
              <a:t>‹nº›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346349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74354-0B28-425C-B6D0-37353180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B8ADCE-5411-4C2A-AFA7-8EEB737E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CBC99D-5094-477B-99B8-CFA1ACA7F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B96090-985F-40BC-94CB-62E6699D0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41B91E-9175-488A-A1A9-E877799C3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08239-EA7E-4F46-AFD8-2EE3FEAF041E}" type="slidenum">
              <a:rPr lang="de-DE" altLang="pt-BR"/>
              <a:pPr>
                <a:defRPr/>
              </a:pPr>
              <a:t>‹nº›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320634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2DB88-CB44-4813-B21E-723178A7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3979A4-AB8B-424B-B3CA-7E09FE249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B21910-26DB-4E11-B040-649894C21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8A1C10-BD6E-4D1C-958E-2944B8E5C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2A6ECA-7EC8-4387-A067-10932F48A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833BE-B5D2-4BD9-8B29-EEF3236B1C7D}" type="slidenum">
              <a:rPr lang="de-DE" altLang="pt-BR"/>
              <a:pPr>
                <a:defRPr/>
              </a:pPr>
              <a:t>‹nº›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172350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C13EF-A524-4E60-AD44-9449E853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8C8FE3-D398-4881-BB93-617D3343D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89BCD6-05BE-4C70-B6D3-1C845A920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13DB8-3CE6-4AE6-B0E8-8685AAB129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177C84-AD31-4144-98FE-D48FCCCAA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D56FEF-5408-47A8-A258-CC3D9C13FA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71250-7440-4EF7-9428-C8C171B93F14}" type="slidenum">
              <a:rPr lang="de-DE" altLang="pt-BR"/>
              <a:pPr>
                <a:defRPr/>
              </a:pPr>
              <a:t>‹nº›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69151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8FEEE-D651-4409-9C4B-B2D7CE2B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2CE17D-B94B-4249-B009-50B33753D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E94212-8664-4EF9-9131-A2F1E1188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A4D55D-2C79-43BF-8CD2-1155D49F6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809E83-5ABF-4760-9C5B-6D1C595A0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E6CF72-4B42-4788-9C88-309562853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1E3D04-F64D-41A9-8229-5A06402510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E2FAEB-AE2C-434B-8B5A-4C27B913E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4A820-48CD-41EB-B304-8E524855D151}" type="slidenum">
              <a:rPr lang="de-DE" altLang="pt-BR"/>
              <a:pPr>
                <a:defRPr/>
              </a:pPr>
              <a:t>‹nº›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294147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64EBA-488F-4A20-B2DD-178B0926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255768-2255-452C-BEB3-F1BD4860A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52C7DD-D752-4DF9-930F-40208B50B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9FF90D-117E-4051-9562-75E227B2B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D9934-8069-4359-89D7-0B10E333E3D3}" type="slidenum">
              <a:rPr lang="de-DE" altLang="pt-BR"/>
              <a:pPr>
                <a:defRPr/>
              </a:pPr>
              <a:t>‹nº›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87967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7C3942-9986-4D69-83AF-27932D82A1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C780A2-23A0-4597-9185-AD2A3BB53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92E5D20-811E-47E3-81ED-921A56A16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E0FC-BB7D-47DA-AC1F-79CEABF8E11B}" type="slidenum">
              <a:rPr lang="de-DE" altLang="pt-BR"/>
              <a:pPr>
                <a:defRPr/>
              </a:pPr>
              <a:t>‹nº›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165060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9D6C9-BA7D-4361-A84B-20EBB6F5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BC0A19-74E0-4BE4-80C3-FCB3A2B6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096F51-8B7E-4754-A5DE-9CF84646D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8F89D-CA59-4191-870B-1B75947E22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2F8A8-6CA6-40D9-9C09-6D78C163A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0CFE4-34FE-4B61-84AC-5F1173842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4ABA-399E-459A-86DE-1C8D05DD6ECA}" type="slidenum">
              <a:rPr lang="de-DE" altLang="pt-BR"/>
              <a:pPr>
                <a:defRPr/>
              </a:pPr>
              <a:t>‹nº›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1536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523DE-25E2-42BF-9635-B8EBB9CC9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07D2B8-142F-4EC6-9598-70872ED3C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98519F-02DE-4FAE-B055-0BA630468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9F755-CBC3-4D3B-B643-2784A08A4E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AB6FE-ACF3-4311-A088-FB5FFA6A2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7AE6F-4305-48F9-BED0-2ACB29C17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8F598-A158-4343-ACE5-844615BC394E}" type="slidenum">
              <a:rPr lang="de-DE" altLang="pt-BR"/>
              <a:pPr>
                <a:defRPr/>
              </a:pPr>
              <a:t>‹nº›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263944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FD0503-9867-4DA3-8FD4-82E7473A4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pt-BR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A07CC7F-3EC7-4614-A182-B75CC9835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pt-BR"/>
              <a:t>Textmasterformate durch Klicken bearbeiten</a:t>
            </a:r>
          </a:p>
          <a:p>
            <a:pPr lvl="1"/>
            <a:r>
              <a:rPr lang="de-DE" altLang="pt-BR"/>
              <a:t>Zweite Ebene</a:t>
            </a:r>
          </a:p>
          <a:p>
            <a:pPr lvl="2"/>
            <a:r>
              <a:rPr lang="de-DE" altLang="pt-BR"/>
              <a:t>Dritte Ebene</a:t>
            </a:r>
          </a:p>
          <a:p>
            <a:pPr lvl="3"/>
            <a:r>
              <a:rPr lang="de-DE" altLang="pt-BR"/>
              <a:t>Vierte Ebene</a:t>
            </a:r>
          </a:p>
          <a:p>
            <a:pPr lvl="4"/>
            <a:r>
              <a:rPr lang="de-DE" altLang="pt-BR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770BD0-930A-4BD2-BF55-6405EE81D5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2E15F7-79D6-463D-B82B-0B884BEA63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3A4584-332C-4676-AB96-6FDC763A9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153EF9C-6776-453C-867E-D8E8A08D4678}" type="slidenum">
              <a:rPr lang="de-DE" altLang="pt-BR"/>
              <a:pPr>
                <a:defRPr/>
              </a:pPr>
              <a:t>‹nº›</a:t>
            </a:fld>
            <a:endParaRPr lang="de-DE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FD82A83-9D01-497D-99B6-9DCB72D37E22}"/>
              </a:ext>
            </a:extLst>
          </p:cNvPr>
          <p:cNvSpPr txBox="1"/>
          <p:nvPr/>
        </p:nvSpPr>
        <p:spPr>
          <a:xfrm>
            <a:off x="179512" y="2276872"/>
            <a:ext cx="8741496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PEF 3208</a:t>
            </a:r>
          </a:p>
          <a:p>
            <a:r>
              <a:rPr lang="en-US" sz="2800" b="1" dirty="0"/>
              <a:t>Aula do </a:t>
            </a:r>
            <a:r>
              <a:rPr lang="en-US" sz="2800" b="1" dirty="0" err="1"/>
              <a:t>dia</a:t>
            </a:r>
            <a:r>
              <a:rPr lang="en-US" sz="2800" b="1" dirty="0"/>
              <a:t> 6/6/2019</a:t>
            </a:r>
          </a:p>
          <a:p>
            <a:r>
              <a:rPr lang="en-US" sz="2000" b="1" dirty="0"/>
              <a:t>Prof. Nakao</a:t>
            </a:r>
          </a:p>
          <a:p>
            <a:endParaRPr lang="en-US" sz="3600" b="1" dirty="0"/>
          </a:p>
          <a:p>
            <a:r>
              <a:rPr lang="en-US" dirty="0"/>
              <a:t> </a:t>
            </a:r>
          </a:p>
          <a:p>
            <a:r>
              <a:rPr lang="en-US" dirty="0" err="1"/>
              <a:t>baseado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textos</a:t>
            </a:r>
            <a:r>
              <a:rPr lang="en-US" dirty="0"/>
              <a:t> de</a:t>
            </a:r>
          </a:p>
          <a:p>
            <a:r>
              <a:rPr lang="en-US" sz="3200" dirty="0"/>
              <a:t>TA </a:t>
            </a:r>
            <a:r>
              <a:rPr lang="en-US" sz="3200" b="1" dirty="0"/>
              <a:t>Philpot</a:t>
            </a:r>
            <a:r>
              <a:rPr lang="en-US" sz="3200" dirty="0"/>
              <a:t> </a:t>
            </a:r>
          </a:p>
          <a:p>
            <a:r>
              <a:rPr lang="en-US" sz="3200" dirty="0"/>
              <a:t>Missouri University of Science and Technology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4941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AE76D418-BD24-4180-820E-E238C6931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647700"/>
          </a:xfrm>
        </p:spPr>
        <p:txBody>
          <a:bodyPr/>
          <a:lstStyle/>
          <a:p>
            <a:pPr marL="381000" indent="-381000" eaLnBrk="1" hangingPunct="1">
              <a:buFontTx/>
              <a:buNone/>
            </a:pPr>
            <a:r>
              <a:rPr lang="de-DE" altLang="pt-BR" sz="3600"/>
              <a:t>Bearing stress:</a:t>
            </a:r>
          </a:p>
        </p:txBody>
      </p:sp>
      <p:grpSp>
        <p:nvGrpSpPr>
          <p:cNvPr id="12291" name="Group 8">
            <a:extLst>
              <a:ext uri="{FF2B5EF4-FFF2-40B4-BE49-F238E27FC236}">
                <a16:creationId xmlns:a16="http://schemas.microsoft.com/office/drawing/2014/main" id="{A468555D-AD28-49E2-85B0-20403C2E252E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476250"/>
            <a:ext cx="6480175" cy="5761038"/>
            <a:chOff x="839" y="300"/>
            <a:chExt cx="4082" cy="3629"/>
          </a:xfrm>
        </p:grpSpPr>
        <p:pic>
          <p:nvPicPr>
            <p:cNvPr id="12292" name="Picture 6">
              <a:extLst>
                <a:ext uri="{FF2B5EF4-FFF2-40B4-BE49-F238E27FC236}">
                  <a16:creationId xmlns:a16="http://schemas.microsoft.com/office/drawing/2014/main" id="{000595F2-3FEF-4F47-B594-AB0942970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89" t="6206" r="11925" b="10388"/>
            <a:stretch>
              <a:fillRect/>
            </a:stretch>
          </p:blipFill>
          <p:spPr bwMode="auto">
            <a:xfrm>
              <a:off x="2925" y="300"/>
              <a:ext cx="1996" cy="362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3" name="Picture 7">
              <a:extLst>
                <a:ext uri="{FF2B5EF4-FFF2-40B4-BE49-F238E27FC236}">
                  <a16:creationId xmlns:a16="http://schemas.microsoft.com/office/drawing/2014/main" id="{E269852F-7A83-46B3-B985-9E82345D65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89" t="88554" r="19147"/>
            <a:stretch>
              <a:fillRect/>
            </a:stretch>
          </p:blipFill>
          <p:spPr bwMode="auto">
            <a:xfrm>
              <a:off x="839" y="3265"/>
              <a:ext cx="1996" cy="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193284D-12F5-4A7E-AFE6-2B61EFD3C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l" eaLnBrk="1" hangingPunct="1"/>
            <a:r>
              <a:rPr lang="de-DE" altLang="pt-BR" sz="4000" dirty="0">
                <a:solidFill>
                  <a:srgbClr val="FF0000"/>
                </a:solidFill>
              </a:rPr>
              <a:t>Shear force = força cortante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B2F5E45-DC17-4E11-96C0-363ABB3E2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632700" cy="719137"/>
          </a:xfrm>
        </p:spPr>
        <p:txBody>
          <a:bodyPr/>
          <a:lstStyle/>
          <a:p>
            <a:pPr marL="381000" indent="-381000" eaLnBrk="1" hangingPunct="1">
              <a:buFontTx/>
              <a:buNone/>
            </a:pPr>
            <a:r>
              <a:rPr lang="de-DE" altLang="pt-BR" sz="3500">
                <a:latin typeface="Symbol" panose="05050102010706020507" pitchFamily="18" charset="2"/>
              </a:rPr>
              <a:t>t</a:t>
            </a:r>
            <a:r>
              <a:rPr lang="de-DE" altLang="pt-BR" sz="3500" baseline="-25000"/>
              <a:t>average</a:t>
            </a:r>
            <a:r>
              <a:rPr lang="de-DE" altLang="pt-BR" sz="3500"/>
              <a:t> = Shear force, V / A</a:t>
            </a:r>
            <a:r>
              <a:rPr lang="de-DE" altLang="pt-BR" sz="3500" baseline="-25000"/>
              <a:t>shear</a:t>
            </a:r>
          </a:p>
          <a:p>
            <a:pPr marL="381000" indent="-381000" eaLnBrk="1" hangingPunct="1">
              <a:buFontTx/>
              <a:buNone/>
            </a:pPr>
            <a:endParaRPr lang="de-DE" altLang="pt-BR" sz="3500" baseline="-25000"/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42D7D406-01AB-4482-8E03-C15BFE67C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t="13492" r="2927" b="37508"/>
          <a:stretch>
            <a:fillRect/>
          </a:stretch>
        </p:blipFill>
        <p:spPr bwMode="auto">
          <a:xfrm>
            <a:off x="395288" y="2133600"/>
            <a:ext cx="8497887" cy="2832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6">
            <a:extLst>
              <a:ext uri="{FF2B5EF4-FFF2-40B4-BE49-F238E27FC236}">
                <a16:creationId xmlns:a16="http://schemas.microsoft.com/office/drawing/2014/main" id="{5B7D7776-F8AA-4157-BE17-E1D6D9497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t="61411" r="38239" b="14618"/>
          <a:stretch>
            <a:fillRect/>
          </a:stretch>
        </p:blipFill>
        <p:spPr bwMode="auto">
          <a:xfrm>
            <a:off x="3059113" y="5013325"/>
            <a:ext cx="2808287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A4361B0-04FD-4D7E-8FFE-5C90AAA8B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225442"/>
            <a:ext cx="8229600" cy="993775"/>
          </a:xfrm>
        </p:spPr>
        <p:txBody>
          <a:bodyPr/>
          <a:lstStyle/>
          <a:p>
            <a:pPr algn="l" eaLnBrk="1" hangingPunct="1"/>
            <a:r>
              <a:rPr lang="de-DE" altLang="pt-BR" sz="3200" dirty="0">
                <a:solidFill>
                  <a:srgbClr val="FF0000"/>
                </a:solidFill>
              </a:rPr>
              <a:t>Shearing stress (tensão de cisalhamento</a:t>
            </a:r>
            <a:r>
              <a:rPr lang="de-DE" altLang="pt-BR" sz="3200" dirty="0"/>
              <a:t>)</a:t>
            </a:r>
          </a:p>
        </p:txBody>
      </p:sp>
      <p:grpSp>
        <p:nvGrpSpPr>
          <p:cNvPr id="14339" name="Group 9">
            <a:extLst>
              <a:ext uri="{FF2B5EF4-FFF2-40B4-BE49-F238E27FC236}">
                <a16:creationId xmlns:a16="http://schemas.microsoft.com/office/drawing/2014/main" id="{F486E12F-5FC9-42F5-80F8-1589CDF1E900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1273175"/>
            <a:ext cx="5256213" cy="5395913"/>
            <a:chOff x="1202" y="802"/>
            <a:chExt cx="3311" cy="3399"/>
          </a:xfrm>
        </p:grpSpPr>
        <p:pic>
          <p:nvPicPr>
            <p:cNvPr id="14340" name="Picture 7">
              <a:extLst>
                <a:ext uri="{FF2B5EF4-FFF2-40B4-BE49-F238E27FC236}">
                  <a16:creationId xmlns:a16="http://schemas.microsoft.com/office/drawing/2014/main" id="{B0F837E2-90EA-4CD2-B318-CFAF4D5D1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t="61411" r="38239" b="14618"/>
            <a:stretch>
              <a:fillRect/>
            </a:stretch>
          </p:blipFill>
          <p:spPr bwMode="auto">
            <a:xfrm>
              <a:off x="2153" y="3372"/>
              <a:ext cx="1407" cy="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1" name="Picture 8">
              <a:extLst>
                <a:ext uri="{FF2B5EF4-FFF2-40B4-BE49-F238E27FC236}">
                  <a16:creationId xmlns:a16="http://schemas.microsoft.com/office/drawing/2014/main" id="{02392BD6-BDA3-4F46-B4C4-8E3E3ECFF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4" t="18709" r="21895" b="19789"/>
            <a:stretch>
              <a:fillRect/>
            </a:stretch>
          </p:blipFill>
          <p:spPr bwMode="auto">
            <a:xfrm>
              <a:off x="1202" y="802"/>
              <a:ext cx="3311" cy="253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BB2AACD-DB20-43E9-9D58-C60F116788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7663" y="404664"/>
            <a:ext cx="7848674" cy="841375"/>
          </a:xfrm>
        </p:spPr>
        <p:txBody>
          <a:bodyPr anchor="ctr"/>
          <a:lstStyle/>
          <a:p>
            <a:pPr eaLnBrk="1" hangingPunct="1"/>
            <a:r>
              <a:rPr lang="de-DE" altLang="pt-BR" sz="4400" dirty="0">
                <a:solidFill>
                  <a:srgbClr val="FF0000"/>
                </a:solidFill>
              </a:rPr>
              <a:t>TORSION (Torção)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0191916-79C5-41B5-91A2-30249AFF1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" y="1124744"/>
            <a:ext cx="77057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pt-BR" sz="2600" b="1" u="sng" dirty="0"/>
              <a:t>Practical Example (Tubular shafts of wind-mill turbines experience torsion and other loads)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55BF2AF-0F40-4FFC-81D2-0E439DC2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480646" cy="431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49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76C476A-23A0-4023-9114-90DC7CB4F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/>
            <a:r>
              <a:rPr lang="de-DE" altLang="pt-BR" sz="4000"/>
              <a:t>Geometry and deformation</a:t>
            </a:r>
          </a:p>
        </p:txBody>
      </p:sp>
      <p:pic>
        <p:nvPicPr>
          <p:cNvPr id="4099" name="Picture 6">
            <a:extLst>
              <a:ext uri="{FF2B5EF4-FFF2-40B4-BE49-F238E27FC236}">
                <a16:creationId xmlns:a16="http://schemas.microsoft.com/office/drawing/2014/main" id="{607EEA2E-6555-47BF-9D36-53DC0969D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t="43690" r="3169" b="19835"/>
          <a:stretch>
            <a:fillRect/>
          </a:stretch>
        </p:blipFill>
        <p:spPr bwMode="auto">
          <a:xfrm>
            <a:off x="430313" y="1268760"/>
            <a:ext cx="7238032" cy="228183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7">
            <a:extLst>
              <a:ext uri="{FF2B5EF4-FFF2-40B4-BE49-F238E27FC236}">
                <a16:creationId xmlns:a16="http://schemas.microsoft.com/office/drawing/2014/main" id="{425FE3F7-8D9B-4781-AE76-4DD44691A1BC}"/>
              </a:ext>
            </a:extLst>
          </p:cNvPr>
          <p:cNvGrpSpPr>
            <a:grpSpLocks/>
          </p:cNvGrpSpPr>
          <p:nvPr/>
        </p:nvGrpSpPr>
        <p:grpSpPr bwMode="auto">
          <a:xfrm>
            <a:off x="2339752" y="3763110"/>
            <a:ext cx="3960440" cy="3122274"/>
            <a:chOff x="1111" y="391"/>
            <a:chExt cx="3629" cy="3220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A5ADDCC5-FB27-4DF4-806D-8E03A9DBE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32" t="71844" r="2336" b="20869"/>
            <a:stretch>
              <a:fillRect/>
            </a:stretch>
          </p:blipFill>
          <p:spPr bwMode="auto">
            <a:xfrm>
              <a:off x="1111" y="3294"/>
              <a:ext cx="362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54B289E6-DD5C-4B6C-AD3E-0A4A45D9C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0" t="9285" r="34378" b="27121"/>
            <a:stretch>
              <a:fillRect/>
            </a:stretch>
          </p:blipFill>
          <p:spPr bwMode="auto">
            <a:xfrm>
              <a:off x="1156" y="391"/>
              <a:ext cx="3538" cy="2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4200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>
            <a:extLst>
              <a:ext uri="{FF2B5EF4-FFF2-40B4-BE49-F238E27FC236}">
                <a16:creationId xmlns:a16="http://schemas.microsoft.com/office/drawing/2014/main" id="{9400CE28-657F-4C39-B7F9-4AEE98FDAE3F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125538"/>
            <a:ext cx="7345363" cy="4800600"/>
            <a:chOff x="612" y="754"/>
            <a:chExt cx="4627" cy="3024"/>
          </a:xfrm>
        </p:grpSpPr>
        <p:pic>
          <p:nvPicPr>
            <p:cNvPr id="6147" name="Picture 5">
              <a:extLst>
                <a:ext uri="{FF2B5EF4-FFF2-40B4-BE49-F238E27FC236}">
                  <a16:creationId xmlns:a16="http://schemas.microsoft.com/office/drawing/2014/main" id="{5A8BD45C-5C83-4CDD-ADBD-EBED3B6B0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1" t="30132" r="8911" b="23994"/>
            <a:stretch>
              <a:fillRect/>
            </a:stretch>
          </p:blipFill>
          <p:spPr bwMode="auto">
            <a:xfrm>
              <a:off x="612" y="754"/>
              <a:ext cx="4627" cy="199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48" name="Rectangle 6">
              <a:extLst>
                <a:ext uri="{FF2B5EF4-FFF2-40B4-BE49-F238E27FC236}">
                  <a16:creationId xmlns:a16="http://schemas.microsoft.com/office/drawing/2014/main" id="{599B074E-5174-46B1-A313-CFE514307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030"/>
              <a:ext cx="444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400" b="1"/>
                <a:t>FIGURE 5.3 Distribution of shearing stress: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400" b="1"/>
                <a:t>(a) a circular shaft in torsion; (b) cross section of a hollow circular tube in torsion.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432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82AE85F-673F-4B65-963B-BBB5376AC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490538"/>
            <a:ext cx="4608512" cy="777875"/>
          </a:xfrm>
          <a:noFill/>
        </p:spPr>
        <p:txBody>
          <a:bodyPr/>
          <a:lstStyle/>
          <a:p>
            <a:pPr algn="l" eaLnBrk="1" hangingPunct="1"/>
            <a:r>
              <a:rPr lang="de-DE" altLang="pt-BR" sz="3400"/>
              <a:t>Torsion failures</a:t>
            </a:r>
          </a:p>
        </p:txBody>
      </p:sp>
      <p:grpSp>
        <p:nvGrpSpPr>
          <p:cNvPr id="7171" name="Group 10">
            <a:extLst>
              <a:ext uri="{FF2B5EF4-FFF2-40B4-BE49-F238E27FC236}">
                <a16:creationId xmlns:a16="http://schemas.microsoft.com/office/drawing/2014/main" id="{178F7C34-E7AF-4923-9B52-E06F6A8683C2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1341438"/>
            <a:ext cx="5976938" cy="4765675"/>
            <a:chOff x="839" y="890"/>
            <a:chExt cx="3765" cy="3002"/>
          </a:xfrm>
        </p:grpSpPr>
        <p:pic>
          <p:nvPicPr>
            <p:cNvPr id="7172" name="Picture 8">
              <a:extLst>
                <a:ext uri="{FF2B5EF4-FFF2-40B4-BE49-F238E27FC236}">
                  <a16:creationId xmlns:a16="http://schemas.microsoft.com/office/drawing/2014/main" id="{F3A40128-A3F3-4634-A980-EAA4BD9E5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42" t="30261" r="18765" b="14247"/>
            <a:stretch>
              <a:fillRect/>
            </a:stretch>
          </p:blipFill>
          <p:spPr bwMode="auto">
            <a:xfrm>
              <a:off x="839" y="890"/>
              <a:ext cx="3765" cy="2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9">
              <a:extLst>
                <a:ext uri="{FF2B5EF4-FFF2-40B4-BE49-F238E27FC236}">
                  <a16:creationId xmlns:a16="http://schemas.microsoft.com/office/drawing/2014/main" id="{030A7E2B-2C6F-4312-AF21-BB905098A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4" t="81804" r="18765"/>
            <a:stretch>
              <a:fillRect/>
            </a:stretch>
          </p:blipFill>
          <p:spPr bwMode="auto">
            <a:xfrm>
              <a:off x="1111" y="3113"/>
              <a:ext cx="3221" cy="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7468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0505E52-24EF-4A45-8709-DDECAF10D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843588" cy="777875"/>
          </a:xfrm>
        </p:spPr>
        <p:txBody>
          <a:bodyPr/>
          <a:lstStyle/>
          <a:p>
            <a:pPr algn="l" eaLnBrk="1" hangingPunct="1"/>
            <a:r>
              <a:rPr lang="de-DE" altLang="pt-BR" sz="4000"/>
              <a:t>Angle of twist</a:t>
            </a:r>
          </a:p>
        </p:txBody>
      </p:sp>
      <p:grpSp>
        <p:nvGrpSpPr>
          <p:cNvPr id="8195" name="Group 8">
            <a:extLst>
              <a:ext uri="{FF2B5EF4-FFF2-40B4-BE49-F238E27FC236}">
                <a16:creationId xmlns:a16="http://schemas.microsoft.com/office/drawing/2014/main" id="{1E3DA8FE-6887-4C42-9498-10831CDB4A9E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628775"/>
            <a:ext cx="4824412" cy="4105275"/>
            <a:chOff x="1247" y="1026"/>
            <a:chExt cx="3039" cy="2586"/>
          </a:xfrm>
        </p:grpSpPr>
        <p:pic>
          <p:nvPicPr>
            <p:cNvPr id="8196" name="Picture 6">
              <a:extLst>
                <a:ext uri="{FF2B5EF4-FFF2-40B4-BE49-F238E27FC236}">
                  <a16:creationId xmlns:a16="http://schemas.microsoft.com/office/drawing/2014/main" id="{3C50D89E-5BE6-4CCA-BA3D-25009F399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32" t="76614" r="5634" b="10065"/>
            <a:stretch>
              <a:fillRect/>
            </a:stretch>
          </p:blipFill>
          <p:spPr bwMode="auto">
            <a:xfrm>
              <a:off x="1792" y="3158"/>
              <a:ext cx="1995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7" name="Picture 7">
              <a:extLst>
                <a:ext uri="{FF2B5EF4-FFF2-40B4-BE49-F238E27FC236}">
                  <a16:creationId xmlns:a16="http://schemas.microsoft.com/office/drawing/2014/main" id="{AE54B329-FA4B-41E3-A5DD-DD8113F49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" t="31367" r="41768" b="10065"/>
            <a:stretch>
              <a:fillRect/>
            </a:stretch>
          </p:blipFill>
          <p:spPr bwMode="auto">
            <a:xfrm>
              <a:off x="1247" y="1026"/>
              <a:ext cx="3039" cy="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3461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AEEDA06-6849-406D-9A66-A920F61BC2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de-DE" altLang="pt-BR" sz="4400"/>
              <a:t>SHEAR AND MOMENT IN BEAMS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F899613-0C5D-416A-94EF-797B20FA4B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945313" cy="911225"/>
          </a:xfrm>
        </p:spPr>
        <p:txBody>
          <a:bodyPr/>
          <a:lstStyle/>
          <a:p>
            <a:pPr eaLnBrk="1" hangingPunct="1"/>
            <a:r>
              <a:rPr lang="de-DE" altLang="pt-BR" sz="3200" dirty="0">
                <a:solidFill>
                  <a:srgbClr val="FF0000"/>
                </a:solidFill>
              </a:rPr>
              <a:t>Shear force = força cortante</a:t>
            </a:r>
          </a:p>
          <a:p>
            <a:pPr eaLnBrk="1" hangingPunct="1"/>
            <a:r>
              <a:rPr lang="de-DE" altLang="pt-BR" sz="3200" dirty="0">
                <a:solidFill>
                  <a:srgbClr val="FF0000"/>
                </a:solidFill>
              </a:rPr>
              <a:t>Bendind moment = momento fletor</a:t>
            </a:r>
          </a:p>
        </p:txBody>
      </p:sp>
    </p:spTree>
    <p:extLst>
      <p:ext uri="{BB962C8B-B14F-4D97-AF65-F5344CB8AC3E}">
        <p14:creationId xmlns:p14="http://schemas.microsoft.com/office/powerpoint/2010/main" val="1701791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D2D90D0-218D-49B5-AD55-64C2DF131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2738"/>
            <a:ext cx="8229600" cy="812800"/>
          </a:xfrm>
        </p:spPr>
        <p:txBody>
          <a:bodyPr/>
          <a:lstStyle/>
          <a:p>
            <a:pPr algn="l" eaLnBrk="1" hangingPunct="1"/>
            <a:r>
              <a:rPr lang="de-DE" altLang="pt-BR"/>
              <a:t>Types of beams</a:t>
            </a:r>
          </a:p>
        </p:txBody>
      </p:sp>
      <p:grpSp>
        <p:nvGrpSpPr>
          <p:cNvPr id="3075" name="Group 10">
            <a:extLst>
              <a:ext uri="{FF2B5EF4-FFF2-40B4-BE49-F238E27FC236}">
                <a16:creationId xmlns:a16="http://schemas.microsoft.com/office/drawing/2014/main" id="{9A368669-F81C-41B7-99E9-944F9B331BDD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484313"/>
            <a:ext cx="8172450" cy="5068887"/>
            <a:chOff x="249" y="920"/>
            <a:chExt cx="5148" cy="3193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14E01486-5C79-4541-A55F-387B971E4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9" t="59071" r="51482" b="24225"/>
            <a:stretch>
              <a:fillRect/>
            </a:stretch>
          </p:blipFill>
          <p:spPr bwMode="auto">
            <a:xfrm>
              <a:off x="249" y="920"/>
              <a:ext cx="2268" cy="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C1FDFCD5-A260-4E5C-92F5-DD833629F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8" t="59071" r="25652" b="24471"/>
            <a:stretch>
              <a:fillRect/>
            </a:stretch>
          </p:blipFill>
          <p:spPr bwMode="auto">
            <a:xfrm>
              <a:off x="2745" y="935"/>
              <a:ext cx="1995" cy="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636C4CBE-7512-4C22-BF4B-5CBAF0FC8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5" t="59071" r="3125" b="24232"/>
            <a:stretch>
              <a:fillRect/>
            </a:stretch>
          </p:blipFill>
          <p:spPr bwMode="auto">
            <a:xfrm>
              <a:off x="567" y="2541"/>
              <a:ext cx="1815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9" name="Text Box 7">
              <a:extLst>
                <a:ext uri="{FF2B5EF4-FFF2-40B4-BE49-F238E27FC236}">
                  <a16:creationId xmlns:a16="http://schemas.microsoft.com/office/drawing/2014/main" id="{E6B759C2-A98C-44EE-A247-A2C6715C9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951"/>
              <a:ext cx="1723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pt-BR" sz="2600" dirty="0"/>
                <a:t>Simple beam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pt-BR" sz="2600" dirty="0">
                  <a:solidFill>
                    <a:srgbClr val="FF0000"/>
                  </a:solidFill>
                </a:rPr>
                <a:t>(viga biapoiada)</a:t>
              </a:r>
            </a:p>
          </p:txBody>
        </p:sp>
        <p:sp>
          <p:nvSpPr>
            <p:cNvPr id="3080" name="Text Box 8">
              <a:extLst>
                <a:ext uri="{FF2B5EF4-FFF2-40B4-BE49-F238E27FC236}">
                  <a16:creationId xmlns:a16="http://schemas.microsoft.com/office/drawing/2014/main" id="{9D11A0CB-F3C0-44C1-8AB8-21CA2BE9E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1964"/>
              <a:ext cx="2925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pt-BR" sz="2600" dirty="0"/>
                <a:t>Cantilever  beam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pt-BR" sz="2600" dirty="0">
                  <a:solidFill>
                    <a:srgbClr val="FF0000"/>
                  </a:solidFill>
                </a:rPr>
                <a:t>(viga em balanço/engastada)</a:t>
              </a:r>
            </a:p>
          </p:txBody>
        </p:sp>
        <p:sp>
          <p:nvSpPr>
            <p:cNvPr id="3081" name="Text Box 9">
              <a:extLst>
                <a:ext uri="{FF2B5EF4-FFF2-40B4-BE49-F238E27FC236}">
                  <a16:creationId xmlns:a16="http://schemas.microsoft.com/office/drawing/2014/main" id="{BBAD36FC-CC75-471B-9C1C-7464952BD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3551"/>
              <a:ext cx="2994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pt-BR" sz="2600" dirty="0"/>
                <a:t>Overhang  beam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pt-BR" sz="2600" dirty="0">
                  <a:solidFill>
                    <a:srgbClr val="FF0000"/>
                  </a:solidFill>
                </a:rPr>
                <a:t>(viga biapoiada com balanço)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478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BA5F487-D1FF-4AF5-AD23-03691C8FF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pt-BR"/>
              <a:t>Historical development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671A255-407B-4857-AC9C-94A622985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pt-BR" sz="2800"/>
              <a:t>Leonardo da Vinci (1452 – 1519) and Galileo Galilei (1564–1642) investigated the behavior of bars under loads.</a:t>
            </a:r>
          </a:p>
          <a:p>
            <a:pPr eaLnBrk="1" hangingPunct="1">
              <a:lnSpc>
                <a:spcPct val="80000"/>
              </a:lnSpc>
            </a:pPr>
            <a:r>
              <a:rPr lang="de-DE" altLang="pt-BR" sz="2800"/>
              <a:t>Robert Hooke (1615–1703) was the first to show that a body is deformed if a force acts upon it.</a:t>
            </a:r>
          </a:p>
          <a:p>
            <a:pPr eaLnBrk="1" hangingPunct="1">
              <a:lnSpc>
                <a:spcPct val="80000"/>
              </a:lnSpc>
            </a:pPr>
            <a:r>
              <a:rPr lang="de-DE" altLang="pt-BR" sz="2800"/>
              <a:t>Sir Isaac Newton (1642–1727) developed the concepts of Newtonian mechanics.</a:t>
            </a:r>
          </a:p>
          <a:p>
            <a:pPr eaLnBrk="1" hangingPunct="1">
              <a:lnSpc>
                <a:spcPct val="80000"/>
              </a:lnSpc>
            </a:pPr>
            <a:r>
              <a:rPr lang="de-DE" altLang="pt-BR" sz="2800"/>
              <a:t>Leonard Euler (1707–1783) presented the mathematical theory of columns in 1744.</a:t>
            </a:r>
          </a:p>
          <a:p>
            <a:pPr eaLnBrk="1" hangingPunct="1">
              <a:lnSpc>
                <a:spcPct val="80000"/>
              </a:lnSpc>
            </a:pPr>
            <a:r>
              <a:rPr lang="de-DE" altLang="pt-BR" sz="2800"/>
              <a:t>Thomas Young (1773–1829) established a coefficient of elasticity called, Young’s modulus. </a:t>
            </a:r>
          </a:p>
        </p:txBody>
      </p:sp>
    </p:spTree>
    <p:extLst>
      <p:ext uri="{BB962C8B-B14F-4D97-AF65-F5344CB8AC3E}">
        <p14:creationId xmlns:p14="http://schemas.microsoft.com/office/powerpoint/2010/main" val="4185965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BEF0686-F528-4638-AD37-47B14D488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 eaLnBrk="1" hangingPunct="1"/>
            <a:r>
              <a:rPr lang="de-DE" altLang="pt-BR" sz="4000"/>
              <a:t>Calculation of beam reaction forces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86C03DB-8B0F-4611-A4C7-D78FF67DA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1513" y="1557338"/>
            <a:ext cx="7572375" cy="410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pt-BR" sz="3600" dirty="0"/>
              <a:t>Equations of static equilibrium are used to determine the reaction forces of a loaded beam.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pt-BR" sz="3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pt-BR" sz="3600" dirty="0">
                <a:solidFill>
                  <a:srgbClr val="FF0000"/>
                </a:solidFill>
              </a:rPr>
              <a:t>Self weight (peso próprio) </a:t>
            </a:r>
            <a:r>
              <a:rPr lang="de-DE" altLang="pt-BR" sz="3600" dirty="0"/>
              <a:t>of the beam is usually neglected unless otherwise specified.</a:t>
            </a:r>
          </a:p>
        </p:txBody>
      </p:sp>
    </p:spTree>
    <p:extLst>
      <p:ext uri="{BB962C8B-B14F-4D97-AF65-F5344CB8AC3E}">
        <p14:creationId xmlns:p14="http://schemas.microsoft.com/office/powerpoint/2010/main" val="4017296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EADC69C-A79E-4EF1-BF30-2773B5E6D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86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pt-BR" sz="3600"/>
              <a:t>Example (cantilever beam)</a:t>
            </a:r>
          </a:p>
        </p:txBody>
      </p:sp>
      <p:pic>
        <p:nvPicPr>
          <p:cNvPr id="5123" name="Picture 7">
            <a:extLst>
              <a:ext uri="{FF2B5EF4-FFF2-40B4-BE49-F238E27FC236}">
                <a16:creationId xmlns:a16="http://schemas.microsoft.com/office/drawing/2014/main" id="{72546943-1827-4D6C-8DA8-00427327A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26563" r="4216" b="25217"/>
          <a:stretch>
            <a:fillRect/>
          </a:stretch>
        </p:blipFill>
        <p:spPr bwMode="auto">
          <a:xfrm>
            <a:off x="684213" y="1485900"/>
            <a:ext cx="7848600" cy="400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0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64388968-68DA-4E62-8774-EB710155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3" t="29318" r="1956" b="13585"/>
          <a:stretch>
            <a:fillRect/>
          </a:stretch>
        </p:blipFill>
        <p:spPr bwMode="auto">
          <a:xfrm>
            <a:off x="611188" y="1041400"/>
            <a:ext cx="8064500" cy="461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363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15BDBFA2-244B-44CA-B2CB-119530D5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4" t="14561" r="11604" b="6683"/>
          <a:stretch>
            <a:fillRect/>
          </a:stretch>
        </p:blipFill>
        <p:spPr bwMode="auto">
          <a:xfrm>
            <a:off x="2195513" y="620713"/>
            <a:ext cx="4897437" cy="5761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02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8">
            <a:extLst>
              <a:ext uri="{FF2B5EF4-FFF2-40B4-BE49-F238E27FC236}">
                <a16:creationId xmlns:a16="http://schemas.microsoft.com/office/drawing/2014/main" id="{633D307F-92CA-4F21-A2D0-206DF225A708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332656"/>
            <a:ext cx="4896544" cy="6408712"/>
            <a:chOff x="975" y="119"/>
            <a:chExt cx="3901" cy="4128"/>
          </a:xfrm>
        </p:grpSpPr>
        <p:grpSp>
          <p:nvGrpSpPr>
            <p:cNvPr id="8197" name="Group 7">
              <a:extLst>
                <a:ext uri="{FF2B5EF4-FFF2-40B4-BE49-F238E27FC236}">
                  <a16:creationId xmlns:a16="http://schemas.microsoft.com/office/drawing/2014/main" id="{7CD23B2C-0D10-4598-A5D1-D794DED0F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119"/>
              <a:ext cx="3901" cy="1906"/>
              <a:chOff x="975" y="164"/>
              <a:chExt cx="3901" cy="1906"/>
            </a:xfrm>
          </p:grpSpPr>
          <p:pic>
            <p:nvPicPr>
              <p:cNvPr id="8199" name="Picture 4">
                <a:extLst>
                  <a:ext uri="{FF2B5EF4-FFF2-40B4-BE49-F238E27FC236}">
                    <a16:creationId xmlns:a16="http://schemas.microsoft.com/office/drawing/2014/main" id="{1FA77953-6CD9-4717-82BC-5BC4C7D681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08" t="26367" r="16032" b="34245"/>
              <a:stretch>
                <a:fillRect/>
              </a:stretch>
            </p:blipFill>
            <p:spPr bwMode="auto">
              <a:xfrm>
                <a:off x="1020" y="255"/>
                <a:ext cx="3856" cy="1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200" name="Rectangle 5">
                <a:extLst>
                  <a:ext uri="{FF2B5EF4-FFF2-40B4-BE49-F238E27FC236}">
                    <a16:creationId xmlns:a16="http://schemas.microsoft.com/office/drawing/2014/main" id="{7D6B24A7-25C8-4EEE-A541-008EB46FA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4"/>
                <a:ext cx="1043" cy="1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600"/>
              </a:p>
            </p:txBody>
          </p:sp>
        </p:grpSp>
        <p:pic>
          <p:nvPicPr>
            <p:cNvPr id="8198" name="Picture 6">
              <a:extLst>
                <a:ext uri="{FF2B5EF4-FFF2-40B4-BE49-F238E27FC236}">
                  <a16:creationId xmlns:a16="http://schemas.microsoft.com/office/drawing/2014/main" id="{B146FF8F-706F-4F62-B21D-C089A3B98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16" t="17513" r="21208" b="35243"/>
            <a:stretch>
              <a:fillRect/>
            </a:stretch>
          </p:blipFill>
          <p:spPr bwMode="auto">
            <a:xfrm>
              <a:off x="1338" y="2070"/>
              <a:ext cx="3175" cy="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7897A37-6B16-4EF8-A824-999F92BF4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6" t="49023" r="29329" b="35243"/>
          <a:stretch>
            <a:fillRect/>
          </a:stretch>
        </p:blipFill>
        <p:spPr bwMode="auto">
          <a:xfrm>
            <a:off x="6300762" y="3361580"/>
            <a:ext cx="1728788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674F2A65-5A2C-4B74-84DC-D6FD583A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t="19489" r="33755" b="67729"/>
          <a:stretch>
            <a:fillRect/>
          </a:stretch>
        </p:blipFill>
        <p:spPr bwMode="auto">
          <a:xfrm>
            <a:off x="6229325" y="4963264"/>
            <a:ext cx="18716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083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>
            <a:extLst>
              <a:ext uri="{FF2B5EF4-FFF2-40B4-BE49-F238E27FC236}">
                <a16:creationId xmlns:a16="http://schemas.microsoft.com/office/drawing/2014/main" id="{777E4E74-A1A5-4507-8250-EDAF55523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19354" r="4124" b="17513"/>
          <a:stretch>
            <a:fillRect/>
          </a:stretch>
        </p:blipFill>
        <p:spPr bwMode="auto">
          <a:xfrm>
            <a:off x="611188" y="692150"/>
            <a:ext cx="8064500" cy="511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864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7FB4C739-5AD4-431E-AE60-C8B37F5EF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4" t="21658" r="6250" b="20268"/>
          <a:stretch>
            <a:fillRect/>
          </a:stretch>
        </p:blipFill>
        <p:spPr bwMode="auto">
          <a:xfrm>
            <a:off x="539750" y="863600"/>
            <a:ext cx="8208963" cy="494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288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5135F90-0B8C-4D3E-B1BF-AB44FCB833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 anchor="ctr"/>
          <a:lstStyle/>
          <a:p>
            <a:pPr eaLnBrk="1" hangingPunct="1"/>
            <a:r>
              <a:rPr lang="de-DE" altLang="pt-BR" sz="4400" dirty="0">
                <a:solidFill>
                  <a:srgbClr val="FF0000"/>
                </a:solidFill>
              </a:rPr>
              <a:t>STRESSES IN BEAMS</a:t>
            </a:r>
          </a:p>
        </p:txBody>
      </p:sp>
      <p:sp>
        <p:nvSpPr>
          <p:cNvPr id="5" name="Subtítulo 1">
            <a:extLst>
              <a:ext uri="{FF2B5EF4-FFF2-40B4-BE49-F238E27FC236}">
                <a16:creationId xmlns:a16="http://schemas.microsoft.com/office/drawing/2014/main" id="{0694A124-65B9-47B2-8E77-939FBF1ED63F}"/>
              </a:ext>
            </a:extLst>
          </p:cNvPr>
          <p:cNvSpPr txBox="1">
            <a:spLocks/>
          </p:cNvSpPr>
          <p:nvPr/>
        </p:nvSpPr>
        <p:spPr bwMode="auto">
          <a:xfrm>
            <a:off x="1237320" y="1124744"/>
            <a:ext cx="6669360" cy="40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FF0000"/>
                </a:solidFill>
              </a:rPr>
              <a:t>(Tensões em vigas)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6E8D4F9E-21B4-4340-8E97-98B5E9A92446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1678607"/>
            <a:ext cx="7633468" cy="4846737"/>
            <a:chOff x="657" y="920"/>
            <a:chExt cx="4446" cy="3023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4E62B0F9-EDA3-4C24-AA80-6DFBC37DD3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55" t="22440" r="17302" b="32292"/>
            <a:stretch>
              <a:fillRect/>
            </a:stretch>
          </p:blipFill>
          <p:spPr bwMode="auto">
            <a:xfrm>
              <a:off x="657" y="920"/>
              <a:ext cx="3629" cy="2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8CA75C8C-1442-4219-9CBA-5F84F8BBF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" y="3385"/>
              <a:ext cx="4162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pt-BR" sz="2600" dirty="0"/>
                <a:t>FIGURE 7.1 A cantilever beam loaded in its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pt-BR" sz="2600" dirty="0"/>
                <a:t>plane of symmetry.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910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AC903A9-041E-4E2C-8940-82E271960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2738"/>
            <a:ext cx="8229600" cy="812800"/>
          </a:xfrm>
        </p:spPr>
        <p:txBody>
          <a:bodyPr/>
          <a:lstStyle/>
          <a:p>
            <a:pPr algn="l" eaLnBrk="1" hangingPunct="1"/>
            <a:r>
              <a:rPr lang="de-DE" altLang="pt-BR" sz="3200"/>
              <a:t>Example of an almost pure bending situation</a:t>
            </a:r>
          </a:p>
        </p:txBody>
      </p:sp>
      <p:grpSp>
        <p:nvGrpSpPr>
          <p:cNvPr id="5123" name="Group 42">
            <a:extLst>
              <a:ext uri="{FF2B5EF4-FFF2-40B4-BE49-F238E27FC236}">
                <a16:creationId xmlns:a16="http://schemas.microsoft.com/office/drawing/2014/main" id="{2B74A39B-8D7E-4DC1-81C1-F2424D20BF7D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557338"/>
            <a:ext cx="6626225" cy="4543425"/>
            <a:chOff x="884" y="981"/>
            <a:chExt cx="4174" cy="2862"/>
          </a:xfrm>
        </p:grpSpPr>
        <p:sp>
          <p:nvSpPr>
            <p:cNvPr id="5124" name="Rectangle 5">
              <a:extLst>
                <a:ext uri="{FF2B5EF4-FFF2-40B4-BE49-F238E27FC236}">
                  <a16:creationId xmlns:a16="http://schemas.microsoft.com/office/drawing/2014/main" id="{3214B17D-441B-4655-9195-E08F16C09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1480"/>
              <a:ext cx="2676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BR" sz="2600"/>
            </a:p>
          </p:txBody>
        </p:sp>
        <p:sp>
          <p:nvSpPr>
            <p:cNvPr id="5125" name="Text Box 13">
              <a:extLst>
                <a:ext uri="{FF2B5EF4-FFF2-40B4-BE49-F238E27FC236}">
                  <a16:creationId xmlns:a16="http://schemas.microsoft.com/office/drawing/2014/main" id="{37AAB959-E603-4193-98C9-6BC7DE136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1" y="981"/>
              <a:ext cx="272" cy="31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pt-BR" sz="2600"/>
                <a:t>F</a:t>
              </a:r>
            </a:p>
          </p:txBody>
        </p:sp>
        <p:sp>
          <p:nvSpPr>
            <p:cNvPr id="5126" name="Line 16">
              <a:extLst>
                <a:ext uri="{FF2B5EF4-FFF2-40B4-BE49-F238E27FC236}">
                  <a16:creationId xmlns:a16="http://schemas.microsoft.com/office/drawing/2014/main" id="{B9D822FC-9117-43AE-8D1B-1182424BB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6" y="1117"/>
              <a:ext cx="0" cy="3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7" name="Line 17">
              <a:extLst>
                <a:ext uri="{FF2B5EF4-FFF2-40B4-BE49-F238E27FC236}">
                  <a16:creationId xmlns:a16="http://schemas.microsoft.com/office/drawing/2014/main" id="{DE09DDE3-8CBA-4B9E-B9DA-53FBA57BD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1298"/>
              <a:ext cx="0" cy="63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8" name="Rectangle 18">
              <a:extLst>
                <a:ext uri="{FF2B5EF4-FFF2-40B4-BE49-F238E27FC236}">
                  <a16:creationId xmlns:a16="http://schemas.microsoft.com/office/drawing/2014/main" id="{3FDF1450-4455-44EB-8771-3202707C6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298"/>
              <a:ext cx="182" cy="6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600"/>
            </a:p>
          </p:txBody>
        </p:sp>
        <p:grpSp>
          <p:nvGrpSpPr>
            <p:cNvPr id="5129" name="Group 22">
              <a:extLst>
                <a:ext uri="{FF2B5EF4-FFF2-40B4-BE49-F238E27FC236}">
                  <a16:creationId xmlns:a16="http://schemas.microsoft.com/office/drawing/2014/main" id="{63A9623A-2D08-41DB-B0B1-9737100928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0" y="2432"/>
              <a:ext cx="2654" cy="481"/>
              <a:chOff x="1429" y="2115"/>
              <a:chExt cx="2654" cy="481"/>
            </a:xfrm>
          </p:grpSpPr>
          <p:grpSp>
            <p:nvGrpSpPr>
              <p:cNvPr id="5146" name="Group 20">
                <a:extLst>
                  <a:ext uri="{FF2B5EF4-FFF2-40B4-BE49-F238E27FC236}">
                    <a16:creationId xmlns:a16="http://schemas.microsoft.com/office/drawing/2014/main" id="{32949DA6-B4DC-401B-83BB-86C80C2D87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9" y="2115"/>
                <a:ext cx="2654" cy="481"/>
                <a:chOff x="1429" y="1468"/>
                <a:chExt cx="2654" cy="481"/>
              </a:xfrm>
            </p:grpSpPr>
            <p:sp>
              <p:nvSpPr>
                <p:cNvPr id="5148" name="Freeform 7">
                  <a:extLst>
                    <a:ext uri="{FF2B5EF4-FFF2-40B4-BE49-F238E27FC236}">
                      <a16:creationId xmlns:a16="http://schemas.microsoft.com/office/drawing/2014/main" id="{E62AE03F-7E29-48C4-B1BA-18B3613E0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" y="1752"/>
                  <a:ext cx="2588" cy="187"/>
                </a:xfrm>
                <a:custGeom>
                  <a:avLst/>
                  <a:gdLst>
                    <a:gd name="T0" fmla="*/ 0 w 2588"/>
                    <a:gd name="T1" fmla="*/ 9 h 187"/>
                    <a:gd name="T2" fmla="*/ 824 w 2588"/>
                    <a:gd name="T3" fmla="*/ 11 h 187"/>
                    <a:gd name="T4" fmla="*/ 1816 w 2588"/>
                    <a:gd name="T5" fmla="*/ 75 h 187"/>
                    <a:gd name="T6" fmla="*/ 2588 w 2588"/>
                    <a:gd name="T7" fmla="*/ 187 h 18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8" h="187">
                      <a:moveTo>
                        <a:pt x="0" y="9"/>
                      </a:moveTo>
                      <a:cubicBezTo>
                        <a:pt x="137" y="9"/>
                        <a:pt x="521" y="0"/>
                        <a:pt x="824" y="11"/>
                      </a:cubicBezTo>
                      <a:cubicBezTo>
                        <a:pt x="1127" y="22"/>
                        <a:pt x="1522" y="46"/>
                        <a:pt x="1816" y="75"/>
                      </a:cubicBezTo>
                      <a:cubicBezTo>
                        <a:pt x="2110" y="104"/>
                        <a:pt x="2427" y="164"/>
                        <a:pt x="2588" y="18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9" name="Freeform 8">
                  <a:extLst>
                    <a:ext uri="{FF2B5EF4-FFF2-40B4-BE49-F238E27FC236}">
                      <a16:creationId xmlns:a16="http://schemas.microsoft.com/office/drawing/2014/main" id="{7181FF98-FD9A-4E75-AAAF-0F11DF2A3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" y="1468"/>
                  <a:ext cx="2654" cy="200"/>
                </a:xfrm>
                <a:custGeom>
                  <a:avLst/>
                  <a:gdLst>
                    <a:gd name="T0" fmla="*/ 0 w 2654"/>
                    <a:gd name="T1" fmla="*/ 3 h 200"/>
                    <a:gd name="T2" fmla="*/ 860 w 2654"/>
                    <a:gd name="T3" fmla="*/ 12 h 200"/>
                    <a:gd name="T4" fmla="*/ 1859 w 2654"/>
                    <a:gd name="T5" fmla="*/ 78 h 200"/>
                    <a:gd name="T6" fmla="*/ 2654 w 2654"/>
                    <a:gd name="T7" fmla="*/ 200 h 2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54" h="200">
                      <a:moveTo>
                        <a:pt x="0" y="3"/>
                      </a:moveTo>
                      <a:cubicBezTo>
                        <a:pt x="143" y="4"/>
                        <a:pt x="550" y="0"/>
                        <a:pt x="860" y="12"/>
                      </a:cubicBezTo>
                      <a:cubicBezTo>
                        <a:pt x="1170" y="24"/>
                        <a:pt x="1560" y="47"/>
                        <a:pt x="1859" y="78"/>
                      </a:cubicBezTo>
                      <a:cubicBezTo>
                        <a:pt x="2158" y="109"/>
                        <a:pt x="2489" y="175"/>
                        <a:pt x="2654" y="2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0" name="Freeform 10">
                  <a:extLst>
                    <a:ext uri="{FF2B5EF4-FFF2-40B4-BE49-F238E27FC236}">
                      <a16:creationId xmlns:a16="http://schemas.microsoft.com/office/drawing/2014/main" id="{03B9F69B-E625-461E-B107-B9C889453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014" y="1661"/>
                  <a:ext cx="66" cy="288"/>
                </a:xfrm>
                <a:custGeom>
                  <a:avLst/>
                  <a:gdLst>
                    <a:gd name="T0" fmla="*/ 0 w 66"/>
                    <a:gd name="T1" fmla="*/ 0 h 288"/>
                    <a:gd name="T2" fmla="*/ 66 w 66"/>
                    <a:gd name="T3" fmla="*/ 288 h 28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6" h="288">
                      <a:moveTo>
                        <a:pt x="0" y="0"/>
                      </a:moveTo>
                      <a:lnTo>
                        <a:pt x="66" y="28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147" name="Line 21">
                <a:extLst>
                  <a:ext uri="{FF2B5EF4-FFF2-40B4-BE49-F238E27FC236}">
                    <a16:creationId xmlns:a16="http://schemas.microsoft.com/office/drawing/2014/main" id="{8A839FA3-D712-47E4-8E7E-611D073ED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2115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130" name="Rectangle 23">
              <a:extLst>
                <a:ext uri="{FF2B5EF4-FFF2-40B4-BE49-F238E27FC236}">
                  <a16:creationId xmlns:a16="http://schemas.microsoft.com/office/drawing/2014/main" id="{520B1047-8157-4467-AB45-E30934B3B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251"/>
              <a:ext cx="182" cy="6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600"/>
            </a:p>
          </p:txBody>
        </p:sp>
        <p:sp>
          <p:nvSpPr>
            <p:cNvPr id="5131" name="Line 24">
              <a:extLst>
                <a:ext uri="{FF2B5EF4-FFF2-40B4-BE49-F238E27FC236}">
                  <a16:creationId xmlns:a16="http://schemas.microsoft.com/office/drawing/2014/main" id="{6C47772A-989D-42E5-802E-C3DA58ACB4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2251"/>
              <a:ext cx="0" cy="63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2" name="Rectangle 25" descr="Dark upward diagonal">
              <a:extLst>
                <a:ext uri="{FF2B5EF4-FFF2-40B4-BE49-F238E27FC236}">
                  <a16:creationId xmlns:a16="http://schemas.microsoft.com/office/drawing/2014/main" id="{21AFE854-9573-4324-A969-56921ED89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1480"/>
              <a:ext cx="136" cy="27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600"/>
            </a:p>
          </p:txBody>
        </p:sp>
        <p:sp>
          <p:nvSpPr>
            <p:cNvPr id="5133" name="Line 27">
              <a:extLst>
                <a:ext uri="{FF2B5EF4-FFF2-40B4-BE49-F238E27FC236}">
                  <a16:creationId xmlns:a16="http://schemas.microsoft.com/office/drawing/2014/main" id="{619EBC55-D1E1-4F2D-A1F3-5E13A7B95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1888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4" name="Text Box 28">
              <a:extLst>
                <a:ext uri="{FF2B5EF4-FFF2-40B4-BE49-F238E27FC236}">
                  <a16:creationId xmlns:a16="http://schemas.microsoft.com/office/drawing/2014/main" id="{AAC04732-A321-43E6-AFFB-00BBB5A85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2" y="1904"/>
              <a:ext cx="72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pt-BR" sz="2000"/>
                <a:t>15-inch</a:t>
              </a:r>
            </a:p>
          </p:txBody>
        </p:sp>
        <p:sp>
          <p:nvSpPr>
            <p:cNvPr id="5135" name="Line 29">
              <a:extLst>
                <a:ext uri="{FF2B5EF4-FFF2-40B4-BE49-F238E27FC236}">
                  <a16:creationId xmlns:a16="http://schemas.microsoft.com/office/drawing/2014/main" id="{35B2ECC2-D16D-48C1-9B2D-735F88BE8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6" y="1797"/>
              <a:ext cx="0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6" name="Line 30">
              <a:extLst>
                <a:ext uri="{FF2B5EF4-FFF2-40B4-BE49-F238E27FC236}">
                  <a16:creationId xmlns:a16="http://schemas.microsoft.com/office/drawing/2014/main" id="{0A56B690-E87F-471A-816B-7655A7624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9" y="1797"/>
              <a:ext cx="0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7" name="Line 31">
              <a:extLst>
                <a:ext uri="{FF2B5EF4-FFF2-40B4-BE49-F238E27FC236}">
                  <a16:creationId xmlns:a16="http://schemas.microsoft.com/office/drawing/2014/main" id="{4114EEEE-39B2-4AFB-BCB4-DD3421CAB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5" y="1797"/>
              <a:ext cx="0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8" name="Line 32">
              <a:extLst>
                <a:ext uri="{FF2B5EF4-FFF2-40B4-BE49-F238E27FC236}">
                  <a16:creationId xmlns:a16="http://schemas.microsoft.com/office/drawing/2014/main" id="{480D4134-6902-4409-9D61-40A38126F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3" y="1888"/>
              <a:ext cx="13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9" name="Line 33">
              <a:extLst>
                <a:ext uri="{FF2B5EF4-FFF2-40B4-BE49-F238E27FC236}">
                  <a16:creationId xmlns:a16="http://schemas.microsoft.com/office/drawing/2014/main" id="{C4EC6D45-0806-4FB5-8AE2-5F77CA353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5" y="1888"/>
              <a:ext cx="13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0" name="Text Box 34">
              <a:extLst>
                <a:ext uri="{FF2B5EF4-FFF2-40B4-BE49-F238E27FC236}">
                  <a16:creationId xmlns:a16="http://schemas.microsoft.com/office/drawing/2014/main" id="{5AE5DD5C-DB51-411B-9C45-25E193DB1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1910"/>
              <a:ext cx="72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pt-BR" sz="2000"/>
                <a:t>0.5-inch</a:t>
              </a:r>
            </a:p>
          </p:txBody>
        </p:sp>
        <p:sp>
          <p:nvSpPr>
            <p:cNvPr id="5141" name="Text Box 35">
              <a:extLst>
                <a:ext uri="{FF2B5EF4-FFF2-40B4-BE49-F238E27FC236}">
                  <a16:creationId xmlns:a16="http://schemas.microsoft.com/office/drawing/2014/main" id="{30A1AA47-832B-4D2A-B08F-84E973F56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1480"/>
              <a:ext cx="72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pt-BR" sz="2000"/>
                <a:t>1.5-inch</a:t>
              </a:r>
            </a:p>
          </p:txBody>
        </p:sp>
        <p:sp>
          <p:nvSpPr>
            <p:cNvPr id="5142" name="Line 36">
              <a:extLst>
                <a:ext uri="{FF2B5EF4-FFF2-40B4-BE49-F238E27FC236}">
                  <a16:creationId xmlns:a16="http://schemas.microsoft.com/office/drawing/2014/main" id="{4BB255EC-C271-4C16-BCA1-20F67B2A1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" y="1752"/>
              <a:ext cx="13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3" name="Line 37">
              <a:extLst>
                <a:ext uri="{FF2B5EF4-FFF2-40B4-BE49-F238E27FC236}">
                  <a16:creationId xmlns:a16="http://schemas.microsoft.com/office/drawing/2014/main" id="{01539B28-67B5-4AF6-A003-BFA963495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" y="1480"/>
              <a:ext cx="13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4" name="Line 38">
              <a:extLst>
                <a:ext uri="{FF2B5EF4-FFF2-40B4-BE49-F238E27FC236}">
                  <a16:creationId xmlns:a16="http://schemas.microsoft.com/office/drawing/2014/main" id="{0F1083DE-4009-40FF-BD30-019BAE433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5" y="1480"/>
              <a:ext cx="0" cy="27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5" name="Text Box 39">
              <a:extLst>
                <a:ext uri="{FF2B5EF4-FFF2-40B4-BE49-F238E27FC236}">
                  <a16:creationId xmlns:a16="http://schemas.microsoft.com/office/drawing/2014/main" id="{2D11D211-50F3-4988-83A3-498F36C72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5" y="3203"/>
              <a:ext cx="2858" cy="64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pt-BR" sz="2000"/>
                <a:t>L/depth = 15/1.5 = 10; therefore this is considered as a „long“ beam and so the shear force effect is neglected.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6675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">
            <a:extLst>
              <a:ext uri="{FF2B5EF4-FFF2-40B4-BE49-F238E27FC236}">
                <a16:creationId xmlns:a16="http://schemas.microsoft.com/office/drawing/2014/main" id="{E6381387-5163-449E-8EAE-127F8F2E08DB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462088"/>
            <a:ext cx="7129463" cy="3200400"/>
            <a:chOff x="612" y="921"/>
            <a:chExt cx="4491" cy="2016"/>
          </a:xfrm>
        </p:grpSpPr>
        <p:sp>
          <p:nvSpPr>
            <p:cNvPr id="6147" name="Rectangle 2">
              <a:extLst>
                <a:ext uri="{FF2B5EF4-FFF2-40B4-BE49-F238E27FC236}">
                  <a16:creationId xmlns:a16="http://schemas.microsoft.com/office/drawing/2014/main" id="{8D04306F-DA2B-442F-94A9-9E8D095EC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489"/>
              <a:ext cx="3448" cy="4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pt-BR" sz="2000"/>
                <a:t>FIGURE 7.3 Beam in pure bending: (a) before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pt-BR" sz="2000"/>
                <a:t>deformation; (b) cross section;</a:t>
              </a:r>
            </a:p>
          </p:txBody>
        </p:sp>
        <p:pic>
          <p:nvPicPr>
            <p:cNvPr id="6148" name="Picture 3">
              <a:extLst>
                <a:ext uri="{FF2B5EF4-FFF2-40B4-BE49-F238E27FC236}">
                  <a16:creationId xmlns:a16="http://schemas.microsoft.com/office/drawing/2014/main" id="{45F41CC4-29B9-43AD-873B-6E9BAA23F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61" t="29318" r="17513" b="42818"/>
            <a:stretch>
              <a:fillRect/>
            </a:stretch>
          </p:blipFill>
          <p:spPr bwMode="auto">
            <a:xfrm>
              <a:off x="612" y="921"/>
              <a:ext cx="3221" cy="128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4">
              <a:extLst>
                <a:ext uri="{FF2B5EF4-FFF2-40B4-BE49-F238E27FC236}">
                  <a16:creationId xmlns:a16="http://schemas.microsoft.com/office/drawing/2014/main" id="{9A573400-AFFD-4875-9A9F-11A9B2D6B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57" t="29622" r="11604" b="43100"/>
            <a:stretch>
              <a:fillRect/>
            </a:stretch>
          </p:blipFill>
          <p:spPr bwMode="auto">
            <a:xfrm>
              <a:off x="3878" y="935"/>
              <a:ext cx="1225" cy="1257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067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82CBF3E-3754-4585-8C86-CDB0E6B1A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pt-BR"/>
              <a:t>Historical development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E638A8E-A13A-4EA9-AD1A-EFE7C4AD4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103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pt-BR"/>
              <a:t>Coulomb, Poisson, Navier, St.Venant, Cauchy, and many other scientists and engineers were responsible for advances in mechanics of materials during the nineteenth century.</a:t>
            </a:r>
          </a:p>
          <a:p>
            <a:pPr eaLnBrk="1" hangingPunct="1">
              <a:lnSpc>
                <a:spcPct val="80000"/>
              </a:lnSpc>
            </a:pPr>
            <a:r>
              <a:rPr lang="de-DE" altLang="pt-BR"/>
              <a:t>Over the years, Stephan P. Timoshenko (1878–1972) made many original contributions to the field of applied mechanics, and wrote many textbooks in this area.</a:t>
            </a:r>
          </a:p>
        </p:txBody>
      </p:sp>
    </p:spTree>
    <p:extLst>
      <p:ext uri="{BB962C8B-B14F-4D97-AF65-F5344CB8AC3E}">
        <p14:creationId xmlns:p14="http://schemas.microsoft.com/office/powerpoint/2010/main" val="2755621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>
            <a:extLst>
              <a:ext uri="{FF2B5EF4-FFF2-40B4-BE49-F238E27FC236}">
                <a16:creationId xmlns:a16="http://schemas.microsoft.com/office/drawing/2014/main" id="{BAF8590D-9DC0-4BB4-AD81-5DC8AC9BC219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404813"/>
            <a:ext cx="6553200" cy="5986462"/>
            <a:chOff x="839" y="255"/>
            <a:chExt cx="4128" cy="3771"/>
          </a:xfrm>
        </p:grpSpPr>
        <p:sp>
          <p:nvSpPr>
            <p:cNvPr id="7171" name="Rectangle 4">
              <a:extLst>
                <a:ext uri="{FF2B5EF4-FFF2-40B4-BE49-F238E27FC236}">
                  <a16:creationId xmlns:a16="http://schemas.microsoft.com/office/drawing/2014/main" id="{7DF76C6D-34F4-4CF4-9ECF-99600D579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770"/>
              <a:ext cx="3855" cy="25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pt-BR" sz="2000"/>
                <a:t>FIGURE 7.3 Beam in pure bending: (c) after bending</a:t>
              </a:r>
            </a:p>
          </p:txBody>
        </p:sp>
        <p:pic>
          <p:nvPicPr>
            <p:cNvPr id="7172" name="Picture 6">
              <a:extLst>
                <a:ext uri="{FF2B5EF4-FFF2-40B4-BE49-F238E27FC236}">
                  <a16:creationId xmlns:a16="http://schemas.microsoft.com/office/drawing/2014/main" id="{C12793B8-2FA3-4B44-BA4E-588243C1A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53" t="10634" r="8659" b="16536"/>
            <a:stretch>
              <a:fillRect/>
            </a:stretch>
          </p:blipFill>
          <p:spPr bwMode="auto">
            <a:xfrm>
              <a:off x="839" y="255"/>
              <a:ext cx="4128" cy="335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2289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5">
            <a:extLst>
              <a:ext uri="{FF2B5EF4-FFF2-40B4-BE49-F238E27FC236}">
                <a16:creationId xmlns:a16="http://schemas.microsoft.com/office/drawing/2014/main" id="{5A11F9B0-4DD5-449A-876B-C5B16C390B3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836613"/>
            <a:ext cx="7705725" cy="5254625"/>
            <a:chOff x="521" y="527"/>
            <a:chExt cx="4854" cy="3310"/>
          </a:xfrm>
        </p:grpSpPr>
        <p:sp>
          <p:nvSpPr>
            <p:cNvPr id="8195" name="Text Box 9">
              <a:extLst>
                <a:ext uri="{FF2B5EF4-FFF2-40B4-BE49-F238E27FC236}">
                  <a16:creationId xmlns:a16="http://schemas.microsoft.com/office/drawing/2014/main" id="{C691433B-CF0A-40BA-8E32-FC498B5CB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480"/>
              <a:ext cx="4264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pt-BR" sz="2300" dirty="0"/>
                <a:t>This term is the </a:t>
              </a:r>
              <a:r>
                <a:rPr lang="de-DE" altLang="pt-BR" sz="2300" dirty="0">
                  <a:solidFill>
                    <a:srgbClr val="FF0000"/>
                  </a:solidFill>
                </a:rPr>
                <a:t>first moment of area (momento estático) </a:t>
              </a:r>
              <a:r>
                <a:rPr lang="de-DE" altLang="pt-BR" sz="2300" dirty="0"/>
                <a:t>that requires the neutral axis to pass through the centroidal axis</a:t>
              </a:r>
            </a:p>
          </p:txBody>
        </p:sp>
        <p:pic>
          <p:nvPicPr>
            <p:cNvPr id="8196" name="Picture 10">
              <a:extLst>
                <a:ext uri="{FF2B5EF4-FFF2-40B4-BE49-F238E27FC236}">
                  <a16:creationId xmlns:a16="http://schemas.microsoft.com/office/drawing/2014/main" id="{519DBF6E-3DAF-44F6-867F-13D2C9D2F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5" t="29318" r="21941" b="51974"/>
            <a:stretch>
              <a:fillRect/>
            </a:stretch>
          </p:blipFill>
          <p:spPr bwMode="auto">
            <a:xfrm>
              <a:off x="2019" y="527"/>
              <a:ext cx="1723" cy="862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7" name="Text Box 11">
              <a:extLst>
                <a:ext uri="{FF2B5EF4-FFF2-40B4-BE49-F238E27FC236}">
                  <a16:creationId xmlns:a16="http://schemas.microsoft.com/office/drawing/2014/main" id="{4AE2985D-CDA3-44C0-A3D2-7C81A0CAD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3139"/>
              <a:ext cx="4854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pt-BR" sz="2200" dirty="0"/>
                <a:t>This is the </a:t>
              </a:r>
              <a:r>
                <a:rPr lang="de-DE" altLang="pt-BR" sz="2200" dirty="0">
                  <a:solidFill>
                    <a:srgbClr val="FF0000"/>
                  </a:solidFill>
                </a:rPr>
                <a:t>second moment of area </a:t>
              </a:r>
              <a:r>
                <a:rPr lang="de-DE" altLang="pt-BR" sz="2200" dirty="0"/>
                <a:t>or </a:t>
              </a:r>
              <a:r>
                <a:rPr lang="de-DE" altLang="pt-BR" sz="2200" dirty="0">
                  <a:solidFill>
                    <a:srgbClr val="FF0000"/>
                  </a:solidFill>
                </a:rPr>
                <a:t>moment of inertia (momento de inércia) </a:t>
              </a:r>
              <a:r>
                <a:rPr lang="de-DE" altLang="pt-BR" sz="2200" dirty="0"/>
                <a:t>equation which is a geometric property of the </a:t>
              </a:r>
              <a:r>
                <a:rPr lang="de-DE" altLang="pt-BR" sz="2200" dirty="0">
                  <a:solidFill>
                    <a:srgbClr val="FF0000"/>
                  </a:solidFill>
                </a:rPr>
                <a:t>cross section (seção transversal)</a:t>
              </a:r>
            </a:p>
          </p:txBody>
        </p:sp>
        <p:pic>
          <p:nvPicPr>
            <p:cNvPr id="8198" name="Picture 12">
              <a:extLst>
                <a:ext uri="{FF2B5EF4-FFF2-40B4-BE49-F238E27FC236}">
                  <a16:creationId xmlns:a16="http://schemas.microsoft.com/office/drawing/2014/main" id="{627F8E7C-683C-45CF-99CC-EB51F2D60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2" t="29318" r="30061" b="51974"/>
            <a:stretch>
              <a:fillRect/>
            </a:stretch>
          </p:blipFill>
          <p:spPr bwMode="auto">
            <a:xfrm>
              <a:off x="2063" y="2205"/>
              <a:ext cx="1679" cy="862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5014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0">
            <a:extLst>
              <a:ext uri="{FF2B5EF4-FFF2-40B4-BE49-F238E27FC236}">
                <a16:creationId xmlns:a16="http://schemas.microsoft.com/office/drawing/2014/main" id="{93F27022-6C75-4CF7-86BB-1977EBC6537C}"/>
              </a:ext>
            </a:extLst>
          </p:cNvPr>
          <p:cNvGrpSpPr>
            <a:grpSpLocks/>
          </p:cNvGrpSpPr>
          <p:nvPr/>
        </p:nvGrpSpPr>
        <p:grpSpPr bwMode="auto">
          <a:xfrm>
            <a:off x="1762125" y="692150"/>
            <a:ext cx="5618163" cy="5510213"/>
            <a:chOff x="1110" y="436"/>
            <a:chExt cx="3539" cy="3471"/>
          </a:xfrm>
        </p:grpSpPr>
        <p:pic>
          <p:nvPicPr>
            <p:cNvPr id="9219" name="Picture 5">
              <a:extLst>
                <a:ext uri="{FF2B5EF4-FFF2-40B4-BE49-F238E27FC236}">
                  <a16:creationId xmlns:a16="http://schemas.microsoft.com/office/drawing/2014/main" id="{1A7A63E1-F044-411F-9FF3-330BF4774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33" t="62804" r="25635" b="16536"/>
            <a:stretch>
              <a:fillRect/>
            </a:stretch>
          </p:blipFill>
          <p:spPr bwMode="auto">
            <a:xfrm>
              <a:off x="1746" y="436"/>
              <a:ext cx="2177" cy="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0" name="Text Box 6">
              <a:extLst>
                <a:ext uri="{FF2B5EF4-FFF2-40B4-BE49-F238E27FC236}">
                  <a16:creationId xmlns:a16="http://schemas.microsoft.com/office/drawing/2014/main" id="{21765C5A-6240-4151-A43D-B1A6F4588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" y="1480"/>
              <a:ext cx="3539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pt-BR" sz="2600"/>
                <a:t>This is the moment equation with the product </a:t>
              </a:r>
              <a:r>
                <a:rPr lang="de-DE" altLang="pt-BR" sz="2600" i="1"/>
                <a:t>E</a:t>
              </a:r>
              <a:r>
                <a:rPr lang="de-DE" altLang="pt-BR" sz="2600" i="1">
                  <a:latin typeface="Times New Roman" panose="02020603050405020304" pitchFamily="18" charset="0"/>
                </a:rPr>
                <a:t>I</a:t>
              </a:r>
              <a:r>
                <a:rPr lang="de-DE" altLang="pt-BR" sz="2600"/>
                <a:t> known as flexural rigidity</a:t>
              </a:r>
            </a:p>
          </p:txBody>
        </p:sp>
        <p:sp>
          <p:nvSpPr>
            <p:cNvPr id="9221" name="Text Box 7">
              <a:extLst>
                <a:ext uri="{FF2B5EF4-FFF2-40B4-BE49-F238E27FC236}">
                  <a16:creationId xmlns:a16="http://schemas.microsoft.com/office/drawing/2014/main" id="{03F04C25-1BBB-43A5-B124-03C27CE88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3349"/>
              <a:ext cx="2812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pt-BR" sz="2600"/>
                <a:t>This is the flexure formula to calculate the bending stress</a:t>
              </a:r>
            </a:p>
          </p:txBody>
        </p:sp>
        <p:pic>
          <p:nvPicPr>
            <p:cNvPr id="9222" name="Picture 8">
              <a:extLst>
                <a:ext uri="{FF2B5EF4-FFF2-40B4-BE49-F238E27FC236}">
                  <a16:creationId xmlns:a16="http://schemas.microsoft.com/office/drawing/2014/main" id="{CEA8E1CA-2A72-42DF-BAB0-0A889C95D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4" t="42122" r="25635" b="38194"/>
            <a:stretch>
              <a:fillRect/>
            </a:stretch>
          </p:blipFill>
          <p:spPr bwMode="auto">
            <a:xfrm>
              <a:off x="1973" y="2342"/>
              <a:ext cx="1678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7961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>
            <a:extLst>
              <a:ext uri="{FF2B5EF4-FFF2-40B4-BE49-F238E27FC236}">
                <a16:creationId xmlns:a16="http://schemas.microsoft.com/office/drawing/2014/main" id="{B8C496B7-0894-49BB-9520-686FE8EF6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8" t="11610" r="21941" b="9636"/>
          <a:stretch>
            <a:fillRect/>
          </a:stretch>
        </p:blipFill>
        <p:spPr bwMode="auto">
          <a:xfrm>
            <a:off x="5076825" y="620713"/>
            <a:ext cx="2808288" cy="57610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8">
            <a:extLst>
              <a:ext uri="{FF2B5EF4-FFF2-40B4-BE49-F238E27FC236}">
                <a16:creationId xmlns:a16="http://schemas.microsoft.com/office/drawing/2014/main" id="{6A4CDCC7-5917-4FC0-B9BA-0CB8107CF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787650"/>
            <a:ext cx="4105275" cy="1292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600"/>
              <a:t>FIGURE 7.9 Doubly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600"/>
              <a:t>symmetric cross-sectional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600"/>
              <a:t>shapes.</a:t>
            </a:r>
          </a:p>
        </p:txBody>
      </p:sp>
    </p:spTree>
    <p:extLst>
      <p:ext uri="{BB962C8B-B14F-4D97-AF65-F5344CB8AC3E}">
        <p14:creationId xmlns:p14="http://schemas.microsoft.com/office/powerpoint/2010/main" val="3180133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2">
            <a:extLst>
              <a:ext uri="{FF2B5EF4-FFF2-40B4-BE49-F238E27FC236}">
                <a16:creationId xmlns:a16="http://schemas.microsoft.com/office/drawing/2014/main" id="{DB805C0A-170F-4031-BF77-5E6039418DF0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765175"/>
            <a:ext cx="7488237" cy="4824413"/>
            <a:chOff x="567" y="482"/>
            <a:chExt cx="4717" cy="3039"/>
          </a:xfrm>
        </p:grpSpPr>
        <p:pic>
          <p:nvPicPr>
            <p:cNvPr id="12291" name="Picture 8">
              <a:extLst>
                <a:ext uri="{FF2B5EF4-FFF2-40B4-BE49-F238E27FC236}">
                  <a16:creationId xmlns:a16="http://schemas.microsoft.com/office/drawing/2014/main" id="{3B17FF7D-D24E-4F5E-A9A8-BADA2258D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65" t="34245" r="17529" b="49023"/>
            <a:stretch>
              <a:fillRect/>
            </a:stretch>
          </p:blipFill>
          <p:spPr bwMode="auto">
            <a:xfrm>
              <a:off x="1565" y="1071"/>
              <a:ext cx="2630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2" name="Picture 9">
              <a:extLst>
                <a:ext uri="{FF2B5EF4-FFF2-40B4-BE49-F238E27FC236}">
                  <a16:creationId xmlns:a16="http://schemas.microsoft.com/office/drawing/2014/main" id="{95ED0FB3-10AB-4656-B8E7-18450CBD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49" t="60829" r="4964" b="23416"/>
            <a:stretch>
              <a:fillRect/>
            </a:stretch>
          </p:blipFill>
          <p:spPr bwMode="auto">
            <a:xfrm>
              <a:off x="930" y="2795"/>
              <a:ext cx="4128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3" name="Text Box 10">
              <a:extLst>
                <a:ext uri="{FF2B5EF4-FFF2-40B4-BE49-F238E27FC236}">
                  <a16:creationId xmlns:a16="http://schemas.microsoft.com/office/drawing/2014/main" id="{9262535F-FCB5-4F27-A430-4E395B79D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482"/>
              <a:ext cx="47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pt-BR" sz="2000"/>
                <a:t>The moment of inertia </a:t>
              </a:r>
              <a:r>
                <a:rPr lang="de-DE" altLang="pt-BR" sz="2000" i="1">
                  <a:latin typeface="Times New Roman" panose="02020603050405020304" pitchFamily="18" charset="0"/>
                </a:rPr>
                <a:t>I</a:t>
              </a:r>
              <a:r>
                <a:rPr lang="de-DE" altLang="pt-BR" sz="2000">
                  <a:latin typeface="Times New Roman" panose="02020603050405020304" pitchFamily="18" charset="0"/>
                </a:rPr>
                <a:t>,</a:t>
              </a:r>
              <a:r>
                <a:rPr lang="de-DE" altLang="pt-BR" sz="2000"/>
                <a:t> and section modulus </a:t>
              </a:r>
              <a:r>
                <a:rPr lang="de-DE" altLang="pt-BR" sz="2000" i="1">
                  <a:latin typeface="Times New Roman" panose="02020603050405020304" pitchFamily="18" charset="0"/>
                </a:rPr>
                <a:t>S</a:t>
              </a:r>
              <a:r>
                <a:rPr lang="de-DE" altLang="pt-BR" sz="2000"/>
                <a:t> for a rectangular section with the neutral axis parallel to the base </a:t>
              </a:r>
              <a:r>
                <a:rPr lang="de-DE" altLang="pt-BR" sz="2000" i="1"/>
                <a:t>b</a:t>
              </a:r>
              <a:r>
                <a:rPr lang="de-DE" altLang="pt-BR" sz="2000"/>
                <a:t> is:</a:t>
              </a:r>
            </a:p>
          </p:txBody>
        </p:sp>
        <p:sp>
          <p:nvSpPr>
            <p:cNvPr id="12294" name="Text Box 11">
              <a:extLst>
                <a:ext uri="{FF2B5EF4-FFF2-40B4-BE49-F238E27FC236}">
                  <a16:creationId xmlns:a16="http://schemas.microsoft.com/office/drawing/2014/main" id="{02A9E92D-6424-43F2-AEE0-27FA64600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217"/>
              <a:ext cx="47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pt-BR" sz="2000" i="1">
                  <a:latin typeface="Times New Roman" panose="02020603050405020304" pitchFamily="18" charset="0"/>
                </a:rPr>
                <a:t>I</a:t>
              </a:r>
              <a:r>
                <a:rPr lang="de-DE" altLang="pt-BR" sz="2000"/>
                <a:t> and </a:t>
              </a:r>
              <a:r>
                <a:rPr lang="de-DE" altLang="pt-BR" sz="2000" i="1">
                  <a:latin typeface="Times New Roman" panose="02020603050405020304" pitchFamily="18" charset="0"/>
                </a:rPr>
                <a:t>S</a:t>
              </a:r>
              <a:r>
                <a:rPr lang="de-DE" altLang="pt-BR" sz="2000"/>
                <a:t> for a solid circular section with radius </a:t>
              </a:r>
              <a:r>
                <a:rPr lang="de-DE" altLang="pt-BR" sz="2000" i="1"/>
                <a:t>r</a:t>
              </a:r>
              <a:r>
                <a:rPr lang="de-DE" altLang="pt-BR" sz="2000"/>
                <a:t> and diameter </a:t>
              </a:r>
              <a:r>
                <a:rPr lang="de-DE" altLang="pt-BR" sz="2000" i="1"/>
                <a:t>d</a:t>
              </a:r>
              <a:r>
                <a:rPr lang="de-DE" altLang="pt-BR" sz="2000"/>
                <a:t> are given by: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741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FEF7A8F-C584-466B-90C0-BB0499837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2738"/>
            <a:ext cx="8229600" cy="812800"/>
          </a:xfrm>
        </p:spPr>
        <p:txBody>
          <a:bodyPr/>
          <a:lstStyle/>
          <a:p>
            <a:pPr algn="l" eaLnBrk="1" hangingPunct="1"/>
            <a:r>
              <a:rPr lang="de-DE" altLang="pt-BR" sz="5400"/>
              <a:t>Eccentric Axial Loads</a:t>
            </a:r>
          </a:p>
        </p:txBody>
      </p:sp>
      <p:grpSp>
        <p:nvGrpSpPr>
          <p:cNvPr id="14339" name="Group 52">
            <a:extLst>
              <a:ext uri="{FF2B5EF4-FFF2-40B4-BE49-F238E27FC236}">
                <a16:creationId xmlns:a16="http://schemas.microsoft.com/office/drawing/2014/main" id="{DC062F8A-4461-4F03-801F-7AA5296B11D9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557338"/>
            <a:ext cx="7345362" cy="2735262"/>
            <a:chOff x="385" y="1253"/>
            <a:chExt cx="5136" cy="2090"/>
          </a:xfrm>
        </p:grpSpPr>
        <p:pic>
          <p:nvPicPr>
            <p:cNvPr id="14343" name="Picture 49">
              <a:extLst>
                <a:ext uri="{FF2B5EF4-FFF2-40B4-BE49-F238E27FC236}">
                  <a16:creationId xmlns:a16="http://schemas.microsoft.com/office/drawing/2014/main" id="{888638DA-955D-4C0F-927E-C343553AF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0" t="30316" r="537" b="17513"/>
            <a:stretch>
              <a:fillRect/>
            </a:stretch>
          </p:blipFill>
          <p:spPr bwMode="auto">
            <a:xfrm>
              <a:off x="385" y="1253"/>
              <a:ext cx="5136" cy="2090"/>
            </a:xfrm>
            <a:prstGeom prst="rect">
              <a:avLst/>
            </a:prstGeom>
            <a:noFill/>
            <a:ln w="2857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4" name="Rectangle 50">
              <a:extLst>
                <a:ext uri="{FF2B5EF4-FFF2-40B4-BE49-F238E27FC236}">
                  <a16:creationId xmlns:a16="http://schemas.microsoft.com/office/drawing/2014/main" id="{C4057DC0-56F6-4194-864F-B24FC8A9C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1253"/>
              <a:ext cx="136" cy="9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600"/>
            </a:p>
          </p:txBody>
        </p:sp>
      </p:grpSp>
      <p:grpSp>
        <p:nvGrpSpPr>
          <p:cNvPr id="14340" name="Group 15">
            <a:extLst>
              <a:ext uri="{FF2B5EF4-FFF2-40B4-BE49-F238E27FC236}">
                <a16:creationId xmlns:a16="http://schemas.microsoft.com/office/drawing/2014/main" id="{F08A3AAE-1F9C-451A-B5FF-9D1FD4435D48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4581525"/>
            <a:ext cx="3744912" cy="2016125"/>
            <a:chOff x="1292" y="799"/>
            <a:chExt cx="3312" cy="1815"/>
          </a:xfrm>
        </p:grpSpPr>
        <p:pic>
          <p:nvPicPr>
            <p:cNvPr id="14341" name="Picture 13">
              <a:extLst>
                <a:ext uri="{FF2B5EF4-FFF2-40B4-BE49-F238E27FC236}">
                  <a16:creationId xmlns:a16="http://schemas.microsoft.com/office/drawing/2014/main" id="{12480916-D7D7-47C1-ABAA-EB43EE172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53" t="25391" r="21941" b="63780"/>
            <a:stretch>
              <a:fillRect/>
            </a:stretch>
          </p:blipFill>
          <p:spPr bwMode="auto">
            <a:xfrm>
              <a:off x="1292" y="799"/>
              <a:ext cx="3312" cy="499"/>
            </a:xfrm>
            <a:prstGeom prst="rect">
              <a:avLst/>
            </a:prstGeom>
            <a:noFill/>
            <a:ln w="2857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2" name="Picture 14">
              <a:extLst>
                <a:ext uri="{FF2B5EF4-FFF2-40B4-BE49-F238E27FC236}">
                  <a16:creationId xmlns:a16="http://schemas.microsoft.com/office/drawing/2014/main" id="{3EF4196A-FF4B-405A-84DF-37746C0D6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2" t="62804" r="24902" b="15538"/>
            <a:stretch>
              <a:fillRect/>
            </a:stretch>
          </p:blipFill>
          <p:spPr bwMode="auto">
            <a:xfrm>
              <a:off x="1475" y="1616"/>
              <a:ext cx="2993" cy="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561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2FC8057-BE8D-4D61-97AD-CAB1F4FEC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29116" cy="1066800"/>
          </a:xfrm>
        </p:spPr>
        <p:txBody>
          <a:bodyPr/>
          <a:lstStyle/>
          <a:p>
            <a:pPr algn="l" eaLnBrk="1" hangingPunct="1"/>
            <a:r>
              <a:rPr lang="de-DE" altLang="pt-BR" sz="2400" b="1" dirty="0">
                <a:solidFill>
                  <a:srgbClr val="FF0000"/>
                </a:solidFill>
              </a:rPr>
              <a:t>Compressive load = força (carregamento) de compressão</a:t>
            </a:r>
            <a:br>
              <a:rPr lang="de-DE" altLang="pt-BR" sz="2400" b="1" dirty="0">
                <a:solidFill>
                  <a:srgbClr val="FF0000"/>
                </a:solidFill>
              </a:rPr>
            </a:br>
            <a:r>
              <a:rPr lang="de-DE" altLang="pt-BR" sz="2400" b="1" dirty="0">
                <a:solidFill>
                  <a:srgbClr val="FF0000"/>
                </a:solidFill>
              </a:rPr>
              <a:t>Tension load = força (carregamento) de tração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D961C30-E00E-4B69-822A-808FBD993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1439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pt-BR" sz="2700" dirty="0"/>
              <a:t>Force P causes compressive load (force) in members AB and BC and tension load in member AC of the truss shown in Figure 1.4 (a) &amp; (b).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433DFDC-61D3-425D-8850-F3EFF163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2" t="15407" r="10596" b="49062"/>
          <a:stretch>
            <a:fillRect/>
          </a:stretch>
        </p:blipFill>
        <p:spPr bwMode="auto">
          <a:xfrm>
            <a:off x="179388" y="2924175"/>
            <a:ext cx="8713787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259E484B-3F5C-4803-A2E6-033AE648A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10365" r="18495" b="8321"/>
          <a:stretch>
            <a:fillRect/>
          </a:stretch>
        </p:blipFill>
        <p:spPr bwMode="auto">
          <a:xfrm>
            <a:off x="1835150" y="692150"/>
            <a:ext cx="5543550" cy="5616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2F0D937-AC33-4BED-89BE-4941C2F9E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/>
          <a:p>
            <a:pPr algn="l" eaLnBrk="1" hangingPunct="1"/>
            <a:r>
              <a:rPr lang="de-DE" altLang="pt-BR" dirty="0">
                <a:solidFill>
                  <a:srgbClr val="FF0000"/>
                </a:solidFill>
              </a:rPr>
              <a:t>Normal stress (Tensão normal)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DBA1F53-74EC-4995-ABD2-872905D2F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785"/>
            <a:ext cx="8363272" cy="165608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pt-BR" dirty="0"/>
              <a:t>load intensity = load per unit area = stress, </a:t>
            </a:r>
            <a:r>
              <a:rPr lang="de-DE" altLang="pt-BR" dirty="0">
                <a:latin typeface="Symbol" panose="05050102010706020507" pitchFamily="18" charset="2"/>
              </a:rPr>
              <a:t>s</a:t>
            </a:r>
          </a:p>
          <a:p>
            <a:pPr algn="ctr" eaLnBrk="1" hangingPunct="1">
              <a:buFontTx/>
              <a:buNone/>
            </a:pPr>
            <a:r>
              <a:rPr lang="de-DE" altLang="pt-BR" sz="4400" dirty="0">
                <a:latin typeface="Symbol" panose="05050102010706020507" pitchFamily="18" charset="2"/>
              </a:rPr>
              <a:t>s</a:t>
            </a:r>
            <a:r>
              <a:rPr lang="de-DE" altLang="pt-BR" sz="4400" dirty="0"/>
              <a:t> = P / A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A35E904-4D30-4BD7-B775-114F9602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t="3079" r="14038" b="5194"/>
          <a:stretch>
            <a:fillRect/>
          </a:stretch>
        </p:blipFill>
        <p:spPr bwMode="auto">
          <a:xfrm>
            <a:off x="1871638" y="2411571"/>
            <a:ext cx="6012730" cy="43362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AA0FC15-61AC-47DD-8049-33A72F7F3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1413"/>
            <a:ext cx="8229600" cy="1501775"/>
          </a:xfrm>
        </p:spPr>
        <p:txBody>
          <a:bodyPr/>
          <a:lstStyle/>
          <a:p>
            <a:pPr algn="l" eaLnBrk="1" hangingPunct="1"/>
            <a:r>
              <a:rPr lang="de-DE" altLang="pt-BR" sz="2400"/>
              <a:t>Application: FIGURE 2.3 (a) A cylindrical tensile link (or eye-bar) loaded through a pin at the left end and a nut at the other end. (b) Free-body diagram of the left part showing uniform stress distribution at the cutting plane.</a:t>
            </a:r>
          </a:p>
        </p:txBody>
      </p:sp>
      <p:pic>
        <p:nvPicPr>
          <p:cNvPr id="8195" name="Picture 6">
            <a:extLst>
              <a:ext uri="{FF2B5EF4-FFF2-40B4-BE49-F238E27FC236}">
                <a16:creationId xmlns:a16="http://schemas.microsoft.com/office/drawing/2014/main" id="{6311FA6D-E409-40E4-A29B-8C8844793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8986" r="19588" b="32957"/>
          <a:stretch>
            <a:fillRect/>
          </a:stretch>
        </p:blipFill>
        <p:spPr bwMode="auto">
          <a:xfrm>
            <a:off x="252413" y="549275"/>
            <a:ext cx="8640762" cy="4010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AB7101C-7E66-48C4-8233-02E461E2D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pt-BR"/>
              <a:t>Assumptions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17BD8DC-83B4-4EC5-B4EB-3655FBCE4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103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pt-BR" sz="2400"/>
              <a:t>The material of the bar is homogeneous (uniform density) and isotropic (same directional properties)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pt-BR" sz="2400"/>
              <a:t>The bar is prismatic (uniform cross section), with no stress raisers such as holes, notches, or threads, etc.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pt-BR" sz="2400"/>
              <a:t>The bar should have no residual stresses and should not be subjected to temperature changes</a:t>
            </a:r>
          </a:p>
          <a:p>
            <a:pPr eaLnBrk="1" hangingPunct="1">
              <a:lnSpc>
                <a:spcPct val="90000"/>
              </a:lnSpc>
            </a:pPr>
            <a:r>
              <a:rPr lang="de-DE" altLang="pt-BR" sz="2400"/>
              <a:t>The axial force P acts through the centroid of the cross section (centric loading, to avoid buckling)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pt-BR" sz="2400"/>
              <a:t>The section (where stress is computed) is remote from a loaded end (Saint – Venant´s principle)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F46B2E4-F6B2-4040-B0C9-4AB97E0E0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pt-BR"/>
              <a:t>Axial load location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632AE96-5707-4486-9802-1F5920663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6799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DE" altLang="pt-BR"/>
          </a:p>
          <a:p>
            <a:pPr algn="ctr" eaLnBrk="1" hangingPunct="1">
              <a:buFontTx/>
              <a:buNone/>
            </a:pPr>
            <a:endParaRPr lang="de-DE" altLang="pt-BR" sz="3600"/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7D9C3179-4CA6-4E5A-A76D-10DF707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28085" r="8490" b="11446"/>
          <a:stretch>
            <a:fillRect/>
          </a:stretch>
        </p:blipFill>
        <p:spPr bwMode="auto">
          <a:xfrm>
            <a:off x="323850" y="1773238"/>
            <a:ext cx="8532813" cy="3821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761</Words>
  <Application>Microsoft Office PowerPoint</Application>
  <PresentationFormat>Apresentação na tela (4:3)</PresentationFormat>
  <Paragraphs>79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Symbol</vt:lpstr>
      <vt:lpstr>Times New Roman</vt:lpstr>
      <vt:lpstr>Standarddesign</vt:lpstr>
      <vt:lpstr>Apresentação do PowerPoint</vt:lpstr>
      <vt:lpstr>Historical development</vt:lpstr>
      <vt:lpstr>Historical development</vt:lpstr>
      <vt:lpstr>Compressive load = força (carregamento) de compressão Tension load = força (carregamento) de tração</vt:lpstr>
      <vt:lpstr>Apresentação do PowerPoint</vt:lpstr>
      <vt:lpstr>Normal stress (Tensão normal)</vt:lpstr>
      <vt:lpstr>Application: FIGURE 2.3 (a) A cylindrical tensile link (or eye-bar) loaded through a pin at the left end and a nut at the other end. (b) Free-body diagram of the left part showing uniform stress distribution at the cutting plane.</vt:lpstr>
      <vt:lpstr>Assumptions</vt:lpstr>
      <vt:lpstr>Axial load location</vt:lpstr>
      <vt:lpstr>Apresentação do PowerPoint</vt:lpstr>
      <vt:lpstr>Shear force = força cortante</vt:lpstr>
      <vt:lpstr>Shearing stress (tensão de cisalhamento)</vt:lpstr>
      <vt:lpstr>TORSION (Torção)</vt:lpstr>
      <vt:lpstr>Geometry and deformation</vt:lpstr>
      <vt:lpstr>Apresentação do PowerPoint</vt:lpstr>
      <vt:lpstr>Torsion failures</vt:lpstr>
      <vt:lpstr>Angle of twist</vt:lpstr>
      <vt:lpstr>SHEAR AND MOMENT IN BEAMS</vt:lpstr>
      <vt:lpstr>Types of beams</vt:lpstr>
      <vt:lpstr>Calculation of beam reaction forces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STRESSES IN BEAMS</vt:lpstr>
      <vt:lpstr>Example of an almost pure bending situation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Eccentric Axial Loads</vt:lpstr>
    </vt:vector>
  </TitlesOfParts>
  <Company>Fachhochschule Konstanz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echempat</dc:creator>
  <cp:lastModifiedBy>Osvaldo Nakao</cp:lastModifiedBy>
  <cp:revision>118</cp:revision>
  <dcterms:created xsi:type="dcterms:W3CDTF">2007-05-10T08:25:03Z</dcterms:created>
  <dcterms:modified xsi:type="dcterms:W3CDTF">2019-06-08T02:52:59Z</dcterms:modified>
</cp:coreProperties>
</file>