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66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9" r:id="rId18"/>
    <p:sldId id="300" r:id="rId19"/>
    <p:sldId id="283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B3B3B"/>
    <a:srgbClr val="009640"/>
    <a:srgbClr val="025026"/>
    <a:srgbClr val="F39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6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Antonio Catussi Paschoalotto" userId="c93bb9f179c5bc39" providerId="LiveId" clId="{1ABC1984-98A5-47CE-B602-D113C77EA30C}"/>
    <pc:docChg chg="custSel modSld">
      <pc:chgData name="Marco Antonio Catussi Paschoalotto" userId="c93bb9f179c5bc39" providerId="LiveId" clId="{1ABC1984-98A5-47CE-B602-D113C77EA30C}" dt="2019-04-22T22:01:13.465" v="38" actId="20577"/>
      <pc:docMkLst>
        <pc:docMk/>
      </pc:docMkLst>
      <pc:sldChg chg="delSp modSp delAnim">
        <pc:chgData name="Marco Antonio Catussi Paschoalotto" userId="c93bb9f179c5bc39" providerId="LiveId" clId="{1ABC1984-98A5-47CE-B602-D113C77EA30C}" dt="2019-04-22T22:01:13.465" v="38" actId="20577"/>
        <pc:sldMkLst>
          <pc:docMk/>
          <pc:sldMk cId="91570462" sldId="257"/>
        </pc:sldMkLst>
        <pc:spChg chg="mod">
          <ac:chgData name="Marco Antonio Catussi Paschoalotto" userId="c93bb9f179c5bc39" providerId="LiveId" clId="{1ABC1984-98A5-47CE-B602-D113C77EA30C}" dt="2019-04-22T22:01:13.465" v="38" actId="20577"/>
          <ac:spMkLst>
            <pc:docMk/>
            <pc:sldMk cId="91570462" sldId="257"/>
            <ac:spMk id="2" creationId="{00000000-0000-0000-0000-000000000000}"/>
          </ac:spMkLst>
        </pc:spChg>
        <pc:picChg chg="del">
          <ac:chgData name="Marco Antonio Catussi Paschoalotto" userId="c93bb9f179c5bc39" providerId="LiveId" clId="{1ABC1984-98A5-47CE-B602-D113C77EA30C}" dt="2019-04-22T21:56:46.509" v="1" actId="478"/>
          <ac:picMkLst>
            <pc:docMk/>
            <pc:sldMk cId="91570462" sldId="257"/>
            <ac:picMk id="5" creationId="{12E10645-4133-4471-B26A-5B9F4AFB8B1F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6:43.577" v="0" actId="478"/>
        <pc:sldMkLst>
          <pc:docMk/>
          <pc:sldMk cId="2153011350" sldId="259"/>
        </pc:sldMkLst>
        <pc:picChg chg="del">
          <ac:chgData name="Marco Antonio Catussi Paschoalotto" userId="c93bb9f179c5bc39" providerId="LiveId" clId="{1ABC1984-98A5-47CE-B602-D113C77EA30C}" dt="2019-04-22T21:56:43.577" v="0" actId="478"/>
          <ac:picMkLst>
            <pc:docMk/>
            <pc:sldMk cId="2153011350" sldId="259"/>
            <ac:picMk id="4" creationId="{43D9CF5A-BB6B-4A25-B9B8-9C00B16097E5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8:02.174" v="22" actId="478"/>
        <pc:sldMkLst>
          <pc:docMk/>
          <pc:sldMk cId="1721437416" sldId="265"/>
        </pc:sldMkLst>
        <pc:picChg chg="del">
          <ac:chgData name="Marco Antonio Catussi Paschoalotto" userId="c93bb9f179c5bc39" providerId="LiveId" clId="{1ABC1984-98A5-47CE-B602-D113C77EA30C}" dt="2019-04-22T21:58:02.174" v="22" actId="478"/>
          <ac:picMkLst>
            <pc:docMk/>
            <pc:sldMk cId="1721437416" sldId="265"/>
            <ac:picMk id="4" creationId="{0EB9B085-27D6-4CF0-BCDF-25F511415196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6:49.458" v="2" actId="478"/>
        <pc:sldMkLst>
          <pc:docMk/>
          <pc:sldMk cId="959838265" sldId="266"/>
        </pc:sldMkLst>
        <pc:picChg chg="del">
          <ac:chgData name="Marco Antonio Catussi Paschoalotto" userId="c93bb9f179c5bc39" providerId="LiveId" clId="{1ABC1984-98A5-47CE-B602-D113C77EA30C}" dt="2019-04-22T21:56:49.458" v="2" actId="478"/>
          <ac:picMkLst>
            <pc:docMk/>
            <pc:sldMk cId="959838265" sldId="266"/>
            <ac:picMk id="5" creationId="{199671F8-0367-4B10-AA52-5DE6EE2F1B7E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7:59.383" v="21" actId="478"/>
        <pc:sldMkLst>
          <pc:docMk/>
          <pc:sldMk cId="3407991092" sldId="283"/>
        </pc:sldMkLst>
        <pc:picChg chg="del">
          <ac:chgData name="Marco Antonio Catussi Paschoalotto" userId="c93bb9f179c5bc39" providerId="LiveId" clId="{1ABC1984-98A5-47CE-B602-D113C77EA30C}" dt="2019-04-22T21:57:59.383" v="21" actId="478"/>
          <ac:picMkLst>
            <pc:docMk/>
            <pc:sldMk cId="3407991092" sldId="283"/>
            <ac:picMk id="4" creationId="{75CA17F4-A62C-4039-BB5B-281AA5113476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6:52.752" v="3" actId="478"/>
        <pc:sldMkLst>
          <pc:docMk/>
          <pc:sldMk cId="4149226488" sldId="284"/>
        </pc:sldMkLst>
        <pc:picChg chg="del">
          <ac:chgData name="Marco Antonio Catussi Paschoalotto" userId="c93bb9f179c5bc39" providerId="LiveId" clId="{1ABC1984-98A5-47CE-B602-D113C77EA30C}" dt="2019-04-22T21:56:52.752" v="3" actId="478"/>
          <ac:picMkLst>
            <pc:docMk/>
            <pc:sldMk cId="4149226488" sldId="284"/>
            <ac:picMk id="4" creationId="{91F909FA-E919-4226-B639-38208E779667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6:56.920" v="4" actId="478"/>
        <pc:sldMkLst>
          <pc:docMk/>
          <pc:sldMk cId="3351822000" sldId="285"/>
        </pc:sldMkLst>
        <pc:picChg chg="del">
          <ac:chgData name="Marco Antonio Catussi Paschoalotto" userId="c93bb9f179c5bc39" providerId="LiveId" clId="{1ABC1984-98A5-47CE-B602-D113C77EA30C}" dt="2019-04-22T21:56:56.920" v="4" actId="478"/>
          <ac:picMkLst>
            <pc:docMk/>
            <pc:sldMk cId="3351822000" sldId="285"/>
            <ac:picMk id="5" creationId="{B20B0AB5-A90F-4499-A32F-48C3D375EB1C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7:00.421" v="5" actId="478"/>
        <pc:sldMkLst>
          <pc:docMk/>
          <pc:sldMk cId="1252461097" sldId="286"/>
        </pc:sldMkLst>
        <pc:picChg chg="del">
          <ac:chgData name="Marco Antonio Catussi Paschoalotto" userId="c93bb9f179c5bc39" providerId="LiveId" clId="{1ABC1984-98A5-47CE-B602-D113C77EA30C}" dt="2019-04-22T21:57:00.421" v="5" actId="478"/>
          <ac:picMkLst>
            <pc:docMk/>
            <pc:sldMk cId="1252461097" sldId="286"/>
            <ac:picMk id="5" creationId="{3F5BE500-0418-4660-A6D2-DFC10DA10A12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7:04.480" v="6" actId="478"/>
        <pc:sldMkLst>
          <pc:docMk/>
          <pc:sldMk cId="2337510735" sldId="287"/>
        </pc:sldMkLst>
        <pc:picChg chg="del">
          <ac:chgData name="Marco Antonio Catussi Paschoalotto" userId="c93bb9f179c5bc39" providerId="LiveId" clId="{1ABC1984-98A5-47CE-B602-D113C77EA30C}" dt="2019-04-22T21:57:04.480" v="6" actId="478"/>
          <ac:picMkLst>
            <pc:docMk/>
            <pc:sldMk cId="2337510735" sldId="287"/>
            <ac:picMk id="4" creationId="{7A5A097E-8F91-4FCC-BD54-8FC42F9E7D3E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7:11.242" v="7" actId="478"/>
        <pc:sldMkLst>
          <pc:docMk/>
          <pc:sldMk cId="1020660929" sldId="288"/>
        </pc:sldMkLst>
        <pc:picChg chg="del">
          <ac:chgData name="Marco Antonio Catussi Paschoalotto" userId="c93bb9f179c5bc39" providerId="LiveId" clId="{1ABC1984-98A5-47CE-B602-D113C77EA30C}" dt="2019-04-22T21:57:11.242" v="7" actId="478"/>
          <ac:picMkLst>
            <pc:docMk/>
            <pc:sldMk cId="1020660929" sldId="288"/>
            <ac:picMk id="4" creationId="{458566F0-73A1-4864-BB0D-7115496687E3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7:14.244" v="8" actId="478"/>
        <pc:sldMkLst>
          <pc:docMk/>
          <pc:sldMk cId="3330783710" sldId="289"/>
        </pc:sldMkLst>
        <pc:picChg chg="del">
          <ac:chgData name="Marco Antonio Catussi Paschoalotto" userId="c93bb9f179c5bc39" providerId="LiveId" clId="{1ABC1984-98A5-47CE-B602-D113C77EA30C}" dt="2019-04-22T21:57:14.244" v="8" actId="478"/>
          <ac:picMkLst>
            <pc:docMk/>
            <pc:sldMk cId="3330783710" sldId="289"/>
            <ac:picMk id="4" creationId="{5674A7FF-01FB-48F9-9BCC-21A2BC8D1811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7:17.441" v="9" actId="478"/>
        <pc:sldMkLst>
          <pc:docMk/>
          <pc:sldMk cId="3267161108" sldId="290"/>
        </pc:sldMkLst>
        <pc:picChg chg="del">
          <ac:chgData name="Marco Antonio Catussi Paschoalotto" userId="c93bb9f179c5bc39" providerId="LiveId" clId="{1ABC1984-98A5-47CE-B602-D113C77EA30C}" dt="2019-04-22T21:57:17.441" v="9" actId="478"/>
          <ac:picMkLst>
            <pc:docMk/>
            <pc:sldMk cId="3267161108" sldId="290"/>
            <ac:picMk id="4" creationId="{6575E709-75FE-416E-B86A-C44BC64CFCCA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7:20.861" v="10" actId="478"/>
        <pc:sldMkLst>
          <pc:docMk/>
          <pc:sldMk cId="976311694" sldId="291"/>
        </pc:sldMkLst>
        <pc:picChg chg="del">
          <ac:chgData name="Marco Antonio Catussi Paschoalotto" userId="c93bb9f179c5bc39" providerId="LiveId" clId="{1ABC1984-98A5-47CE-B602-D113C77EA30C}" dt="2019-04-22T21:57:20.861" v="10" actId="478"/>
          <ac:picMkLst>
            <pc:docMk/>
            <pc:sldMk cId="976311694" sldId="291"/>
            <ac:picMk id="4" creationId="{F4F00E52-8840-4A39-B9EC-01E7C156DC02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7:24.185" v="11" actId="478"/>
        <pc:sldMkLst>
          <pc:docMk/>
          <pc:sldMk cId="2779136903" sldId="292"/>
        </pc:sldMkLst>
        <pc:picChg chg="del">
          <ac:chgData name="Marco Antonio Catussi Paschoalotto" userId="c93bb9f179c5bc39" providerId="LiveId" clId="{1ABC1984-98A5-47CE-B602-D113C77EA30C}" dt="2019-04-22T21:57:24.185" v="11" actId="478"/>
          <ac:picMkLst>
            <pc:docMk/>
            <pc:sldMk cId="2779136903" sldId="292"/>
            <ac:picMk id="4" creationId="{230603A8-C639-497F-871C-7240F2015ACC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7:27.750" v="12" actId="478"/>
        <pc:sldMkLst>
          <pc:docMk/>
          <pc:sldMk cId="2123106882" sldId="293"/>
        </pc:sldMkLst>
        <pc:picChg chg="del">
          <ac:chgData name="Marco Antonio Catussi Paschoalotto" userId="c93bb9f179c5bc39" providerId="LiveId" clId="{1ABC1984-98A5-47CE-B602-D113C77EA30C}" dt="2019-04-22T21:57:27.750" v="12" actId="478"/>
          <ac:picMkLst>
            <pc:docMk/>
            <pc:sldMk cId="2123106882" sldId="293"/>
            <ac:picMk id="4" creationId="{723D6956-CC56-4201-9503-B7962E169095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7:30.623" v="13" actId="478"/>
        <pc:sldMkLst>
          <pc:docMk/>
          <pc:sldMk cId="3834818282" sldId="294"/>
        </pc:sldMkLst>
        <pc:picChg chg="del">
          <ac:chgData name="Marco Antonio Catussi Paschoalotto" userId="c93bb9f179c5bc39" providerId="LiveId" clId="{1ABC1984-98A5-47CE-B602-D113C77EA30C}" dt="2019-04-22T21:57:30.623" v="13" actId="478"/>
          <ac:picMkLst>
            <pc:docMk/>
            <pc:sldMk cId="3834818282" sldId="294"/>
            <ac:picMk id="4" creationId="{1B8C7D6B-E64F-404A-BCC1-E084818383F1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7:33.922" v="14" actId="478"/>
        <pc:sldMkLst>
          <pc:docMk/>
          <pc:sldMk cId="1197274129" sldId="295"/>
        </pc:sldMkLst>
        <pc:picChg chg="del">
          <ac:chgData name="Marco Antonio Catussi Paschoalotto" userId="c93bb9f179c5bc39" providerId="LiveId" clId="{1ABC1984-98A5-47CE-B602-D113C77EA30C}" dt="2019-04-22T21:57:33.922" v="14" actId="478"/>
          <ac:picMkLst>
            <pc:docMk/>
            <pc:sldMk cId="1197274129" sldId="295"/>
            <ac:picMk id="4" creationId="{B21C1DA6-6BC5-43FC-96A0-D0353C4D7F68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7:38.555" v="15" actId="478"/>
        <pc:sldMkLst>
          <pc:docMk/>
          <pc:sldMk cId="1313225460" sldId="296"/>
        </pc:sldMkLst>
        <pc:picChg chg="del">
          <ac:chgData name="Marco Antonio Catussi Paschoalotto" userId="c93bb9f179c5bc39" providerId="LiveId" clId="{1ABC1984-98A5-47CE-B602-D113C77EA30C}" dt="2019-04-22T21:57:38.555" v="15" actId="478"/>
          <ac:picMkLst>
            <pc:docMk/>
            <pc:sldMk cId="1313225460" sldId="296"/>
            <ac:picMk id="4" creationId="{B8329EC2-2B5A-42CE-B015-76EAB42C38FB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7:45.420" v="17" actId="478"/>
        <pc:sldMkLst>
          <pc:docMk/>
          <pc:sldMk cId="1009402005" sldId="297"/>
        </pc:sldMkLst>
        <pc:picChg chg="del">
          <ac:chgData name="Marco Antonio Catussi Paschoalotto" userId="c93bb9f179c5bc39" providerId="LiveId" clId="{1ABC1984-98A5-47CE-B602-D113C77EA30C}" dt="2019-04-22T21:57:41.596" v="16" actId="478"/>
          <ac:picMkLst>
            <pc:docMk/>
            <pc:sldMk cId="1009402005" sldId="297"/>
            <ac:picMk id="5" creationId="{C15935F0-94B7-4BEC-98CD-23D9519C00B0}"/>
          </ac:picMkLst>
        </pc:picChg>
        <pc:inkChg chg="del">
          <ac:chgData name="Marco Antonio Catussi Paschoalotto" userId="c93bb9f179c5bc39" providerId="LiveId" clId="{1ABC1984-98A5-47CE-B602-D113C77EA30C}" dt="2019-04-22T21:57:45.420" v="17" actId="478"/>
          <ac:inkMkLst>
            <pc:docMk/>
            <pc:sldMk cId="1009402005" sldId="297"/>
            <ac:inkMk id="6" creationId="{0593559D-3F0B-4D45-884B-F760D163654B}"/>
          </ac:inkMkLst>
        </pc:inkChg>
      </pc:sldChg>
      <pc:sldChg chg="delSp delAnim">
        <pc:chgData name="Marco Antonio Catussi Paschoalotto" userId="c93bb9f179c5bc39" providerId="LiveId" clId="{1ABC1984-98A5-47CE-B602-D113C77EA30C}" dt="2019-04-22T21:57:48.563" v="18" actId="478"/>
        <pc:sldMkLst>
          <pc:docMk/>
          <pc:sldMk cId="2846754115" sldId="298"/>
        </pc:sldMkLst>
        <pc:picChg chg="del">
          <ac:chgData name="Marco Antonio Catussi Paschoalotto" userId="c93bb9f179c5bc39" providerId="LiveId" clId="{1ABC1984-98A5-47CE-B602-D113C77EA30C}" dt="2019-04-22T21:57:48.563" v="18" actId="478"/>
          <ac:picMkLst>
            <pc:docMk/>
            <pc:sldMk cId="2846754115" sldId="298"/>
            <ac:picMk id="4" creationId="{FD93CDE2-49C7-4818-8BB8-EF34202BC134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7:51.890" v="19" actId="478"/>
        <pc:sldMkLst>
          <pc:docMk/>
          <pc:sldMk cId="2347312922" sldId="299"/>
        </pc:sldMkLst>
        <pc:picChg chg="del">
          <ac:chgData name="Marco Antonio Catussi Paschoalotto" userId="c93bb9f179c5bc39" providerId="LiveId" clId="{1ABC1984-98A5-47CE-B602-D113C77EA30C}" dt="2019-04-22T21:57:51.890" v="19" actId="478"/>
          <ac:picMkLst>
            <pc:docMk/>
            <pc:sldMk cId="2347312922" sldId="299"/>
            <ac:picMk id="4" creationId="{A2590ACD-2FA7-400F-BE77-0AA5254BE8E2}"/>
          </ac:picMkLst>
        </pc:picChg>
      </pc:sldChg>
      <pc:sldChg chg="delSp delAnim">
        <pc:chgData name="Marco Antonio Catussi Paschoalotto" userId="c93bb9f179c5bc39" providerId="LiveId" clId="{1ABC1984-98A5-47CE-B602-D113C77EA30C}" dt="2019-04-22T21:57:56.488" v="20" actId="478"/>
        <pc:sldMkLst>
          <pc:docMk/>
          <pc:sldMk cId="579410383" sldId="300"/>
        </pc:sldMkLst>
        <pc:picChg chg="del">
          <ac:chgData name="Marco Antonio Catussi Paschoalotto" userId="c93bb9f179c5bc39" providerId="LiveId" clId="{1ABC1984-98A5-47CE-B602-D113C77EA30C}" dt="2019-04-22T21:57:56.488" v="20" actId="478"/>
          <ac:picMkLst>
            <pc:docMk/>
            <pc:sldMk cId="579410383" sldId="300"/>
            <ac:picMk id="4" creationId="{FDF26566-5408-4413-9B36-33EA50ABDE6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B9E4C-1471-40CF-8171-C1EB6F12A166}" type="datetimeFigureOut">
              <a:rPr lang="pt-BR" smtClean="0"/>
              <a:t>17/11/2020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13E15-8C9E-4CDC-B8C6-0871D8B9BD6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3E15-8C9E-4CDC-B8C6-0871D8B9BD61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smtClean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Finanças Públicas</a:t>
            </a:r>
            <a:endParaRPr lang="pt-BR" b="1" dirty="0">
              <a:solidFill>
                <a:srgbClr val="00964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/>
          <a:lstStyle/>
          <a:p>
            <a:pPr marL="0" indent="0">
              <a:buNone/>
            </a:pPr>
            <a:endParaRPr lang="pt-BR" smtClean="0">
              <a:solidFill>
                <a:srgbClr val="3B3B3B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pt-BR" smtClean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As atividades financeiras do Estado.</a:t>
            </a:r>
          </a:p>
          <a:p>
            <a:r>
              <a:rPr lang="pt-BR" smtClean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Atribuições econômicas do Estado.</a:t>
            </a:r>
          </a:p>
          <a:p>
            <a:r>
              <a:rPr lang="pt-BR" smtClean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Formulação de políticas públicas.</a:t>
            </a:r>
          </a:p>
          <a:p>
            <a:r>
              <a:rPr lang="pt-BR" smtClean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Serviços públicos.</a:t>
            </a:r>
            <a:endParaRPr lang="pt-BR" dirty="0">
              <a:solidFill>
                <a:srgbClr val="3B3B3B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570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7075"/>
    </mc:Choice>
    <mc:Fallback>
      <p:transition spd="slow" advTm="5707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Atribuições econômicas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Função </a:t>
            </a:r>
            <a:r>
              <a:rPr lang="pt-BR" b="1" dirty="0" err="1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Alocativa</a:t>
            </a:r>
            <a:endParaRPr lang="pt-BR" b="1" dirty="0">
              <a:solidFill>
                <a:srgbClr val="3B3B3B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Empregar uma parcela dos recursos da economia para oferecer bens e serviços públicos, porém com valor ou quantidade não entendidos como bons do ponto de vista social.</a:t>
            </a:r>
          </a:p>
          <a:p>
            <a:pPr algn="just"/>
            <a:r>
              <a:rPr lang="pt-BR" dirty="0" err="1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</a:t>
            </a:r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Oferta de bens públicos; desenvolvimento, </a:t>
            </a:r>
            <a:r>
              <a:rPr lang="pt-BR" dirty="0" err="1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semipúblicos</a:t>
            </a:r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etc...</a:t>
            </a:r>
          </a:p>
        </p:txBody>
      </p:sp>
    </p:spTree>
    <p:extLst>
      <p:ext uri="{BB962C8B-B14F-4D97-AF65-F5344CB8AC3E}">
        <p14:creationId xmlns:p14="http://schemas.microsoft.com/office/powerpoint/2010/main" xmlns="" val="976311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8265"/>
    </mc:Choice>
    <mc:Fallback>
      <p:transition spd="slow" advTm="3826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Atribuições econômicas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Função Distributiva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 papel de redistribuição da renda, por meio das transferências constitucionais dos impostos e dos subsídios do governo.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 governo intervém na economia com o objetivo de corrigir a desigualdade na divisão de renda nacional.</a:t>
            </a:r>
          </a:p>
          <a:p>
            <a:pPr algn="just"/>
            <a:r>
              <a:rPr lang="pt-BR" dirty="0" err="1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</a:t>
            </a:r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Bolsa Família, Bolsa Escola, etc...</a:t>
            </a:r>
          </a:p>
        </p:txBody>
      </p:sp>
    </p:spTree>
    <p:extLst>
      <p:ext uri="{BB962C8B-B14F-4D97-AF65-F5344CB8AC3E}">
        <p14:creationId xmlns:p14="http://schemas.microsoft.com/office/powerpoint/2010/main" xmlns="" val="2779136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9319"/>
    </mc:Choice>
    <mc:Fallback>
      <p:transition spd="slow" advTm="3931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Atribuições econômicas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Função Estabilizadora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Diante da incapacidade do mercado de se </a:t>
            </a:r>
            <a:r>
              <a:rPr lang="pt-BR" dirty="0" err="1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autoajustar</a:t>
            </a:r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faz-se necessário aplicar diversas políticas econômicas, a fim de promover o emprego, o desenvolvimento e a estabilidade.</a:t>
            </a:r>
          </a:p>
          <a:p>
            <a:pPr algn="just"/>
            <a:r>
              <a:rPr lang="pt-BR" dirty="0" err="1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</a:t>
            </a:r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Política fiscal; Econômica, etc...</a:t>
            </a:r>
          </a:p>
        </p:txBody>
      </p:sp>
    </p:spTree>
    <p:extLst>
      <p:ext uri="{BB962C8B-B14F-4D97-AF65-F5344CB8AC3E}">
        <p14:creationId xmlns:p14="http://schemas.microsoft.com/office/powerpoint/2010/main" xmlns="" val="2123106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9223"/>
    </mc:Choice>
    <mc:Fallback>
      <p:transition spd="slow" advTm="39223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Atribuições econômicas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Lei de Wagner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“Os gastos públicos cresceriam inevitavelmente mais rápido do que a renda nacional em qualquer estado progressista.”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Fatores: Demografia, Envelhecimento da população, Urbanização e Aumentos do serviços públicos.</a:t>
            </a:r>
          </a:p>
        </p:txBody>
      </p:sp>
    </p:spTree>
    <p:extLst>
      <p:ext uri="{BB962C8B-B14F-4D97-AF65-F5344CB8AC3E}">
        <p14:creationId xmlns:p14="http://schemas.microsoft.com/office/powerpoint/2010/main" xmlns="" val="3834818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6632"/>
    </mc:Choice>
    <mc:Fallback>
      <p:transition spd="slow" advTm="10663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Formulação de 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1ª CLASSIFICAÇÃO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Políticas sociais: saúde, assistência, habitação, educação, emprego, renda ou previdência.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Políticas macroeconômicas: fiscal, monetária, cambial, industrial.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Outras: científica e tecnológica, cultural, agrícola, agrária.</a:t>
            </a:r>
          </a:p>
        </p:txBody>
      </p:sp>
    </p:spTree>
    <p:extLst>
      <p:ext uri="{BB962C8B-B14F-4D97-AF65-F5344CB8AC3E}">
        <p14:creationId xmlns:p14="http://schemas.microsoft.com/office/powerpoint/2010/main" xmlns="" val="1197274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6681"/>
    </mc:Choice>
    <mc:Fallback>
      <p:transition spd="slow" advTm="3668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Formulação de 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2ª CLASSIFICAÇÃO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Políticas distributivas: beneficiam a maioria das pessoas sem conflitos.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Políticas redistributivas: alguns perdem para que outros ganhem.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Políticas regulatórias: definição de ordens pensando na ética nacional.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Políticas constitutivas ou estruturadoras: são as bases para as demais políticas.</a:t>
            </a:r>
          </a:p>
        </p:txBody>
      </p:sp>
    </p:spTree>
    <p:extLst>
      <p:ext uri="{BB962C8B-B14F-4D97-AF65-F5344CB8AC3E}">
        <p14:creationId xmlns:p14="http://schemas.microsoft.com/office/powerpoint/2010/main" xmlns="" val="1313225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2657"/>
    </mc:Choice>
    <mc:Fallback>
      <p:transition spd="slow" advTm="52657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Formulação de Políticas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54460"/>
            <a:ext cx="8229600" cy="4349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CICLO DE FORMULAÇÃO DE </a:t>
            </a:r>
            <a:r>
              <a:rPr lang="pt-BR" b="1" dirty="0" err="1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PPs</a:t>
            </a:r>
            <a:endParaRPr lang="pt-BR" b="1" dirty="0">
              <a:solidFill>
                <a:srgbClr val="3B3B3B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0E02A05F-E4B0-4AAA-8D87-56E32378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462" y="1844824"/>
            <a:ext cx="555307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9402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0785"/>
    </mc:Choice>
    <mc:Fallback>
      <p:transition spd="slow" advTm="80785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Serviços públicos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Princípios dos serviços públicos: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Supremacia do interesse público;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Continuidade;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Transparência;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Igualdade;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Mutabilidade do regime jurídico;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Modicidade.</a:t>
            </a:r>
          </a:p>
        </p:txBody>
      </p:sp>
    </p:spTree>
    <p:extLst>
      <p:ext uri="{BB962C8B-B14F-4D97-AF65-F5344CB8AC3E}">
        <p14:creationId xmlns:p14="http://schemas.microsoft.com/office/powerpoint/2010/main" xmlns="" val="2347312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0808"/>
    </mc:Choice>
    <mc:Fallback>
      <p:transition spd="slow" advTm="70808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Serviços públicos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Objetos de concessão segundo a CF 88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Serviço público: delegar a um particular apenas a execução do serviço público, e não a titularidade. </a:t>
            </a:r>
            <a:r>
              <a:rPr lang="pt-BR" dirty="0" err="1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</a:t>
            </a:r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Telefonia.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Obras públicas: Executar uma obra ou explorar um serviço. </a:t>
            </a:r>
            <a:r>
              <a:rPr lang="pt-BR" dirty="0" err="1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</a:t>
            </a:r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Pedágio.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Uso do bem público: transfere ao particular o uso de um bem público conforme a sua destinação social. </a:t>
            </a:r>
            <a:r>
              <a:rPr lang="pt-BR" dirty="0" err="1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</a:t>
            </a:r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Prédios para ONGs.</a:t>
            </a:r>
          </a:p>
        </p:txBody>
      </p:sp>
    </p:spTree>
    <p:extLst>
      <p:ext uri="{BB962C8B-B14F-4D97-AF65-F5344CB8AC3E}">
        <p14:creationId xmlns:p14="http://schemas.microsoft.com/office/powerpoint/2010/main" xmlns="" val="579410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4519"/>
    </mc:Choice>
    <mc:Fallback>
      <p:transition spd="slow" advTm="5451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Conclusão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E59ADCAB-E34E-4D1B-BD7D-17993F29C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algn="just"/>
            <a:r>
              <a:rPr lang="pt-BR" sz="40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Atividades financeiras inerentes ao Estado.</a:t>
            </a:r>
          </a:p>
          <a:p>
            <a:pPr algn="just"/>
            <a:r>
              <a:rPr lang="pt-BR" sz="40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Funções econômicas do Estado.</a:t>
            </a:r>
          </a:p>
          <a:p>
            <a:pPr algn="just"/>
            <a:r>
              <a:rPr lang="pt-BR" sz="40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Serviços públicos e Políticas públicas.</a:t>
            </a:r>
          </a:p>
        </p:txBody>
      </p:sp>
    </p:spTree>
    <p:extLst>
      <p:ext uri="{BB962C8B-B14F-4D97-AF65-F5344CB8AC3E}">
        <p14:creationId xmlns:p14="http://schemas.microsoft.com/office/powerpoint/2010/main" xmlns="" val="3407991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2351"/>
    </mc:Choice>
    <mc:Fallback>
      <p:transition spd="slow" advTm="4235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Para prover recursos públicos o Estado deve financiá-los, ou seja, pagá-los.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Principais atividades: obtenção, gestão e aplicação dos recursos financeiros.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 que é mais importante? Investir na educação ou na saúde? Como priorizar os investimentos? Existem leis?</a:t>
            </a:r>
          </a:p>
        </p:txBody>
      </p:sp>
    </p:spTree>
    <p:extLst>
      <p:ext uri="{BB962C8B-B14F-4D97-AF65-F5344CB8AC3E}">
        <p14:creationId xmlns:p14="http://schemas.microsoft.com/office/powerpoint/2010/main" xmlns="" val="95983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1566"/>
    </mc:Choice>
    <mc:Fallback>
      <p:transition spd="slow" advTm="9156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Atividades financeiras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coletividade implicava respeitar limites impostos por normas comuns a todos.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 Estado existe para promover o bem comum e para suprir as necessidades públicas.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Segurança pública; Saúde; Assistência social; Educação; Construção de vias públicas, etc...</a:t>
            </a:r>
          </a:p>
        </p:txBody>
      </p:sp>
    </p:spTree>
    <p:extLst>
      <p:ext uri="{BB962C8B-B14F-4D97-AF65-F5344CB8AC3E}">
        <p14:creationId xmlns:p14="http://schemas.microsoft.com/office/powerpoint/2010/main" xmlns="" val="4149226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5527"/>
    </mc:Choice>
    <mc:Fallback>
      <p:transition spd="slow" advTm="4552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Atividades financeiras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São os atos voltados para:</a:t>
            </a:r>
          </a:p>
          <a:p>
            <a:pPr algn="just"/>
            <a:endParaRPr lang="pt-BR" dirty="0">
              <a:solidFill>
                <a:srgbClr val="3B3B3B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just"/>
            <a:endParaRPr lang="pt-BR" dirty="0">
              <a:solidFill>
                <a:srgbClr val="3B3B3B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Receita: Obtenção de recursos.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Gestão: Administração de recursos e patrimônio.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Despesas: Aplicação de recursos.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68DBD252-1984-4F96-A981-1203ADF3FE8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276872"/>
            <a:ext cx="874952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1822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1655"/>
    </mc:Choice>
    <mc:Fallback>
      <p:transition spd="slow" advTm="3165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Atividades financeiras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Fenômenos financeiros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São ações de natureza econômica, jurídica e política que visam prover os serviços públicos.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Para analisar esses fenômenos, existem inúmeros teorias que propõe diferentes entendimentos sobre o tema, vamos acompanhá-las:</a:t>
            </a:r>
          </a:p>
        </p:txBody>
      </p:sp>
    </p:spTree>
    <p:extLst>
      <p:ext uri="{BB962C8B-B14F-4D97-AF65-F5344CB8AC3E}">
        <p14:creationId xmlns:p14="http://schemas.microsoft.com/office/powerpoint/2010/main" xmlns="" val="1252461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4960"/>
    </mc:Choice>
    <mc:Fallback>
      <p:transition spd="slow" advTm="3496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Atividades financeiras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Teoria da troca: Estado presta o serviço e os cidadãos pagam por eles, por meio dos impostos.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Teoria da repartição de encargos: o Estado deve somar as despesas públicas e logo depois dividi-las de maneira igual com a sociedade.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Teoria do consumo: as receitas (tributárias e não tributárias) são arrecadadas com o objetivo de manter os encargos sociais.</a:t>
            </a:r>
          </a:p>
        </p:txBody>
      </p:sp>
    </p:spTree>
    <p:extLst>
      <p:ext uri="{BB962C8B-B14F-4D97-AF65-F5344CB8AC3E}">
        <p14:creationId xmlns:p14="http://schemas.microsoft.com/office/powerpoint/2010/main" xmlns="" val="2337510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7682"/>
    </mc:Choice>
    <mc:Fallback>
      <p:transition spd="slow" advTm="8768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Atividades financeiras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Teoria cooperativista: todos os contribuintes participam e se beneficiam dos serviços públicos, a um custo mínimo.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Teoria do sistema de preços: o Estado presta os serviços e cobra o pagamento dos cidadãos.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Teoria da produtividade marginal: todas as despesas com as necessidades públicas devem ser atendidas integralmente.</a:t>
            </a:r>
          </a:p>
        </p:txBody>
      </p:sp>
    </p:spTree>
    <p:extLst>
      <p:ext uri="{BB962C8B-B14F-4D97-AF65-F5344CB8AC3E}">
        <p14:creationId xmlns:p14="http://schemas.microsoft.com/office/powerpoint/2010/main" xmlns="" val="102066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5721"/>
    </mc:Choice>
    <mc:Fallback>
      <p:transition spd="slow" advTm="7572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Atividades financeiras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Teoria estatal: o poder tributário do Estado para criar e cobrar impostos da população, visando atender as necessidades públicas.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Teoria da luta de classes: foco nos interesses das classes dominantes, sempre desfavorecendo os mais frágeis (Marx).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Teoria da Circulação: responsabilidade de receber as riquezas dos cidadãos e redistribuir em prol da coletividade.</a:t>
            </a:r>
          </a:p>
        </p:txBody>
      </p:sp>
    </p:spTree>
    <p:extLst>
      <p:ext uri="{BB962C8B-B14F-4D97-AF65-F5344CB8AC3E}">
        <p14:creationId xmlns:p14="http://schemas.microsoft.com/office/powerpoint/2010/main" xmlns="" val="3330783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6088"/>
    </mc:Choice>
    <mc:Fallback>
      <p:transition spd="slow" advTm="6608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Atribuições econômicas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Após a crise de 1929, ganhou força que o Estado deve intervir na economia, principalmente para inibir: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Existência de monopólios naturais;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Existência de bens públicos;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Externalidades;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Desenvolvimento, emprego e estabilidade.</a:t>
            </a:r>
          </a:p>
        </p:txBody>
      </p:sp>
    </p:spTree>
    <p:extLst>
      <p:ext uri="{BB962C8B-B14F-4D97-AF65-F5344CB8AC3E}">
        <p14:creationId xmlns:p14="http://schemas.microsoft.com/office/powerpoint/2010/main" xmlns="" val="3267161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0928"/>
    </mc:Choice>
    <mc:Fallback>
      <p:transition spd="slow" advTm="70928"/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833</Words>
  <Application>Microsoft Office PowerPoint</Application>
  <PresentationFormat>Apresentação na tela (4:3)</PresentationFormat>
  <Paragraphs>91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Finanças Públicas</vt:lpstr>
      <vt:lpstr>Introdução</vt:lpstr>
      <vt:lpstr>Atividades financeiras do Estado</vt:lpstr>
      <vt:lpstr>Atividades financeiras do Estado</vt:lpstr>
      <vt:lpstr>Atividades financeiras do Estado</vt:lpstr>
      <vt:lpstr>Atividades financeiras do Estado</vt:lpstr>
      <vt:lpstr>Atividades financeiras do Estado</vt:lpstr>
      <vt:lpstr>Atividades financeiras do Estado</vt:lpstr>
      <vt:lpstr>Atribuições econômicas do Estado</vt:lpstr>
      <vt:lpstr>Atribuições econômicas do Estado</vt:lpstr>
      <vt:lpstr>Atribuições econômicas do Estado</vt:lpstr>
      <vt:lpstr>Atribuições econômicas do Estado</vt:lpstr>
      <vt:lpstr>Atribuições econômicas do Estado</vt:lpstr>
      <vt:lpstr>Formulação de Políticas Públicas</vt:lpstr>
      <vt:lpstr>Formulação de Políticas Públicas</vt:lpstr>
      <vt:lpstr>Formulação de Políticas Públicas</vt:lpstr>
      <vt:lpstr>Serviços públicos</vt:lpstr>
      <vt:lpstr>Serviços públicos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fernandamello</dc:creator>
  <cp:lastModifiedBy>Matheus</cp:lastModifiedBy>
  <cp:revision>38</cp:revision>
  <dcterms:created xsi:type="dcterms:W3CDTF">2013-02-20T20:31:10Z</dcterms:created>
  <dcterms:modified xsi:type="dcterms:W3CDTF">2020-11-17T19:10:17Z</dcterms:modified>
</cp:coreProperties>
</file>