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4" r:id="rId3"/>
    <p:sldMasterId id="2147483726" r:id="rId4"/>
    <p:sldMasterId id="2147483745" r:id="rId5"/>
  </p:sldMasterIdLst>
  <p:sldIdLst>
    <p:sldId id="256" r:id="rId6"/>
    <p:sldId id="258" r:id="rId7"/>
    <p:sldId id="260" r:id="rId8"/>
    <p:sldId id="265" r:id="rId9"/>
    <p:sldId id="267" r:id="rId10"/>
    <p:sldId id="266" r:id="rId11"/>
    <p:sldId id="268" r:id="rId12"/>
    <p:sldId id="259" r:id="rId13"/>
    <p:sldId id="263" r:id="rId14"/>
    <p:sldId id="269" r:id="rId15"/>
    <p:sldId id="270" r:id="rId16"/>
    <p:sldId id="271" r:id="rId17"/>
    <p:sldId id="304" r:id="rId18"/>
    <p:sldId id="272" r:id="rId19"/>
    <p:sldId id="276" r:id="rId20"/>
    <p:sldId id="274" r:id="rId21"/>
    <p:sldId id="281" r:id="rId22"/>
    <p:sldId id="273" r:id="rId23"/>
    <p:sldId id="275" r:id="rId24"/>
    <p:sldId id="277" r:id="rId25"/>
    <p:sldId id="278" r:id="rId26"/>
    <p:sldId id="280" r:id="rId27"/>
    <p:sldId id="297" r:id="rId28"/>
    <p:sldId id="284" r:id="rId29"/>
    <p:sldId id="279" r:id="rId30"/>
    <p:sldId id="305" r:id="rId31"/>
    <p:sldId id="306" r:id="rId32"/>
    <p:sldId id="285" r:id="rId33"/>
    <p:sldId id="286" r:id="rId34"/>
    <p:sldId id="307" r:id="rId35"/>
    <p:sldId id="308" r:id="rId36"/>
    <p:sldId id="309" r:id="rId37"/>
    <p:sldId id="290" r:id="rId38"/>
    <p:sldId id="291" r:id="rId39"/>
    <p:sldId id="292" r:id="rId40"/>
    <p:sldId id="287" r:id="rId41"/>
    <p:sldId id="289" r:id="rId42"/>
    <p:sldId id="303" r:id="rId43"/>
    <p:sldId id="302" r:id="rId44"/>
    <p:sldId id="293" r:id="rId45"/>
    <p:sldId id="295" r:id="rId46"/>
    <p:sldId id="294" r:id="rId47"/>
    <p:sldId id="298" r:id="rId48"/>
    <p:sldId id="296" r:id="rId49"/>
    <p:sldId id="301" r:id="rId50"/>
    <p:sldId id="310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on Oliveira de Almeida" initials="ROdA" lastIdx="1" clrIdx="0">
    <p:extLst>
      <p:ext uri="{19B8F6BF-5375-455C-9EA6-DF929625EA0E}">
        <p15:presenceInfo xmlns:p15="http://schemas.microsoft.com/office/powerpoint/2012/main" userId="c3f86a815a31e6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4F933-C275-454E-8D75-EFE7695F8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C92344-5A13-4231-9F9A-0301D7A8D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EBF23F-CEED-4C3B-A1D7-7248294A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B179BB-36A5-426B-A233-97123A9D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B3FF2-0F4B-4791-ADE0-23A98789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25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61261-AB99-46FA-A78C-7EEAE46B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11CF3B-9F5B-4F6E-BC5B-67783B61C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847B62-D2F5-4703-B385-8F9B4E1A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81BE7C-A89F-494A-8123-064D305B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A6A4FA-E368-40F5-A40F-8C399A5D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23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F7B902-D847-436D-B0BD-2A33BF5C5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ECA34F-081E-4422-AEE5-E8623E11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F7E30E-73F8-4A5B-89E8-F39C0EB1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5FE760-E24C-4E75-A782-904A2564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9F81EF-8E7F-449B-A43A-2E3928F6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39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32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887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31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049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114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66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626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91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DA5A-D109-4984-9253-33C1770D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9758E7-7D20-42FE-B3B5-68766FD07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8D6F52-BAD0-405C-90AC-8991BEA7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714FA-EEFF-4634-8018-CCE59216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37E074-397C-4013-9C6A-6A42187C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38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984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303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59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839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504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457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305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1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713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98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BFFFD-0FC8-4C7D-B609-6E15DC8F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6CFE37-6456-4A6D-AC20-06ABDC2D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F9D5B9-95A0-422E-B01A-1FCA983D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C2526B-1156-41D9-84E6-84598289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DD303C-3CEA-4877-83BB-982FD636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553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80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60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634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347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102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67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391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827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346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65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0DC84-45DF-4353-889C-37944147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D412DE-D886-4BAD-AEFF-BD87FA0A6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5EF94C-CA04-4669-8D02-3858CF2C8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D1551A-8C90-4C64-8C18-BEDC095D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928EE-882E-4A7D-9B9F-BF82C5A6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DAAFF0-08D9-4247-8428-8FA548D3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464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743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915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752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672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179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85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806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498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23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8AF8B-2708-4822-90EB-2F0A89E9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2DFCFB-FC87-48A7-875A-6F2FEB57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2C6723-9AEA-4540-9C13-191D6015D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7001BC-1442-4CE4-B602-9E63F63DE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678CB72-6E9A-4E17-B725-E674EF5D9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80824A-C89C-448B-B8DA-4E4DF219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077B0B-58AC-4730-B965-AF89516D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0633AF-EAEF-4672-92BE-3C893314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35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904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767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190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20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20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09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017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062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797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2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34500-2F70-48EF-8788-441CDAF3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C0518C1-658C-4BD2-819B-A59AF6C3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D23B2A-7146-4FC5-9C83-35990821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36BCDD-CAE1-4EA4-8DA1-339E963F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640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798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108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92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F69B2F2-AF04-43E4-B0C2-C2FFF2BE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E7FC2CD-584C-4740-A40D-B81B130A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A611362-155F-45AE-843D-FDAD7ED3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D6BAB-6CE8-48BE-8039-C7D7FEAF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1EFCD0-9B7A-446A-9868-A95CADC8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1B41BF-CDC5-45BC-89E5-969EEFDC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2A4B33-4AB5-480E-BF00-7918352C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3B877F-0428-4F3B-BC0F-CFA1143A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F74BDA-130D-43F4-AE52-896B97B9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8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5BC90-0213-408E-9D13-DDCEB333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2FB5B17-9022-45F0-839D-837F86D37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81A1AC-CDF0-4873-86DD-3663F3D0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F16D4E-AB3D-4D46-A002-1C38F1F8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7E8002-C6EC-4BD2-8C90-DE7831A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20BDE8-59BD-490E-8CEF-C413DBD7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02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045C27-2E80-4D81-8272-093262B1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C93733-AB95-4C0E-AB22-C1D89C5FF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626F0-A83F-464F-B3C0-BA2962D7B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76D457-CE66-42A7-9DBB-E2675492F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72B7B5-BF1C-4AD3-BBF3-D03F0994F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27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185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16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3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DB7E-38B0-40F6-A585-F29FF80056F7}" type="datetimeFigureOut">
              <a:rPr lang="pt-BR" smtClean="0"/>
              <a:t>23/10/2019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119F-612D-4D63-BEA7-CB7D53E87C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1.globo.com/sp/campinas-regiao/noticia/2016/06/entenda-o-que-e-microexplosao-que-atingiu-campinas-veja-trajetoria-dela.htm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ter.iag.usp.br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2B48BA-0407-43B7-A16A-7403C83A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pt-BR"/>
              <a:t>Ciclones Tropicais e Extratropicais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ED908-C5E9-4C98-8DA6-7857DBA3A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/>
            <a:endParaRPr lang="pt-B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78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5CC0A-81E5-45A8-98F4-7FF0E129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Fatores para o desenvolvimento de Ciclones Tropicais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254ED52-4824-4934-9B5F-523FA7A6DB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pt-BR" dirty="0"/>
                  <a:t>TSM ≥ 26,5°C e a camada de mistura também próxima disso.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sz="3200" dirty="0"/>
                  <a:t>∇T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−8°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pt-BR" sz="3200" dirty="0"/>
                  <a:t>             ∇T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pt-BR" sz="32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/>
                  <a:t>Troposfera inicial seca que se umidifica relativamente no processo.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/>
                  <a:t>Tempo </a:t>
                </a:r>
                <a:r>
                  <a:rPr lang="pt-BR" dirty="0" err="1"/>
                  <a:t>pré</a:t>
                </a:r>
                <a:r>
                  <a:rPr lang="pt-BR" dirty="0"/>
                  <a:t>-tempestuoso nas Ondas de Leste (ZCIT modo severo).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/>
                  <a:t>.</a:t>
                </a:r>
                <a:r>
                  <a:rPr lang="pt-BR" b="1" dirty="0"/>
                  <a:t>Baixo Cisalhamento </a:t>
                </a:r>
                <a:r>
                  <a:rPr lang="pt-BR" dirty="0"/>
                  <a:t>em altitude.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/>
                  <a:t>Distar + 5° de latitude para que o efeito inercial atue no sistema (</a:t>
                </a:r>
                <a:r>
                  <a:rPr lang="pt-BR" dirty="0" err="1"/>
                  <a:t>Coriolis</a:t>
                </a:r>
                <a:r>
                  <a:rPr lang="pt-BR" dirty="0"/>
                  <a:t>).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254ED52-4824-4934-9B5F-523FA7A6DB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5" t="-23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F13C3EB-1619-4429-8F12-22BD1168BA04}"/>
              </a:ext>
            </a:extLst>
          </p:cNvPr>
          <p:cNvSpPr/>
          <p:nvPr/>
        </p:nvSpPr>
        <p:spPr>
          <a:xfrm>
            <a:off x="3615396" y="2475914"/>
            <a:ext cx="675249" cy="30948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325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m para escala Saffir-Simpson">
            <a:extLst>
              <a:ext uri="{FF2B5EF4-FFF2-40B4-BE49-F238E27FC236}">
                <a16:creationId xmlns:a16="http://schemas.microsoft.com/office/drawing/2014/main" id="{4ABB3645-C1A0-41D5-B552-855A9F59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6" y="791307"/>
            <a:ext cx="6355887" cy="52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CCF78A-C8DA-44FC-AFAE-5ED2181E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Estágios de evolução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9437F-27A2-440D-A7C4-6A9FAAB5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Distúrbio Tropical </a:t>
            </a:r>
            <a:r>
              <a:rPr lang="pt-BR" sz="3200" b="1" dirty="0">
                <a:solidFill>
                  <a:srgbClr val="FF0000"/>
                </a:solidFill>
              </a:rPr>
              <a:t>L</a:t>
            </a:r>
            <a:r>
              <a:rPr lang="pt-BR" dirty="0"/>
              <a:t> (Não ciclone)</a:t>
            </a:r>
          </a:p>
          <a:p>
            <a:pPr algn="just"/>
            <a:r>
              <a:rPr lang="pt-BR" dirty="0"/>
              <a:t>Depressão Tropical </a:t>
            </a:r>
            <a:r>
              <a:rPr lang="pt-BR" sz="3200" b="1" dirty="0"/>
              <a:t>L</a:t>
            </a:r>
            <a:r>
              <a:rPr lang="pt-BR" dirty="0"/>
              <a:t> (Ventos ≤ 62 km/h)</a:t>
            </a:r>
          </a:p>
          <a:p>
            <a:pPr algn="just"/>
            <a:r>
              <a:rPr lang="pt-BR" dirty="0"/>
              <a:t>Tempestade Tropical (62 &lt; Ventos ≤ 117km/h) HN      HS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Furacão: HN        HS</a:t>
            </a:r>
          </a:p>
          <a:p>
            <a:endParaRPr lang="pt-BR" sz="2000" dirty="0"/>
          </a:p>
        </p:txBody>
      </p:sp>
      <p:pic>
        <p:nvPicPr>
          <p:cNvPr id="5128" name="Picture 8" descr="Resultado de imagem para tempestade tropical símbolo">
            <a:extLst>
              <a:ext uri="{FF2B5EF4-FFF2-40B4-BE49-F238E27FC236}">
                <a16:creationId xmlns:a16="http://schemas.microsoft.com/office/drawing/2014/main" id="{972CE46C-0EE3-4E7A-95F6-9DA4F7EF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r="28590"/>
          <a:stretch/>
        </p:blipFill>
        <p:spPr bwMode="auto">
          <a:xfrm flipH="1">
            <a:off x="10029131" y="3989752"/>
            <a:ext cx="394039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m para tempestade tropical símbolo">
            <a:extLst>
              <a:ext uri="{FF2B5EF4-FFF2-40B4-BE49-F238E27FC236}">
                <a16:creationId xmlns:a16="http://schemas.microsoft.com/office/drawing/2014/main" id="{84B1E030-3774-4E92-91CC-CAEAAEF48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r="26026"/>
          <a:stretch/>
        </p:blipFill>
        <p:spPr bwMode="auto">
          <a:xfrm>
            <a:off x="11019258" y="3964630"/>
            <a:ext cx="394039" cy="7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m para tempestade tropical símbolo">
            <a:extLst>
              <a:ext uri="{FF2B5EF4-FFF2-40B4-BE49-F238E27FC236}">
                <a16:creationId xmlns:a16="http://schemas.microsoft.com/office/drawing/2014/main" id="{58CBB3C6-6B9B-460B-8374-BD4E225B1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0" r="27500"/>
          <a:stretch/>
        </p:blipFill>
        <p:spPr bwMode="auto">
          <a:xfrm>
            <a:off x="8567876" y="4904553"/>
            <a:ext cx="373054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magem relacionada">
            <a:extLst>
              <a:ext uri="{FF2B5EF4-FFF2-40B4-BE49-F238E27FC236}">
                <a16:creationId xmlns:a16="http://schemas.microsoft.com/office/drawing/2014/main" id="{9594C583-AC39-472E-B3A6-4F9B675BA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4427" r="27714" b="4427"/>
          <a:stretch/>
        </p:blipFill>
        <p:spPr bwMode="auto">
          <a:xfrm>
            <a:off x="9617484" y="4886166"/>
            <a:ext cx="402287" cy="75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90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5CC0A-81E5-45A8-98F4-7FF0E129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foto, colorido, coberto, muitos&#10;&#10;Descrição gerada automaticamente">
            <a:extLst>
              <a:ext uri="{FF2B5EF4-FFF2-40B4-BE49-F238E27FC236}">
                <a16:creationId xmlns:a16="http://schemas.microsoft.com/office/drawing/2014/main" id="{0C35A00A-C6BC-4764-8A02-C3816B436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10"/>
            <a:ext cx="12192000" cy="6864801"/>
          </a:xfrm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9CEF1057-C9D5-482C-AFD5-D37E8A58D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9923408" y="-126610"/>
            <a:ext cx="2268592" cy="20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7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DB417-3190-4457-995E-39DA7620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1C0C90-F675-402E-BB60-9E54125C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58" y="4851398"/>
            <a:ext cx="10652342" cy="20066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The GOES-West satellite observed four tropical cyclones roiling the Pacific on September 1, 2015, during an El Niño event. (Image from NASA/NOAA GOES Project.)</a:t>
            </a:r>
          </a:p>
          <a:p>
            <a:r>
              <a:rPr lang="en-US" dirty="0"/>
              <a:t>El Niño  = </a:t>
            </a:r>
            <a:r>
              <a:rPr lang="en-US" dirty="0" err="1"/>
              <a:t>águas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aquecida</a:t>
            </a:r>
            <a:r>
              <a:rPr lang="en-US" dirty="0"/>
              <a:t> =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Ciclones</a:t>
            </a:r>
            <a:r>
              <a:rPr lang="en-US" dirty="0"/>
              <a:t> </a:t>
            </a:r>
            <a:r>
              <a:rPr lang="en-US" dirty="0" err="1"/>
              <a:t>Tropicais</a:t>
            </a:r>
            <a:endParaRPr lang="pt-BR" dirty="0"/>
          </a:p>
        </p:txBody>
      </p:sp>
      <p:pic>
        <p:nvPicPr>
          <p:cNvPr id="1026" name="Picture 2" descr="GOES-West satellite image of tropical cyclones.">
            <a:extLst>
              <a:ext uri="{FF2B5EF4-FFF2-40B4-BE49-F238E27FC236}">
                <a16:creationId xmlns:a16="http://schemas.microsoft.com/office/drawing/2014/main" id="{F201EC6A-C27F-47BE-AB64-69854F85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48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6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CF78A-C8DA-44FC-AFAE-5ED2181E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119"/>
            <a:ext cx="10515600" cy="996267"/>
          </a:xfrm>
        </p:spPr>
        <p:txBody>
          <a:bodyPr/>
          <a:lstStyle/>
          <a:p>
            <a:pPr algn="ctr"/>
            <a:r>
              <a:rPr lang="pt-BR" dirty="0"/>
              <a:t>Dissipação dos Sistemas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9437F-27A2-440D-A7C4-6A9FAAB5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3" y="1004846"/>
            <a:ext cx="10515600" cy="4351338"/>
          </a:xfrm>
        </p:spPr>
        <p:txBody>
          <a:bodyPr/>
          <a:lstStyle/>
          <a:p>
            <a:r>
              <a:rPr lang="pt-BR" dirty="0"/>
              <a:t>Dependem do Oceano, portanto ao entrarem no continente revertem o processo até extinguir-se. Ou, podem ser </a:t>
            </a:r>
            <a:r>
              <a:rPr lang="pt-BR" dirty="0" err="1"/>
              <a:t>advectados</a:t>
            </a:r>
            <a:r>
              <a:rPr lang="pt-BR" dirty="0"/>
              <a:t> para a circulação extratropical.</a:t>
            </a:r>
          </a:p>
          <a:p>
            <a:r>
              <a:rPr lang="pt-BR" dirty="0"/>
              <a:t>Causam problemas: Chuvas torrenciais continentais; enchentes; inundações; transtornos </a:t>
            </a:r>
            <a:r>
              <a:rPr lang="pt-BR" dirty="0" err="1"/>
              <a:t>sócio-econômicos</a:t>
            </a:r>
            <a:r>
              <a:rPr lang="pt-BR" dirty="0"/>
              <a:t>.</a:t>
            </a:r>
          </a:p>
          <a:p>
            <a:r>
              <a:rPr lang="pt-BR" dirty="0"/>
              <a:t>Estimulam tornados.</a:t>
            </a:r>
          </a:p>
        </p:txBody>
      </p:sp>
      <p:pic>
        <p:nvPicPr>
          <p:cNvPr id="7170" name="Picture 2" descr="Resultado de imagem para escala Saffir-Simpson">
            <a:extLst>
              <a:ext uri="{FF2B5EF4-FFF2-40B4-BE49-F238E27FC236}">
                <a16:creationId xmlns:a16="http://schemas.microsoft.com/office/drawing/2014/main" id="{1BC30B35-D5E0-46B9-B99A-E6538A043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20280"/>
          <a:stretch/>
        </p:blipFill>
        <p:spPr bwMode="auto">
          <a:xfrm>
            <a:off x="734255" y="3524935"/>
            <a:ext cx="10723489" cy="32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2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CF78A-C8DA-44FC-AFAE-5ED2181E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Nomenclatura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9437F-27A2-440D-A7C4-6A9FAAB5E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AA9CD839-60D5-48BE-9DD1-FA62743AC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675248" y="985610"/>
            <a:ext cx="11241259" cy="60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8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8E7B3-EB83-4BC3-9A50-66E03945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E438C4-4980-44E5-842F-DACF74226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b="44015"/>
          <a:stretch/>
        </p:blipFill>
        <p:spPr bwMode="auto">
          <a:xfrm>
            <a:off x="6962661" y="0"/>
            <a:ext cx="52293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19D1EA6-F185-43B0-9C3E-D68C95109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22419"/>
          <a:stretch/>
        </p:blipFill>
        <p:spPr bwMode="auto">
          <a:xfrm>
            <a:off x="0" y="-1"/>
            <a:ext cx="6977575" cy="69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furacão catarina trajetória">
            <a:extLst>
              <a:ext uri="{FF2B5EF4-FFF2-40B4-BE49-F238E27FC236}">
                <a16:creationId xmlns:a16="http://schemas.microsoft.com/office/drawing/2014/main" id="{086F7785-497F-47A8-B9C1-196649B55A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t="2990" b="22129"/>
          <a:stretch/>
        </p:blipFill>
        <p:spPr bwMode="auto">
          <a:xfrm>
            <a:off x="7189762" y="3794125"/>
            <a:ext cx="5002238" cy="31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4D95336-E9FA-4BB7-827A-8EAFE318F95B}"/>
              </a:ext>
            </a:extLst>
          </p:cNvPr>
          <p:cNvSpPr txBox="1">
            <a:spLocks/>
          </p:cNvSpPr>
          <p:nvPr/>
        </p:nvSpPr>
        <p:spPr>
          <a:xfrm>
            <a:off x="8230771" y="3429000"/>
            <a:ext cx="4164037" cy="57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O Caso do “Catarina”</a:t>
            </a:r>
          </a:p>
        </p:txBody>
      </p:sp>
    </p:spTree>
    <p:extLst>
      <p:ext uri="{BB962C8B-B14F-4D97-AF65-F5344CB8AC3E}">
        <p14:creationId xmlns:p14="http://schemas.microsoft.com/office/powerpoint/2010/main" val="144960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A58A5D7-492A-4811-94FB-844436C63F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2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ma imagem contendo eletrônico, cd, computador&#10;&#10;Descrição gerada automaticamente">
            <a:extLst>
              <a:ext uri="{FF2B5EF4-FFF2-40B4-BE49-F238E27FC236}">
                <a16:creationId xmlns:a16="http://schemas.microsoft.com/office/drawing/2014/main" id="{86DA80FE-B328-40E7-941C-C884A974BE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3FA1034-7DDE-47A9-A670-AD7A19764826}"/>
              </a:ext>
            </a:extLst>
          </p:cNvPr>
          <p:cNvCxnSpPr/>
          <p:nvPr/>
        </p:nvCxnSpPr>
        <p:spPr>
          <a:xfrm>
            <a:off x="9566031" y="4585211"/>
            <a:ext cx="464234" cy="464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D247C6-AAD1-4456-A29B-5F2880BF2790}"/>
              </a:ext>
            </a:extLst>
          </p:cNvPr>
          <p:cNvSpPr txBox="1"/>
          <p:nvPr/>
        </p:nvSpPr>
        <p:spPr>
          <a:xfrm>
            <a:off x="8848579" y="4061991"/>
            <a:ext cx="1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Dorian</a:t>
            </a:r>
          </a:p>
        </p:txBody>
      </p:sp>
    </p:spTree>
    <p:extLst>
      <p:ext uri="{BB962C8B-B14F-4D97-AF65-F5344CB8AC3E}">
        <p14:creationId xmlns:p14="http://schemas.microsoft.com/office/powerpoint/2010/main" val="2208496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F058156-E3BB-4CE5-8800-6CE7E7918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3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wall cloud tornado">
            <a:extLst>
              <a:ext uri="{FF2B5EF4-FFF2-40B4-BE49-F238E27FC236}">
                <a16:creationId xmlns:a16="http://schemas.microsoft.com/office/drawing/2014/main" id="{80421ACA-B386-48F9-A688-C5439FB1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544"/>
            <a:ext cx="5077829" cy="298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D46DB06-4005-44F3-88E8-5C4573E70B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08" y="3870544"/>
            <a:ext cx="4970700" cy="29874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57476E-B228-439A-B0BE-E6343DF9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D53174-4B2D-4277-8AFC-80B157CF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17" y="0"/>
            <a:ext cx="3250616" cy="391471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E74E2C-C7D2-401C-92BD-2DA0D85A9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r="15361"/>
          <a:stretch/>
        </p:blipFill>
        <p:spPr>
          <a:xfrm>
            <a:off x="0" y="0"/>
            <a:ext cx="2655518" cy="38893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7246F0E-631E-4437-8D33-95D23BBAC8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r="27752"/>
          <a:stretch/>
        </p:blipFill>
        <p:spPr>
          <a:xfrm>
            <a:off x="5906131" y="0"/>
            <a:ext cx="3250616" cy="388933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0358931-275F-464D-AB8B-F4EDC777D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51" y="0"/>
            <a:ext cx="366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8E7B3-EB83-4BC3-9A50-66E03945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0CAC36-6DD2-4A23-AAB7-20CBEADF8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FCE12C2-F7AC-4DE7-907B-9D080B632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/>
          <a:stretch/>
        </p:blipFill>
        <p:spPr bwMode="auto">
          <a:xfrm>
            <a:off x="-14067" y="-39638"/>
            <a:ext cx="4030351" cy="68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461C228D-097A-4D44-BD0C-FA0D08F7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/>
          <a:stretch/>
        </p:blipFill>
        <p:spPr bwMode="auto">
          <a:xfrm>
            <a:off x="4044756" y="0"/>
            <a:ext cx="4044755" cy="69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5DF4FBF8-20B0-4859-9ED9-1C113517A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/>
          <a:stretch/>
        </p:blipFill>
        <p:spPr bwMode="auto">
          <a:xfrm>
            <a:off x="8147245" y="0"/>
            <a:ext cx="4044755" cy="69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199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5BBC0-17EB-486B-A26C-3852166B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F712278-4670-4CFE-BD6E-AF7804B45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/>
          <a:stretch/>
        </p:blipFill>
        <p:spPr bwMode="auto">
          <a:xfrm>
            <a:off x="0" y="0"/>
            <a:ext cx="3995225" cy="68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B028B7D9-613F-483B-B9C0-D67D98823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/>
          <a:stretch/>
        </p:blipFill>
        <p:spPr bwMode="auto">
          <a:xfrm>
            <a:off x="4107254" y="0"/>
            <a:ext cx="3995225" cy="68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252D4F8-241A-44E4-A9A7-9E0E4550C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/>
          <a:stretch/>
        </p:blipFill>
        <p:spPr bwMode="auto">
          <a:xfrm>
            <a:off x="8197959" y="0"/>
            <a:ext cx="3994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9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F5C195-8C29-4F25-8603-C367A4AE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Ciclones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Extratropicais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E91993E-A73D-472E-AF84-41F58D13A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r="41221" b="19385"/>
          <a:stretch/>
        </p:blipFill>
        <p:spPr bwMode="auto">
          <a:xfrm>
            <a:off x="4833153" y="1324601"/>
            <a:ext cx="7166297" cy="51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01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D1D0D-6F8B-4062-B7B5-046DF4EB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54" y="18255"/>
            <a:ext cx="10515600" cy="1325563"/>
          </a:xfrm>
        </p:spPr>
        <p:txBody>
          <a:bodyPr/>
          <a:lstStyle/>
          <a:p>
            <a:r>
              <a:rPr lang="pt-BR" dirty="0"/>
              <a:t>Ciclones Extratropicais - Definição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B12874-844B-4AEE-9077-25D2542D7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54" y="1074063"/>
            <a:ext cx="10515600" cy="4351338"/>
          </a:xfrm>
        </p:spPr>
        <p:txBody>
          <a:bodyPr/>
          <a:lstStyle/>
          <a:p>
            <a:r>
              <a:rPr lang="pt-BR" dirty="0"/>
              <a:t>São ciclones (sistemas de baixa pressão) que atuam </a:t>
            </a:r>
            <a:r>
              <a:rPr lang="pt-BR" b="1" dirty="0"/>
              <a:t>fora</a:t>
            </a:r>
            <a:r>
              <a:rPr lang="pt-BR" dirty="0"/>
              <a:t> da área Tropical do planeta.</a:t>
            </a:r>
          </a:p>
          <a:p>
            <a:r>
              <a:rPr lang="pt-BR" dirty="0"/>
              <a:t>Normalmente caminham de </a:t>
            </a:r>
            <a:r>
              <a:rPr lang="pt-BR" b="1" dirty="0">
                <a:solidFill>
                  <a:srgbClr val="FF0000"/>
                </a:solidFill>
              </a:rPr>
              <a:t>W     E</a:t>
            </a:r>
            <a:r>
              <a:rPr lang="pt-BR" dirty="0"/>
              <a:t>.</a:t>
            </a:r>
          </a:p>
          <a:p>
            <a:r>
              <a:rPr lang="pt-BR" dirty="0"/>
              <a:t>Prevalecem características termodinâmicas</a:t>
            </a:r>
            <a:r>
              <a:rPr lang="pt-BR" b="1" dirty="0"/>
              <a:t> </a:t>
            </a:r>
            <a:r>
              <a:rPr lang="pt-BR" b="1" dirty="0" err="1">
                <a:solidFill>
                  <a:srgbClr val="FF0000"/>
                </a:solidFill>
              </a:rPr>
              <a:t>advectivas</a:t>
            </a:r>
            <a:r>
              <a:rPr lang="pt-BR" b="1" dirty="0"/>
              <a:t> </a:t>
            </a:r>
            <a:r>
              <a:rPr lang="pt-BR" dirty="0"/>
              <a:t>(não apenas convectivas).</a:t>
            </a:r>
          </a:p>
          <a:p>
            <a:r>
              <a:rPr lang="pt-BR" dirty="0"/>
              <a:t>Interação com Teoria Frontal (</a:t>
            </a:r>
            <a:r>
              <a:rPr lang="pt-BR" dirty="0" err="1"/>
              <a:t>advectores</a:t>
            </a:r>
            <a:r>
              <a:rPr lang="pt-BR" dirty="0"/>
              <a:t>).</a:t>
            </a:r>
          </a:p>
          <a:p>
            <a:r>
              <a:rPr lang="pt-BR" dirty="0"/>
              <a:t>Ciclones Extrapolares: atuam na convergência Polar, são mais intensos e possuem uma interação menor com a Teoria Frontal.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6FE4502-E2A6-44B0-89E9-95E0858C3D50}"/>
              </a:ext>
            </a:extLst>
          </p:cNvPr>
          <p:cNvSpPr/>
          <p:nvPr/>
        </p:nvSpPr>
        <p:spPr>
          <a:xfrm>
            <a:off x="5367727" y="2105251"/>
            <a:ext cx="264424" cy="1589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30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42A96-01FE-4F2A-85E9-726BFD8E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9CBEB1-A3AB-4E26-A210-D42385A7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4DAE82-3342-4540-A1D8-DDC960C35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9" t="12699" r="26385" b="5303"/>
          <a:stretch/>
        </p:blipFill>
        <p:spPr>
          <a:xfrm>
            <a:off x="211016" y="556284"/>
            <a:ext cx="5739620" cy="56206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DF83D2-D95C-4D5F-A3E1-BF1C2CAF1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5" t="10435" r="24790" b="6052"/>
          <a:stretch/>
        </p:blipFill>
        <p:spPr>
          <a:xfrm>
            <a:off x="5867399" y="365125"/>
            <a:ext cx="6324601" cy="57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9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C266D-37B8-4A0C-8556-A26B28E8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Fatores para desenvolvimento de </a:t>
            </a:r>
            <a:r>
              <a:rPr lang="pt-BR" dirty="0" err="1"/>
              <a:t>CET’s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0E530-C0CC-475D-94B2-00A76C39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Intenso ∇T conforme varia a latitude.</a:t>
            </a:r>
          </a:p>
          <a:p>
            <a:pPr marL="0" indent="0">
              <a:buNone/>
            </a:pPr>
            <a:r>
              <a:rPr lang="pt-BR" dirty="0"/>
              <a:t>Equador → 30°S                                   </a:t>
            </a:r>
            <a:r>
              <a:rPr lang="pt-BR" dirty="0" err="1"/>
              <a:t>30°S</a:t>
            </a:r>
            <a:r>
              <a:rPr lang="pt-BR" dirty="0"/>
              <a:t> → 60°S</a:t>
            </a:r>
          </a:p>
          <a:p>
            <a:pPr marL="0" indent="0">
              <a:buNone/>
            </a:pPr>
            <a:r>
              <a:rPr lang="pt-BR" dirty="0"/>
              <a:t>   30°C    → 25°C                                   </a:t>
            </a:r>
            <a:r>
              <a:rPr lang="pt-BR" dirty="0" err="1"/>
              <a:t>25°C</a:t>
            </a:r>
            <a:r>
              <a:rPr lang="pt-BR" dirty="0"/>
              <a:t> → 0°C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5°C                                                     25°C</a:t>
            </a:r>
          </a:p>
          <a:p>
            <a:pPr marL="0" indent="0">
              <a:buNone/>
            </a:pPr>
            <a:r>
              <a:rPr lang="pt-BR" dirty="0"/>
              <a:t>2. Perturbação da onda longa mecânica planetária por ondas curtas mecânicas (Ondas de </a:t>
            </a:r>
            <a:r>
              <a:rPr lang="pt-BR" dirty="0" err="1"/>
              <a:t>Rosby</a:t>
            </a:r>
            <a:r>
              <a:rPr lang="pt-BR" dirty="0"/>
              <a:t>).</a:t>
            </a:r>
          </a:p>
          <a:p>
            <a:r>
              <a:rPr lang="pt-BR" dirty="0"/>
              <a:t>Perturbações de onda curta: Ondas de montanhas; Processos convectivos intensos; Escoamento de ventos intensos (Túnel de </a:t>
            </a:r>
            <a:r>
              <a:rPr lang="pt-BR" dirty="0" err="1"/>
              <a:t>Bernolli</a:t>
            </a:r>
            <a:r>
              <a:rPr lang="pt-BR" dirty="0"/>
              <a:t>) </a:t>
            </a:r>
          </a:p>
        </p:txBody>
      </p:sp>
      <p:sp>
        <p:nvSpPr>
          <p:cNvPr id="4" name="Texto Explicativo: Seta para Baixo 3">
            <a:extLst>
              <a:ext uri="{FF2B5EF4-FFF2-40B4-BE49-F238E27FC236}">
                <a16:creationId xmlns:a16="http://schemas.microsoft.com/office/drawing/2014/main" id="{1FCB223E-2BB5-4DD6-A9EB-B6BF4DEC78EE}"/>
              </a:ext>
            </a:extLst>
          </p:cNvPr>
          <p:cNvSpPr/>
          <p:nvPr/>
        </p:nvSpPr>
        <p:spPr>
          <a:xfrm>
            <a:off x="838200" y="2250831"/>
            <a:ext cx="2650588" cy="1325563"/>
          </a:xfrm>
          <a:prstGeom prst="down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o Explicativo: Seta para Baixo 4">
            <a:extLst>
              <a:ext uri="{FF2B5EF4-FFF2-40B4-BE49-F238E27FC236}">
                <a16:creationId xmlns:a16="http://schemas.microsoft.com/office/drawing/2014/main" id="{AB4923D5-660B-46BD-8131-67E597608864}"/>
              </a:ext>
            </a:extLst>
          </p:cNvPr>
          <p:cNvSpPr/>
          <p:nvPr/>
        </p:nvSpPr>
        <p:spPr>
          <a:xfrm>
            <a:off x="5689209" y="2250831"/>
            <a:ext cx="2650588" cy="1325563"/>
          </a:xfrm>
          <a:prstGeom prst="down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42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B5F2E-0976-4D70-95B4-CC8E534F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B8BFD9-1CCA-4CA3-AFCD-C590004D3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AFFC24-3EC8-4A98-9D39-3C36168F2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7" t="6637" r="14962" b="16522"/>
          <a:stretch/>
        </p:blipFill>
        <p:spPr>
          <a:xfrm>
            <a:off x="1012874" y="56289"/>
            <a:ext cx="10515600" cy="68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5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EA301-B65A-4D84-8E5F-01DCF70B2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69A7BC-2F96-47BE-B847-31348918B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8127B4-02A1-474C-BD98-55A7519AF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8" t="3670" r="15307" b="15470"/>
          <a:stretch/>
        </p:blipFill>
        <p:spPr>
          <a:xfrm>
            <a:off x="1168791" y="0"/>
            <a:ext cx="10185009" cy="68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9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C266D-37B8-4A0C-8556-A26B28E8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4E7854-0F91-4354-A5FA-7D2FA38C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Fsagdhjhkj.k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A45B05-7B0A-4FCA-8473-BC5EF4C99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5" t="11697" r="26269" b="5278"/>
          <a:stretch/>
        </p:blipFill>
        <p:spPr>
          <a:xfrm>
            <a:off x="0" y="485946"/>
            <a:ext cx="5894362" cy="56910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9069C1-9ABA-49F9-9CFD-1B2695EF1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5" t="10435" r="24790" b="6052"/>
          <a:stretch/>
        </p:blipFill>
        <p:spPr>
          <a:xfrm>
            <a:off x="6043021" y="528160"/>
            <a:ext cx="6191182" cy="5606587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367ADF6-1B62-4962-94DE-38E8E2E15557}"/>
              </a:ext>
            </a:extLst>
          </p:cNvPr>
          <p:cNvSpPr txBox="1">
            <a:spLocks/>
          </p:cNvSpPr>
          <p:nvPr/>
        </p:nvSpPr>
        <p:spPr>
          <a:xfrm>
            <a:off x="858128" y="6176963"/>
            <a:ext cx="10515600" cy="631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	    Polo Norte    				   	    Polo Sul</a:t>
            </a:r>
          </a:p>
        </p:txBody>
      </p:sp>
    </p:spTree>
    <p:extLst>
      <p:ext uri="{BB962C8B-B14F-4D97-AF65-F5344CB8AC3E}">
        <p14:creationId xmlns:p14="http://schemas.microsoft.com/office/powerpoint/2010/main" val="4154497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F42A96-01FE-4F2A-85E9-726BFD8E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Estágios de Evolução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9CBEB1-A3AB-4E26-A210-D42385A77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A53A5A"/>
                </a:solidFill>
              </a:rPr>
              <a:t>Massas de ar distintas vão criar um “embate” para tomar a superfície.</a:t>
            </a:r>
          </a:p>
        </p:txBody>
      </p:sp>
      <p:cxnSp>
        <p:nvCxnSpPr>
          <p:cNvPr id="15366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6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49AD22D-4082-4D2E-B10F-FF66CE096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2" y="2426818"/>
            <a:ext cx="4153387" cy="3997637"/>
          </a:xfrm>
          <a:prstGeom prst="rect">
            <a:avLst/>
          </a:prstGeom>
        </p:spPr>
      </p:pic>
      <p:cxnSp>
        <p:nvCxnSpPr>
          <p:cNvPr id="15367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esultado de imagem para frontogenese">
            <a:extLst>
              <a:ext uri="{FF2B5EF4-FFF2-40B4-BE49-F238E27FC236}">
                <a16:creationId xmlns:a16="http://schemas.microsoft.com/office/drawing/2014/main" id="{1AFA1B58-43DE-43ED-8B5D-FCA64A0F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625184"/>
            <a:ext cx="5455917" cy="36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DE91DD-C2DF-4900-87AB-01A262E0A052}"/>
              </a:ext>
            </a:extLst>
          </p:cNvPr>
          <p:cNvSpPr txBox="1"/>
          <p:nvPr/>
        </p:nvSpPr>
        <p:spPr>
          <a:xfrm>
            <a:off x="1544278" y="6334362"/>
            <a:ext cx="385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Perturbação da Onda Longa</a:t>
            </a:r>
          </a:p>
        </p:txBody>
      </p:sp>
    </p:spTree>
    <p:extLst>
      <p:ext uri="{BB962C8B-B14F-4D97-AF65-F5344CB8AC3E}">
        <p14:creationId xmlns:p14="http://schemas.microsoft.com/office/powerpoint/2010/main" val="200276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EF77F313-7940-4350-A8C1-37FE93B16A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921212"/>
              </p:ext>
            </p:extLst>
          </p:nvPr>
        </p:nvGraphicFramePr>
        <p:xfrm>
          <a:off x="676406" y="139690"/>
          <a:ext cx="1052708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416">
                  <a:extLst>
                    <a:ext uri="{9D8B030D-6E8A-4147-A177-3AD203B41FA5}">
                      <a16:colId xmlns:a16="http://schemas.microsoft.com/office/drawing/2014/main" val="3223221694"/>
                    </a:ext>
                  </a:extLst>
                </a:gridCol>
                <a:gridCol w="2105416">
                  <a:extLst>
                    <a:ext uri="{9D8B030D-6E8A-4147-A177-3AD203B41FA5}">
                      <a16:colId xmlns:a16="http://schemas.microsoft.com/office/drawing/2014/main" val="3620562995"/>
                    </a:ext>
                  </a:extLst>
                </a:gridCol>
                <a:gridCol w="2105416">
                  <a:extLst>
                    <a:ext uri="{9D8B030D-6E8A-4147-A177-3AD203B41FA5}">
                      <a16:colId xmlns:a16="http://schemas.microsoft.com/office/drawing/2014/main" val="1705885477"/>
                    </a:ext>
                  </a:extLst>
                </a:gridCol>
                <a:gridCol w="2105416">
                  <a:extLst>
                    <a:ext uri="{9D8B030D-6E8A-4147-A177-3AD203B41FA5}">
                      <a16:colId xmlns:a16="http://schemas.microsoft.com/office/drawing/2014/main" val="2116760578"/>
                    </a:ext>
                  </a:extLst>
                </a:gridCol>
                <a:gridCol w="2105416">
                  <a:extLst>
                    <a:ext uri="{9D8B030D-6E8A-4147-A177-3AD203B41FA5}">
                      <a16:colId xmlns:a16="http://schemas.microsoft.com/office/drawing/2014/main" val="2417550735"/>
                    </a:ext>
                  </a:extLst>
                </a:gridCol>
              </a:tblGrid>
              <a:tr h="631982"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Redemoinho (</a:t>
                      </a:r>
                      <a:r>
                        <a:rPr lang="pt-BR" sz="2400" dirty="0" err="1"/>
                        <a:t>Dust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Devil</a:t>
                      </a:r>
                      <a:r>
                        <a:rPr lang="pt-BR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  <a:p>
                      <a:pPr algn="ctr"/>
                      <a:r>
                        <a:rPr lang="pt-BR" sz="2400" dirty="0"/>
                        <a:t>Tornado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Ciclones Tropicais (Furacões)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Ciclones Extratropicais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791110"/>
                  </a:ext>
                </a:extLst>
              </a:tr>
              <a:tr h="366148">
                <a:tc>
                  <a:txBody>
                    <a:bodyPr/>
                    <a:lstStyle/>
                    <a:p>
                      <a:pPr algn="l"/>
                      <a:r>
                        <a:rPr lang="pt-BR" sz="2400" dirty="0"/>
                        <a:t>Diâmetro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&lt;10 metros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&lt;110 metros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 – 100km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&gt;1000 km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305074"/>
                  </a:ext>
                </a:extLst>
              </a:tr>
              <a:tr h="631982">
                <a:tc>
                  <a:txBody>
                    <a:bodyPr/>
                    <a:lstStyle/>
                    <a:p>
                      <a:pPr algn="l"/>
                      <a:r>
                        <a:rPr lang="pt-BR" sz="2400" dirty="0"/>
                        <a:t>Escala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Microescala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Micro a </a:t>
                      </a:r>
                      <a:r>
                        <a:rPr lang="pt-BR" sz="2400" dirty="0" err="1"/>
                        <a:t>Mesoescala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/>
                        <a:t>Sub-sinótica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Sinótica (</a:t>
                      </a:r>
                      <a:r>
                        <a:rPr lang="pt-BR" sz="2400" dirty="0" err="1"/>
                        <a:t>Macroescala</a:t>
                      </a:r>
                      <a:r>
                        <a:rPr lang="pt-BR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17337"/>
                  </a:ext>
                </a:extLst>
              </a:tr>
              <a:tr h="631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Tempo de Vida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Segundos a Minutos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Minutos a Horas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Dias a semanas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Dias a semanas ou mais.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649962"/>
                  </a:ext>
                </a:extLst>
              </a:tr>
              <a:tr h="631982">
                <a:tc>
                  <a:txBody>
                    <a:bodyPr/>
                    <a:lstStyle/>
                    <a:p>
                      <a:pPr algn="l"/>
                      <a:r>
                        <a:rPr lang="pt-BR" sz="2400" dirty="0"/>
                        <a:t>Capacidade destrutiva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Baixa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Média - Baixa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353347"/>
                  </a:ext>
                </a:extLst>
              </a:tr>
              <a:tr h="631982">
                <a:tc>
                  <a:txBody>
                    <a:bodyPr/>
                    <a:lstStyle/>
                    <a:p>
                      <a:pPr algn="l"/>
                      <a:r>
                        <a:rPr lang="pt-BR" sz="2400" dirty="0"/>
                        <a:t>Cisalhamento do vento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494954"/>
                  </a:ext>
                </a:extLst>
              </a:tr>
              <a:tr h="631982">
                <a:tc>
                  <a:txBody>
                    <a:bodyPr/>
                    <a:lstStyle/>
                    <a:p>
                      <a:pPr algn="l"/>
                      <a:r>
                        <a:rPr lang="pt-BR" sz="2400" dirty="0"/>
                        <a:t>Convecção </a:t>
                      </a:r>
                      <a:r>
                        <a:rPr lang="pt-BR" sz="2400" dirty="0" err="1"/>
                        <a:t>vs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Advecção</a:t>
                      </a:r>
                      <a:endParaRPr lang="pt-BR" sz="2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Convecção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Convecção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Convecção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/>
                        <a:t>Advecção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809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004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748D9-A0D5-4383-9D99-06EABBDC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E1B69-FEB6-4085-AEFB-163C811D6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95D0E2-128D-4A2A-98FE-60BABF7E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2037" r="15959" b="6828"/>
          <a:stretch/>
        </p:blipFill>
        <p:spPr>
          <a:xfrm>
            <a:off x="1678488" y="0"/>
            <a:ext cx="9244208" cy="67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26DAC-BD2C-4178-85C3-7A856E33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E3456A-9A61-4434-882D-DF2C7E820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F0091A-7092-4C36-A449-09733C160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5" t="19711" r="24384" b="6829"/>
          <a:stretch/>
        </p:blipFill>
        <p:spPr>
          <a:xfrm>
            <a:off x="1319841" y="0"/>
            <a:ext cx="9552317" cy="68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1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7C166-C8F3-4A24-B0ED-C90B2313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8CF9AE-0563-4E94-9B6C-D20864A5E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69F1C9-ED43-4B93-A0E1-9A76D34F2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9912" r="18349" b="7148"/>
          <a:stretch/>
        </p:blipFill>
        <p:spPr>
          <a:xfrm>
            <a:off x="1794294" y="3893"/>
            <a:ext cx="9172755" cy="68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71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42A96-01FE-4F2A-85E9-726BFD8E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utrália pressão">
            <a:hlinkClick r:id="" action="ppaction://media"/>
            <a:extLst>
              <a:ext uri="{FF2B5EF4-FFF2-40B4-BE49-F238E27FC236}">
                <a16:creationId xmlns:a16="http://schemas.microsoft.com/office/drawing/2014/main" id="{1E3AC781-EE55-4C0D-A8F8-B5862A04C5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8" y="0"/>
            <a:ext cx="11104562" cy="6246813"/>
          </a:xfrm>
        </p:spPr>
      </p:pic>
    </p:spTree>
    <p:extLst>
      <p:ext uri="{BB962C8B-B14F-4D97-AF65-F5344CB8AC3E}">
        <p14:creationId xmlns:p14="http://schemas.microsoft.com/office/powerpoint/2010/main" val="41804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A253E-3C0B-420F-AF0E-C88B1741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utrália visível">
            <a:hlinkClick r:id="" action="ppaction://media"/>
            <a:extLst>
              <a:ext uri="{FF2B5EF4-FFF2-40B4-BE49-F238E27FC236}">
                <a16:creationId xmlns:a16="http://schemas.microsoft.com/office/drawing/2014/main" id="{E7C0AFA7-BE3D-4E66-8A62-EF4F04FC1B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397" y="0"/>
            <a:ext cx="11057206" cy="6219537"/>
          </a:xfrm>
        </p:spPr>
      </p:pic>
    </p:spTree>
    <p:extLst>
      <p:ext uri="{BB962C8B-B14F-4D97-AF65-F5344CB8AC3E}">
        <p14:creationId xmlns:p14="http://schemas.microsoft.com/office/powerpoint/2010/main" val="33859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2DD-C8E3-42CB-9263-72944871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0158CE6-615F-4AF8-A55D-4F6ED37A1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01" y="-11072"/>
            <a:ext cx="3863852" cy="686907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2DB796-131C-49A6-B9ED-247D2CDC1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00" y="0"/>
            <a:ext cx="3863852" cy="68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75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A253E-3C0B-420F-AF0E-C88B1741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" y="666325"/>
            <a:ext cx="3892433" cy="5525350"/>
          </a:xfrm>
        </p:spPr>
        <p:txBody>
          <a:bodyPr>
            <a:normAutofit/>
          </a:bodyPr>
          <a:lstStyle/>
          <a:p>
            <a:r>
              <a:rPr lang="pt-BR" sz="3700" dirty="0"/>
              <a:t>Formação comum na região extratropical Sul.</a:t>
            </a:r>
            <a:br>
              <a:rPr lang="pt-BR" sz="3700" dirty="0"/>
            </a:br>
            <a:r>
              <a:rPr lang="pt-BR" sz="3700" dirty="0"/>
              <a:t>Exceção a transição Pacífico-Atlântico (bloqueio dos Andes).</a:t>
            </a:r>
          </a:p>
        </p:txBody>
      </p:sp>
      <p:pic>
        <p:nvPicPr>
          <p:cNvPr id="19458" name="Picture 2" descr="Imagem relacionada">
            <a:extLst>
              <a:ext uri="{FF2B5EF4-FFF2-40B4-BE49-F238E27FC236}">
                <a16:creationId xmlns:a16="http://schemas.microsoft.com/office/drawing/2014/main" id="{3FE3FD27-66A5-4EA1-87FA-C13B4F6B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9175" r="8547" b="6872"/>
          <a:stretch/>
        </p:blipFill>
        <p:spPr bwMode="auto">
          <a:xfrm>
            <a:off x="4300396" y="319776"/>
            <a:ext cx="7873242" cy="60950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06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C266D-37B8-4A0C-8556-A26B28E8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0E530-C0CC-475D-94B2-00A76C39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361687-3EE1-4ED0-9AF5-7154ED440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4" t="9911" r="28346" b="7261"/>
          <a:stretch/>
        </p:blipFill>
        <p:spPr>
          <a:xfrm>
            <a:off x="-1" y="-1"/>
            <a:ext cx="5601667" cy="61769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F13D02-54EB-4729-9B58-E531CEC14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9" t="14341" r="25931" b="18959"/>
          <a:stretch/>
        </p:blipFill>
        <p:spPr>
          <a:xfrm>
            <a:off x="5601666" y="211016"/>
            <a:ext cx="6598459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7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42DD3-877F-47F4-BBB7-F0D659C7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Brazil pressão">
            <a:hlinkClick r:id="" action="ppaction://media"/>
            <a:extLst>
              <a:ext uri="{FF2B5EF4-FFF2-40B4-BE49-F238E27FC236}">
                <a16:creationId xmlns:a16="http://schemas.microsoft.com/office/drawing/2014/main" id="{6E10917F-04FC-4CA1-9538-02312BC5AE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806" y="0"/>
            <a:ext cx="11204388" cy="6302326"/>
          </a:xfrm>
        </p:spPr>
      </p:pic>
    </p:spTree>
    <p:extLst>
      <p:ext uri="{BB962C8B-B14F-4D97-AF65-F5344CB8AC3E}">
        <p14:creationId xmlns:p14="http://schemas.microsoft.com/office/powerpoint/2010/main" val="5059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A4B57-939E-410F-93D5-5AD2ABB5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Brazil visivel">
            <a:hlinkClick r:id="" action="ppaction://media"/>
            <a:extLst>
              <a:ext uri="{FF2B5EF4-FFF2-40B4-BE49-F238E27FC236}">
                <a16:creationId xmlns:a16="http://schemas.microsoft.com/office/drawing/2014/main" id="{F97DE583-FC6D-4012-BE50-3D79379394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904" y="-1"/>
            <a:ext cx="10979302" cy="6175717"/>
          </a:xfrm>
        </p:spPr>
      </p:pic>
    </p:spTree>
    <p:extLst>
      <p:ext uri="{BB962C8B-B14F-4D97-AF65-F5344CB8AC3E}">
        <p14:creationId xmlns:p14="http://schemas.microsoft.com/office/powerpoint/2010/main" val="40565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7033D-80C2-4549-B047-AA9C2666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oberto, homem, decorado, bolo&#10;&#10;Descrição gerada automaticamente">
            <a:extLst>
              <a:ext uri="{FF2B5EF4-FFF2-40B4-BE49-F238E27FC236}">
                <a16:creationId xmlns:a16="http://schemas.microsoft.com/office/drawing/2014/main" id="{39B5049F-C10D-41A6-985C-928CA92A5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04" y="3275722"/>
            <a:ext cx="6053801" cy="3590217"/>
          </a:xfrm>
        </p:spPr>
      </p:pic>
      <p:pic>
        <p:nvPicPr>
          <p:cNvPr id="4098" name="Picture 2" descr="Imagem relacionada">
            <a:extLst>
              <a:ext uri="{FF2B5EF4-FFF2-40B4-BE49-F238E27FC236}">
                <a16:creationId xmlns:a16="http://schemas.microsoft.com/office/drawing/2014/main" id="{45BB7EB6-642E-46D3-B925-C61AA0C5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-1"/>
            <a:ext cx="6096001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cumulonimbus convection">
            <a:extLst>
              <a:ext uri="{FF2B5EF4-FFF2-40B4-BE49-F238E27FC236}">
                <a16:creationId xmlns:a16="http://schemas.microsoft.com/office/drawing/2014/main" id="{097BE303-A500-4324-9DC7-EC2AC414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6096001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014EDCF-F537-4CD0-A589-F2FE707EA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3" y="3249612"/>
            <a:ext cx="6332281" cy="361632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CE187FC-A801-44FC-AFCE-4D5F8A3A1C65}"/>
              </a:ext>
            </a:extLst>
          </p:cNvPr>
          <p:cNvSpPr/>
          <p:nvPr/>
        </p:nvSpPr>
        <p:spPr>
          <a:xfrm>
            <a:off x="6290078" y="60312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http://g1.globo.com/sp/campinas-regiao/noticia/2016/06/entenda-o-que-e-microexplosao-que-atingiu-campinas-veja-trajetoria-dela.html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34891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C266D-37B8-4A0C-8556-A26B28E8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B805960-D943-4238-BEF3-BA9B5F091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30" y="-2"/>
            <a:ext cx="3849858" cy="684419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C391C9C-175D-444B-99EC-4973A9C3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18" y="13808"/>
            <a:ext cx="3849858" cy="6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61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A253E-3C0B-420F-AF0E-C88B1741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BD5897B8-BA8A-46E9-9EBB-9652BC47E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0" y="0"/>
            <a:ext cx="4068641" cy="6858000"/>
          </a:xfr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800BEFC2-FE86-4999-A154-9C6286AF87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5E84CC5E-CB59-4366-A76B-C0E4574C74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F42390D4-5359-488E-BE50-DEA8A3D95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14122BC2-3559-4AF7-A0CD-2F098FF43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289B5A8-DC87-496F-9602-84CCE66B5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/>
          <a:stretch/>
        </p:blipFill>
        <p:spPr bwMode="auto">
          <a:xfrm>
            <a:off x="8275759" y="0"/>
            <a:ext cx="3937124" cy="68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>
            <a:extLst>
              <a:ext uri="{FF2B5EF4-FFF2-40B4-BE49-F238E27FC236}">
                <a16:creationId xmlns:a16="http://schemas.microsoft.com/office/drawing/2014/main" id="{F2F6CFD6-9769-4170-A6DB-25F048DA6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"/>
          <a:stretch/>
        </p:blipFill>
        <p:spPr bwMode="auto">
          <a:xfrm>
            <a:off x="4146892" y="0"/>
            <a:ext cx="3976470" cy="68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60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42A96-01FE-4F2A-85E9-726BFD8E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frontais em superfície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9CBEB1-A3AB-4E26-A210-D42385A7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551D2A84-76C7-44AA-824A-32D1B40B0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7"/>
          <a:stretch/>
        </p:blipFill>
        <p:spPr bwMode="auto">
          <a:xfrm>
            <a:off x="2989384" y="-8908"/>
            <a:ext cx="6213231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00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23430-7DE5-4A37-B0FA-F406AAF7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200" y="1530741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O que </a:t>
            </a:r>
            <a:r>
              <a:rPr lang="en-US" sz="6000" dirty="0" err="1"/>
              <a:t>acontece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superfície</a:t>
            </a:r>
            <a:r>
              <a:rPr lang="en-US" sz="6000" dirty="0"/>
              <a:t>?</a:t>
            </a: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2" descr="Resultado de imagem para Alô calor, alô frio">
            <a:extLst>
              <a:ext uri="{FF2B5EF4-FFF2-40B4-BE49-F238E27FC236}">
                <a16:creationId xmlns:a16="http://schemas.microsoft.com/office/drawing/2014/main" id="{442703A4-FB7D-4009-A7B2-170EEB77B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-38079" y="0"/>
            <a:ext cx="6828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2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2DD-C8E3-42CB-9263-72944871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0252F3-FA30-4418-A994-F4A56A8FF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1506" name="Picture 2" descr="Imagem relacionada">
            <a:extLst>
              <a:ext uri="{FF2B5EF4-FFF2-40B4-BE49-F238E27FC236}">
                <a16:creationId xmlns:a16="http://schemas.microsoft.com/office/drawing/2014/main" id="{A72BF391-81C1-4AC1-BEC0-953FFFD7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" y="126304"/>
            <a:ext cx="11911332" cy="32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frente estacionária">
            <a:extLst>
              <a:ext uri="{FF2B5EF4-FFF2-40B4-BE49-F238E27FC236}">
                <a16:creationId xmlns:a16="http://schemas.microsoft.com/office/drawing/2014/main" id="{B4DEFC71-7944-4439-8913-E4A4B00F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30" y="3628830"/>
            <a:ext cx="5521636" cy="31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m para occluded front cross section">
            <a:extLst>
              <a:ext uri="{FF2B5EF4-FFF2-40B4-BE49-F238E27FC236}">
                <a16:creationId xmlns:a16="http://schemas.microsoft.com/office/drawing/2014/main" id="{0FE61D93-69E9-4209-B252-39E240243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13128" b="18974"/>
          <a:stretch/>
        </p:blipFill>
        <p:spPr bwMode="auto">
          <a:xfrm>
            <a:off x="0" y="3395970"/>
            <a:ext cx="5661971" cy="34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0146E938-192D-475F-8AB6-4ECCDC75755C}"/>
              </a:ext>
            </a:extLst>
          </p:cNvPr>
          <p:cNvSpPr/>
          <p:nvPr/>
        </p:nvSpPr>
        <p:spPr>
          <a:xfrm>
            <a:off x="5661971" y="4928491"/>
            <a:ext cx="696626" cy="36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837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9A341-3A53-414A-8F11-0C7E7933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032706-5D25-4CA8-B6FA-7E5E695857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Logotipo do Laboratório MASTER">
            <a:extLst>
              <a:ext uri="{FF2B5EF4-FFF2-40B4-BE49-F238E27FC236}">
                <a16:creationId xmlns:a16="http://schemas.microsoft.com/office/drawing/2014/main" id="{8AF1DFED-F390-4393-AF99-B25CCB17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71" y="1195396"/>
            <a:ext cx="4348883" cy="2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BF493C-364E-4316-BECC-CB396B46AD48}"/>
              </a:ext>
            </a:extLst>
          </p:cNvPr>
          <p:cNvSpPr/>
          <p:nvPr/>
        </p:nvSpPr>
        <p:spPr>
          <a:xfrm>
            <a:off x="3543091" y="4380657"/>
            <a:ext cx="6950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hlinkClick r:id="rId3"/>
              </a:rPr>
              <a:t>http://www.master.iag.usp.br/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40573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8102" y="1690688"/>
            <a:ext cx="10515600" cy="4351338"/>
          </a:xfrm>
        </p:spPr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250" t="30379" r="10144" b="16752"/>
          <a:stretch/>
        </p:blipFill>
        <p:spPr>
          <a:xfrm>
            <a:off x="1449048" y="2449824"/>
            <a:ext cx="9163987" cy="43461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7018" t="22387" r="3227" b="52408"/>
          <a:stretch/>
        </p:blipFill>
        <p:spPr>
          <a:xfrm>
            <a:off x="0" y="-18168"/>
            <a:ext cx="12185624" cy="25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2B16F5-C772-45F7-BE08-9175B2ED2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88" y="475126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pt-BR" sz="3200" dirty="0"/>
              <a:t>As </a:t>
            </a:r>
            <a:r>
              <a:rPr lang="pt-BR" sz="3200" dirty="0" err="1"/>
              <a:t>Cumulonimbus</a:t>
            </a:r>
            <a:r>
              <a:rPr lang="pt-BR" sz="3200" dirty="0"/>
              <a:t> (</a:t>
            </a:r>
            <a:r>
              <a:rPr lang="pt-BR" sz="3200" dirty="0" err="1"/>
              <a:t>Cbs</a:t>
            </a:r>
            <a:r>
              <a:rPr lang="pt-BR" sz="3200" dirty="0"/>
              <a:t>) são as menores células atuantes no clima tropical. Além de Chuvas torrenciais e descargas elétricas podem gerar granizo, </a:t>
            </a:r>
            <a:r>
              <a:rPr lang="pt-BR" sz="3200" dirty="0" err="1"/>
              <a:t>microexplosões</a:t>
            </a:r>
            <a:r>
              <a:rPr lang="pt-BR" sz="3200" dirty="0"/>
              <a:t> (</a:t>
            </a:r>
            <a:r>
              <a:rPr lang="pt-BR" sz="3200" dirty="0" err="1"/>
              <a:t>Microburst</a:t>
            </a:r>
            <a:r>
              <a:rPr lang="pt-BR" sz="3200" dirty="0"/>
              <a:t>) e tornados.</a:t>
            </a:r>
          </a:p>
          <a:p>
            <a:pPr algn="just"/>
            <a:r>
              <a:rPr lang="pt-BR" sz="3200" dirty="0"/>
              <a:t>Células de tempestade (</a:t>
            </a:r>
            <a:r>
              <a:rPr lang="pt-BR" sz="3200" dirty="0" err="1"/>
              <a:t>Cbs</a:t>
            </a:r>
            <a:r>
              <a:rPr lang="pt-BR" sz="3200" dirty="0"/>
              <a:t>) estão distribuídas ao longo da ZCIT e em regiões de instabilidade atmosférica ao longo do globo.</a:t>
            </a:r>
          </a:p>
          <a:p>
            <a:pPr algn="just"/>
            <a:r>
              <a:rPr lang="pt-BR" sz="3200" dirty="0" err="1"/>
              <a:t>Supercélulas</a:t>
            </a:r>
            <a:r>
              <a:rPr lang="pt-BR" sz="3200" dirty="0"/>
              <a:t> convectivas podem gerar </a:t>
            </a:r>
            <a:r>
              <a:rPr lang="pt-BR" sz="3200" dirty="0" err="1"/>
              <a:t>Tornandos</a:t>
            </a:r>
            <a:r>
              <a:rPr lang="pt-BR" sz="3200" dirty="0"/>
              <a:t> se houver </a:t>
            </a:r>
            <a:r>
              <a:rPr lang="pt-BR" sz="3200" b="1" dirty="0">
                <a:solidFill>
                  <a:srgbClr val="FF0000"/>
                </a:solidFill>
              </a:rPr>
              <a:t>Cisalhamento</a:t>
            </a:r>
            <a:r>
              <a:rPr lang="pt-BR" sz="3200" dirty="0"/>
              <a:t> </a:t>
            </a:r>
            <a:r>
              <a:rPr lang="pt-BR" sz="3200" b="1" dirty="0">
                <a:solidFill>
                  <a:srgbClr val="FF0000"/>
                </a:solidFill>
              </a:rPr>
              <a:t>do Vento </a:t>
            </a:r>
            <a:r>
              <a:rPr lang="pt-BR" sz="3200" dirty="0"/>
              <a:t>vertical</a:t>
            </a:r>
          </a:p>
          <a:p>
            <a:pPr algn="just"/>
            <a:r>
              <a:rPr lang="pt-BR" sz="3200" dirty="0"/>
              <a:t>O Sudeste  da América do Sul é o segundo maior corredor de tornados do mundo</a:t>
            </a:r>
          </a:p>
        </p:txBody>
      </p:sp>
    </p:spTree>
    <p:extLst>
      <p:ext uri="{BB962C8B-B14F-4D97-AF65-F5344CB8AC3E}">
        <p14:creationId xmlns:p14="http://schemas.microsoft.com/office/powerpoint/2010/main" val="421417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2DBB4-84BD-4379-8CC7-413FD0F00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F6F055-F67A-497C-B325-21CA6421D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68" y="1952235"/>
            <a:ext cx="10515600" cy="4351338"/>
          </a:xfrm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1706DF-416C-4CE4-80F4-852843DD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t="7698" r="4467" b="12237"/>
          <a:stretch/>
        </p:blipFill>
        <p:spPr>
          <a:xfrm>
            <a:off x="2686929" y="3066248"/>
            <a:ext cx="7909376" cy="3791752"/>
          </a:xfrm>
          <a:prstGeom prst="rect">
            <a:avLst/>
          </a:prstGeom>
        </p:spPr>
      </p:pic>
      <p:pic>
        <p:nvPicPr>
          <p:cNvPr id="5" name="Espaço Reservado para Conteúdo 5" descr="Uma imagem contendo natureza, nuvem, fumaça&#10;&#10;Descrição gerada automaticamente">
            <a:extLst>
              <a:ext uri="{FF2B5EF4-FFF2-40B4-BE49-F238E27FC236}">
                <a16:creationId xmlns:a16="http://schemas.microsoft.com/office/drawing/2014/main" id="{16215FFE-C742-4981-B76B-05714871F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23131" r="9086" b="3381"/>
          <a:stretch/>
        </p:blipFill>
        <p:spPr>
          <a:xfrm>
            <a:off x="0" y="-1"/>
            <a:ext cx="5613009" cy="3066249"/>
          </a:xfrm>
          <a:prstGeom prst="rect">
            <a:avLst/>
          </a:prstGeom>
        </p:spPr>
      </p:pic>
      <p:pic>
        <p:nvPicPr>
          <p:cNvPr id="7" name="Imagem 6" descr="Uma imagem contendo ao ar livre, carro, grama, natureza&#10;&#10;Descrição gerada automaticamente">
            <a:extLst>
              <a:ext uri="{FF2B5EF4-FFF2-40B4-BE49-F238E27FC236}">
                <a16:creationId xmlns:a16="http://schemas.microsoft.com/office/drawing/2014/main" id="{22DC2C30-53C9-45D4-9664-0E9FFED3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 b="13089"/>
          <a:stretch/>
        </p:blipFill>
        <p:spPr>
          <a:xfrm>
            <a:off x="7385538" y="-1"/>
            <a:ext cx="4806462" cy="30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F5C195-8C29-4F25-8603-C367A4AE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Ciclones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Tropicais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 descr="Uma imagem contendo monitor, colorido, tela&#10;&#10;Descrição gerada automaticamente">
            <a:extLst>
              <a:ext uri="{FF2B5EF4-FFF2-40B4-BE49-F238E27FC236}">
                <a16:creationId xmlns:a16="http://schemas.microsoft.com/office/drawing/2014/main" id="{915AE640-8001-467B-900D-4009E4AC7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360412"/>
            <a:ext cx="6553545" cy="414511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75915A-FACD-4549-8C88-145C25CA4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7" t="7179"/>
          <a:stretch/>
        </p:blipFill>
        <p:spPr bwMode="auto">
          <a:xfrm>
            <a:off x="5006544" y="228137"/>
            <a:ext cx="7005921" cy="63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1105438-463B-4653-9ADC-82B93072F495}"/>
              </a:ext>
            </a:extLst>
          </p:cNvPr>
          <p:cNvSpPr txBox="1"/>
          <p:nvPr/>
        </p:nvSpPr>
        <p:spPr>
          <a:xfrm>
            <a:off x="9101797" y="3540369"/>
            <a:ext cx="1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Dorian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7E5B436-8DE9-41AD-8D7E-7A9FDE66BA52}"/>
              </a:ext>
            </a:extLst>
          </p:cNvPr>
          <p:cNvCxnSpPr/>
          <p:nvPr/>
        </p:nvCxnSpPr>
        <p:spPr>
          <a:xfrm>
            <a:off x="9706708" y="4063589"/>
            <a:ext cx="464234" cy="464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41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D1D0D-6F8B-4062-B7B5-046DF4EB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54" y="18255"/>
            <a:ext cx="10515600" cy="1325563"/>
          </a:xfrm>
        </p:spPr>
        <p:txBody>
          <a:bodyPr/>
          <a:lstStyle/>
          <a:p>
            <a:r>
              <a:rPr lang="pt-BR" dirty="0"/>
              <a:t>Ciclones tropicais - Definição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B12874-844B-4AEE-9077-25D2542D7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54" y="1074063"/>
            <a:ext cx="10515600" cy="4351338"/>
          </a:xfrm>
        </p:spPr>
        <p:txBody>
          <a:bodyPr/>
          <a:lstStyle/>
          <a:p>
            <a:r>
              <a:rPr lang="pt-BR" dirty="0"/>
              <a:t>São ciclones (sistemas de baixa pressão) que atuam na área Tropical do planeta</a:t>
            </a:r>
          </a:p>
          <a:p>
            <a:r>
              <a:rPr lang="pt-BR" dirty="0"/>
              <a:t>Normalmente caminham de </a:t>
            </a:r>
            <a:r>
              <a:rPr lang="pt-BR" b="1" dirty="0">
                <a:solidFill>
                  <a:srgbClr val="FF0000"/>
                </a:solidFill>
              </a:rPr>
              <a:t>E     W</a:t>
            </a:r>
            <a:r>
              <a:rPr lang="pt-BR" dirty="0"/>
              <a:t>.</a:t>
            </a:r>
          </a:p>
          <a:p>
            <a:r>
              <a:rPr lang="pt-BR" dirty="0"/>
              <a:t>Predominância de </a:t>
            </a:r>
            <a:r>
              <a:rPr lang="pt-BR" b="1" dirty="0"/>
              <a:t>características </a:t>
            </a:r>
            <a:r>
              <a:rPr lang="pt-BR" b="1" dirty="0">
                <a:solidFill>
                  <a:srgbClr val="FF0000"/>
                </a:solidFill>
              </a:rPr>
              <a:t>convectivas</a:t>
            </a:r>
            <a:r>
              <a:rPr lang="pt-BR" b="1" dirty="0"/>
              <a:t> </a:t>
            </a:r>
            <a:r>
              <a:rPr lang="pt-BR" dirty="0"/>
              <a:t>para manutenção dos sistemas.</a:t>
            </a:r>
          </a:p>
          <a:p>
            <a:endParaRPr lang="pt-BR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6FE4502-E2A6-44B0-89E9-95E0858C3D50}"/>
              </a:ext>
            </a:extLst>
          </p:cNvPr>
          <p:cNvSpPr/>
          <p:nvPr/>
        </p:nvSpPr>
        <p:spPr>
          <a:xfrm>
            <a:off x="5260932" y="2105251"/>
            <a:ext cx="264424" cy="1589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1C9B07-F0B1-435F-B393-229A0F29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11" y="2871589"/>
            <a:ext cx="8108515" cy="40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9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7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AFE8B5-C117-4430-9EC5-562D1AE3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>
                <a:solidFill>
                  <a:srgbClr val="FFFFFF"/>
                </a:solidFill>
              </a:rPr>
              <a:t>Estrutura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9F8DFB1-670D-4B9D-9C88-F4690C464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30190C-6F75-4F92-A32F-0F7A64FAF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b="1" u="sng" dirty="0">
                <a:solidFill>
                  <a:schemeClr val="bg1"/>
                </a:solidFill>
              </a:rPr>
              <a:t>convecção é dita organizada</a:t>
            </a:r>
            <a:r>
              <a:rPr lang="pt-BR" b="1" dirty="0">
                <a:solidFill>
                  <a:schemeClr val="bg1"/>
                </a:solidFill>
              </a:rPr>
              <a:t>!</a:t>
            </a:r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Gera um centro de baixa pressão em superfície de proporções sinóticas.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Núcleo quente.</a:t>
            </a:r>
          </a:p>
          <a:p>
            <a:pPr algn="just"/>
            <a:r>
              <a:rPr lang="pt-BR" b="1" dirty="0">
                <a:solidFill>
                  <a:schemeClr val="bg1"/>
                </a:solidFill>
              </a:rPr>
              <a:t>Necessita do Oceano </a:t>
            </a:r>
            <a:r>
              <a:rPr lang="pt-BR" dirty="0">
                <a:solidFill>
                  <a:schemeClr val="bg1"/>
                </a:solidFill>
              </a:rPr>
              <a:t>para se manter ativo.</a:t>
            </a:r>
          </a:p>
        </p:txBody>
      </p:sp>
    </p:spTree>
    <p:extLst>
      <p:ext uri="{BB962C8B-B14F-4D97-AF65-F5344CB8AC3E}">
        <p14:creationId xmlns:p14="http://schemas.microsoft.com/office/powerpoint/2010/main" val="34228701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2_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562</Words>
  <Application>Microsoft Office PowerPoint</Application>
  <PresentationFormat>Widescreen</PresentationFormat>
  <Paragraphs>98</Paragraphs>
  <Slides>46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Tw Cen MT</vt:lpstr>
      <vt:lpstr>Tema do Office</vt:lpstr>
      <vt:lpstr>Office Theme</vt:lpstr>
      <vt:lpstr>1_Office Theme</vt:lpstr>
      <vt:lpstr>Gotícula</vt:lpstr>
      <vt:lpstr>2_Office Theme</vt:lpstr>
      <vt:lpstr>Ciclones Tropicais e Extratropicais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Ciclones Tropicais</vt:lpstr>
      <vt:lpstr>Ciclones tropicais - Definição</vt:lpstr>
      <vt:lpstr>Estrutura</vt:lpstr>
      <vt:lpstr>Fatores para o desenvolvimento de Ciclones Tropicais</vt:lpstr>
      <vt:lpstr>Estágios de evolução</vt:lpstr>
      <vt:lpstr>Apresentação do PowerPoint</vt:lpstr>
      <vt:lpstr>Apresentação do PowerPoint</vt:lpstr>
      <vt:lpstr>Dissipação dos Sistemas</vt:lpstr>
      <vt:lpstr>Nomenclatura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Ciclones Extratropicais</vt:lpstr>
      <vt:lpstr>Ciclones Extratropicais - Definição</vt:lpstr>
      <vt:lpstr>Apresentação do PowerPoint</vt:lpstr>
      <vt:lpstr>Fatores para desenvolvimento de CET’s</vt:lpstr>
      <vt:lpstr>Apresentação do PowerPoint</vt:lpstr>
      <vt:lpstr>Apresentação do PowerPoint</vt:lpstr>
      <vt:lpstr>Apresentação do PowerPoint</vt:lpstr>
      <vt:lpstr>Estágios de Evolução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Formação comum na região extratropical Sul. Exceção a transição Pacífico-Atlântico (bloqueio dos Andes).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Sistemas frontais em superfície</vt:lpstr>
      <vt:lpstr>O que acontece em superfície?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Ciclones Tropicais e Extratropicais</dc:title>
  <dc:creator>Ramon Oliveira de Almeida</dc:creator>
  <cp:lastModifiedBy>Audio GH</cp:lastModifiedBy>
  <cp:revision>7</cp:revision>
  <dcterms:created xsi:type="dcterms:W3CDTF">2019-10-14T01:54:26Z</dcterms:created>
  <dcterms:modified xsi:type="dcterms:W3CDTF">2019-10-23T22:26:47Z</dcterms:modified>
</cp:coreProperties>
</file>