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36"/>
  </p:notesMasterIdLst>
  <p:handoutMasterIdLst>
    <p:handoutMasterId r:id="rId37"/>
  </p:handoutMasterIdLst>
  <p:sldIdLst>
    <p:sldId id="440" r:id="rId2"/>
    <p:sldId id="455" r:id="rId3"/>
    <p:sldId id="439" r:id="rId4"/>
    <p:sldId id="544" r:id="rId5"/>
    <p:sldId id="545" r:id="rId6"/>
    <p:sldId id="546" r:id="rId7"/>
    <p:sldId id="50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69" r:id="rId20"/>
    <p:sldId id="558" r:id="rId21"/>
    <p:sldId id="561" r:id="rId22"/>
    <p:sldId id="566" r:id="rId23"/>
    <p:sldId id="565" r:id="rId24"/>
    <p:sldId id="567" r:id="rId25"/>
    <p:sldId id="568" r:id="rId26"/>
    <p:sldId id="571" r:id="rId27"/>
    <p:sldId id="572" r:id="rId28"/>
    <p:sldId id="573" r:id="rId29"/>
    <p:sldId id="574" r:id="rId30"/>
    <p:sldId id="575" r:id="rId31"/>
    <p:sldId id="576" r:id="rId32"/>
    <p:sldId id="577" r:id="rId33"/>
    <p:sldId id="559" r:id="rId34"/>
    <p:sldId id="486" r:id="rId35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7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4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660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732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429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855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743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954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750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261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52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613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979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73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451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7472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250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349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8048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487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66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7126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342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215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9994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285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643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509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0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817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85906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07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e Operações Societárias</a:t>
            </a: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97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Não Residente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auferido por Não Residente na alienação de participações societárias está sujeito ao IRRF.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IRRF incidirá mesmo que a alienação seja realizada entre dois Não Residentes – desde que o bem alienado esteja localizado no Brasil (art. 26 da Lei nº 10.833/03).</a:t>
            </a:r>
          </a:p>
          <a:p>
            <a:pPr marL="532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Art. 26. O adquirente, pessoa física ou jurídica residente ou domiciliada no Brasil, ou o procurador, quando o adquirente for residente ou domiciliado no exterior, fica responsável pela retenção e recolhimento do imposto de renda incidente sobre o ganho de capital a que se refere o art. 18 da Lei no 9.249, de 26 de dezembro de 1995, auferido por pessoa física ou jurídica residente ou domiciliada no exterior que alienar bens localizados no Brasil.</a:t>
            </a:r>
          </a:p>
        </p:txBody>
      </p:sp>
    </p:spTree>
    <p:extLst>
      <p:ext uri="{BB962C8B-B14F-4D97-AF65-F5344CB8AC3E}">
        <p14:creationId xmlns:p14="http://schemas.microsoft.com/office/powerpoint/2010/main" val="334230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231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Não Residente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deverá ser apurado de acordo com as mesmas regras aplicáveis às pessoas físicas residentes (art. 18 da Lei nº 9.249/95).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os Não Residentes, o custo de aquisição é determinado por prova documental.*¹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Controvérsia no cálculo do custo de aquisição: deve ser apurado em moeda estrangeira ou em reais? RFB se posicionou favorável ao cálculo em reais.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23, §1º, IN 1.455/2014.</a:t>
            </a:r>
          </a:p>
        </p:txBody>
      </p:sp>
    </p:spTree>
    <p:extLst>
      <p:ext uri="{BB962C8B-B14F-4D97-AF65-F5344CB8AC3E}">
        <p14:creationId xmlns:p14="http://schemas.microsoft.com/office/powerpoint/2010/main" val="88565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13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Não Residente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partir de 2017, a alíquota do IRRF será progressiva também para os Não Residentes (de 15% à 22,5% para ganhos acima de R$ 30 milhões, como indicado no slide 9).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o alienante esteja baseado em jurisdição de tributação favorecida (JTF), o IRRF é de 25%.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Definição de JTF (art. 24 da Lei nº 9.430/96): 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Consideram-se países ou dependências que não tributam a renda ou que a tributam à alíquota inferior a 20% (17% nos casos da Portaria nº 488/2014) ou, ainda, cuja legislação interna não permita acesso a informações relativas à composição societária de pessoas jurídicas ou à sua titularidade.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 JTF estão listadas na Instrução Normativa RFB nº 1.037/10.</a:t>
            </a:r>
          </a:p>
        </p:txBody>
      </p:sp>
    </p:spTree>
    <p:extLst>
      <p:ext uri="{BB962C8B-B14F-4D97-AF65-F5344CB8AC3E}">
        <p14:creationId xmlns:p14="http://schemas.microsoft.com/office/powerpoint/2010/main" val="398243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77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as pessoas jurídicas, o ganho de capital é o resultado obtido na alienação de bens ou direitos integrantes do seu ativo não-circulante.*¹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Ativo não-circulante: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Investimentos: participações societárias;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Ativo imobilizado: imóveis, construções, maquinário etc.;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Ativo intangível: marcas, patentes etc.; e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Bens reclassificados para “não-circulante mantido para venda”.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pessoas jurídicas, o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custo de aquisição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é aquele constante de sua contabilidade.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222, §2º, RIR/2018.</a:t>
            </a:r>
          </a:p>
        </p:txBody>
      </p:sp>
    </p:spTree>
    <p:extLst>
      <p:ext uri="{BB962C8B-B14F-4D97-AF65-F5344CB8AC3E}">
        <p14:creationId xmlns:p14="http://schemas.microsoft.com/office/powerpoint/2010/main" val="246924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</p:txBody>
      </p:sp>
      <p:sp>
        <p:nvSpPr>
          <p:cNvPr id="4" name="Retângulo 12"/>
          <p:cNvSpPr>
            <a:spLocks noChangeArrowheads="1"/>
          </p:cNvSpPr>
          <p:nvPr/>
        </p:nvSpPr>
        <p:spPr bwMode="auto">
          <a:xfrm>
            <a:off x="539552" y="2444626"/>
            <a:ext cx="8047037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t-BR" sz="20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Base de cálculo = Ganho de capital</a:t>
            </a:r>
          </a:p>
          <a:p>
            <a:pPr algn="ctr" eaLnBrk="1" hangingPunct="1">
              <a:buFontTx/>
              <a:buNone/>
              <a:defRPr/>
            </a:pP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(Art. 43 da Lei nº 5.172/66 // </a:t>
            </a:r>
            <a:r>
              <a:rPr 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Arts</a:t>
            </a:r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210 e 222 do RIR/18 // IN 1.700/2017)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019521" y="3215974"/>
            <a:ext cx="2136432" cy="655693"/>
          </a:xfrm>
          <a:prstGeom prst="rect">
            <a:avLst/>
          </a:prstGeom>
          <a:noFill/>
          <a:ln>
            <a:noFill/>
          </a:ln>
          <a:extLst/>
        </p:spPr>
        <p:txBody>
          <a:bodyPr lIns="88418" tIns="44209" rIns="88418" bIns="4420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t-BR" sz="1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Valor de alienação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062284" y="4357793"/>
            <a:ext cx="2050905" cy="94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18" tIns="44209" rIns="88418" bIns="44209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Preço efetivo da operação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675253" y="4359578"/>
            <a:ext cx="2392450" cy="78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18" tIns="44209" rIns="88418" bIns="44209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Valor registrado na contabilidade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5953" y="3279591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876033" y="3212976"/>
            <a:ext cx="2190791" cy="655693"/>
          </a:xfrm>
          <a:prstGeom prst="rect">
            <a:avLst/>
          </a:prstGeom>
          <a:noFill/>
          <a:ln>
            <a:noFill/>
          </a:ln>
          <a:extLst/>
        </p:spPr>
        <p:txBody>
          <a:bodyPr lIns="88418" tIns="44209" rIns="88418" bIns="4420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t-BR" sz="1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Custo de aquisição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932506" y="3871667"/>
            <a:ext cx="310460" cy="37751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Down Arrow 10"/>
          <p:cNvSpPr/>
          <p:nvPr/>
        </p:nvSpPr>
        <p:spPr>
          <a:xfrm>
            <a:off x="5716248" y="3854248"/>
            <a:ext cx="310460" cy="37751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187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 de ativos que não participações societárias</a:t>
            </a:r>
            <a:endParaRPr lang="pt-BR" altLang="pt-BR" sz="1800" b="1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da venda ativos que não participações societárias, a tributação será: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IRPJ/CSLL: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receita da venda dos ativos – deduzida do custo de aquisição ou de produção, conforme o caso – é incluído no lucro tributável (alíquota combinada de 34%).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empresa estiver em “posição lucrativa”, o ganho aumentará o Lucro Real; se estiver em “posição  deficitária”, poderá reduzir o prejuízo ou torná-lo lucro.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Resultado positivo poderá ser compensado com prejuízos fiscais acumulados (atendido o limite de 30%, discutido na Aula 07).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na venda de ativo não-circulante em parcelas pode ter tributação diferida. </a:t>
            </a:r>
          </a:p>
        </p:txBody>
      </p:sp>
    </p:spTree>
    <p:extLst>
      <p:ext uri="{BB962C8B-B14F-4D97-AF65-F5344CB8AC3E}">
        <p14:creationId xmlns:p14="http://schemas.microsoft.com/office/powerpoint/2010/main" val="3559036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 de ativos que não participações societárias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  <a:endParaRPr lang="pt-BR" altLang="pt-BR" sz="1800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Outros tributos: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PIS/COFINS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incidência dependerá da natureza dos ativos alienados. Potencial perda do saldo residual de créditos de PIS/COFINS dos ativos imobilizados.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ICMS/IPI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Alienação do estabelecimento (“porteira fechada”): não há incidência de ICMS/ IPI, desde que não haja movimentação física dos ativos.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Alienação de ativo por ativo: incidência depende da natureza dos ativos alienados. Perda do saldo residual de créditos de ICMS na venda de ativos imobilizados.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ITBI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incidente na alienação de bens imóveis.</a:t>
            </a:r>
          </a:p>
        </p:txBody>
      </p:sp>
    </p:spTree>
    <p:extLst>
      <p:ext uri="{BB962C8B-B14F-4D97-AF65-F5344CB8AC3E}">
        <p14:creationId xmlns:p14="http://schemas.microsoft.com/office/powerpoint/2010/main" val="63842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 – Participações societárias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da venda de participações societárias permanentes (i.e., participações societárias registradas como Investimento no Ativo Não-Circulante), a tributação será: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IRPJ/CSLL: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de capital é incluído no lucro tributável (alíquota combinada de 34%). 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empresa estiver em “posição lucrativa”, o ganho aumentará o Lucro Real; se estiver em “posição  deficitária”, poderá reduzir o prejuízo ou torná-lo lucro.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Resultado positivo poderá ser compensado com prejuízos fiscais acumulados (atendido o limite de 30%, discutido na Aula 07).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de capital em vendas parceladas poderá ter tributação diferida.</a:t>
            </a:r>
          </a:p>
        </p:txBody>
      </p:sp>
    </p:spTree>
    <p:extLst>
      <p:ext uri="{BB962C8B-B14F-4D97-AF65-F5344CB8AC3E}">
        <p14:creationId xmlns:p14="http://schemas.microsoft.com/office/powerpoint/2010/main" val="2425948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54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Jurídica – Participações societárias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  <a:endParaRPr lang="pt-BR" altLang="pt-BR" sz="1800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Outros tributos: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PIS/COFINS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venda for referente a participações societárias contabilizadas no ativo não-circulante, a receita decorrente desta venda não está sujeita ao PIS/COFINS.*¹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Discussão na reclassificação para “não circulante mantido para venda” superada por conta do parágrafo único do art. 279 da Instrução Normativa nº 1.700/17.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ICMS/IPI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incidem na venda de participações societárias.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1º, §3º, VI, Lei nº 10.637/02 e art. 1º, §3º, II, Lei nº 10.833/03.</a:t>
            </a:r>
          </a:p>
        </p:txBody>
      </p:sp>
    </p:spTree>
    <p:extLst>
      <p:ext uri="{BB962C8B-B14F-4D97-AF65-F5344CB8AC3E}">
        <p14:creationId xmlns:p14="http://schemas.microsoft.com/office/powerpoint/2010/main" val="316512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2156260" y="3068960"/>
            <a:ext cx="4855816" cy="83407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Tratamento de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participações societárias adquiridas</a:t>
            </a:r>
          </a:p>
        </p:txBody>
      </p:sp>
    </p:spTree>
    <p:extLst>
      <p:ext uri="{BB962C8B-B14F-4D97-AF65-F5344CB8AC3E}">
        <p14:creationId xmlns:p14="http://schemas.microsoft.com/office/powerpoint/2010/main" val="389808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02329"/>
              </p:ext>
            </p:extLst>
          </p:nvPr>
        </p:nvGraphicFramePr>
        <p:xfrm>
          <a:off x="666150" y="1279462"/>
          <a:ext cx="7848872" cy="488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Operações e participações societárias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Impactos de transações com os ativos do negócio e participações societárias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Perspectiva do alienante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 Física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Não Residente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09-12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 Jurídica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13-18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Tratamento de participações societárias adquiridas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 Física e Não Residente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 Jurídica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Avaliação pelo Método de Equivalência Patrimonial (MEP)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22-25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Rendimentos – Dividendos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26-27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Rendimentos – Juros sobre o Capital Próprio (JCP)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28-32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 Jurídica – Aquisição de ativos que não participação societária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28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Adquirente Pessoa Física e Investidor Não Residente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Aquisições de participação societária por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PFs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e/ou Não Residentes são menos usuais. 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pessoas físicas e Não Residentes, o valor pago no momento da aquisição é registrado como custo de aquisição, que somente poderá ser aproveitado em uma futura venda.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Ausência de aproveitamento fiscal antecipado da mais-valia e ágio.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Rendimentos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decorrentes de participação societária (cujo tratamento para pessoa jurídica será discutido nos slides 26 a 32) estão sujeitos ao seguinte tratamento fiscal: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Dividendos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isentos de IR (nos termos do art. 10 da Lei nº 9.249, de 1995)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Juros sobre capital próprio (JCP)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sujeito à retenção de IRRF (exclusiva na fonte) de 15% no pagamento para Pessoa Física e Não Residentes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Residentes em JTF estão sujeitos à IRRF de 25%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83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28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Adquirente Pessoa Jurídica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custo de aquisição de participações societárias adquiridas por pessoas jurídicas pode ser registrado por meio de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dois diferentes métodos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Método de custo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no qual o valor do investimento registrado pela pessoa jurídica deve corresponder ao custo de aquisição, sem qualquer desdobramento. *¹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6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Método da equivalência patrimonial (MEP)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onde o valor do investimento registrado pela pessoa jurídica, correspondente ao seu custo de aquisição, deve ser desdobrado em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patrimônio líquido da investida (investimento),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(b)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mais ou menos-valia, 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ágio ou ganho por compra vantajosa.</a:t>
            </a:r>
          </a:p>
          <a:p>
            <a:pPr marL="532800" lvl="3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critérios e procedimentos para desdobramento do custo de aquisição serão discutidos na Aula 9 (IR e Operações Societárias – Parte II).</a:t>
            </a:r>
          </a:p>
        </p:txBody>
      </p:sp>
    </p:spTree>
    <p:extLst>
      <p:ext uri="{BB962C8B-B14F-4D97-AF65-F5344CB8AC3E}">
        <p14:creationId xmlns:p14="http://schemas.microsoft.com/office/powerpoint/2010/main" val="659803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Equivalência patrimonial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Participações em sociedades registradas no ativo não-circulante, conta de investimentos, devem ser avaliamos pelo MEP quando corresponderem a investimentos em: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controladas (nas quais a controladora, diretamente ou através de outras controladas, possui direitos que assegurem de modo permanente preponderância nas deliberações sociais e poder de eleger a maioria dos administradores);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coligadas (nas quais a investidora tenha influência significativa sem exercer o controle; presume-se a existência de influência em participações superiores a 20%); e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de um mesmo grupo ou que estejam sob controle comum.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Lei 6.404/76, artigos 179, III; 183, III; 259 a 261 e artigos 415 a 441, RIR/18.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8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8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Equivalência patrimonial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Objetivo: manter o investimento em valor proporcional ao PL da investida.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353222" y="3636754"/>
            <a:ext cx="67074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pt-BR" sz="1600" b="1" dirty="0">
                <a:solidFill>
                  <a:srgbClr val="00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223695" y="3247841"/>
            <a:ext cx="1373981" cy="32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962" tIns="39688" rIns="80962" bIns="39688">
            <a:spAutoFit/>
          </a:bodyPr>
          <a:lstStyle>
            <a:lvl1pPr defTabSz="798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90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381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571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762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12192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16764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21336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25908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 de B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6988473" y="3693051"/>
            <a:ext cx="647613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pt-BR" sz="1600" b="1">
                <a:solidFill>
                  <a:srgbClr val="00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1.000</a:t>
            </a:r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6910686" y="3608142"/>
            <a:ext cx="1587" cy="814388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150418" y="3574213"/>
            <a:ext cx="2808287" cy="67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2" tIns="39688" rIns="80962" bIns="39688">
            <a:spAutoFit/>
          </a:bodyPr>
          <a:lstStyle>
            <a:lvl1pPr defTabSz="798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00050" defTabSz="798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798513" defTabSz="798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200150" defTabSz="798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6002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0574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5146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29718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4290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Participação em B: 80% 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(proporcionalidade</a:t>
            </a: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80%)</a:t>
            </a:r>
            <a:endParaRPr lang="en-US" altLang="pt-BR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2974273" y="4324935"/>
            <a:ext cx="3268472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 flipH="1">
            <a:off x="1143601" y="3212976"/>
            <a:ext cx="2076306" cy="32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962" tIns="39688" rIns="80962" bIns="39688">
            <a:spAutoFit/>
          </a:bodyPr>
          <a:lstStyle>
            <a:lvl1pPr defTabSz="798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90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381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571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762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12192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16764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21336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25908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Investimento em B</a:t>
            </a: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V="1">
            <a:off x="6012160" y="3594271"/>
            <a:ext cx="1800225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2181754" y="3605465"/>
            <a:ext cx="1587" cy="814388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 flipV="1">
            <a:off x="1283228" y="3591594"/>
            <a:ext cx="1800225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3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8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Equivalência patrimonial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Empresa “A” possui 80% do capital da empresa “B” e “B” apura lucro de $100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753715" y="3604212"/>
            <a:ext cx="132568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Investimento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800028" y="3897815"/>
            <a:ext cx="667312" cy="97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800</a:t>
            </a:r>
          </a:p>
          <a:p>
            <a:pPr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80</a:t>
            </a:r>
          </a:p>
          <a:p>
            <a:pPr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880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010999" y="3587726"/>
            <a:ext cx="134733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DRE / MEP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726516" y="3953274"/>
            <a:ext cx="44291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335448" y="3905608"/>
            <a:ext cx="0" cy="90000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527558" y="3908783"/>
            <a:ext cx="1584000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2527558" y="4542248"/>
            <a:ext cx="1584000" cy="0"/>
          </a:xfrm>
          <a:prstGeom prst="line">
            <a:avLst/>
          </a:prstGeom>
          <a:noFill/>
          <a:ln w="12700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829005" y="3910387"/>
            <a:ext cx="1584000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1684664" y="3921499"/>
            <a:ext cx="0" cy="90000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 flipH="1">
            <a:off x="1532347" y="3196826"/>
            <a:ext cx="2076306" cy="32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962" tIns="39688" rIns="80962" bIns="39688">
            <a:spAutoFit/>
          </a:bodyPr>
          <a:lstStyle>
            <a:lvl1pPr defTabSz="798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90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381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571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762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12192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16764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21336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25908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pt-BR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Empresa</a:t>
            </a:r>
            <a:r>
              <a:rPr lang="en-US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“A”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375197" y="3581585"/>
            <a:ext cx="184505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Patrimônio líquido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899933" y="3899843"/>
            <a:ext cx="1140191" cy="97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 algn="r"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1.000</a:t>
            </a:r>
          </a:p>
          <a:p>
            <a:pPr lvl="1" algn="r"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100</a:t>
            </a:r>
          </a:p>
          <a:p>
            <a:pPr algn="r">
              <a:spcBef>
                <a:spcPct val="30000"/>
              </a:spcBef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		1.100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222911" y="3583540"/>
            <a:ext cx="61395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89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DRE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4684254" y="3980626"/>
            <a:ext cx="1841500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445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89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31913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78000" defTabSz="889000"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352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924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496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06800" defTabSz="889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888" algn="r"/>
                <a:tab pos="1574800" algn="r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	      100    100</a:t>
            </a:r>
          </a:p>
          <a:p>
            <a:endParaRPr lang="en-US" altLang="pt-BR" sz="1600" dirty="0">
              <a:solidFill>
                <a:srgbClr val="00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7279995" y="3904164"/>
            <a:ext cx="0" cy="90000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6551228" y="4533539"/>
            <a:ext cx="1584000" cy="0"/>
          </a:xfrm>
          <a:prstGeom prst="line">
            <a:avLst/>
          </a:prstGeom>
          <a:noFill/>
          <a:ln w="12700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4694862" y="3892976"/>
            <a:ext cx="1584000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5529887" y="3892976"/>
            <a:ext cx="0" cy="90000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415587" y="435017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5415587" y="440732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60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6524983" y="3904164"/>
            <a:ext cx="1584000" cy="0"/>
          </a:xfrm>
          <a:prstGeom prst="line">
            <a:avLst/>
          </a:prstGeom>
          <a:noFill/>
          <a:ln w="28575">
            <a:solidFill>
              <a:srgbClr val="A11D2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pt-BR" sz="16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 flipH="1">
            <a:off x="5415587" y="3196826"/>
            <a:ext cx="2076306" cy="32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962" tIns="39688" rIns="80962" bIns="39688">
            <a:spAutoFit/>
          </a:bodyPr>
          <a:lstStyle>
            <a:lvl1pPr defTabSz="798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90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381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5715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762000" defTabSz="798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12192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16764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21336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2590800" defTabSz="798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pt-BR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Empresa</a:t>
            </a:r>
            <a:r>
              <a:rPr lang="en-US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“B”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85959" y="4949877"/>
            <a:ext cx="0" cy="504056"/>
          </a:xfrm>
          <a:prstGeom prst="straightConnector1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>
          <a:xfrm flipV="1">
            <a:off x="7712658" y="4958586"/>
            <a:ext cx="0" cy="504056"/>
          </a:xfrm>
          <a:prstGeom prst="straightConnector1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>
          <a:xfrm>
            <a:off x="3059832" y="5445224"/>
            <a:ext cx="4680520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75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0229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222, §7º, II, RIR/18 e art. 40, VII, IN 1.700/17.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Equivalência patrimonial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Resultado de equivalência patrimonial positivo ou negativo: sem efeitos tributários (não tributável não dedutível), mas acresce ao custo do investimento.*¹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Dividendos/lucros distribuídos: reduzem a conta de investimento (sem trânsito em conta de resultado) e não sofrem tributação.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Ganhos e perdas por variação no percentual de participação sem efeitos tributários (não tributáveis não dedutíveis) no Lucro Real.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Origem: não exercício do direito de preferência, ágio na emissão de ações, etc.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Tratamento para fins de CSLL: havia discussão sobre neutralidade, mas questão foi superada com a Instrução Normativa nº 1.700/17 (artigo 184, § 2º).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63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0229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artigo 3º, § 2º, inciso II da Lei nº 9.718/98 e artigo 1º, § 3º, inciso V, alínea b das Leis nº 10.637/02 e nº 10.833/03.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Dividendos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Desde 1996, a distribuição de dividendos aos sócios ou acionistas está isenta do imposto de renda (nos termos do artigo 10 da Lei nº 9.249, de 1995).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Isenção é aplicável ao sócio ou acionista PF ou PJ, residente ou não no Brasil.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Isenção alcança IRPF, IRPJ, IRF, CSLL e PIS/COFINS *¹.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15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5" idx="2"/>
            <a:endCxn id="6" idx="0"/>
          </p:cNvCxnSpPr>
          <p:nvPr/>
        </p:nvCxnSpPr>
        <p:spPr>
          <a:xfrm>
            <a:off x="5508064" y="3076812"/>
            <a:ext cx="0" cy="529341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Rounded Rectangle 4"/>
          <p:cNvSpPr/>
          <p:nvPr/>
        </p:nvSpPr>
        <p:spPr>
          <a:xfrm>
            <a:off x="5148064" y="2500812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48064" y="3606153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1691" y="3525452"/>
            <a:ext cx="888083" cy="774701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urved Up Arrow 9"/>
          <p:cNvSpPr/>
          <p:nvPr/>
        </p:nvSpPr>
        <p:spPr>
          <a:xfrm rot="16200000">
            <a:off x="5788071" y="3359045"/>
            <a:ext cx="1216152" cy="576064"/>
          </a:xfrm>
          <a:prstGeom prst="curvedUp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400" b="1" ker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4179" y="3219191"/>
            <a:ext cx="158417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Distribuição </a:t>
            </a:r>
          </a:p>
          <a:p>
            <a:pPr algn="ctr"/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</a:t>
            </a:r>
          </a:p>
          <a:p>
            <a:pPr algn="ctr">
              <a:spcAft>
                <a:spcPts val="600"/>
              </a:spcAft>
            </a:pPr>
            <a:r>
              <a:rPr 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dividendos</a:t>
            </a:r>
          </a:p>
          <a:p>
            <a:pPr algn="ctr"/>
            <a:r>
              <a:rPr lang="pt-BR" sz="14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(R$ 132.000,00)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2295" y="5829622"/>
            <a:ext cx="3786263" cy="288032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952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50710"/>
              </p:ext>
            </p:extLst>
          </p:nvPr>
        </p:nvGraphicFramePr>
        <p:xfrm>
          <a:off x="611560" y="2289791"/>
          <a:ext cx="3672408" cy="3784724"/>
        </p:xfrm>
        <a:graphic>
          <a:graphicData uri="http://schemas.openxmlformats.org/drawingml/2006/table">
            <a:tbl>
              <a:tblPr firstRow="1" firstCol="1" bandRow="1"/>
              <a:tblGrid>
                <a:gridCol w="2683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4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Demonstração de Resultado do Exercício (DRE)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100" b="1" kern="1200" dirty="0">
                        <a:solidFill>
                          <a:srgbClr val="595959"/>
                        </a:solidFill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(+) Receita da venda de mercadorias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2.000.000,00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RECEITA BRUTA TOTAL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2.000.000,00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Impostos sobre vendas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600.000,00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RECEITA LÍQUIDA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1.400.000,00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Custo (CMV)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800.000,00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LUCRO BRUTO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600.000,00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Despesas de vendas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Despesas administrativas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LUCRO OPERACIONAL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(+) Receitas não operacionais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(+) Resultados financeiros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LUCRO DO PERÍODO (antes do IR/CS)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Provisão para IRPJ e CSLL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68.000,00 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LUCRO LÍQUIDO ANTES DAS PARTICIPAÇÕES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 132.000,00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(-) Participações no lucro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 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(=) LUCRO LÍQUIDO (resultado do exercício)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rgbClr val="595959"/>
                          </a:solidFill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132.000,00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38558" y="5829622"/>
            <a:ext cx="380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passível de distribuição como </a:t>
            </a:r>
            <a:r>
              <a:rPr lang="pt-BR" sz="14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dividendos</a:t>
            </a:r>
          </a:p>
          <a:p>
            <a:r>
              <a:rPr lang="pt-BR" sz="14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(após incidência de IRPJ e CSLL)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2561757"/>
            <a:ext cx="2400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(isenta) para A</a:t>
            </a:r>
            <a:endParaRPr lang="pt-BR" sz="14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231" y="1806200"/>
            <a:ext cx="880618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Dividendos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651155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61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Juros sobre capital próprio (JCP)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Alternativa para remuneração dos sócios ou acionistas da pessoa jurídica.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 dedutível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na apuração do Lucro Real e do Resultado Ajustado a sociedade que realiza o pagamento dos juros sobre o capital próprio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Retenção de IRRF de 15% (antecipação do imposto devido pela PJ beneficiária)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tributável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por IRPJ, CSLL e PIS/COFINS para a sociedade – pessoa jurídica no Brasil – que recebe o pagamento do JCP (beneficiária)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 jurídica beneficiária também pode remunerar seus acionistas via JCP (como uma despesa dedutível) desde que observados os limites legais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Ineficiência tributária no pagamento a PJ em razão da incidência de PIS/COFINS (com alíquotas combinadas de 9,25%; Decreto nº 8.426/1515)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4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Juros sobre capital próprio (JCP)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Calculada pela variação da Taxa de Juros a Longo Prazo (TJLP) aplicada sobre o saldo de determinadas contas do patrimônio líquido no início do período: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Contas do PL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capital social; reservas de capital; reservas de lucros; ações em tesouraria; e prejuízos acumulados (artigo 75 da Instrução Normativa nº 1.700/17).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Cálculo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 rata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sobre os acréscimos ou decréscimos ocorridos durante o período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Cálculo deve observar determinados limites (dos dois valores, o maior):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50% (cinquenta por cento) do lucro líquido do exercício antes da dedução dos juros, caso estes sejam contabilizados como despesa; ou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50% (cinquenta por cento) do somatório dos lucros acumulados e reservas de lucros.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150059"/>
            <a:ext cx="8609374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Artigo 9º da Lei nº 9.249/95, conforme alterado pela Lei nº 12.973/14, e artigos 75 e 76 da IN nº 1.700/17</a:t>
            </a:r>
          </a:p>
        </p:txBody>
      </p:sp>
    </p:spTree>
    <p:extLst>
      <p:ext uri="{BB962C8B-B14F-4D97-AF65-F5344CB8AC3E}">
        <p14:creationId xmlns:p14="http://schemas.microsoft.com/office/powerpoint/2010/main" val="140815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Atos jurídicos típicos e atípicos que buscam viabilizar negócios envolvendo participações societárias, com diferentes objetivos empresariais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Alienação / aquisição de negócios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Associação / combinação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Separação /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desassociação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Operações societárias</a:t>
            </a: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Juros sobre capital próprio (JCP)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Calculada pela variação da Taxa de Juros a Longo Prazo (TJLP) aplicada sobre o saldo de determinadas contas do patrimônio líquido no início do período: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Contas do PL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capital social; reservas de capital; reservas de lucros; ações em tesouraria; e prejuízos acumulados (artigo 75 da Instrução Normativa nº 1.700/17).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Cálculo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 rata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sobre os acréscimos ou decréscimos ocorridos durante o período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Cálculo deve observar determinados limites (dos dois valores, o maior):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50% (cinquenta por cento) do lucro líquido do exercício antes da dedução dos juros, caso estes sejam contabilizados como despesa; ou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50% (cinquenta por cento) do somatório dos lucros acumulados e reservas de lucros.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150059"/>
            <a:ext cx="8609374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Artigo 9º da Lei nº 9.249/95, conforme alterado pela Lei nº 12.973/14, e artigos 75 e 76 da IN nº 1.700/17</a:t>
            </a:r>
          </a:p>
        </p:txBody>
      </p:sp>
    </p:spTree>
    <p:extLst>
      <p:ext uri="{BB962C8B-B14F-4D97-AF65-F5344CB8AC3E}">
        <p14:creationId xmlns:p14="http://schemas.microsoft.com/office/powerpoint/2010/main" val="1399215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</a:t>
            </a:r>
            <a:r>
              <a:rPr lang="pt-BR" altLang="pt-BR" sz="1800" b="1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Juros sobre capital próprio (JCP) </a:t>
            </a:r>
            <a:r>
              <a:rPr lang="pt-BR" altLang="pt-BR" sz="1800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 de cálculo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F2151"/>
              </a:buClr>
              <a:buFont typeface="Arial" panose="020B0604020202020204" pitchFamily="34" charset="0"/>
              <a:buChar char="•"/>
              <a:defRPr/>
            </a:pPr>
            <a:r>
              <a:rPr lang="pt-BR" altLang="pt-BR" sz="1800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Patrimônio líquido em 31/12/2017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Capital s</a:t>
            </a:r>
            <a:r>
              <a:rPr lang="pt-BR" altLang="pt-BR" sz="1800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oc</a:t>
            </a: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ial integralizado		R$ 1.400.000,00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Reserva de capital			R$    100.000,00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Reserva de lucros			R$    700.000,00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F2151"/>
              </a:buClr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						</a:t>
            </a:r>
            <a:r>
              <a:rPr lang="pt-BR" altLang="pt-BR" sz="1800" b="1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R$ 2.200.000,00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TJLP no ano = 6,98%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–"/>
              <a:defRPr/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Lucro líquido apurado em 2018, antes da dedução da JCP, do IRPJ e após a dedução da CSLL = R$ 400.000,00 (§3º do art. 75 da IN n. 1.700, de 2017)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chemeClr val="accent3">
                  <a:lumMod val="50000"/>
                </a:schemeClr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16016" y="4653136"/>
            <a:ext cx="1800200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31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42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/ </a:t>
            </a:r>
            <a:r>
              <a:rPr lang="pt-BR" altLang="pt-BR" sz="1800" b="1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Juros sobre capital próprio (JCP) </a:t>
            </a:r>
            <a:r>
              <a:rPr lang="pt-BR" altLang="pt-BR" sz="1800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 de cálculo</a:t>
            </a:r>
            <a:r>
              <a:rPr lang="pt-BR" altLang="pt-BR" sz="1200" dirty="0">
                <a:solidFill>
                  <a:schemeClr val="accent3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b="1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A)</a:t>
            </a: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Cálculo A: 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6,98% X 2.200.000 = 153.560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b="1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B) </a:t>
            </a: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Cálculo B: 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50% do lucro líquido do período = 50% X 400.000 = 200.000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b="1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C) </a:t>
            </a: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Cálculo C: 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50% do saldo de lucros acumulados e reservas de lucro = 50% X 700.000 = 350.000</a:t>
            </a:r>
          </a:p>
          <a:p>
            <a:pPr marL="284400" lvl="0" algn="just">
              <a:spcBef>
                <a:spcPts val="600"/>
              </a:spcBef>
              <a:buClr>
                <a:srgbClr val="0F2151"/>
              </a:buClr>
              <a:buFont typeface="Wingdings" panose="05000000000000000000" pitchFamily="2" charset="2"/>
              <a:buChar char="§"/>
            </a:pPr>
            <a:endParaRPr lang="pt-BR" altLang="pt-BR" sz="1800" kern="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284400" lvl="0" algn="just">
              <a:spcBef>
                <a:spcPts val="600"/>
              </a:spcBef>
            </a:pPr>
            <a:r>
              <a:rPr lang="pt-BR" altLang="pt-BR" sz="1800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JCP = valor “A”, limitado ao maior valor entre “B” e “C”</a:t>
            </a:r>
          </a:p>
          <a:p>
            <a:pPr marL="284400" lvl="0" algn="just">
              <a:spcBef>
                <a:spcPts val="600"/>
              </a:spcBef>
            </a:pPr>
            <a:r>
              <a:rPr lang="pt-BR" altLang="pt-BR" sz="1800" b="1" u="sng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Portanto, JCP = 153.560</a:t>
            </a:r>
            <a:r>
              <a:rPr lang="pt-BR" altLang="pt-BR" sz="1800" b="1" kern="0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chemeClr val="accent3">
                  <a:lumMod val="50000"/>
                </a:schemeClr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19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de ativos que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participações societárias</a:t>
            </a:r>
            <a:endParaRPr lang="pt-BR" sz="18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Adquirente Pessoa Jurídica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custo de aquisição poderá ser depreciado, amortizado ou exaurido, de acordo com a natureza dos ativos adquiridos, e poderá gerar despesas dedutíveis.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aquisição de ativos poderá dar ensejo ao aproveitamento de créditos de PIS, COFINS, ICMS e IPI, dependendo (a) do modelo de aquisição, (b) da natureza dos ativos adquiridos e (c) do tratamento tributário dado por quem alienou.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 aquisição de ativos que compõem um fundo de comércio, o adquirente será responsável integral, se o vendedor encerrar suas atividades; ou subsidiário, caso o vendedor continue ou inicie novas atividades em 6 meses.*¹ Há discussões acerca da extensão dessa responsabilidade.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133, CTN.</a:t>
            </a:r>
          </a:p>
        </p:txBody>
      </p:sp>
    </p:spTree>
    <p:extLst>
      <p:ext uri="{BB962C8B-B14F-4D97-AF65-F5344CB8AC3E}">
        <p14:creationId xmlns:p14="http://schemas.microsoft.com/office/powerpoint/2010/main" val="221667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15386" y="3561807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 Pós-Graduação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Aubin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Miguita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dmiguita@vbso.com.br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Vitor Manuel F. de L. Castro / vitor.manuel.castro@usp.br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Abril de 2019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Exemplos: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Compra e venda de participações societárias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Aumento de capital / subscrição de ações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 / Incorporação de ações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Cisão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Fusão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Redução de capital / resgate / liquidação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Operações societárias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9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Regime tributário varia de acordo com:</a:t>
            </a:r>
          </a:p>
          <a:p>
            <a:pPr marL="532800" lvl="1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Atributos das partes envolvidas:</a:t>
            </a:r>
          </a:p>
          <a:p>
            <a:pPr marL="990000" lvl="2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físicas;</a:t>
            </a:r>
          </a:p>
          <a:p>
            <a:pPr marL="990000" lvl="2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jurídicas;</a:t>
            </a:r>
          </a:p>
          <a:p>
            <a:pPr marL="990000" lvl="2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Residentes;</a:t>
            </a:r>
          </a:p>
          <a:p>
            <a:pPr marL="532800" lvl="1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Natureza e objetivos da operação</a:t>
            </a:r>
          </a:p>
          <a:p>
            <a:pPr marL="532800" lvl="1" indent="-3429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i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Ratio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legis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 motivos extrafiscais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Operações societárias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3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403648" y="3068960"/>
            <a:ext cx="6361036" cy="120648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Impactos de transações com 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ativos do negócio e participações societárias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C0002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Perspectiva do </a:t>
            </a:r>
            <a:r>
              <a:rPr kumimoji="0" lang="pt-BR" sz="1600" b="0" i="0" u="sng" strike="noStrike" kern="0" cap="none" spc="0" normalizeH="0" baseline="0" noProof="0" dirty="0">
                <a:ln>
                  <a:noFill/>
                </a:ln>
                <a:solidFill>
                  <a:srgbClr val="C0002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alienante</a:t>
            </a:r>
          </a:p>
        </p:txBody>
      </p:sp>
    </p:spTree>
    <p:extLst>
      <p:ext uri="{BB962C8B-B14F-4D97-AF65-F5344CB8AC3E}">
        <p14:creationId xmlns:p14="http://schemas.microsoft.com/office/powerpoint/2010/main" val="154238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29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aspectos tributários aplicáveis aos alienantes variam de acordo com: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Quem está alienando: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 física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 jurídica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Residente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Objeto da alienação: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Ativos do negócio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Participações societárias</a:t>
            </a:r>
          </a:p>
        </p:txBody>
      </p:sp>
    </p:spTree>
    <p:extLst>
      <p:ext uri="{BB962C8B-B14F-4D97-AF65-F5344CB8AC3E}">
        <p14:creationId xmlns:p14="http://schemas.microsoft.com/office/powerpoint/2010/main" val="235076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Física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auferido por PF na alienação de ativos está sujeito ao IRPF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é o resultado obtido na alienação de bens ou direitos, calculado pela diferença entre preço de venda (valor de alienação) e o custo de aquisição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as pessoas físicas, o custo de aquisição é aquele constante de sua DIRPF *¹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 pessoas físicas são tributadas no regime de caixa. Se parcela do preço de venda for depositada em uma conta-garantia, essa parcela somente será tributada na sua liberação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tributação das pessoas físicas é definitiva (não há tributação na DIRPF)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703" y="3938804"/>
            <a:ext cx="7874411" cy="4263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3919277"/>
            <a:ext cx="7992888" cy="328555"/>
          </a:xfrm>
          <a:prstGeom prst="rect">
            <a:avLst/>
          </a:prstGeom>
        </p:spPr>
        <p:txBody>
          <a:bodyPr/>
          <a:lstStyle>
            <a:lvl1pPr marL="270000" indent="-270000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270000" algn="l"/>
              </a:tabLst>
              <a:defRPr lang="en-US" sz="135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0000" indent="-270000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540000" algn="l"/>
              </a:tabLst>
              <a:defRPr lang="en-US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9625" indent="-269081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  <a:tabLst>
                <a:tab pos="810000" algn="l"/>
              </a:tabLst>
              <a:defRPr lang="en-US" sz="105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457200" rtl="0" eaLnBrk="1" fontAlgn="auto" latinLnBrk="0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270000" algn="l"/>
              </a:tabLst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Ganho de capital = Valor de Alienação (-) Custo de Aquisição do bem ou direito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Declaração do Imposto sobre a Renda da Pessoa Física (“DIRPF”).</a:t>
            </a:r>
          </a:p>
        </p:txBody>
      </p:sp>
    </p:spTree>
    <p:extLst>
      <p:ext uri="{BB962C8B-B14F-4D97-AF65-F5344CB8AC3E}">
        <p14:creationId xmlns:p14="http://schemas.microsoft.com/office/powerpoint/2010/main" val="294321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Aspectos tributários para o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alienante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Pessoa Física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(cont.)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partir de 2017 aplicam-se alíquotas progressivas de IRPF sobre o ganho de capital.*¹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de alienação em partes, o ganho auferido na segunda operação deve ser somado ao da primeira para determinação da alíquota aplicável (caso a segunda operação ocorra até o final do ano-calendário seguinte ao da primeira operação).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06" y="3906492"/>
            <a:ext cx="7396619" cy="192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093296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Base legal: art. 153, II, RIR/18.</a:t>
            </a:r>
          </a:p>
        </p:txBody>
      </p:sp>
    </p:spTree>
    <p:extLst>
      <p:ext uri="{BB962C8B-B14F-4D97-AF65-F5344CB8AC3E}">
        <p14:creationId xmlns:p14="http://schemas.microsoft.com/office/powerpoint/2010/main" val="1921553226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10174</TotalTime>
  <Words>3271</Words>
  <Application>Microsoft Office PowerPoint</Application>
  <PresentationFormat>Apresentação na tela (4:3)</PresentationFormat>
  <Paragraphs>352</Paragraphs>
  <Slides>34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761</cp:revision>
  <cp:lastPrinted>2019-04-23T18:33:22Z</cp:lastPrinted>
  <dcterms:created xsi:type="dcterms:W3CDTF">2000-08-13T15:03:49Z</dcterms:created>
  <dcterms:modified xsi:type="dcterms:W3CDTF">2020-02-28T17:31:10Z</dcterms:modified>
</cp:coreProperties>
</file>