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8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solidFill>
                  <a:srgbClr val="000000"/>
                </a:solidFill>
                <a:latin typeface="Calibri"/>
              </a:rPr>
              <a:t>Clique para mover o slide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2000" b="0" strike="noStrike" spc="-1">
                <a:latin typeface="Arial"/>
              </a:rPr>
              <a:t>Clique para editar o formato de notas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pt-BR" sz="1400" b="0" strike="noStrike" spc="-1">
                <a:latin typeface="Times New Roman"/>
              </a:rPr>
              <a:t>&lt;cabeçalho&gt;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pt-B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pt-BR" sz="1400" b="0" strike="noStrike" spc="-1">
                <a:latin typeface="Times New Roman"/>
              </a:rPr>
              <a:t>&lt;data/hora&gt;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pt-BR" sz="1400" b="0" strike="noStrike" spc="-1">
                <a:latin typeface="Times New Roman"/>
              </a:defRPr>
            </a:lvl1pPr>
          </a:lstStyle>
          <a:p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pt-B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B97231B7-FF8E-4C4A-85A7-8FD761F36EAB}" type="slidenum">
              <a:rPr lang="pt-BR" sz="1400" b="0" strike="noStrike" spc="-1">
                <a:latin typeface="Times New Roman"/>
              </a:rPr>
              <a:t>‹nº›</a:t>
            </a:fld>
            <a:endParaRPr lang="pt-B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pt-BR" sz="2000" b="0" strike="noStrike" spc="-1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pt-BR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A8DAE67-E4A6-44D8-A6F0-EB325DEEC7C5}" type="slidenum">
              <a:rPr lang="pt-BR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59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0F25D01-886A-4CBD-8131-D29E2DE45958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7F1D76D-9956-438F-BF9A-33FBE32E5CB1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B8A080A-6A41-4D9B-98E0-12FA4D976773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D79CF9D-8708-4C64-82A5-C8772D4B72A9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F8A651C-0532-4115-A7A9-7E4F5BB70F98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75B6189-26C6-4B8E-8220-EF22F24F1952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DA9E00D-1CDD-4E64-8665-3DB19BAD9914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37B2ECF-347E-45CD-9C54-3C431404E06B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6526530-AA4E-49CA-ACAE-B27F72EC69CC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B9927CA-9041-40D1-87A4-1E8BB93062D6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656324D2-19B2-4032-AB74-9FAB70F47A0B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0F3A44F-C8B9-481E-AE40-DDEE64541B22}" type="slidenum">
              <a:t>‹nº›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9CC7EED-4DEC-43F3-B6AA-2342D204FA7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71FB9BF-6359-4988-AB5E-8E8C91A5BFA6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A6ACD29-3E99-476A-8892-6E2DF7BA1514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0710A11-B798-434D-B656-2B769BD8DB4E}" type="slidenum">
              <a:t>‹nº›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C801461-D210-4809-8B71-644A5E5A757A}" type="slidenum">
              <a:t>‹nº›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8B9CCE1-D9F3-4081-96D6-BC035670E17E}" type="slidenum">
              <a:t>‹nº›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C9FB5CC-A4E8-4254-B5B0-1B56CD92F4AD}" type="slidenum">
              <a:t>‹nº›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D4540C1-15FA-4BFA-AFFD-575EBD9D904C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92A484A-61D2-4D3F-9BE7-388056CC7A9F}" type="slidenum">
              <a:t>‹nº›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2868252-EF14-42D3-B86A-175E5560FEC4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BAFD8FA-34F3-4611-BDF9-32808B94127E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9206BCE-E3B5-4645-AB87-71BD48502942}" type="slidenum">
              <a:t>‹nº›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pt-B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 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pt-B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pt-BR" sz="1400" b="0" strike="noStrike" spc="-1"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pt-B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26D9F72-1D71-451F-BA75-B0F0103ADAA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  <a:endParaRPr lang="pt-BR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pt-B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pt-BR" sz="1200" b="0" strike="noStrike" spc="-1">
                <a:solidFill>
                  <a:srgbClr val="8B8B8B"/>
                </a:solidFill>
                <a:latin typeface="Calibri"/>
              </a:rPr>
              <a:t>&lt;data/hora&gt;</a:t>
            </a:r>
            <a:endParaRPr lang="pt-BR" sz="12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lang="pt-B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pt-BR" sz="1400" b="0" strike="noStrike" spc="-1">
                <a:latin typeface="Times New Roman"/>
              </a:rPr>
              <a:t>&lt;rodapé&gt;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pt-BR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38F09A7-479E-47A5-8B5A-8FA46A8A029F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Calibri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400" b="0" strike="noStrike" spc="-1">
                <a:solidFill>
                  <a:srgbClr val="000000"/>
                </a:solidFill>
                <a:latin typeface="Calibri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file:///E:\HD1\G\DL\D\Sel393%20-%20Laborat&#243;rio%20de%20Instrumenta&#231;&#227;o%20Eletr&#244;nica%20I\Apresenta&#231;&#227;o\2022\Anexo%20-%20Kits%20Did&#225;ticos%20para%20Instrumenta&#231;&#227;o%20-%20vers&#227;o%2020Julho22.docx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hyperlink" Target="https://www.lpkf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mail.google.com/mail/u/0/#inbox/FMfcgxwHNqCSBmnfhWQThHzCbmTbHfMT?projector=1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mail.google.com/mail/u/0/#label/Empresas%2FAnacom/FMfcgxwJWjFBWTSPKjPXPDZVHHKnZNnD?projector=1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Amps-Everyone-Third-Bruce-Carter/dp/1856175057/ref=sr_1_1?s=books&amp;ie=UTF8&amp;qid=1343325171&amp;sr=1-1&amp;keywords=op+amps+for+everyon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edisciplinas.usp.br/acessar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file:///E:\HD1\G\DL\D\Sel393%20-%20Laborat&#243;rio%20de%20Instrumenta&#231;&#227;o%20Eletr&#244;nica%20I\Apresenta&#231;&#227;o\2022\Express&#227;o%20Escrita%20e%20Comunica&#231;&#227;o%20Oral.ppt" TargetMode="External"/><Relationship Id="rId2" Type="http://schemas.openxmlformats.org/officeDocument/2006/relationships/hyperlink" Target="file:///E:\HD1\G\DL\D\Sel393%20-%20Laborat&#243;rio%20de%20Instrumenta&#231;&#227;o%20Eletr&#244;nica%20I\Apresenta&#231;&#227;o\2022\Express&#227;o%20Escrita%20-%20Relat&#243;rios%20de%20Laborat&#243;rios.ppt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file:///E:\HD1\G\DL\D\Sel393%20-%20Laborat&#243;rio%20de%20Instrumenta&#231;&#227;o%20Eletr&#244;nica%20I\Apresenta&#231;&#227;o\2022\Express&#227;o%20Escrita%20e%20Comunica&#231;&#227;o%20Oral.ppt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file:///E:\HD1\G\DL\D\Sel393%20-%20Laborat&#243;rio%20de%20Instrumenta&#231;&#227;o%20Eletr&#244;nica%20I\Apresenta&#231;&#227;o\2022\Express&#227;o%20Escrita%20-%20Relat&#243;rios%20de%20Laborat&#243;rios.pp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rupoa.com.br/site/exatas-sociais-e-aplicadas/2/65/68/5308/5309/0/amplificadores-operacionais-e-filtros-ativos.asp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ubtitle 2"/>
          <p:cNvSpPr/>
          <p:nvPr/>
        </p:nvSpPr>
        <p:spPr>
          <a:xfrm>
            <a:off x="1278360" y="764640"/>
            <a:ext cx="6728400" cy="39700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pt-BR" sz="6000" b="1" strike="noStrike" spc="-1">
                <a:solidFill>
                  <a:srgbClr val="FFFFFF"/>
                </a:solidFill>
                <a:latin typeface="Calibri"/>
              </a:rPr>
              <a:t>SEL0393</a:t>
            </a:r>
            <a:endParaRPr lang="pt-BR" sz="6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199"/>
              </a:spcBef>
              <a:buNone/>
              <a:tabLst>
                <a:tab pos="0" algn="l"/>
              </a:tabLst>
            </a:pPr>
            <a:r>
              <a:rPr lang="pt-BR" sz="6000" b="1" strike="noStrike" spc="-1">
                <a:solidFill>
                  <a:srgbClr val="FFFFFF"/>
                </a:solidFill>
                <a:latin typeface="Calibri"/>
              </a:rPr>
              <a:t> Laboratório de Instrumentação Eletrônica I</a:t>
            </a:r>
            <a:endParaRPr lang="pt-BR" sz="6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ubtitle 2"/>
          <p:cNvSpPr/>
          <p:nvPr/>
        </p:nvSpPr>
        <p:spPr>
          <a:xfrm>
            <a:off x="2179440" y="1702440"/>
            <a:ext cx="4784760" cy="16833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919"/>
              </a:spcBef>
              <a:buNone/>
              <a:tabLst>
                <a:tab pos="0" algn="l"/>
              </a:tabLst>
            </a:pPr>
            <a:r>
              <a:rPr lang="pt-BR" sz="9600" b="1" strike="noStrike" spc="-1">
                <a:solidFill>
                  <a:srgbClr val="FFFFFF"/>
                </a:solidFill>
                <a:latin typeface="Calibri"/>
              </a:rPr>
              <a:t>Ementa</a:t>
            </a:r>
            <a:endParaRPr lang="pt-BR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tângulo: Cantos Arredondados 9"/>
          <p:cNvSpPr/>
          <p:nvPr/>
        </p:nvSpPr>
        <p:spPr>
          <a:xfrm>
            <a:off x="513720" y="110664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CaixaDeTexto 13"/>
          <p:cNvSpPr/>
          <p:nvPr/>
        </p:nvSpPr>
        <p:spPr>
          <a:xfrm>
            <a:off x="844200" y="1015920"/>
            <a:ext cx="33674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Amplificadores Básicos com Amp Op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24" name="Retângulo: Cantos Arredondados 18"/>
          <p:cNvSpPr/>
          <p:nvPr/>
        </p:nvSpPr>
        <p:spPr>
          <a:xfrm>
            <a:off x="518040" y="152712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aixaDeTexto 19"/>
          <p:cNvSpPr/>
          <p:nvPr/>
        </p:nvSpPr>
        <p:spPr>
          <a:xfrm>
            <a:off x="844200" y="1434600"/>
            <a:ext cx="178884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Signal Conditioning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26" name="Retângulo: Cantos Arredondados 20"/>
          <p:cNvSpPr/>
          <p:nvPr/>
        </p:nvSpPr>
        <p:spPr>
          <a:xfrm>
            <a:off x="509760" y="195192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7" name="CaixaDeTexto 21"/>
          <p:cNvSpPr/>
          <p:nvPr/>
        </p:nvSpPr>
        <p:spPr>
          <a:xfrm>
            <a:off x="816480" y="1869120"/>
            <a:ext cx="1234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Filtros Ativos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28" name="Retângulo: Cantos Arredondados 22"/>
          <p:cNvSpPr/>
          <p:nvPr/>
        </p:nvSpPr>
        <p:spPr>
          <a:xfrm>
            <a:off x="509760" y="238212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CaixaDeTexto 23"/>
          <p:cNvSpPr/>
          <p:nvPr/>
        </p:nvSpPr>
        <p:spPr>
          <a:xfrm>
            <a:off x="816480" y="2299320"/>
            <a:ext cx="2242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Osciladores de Relaxação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30" name="Retângulo: Cantos Arredondados 28"/>
          <p:cNvSpPr/>
          <p:nvPr/>
        </p:nvSpPr>
        <p:spPr>
          <a:xfrm>
            <a:off x="518040" y="318168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aixaDeTexto 29"/>
          <p:cNvSpPr/>
          <p:nvPr/>
        </p:nvSpPr>
        <p:spPr>
          <a:xfrm>
            <a:off x="824760" y="3098880"/>
            <a:ext cx="2242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Retificadores com Amp Op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32" name="Retângulo: Cantos Arredondados 15"/>
          <p:cNvSpPr/>
          <p:nvPr/>
        </p:nvSpPr>
        <p:spPr>
          <a:xfrm>
            <a:off x="518040" y="277956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CaixaDeTexto 16"/>
          <p:cNvSpPr/>
          <p:nvPr/>
        </p:nvSpPr>
        <p:spPr>
          <a:xfrm>
            <a:off x="824760" y="2696760"/>
            <a:ext cx="209052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Osciladores Harmônicos</a:t>
            </a:r>
            <a:endParaRPr lang="pt-BR" sz="1400" b="0" strike="noStrike" spc="-1">
              <a:latin typeface="Arial"/>
            </a:endParaRPr>
          </a:p>
        </p:txBody>
      </p:sp>
      <p:sp>
        <p:nvSpPr>
          <p:cNvPr id="134" name="Retângulo: Cantos Arredondados 27"/>
          <p:cNvSpPr/>
          <p:nvPr/>
        </p:nvSpPr>
        <p:spPr>
          <a:xfrm>
            <a:off x="509760" y="3619080"/>
            <a:ext cx="278640" cy="14364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CaixaDeTexto 30"/>
          <p:cNvSpPr/>
          <p:nvPr/>
        </p:nvSpPr>
        <p:spPr>
          <a:xfrm>
            <a:off x="816480" y="3536280"/>
            <a:ext cx="19548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Calibri"/>
              </a:rPr>
              <a:t>Reguladores de Tensão</a:t>
            </a:r>
            <a:endParaRPr lang="pt-BR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ubtitle 2"/>
          <p:cNvSpPr/>
          <p:nvPr/>
        </p:nvSpPr>
        <p:spPr>
          <a:xfrm>
            <a:off x="1069200" y="1310400"/>
            <a:ext cx="7005240" cy="36093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strike="noStrike" spc="-1">
                <a:solidFill>
                  <a:srgbClr val="FFFFFF"/>
                </a:solidFill>
                <a:latin typeface="Calibri"/>
              </a:rPr>
              <a:t>Infraestrutura de Ensino</a:t>
            </a:r>
            <a:endParaRPr lang="pt-BR" sz="6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strike="noStrike" spc="-1">
                <a:solidFill>
                  <a:srgbClr val="FFFFFF"/>
                </a:solidFill>
                <a:latin typeface="Calibri"/>
              </a:rPr>
              <a:t>(SEL0393)</a:t>
            </a:r>
            <a:endParaRPr lang="pt-BR" sz="6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aixaDeTexto 4"/>
          <p:cNvSpPr/>
          <p:nvPr/>
        </p:nvSpPr>
        <p:spPr>
          <a:xfrm>
            <a:off x="1259640" y="836640"/>
            <a:ext cx="6693480" cy="447948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7200" b="1" strike="noStrike" spc="-1">
                <a:solidFill>
                  <a:srgbClr val="000000"/>
                </a:solidFill>
                <a:latin typeface="Calibri"/>
              </a:rPr>
              <a:t>Kits Didáticos para Instrumentação</a:t>
            </a:r>
            <a:endParaRPr lang="pt-BR" sz="7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7200" b="1" strike="noStrike" spc="-1">
                <a:solidFill>
                  <a:srgbClr val="000000"/>
                </a:solidFill>
                <a:latin typeface="Calibri"/>
              </a:rPr>
              <a:t>(Dream Catcher)</a:t>
            </a:r>
            <a:endParaRPr lang="pt-BR" sz="7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3"/>
          <p:cNvPicPr/>
          <p:nvPr/>
        </p:nvPicPr>
        <p:blipFill>
          <a:blip r:embed="rId2"/>
          <a:stretch/>
        </p:blipFill>
        <p:spPr>
          <a:xfrm>
            <a:off x="939960" y="404640"/>
            <a:ext cx="7264080" cy="4242960"/>
          </a:xfrm>
          <a:prstGeom prst="rect">
            <a:avLst/>
          </a:prstGeom>
          <a:ln w="0">
            <a:noFill/>
          </a:ln>
        </p:spPr>
      </p:pic>
      <p:pic>
        <p:nvPicPr>
          <p:cNvPr id="139" name="Picture 2"/>
          <p:cNvPicPr/>
          <p:nvPr/>
        </p:nvPicPr>
        <p:blipFill>
          <a:blip r:embed="rId3"/>
          <a:stretch/>
        </p:blipFill>
        <p:spPr>
          <a:xfrm>
            <a:off x="465120" y="4944960"/>
            <a:ext cx="8213400" cy="143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/>
          <p:cNvPicPr/>
          <p:nvPr/>
        </p:nvPicPr>
        <p:blipFill>
          <a:blip r:embed="rId2"/>
          <a:stretch/>
        </p:blipFill>
        <p:spPr>
          <a:xfrm>
            <a:off x="71280" y="981000"/>
            <a:ext cx="9000720" cy="3698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3"/>
          <p:cNvPicPr/>
          <p:nvPr/>
        </p:nvPicPr>
        <p:blipFill>
          <a:blip r:embed="rId2"/>
          <a:stretch/>
        </p:blipFill>
        <p:spPr>
          <a:xfrm>
            <a:off x="-44280" y="345960"/>
            <a:ext cx="9232560" cy="616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>
            <a:off x="7920" y="476280"/>
            <a:ext cx="9127800" cy="260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2"/>
          <p:cNvPicPr/>
          <p:nvPr/>
        </p:nvPicPr>
        <p:blipFill>
          <a:blip r:embed="rId2"/>
          <a:stretch/>
        </p:blipFill>
        <p:spPr>
          <a:xfrm>
            <a:off x="711360" y="423720"/>
            <a:ext cx="7721280" cy="6173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Box 1"/>
          <p:cNvSpPr/>
          <p:nvPr/>
        </p:nvSpPr>
        <p:spPr>
          <a:xfrm>
            <a:off x="1763640" y="1700640"/>
            <a:ext cx="5616360" cy="1431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4400" b="1" strike="noStrike" spc="-1">
                <a:solidFill>
                  <a:srgbClr val="000000"/>
                </a:solidFill>
                <a:latin typeface="Calibri"/>
              </a:rPr>
              <a:t>ME3200 – Analog Electronic Courseware </a:t>
            </a: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1171440" y="3726720"/>
            <a:ext cx="2536200" cy="4611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Ambiente de Aulas</a:t>
            </a:r>
            <a:endParaRPr lang="pt-BR" sz="2200" b="0" strike="noStrike" spc="-1">
              <a:latin typeface="Arial"/>
            </a:endParaRPr>
          </a:p>
        </p:txBody>
      </p:sp>
      <p:sp>
        <p:nvSpPr>
          <p:cNvPr id="90" name="Rectangle 3"/>
          <p:cNvSpPr/>
          <p:nvPr/>
        </p:nvSpPr>
        <p:spPr>
          <a:xfrm>
            <a:off x="640080" y="380448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Subtitle 2"/>
          <p:cNvSpPr/>
          <p:nvPr/>
        </p:nvSpPr>
        <p:spPr>
          <a:xfrm>
            <a:off x="1178280" y="4313880"/>
            <a:ext cx="46897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Expressão Escrita e Comunicação Oral </a:t>
            </a:r>
            <a:endParaRPr lang="pt-BR" sz="2200" b="0" strike="noStrike" spc="-1">
              <a:latin typeface="Arial"/>
            </a:endParaRPr>
          </a:p>
        </p:txBody>
      </p:sp>
      <p:sp>
        <p:nvSpPr>
          <p:cNvPr id="92" name="Rectangle 9"/>
          <p:cNvSpPr/>
          <p:nvPr/>
        </p:nvSpPr>
        <p:spPr>
          <a:xfrm>
            <a:off x="639720" y="440064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3" name="Subtitle 2"/>
          <p:cNvSpPr/>
          <p:nvPr/>
        </p:nvSpPr>
        <p:spPr>
          <a:xfrm>
            <a:off x="1159560" y="2626560"/>
            <a:ext cx="408276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Infraestrutura de Ensino do SEL</a:t>
            </a:r>
            <a:endParaRPr lang="pt-BR" sz="2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endParaRPr lang="pt-BR" sz="2200" b="0" strike="noStrike" spc="-1">
              <a:latin typeface="Arial"/>
            </a:endParaRPr>
          </a:p>
        </p:txBody>
      </p:sp>
      <p:sp>
        <p:nvSpPr>
          <p:cNvPr id="94" name="Rectangle 15"/>
          <p:cNvSpPr/>
          <p:nvPr/>
        </p:nvSpPr>
        <p:spPr>
          <a:xfrm>
            <a:off x="639000" y="270468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Subtitle 2"/>
          <p:cNvSpPr/>
          <p:nvPr/>
        </p:nvSpPr>
        <p:spPr>
          <a:xfrm>
            <a:off x="1213560" y="3182760"/>
            <a:ext cx="15577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Avaliação </a:t>
            </a:r>
            <a:endParaRPr lang="pt-BR" sz="2200" b="0" strike="noStrike" spc="-1">
              <a:latin typeface="Arial"/>
            </a:endParaRPr>
          </a:p>
        </p:txBody>
      </p:sp>
      <p:sp>
        <p:nvSpPr>
          <p:cNvPr id="96" name="Rectangle 15"/>
          <p:cNvSpPr/>
          <p:nvPr/>
        </p:nvSpPr>
        <p:spPr>
          <a:xfrm>
            <a:off x="639360" y="325044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Rectangle 5"/>
          <p:cNvSpPr/>
          <p:nvPr/>
        </p:nvSpPr>
        <p:spPr>
          <a:xfrm>
            <a:off x="653760" y="789840"/>
            <a:ext cx="359640" cy="261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Subtitle 2"/>
          <p:cNvSpPr/>
          <p:nvPr/>
        </p:nvSpPr>
        <p:spPr>
          <a:xfrm>
            <a:off x="1186560" y="692640"/>
            <a:ext cx="31687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Referências Bibliográficas</a:t>
            </a:r>
            <a:endParaRPr lang="pt-BR" sz="2200" b="0" strike="noStrike" spc="-1">
              <a:latin typeface="Arial"/>
            </a:endParaRPr>
          </a:p>
        </p:txBody>
      </p:sp>
      <p:sp>
        <p:nvSpPr>
          <p:cNvPr id="99" name="Subtitle 2"/>
          <p:cNvSpPr/>
          <p:nvPr/>
        </p:nvSpPr>
        <p:spPr>
          <a:xfrm>
            <a:off x="1200960" y="1173960"/>
            <a:ext cx="12826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Ementa</a:t>
            </a:r>
            <a:endParaRPr lang="pt-BR" sz="2200" b="0" strike="noStrike" spc="-1">
              <a:latin typeface="Arial"/>
            </a:endParaRPr>
          </a:p>
        </p:txBody>
      </p:sp>
      <p:sp>
        <p:nvSpPr>
          <p:cNvPr id="100" name="Rectangle 7"/>
          <p:cNvSpPr/>
          <p:nvPr/>
        </p:nvSpPr>
        <p:spPr>
          <a:xfrm>
            <a:off x="639000" y="125208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Subtitle 2"/>
          <p:cNvSpPr/>
          <p:nvPr/>
        </p:nvSpPr>
        <p:spPr>
          <a:xfrm>
            <a:off x="1131840" y="1677960"/>
            <a:ext cx="44478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Infraestrutura de Ensino - SEL0393</a:t>
            </a:r>
            <a:endParaRPr lang="pt-BR" sz="2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endParaRPr lang="pt-BR" sz="2200" b="0" strike="noStrike" spc="-1">
              <a:latin typeface="Arial"/>
            </a:endParaRPr>
          </a:p>
        </p:txBody>
      </p:sp>
      <p:sp>
        <p:nvSpPr>
          <p:cNvPr id="102" name="Rectangle 15"/>
          <p:cNvSpPr/>
          <p:nvPr/>
        </p:nvSpPr>
        <p:spPr>
          <a:xfrm>
            <a:off x="639000" y="174564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3" name="Subtitle 2"/>
          <p:cNvSpPr/>
          <p:nvPr/>
        </p:nvSpPr>
        <p:spPr>
          <a:xfrm>
            <a:off x="1163520" y="2122560"/>
            <a:ext cx="29682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Instrumentação Virtual</a:t>
            </a:r>
            <a:endParaRPr lang="pt-BR" sz="2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endParaRPr lang="pt-BR" sz="2200" b="0" strike="noStrike" spc="-1">
              <a:latin typeface="Arial"/>
            </a:endParaRPr>
          </a:p>
        </p:txBody>
      </p:sp>
      <p:sp>
        <p:nvSpPr>
          <p:cNvPr id="104" name="Rectangle 15"/>
          <p:cNvSpPr/>
          <p:nvPr/>
        </p:nvSpPr>
        <p:spPr>
          <a:xfrm>
            <a:off x="642960" y="2200680"/>
            <a:ext cx="359640" cy="287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/>
          <p:cNvPicPr/>
          <p:nvPr/>
        </p:nvPicPr>
        <p:blipFill>
          <a:blip r:embed="rId2"/>
          <a:stretch/>
        </p:blipFill>
        <p:spPr>
          <a:xfrm>
            <a:off x="1763640" y="333360"/>
            <a:ext cx="5933880" cy="81864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3"/>
          <p:cNvPicPr/>
          <p:nvPr/>
        </p:nvPicPr>
        <p:blipFill>
          <a:blip r:embed="rId3"/>
          <a:stretch/>
        </p:blipFill>
        <p:spPr>
          <a:xfrm>
            <a:off x="993600" y="1282680"/>
            <a:ext cx="7156080" cy="545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/>
          <p:cNvPicPr/>
          <p:nvPr/>
        </p:nvPicPr>
        <p:blipFill>
          <a:blip r:embed="rId2"/>
          <a:stretch/>
        </p:blipFill>
        <p:spPr>
          <a:xfrm>
            <a:off x="485640" y="824040"/>
            <a:ext cx="8172000" cy="520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/>
          <p:cNvPicPr/>
          <p:nvPr/>
        </p:nvPicPr>
        <p:blipFill>
          <a:blip r:embed="rId2"/>
          <a:stretch/>
        </p:blipFill>
        <p:spPr>
          <a:xfrm>
            <a:off x="249120" y="907920"/>
            <a:ext cx="7950960" cy="3960720"/>
          </a:xfrm>
          <a:prstGeom prst="rect">
            <a:avLst/>
          </a:prstGeom>
          <a:ln w="0">
            <a:noFill/>
          </a:ln>
        </p:spPr>
      </p:pic>
      <p:sp>
        <p:nvSpPr>
          <p:cNvPr id="149" name="Left Arrow 2"/>
          <p:cNvSpPr/>
          <p:nvPr/>
        </p:nvSpPr>
        <p:spPr>
          <a:xfrm>
            <a:off x="8200800" y="3213000"/>
            <a:ext cx="360000" cy="2869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Box 1"/>
          <p:cNvSpPr/>
          <p:nvPr/>
        </p:nvSpPr>
        <p:spPr>
          <a:xfrm>
            <a:off x="1841400" y="1700280"/>
            <a:ext cx="5616360" cy="1431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4400" b="1" strike="noStrike" spc="-1">
                <a:solidFill>
                  <a:srgbClr val="000000"/>
                </a:solidFill>
                <a:latin typeface="Calibri"/>
              </a:rPr>
              <a:t>ME3000 – Analog Electronic Courseware </a:t>
            </a: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/>
          <p:cNvPicPr/>
          <p:nvPr/>
        </p:nvPicPr>
        <p:blipFill>
          <a:blip r:embed="rId2"/>
          <a:stretch/>
        </p:blipFill>
        <p:spPr>
          <a:xfrm>
            <a:off x="1351080" y="322200"/>
            <a:ext cx="6441840" cy="6213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/>
          <p:cNvPicPr/>
          <p:nvPr/>
        </p:nvPicPr>
        <p:blipFill>
          <a:blip r:embed="rId2"/>
          <a:stretch/>
        </p:blipFill>
        <p:spPr>
          <a:xfrm>
            <a:off x="1835640" y="1772640"/>
            <a:ext cx="5259960" cy="44640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53" name="Imagem 4" descr="Interface gráfica do usuário, Texto&#10;&#10;Descrição gerada automaticamente"/>
          <p:cNvPicPr/>
          <p:nvPr/>
        </p:nvPicPr>
        <p:blipFill>
          <a:blip r:embed="rId3"/>
          <a:stretch/>
        </p:blipFill>
        <p:spPr>
          <a:xfrm>
            <a:off x="3127680" y="260640"/>
            <a:ext cx="2888280" cy="129492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m 2" descr="Diagrama, Esquemático&#10;&#10;Descrição gerada automaticamente"/>
          <p:cNvPicPr/>
          <p:nvPr/>
        </p:nvPicPr>
        <p:blipFill>
          <a:blip r:embed="rId2"/>
          <a:stretch/>
        </p:blipFill>
        <p:spPr>
          <a:xfrm>
            <a:off x="1979640" y="2277000"/>
            <a:ext cx="4937400" cy="408600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55" name="Imagem 6" descr="Texto&#10;&#10;Descrição gerada automaticamente"/>
          <p:cNvPicPr/>
          <p:nvPr/>
        </p:nvPicPr>
        <p:blipFill>
          <a:blip r:embed="rId3"/>
          <a:stretch/>
        </p:blipFill>
        <p:spPr>
          <a:xfrm>
            <a:off x="3174120" y="260640"/>
            <a:ext cx="2795400" cy="168588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2"/>
          <p:cNvPicPr/>
          <p:nvPr/>
        </p:nvPicPr>
        <p:blipFill>
          <a:blip r:embed="rId2"/>
          <a:stretch/>
        </p:blipFill>
        <p:spPr>
          <a:xfrm>
            <a:off x="1004760" y="642960"/>
            <a:ext cx="7133760" cy="5571720"/>
          </a:xfrm>
          <a:prstGeom prst="rect">
            <a:avLst/>
          </a:prstGeom>
          <a:ln w="0">
            <a:noFill/>
          </a:ln>
        </p:spPr>
      </p:pic>
      <p:sp>
        <p:nvSpPr>
          <p:cNvPr id="157" name="Left Arrow 1"/>
          <p:cNvSpPr/>
          <p:nvPr/>
        </p:nvSpPr>
        <p:spPr>
          <a:xfrm>
            <a:off x="8101080" y="3714840"/>
            <a:ext cx="502920" cy="360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Left Arrow 1"/>
          <p:cNvSpPr/>
          <p:nvPr/>
        </p:nvSpPr>
        <p:spPr>
          <a:xfrm>
            <a:off x="8101080" y="5517360"/>
            <a:ext cx="502920" cy="360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"/>
          <p:cNvSpPr/>
          <p:nvPr/>
        </p:nvSpPr>
        <p:spPr>
          <a:xfrm>
            <a:off x="1841400" y="1700280"/>
            <a:ext cx="5616360" cy="1431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4400" b="1" strike="noStrike" spc="-1">
                <a:solidFill>
                  <a:srgbClr val="000000"/>
                </a:solidFill>
                <a:latin typeface="Calibri"/>
              </a:rPr>
              <a:t>ME3100 – Analog Electronic Courseware </a:t>
            </a: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2"/>
          <p:cNvPicPr/>
          <p:nvPr/>
        </p:nvPicPr>
        <p:blipFill>
          <a:blip r:embed="rId2"/>
          <a:stretch/>
        </p:blipFill>
        <p:spPr>
          <a:xfrm>
            <a:off x="1316160" y="345960"/>
            <a:ext cx="6511680" cy="6165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ubtitle 2"/>
          <p:cNvSpPr/>
          <p:nvPr/>
        </p:nvSpPr>
        <p:spPr>
          <a:xfrm>
            <a:off x="1387440" y="1311480"/>
            <a:ext cx="6368400" cy="246492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pt-BR" sz="7200" b="1" strike="noStrike" spc="-1">
                <a:solidFill>
                  <a:srgbClr val="FFFFFF"/>
                </a:solidFill>
                <a:latin typeface="Calibri"/>
              </a:rPr>
              <a:t>Referências Bibliográficas</a:t>
            </a:r>
            <a:endParaRPr lang="pt-BR" sz="7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1542960" y="1052640"/>
            <a:ext cx="7349760" cy="527004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3"/>
          <p:cNvPicPr/>
          <p:nvPr/>
        </p:nvPicPr>
        <p:blipFill>
          <a:blip r:embed="rId3"/>
          <a:stretch/>
        </p:blipFill>
        <p:spPr>
          <a:xfrm>
            <a:off x="450720" y="390600"/>
            <a:ext cx="3328560" cy="167616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4"/>
          <p:cNvPicPr/>
          <p:nvPr/>
        </p:nvPicPr>
        <p:blipFill>
          <a:blip r:embed="rId4"/>
          <a:stretch/>
        </p:blipFill>
        <p:spPr>
          <a:xfrm>
            <a:off x="3203640" y="420840"/>
            <a:ext cx="5624280" cy="45036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5"/>
          <p:cNvPicPr/>
          <p:nvPr/>
        </p:nvPicPr>
        <p:blipFill>
          <a:blip r:embed="rId5"/>
          <a:stretch/>
        </p:blipFill>
        <p:spPr>
          <a:xfrm>
            <a:off x="1668600" y="6351480"/>
            <a:ext cx="7295760" cy="39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2"/>
          <p:cNvPicPr/>
          <p:nvPr/>
        </p:nvPicPr>
        <p:blipFill>
          <a:blip r:embed="rId2"/>
          <a:stretch/>
        </p:blipFill>
        <p:spPr>
          <a:xfrm>
            <a:off x="716040" y="200160"/>
            <a:ext cx="7711560" cy="6457680"/>
          </a:xfrm>
          <a:prstGeom prst="rect">
            <a:avLst/>
          </a:prstGeom>
          <a:ln w="0">
            <a:noFill/>
          </a:ln>
        </p:spPr>
      </p:pic>
      <p:sp>
        <p:nvSpPr>
          <p:cNvPr id="166" name="Left Arrow 1"/>
          <p:cNvSpPr/>
          <p:nvPr/>
        </p:nvSpPr>
        <p:spPr>
          <a:xfrm>
            <a:off x="8290080" y="4857840"/>
            <a:ext cx="536040" cy="3600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/>
          <p:cNvPicPr/>
          <p:nvPr/>
        </p:nvPicPr>
        <p:blipFill>
          <a:blip r:embed="rId2"/>
          <a:stretch/>
        </p:blipFill>
        <p:spPr>
          <a:xfrm>
            <a:off x="539640" y="1772640"/>
            <a:ext cx="4768560" cy="29084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68" name="Picture 3"/>
          <p:cNvPicPr/>
          <p:nvPr/>
        </p:nvPicPr>
        <p:blipFill>
          <a:blip r:embed="rId3"/>
          <a:stretch/>
        </p:blipFill>
        <p:spPr>
          <a:xfrm>
            <a:off x="5737320" y="2205000"/>
            <a:ext cx="2866680" cy="2238120"/>
          </a:xfrm>
          <a:prstGeom prst="rect">
            <a:avLst/>
          </a:prstGeom>
          <a:ln w="0">
            <a:noFill/>
          </a:ln>
        </p:spPr>
      </p:pic>
      <p:pic>
        <p:nvPicPr>
          <p:cNvPr id="169" name="Imagem 2"/>
          <p:cNvPicPr/>
          <p:nvPr/>
        </p:nvPicPr>
        <p:blipFill>
          <a:blip r:embed="rId4"/>
          <a:stretch/>
        </p:blipFill>
        <p:spPr>
          <a:xfrm>
            <a:off x="2017800" y="735120"/>
            <a:ext cx="5598720" cy="53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3"/>
          <p:cNvPicPr/>
          <p:nvPr/>
        </p:nvPicPr>
        <p:blipFill>
          <a:blip r:embed="rId2"/>
          <a:stretch/>
        </p:blipFill>
        <p:spPr>
          <a:xfrm>
            <a:off x="395640" y="1749240"/>
            <a:ext cx="5438160" cy="27770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pic>
        <p:nvPicPr>
          <p:cNvPr id="171" name="Picture 3"/>
          <p:cNvPicPr/>
          <p:nvPr/>
        </p:nvPicPr>
        <p:blipFill>
          <a:blip r:embed="rId3"/>
          <a:stretch/>
        </p:blipFill>
        <p:spPr>
          <a:xfrm>
            <a:off x="6156000" y="1700640"/>
            <a:ext cx="2416320" cy="2825640"/>
          </a:xfrm>
          <a:prstGeom prst="rect">
            <a:avLst/>
          </a:prstGeom>
          <a:ln w="0">
            <a:noFill/>
          </a:ln>
        </p:spPr>
      </p:pic>
      <p:pic>
        <p:nvPicPr>
          <p:cNvPr id="172" name="Imagem 2"/>
          <p:cNvPicPr/>
          <p:nvPr/>
        </p:nvPicPr>
        <p:blipFill>
          <a:blip r:embed="rId4"/>
          <a:stretch/>
        </p:blipFill>
        <p:spPr>
          <a:xfrm>
            <a:off x="1824480" y="545040"/>
            <a:ext cx="5882040" cy="60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aixaDeTexto 4"/>
          <p:cNvSpPr/>
          <p:nvPr/>
        </p:nvSpPr>
        <p:spPr>
          <a:xfrm>
            <a:off x="1392804" y="559950"/>
            <a:ext cx="6693480" cy="4897929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7200" b="1" u="sng" strike="noStrike" spc="-1" dirty="0">
                <a:solidFill>
                  <a:srgbClr val="0000FF"/>
                </a:solidFill>
                <a:uFillTx/>
                <a:latin typeface="Calibri"/>
                <a:hlinkClick r:id="rId2"/>
              </a:rPr>
              <a:t>Kits Didáticos para Instrumentação</a:t>
            </a:r>
            <a:endParaRPr lang="pt-BR" sz="7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7200" b="1" u="sng" strike="noStrike" spc="-1" dirty="0">
                <a:solidFill>
                  <a:srgbClr val="0000FF"/>
                </a:solidFill>
                <a:uFillTx/>
                <a:latin typeface="Calibri"/>
                <a:hlinkClick r:id="rId2"/>
              </a:rPr>
              <a:t>(EESC – SEM)</a:t>
            </a:r>
            <a:endParaRPr lang="pt-BR" sz="7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ubtitle 2"/>
          <p:cNvSpPr/>
          <p:nvPr/>
        </p:nvSpPr>
        <p:spPr>
          <a:xfrm>
            <a:off x="1069200" y="1556640"/>
            <a:ext cx="7005240" cy="2464920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pt-BR" sz="7200" b="1" strike="noStrike" spc="-1" dirty="0">
                <a:solidFill>
                  <a:srgbClr val="FFFFFF"/>
                </a:solidFill>
                <a:latin typeface="Calibri"/>
              </a:rPr>
              <a:t>Instrumentação</a:t>
            </a:r>
            <a:endParaRPr lang="pt-BR" sz="7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pt-BR" sz="7200" b="1" strike="noStrike" spc="-1" dirty="0">
                <a:solidFill>
                  <a:srgbClr val="FFFFFF"/>
                </a:solidFill>
                <a:latin typeface="Calibri"/>
              </a:rPr>
              <a:t>Virtual</a:t>
            </a:r>
            <a:endParaRPr lang="pt-BR" sz="7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aixaDeTexto 16"/>
          <p:cNvSpPr/>
          <p:nvPr/>
        </p:nvSpPr>
        <p:spPr>
          <a:xfrm>
            <a:off x="3102840" y="1425240"/>
            <a:ext cx="2724480" cy="73044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100" b="1" strike="noStrike" spc="-1">
                <a:solidFill>
                  <a:srgbClr val="FFFFFF"/>
                </a:solidFill>
                <a:latin typeface="Calibri"/>
              </a:rPr>
              <a:t>Instrumentação Virtual</a:t>
            </a:r>
            <a:endParaRPr lang="pt-BR" sz="2100" b="0" strike="noStrike" spc="-1">
              <a:latin typeface="Arial"/>
            </a:endParaRPr>
          </a:p>
        </p:txBody>
      </p:sp>
      <p:pic>
        <p:nvPicPr>
          <p:cNvPr id="176" name="Imagem 3"/>
          <p:cNvPicPr/>
          <p:nvPr/>
        </p:nvPicPr>
        <p:blipFill>
          <a:blip r:embed="rId2"/>
          <a:stretch/>
        </p:blipFill>
        <p:spPr>
          <a:xfrm>
            <a:off x="937440" y="2429640"/>
            <a:ext cx="7149960" cy="4086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77" name="Imagem 5"/>
          <p:cNvPicPr/>
          <p:nvPr/>
        </p:nvPicPr>
        <p:blipFill>
          <a:blip r:embed="rId3"/>
          <a:stretch/>
        </p:blipFill>
        <p:spPr>
          <a:xfrm>
            <a:off x="3452400" y="2953440"/>
            <a:ext cx="2424240" cy="47520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m 6"/>
          <p:cNvPicPr/>
          <p:nvPr/>
        </p:nvPicPr>
        <p:blipFill>
          <a:blip r:embed="rId2"/>
          <a:stretch/>
        </p:blipFill>
        <p:spPr>
          <a:xfrm>
            <a:off x="259560" y="2976840"/>
            <a:ext cx="2516760" cy="1491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79" name="Imagem 9"/>
          <p:cNvPicPr/>
          <p:nvPr/>
        </p:nvPicPr>
        <p:blipFill>
          <a:blip r:embed="rId3"/>
          <a:stretch/>
        </p:blipFill>
        <p:spPr>
          <a:xfrm>
            <a:off x="1518120" y="1326960"/>
            <a:ext cx="1136160" cy="57132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80" name="Imagem 11"/>
          <p:cNvPicPr/>
          <p:nvPr/>
        </p:nvPicPr>
        <p:blipFill>
          <a:blip r:embed="rId4"/>
          <a:stretch/>
        </p:blipFill>
        <p:spPr>
          <a:xfrm>
            <a:off x="707400" y="1933920"/>
            <a:ext cx="2903400" cy="311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81" name="Imagem 14"/>
          <p:cNvPicPr/>
          <p:nvPr/>
        </p:nvPicPr>
        <p:blipFill>
          <a:blip r:embed="rId5"/>
          <a:stretch/>
        </p:blipFill>
        <p:spPr>
          <a:xfrm>
            <a:off x="2925720" y="2915640"/>
            <a:ext cx="1199880" cy="1614240"/>
          </a:xfrm>
          <a:prstGeom prst="rect">
            <a:avLst/>
          </a:prstGeom>
          <a:ln w="0">
            <a:noFill/>
          </a:ln>
        </p:spPr>
      </p:pic>
      <p:pic>
        <p:nvPicPr>
          <p:cNvPr id="182" name="Imagem 1"/>
          <p:cNvPicPr/>
          <p:nvPr/>
        </p:nvPicPr>
        <p:blipFill>
          <a:blip r:embed="rId6"/>
          <a:stretch/>
        </p:blipFill>
        <p:spPr>
          <a:xfrm>
            <a:off x="4452480" y="2342160"/>
            <a:ext cx="2724480" cy="17200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83" name="Imagem 2"/>
          <p:cNvPicPr/>
          <p:nvPr/>
        </p:nvPicPr>
        <p:blipFill>
          <a:blip r:embed="rId7"/>
          <a:stretch/>
        </p:blipFill>
        <p:spPr>
          <a:xfrm>
            <a:off x="6061680" y="1352520"/>
            <a:ext cx="1312200" cy="4194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84" name="Imagem 4"/>
          <p:cNvPicPr/>
          <p:nvPr/>
        </p:nvPicPr>
        <p:blipFill>
          <a:blip r:embed="rId8"/>
          <a:stretch/>
        </p:blipFill>
        <p:spPr>
          <a:xfrm>
            <a:off x="7204320" y="2572560"/>
            <a:ext cx="1770840" cy="2927160"/>
          </a:xfrm>
          <a:prstGeom prst="rect">
            <a:avLst/>
          </a:prstGeom>
          <a:ln w="0">
            <a:noFill/>
          </a:ln>
        </p:spPr>
      </p:pic>
      <p:sp>
        <p:nvSpPr>
          <p:cNvPr id="185" name="Conector reto 7"/>
          <p:cNvSpPr/>
          <p:nvPr/>
        </p:nvSpPr>
        <p:spPr>
          <a:xfrm>
            <a:off x="4233600" y="1562400"/>
            <a:ext cx="360" cy="4082040"/>
          </a:xfrm>
          <a:prstGeom prst="line">
            <a:avLst/>
          </a:prstGeom>
          <a:ln w="28575">
            <a:solidFill>
              <a:srgbClr val="FFC000"/>
            </a:solidFill>
            <a:prstDash val="lgDashDot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6" name="Imagem 12"/>
          <p:cNvPicPr/>
          <p:nvPr/>
        </p:nvPicPr>
        <p:blipFill>
          <a:blip r:embed="rId9"/>
          <a:stretch/>
        </p:blipFill>
        <p:spPr>
          <a:xfrm>
            <a:off x="4452480" y="4068720"/>
            <a:ext cx="2751480" cy="1873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87" name="Imagem 13"/>
          <p:cNvPicPr/>
          <p:nvPr/>
        </p:nvPicPr>
        <p:blipFill>
          <a:blip r:embed="rId10"/>
          <a:stretch/>
        </p:blipFill>
        <p:spPr>
          <a:xfrm>
            <a:off x="6061680" y="1827720"/>
            <a:ext cx="1336680" cy="3754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88" name="CaixaDeTexto 15"/>
          <p:cNvSpPr/>
          <p:nvPr/>
        </p:nvSpPr>
        <p:spPr>
          <a:xfrm>
            <a:off x="3060000" y="260640"/>
            <a:ext cx="2724480" cy="364680"/>
          </a:xfrm>
          <a:prstGeom prst="rect">
            <a:avLst/>
          </a:prstGeom>
          <a:solidFill>
            <a:srgbClr val="FFFF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</a:rPr>
              <a:t>Instrumentação Virtual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m 4"/>
          <p:cNvPicPr/>
          <p:nvPr/>
        </p:nvPicPr>
        <p:blipFill>
          <a:blip r:embed="rId2"/>
          <a:stretch/>
        </p:blipFill>
        <p:spPr>
          <a:xfrm>
            <a:off x="3177360" y="1675800"/>
            <a:ext cx="2821680" cy="3795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90" name="Imagem 7"/>
          <p:cNvPicPr/>
          <p:nvPr/>
        </p:nvPicPr>
        <p:blipFill>
          <a:blip r:embed="rId3"/>
          <a:stretch/>
        </p:blipFill>
        <p:spPr>
          <a:xfrm>
            <a:off x="2479320" y="583560"/>
            <a:ext cx="1249920" cy="6282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191" name="Imagem 15"/>
          <p:cNvPicPr/>
          <p:nvPr/>
        </p:nvPicPr>
        <p:blipFill>
          <a:blip r:embed="rId4"/>
          <a:stretch/>
        </p:blipFill>
        <p:spPr>
          <a:xfrm>
            <a:off x="3972600" y="764640"/>
            <a:ext cx="2399400" cy="257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92" name="CaixaDeTexto 8"/>
          <p:cNvSpPr/>
          <p:nvPr/>
        </p:nvSpPr>
        <p:spPr>
          <a:xfrm>
            <a:off x="6372360" y="1989000"/>
            <a:ext cx="2566440" cy="637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Simulação de um Osciloscópio no 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ADALM2000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| Software Scopy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(Analog Devices | USA)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93" name="Seta: para a Direita 9"/>
          <p:cNvSpPr/>
          <p:nvPr/>
        </p:nvSpPr>
        <p:spPr>
          <a:xfrm>
            <a:off x="5863320" y="2028600"/>
            <a:ext cx="598320" cy="41652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1"/>
          <p:cNvPicPr/>
          <p:nvPr/>
        </p:nvPicPr>
        <p:blipFill>
          <a:blip r:embed="rId2"/>
          <a:stretch/>
        </p:blipFill>
        <p:spPr>
          <a:xfrm>
            <a:off x="468360" y="1242360"/>
            <a:ext cx="6882120" cy="4675680"/>
          </a:xfrm>
          <a:prstGeom prst="rect">
            <a:avLst/>
          </a:prstGeom>
          <a:ln w="0">
            <a:noFill/>
          </a:ln>
        </p:spPr>
      </p:pic>
      <p:sp>
        <p:nvSpPr>
          <p:cNvPr id="195" name="CaixaDeTexto 2"/>
          <p:cNvSpPr/>
          <p:nvPr/>
        </p:nvSpPr>
        <p:spPr>
          <a:xfrm>
            <a:off x="7350840" y="2832480"/>
            <a:ext cx="1588680" cy="5014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FFFFFF"/>
                </a:solidFill>
                <a:latin typeface="Calibri"/>
              </a:rPr>
              <a:t>Osciloscópio Virtual</a:t>
            </a:r>
            <a:endParaRPr lang="pt-BR" sz="135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FFFFFF"/>
                </a:solidFill>
                <a:latin typeface="Calibri"/>
              </a:rPr>
              <a:t>(ADALM2000)</a:t>
            </a:r>
            <a:endParaRPr lang="pt-BR" sz="135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aixaDeTexto 2"/>
          <p:cNvSpPr/>
          <p:nvPr/>
        </p:nvSpPr>
        <p:spPr>
          <a:xfrm>
            <a:off x="323640" y="906840"/>
            <a:ext cx="3528000" cy="9133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SEL313 – Circuitos Eletrônicos I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Prof. José Marcos Alves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Amplificadores Operacionais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07" name="CaixaDeTexto 1"/>
          <p:cNvSpPr/>
          <p:nvPr/>
        </p:nvSpPr>
        <p:spPr>
          <a:xfrm>
            <a:off x="323640" y="2493000"/>
            <a:ext cx="4176000" cy="9133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SEL315 – Circuitos Eletrônicos III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Apostilas - Prof. Paulo Roberto Veronese</a:t>
            </a:r>
            <a:endParaRPr lang="pt-BR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FFFFFF"/>
                </a:solidFill>
                <a:latin typeface="Calibri"/>
              </a:rPr>
              <a:t>Amplificadores Operacionais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m 4"/>
          <p:cNvPicPr/>
          <p:nvPr/>
        </p:nvPicPr>
        <p:blipFill>
          <a:blip r:embed="rId2"/>
          <a:stretch/>
        </p:blipFill>
        <p:spPr>
          <a:xfrm>
            <a:off x="3160800" y="1917000"/>
            <a:ext cx="2821680" cy="3795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197" name="CaixaDeTexto 8"/>
          <p:cNvSpPr/>
          <p:nvPr/>
        </p:nvSpPr>
        <p:spPr>
          <a:xfrm>
            <a:off x="6211800" y="3208320"/>
            <a:ext cx="1531440" cy="455400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Simulação</a:t>
            </a:r>
            <a:r>
              <a:rPr lang="pt-BR" sz="9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de Protoboard (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Fritzing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198" name="Seta: para a Direita 9"/>
          <p:cNvSpPr/>
          <p:nvPr/>
        </p:nvSpPr>
        <p:spPr>
          <a:xfrm>
            <a:off x="5613120" y="3224880"/>
            <a:ext cx="598320" cy="41652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99" name="Imagem 10"/>
          <p:cNvPicPr/>
          <p:nvPr/>
        </p:nvPicPr>
        <p:blipFill>
          <a:blip r:embed="rId3"/>
          <a:stretch/>
        </p:blipFill>
        <p:spPr>
          <a:xfrm>
            <a:off x="3947040" y="433800"/>
            <a:ext cx="1249920" cy="6282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00" name="Imagem 11"/>
          <p:cNvPicPr/>
          <p:nvPr/>
        </p:nvPicPr>
        <p:blipFill>
          <a:blip r:embed="rId4"/>
          <a:stretch/>
        </p:blipFill>
        <p:spPr>
          <a:xfrm>
            <a:off x="3421080" y="1299600"/>
            <a:ext cx="2399400" cy="257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m 1"/>
          <p:cNvPicPr/>
          <p:nvPr/>
        </p:nvPicPr>
        <p:blipFill>
          <a:blip r:embed="rId2"/>
          <a:stretch/>
        </p:blipFill>
        <p:spPr>
          <a:xfrm>
            <a:off x="456840" y="1091160"/>
            <a:ext cx="8312400" cy="46756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02" name="CaixaDeTexto 2"/>
          <p:cNvSpPr/>
          <p:nvPr/>
        </p:nvSpPr>
        <p:spPr>
          <a:xfrm>
            <a:off x="1362240" y="1863360"/>
            <a:ext cx="787320" cy="29592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FFFFFF"/>
                </a:solidFill>
                <a:latin typeface="Calibri"/>
              </a:rPr>
              <a:t>Fritizing</a:t>
            </a:r>
            <a:endParaRPr lang="pt-BR" sz="1350" b="0" strike="noStrike" spc="-1">
              <a:latin typeface="Arial"/>
            </a:endParaRPr>
          </a:p>
        </p:txBody>
      </p:sp>
      <p:sp>
        <p:nvSpPr>
          <p:cNvPr id="203" name="CaixaDeTexto 3"/>
          <p:cNvSpPr/>
          <p:nvPr/>
        </p:nvSpPr>
        <p:spPr>
          <a:xfrm>
            <a:off x="2801880" y="1863360"/>
            <a:ext cx="3534480" cy="50364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CaixaDeTexto 6"/>
          <p:cNvSpPr/>
          <p:nvPr/>
        </p:nvSpPr>
        <p:spPr>
          <a:xfrm>
            <a:off x="6684120" y="404640"/>
            <a:ext cx="1917000" cy="5014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FFFFFF"/>
                </a:solidFill>
                <a:latin typeface="Calibri"/>
              </a:rPr>
              <a:t>conexões com a instrumentação virtual</a:t>
            </a:r>
            <a:endParaRPr lang="pt-BR" sz="1350" b="0" strike="noStrike" spc="-1">
              <a:latin typeface="Arial"/>
            </a:endParaRPr>
          </a:p>
        </p:txBody>
      </p:sp>
      <p:sp>
        <p:nvSpPr>
          <p:cNvPr id="205" name="Conector de Seta Reta 8"/>
          <p:cNvSpPr/>
          <p:nvPr/>
        </p:nvSpPr>
        <p:spPr>
          <a:xfrm flipH="1">
            <a:off x="5435280" y="764640"/>
            <a:ext cx="1367640" cy="96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Imagem 6"/>
          <p:cNvPicPr/>
          <p:nvPr/>
        </p:nvPicPr>
        <p:blipFill>
          <a:blip r:embed="rId2"/>
          <a:stretch/>
        </p:blipFill>
        <p:spPr>
          <a:xfrm>
            <a:off x="850680" y="621720"/>
            <a:ext cx="7442280" cy="41367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07" name="Conector de Seta Reta 11"/>
          <p:cNvSpPr/>
          <p:nvPr/>
        </p:nvSpPr>
        <p:spPr>
          <a:xfrm flipH="1">
            <a:off x="5795280" y="1444680"/>
            <a:ext cx="1151640" cy="3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m 4"/>
          <p:cNvPicPr/>
          <p:nvPr/>
        </p:nvPicPr>
        <p:blipFill>
          <a:blip r:embed="rId2"/>
          <a:stretch/>
        </p:blipFill>
        <p:spPr>
          <a:xfrm>
            <a:off x="578520" y="620640"/>
            <a:ext cx="7986960" cy="432612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m 4"/>
          <p:cNvPicPr/>
          <p:nvPr/>
        </p:nvPicPr>
        <p:blipFill>
          <a:blip r:embed="rId2"/>
          <a:stretch/>
        </p:blipFill>
        <p:spPr>
          <a:xfrm>
            <a:off x="3621960" y="1865160"/>
            <a:ext cx="2821680" cy="3795840"/>
          </a:xfrm>
          <a:prstGeom prst="rect">
            <a:avLst/>
          </a:prstGeom>
          <a:ln w="0">
            <a:noFill/>
          </a:ln>
        </p:spPr>
      </p:pic>
      <p:sp>
        <p:nvSpPr>
          <p:cNvPr id="210" name="CaixaDeTexto 9"/>
          <p:cNvSpPr/>
          <p:nvPr/>
        </p:nvSpPr>
        <p:spPr>
          <a:xfrm>
            <a:off x="1992600" y="2322000"/>
            <a:ext cx="143568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Simulação de Circuitos (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LTSpice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211" name="Seta: para a Direita 10"/>
          <p:cNvSpPr/>
          <p:nvPr/>
        </p:nvSpPr>
        <p:spPr>
          <a:xfrm rot="10800000">
            <a:off x="3318840" y="2352600"/>
            <a:ext cx="533160" cy="37836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2" name="Imagem 11"/>
          <p:cNvPicPr/>
          <p:nvPr/>
        </p:nvPicPr>
        <p:blipFill>
          <a:blip r:embed="rId3"/>
          <a:stretch/>
        </p:blipFill>
        <p:spPr>
          <a:xfrm>
            <a:off x="3947040" y="433800"/>
            <a:ext cx="1249920" cy="6282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13" name="Imagem 12"/>
          <p:cNvPicPr/>
          <p:nvPr/>
        </p:nvPicPr>
        <p:blipFill>
          <a:blip r:embed="rId4"/>
          <a:stretch/>
        </p:blipFill>
        <p:spPr>
          <a:xfrm>
            <a:off x="3421080" y="1299600"/>
            <a:ext cx="2399400" cy="257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m 1"/>
          <p:cNvPicPr/>
          <p:nvPr/>
        </p:nvPicPr>
        <p:blipFill>
          <a:blip r:embed="rId2"/>
          <a:stretch/>
        </p:blipFill>
        <p:spPr>
          <a:xfrm>
            <a:off x="399240" y="1794600"/>
            <a:ext cx="8344800" cy="3889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15" name="CaixaDeTexto 3"/>
          <p:cNvSpPr/>
          <p:nvPr/>
        </p:nvSpPr>
        <p:spPr>
          <a:xfrm>
            <a:off x="3795120" y="1062000"/>
            <a:ext cx="1553760" cy="50148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FFFFFF"/>
                </a:solidFill>
                <a:latin typeface="Calibri"/>
              </a:rPr>
              <a:t>LTSpice </a:t>
            </a:r>
            <a:endParaRPr lang="pt-BR" sz="135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FFFFFF"/>
                </a:solidFill>
                <a:latin typeface="Calibri"/>
              </a:rPr>
              <a:t>(Simulator Circuit)</a:t>
            </a:r>
            <a:endParaRPr lang="pt-BR" sz="135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m 4"/>
          <p:cNvPicPr/>
          <p:nvPr/>
        </p:nvPicPr>
        <p:blipFill>
          <a:blip r:embed="rId2"/>
          <a:stretch/>
        </p:blipFill>
        <p:spPr>
          <a:xfrm>
            <a:off x="2860920" y="1904400"/>
            <a:ext cx="2821680" cy="3795840"/>
          </a:xfrm>
          <a:prstGeom prst="rect">
            <a:avLst/>
          </a:prstGeom>
          <a:ln w="0">
            <a:noFill/>
          </a:ln>
        </p:spPr>
      </p:pic>
      <p:pic>
        <p:nvPicPr>
          <p:cNvPr id="217" name="Imagem 7"/>
          <p:cNvPicPr/>
          <p:nvPr/>
        </p:nvPicPr>
        <p:blipFill>
          <a:blip r:embed="rId3"/>
          <a:stretch/>
        </p:blipFill>
        <p:spPr>
          <a:xfrm>
            <a:off x="3947040" y="433800"/>
            <a:ext cx="1249920" cy="6282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18" name="CaixaDeTexto 8"/>
          <p:cNvSpPr/>
          <p:nvPr/>
        </p:nvSpPr>
        <p:spPr>
          <a:xfrm>
            <a:off x="1077120" y="2354760"/>
            <a:ext cx="143568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Simulação de Circuitos (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LTSpice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219" name="CaixaDeTexto 10"/>
          <p:cNvSpPr/>
          <p:nvPr/>
        </p:nvSpPr>
        <p:spPr>
          <a:xfrm>
            <a:off x="6030360" y="2293200"/>
            <a:ext cx="2566440" cy="6379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Simulação de um Osciloscópio no 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ADALM2000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| Software Scopy</a:t>
            </a:r>
            <a:endParaRPr lang="pt-BR" sz="1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(Analog Devices | USA)</a:t>
            </a:r>
            <a:endParaRPr lang="pt-BR" sz="1200" b="0" strike="noStrike" spc="-1">
              <a:latin typeface="Arial"/>
            </a:endParaRPr>
          </a:p>
        </p:txBody>
      </p:sp>
      <p:sp>
        <p:nvSpPr>
          <p:cNvPr id="220" name="CaixaDeTexto 14"/>
          <p:cNvSpPr/>
          <p:nvPr/>
        </p:nvSpPr>
        <p:spPr>
          <a:xfrm>
            <a:off x="6030360" y="3288600"/>
            <a:ext cx="1531440" cy="455400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Simulação</a:t>
            </a:r>
            <a:r>
              <a:rPr lang="pt-BR" sz="900" b="1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de Protoboard (</a:t>
            </a:r>
            <a:r>
              <a:rPr lang="pt-BR" sz="1200" b="1" strike="noStrike" spc="-1">
                <a:solidFill>
                  <a:srgbClr val="FF0000"/>
                </a:solidFill>
                <a:latin typeface="Calibri"/>
              </a:rPr>
              <a:t>Fritzing</a:t>
            </a:r>
            <a:r>
              <a:rPr lang="pt-BR" sz="1200" b="1" strike="noStrike" spc="-1">
                <a:solidFill>
                  <a:srgbClr val="000000"/>
                </a:solidFill>
                <a:latin typeface="Calibri"/>
              </a:rPr>
              <a:t>)</a:t>
            </a:r>
            <a:endParaRPr lang="pt-BR" sz="1200" b="0" strike="noStrike" spc="-1">
              <a:latin typeface="Arial"/>
            </a:endParaRPr>
          </a:p>
        </p:txBody>
      </p:sp>
      <p:pic>
        <p:nvPicPr>
          <p:cNvPr id="221" name="Imagem 15"/>
          <p:cNvPicPr/>
          <p:nvPr/>
        </p:nvPicPr>
        <p:blipFill>
          <a:blip r:embed="rId4"/>
          <a:stretch/>
        </p:blipFill>
        <p:spPr>
          <a:xfrm>
            <a:off x="3421080" y="1299600"/>
            <a:ext cx="2399400" cy="257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22" name="CaixaDeTexto 16"/>
          <p:cNvSpPr/>
          <p:nvPr/>
        </p:nvSpPr>
        <p:spPr>
          <a:xfrm>
            <a:off x="3393720" y="4164840"/>
            <a:ext cx="707760" cy="204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750" b="1" strike="noStrike" spc="-1">
                <a:solidFill>
                  <a:srgbClr val="FF0000"/>
                </a:solidFill>
                <a:latin typeface="Calibri"/>
              </a:rPr>
              <a:t>ADALM2000</a:t>
            </a:r>
            <a:endParaRPr lang="pt-BR" sz="750" b="0" strike="noStrike" spc="-1">
              <a:latin typeface="Arial"/>
            </a:endParaRPr>
          </a:p>
        </p:txBody>
      </p:sp>
      <p:sp>
        <p:nvSpPr>
          <p:cNvPr id="223" name="Seta: para a Direita 17"/>
          <p:cNvSpPr/>
          <p:nvPr/>
        </p:nvSpPr>
        <p:spPr>
          <a:xfrm>
            <a:off x="5521680" y="2332800"/>
            <a:ext cx="598320" cy="41652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Seta: para a Direita 23"/>
          <p:cNvSpPr/>
          <p:nvPr/>
        </p:nvSpPr>
        <p:spPr>
          <a:xfrm rot="10800000">
            <a:off x="2513520" y="2385000"/>
            <a:ext cx="533160" cy="37836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Seta: para a Direita 12"/>
          <p:cNvSpPr/>
          <p:nvPr/>
        </p:nvSpPr>
        <p:spPr>
          <a:xfrm>
            <a:off x="5432040" y="3305160"/>
            <a:ext cx="598320" cy="416520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m 16"/>
          <p:cNvPicPr/>
          <p:nvPr/>
        </p:nvPicPr>
        <p:blipFill>
          <a:blip r:embed="rId2"/>
          <a:stretch/>
        </p:blipFill>
        <p:spPr>
          <a:xfrm>
            <a:off x="2926440" y="1105920"/>
            <a:ext cx="1192680" cy="381240"/>
          </a:xfrm>
          <a:prstGeom prst="rect">
            <a:avLst/>
          </a:prstGeom>
          <a:ln w="0">
            <a:noFill/>
          </a:ln>
        </p:spPr>
      </p:pic>
      <p:pic>
        <p:nvPicPr>
          <p:cNvPr id="227" name="Imagem 1"/>
          <p:cNvPicPr/>
          <p:nvPr/>
        </p:nvPicPr>
        <p:blipFill>
          <a:blip r:embed="rId3"/>
          <a:stretch/>
        </p:blipFill>
        <p:spPr>
          <a:xfrm>
            <a:off x="1093680" y="1836720"/>
            <a:ext cx="3247560" cy="18550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28" name="Imagem 2"/>
          <p:cNvPicPr/>
          <p:nvPr/>
        </p:nvPicPr>
        <p:blipFill>
          <a:blip r:embed="rId4"/>
          <a:stretch/>
        </p:blipFill>
        <p:spPr>
          <a:xfrm>
            <a:off x="4802400" y="2112840"/>
            <a:ext cx="3751920" cy="2775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29" name="Imagem 5"/>
          <p:cNvPicPr/>
          <p:nvPr/>
        </p:nvPicPr>
        <p:blipFill>
          <a:blip r:embed="rId5"/>
          <a:stretch/>
        </p:blipFill>
        <p:spPr>
          <a:xfrm>
            <a:off x="1307520" y="3771720"/>
            <a:ext cx="2632680" cy="2044080"/>
          </a:xfrm>
          <a:prstGeom prst="rect">
            <a:avLst/>
          </a:prstGeom>
          <a:ln w="0">
            <a:noFill/>
          </a:ln>
        </p:spPr>
      </p:pic>
      <p:pic>
        <p:nvPicPr>
          <p:cNvPr id="230" name="Imagem 17"/>
          <p:cNvPicPr/>
          <p:nvPr/>
        </p:nvPicPr>
        <p:blipFill>
          <a:blip r:embed="rId6"/>
          <a:stretch/>
        </p:blipFill>
        <p:spPr>
          <a:xfrm>
            <a:off x="4802400" y="1111680"/>
            <a:ext cx="1336680" cy="37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m 9"/>
          <p:cNvPicPr/>
          <p:nvPr/>
        </p:nvPicPr>
        <p:blipFill>
          <a:blip r:embed="rId2"/>
          <a:stretch/>
        </p:blipFill>
        <p:spPr>
          <a:xfrm>
            <a:off x="3982320" y="259560"/>
            <a:ext cx="1249920" cy="6282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32" name="Imagem 11"/>
          <p:cNvPicPr/>
          <p:nvPr/>
        </p:nvPicPr>
        <p:blipFill>
          <a:blip r:embed="rId3"/>
          <a:stretch/>
        </p:blipFill>
        <p:spPr>
          <a:xfrm>
            <a:off x="3155400" y="1051560"/>
            <a:ext cx="2903400" cy="3110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33" name="Imagem 1"/>
          <p:cNvPicPr/>
          <p:nvPr/>
        </p:nvPicPr>
        <p:blipFill>
          <a:blip r:embed="rId4"/>
          <a:stretch/>
        </p:blipFill>
        <p:spPr>
          <a:xfrm>
            <a:off x="467640" y="2430720"/>
            <a:ext cx="3489480" cy="25876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34" name="Imagem 4"/>
          <p:cNvPicPr/>
          <p:nvPr/>
        </p:nvPicPr>
        <p:blipFill>
          <a:blip r:embed="rId5"/>
          <a:stretch/>
        </p:blipFill>
        <p:spPr>
          <a:xfrm>
            <a:off x="4374720" y="2499480"/>
            <a:ext cx="4231440" cy="25192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35" name="CaixaDeTexto 7"/>
          <p:cNvSpPr/>
          <p:nvPr/>
        </p:nvSpPr>
        <p:spPr>
          <a:xfrm>
            <a:off x="1619640" y="1852200"/>
            <a:ext cx="1470960" cy="4104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100" b="1" strike="noStrike" spc="-1">
                <a:solidFill>
                  <a:srgbClr val="FFFFFF"/>
                </a:solidFill>
                <a:latin typeface="Aldo"/>
              </a:rPr>
              <a:t>Osciloscope</a:t>
            </a:r>
            <a:endParaRPr lang="pt-BR" sz="2100" b="0" strike="noStrike" spc="-1">
              <a:latin typeface="Arial"/>
            </a:endParaRPr>
          </a:p>
        </p:txBody>
      </p:sp>
      <p:sp>
        <p:nvSpPr>
          <p:cNvPr id="236" name="CaixaDeTexto 8"/>
          <p:cNvSpPr/>
          <p:nvPr/>
        </p:nvSpPr>
        <p:spPr>
          <a:xfrm>
            <a:off x="5556600" y="1875960"/>
            <a:ext cx="2145960" cy="4104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100" b="1" strike="noStrike" spc="-1">
                <a:solidFill>
                  <a:srgbClr val="FFFFFF"/>
                </a:solidFill>
                <a:latin typeface="Aldo"/>
              </a:rPr>
              <a:t>Spectrum Analyzer</a:t>
            </a:r>
            <a:endParaRPr lang="pt-BR" sz="2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agem 7"/>
          <p:cNvPicPr/>
          <p:nvPr/>
        </p:nvPicPr>
        <p:blipFill>
          <a:blip r:embed="rId2"/>
          <a:stretch/>
        </p:blipFill>
        <p:spPr>
          <a:xfrm>
            <a:off x="4124880" y="404640"/>
            <a:ext cx="1192680" cy="3812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38" name="Imagem 8"/>
          <p:cNvPicPr/>
          <p:nvPr/>
        </p:nvPicPr>
        <p:blipFill>
          <a:blip r:embed="rId3"/>
          <a:stretch/>
        </p:blipFill>
        <p:spPr>
          <a:xfrm>
            <a:off x="4053240" y="944640"/>
            <a:ext cx="1336680" cy="3754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39" name="Imagem 5"/>
          <p:cNvPicPr/>
          <p:nvPr/>
        </p:nvPicPr>
        <p:blipFill>
          <a:blip r:embed="rId4"/>
          <a:stretch/>
        </p:blipFill>
        <p:spPr>
          <a:xfrm>
            <a:off x="193320" y="2454840"/>
            <a:ext cx="4378320" cy="2790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40" name="Imagem 6"/>
          <p:cNvPicPr/>
          <p:nvPr/>
        </p:nvPicPr>
        <p:blipFill>
          <a:blip r:embed="rId5"/>
          <a:stretch/>
        </p:blipFill>
        <p:spPr>
          <a:xfrm>
            <a:off x="4680000" y="2454840"/>
            <a:ext cx="4355280" cy="2790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sp>
        <p:nvSpPr>
          <p:cNvPr id="241" name="CaixaDeTexto 9"/>
          <p:cNvSpPr/>
          <p:nvPr/>
        </p:nvSpPr>
        <p:spPr>
          <a:xfrm>
            <a:off x="1619640" y="1852200"/>
            <a:ext cx="1470960" cy="4104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100" b="1" strike="noStrike" spc="-1">
                <a:solidFill>
                  <a:srgbClr val="FFFFFF"/>
                </a:solidFill>
                <a:latin typeface="Aldo"/>
              </a:rPr>
              <a:t>Osciloscope</a:t>
            </a:r>
            <a:endParaRPr lang="pt-BR" sz="2100" b="0" strike="noStrike" spc="-1">
              <a:latin typeface="Arial"/>
            </a:endParaRPr>
          </a:p>
        </p:txBody>
      </p:sp>
      <p:sp>
        <p:nvSpPr>
          <p:cNvPr id="242" name="CaixaDeTexto 11"/>
          <p:cNvSpPr/>
          <p:nvPr/>
        </p:nvSpPr>
        <p:spPr>
          <a:xfrm>
            <a:off x="5556600" y="1875960"/>
            <a:ext cx="2145960" cy="41040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100" b="1" strike="noStrike" spc="-1">
                <a:solidFill>
                  <a:srgbClr val="FFFFFF"/>
                </a:solidFill>
                <a:latin typeface="Aldo"/>
              </a:rPr>
              <a:t>Spectrum Analyzer</a:t>
            </a:r>
            <a:endParaRPr lang="pt-BR" sz="2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m 5"/>
          <p:cNvPicPr/>
          <p:nvPr/>
        </p:nvPicPr>
        <p:blipFill>
          <a:blip r:embed="rId2"/>
          <a:stretch/>
        </p:blipFill>
        <p:spPr>
          <a:xfrm>
            <a:off x="4937760" y="1360800"/>
            <a:ext cx="3123000" cy="4177800"/>
          </a:xfrm>
          <a:prstGeom prst="rect">
            <a:avLst/>
          </a:prstGeom>
          <a:ln w="0">
            <a:noFill/>
          </a:ln>
        </p:spPr>
      </p:pic>
      <p:sp>
        <p:nvSpPr>
          <p:cNvPr id="109" name="CaixaDeTexto 10"/>
          <p:cNvSpPr/>
          <p:nvPr/>
        </p:nvSpPr>
        <p:spPr>
          <a:xfrm>
            <a:off x="6228360" y="836640"/>
            <a:ext cx="670680" cy="29592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000000"/>
                </a:solidFill>
                <a:latin typeface="Calibri"/>
              </a:rPr>
              <a:t>Índice</a:t>
            </a:r>
            <a:endParaRPr lang="pt-BR" sz="1350" b="0" strike="noStrike" spc="-1">
              <a:latin typeface="Arial"/>
            </a:endParaRPr>
          </a:p>
        </p:txBody>
      </p:sp>
      <p:pic>
        <p:nvPicPr>
          <p:cNvPr id="110" name="Imagem 1"/>
          <p:cNvPicPr/>
          <p:nvPr/>
        </p:nvPicPr>
        <p:blipFill>
          <a:blip r:embed="rId3"/>
          <a:stretch/>
        </p:blipFill>
        <p:spPr>
          <a:xfrm>
            <a:off x="965880" y="1360800"/>
            <a:ext cx="2878560" cy="413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m 3"/>
          <p:cNvPicPr/>
          <p:nvPr/>
        </p:nvPicPr>
        <p:blipFill>
          <a:blip r:embed="rId2"/>
          <a:stretch/>
        </p:blipFill>
        <p:spPr>
          <a:xfrm>
            <a:off x="1748880" y="1864080"/>
            <a:ext cx="3835800" cy="38358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44" name="Imagem 4"/>
          <p:cNvPicPr/>
          <p:nvPr/>
        </p:nvPicPr>
        <p:blipFill>
          <a:blip r:embed="rId3"/>
          <a:stretch/>
        </p:blipFill>
        <p:spPr>
          <a:xfrm>
            <a:off x="5741280" y="1643040"/>
            <a:ext cx="3271320" cy="41144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45" name="Imagem 6"/>
          <p:cNvPicPr/>
          <p:nvPr/>
        </p:nvPicPr>
        <p:blipFill>
          <a:blip r:embed="rId4"/>
          <a:stretch/>
        </p:blipFill>
        <p:spPr>
          <a:xfrm>
            <a:off x="2434680" y="914400"/>
            <a:ext cx="1249920" cy="628200"/>
          </a:xfrm>
          <a:prstGeom prst="rect">
            <a:avLst/>
          </a:prstGeom>
          <a:ln w="0">
            <a:noFill/>
          </a:ln>
        </p:spPr>
      </p:pic>
      <p:pic>
        <p:nvPicPr>
          <p:cNvPr id="246" name="Imagem 7"/>
          <p:cNvPicPr/>
          <p:nvPr/>
        </p:nvPicPr>
        <p:blipFill>
          <a:blip r:embed="rId5"/>
          <a:stretch/>
        </p:blipFill>
        <p:spPr>
          <a:xfrm>
            <a:off x="3735360" y="1100160"/>
            <a:ext cx="2399400" cy="257040"/>
          </a:xfrm>
          <a:prstGeom prst="rect">
            <a:avLst/>
          </a:prstGeom>
          <a:ln w="0">
            <a:noFill/>
          </a:ln>
        </p:spPr>
      </p:pic>
      <p:pic>
        <p:nvPicPr>
          <p:cNvPr id="247" name="Imagem 8"/>
          <p:cNvPicPr/>
          <p:nvPr/>
        </p:nvPicPr>
        <p:blipFill>
          <a:blip r:embed="rId6"/>
          <a:stretch/>
        </p:blipFill>
        <p:spPr>
          <a:xfrm>
            <a:off x="381600" y="1833480"/>
            <a:ext cx="1035360" cy="363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48" name="Imagem 10"/>
          <p:cNvPicPr/>
          <p:nvPr/>
        </p:nvPicPr>
        <p:blipFill>
          <a:blip r:embed="rId7"/>
          <a:stretch/>
        </p:blipFill>
        <p:spPr>
          <a:xfrm>
            <a:off x="206640" y="2369880"/>
            <a:ext cx="1385640" cy="813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agem 1"/>
          <p:cNvPicPr/>
          <p:nvPr/>
        </p:nvPicPr>
        <p:blipFill>
          <a:blip r:embed="rId2"/>
          <a:stretch/>
        </p:blipFill>
        <p:spPr>
          <a:xfrm>
            <a:off x="2205000" y="1751760"/>
            <a:ext cx="1035360" cy="363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50" name="Imagem 2"/>
          <p:cNvPicPr/>
          <p:nvPr/>
        </p:nvPicPr>
        <p:blipFill>
          <a:blip r:embed="rId3"/>
          <a:stretch/>
        </p:blipFill>
        <p:spPr>
          <a:xfrm>
            <a:off x="2030040" y="2288160"/>
            <a:ext cx="1385640" cy="81396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51" name="Imagem 5"/>
          <p:cNvPicPr/>
          <p:nvPr/>
        </p:nvPicPr>
        <p:blipFill>
          <a:blip r:embed="rId4"/>
          <a:stretch/>
        </p:blipFill>
        <p:spPr>
          <a:xfrm>
            <a:off x="3735360" y="1629000"/>
            <a:ext cx="3135600" cy="41288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52" name="Imagem 6"/>
          <p:cNvPicPr/>
          <p:nvPr/>
        </p:nvPicPr>
        <p:blipFill>
          <a:blip r:embed="rId5"/>
          <a:stretch/>
        </p:blipFill>
        <p:spPr>
          <a:xfrm>
            <a:off x="2434680" y="914400"/>
            <a:ext cx="1249920" cy="628200"/>
          </a:xfrm>
          <a:prstGeom prst="rect">
            <a:avLst/>
          </a:prstGeom>
          <a:ln w="0">
            <a:noFill/>
          </a:ln>
        </p:spPr>
      </p:pic>
      <p:pic>
        <p:nvPicPr>
          <p:cNvPr id="253" name="Imagem 7"/>
          <p:cNvPicPr/>
          <p:nvPr/>
        </p:nvPicPr>
        <p:blipFill>
          <a:blip r:embed="rId6"/>
          <a:stretch/>
        </p:blipFill>
        <p:spPr>
          <a:xfrm>
            <a:off x="3735360" y="1100160"/>
            <a:ext cx="2399400" cy="257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m 3"/>
          <p:cNvPicPr/>
          <p:nvPr/>
        </p:nvPicPr>
        <p:blipFill>
          <a:blip r:embed="rId2"/>
          <a:stretch/>
        </p:blipFill>
        <p:spPr>
          <a:xfrm>
            <a:off x="1936800" y="1887480"/>
            <a:ext cx="5427000" cy="386388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55" name="Imagem 6"/>
          <p:cNvPicPr/>
          <p:nvPr/>
        </p:nvPicPr>
        <p:blipFill>
          <a:blip r:embed="rId3"/>
          <a:stretch/>
        </p:blipFill>
        <p:spPr>
          <a:xfrm>
            <a:off x="2926440" y="1105920"/>
            <a:ext cx="1192680" cy="381240"/>
          </a:xfrm>
          <a:prstGeom prst="rect">
            <a:avLst/>
          </a:prstGeom>
          <a:ln w="0">
            <a:noFill/>
          </a:ln>
        </p:spPr>
      </p:pic>
      <p:pic>
        <p:nvPicPr>
          <p:cNvPr id="256" name="Imagem 7"/>
          <p:cNvPicPr/>
          <p:nvPr/>
        </p:nvPicPr>
        <p:blipFill>
          <a:blip r:embed="rId4"/>
          <a:stretch/>
        </p:blipFill>
        <p:spPr>
          <a:xfrm>
            <a:off x="4403880" y="1111680"/>
            <a:ext cx="1336680" cy="375480"/>
          </a:xfrm>
          <a:prstGeom prst="rect">
            <a:avLst/>
          </a:prstGeom>
          <a:ln w="0">
            <a:noFill/>
          </a:ln>
        </p:spPr>
      </p:pic>
      <p:pic>
        <p:nvPicPr>
          <p:cNvPr id="257" name="Imagem 4"/>
          <p:cNvPicPr/>
          <p:nvPr/>
        </p:nvPicPr>
        <p:blipFill>
          <a:blip r:embed="rId5"/>
          <a:stretch/>
        </p:blipFill>
        <p:spPr>
          <a:xfrm>
            <a:off x="506880" y="2989440"/>
            <a:ext cx="1149840" cy="378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ubtitle 2"/>
          <p:cNvSpPr/>
          <p:nvPr/>
        </p:nvSpPr>
        <p:spPr>
          <a:xfrm>
            <a:off x="1140120" y="1696680"/>
            <a:ext cx="7005240" cy="246492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440"/>
              </a:spcBef>
              <a:buNone/>
              <a:tabLst>
                <a:tab pos="0" algn="l"/>
              </a:tabLst>
            </a:pPr>
            <a:r>
              <a:rPr lang="pt-BR" sz="7200" b="1" strike="noStrike" spc="-1">
                <a:solidFill>
                  <a:srgbClr val="FFFFFF"/>
                </a:solidFill>
                <a:latin typeface="Calibri"/>
              </a:rPr>
              <a:t>Infraestrutura de Ensino (SEL)</a:t>
            </a:r>
            <a:endParaRPr lang="pt-BR" sz="7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m 1"/>
          <p:cNvPicPr/>
          <p:nvPr/>
        </p:nvPicPr>
        <p:blipFill>
          <a:blip r:embed="rId2"/>
          <a:stretch/>
        </p:blipFill>
        <p:spPr>
          <a:xfrm>
            <a:off x="415800" y="908640"/>
            <a:ext cx="8312400" cy="433224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aixaDeTexto 6"/>
          <p:cNvSpPr/>
          <p:nvPr/>
        </p:nvSpPr>
        <p:spPr>
          <a:xfrm>
            <a:off x="2988000" y="332640"/>
            <a:ext cx="35280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</a:rPr>
              <a:t>Sistema de Prototipagem de PCB </a:t>
            </a:r>
            <a:endParaRPr lang="pt-B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</a:rPr>
              <a:t>(</a:t>
            </a:r>
            <a:r>
              <a:rPr lang="pt-BR" sz="1800" b="1" u="sng" strike="noStrike" spc="-1">
                <a:solidFill>
                  <a:srgbClr val="0000FF"/>
                </a:solidFill>
                <a:uFillTx/>
                <a:latin typeface="Calibri"/>
                <a:hlinkClick r:id="rId2"/>
              </a:rPr>
              <a:t>LPKF</a:t>
            </a:r>
            <a:r>
              <a:rPr lang="pt-BR" sz="1800" b="1" strike="noStrike" spc="-1">
                <a:solidFill>
                  <a:srgbClr val="000000"/>
                </a:solidFill>
                <a:latin typeface="Calibri"/>
              </a:rPr>
              <a:t> – Alemanha)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261" name="Imagem 2" descr="Uma imagem contendo chão, no interior, mesa, quarto&#10;&#10;Descrição gerada automaticamente"/>
          <p:cNvPicPr/>
          <p:nvPr/>
        </p:nvPicPr>
        <p:blipFill>
          <a:blip r:embed="rId3"/>
          <a:stretch/>
        </p:blipFill>
        <p:spPr>
          <a:xfrm>
            <a:off x="465840" y="1244160"/>
            <a:ext cx="2736000" cy="2052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62" name="Imagem 7" descr="Uma imagem contendo no interior, pia, pequeno, moto&#10;&#10;Descrição gerada automaticamente"/>
          <p:cNvPicPr/>
          <p:nvPr/>
        </p:nvPicPr>
        <p:blipFill>
          <a:blip r:embed="rId4"/>
          <a:stretch/>
        </p:blipFill>
        <p:spPr>
          <a:xfrm rot="5400000">
            <a:off x="3179880" y="2384640"/>
            <a:ext cx="2783880" cy="2088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63" name="Imagem 9" descr="Uma imagem contendo chão, mesa, no interior, cadeira&#10;&#10;Descrição gerada automaticamente"/>
          <p:cNvPicPr/>
          <p:nvPr/>
        </p:nvPicPr>
        <p:blipFill>
          <a:blip r:embed="rId5"/>
          <a:stretch/>
        </p:blipFill>
        <p:spPr>
          <a:xfrm>
            <a:off x="592200" y="3772080"/>
            <a:ext cx="2483280" cy="186264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64" name="Imagem 11" descr="Uma imagem contendo no interior, mesa, caixa, em pé&#10;&#10;Descrição gerada automaticamente"/>
          <p:cNvPicPr/>
          <p:nvPr/>
        </p:nvPicPr>
        <p:blipFill>
          <a:blip r:embed="rId6"/>
          <a:stretch/>
        </p:blipFill>
        <p:spPr>
          <a:xfrm>
            <a:off x="5940000" y="1244160"/>
            <a:ext cx="2736000" cy="2052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  <p:pic>
        <p:nvPicPr>
          <p:cNvPr id="265" name="Imagem 13" descr="Uma imagem contendo mesa&#10;&#10;Descrição gerada automaticamente"/>
          <p:cNvPicPr/>
          <p:nvPr/>
        </p:nvPicPr>
        <p:blipFill>
          <a:blip r:embed="rId7"/>
          <a:stretch/>
        </p:blipFill>
        <p:spPr>
          <a:xfrm>
            <a:off x="5940000" y="3789000"/>
            <a:ext cx="2736000" cy="205200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Imagem 4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793440" y="908640"/>
            <a:ext cx="7556760" cy="419544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m 5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899640" y="908640"/>
            <a:ext cx="7556760" cy="4179960"/>
          </a:xfrm>
          <a:prstGeom prst="rect">
            <a:avLst/>
          </a:prstGeom>
          <a:ln w="28575">
            <a:solidFill>
              <a:srgbClr val="000000"/>
            </a:solidFill>
            <a:rou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agem 1"/>
          <p:cNvPicPr/>
          <p:nvPr/>
        </p:nvPicPr>
        <p:blipFill>
          <a:blip r:embed="rId2"/>
          <a:stretch/>
        </p:blipFill>
        <p:spPr>
          <a:xfrm>
            <a:off x="899640" y="908640"/>
            <a:ext cx="7596000" cy="5063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m 7"/>
          <p:cNvPicPr/>
          <p:nvPr/>
        </p:nvPicPr>
        <p:blipFill>
          <a:blip r:embed="rId3"/>
          <a:stretch/>
        </p:blipFill>
        <p:spPr>
          <a:xfrm>
            <a:off x="607320" y="1386000"/>
            <a:ext cx="3820320" cy="2546640"/>
          </a:xfrm>
          <a:prstGeom prst="rect">
            <a:avLst/>
          </a:prstGeom>
          <a:ln w="0">
            <a:noFill/>
          </a:ln>
        </p:spPr>
      </p:pic>
      <p:pic>
        <p:nvPicPr>
          <p:cNvPr id="270" name="Imagem 4"/>
          <p:cNvPicPr/>
          <p:nvPr/>
        </p:nvPicPr>
        <p:blipFill>
          <a:blip r:embed="rId4"/>
          <a:stretch/>
        </p:blipFill>
        <p:spPr>
          <a:xfrm>
            <a:off x="4784040" y="1386000"/>
            <a:ext cx="3820320" cy="2546640"/>
          </a:xfrm>
          <a:prstGeom prst="rect">
            <a:avLst/>
          </a:prstGeom>
          <a:ln w="0">
            <a:noFill/>
          </a:ln>
        </p:spPr>
      </p:pic>
      <p:sp>
        <p:nvSpPr>
          <p:cNvPr id="271" name="Subtitle 2"/>
          <p:cNvSpPr/>
          <p:nvPr/>
        </p:nvSpPr>
        <p:spPr>
          <a:xfrm>
            <a:off x="3759480" y="260640"/>
            <a:ext cx="1336680" cy="71964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fontScale="86000"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(Nov/16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m 1"/>
          <p:cNvPicPr/>
          <p:nvPr/>
        </p:nvPicPr>
        <p:blipFill>
          <a:blip r:embed="rId2"/>
          <a:stretch/>
        </p:blipFill>
        <p:spPr>
          <a:xfrm>
            <a:off x="3860280" y="1989000"/>
            <a:ext cx="4779000" cy="3225600"/>
          </a:xfrm>
          <a:prstGeom prst="rect">
            <a:avLst/>
          </a:prstGeom>
          <a:ln w="0">
            <a:noFill/>
          </a:ln>
        </p:spPr>
      </p:pic>
      <p:pic>
        <p:nvPicPr>
          <p:cNvPr id="112" name="Imagem 5"/>
          <p:cNvPicPr/>
          <p:nvPr/>
        </p:nvPicPr>
        <p:blipFill>
          <a:blip r:embed="rId3"/>
          <a:stretch/>
        </p:blipFill>
        <p:spPr>
          <a:xfrm>
            <a:off x="467640" y="1700640"/>
            <a:ext cx="2878560" cy="4136040"/>
          </a:xfrm>
          <a:prstGeom prst="rect">
            <a:avLst/>
          </a:prstGeom>
          <a:ln w="0">
            <a:noFill/>
          </a:ln>
        </p:spPr>
      </p:pic>
      <p:sp>
        <p:nvSpPr>
          <p:cNvPr id="113" name="CaixaDeTexto 9"/>
          <p:cNvSpPr/>
          <p:nvPr/>
        </p:nvSpPr>
        <p:spPr>
          <a:xfrm>
            <a:off x="1571400" y="1129680"/>
            <a:ext cx="670680" cy="29592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350" b="1" strike="noStrike" spc="-1">
                <a:solidFill>
                  <a:srgbClr val="000000"/>
                </a:solidFill>
                <a:latin typeface="Calibri"/>
              </a:rPr>
              <a:t>Índice</a:t>
            </a:r>
            <a:endParaRPr lang="pt-BR" sz="135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m 3"/>
          <p:cNvPicPr/>
          <p:nvPr/>
        </p:nvPicPr>
        <p:blipFill>
          <a:blip r:embed="rId2"/>
          <a:stretch/>
        </p:blipFill>
        <p:spPr>
          <a:xfrm>
            <a:off x="2531880" y="288000"/>
            <a:ext cx="4083120" cy="3062160"/>
          </a:xfrm>
          <a:prstGeom prst="rect">
            <a:avLst/>
          </a:prstGeom>
          <a:ln w="0">
            <a:noFill/>
          </a:ln>
        </p:spPr>
      </p:pic>
      <p:pic>
        <p:nvPicPr>
          <p:cNvPr id="273" name="Imagem 7"/>
          <p:cNvPicPr/>
          <p:nvPr/>
        </p:nvPicPr>
        <p:blipFill>
          <a:blip r:embed="rId3"/>
          <a:stretch/>
        </p:blipFill>
        <p:spPr>
          <a:xfrm>
            <a:off x="2531880" y="3507480"/>
            <a:ext cx="4083120" cy="3062160"/>
          </a:xfrm>
          <a:prstGeom prst="rect">
            <a:avLst/>
          </a:prstGeom>
          <a:ln w="0">
            <a:noFill/>
          </a:ln>
        </p:spPr>
      </p:pic>
      <p:sp>
        <p:nvSpPr>
          <p:cNvPr id="274" name="Subtitle 2"/>
          <p:cNvSpPr/>
          <p:nvPr/>
        </p:nvSpPr>
        <p:spPr>
          <a:xfrm>
            <a:off x="467640" y="32256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m 2"/>
          <p:cNvPicPr/>
          <p:nvPr/>
        </p:nvPicPr>
        <p:blipFill>
          <a:blip r:embed="rId2"/>
          <a:stretch/>
        </p:blipFill>
        <p:spPr>
          <a:xfrm>
            <a:off x="941760" y="980640"/>
            <a:ext cx="7259760" cy="5445000"/>
          </a:xfrm>
          <a:prstGeom prst="rect">
            <a:avLst/>
          </a:prstGeom>
          <a:ln w="0">
            <a:noFill/>
          </a:ln>
        </p:spPr>
      </p:pic>
      <p:sp>
        <p:nvSpPr>
          <p:cNvPr id="276" name="Subtitle 2"/>
          <p:cNvSpPr/>
          <p:nvPr/>
        </p:nvSpPr>
        <p:spPr>
          <a:xfrm>
            <a:off x="4034520" y="26064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agem 2"/>
          <p:cNvPicPr/>
          <p:nvPr/>
        </p:nvPicPr>
        <p:blipFill>
          <a:blip r:embed="rId2"/>
          <a:stretch/>
        </p:blipFill>
        <p:spPr>
          <a:xfrm>
            <a:off x="683640" y="1052640"/>
            <a:ext cx="7776360" cy="5184360"/>
          </a:xfrm>
          <a:prstGeom prst="rect">
            <a:avLst/>
          </a:prstGeom>
          <a:ln w="0">
            <a:noFill/>
          </a:ln>
        </p:spPr>
      </p:pic>
      <p:sp>
        <p:nvSpPr>
          <p:cNvPr id="278" name="Subtitle 2"/>
          <p:cNvSpPr/>
          <p:nvPr/>
        </p:nvSpPr>
        <p:spPr>
          <a:xfrm>
            <a:off x="4034520" y="26064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m 1"/>
          <p:cNvPicPr/>
          <p:nvPr/>
        </p:nvPicPr>
        <p:blipFill>
          <a:blip r:embed="rId2"/>
          <a:stretch/>
        </p:blipFill>
        <p:spPr>
          <a:xfrm>
            <a:off x="552600" y="1052640"/>
            <a:ext cx="8038800" cy="5358960"/>
          </a:xfrm>
          <a:prstGeom prst="rect">
            <a:avLst/>
          </a:prstGeom>
          <a:ln w="0">
            <a:noFill/>
          </a:ln>
        </p:spPr>
      </p:pic>
      <p:sp>
        <p:nvSpPr>
          <p:cNvPr id="280" name="Subtitle 2"/>
          <p:cNvSpPr/>
          <p:nvPr/>
        </p:nvSpPr>
        <p:spPr>
          <a:xfrm>
            <a:off x="4034520" y="26064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m 2"/>
          <p:cNvPicPr/>
          <p:nvPr/>
        </p:nvPicPr>
        <p:blipFill>
          <a:blip r:embed="rId2"/>
          <a:stretch/>
        </p:blipFill>
        <p:spPr>
          <a:xfrm>
            <a:off x="691200" y="980640"/>
            <a:ext cx="7761600" cy="5174280"/>
          </a:xfrm>
          <a:prstGeom prst="rect">
            <a:avLst/>
          </a:prstGeom>
          <a:ln w="0">
            <a:noFill/>
          </a:ln>
        </p:spPr>
      </p:pic>
      <p:sp>
        <p:nvSpPr>
          <p:cNvPr id="282" name="Subtitle 2"/>
          <p:cNvSpPr/>
          <p:nvPr/>
        </p:nvSpPr>
        <p:spPr>
          <a:xfrm>
            <a:off x="4034520" y="26064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m 1"/>
          <p:cNvPicPr/>
          <p:nvPr/>
        </p:nvPicPr>
        <p:blipFill>
          <a:blip r:embed="rId2"/>
          <a:stretch/>
        </p:blipFill>
        <p:spPr>
          <a:xfrm>
            <a:off x="539640" y="980640"/>
            <a:ext cx="8064360" cy="5376240"/>
          </a:xfrm>
          <a:prstGeom prst="rect">
            <a:avLst/>
          </a:prstGeom>
          <a:ln w="0">
            <a:noFill/>
          </a:ln>
        </p:spPr>
      </p:pic>
      <p:sp>
        <p:nvSpPr>
          <p:cNvPr id="284" name="Subtitle 2"/>
          <p:cNvSpPr/>
          <p:nvPr/>
        </p:nvSpPr>
        <p:spPr>
          <a:xfrm>
            <a:off x="4034520" y="26064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m 1"/>
          <p:cNvPicPr/>
          <p:nvPr/>
        </p:nvPicPr>
        <p:blipFill>
          <a:blip r:embed="rId2"/>
          <a:stretch/>
        </p:blipFill>
        <p:spPr>
          <a:xfrm>
            <a:off x="557640" y="1484640"/>
            <a:ext cx="7956000" cy="4475160"/>
          </a:xfrm>
          <a:prstGeom prst="rect">
            <a:avLst/>
          </a:prstGeom>
          <a:ln w="0">
            <a:noFill/>
          </a:ln>
        </p:spPr>
      </p:pic>
      <p:sp>
        <p:nvSpPr>
          <p:cNvPr id="286" name="CaixaDeTexto 3"/>
          <p:cNvSpPr/>
          <p:nvPr/>
        </p:nvSpPr>
        <p:spPr>
          <a:xfrm>
            <a:off x="3204000" y="260640"/>
            <a:ext cx="2664000" cy="821880"/>
          </a:xfrm>
          <a:prstGeom prst="rect">
            <a:avLst/>
          </a:prstGeom>
          <a:solidFill>
            <a:srgbClr val="FFC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1º Acesso </a:t>
            </a:r>
            <a:endParaRPr lang="pt-BR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2400" b="1" strike="noStrike" spc="-1">
                <a:solidFill>
                  <a:srgbClr val="000000"/>
                </a:solidFill>
                <a:latin typeface="Calibri"/>
              </a:rPr>
              <a:t>(Nov/16)</a:t>
            </a:r>
            <a:endParaRPr lang="pt-BR" sz="2400" b="0" strike="noStrike" spc="-1">
              <a:latin typeface="Arial"/>
            </a:endParaRPr>
          </a:p>
        </p:txBody>
      </p:sp>
      <p:sp>
        <p:nvSpPr>
          <p:cNvPr id="287" name="Subtitle 2"/>
          <p:cNvSpPr/>
          <p:nvPr/>
        </p:nvSpPr>
        <p:spPr>
          <a:xfrm>
            <a:off x="593280" y="415440"/>
            <a:ext cx="1074960" cy="461160"/>
          </a:xfrm>
          <a:prstGeom prst="rect">
            <a:avLst/>
          </a:prstGeom>
          <a:solidFill>
            <a:schemeClr val="tx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algn="ctr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FFFFFF"/>
                </a:solidFill>
                <a:latin typeface="Calibri"/>
              </a:rPr>
              <a:t>LA-SEL</a:t>
            </a:r>
            <a:endParaRPr lang="pt-BR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ubtitle 2"/>
          <p:cNvSpPr/>
          <p:nvPr/>
        </p:nvSpPr>
        <p:spPr>
          <a:xfrm>
            <a:off x="1677240" y="1702440"/>
            <a:ext cx="5789520" cy="16833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919"/>
              </a:spcBef>
              <a:buNone/>
              <a:tabLst>
                <a:tab pos="0" algn="l"/>
              </a:tabLst>
            </a:pPr>
            <a:r>
              <a:rPr lang="pt-BR" sz="9600" b="1" strike="noStrike" spc="-1">
                <a:solidFill>
                  <a:srgbClr val="FFFFFF"/>
                </a:solidFill>
                <a:latin typeface="Calibri"/>
              </a:rPr>
              <a:t>Avaliação</a:t>
            </a:r>
            <a:endParaRPr lang="pt-BR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m 1"/>
          <p:cNvPicPr/>
          <p:nvPr/>
        </p:nvPicPr>
        <p:blipFill>
          <a:blip r:embed="rId2"/>
          <a:stretch/>
        </p:blipFill>
        <p:spPr>
          <a:xfrm>
            <a:off x="2339640" y="439560"/>
            <a:ext cx="4690440" cy="587520"/>
          </a:xfrm>
          <a:prstGeom prst="rect">
            <a:avLst/>
          </a:prstGeom>
          <a:ln w="0">
            <a:noFill/>
          </a:ln>
        </p:spPr>
      </p:pic>
      <p:pic>
        <p:nvPicPr>
          <p:cNvPr id="290" name="Imagem 2"/>
          <p:cNvPicPr/>
          <p:nvPr/>
        </p:nvPicPr>
        <p:blipFill>
          <a:blip r:embed="rId3"/>
          <a:stretch/>
        </p:blipFill>
        <p:spPr>
          <a:xfrm>
            <a:off x="2918160" y="1265760"/>
            <a:ext cx="3307320" cy="737280"/>
          </a:xfrm>
          <a:prstGeom prst="rect">
            <a:avLst/>
          </a:prstGeom>
          <a:ln w="0">
            <a:noFill/>
          </a:ln>
        </p:spPr>
      </p:pic>
      <p:pic>
        <p:nvPicPr>
          <p:cNvPr id="291" name="Imagem 5" descr="Texto&#10;&#10;Descrição gerada automaticamente com confiança média"/>
          <p:cNvPicPr/>
          <p:nvPr/>
        </p:nvPicPr>
        <p:blipFill>
          <a:blip r:embed="rId4"/>
          <a:stretch/>
        </p:blipFill>
        <p:spPr>
          <a:xfrm>
            <a:off x="1225080" y="2294280"/>
            <a:ext cx="6693480" cy="226908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ubtitle 2"/>
          <p:cNvSpPr/>
          <p:nvPr/>
        </p:nvSpPr>
        <p:spPr>
          <a:xfrm>
            <a:off x="1069380" y="1148337"/>
            <a:ext cx="7005240" cy="302256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919"/>
              </a:spcBef>
              <a:buNone/>
              <a:tabLst>
                <a:tab pos="0" algn="l"/>
              </a:tabLst>
            </a:pPr>
            <a:r>
              <a:rPr lang="pt-BR" sz="9600" b="1" strike="noStrike" spc="-1">
                <a:solidFill>
                  <a:srgbClr val="FFFFFF"/>
                </a:solidFill>
                <a:latin typeface="Calibri"/>
              </a:rPr>
              <a:t>Ambiente das Aulas</a:t>
            </a:r>
            <a:endParaRPr lang="pt-BR" sz="9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2"/>
          <p:cNvPicPr/>
          <p:nvPr/>
        </p:nvPicPr>
        <p:blipFill>
          <a:blip r:embed="rId2"/>
          <a:stretch/>
        </p:blipFill>
        <p:spPr>
          <a:xfrm>
            <a:off x="4356000" y="980640"/>
            <a:ext cx="3424320" cy="42760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071360" y="1173960"/>
            <a:ext cx="2996280" cy="742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u="sng" strike="noStrike" spc="-1">
                <a:solidFill>
                  <a:srgbClr val="0000FF"/>
                </a:solidFill>
                <a:uFillTx/>
                <a:latin typeface="Calibri"/>
                <a:hlinkClick r:id="rId3"/>
              </a:rPr>
              <a:t>OP AMPs for Everyone</a:t>
            </a:r>
            <a:br>
              <a:rPr sz="2000"/>
            </a:b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Newnes, 2009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Box 2"/>
          <p:cNvSpPr/>
          <p:nvPr/>
        </p:nvSpPr>
        <p:spPr>
          <a:xfrm>
            <a:off x="2771640" y="602280"/>
            <a:ext cx="3816000" cy="36468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1" u="sng" strike="noStrike" spc="-1">
                <a:solidFill>
                  <a:srgbClr val="0000FF"/>
                </a:solidFill>
                <a:uFillTx/>
                <a:latin typeface="Calibri"/>
                <a:hlinkClick r:id="rId2"/>
              </a:rPr>
              <a:t>https://edisciplinas.usp.br/acessar/</a:t>
            </a:r>
            <a:endParaRPr lang="pt-BR" sz="1800" b="0" strike="noStrike" spc="-1">
              <a:latin typeface="Arial"/>
            </a:endParaRPr>
          </a:p>
        </p:txBody>
      </p:sp>
      <p:pic>
        <p:nvPicPr>
          <p:cNvPr id="294" name="Imagem 1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415800" y="1556640"/>
            <a:ext cx="8312400" cy="332640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ubtitle 2"/>
          <p:cNvSpPr/>
          <p:nvPr/>
        </p:nvSpPr>
        <p:spPr>
          <a:xfrm>
            <a:off x="415080" y="1298160"/>
            <a:ext cx="8313120" cy="365724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15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strike="noStrike" spc="-1">
                <a:solidFill>
                  <a:srgbClr val="000000"/>
                </a:solidFill>
                <a:latin typeface="Calibri"/>
                <a:ea typeface="Arial"/>
              </a:rPr>
              <a:t>Uso de Dashboards em Disciplinas de Graduação</a:t>
            </a:r>
            <a:endParaRPr lang="pt-BR" sz="6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2.png" descr="Diagrama, Esquemático&#10;&#10;Descrição gerada automaticamente"/>
          <p:cNvPicPr/>
          <p:nvPr/>
        </p:nvPicPr>
        <p:blipFill>
          <a:blip r:embed="rId2"/>
          <a:stretch/>
        </p:blipFill>
        <p:spPr>
          <a:xfrm>
            <a:off x="1465200" y="836640"/>
            <a:ext cx="6213240" cy="40320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" name="CaixaDeTexto 5"/>
          <p:cNvSpPr/>
          <p:nvPr/>
        </p:nvSpPr>
        <p:spPr>
          <a:xfrm>
            <a:off x="1763640" y="5085360"/>
            <a:ext cx="5616360" cy="40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Dashboard da disciplina PSI3322 - Eletrônica II da EP-USP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m 3" descr="Interface gráfica do usuário&#10;&#10;Descrição gerada automaticamente"/>
          <p:cNvPicPr/>
          <p:nvPr/>
        </p:nvPicPr>
        <p:blipFill>
          <a:blip r:embed="rId2"/>
          <a:stretch/>
        </p:blipFill>
        <p:spPr>
          <a:xfrm>
            <a:off x="1772280" y="1124640"/>
            <a:ext cx="5455080" cy="326160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9" name="CaixaDeTexto 6"/>
          <p:cNvSpPr/>
          <p:nvPr/>
        </p:nvSpPr>
        <p:spPr>
          <a:xfrm>
            <a:off x="1547640" y="4653000"/>
            <a:ext cx="597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Tela inicial da versão do DashGen (Projeto PEEG 2021 – 2022)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m 4"/>
          <p:cNvPicPr/>
          <p:nvPr/>
        </p:nvPicPr>
        <p:blipFill>
          <a:blip r:embed="rId2"/>
          <a:stretch/>
        </p:blipFill>
        <p:spPr>
          <a:xfrm>
            <a:off x="1715040" y="908640"/>
            <a:ext cx="5713200" cy="337032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1" name="CaixaDeTexto 5"/>
          <p:cNvSpPr/>
          <p:nvPr/>
        </p:nvSpPr>
        <p:spPr>
          <a:xfrm>
            <a:off x="1511280" y="4437000"/>
            <a:ext cx="6085080" cy="50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199"/>
              </a:spcAft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Exemplo de dashboard de uma playlist de vídeos do YouTube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m 3"/>
          <p:cNvPicPr/>
          <p:nvPr/>
        </p:nvPicPr>
        <p:blipFill>
          <a:blip r:embed="rId2"/>
          <a:stretch/>
        </p:blipFill>
        <p:spPr>
          <a:xfrm>
            <a:off x="1465920" y="980640"/>
            <a:ext cx="6211440" cy="3272760"/>
          </a:xfrm>
          <a:prstGeom prst="rect">
            <a:avLst/>
          </a:prstGeom>
          <a:ln w="38100" cap="sq">
            <a:solidFill>
              <a:srgbClr val="000000"/>
            </a:solidFill>
            <a:miter/>
          </a:ln>
          <a:effectLst>
            <a:outerShdw blurRad="50760" dist="37674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3" name="CaixaDeTexto 6"/>
          <p:cNvSpPr/>
          <p:nvPr/>
        </p:nvSpPr>
        <p:spPr>
          <a:xfrm>
            <a:off x="1465920" y="4509000"/>
            <a:ext cx="6211440" cy="50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1199"/>
              </a:spcAft>
              <a:buNone/>
            </a:pPr>
            <a:r>
              <a:rPr lang="pt-BR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Exemplo de dashboard de um vídeo com capítulos do YouTube</a:t>
            </a:r>
            <a:endParaRPr lang="pt-BR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ubtitle 2">
            <a:hlinkClick r:id="rId2"/>
          </p:cNvPr>
          <p:cNvSpPr/>
          <p:nvPr/>
        </p:nvSpPr>
        <p:spPr>
          <a:xfrm>
            <a:off x="793080" y="1507680"/>
            <a:ext cx="7666920" cy="22708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u="sng" strike="noStrike" spc="-1">
                <a:solidFill>
                  <a:srgbClr val="FFFFFF"/>
                </a:solidFill>
                <a:uFillTx/>
                <a:latin typeface="Calibri"/>
                <a:hlinkClick r:id="rId3"/>
              </a:rPr>
              <a:t>Expressão Escrita e Comunicação Oral</a:t>
            </a:r>
            <a:endParaRPr lang="pt-BR" sz="6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m 2" descr="Interface gráfica do usuário&#10;&#10;Descrição gerada automaticamente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415800" y="1107720"/>
            <a:ext cx="8312400" cy="4642560"/>
          </a:xfrm>
          <a:prstGeom prst="rect">
            <a:avLst/>
          </a:prstGeom>
          <a:ln w="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ubtitle 2">
            <a:hlinkClick r:id="rId2"/>
          </p:cNvPr>
          <p:cNvSpPr/>
          <p:nvPr/>
        </p:nvSpPr>
        <p:spPr>
          <a:xfrm>
            <a:off x="793080" y="980640"/>
            <a:ext cx="7557480" cy="33246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algn="ctr">
              <a:lnSpc>
                <a:spcPct val="100000"/>
              </a:lnSpc>
              <a:spcBef>
                <a:spcPts val="1321"/>
              </a:spcBef>
              <a:buNone/>
              <a:tabLst>
                <a:tab pos="0" algn="l"/>
              </a:tabLst>
            </a:pPr>
            <a:r>
              <a:rPr lang="pt-BR" sz="6600" b="1" u="sng" strike="noStrike" spc="-1">
                <a:solidFill>
                  <a:srgbClr val="FFFFFF"/>
                </a:solidFill>
                <a:uFillTx/>
                <a:latin typeface="Calibri"/>
                <a:hlinkClick r:id="rId2"/>
              </a:rPr>
              <a:t>Expressão Escrita  Relatórios de Laboratórios</a:t>
            </a:r>
            <a:endParaRPr lang="pt-BR" sz="6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251640" y="2421000"/>
            <a:ext cx="4386960" cy="90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u="sng" strike="noStrike" spc="-1">
                <a:solidFill>
                  <a:srgbClr val="0000FF"/>
                </a:solidFill>
                <a:uFillTx/>
                <a:latin typeface="Calibri"/>
                <a:hlinkClick r:id="rId2"/>
              </a:rPr>
              <a:t>Amplificadores Operacionais e Filtros Ativos</a:t>
            </a:r>
            <a:br>
              <a:rPr sz="2000"/>
            </a:b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Artmed Editora, 7</a:t>
            </a:r>
            <a:r>
              <a:rPr lang="pt-BR" sz="2000" b="0" strike="noStrike" spc="-1" baseline="30000">
                <a:solidFill>
                  <a:srgbClr val="000000"/>
                </a:solidFill>
                <a:latin typeface="Calibri"/>
              </a:rPr>
              <a:t>a</a:t>
            </a:r>
            <a:r>
              <a:rPr lang="pt-BR" sz="2000" b="0" strike="noStrike" spc="-1">
                <a:solidFill>
                  <a:srgbClr val="000000"/>
                </a:solidFill>
                <a:latin typeface="Calibri"/>
              </a:rPr>
              <a:t> edição, 2012</a:t>
            </a:r>
          </a:p>
        </p:txBody>
      </p:sp>
      <p:pic>
        <p:nvPicPr>
          <p:cNvPr id="117" name="Picture 3"/>
          <p:cNvPicPr/>
          <p:nvPr/>
        </p:nvPicPr>
        <p:blipFill>
          <a:blip r:embed="rId3"/>
          <a:stretch/>
        </p:blipFill>
        <p:spPr>
          <a:xfrm>
            <a:off x="4716000" y="692640"/>
            <a:ext cx="3842280" cy="499284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/>
          <p:cNvPicPr/>
          <p:nvPr/>
        </p:nvPicPr>
        <p:blipFill>
          <a:blip r:embed="rId2"/>
          <a:stretch/>
        </p:blipFill>
        <p:spPr>
          <a:xfrm>
            <a:off x="785880" y="1340640"/>
            <a:ext cx="3476160" cy="465732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  <p:sp>
        <p:nvSpPr>
          <p:cNvPr id="119" name="Subtitle 2"/>
          <p:cNvSpPr/>
          <p:nvPr/>
        </p:nvSpPr>
        <p:spPr>
          <a:xfrm>
            <a:off x="1255320" y="332640"/>
            <a:ext cx="7022520" cy="85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t-BR" sz="2200" b="1" strike="noStrike" spc="-1">
                <a:solidFill>
                  <a:srgbClr val="000000"/>
                </a:solidFill>
                <a:latin typeface="Calibri"/>
              </a:rPr>
              <a:t>Balbinot A, Brusamarello VJ – Instrumentação e Fundamentos de Medida, Vols 1 e 2, Editora LTC, 2010.</a:t>
            </a:r>
            <a:endParaRPr lang="pt-BR" sz="2200" b="0" strike="noStrike" spc="-1">
              <a:latin typeface="Arial"/>
            </a:endParaRPr>
          </a:p>
        </p:txBody>
      </p:sp>
      <p:pic>
        <p:nvPicPr>
          <p:cNvPr id="120" name="Picture 2"/>
          <p:cNvPicPr/>
          <p:nvPr/>
        </p:nvPicPr>
        <p:blipFill>
          <a:blip r:embed="rId3"/>
          <a:stretch/>
        </p:blipFill>
        <p:spPr>
          <a:xfrm>
            <a:off x="4766760" y="1340640"/>
            <a:ext cx="3723840" cy="4600080"/>
          </a:xfrm>
          <a:prstGeom prst="rect">
            <a:avLst/>
          </a:prstGeom>
          <a:ln w="9525">
            <a:solidFill>
              <a:srgbClr val="000000"/>
            </a:solidFill>
            <a:miter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3811</TotalTime>
  <Words>356</Words>
  <Application>Microsoft Office PowerPoint</Application>
  <PresentationFormat>Apresentação na tela (4:3)</PresentationFormat>
  <Paragraphs>87</Paragraphs>
  <Slides>78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78</vt:i4>
      </vt:variant>
    </vt:vector>
  </HeadingPairs>
  <TitlesOfParts>
    <vt:vector size="86" baseType="lpstr">
      <vt:lpstr>Aldo</vt:lpstr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OP AMPs for Everyone Newnes, 2009</vt:lpstr>
      <vt:lpstr>Amplificadores Operacionais e Filtros Ativos Artmed Editora, 7a edição, 2012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SEL410 – Eletricidade e Magnetismo</dc:title>
  <dc:subject/>
  <dc:creator>José Marcos Alves</dc:creator>
  <dc:description/>
  <cp:lastModifiedBy>José Marcos Alves</cp:lastModifiedBy>
  <cp:revision>235</cp:revision>
  <dcterms:created xsi:type="dcterms:W3CDTF">2014-02-16T09:54:04Z</dcterms:created>
  <dcterms:modified xsi:type="dcterms:W3CDTF">2022-08-23T08:41:34Z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Apresentação na tela (4:3)</vt:lpwstr>
  </property>
  <property fmtid="{D5CDD505-2E9C-101B-9397-08002B2CF9AE}" pid="4" name="Slides">
    <vt:i4>78</vt:i4>
  </property>
</Properties>
</file>