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3" r:id="rId6"/>
    <p:sldId id="265" r:id="rId7"/>
    <p:sldId id="274" r:id="rId8"/>
    <p:sldId id="262" r:id="rId9"/>
    <p:sldId id="261" r:id="rId10"/>
    <p:sldId id="267" r:id="rId11"/>
    <p:sldId id="268" r:id="rId12"/>
    <p:sldId id="266" r:id="rId13"/>
    <p:sldId id="269" r:id="rId14"/>
    <p:sldId id="270" r:id="rId15"/>
    <p:sldId id="272" r:id="rId16"/>
    <p:sldId id="271" r:id="rId17"/>
    <p:sldId id="273" r:id="rId18"/>
    <p:sldId id="275" r:id="rId19"/>
    <p:sldId id="276" r:id="rId20"/>
    <p:sldId id="277" r:id="rId21"/>
    <p:sldId id="278" r:id="rId22"/>
    <p:sldId id="256" r:id="rId23"/>
    <p:sldId id="280" r:id="rId24"/>
    <p:sldId id="281" r:id="rId25"/>
    <p:sldId id="282" r:id="rId26"/>
    <p:sldId id="283" r:id="rId27"/>
    <p:sldId id="284" r:id="rId28"/>
    <p:sldId id="285" r:id="rId29"/>
    <p:sldId id="286" r:id="rId30"/>
    <p:sldId id="264"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varScale="1">
      <p:scale>
        <a:sx n="100" d="100"/>
        <a:sy n="100" d="100"/>
      </p:scale>
      <p:origin x="0" y="-88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25.572"/>
    </inkml:context>
    <inkml:brush xml:id="br0">
      <inkml:brushProperty name="width" value="0.05" units="cm"/>
      <inkml:brushProperty name="height" value="0.05" units="cm"/>
      <inkml:brushProperty name="color" value="#004F8B"/>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39.517"/>
    </inkml:context>
    <inkml:brush xml:id="br0">
      <inkml:brushProperty name="width" value="0.05" units="cm"/>
      <inkml:brushProperty name="height" value="0.05" units="cm"/>
      <inkml:brushProperty name="color" value="#004F8B"/>
    </inkml:brush>
  </inkml:definitions>
  <inkml:trace contextRef="#ctx0" brushRef="#br0">362 71 936,'0'0'7730,"0"-9"-7174,-1 7-597,1-1 147,0-1 1,0 0-1,-1 1 1,1-1-1,-1 0 1,0 1 0,0-1-1,0 1 1,-3-6-1,2 7-55,0 0-1,1 1 0,-1-1 1,0 1-1,0 0 0,0-1 1,0 1-1,0 0 1,0 0-1,0 0 0,0 0 1,0 1-1,-1-1 0,1 1 1,0-1-1,-1 1 1,1 0-1,0-1 0,0 1 1,-1 1-1,-2-1 0,-8 1-63,-1 1 0,0 1 0,1 0 0,-1 0-1,1 2 1,0-1 0,0 2 0,1 0-1,-1 0 1,1 1 0,1 1 0,-1 0 0,1 0-1,1 1 1,0 1 0,-12 13 0,13-14 6,1 0 1,1 0-1,0 0 1,0 1-1,1 0 1,0 1-1,0-1 1,2 1-1,-1 0 1,1 1-1,1-1 1,0 1-1,0-1 1,2 1-1,-1 0 1,1 0-1,1 0 1,0 0-1,3 16 1,-2-23 4,1 0 1,0 0 0,0-1-1,1 1 1,-1-1-1,1 0 1,0 0 0,0 0-1,1 0 1,-1 0 0,1-1-1,0 1 1,-1-1 0,2 0-1,-1 0 1,0-1-1,0 1 1,1-1 0,0 0-1,-1 0 1,10 2 0,5 1-1,0 0 0,0-1 0,1-1 0,24 1 0,-7-3-37,1-1 0,0-2 0,62-11 0,-77 8 17,-1-1 0,0 0 1,-1-1-1,0-2 0,0 0 0,-1-1 0,28-19 0,-46 28 33,0-1 0,0 0 0,0 1 0,0-1 0,0 0 0,0 0 0,0-1 0,-1 1 0,1 0 0,-1-1 0,1 1 0,-1 0 0,1-4 0,-1 5 20,-1 0 0,0-1 0,0 1 0,0-1 1,0 1-1,0 0 0,0-1 0,0 1 0,0-1 0,0 1 1,0 0-1,-1-1 0,1 1 0,-1 0 0,1-1 0,-1 1 1,1 0-1,-1 0 0,0-1 0,0 1 0,1 0 0,-1 0 1,0 0-1,0 0 0,-2-1 0,3 2-75,3 31-768,0-24 810,-1 0 0,1-1 0,0 1-1,1 0 1,0-1 0,0 0 0,0 0 0,1 0 0,0-1 0,0 1 0,0-1-1,1 0 1,-1-1 0,1 0 0,0 1 0,1-2 0,-1 1 0,1-1 0,-1 0 0,1 0-1,0-1 1,9 2 0,-6-2-5,-1 0-1,1-1 1,0 0-1,0-1 1,0 0-1,-1 0 1,1-1-1,0-1 1,0 0-1,-1 0 1,1-1-1,-1 0 1,0 0-1,0-1 1,0 0-1,10-7 1,-5 2-35,0-1-1,-1 0 1,0-1 0,21-23-1,-30 30 33,-1-1 0,1 0 0,-1 0-1,1 0 1,-1 0 0,-1 0 0,1-1-1,-1 1 1,0-1 0,0 0 0,-1 0-1,0 1 1,0-1 0,0 0 0,0 0-1,-1 0 1,-1-6 0,1 9 13,-1 0 0,1 1 1,-1-1-1,0 1 0,0-1 1,0 1-1,0-1 0,0 1 1,-1 0-1,1 0 0,-1-1 0,1 1 1,-1 0-1,0 1 0,0-1 1,0 0-1,-3-2 0,0 1 1,0 0-1,-1 0 1,0 0-1,0 0 1,1 1-1,-1 0 0,-7-1 1,-10-1 1,1 2-1,-46-1 1,68 3-5,-13 0-11,0 1 1,1 0-1,-1 1 0,0 1 1,1 0-1,0 0 0,0 1 1,0 1-1,0 0 0,-21 13 0,27-15 7,0 1 0,1 1-1,0-1 1,-1 1-1,1 0 1,1 0-1,-1 0 1,1 0-1,0 1 1,0 0-1,1 0 1,0 0-1,0 0 1,0 1-1,1-1 1,-1 1-1,2 0 1,-1-1 0,1 1-1,0 0 1,0 10-1,1-10 2,0 1 0,1-1 0,0 0 0,0 0 0,1 0 1,0 0-1,0 0 0,0 0 0,1-1 0,0 1 0,1-1 0,-1 1 0,1-1 0,0 0 0,1-1 0,-1 1 0,1-1 0,0 0 0,1 0 0,-1 0 0,1-1 1,0 0-1,0 0 0,0 0 0,1-1 0,-1 0 0,1 0 0,0-1 0,13 3 0,-2 0-121,0-2 0,0 0 0,0-1-1,0-1 1,0-1 0,0-1 0,1 0 0,-1-1 0,0-1 0,31-9 0,16-12-1888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40.423"/>
    </inkml:context>
    <inkml:brush xml:id="br0">
      <inkml:brushProperty name="width" value="0.05" units="cm"/>
      <inkml:brushProperty name="height" value="0.05" units="cm"/>
      <inkml:brushProperty name="color" value="#004F8B"/>
    </inkml:brush>
  </inkml:definitions>
  <inkml:trace contextRef="#ctx0" brushRef="#br0">1 49 6689,'0'0'2337,"10"-4"-2326,28-7-22,0 1 1,1 2 0,1 2 0,-1 1-1,47 1 1,-83 4 18,1 0-1,-1 0 1,0 1-1,1-1 1,-1 1-1,0 0 1,0 0-1,0 0 1,0 0-1,0 1 0,0-1 1,0 1-1,0 0 1,0 0-1,-1 0 1,1 0-1,-1 0 1,1 0-1,-1 1 1,0-1-1,0 1 1,0 0-1,0 0 1,0 0-1,-1 0 1,1 0-1,-1 0 1,0 0-1,0 0 1,0 0-1,0 0 0,-1 1 1,1-1-1,-1 6 1,1 3 69,-1 1-1,0-1 1,0 1 0,-2 0 0,1-1-1,-2 0 1,1 1 0,-7 13-1,-6 14-33,7-25-119,2 1 0,0 0-1,1 0 1,1 0-1,1 0 1,-3 21-1,30-42-943,-1-9 963,-1-1-1,0-2 1,25-23-1,11-9-75,3 7 24,-33 25 50,38-34-1,-71 87 355,3-33-285,1 0 0,0 1 0,1-1 0,-1 0 0,1 1 0,-1-1 0,1 1 0,0-1 0,0 1 0,0-1 0,1 1 0,0-1 0,-1 1 0,1-1 0,0 0 0,0 1 0,1-1 0,-1 0 0,1 0 0,0 0 0,-1 0 0,1 0 0,3 3 0,0-3 31,-1 0 1,1 0 0,0 0 0,0-1-1,0 1 1,1-1 0,-1-1-1,0 1 1,1-1 0,-1 0 0,1 0-1,-1 0 1,1-1 0,5 0 0,-4 0 24,0 0 1,0 0-1,0-1 1,0 0 0,0 0-1,0-1 1,-1 1 0,1-1-1,-1-1 1,1 0-1,-1 0 1,9-5 0,-1-2 21,-1-1 1,-1 0-1,0 0 0,13-17 1,-1 1-34,-8 6-231,2 1 0,0 1 0,1 1 0,0 1 1,41-27-1,-59 43 129,-1 1 1,1 0 0,0-1 0,0 1 0,-1 0 0,1-1-1,0 1 1,0 0 0,0 0 0,0 0 0,-1-1 0,1 1-1,0 0 1,0 0 0,0 0 0,0 1 0,-1-1-1,1 0 1,0 0 0,0 0 0,0 1 0,-1-1 0,1 0-1,0 1 1,0-1 0,-1 0 0,1 1 0,0-1-1,-1 1 1,1-1 0,0 1 0,-1 0 0,1-1 0,-1 1-1,1-1 1,-1 1 0,1 0 0,-1 0 0,0-1-1,1 1 1,-1 0 0,0 0 0,1-1 0,-1 1 0,0 0-1,0 0 1,0 0 0,0 0 0,0-1 0,0 1 0,0 1-1,2 60 695,-3-40-655,9 82 485,2 48 110,-10-151-553,0 1-1,0 0 1,0 0 0,0 0 0,0 0 0,-1 0 0,1-1-1,-1 1 1,1 0 0,-1 0 0,0-1 0,1 1-1,-1 0 1,0-1 0,0 1 0,0-1 0,-1 1-1,1-1 1,0 1 0,0-1 0,-1 0 0,1 0 0,-1 1-1,1-1 1,-1 0 0,1-1 0,-1 1 0,0 0-1,0 0 1,1-1 0,-1 1 0,0-1 0,0 1-1,0-1 1,1 0 0,-1 0 0,0 1 0,0-1 0,-3-1-1,1 1-18,0-1-1,1 1 1,-1-1-1,0 0 0,1 0 1,-1 0-1,0 0 0,1-1 1,0 0-1,-1 1 1,1-1-1,0 0 0,0-1 1,0 1-1,0-1 1,0 1-1,1-1 0,-1 0 1,-2-3-1,-4-16-36,7 18-128,1 0-1,-1 0 1,1 0 0,-1 0-1,0 0 1,-1 0-1,-3-4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40.814"/>
    </inkml:context>
    <inkml:brush xml:id="br0">
      <inkml:brushProperty name="width" value="0.05" units="cm"/>
      <inkml:brushProperty name="height" value="0.05" units="cm"/>
      <inkml:brushProperty name="color" value="#004F8B"/>
    </inkml:brush>
  </inkml:definitions>
  <inkml:trace contextRef="#ctx0" brushRef="#br0">462 0 3577,'0'0'4421,"-19"11"-4303,-59 38 20,71-44-106,1 1 1,0 0 0,0 0-1,1 0 1,0 1-1,0 0 1,0 0 0,1 0-1,0 1 1,1 0-1,0-1 1,0 1 0,-2 9-1,-8 16 87,-101 201 1040,-32 73-701,141-293-675,1-1 0,-1 1 0,2 0 0,0 0 1,-1 29-1,3-25-1911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41.532"/>
    </inkml:context>
    <inkml:brush xml:id="br0">
      <inkml:brushProperty name="width" value="0.05" units="cm"/>
      <inkml:brushProperty name="height" value="0.05" units="cm"/>
      <inkml:brushProperty name="color" value="#004F8B"/>
    </inkml:brush>
  </inkml:definitions>
  <inkml:trace contextRef="#ctx0" brushRef="#br0">1 69 7009,'0'0'2280,"22"0"-2122,409 0 37,-385-2-269,-33 0-259,0 1 1,1 1-1,-1 0 1,0 1-1,1 0 0,-1 1 1,0 0-1,26 9 1437,-51-38 754,9 22-1775,0 0 1,0 0-1,-1 0 0,0 0 1,0 0-1,0 1 1,-5-5-1,7 7-72,0 1 0,-1 0 0,1 0 0,0 0 0,0 0 0,-1 0 0,1 1 0,0-1 0,-1 1 0,1-1 0,-1 1 0,1 0-1,-1 0 1,1 0 0,-1 0 0,1 0 0,0 1 0,-1-1 0,1 1 0,-1-1 0,-3 3 0,-4 2-15,0-1 0,0 2 0,1 0 0,0 0-1,0 1 1,1 0 0,-1 0 0,2 1 0,-1 0 0,1 0 0,-9 14 0,7-9-4,0 0 1,1 1 0,1 0-1,1 1 1,-1-1 0,2 1-1,-5 22 1,8-28 2,0 0 0,1 1 0,0-1 0,0 1 0,1-1 0,0 1 0,1-1 0,3 17 0,-3-23-10,0 0 0,0 0 0,1 0-1,-1-1 1,1 1 0,0 0 0,-1-1 0,1 0 0,0 1-1,0-1 1,1 0 0,-1 0 0,0 0 0,1 0 0,-1 0 0,1-1-1,0 1 1,0-1 0,-1 0 0,1 0 0,0 0 0,0 0-1,0 0 1,0-1 0,0 1 0,0-1 0,0 0 0,0 0-1,0 0 1,4 0 0,0 0-15,1-1-1,-1 1 1,0-1-1,0-1 0,0 1 1,0-1-1,0-1 1,0 1-1,0-1 1,-1 0-1,1 0 1,-1-1-1,0 0 1,0 0-1,0-1 0,-1 1 1,7-9-1,4-5-92,-2-1-1,-1 0 0,23-43 0,-24 40 36,-12 21 79,1 0 1,-1-1 0,1 1-1,0 0 1,-1 0 0,1 0-1,0 1 1,0-1 0,0 0-1,-1 0 1,1 0 0,0 1-1,0-1 1,0 0 0,0 1 0,0-1-1,1 1 1,-1-1 0,0 1-1,0-1 1,0 1 0,0 0-1,0 0 1,1-1 0,-1 1-1,0 0 1,0 0 0,0 0-1,2 1 1,0 0 13,1 0 1,-1 0-1,0 0 1,0 1-1,0 0 0,0 0 1,0-1-1,-1 2 0,1-1 1,3 3-1,6 7 63,-2 1 0,1 0 0,11 18 0,-9-4-34,8 10-943,-14-29-1709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41.876"/>
    </inkml:context>
    <inkml:brush xml:id="br0">
      <inkml:brushProperty name="width" value="0.05" units="cm"/>
      <inkml:brushProperty name="height" value="0.05" units="cm"/>
      <inkml:brushProperty name="color" value="#004F8B"/>
    </inkml:brush>
  </inkml:definitions>
  <inkml:trace contextRef="#ctx0" brushRef="#br0">0 0 7762,'0'0'1977,"8"1"-2086,1 0 101,-1 0 0,1 1 0,0 0 0,0 1 0,-1 0 0,10 5 0,-15-7 6,1 1 0,-1 0 0,0 0 0,0 0 0,0 0 0,-1 1 0,1-1-1,0 1 1,-1 0 0,0 0 0,0 0 0,0 0 0,0 0 0,0 0 0,0 0 0,-1 1 0,1-1 0,-1 1 0,0-1 0,0 1 0,0 4 0,0 8 83,-1 1 1,-1 0 0,0-1-1,-1 1 1,-1-1-1,0 0 1,-1 1 0,-12 28-1,-1 8-99,16-37-1386,12-20 409,19-26-407,-27 27 1147,25-27-1525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42.219"/>
    </inkml:context>
    <inkml:brush xml:id="br0">
      <inkml:brushProperty name="width" value="0.05" units="cm"/>
      <inkml:brushProperty name="height" value="0.05" units="cm"/>
      <inkml:brushProperty name="color" value="#004F8B"/>
    </inkml:brush>
  </inkml:definitions>
  <inkml:trace contextRef="#ctx0" brushRef="#br0">50 1 760,'0'0'4953,"-46"130"-4441,42-87-72,4-4 33,0-3-473,4-10 104,18-8-16,10-11-56,7-7 336,7-3-368,7-22 0,21-22-945,-15 6-199,-9 0-1168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42.562"/>
    </inkml:context>
    <inkml:brush xml:id="br0">
      <inkml:brushProperty name="width" value="0.05" units="cm"/>
      <inkml:brushProperty name="height" value="0.05" units="cm"/>
      <inkml:brushProperty name="color" value="#004F8B"/>
    </inkml:brush>
  </inkml:definitions>
  <inkml:trace contextRef="#ctx0" brushRef="#br0">242 22 616,'0'0'6184,"-3"-4"-5390,3 2-765,-1 1 1,1 0 0,-1 0 0,0 0-1,1 0 1,-1 0 0,0 0-1,0 1 1,0-1 0,1 0 0,-1 0-1,0 1 1,0-1 0,0 0-1,-1 1 1,1-1 0,0 1 0,0-1-1,0 1 1,0 0 0,0-1-1,-1 1 1,1 0 0,0 0 0,0 0-1,-2 0 1,1 1-10,0 0 1,0 0-1,0 0 0,0 1 1,0-1-1,1 0 0,-1 1 1,0 0-1,1-1 0,-1 1 1,1 0-1,-1 0 1,1 0-1,0 0 0,0 0 1,-2 4-1,-6 15 109,1 1-1,2 1 1,0-1 0,1 1 0,1 0-1,-1 43 1,-6 28 500,-85 287-336,82-330-784,4-19-1068,2-12-2107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43.491"/>
    </inkml:context>
    <inkml:brush xml:id="br0">
      <inkml:brushProperty name="width" value="0.05" units="cm"/>
      <inkml:brushProperty name="height" value="0.05" units="cm"/>
      <inkml:brushProperty name="color" value="#004F8B"/>
    </inkml:brush>
  </inkml:definitions>
  <inkml:trace contextRef="#ctx0" brushRef="#br0">0 1 5401,'0'0'2635,"23"3"-2416,2-1-155,335 36 643,-232-24-689,-70-6 174,64 0-1,-91 22 404,-21-27-522,1-1-1,-1 1 1,1-2-1,0 1 1,-1-2-1,1 1 1,0-1-1,0-1 1,0 0-1,17-5 1,-25 6-103,-1 0 0,0-1 0,0 1 1,-1-1-1,1 0 0,0 0 0,0 1 1,0-1-1,0 0 0,-1-1 0,1 1 0,0 0 1,-1 0-1,1-1 0,-1 1 0,0-1 1,1 0-1,-1 1 0,0-1 0,0 0 1,0 1-1,0-1 0,0 0 0,0 0 1,-1 0-1,1 0 0,-1 0 0,1 0 1,-1 0-1,0 0 0,0 0 0,0 0 0,0 0 1,0 0-1,0 0 0,0 0 0,-1 0 1,1 0-1,-1 0 0,1 0 0,-1 0 1,0 0-1,0 0 0,0 0 0,0 1 1,0-1-1,0 0 0,-1 1 0,1-1 1,0 1-1,-1-1 0,1 1 0,-1 0 0,0-1 1,1 1-1,-1 0 0,0 0 0,0 0 1,0 0-1,0 1 0,0-1 0,-3 0 1,-5-3-38,-1 1 1,0 1 0,-1 0 0,1 0 0,0 1-1,0 1 1,-1 0 0,1 0 0,0 1 0,-1 0-1,1 1 1,0 1 0,0 0 0,0 0 0,1 1-1,-1 0 1,1 1 0,-12 7 0,13-7 90,1 1 1,0 0-1,0 0 1,0 1-1,1 0 1,0 0-1,0 1 0,0 0 1,1 0-1,1 0 1,-1 1-1,1 0 1,1 0-1,0 0 1,0 1-1,1-1 1,0 1-1,0 0 0,1 0 1,-1 14-1,3-20 13,-1 1-1,0-1 0,1 0 0,0 1 0,0-1 0,1 1 1,-1-1-1,1 0 0,0 1 0,0-1 0,0 0 0,1 0 1,-1 0-1,1 0 0,0 0 0,0 0 0,0 0 0,1-1 1,0 1-1,-1-1 0,1 1 0,0-1 0,1 0 0,-1 0 1,0-1-1,1 1 0,0-1 0,-1 0 0,1 1 1,0-2-1,0 1 0,7 2 0,6 2-18,0 0-1,1-1 1,0-1-1,0-1 1,0-1-1,0 0 1,0-1-1,1-1 1,-1-1-1,0 0 1,0-2-1,0 0 1,0 0-1,0-2 1,-1-1-1,0 0 1,0-1-1,0 0 1,-1-2-1,0 0 1,-1 0-1,18-15 1,-21 15 34,0-1 0,-1-1 0,0 0 0,0 0 0,-1-1 0,8-13 0,-13 17-99,-1 0 0,0-1 1,0 1-1,-1-1 0,0 1 1,0-1-1,-1 0 0,0 0 1,-1 0-1,0-1 0,0-9 1,0 52 65,1 0 0,2 0 0,1-1 0,2 1 0,22 61 0,80 149 231,-103-234-168,-4-6 39,-1 0-1,1 0 1,0 0-1,-1 0 1,0 0-1,0 1 0,0-1 1,0 0-1,0 4 1,-20-9 1876,9-2-1856,1-1 0,-1 1 0,1-2 0,-1 1 0,2-1-1,-1-1 1,1 1 0,-1-2 0,-7-8 0,-6-9 11,-31-45 1,53 71-204,0-1 1,0 0-1,0 0 0,0 0 0,0 1 0,0-1 0,0 0 0,-1 0 1,1 1-1,0-1 0,0 0 0,0 0 0,0 0 0,0 1 1,0-1-1,-1 0 0,1 0 0,0 0 0,0 0 0,0 1 0,-1-1 1,1 0-1,0 0 0,0 0 0,0 0 0,-1 0 0,1 0 1,0 0-1,0 0 0,0 0 0,-1 0 0,1 1 0,0-1 0,0 0 1,-1 0-1,1 0 0,0-1 0,0 1 0,-1 0 0,1 0 1,0 0-1,0 0 0,0 0 0,-1 0 0,1 0 0,0 0 1,0 0-1,-1 0 0,1-1 0,0 1 0,0 0 0,0 0 0,0 0 1,-1 0-1,1-1 0,0 1 0,0 0 0,0 0 0,0 0 1,0-1-1,0 1 0,0 0 0,-1 0 0,1 0 0,0-1 0,0 1 1,0 0-1,0-1 0,-3 26-910,3-16 132,-2 12-1626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44.038"/>
    </inkml:context>
    <inkml:brush xml:id="br0">
      <inkml:brushProperty name="width" value="0.05" units="cm"/>
      <inkml:brushProperty name="height" value="0.05" units="cm"/>
      <inkml:brushProperty name="color" value="#004F8B"/>
    </inkml:brush>
  </inkml:definitions>
  <inkml:trace contextRef="#ctx0" brushRef="#br0">278 61 6225,'0'0'3396,"5"-10"-2900,12-31-29,-13 31-306,-6 42-15,-2 0 0,-1 0 1,-2 0-1,-20 57 0,6-18 56,-57 188 534,-38 148-209,106-357-1064,-4 95-1,4-34-2755,1-56-2968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44.617"/>
    </inkml:context>
    <inkml:brush xml:id="br0">
      <inkml:brushProperty name="width" value="0.05" units="cm"/>
      <inkml:brushProperty name="height" value="0.05" units="cm"/>
      <inkml:brushProperty name="color" value="#004F8B"/>
    </inkml:brush>
  </inkml:definitions>
  <inkml:trace contextRef="#ctx0" brushRef="#br0">1 66 5641,'0'0'4724,"5"-9"-4525,25-44 366,-24 52-573,-1 0 1,1 0-1,-1 1 0,1 0 0,-1 0 1,1 0-1,-1 0 0,1 1 0,8 2 1,43 22-125,-115-33 572,57 7-450,0 1 1,-1-1-1,1 1 1,0-1-1,0 1 1,-1 0-1,1-1 1,0 1-1,-1 0 1,1 0-1,0 0 1,-1 0-1,1 0 1,0 0-1,-1 0 0,1 1 1,0-1-1,0 0 1,-1 1-1,-1 0 1,2 1-105,0-1 0,1 1 0,-1-1 0,1 1 0,-1-1 0,1 1 0,0-1 1,0 1-1,0 0 0,-1-1 0,1 1 0,1-1 0,-1 3 0,0 4-492,0 5-3496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31.381"/>
    </inkml:context>
    <inkml:brush xml:id="br0">
      <inkml:brushProperty name="width" value="0.05" units="cm"/>
      <inkml:brushProperty name="height" value="0.05" units="cm"/>
      <inkml:brushProperty name="color" value="#004F8B"/>
    </inkml:brush>
  </inkml:definitions>
  <inkml:trace contextRef="#ctx0" brushRef="#br0">742 11 1856,'0'0'4176,"7"-10"920,-239 280-4565,-223 285 354,441-536-852,6-9-34,1-1 0,0 2 0,1-1 0,0 1 0,-7 18 0,12-25 165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32.365"/>
    </inkml:context>
    <inkml:brush xml:id="br0">
      <inkml:brushProperty name="width" value="0.05" units="cm"/>
      <inkml:brushProperty name="height" value="0.05" units="cm"/>
      <inkml:brushProperty name="color" value="#004F8B"/>
    </inkml:brush>
  </inkml:definitions>
  <inkml:trace contextRef="#ctx0" brushRef="#br0">4 214 5457,'0'0'4085,"-1"0"-4049,1-1 1,0 1-1,-1-1 0,1 0 0,0 1 1,-1-1-1,1 0 0,0 1 1,0-1-1,0 0 0,-1 0 0,1 1 1,0-1-1,0 0 0,0 0 0,0 1 1,0-1-1,0 0 0,1 0 1,-1 1-1,0-1 0,0 0 0,0 1 1,1-2-1,100-34-92,136-28 0,-95 28-283,-141 35 332,48-14-146,0 3 0,0 1 0,1 3 0,0 2 0,60 0 0,-99 7 146,0 2 0,0-1 0,0 1 0,0 0 1,-1 1-1,0 1 0,1 0 0,-1 0 0,-1 1 0,1 0 1,-1 0-1,0 1 0,-1 0 0,0 1 0,8 9 1,-10-11 9,0 1 1,0-1-1,-1 2 1,1-1-1,-2 0 1,1 1-1,-1 0 1,0 0-1,-1 1 1,0-1-1,0 0 1,-1 1-1,0 0 1,0 0-1,-1 0 1,0-1-1,-1 1 1,0 0-1,-2 11 1,0-13 33,0 0-1,-1 0 1,0 0 0,0 0 0,-1-1-1,0 0 1,0 1 0,-1-2-1,0 1 1,0 0 0,-10 8 0,-9 7 210,-37 23 1,52-38-203,-60 41 258,-3-4-1,-1-3 0,-123 47 0,126-65-181,64-21-124,0 0 0,0 0 0,0 0 0,0-1 0,0 1 0,0-1 0,0-1-1,0 1 1,-12-4 0,38 2-97,-1 1 0,1 0 0,-1 2-1,1 0 1,21 4 0,-23 0 94,0 1 0,-1 0 0,1 1 0,-2 1 0,1 1 0,-1 1 0,0 0 0,-1 1 0,0 0 0,0 1 0,-2 1 0,1 0 0,16 23 0,-12-14-84,0 2 150,2 0 0,29 25 0,-45-44-167,1-1 1,1 1 0,-1-1-1,0-1 1,1 1 0,0-1-1,0 0 1,0 0 0,0-1 0,1 0-1,-1 0 1,0 0 0,1-1-1,-1 0 1,1 0 0,8 0-1,4-6-1342,-6-9-1180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33.037"/>
    </inkml:context>
    <inkml:brush xml:id="br0">
      <inkml:brushProperty name="width" value="0.05" units="cm"/>
      <inkml:brushProperty name="height" value="0.05" units="cm"/>
      <inkml:brushProperty name="color" value="#004F8B"/>
    </inkml:brush>
  </inkml:definitions>
  <inkml:trace contextRef="#ctx0" brushRef="#br0">28 123 6225,'0'0'3265,"52"23"-3133,-36-17-108,1 0-1,0-2 1,0 0-1,0 0 1,0-2-1,1 0 1,-1-1 0,22-2-1,-37 1-19,0-1 1,0 0-1,0 1 0,0-1 1,0 0-1,0 0 0,0 0 1,0-1-1,0 1 0,0 0 1,-1-1-1,1 1 1,-1-1-1,1 1 0,-1-1 1,1 0-1,-1 0 0,0 1 1,0-1-1,0 0 0,0 0 1,0 0-1,0-1 0,-1 1 1,1 0-1,-1 0 0,1 0 1,-1 0-1,0-3 0,2-11 43,0 0-1,-2-30 1,0 33-18,0 12-30,1 0-1,-1-1 1,0 1 0,0 0-1,0 0 1,0-1 0,0 1-1,-1 0 1,1 0 0,0-1-1,0 1 1,-1 0 0,1 0 0,-1-1-1,1 1 1,-1 0 0,0 0-1,1 0 1,-1 0 0,0 0-1,0 0 1,0 0 0,0 0-1,1 0 1,-1 1 0,-1-1-1,1 0 1,0 0 0,-1 0 0,-1 1-8,0 0 1,1-1-1,-1 2 1,1-1-1,-1 0 1,1 0-1,-1 1 1,1-1-1,-1 1 1,1 0-1,-1 0 1,1 0-1,-4 2 1,-12 8-62,1-1 0,-28 26 0,40-32 67,-13 11 36,0 1 0,1 0 0,1 2 0,1-1 0,-15 24 0,24-31-17,0-1-1,1 1 1,0 1-1,0-1 1,2 1-1,-1 0 0,1 0 1,0 0-1,1 0 1,1 0-1,0 1 0,0 18 1,2-27-17,0 1 1,0-1-1,0 1 0,0-1 1,0 1-1,1-1 1,-1 0-1,1 1 1,0-1-1,0 0 0,0 0 1,1 0-1,-1-1 1,1 1-1,0 0 0,-1-1 1,1 0-1,0 1 1,0-1-1,0-1 1,1 1-1,-1 0 0,0-1 1,1 1-1,-1-1 1,1 0-1,0 0 0,6 0 1,12 3 10,0-1 0,0-1 1,33-1-1,-46-1-1,21-1-29,-1-1 1,1-2-1,-1 0 0,0-3 0,-1 0 1,48-19-1,-45 13-977,-1-1 0,-1-2 0,31-21 0,-28 11-3735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33.646"/>
    </inkml:context>
    <inkml:brush xml:id="br0">
      <inkml:brushProperty name="width" value="0.05" units="cm"/>
      <inkml:brushProperty name="height" value="0.05" units="cm"/>
      <inkml:brushProperty name="color" value="#004F8B"/>
    </inkml:brush>
  </inkml:definitions>
  <inkml:trace contextRef="#ctx0" brushRef="#br0">1 23 2737,'0'0'6316,"8"-8"-6330,4 4 31,-1 1 0,1 1 0,0-1 1,0 2-1,0 0 0,0 0 0,0 1 0,0 1 0,23 3 0,-33-2-15,1-1 1,-1 0-1,0 1 1,1 0-1,-1 0 1,0 0-1,0 0 0,0 0 1,0 0-1,0 0 1,0 1-1,-1-1 1,1 1-1,-1-1 0,0 1 1,0-1-1,0 1 1,0 0-1,0 0 1,0-1-1,-1 1 0,0 0 1,1 0-1,-1 4 1,1 5 19,-1 0 1,0 1-1,0-1 1,-4 18-1,-4-4 24,0 0-1,-2-1 1,0 0-1,-27 43 1,-6 16-30,48-90-9,0-1 0,0 1 0,1 1 0,0-1 0,10-7 0,7-6 33,277-245-111,-337 336 343,32-63-270,1 1-1,0-1 1,1 1-1,0 0 1,0-1-1,1 1 1,0 0-1,1 1 0,0-1 1,1 0-1,1 16 1,0-22-4,-1 0-1,1 0 1,0 0 0,1 0-1,-1 0 1,1 0 0,0-1-1,-1 1 1,2 0 0,-1-1-1,0 0 1,1 1 0,-1-1-1,1 0 1,0 0 0,0 0-1,0-1 1,1 1 0,-1-1-1,1 0 1,-1 1-1,1-2 1,0 1 0,0 0-1,-1-1 1,1 0 0,0 0-1,1 0 1,-1 0 0,5 0-1,1 0-136,-1 0 0,1-1 0,-1 0-1,1 0 1,-1-1 0,0 0-1,1-1 1,-1 0 0,0 0-1,0-1 1,0-1 0,12-5-1,18-14-2703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34.652"/>
    </inkml:context>
    <inkml:brush xml:id="br0">
      <inkml:brushProperty name="width" value="0.05" units="cm"/>
      <inkml:brushProperty name="height" value="0.05" units="cm"/>
      <inkml:brushProperty name="color" value="#004F8B"/>
    </inkml:brush>
  </inkml:definitions>
  <inkml:trace contextRef="#ctx0" brushRef="#br0">423 322 4033,'0'0'6136,"-21"-16"-5388,19 11-750,0 1 1,-1 0-1,0 0 0,0 0 0,0 1 1,0-1-1,-1 1 0,0 0 0,1 0 1,-1 0-1,0 0 0,0 1 0,-1-1 1,1 1-1,0 0 0,-1 0 0,-7-2 1,4 3-54,0 0 0,0 0 1,0 1-1,0 0 0,0 0 0,0 1 1,0 0-1,0 0 0,-15 6 1,5-1-7,1 1 1,0 0-1,1 1 1,0 1-1,0 1 1,0 1-1,2 0 1,-23 21-1,31-26 50,-1 1 0,1 0-1,0 0 1,1 1 0,0-1 0,0 1-1,1 1 1,-1-1 0,2 0 0,-1 1 0,2 0-1,-1 0 1,1 0 0,0 0 0,1 0-1,0 0 1,0 1 0,1 10 0,1-17 8,0 0 0,-1-1 0,1 1 0,0-1 0,0 1 0,0-1 0,0 1 0,1-1 0,-1 0 1,1 0-1,-1 1 0,1-1 0,0 0 0,0-1 0,0 1 0,0 0 0,0 0 0,0-1 0,0 1 0,1-1 1,-1 0-1,0 0 0,1 0 0,-1 0 0,1 0 0,0 0 0,-1-1 0,1 1 0,-1-1 0,1 0 0,3 0 0,5 2 11,0-2 0,1 1 0,-1-1 0,0-1 0,0 0 0,17-4 0,-6-2-19,-1-1-1,0-1 0,0-1 0,-1 0 1,24-18-1,93-73-358,-135 100 362,13-12-3,22-15-62,-2-1-1,45-49 0,-72 69 112,0 0 0,-1-1 1,0 0-1,0 0 0,-1 0 0,0-1 0,-1 0 0,-1 0 0,1 0 1,-2-1-1,0 1 0,0-1 0,-1 0 0,1-18 0,-3 20 112,1 7-84,-1-1 0,0 1-1,0 0 1,0 0 0,0 0-1,0-1 1,-1 1 0,1 0-1,-1 0 1,0 0 0,0 0 0,0 0-1,0 0 1,-1 0 0,1 0-1,-1 0 1,-3-4 0,4 7-200,0 38-150,-1 1 228,-3-1 0,-1 0 0,-2 0 0,-17 53 0,13-49 79,1 1 0,3 0 1,1 1-1,3 0 0,0 52 0,4-95-25,0 0 1,0 0-1,1 0 1,-1 0-1,0 0 1,1 0-1,-1 0 1,0 0-1,1 0 1,-1 0-1,1 0 1,-1 0-1,1-1 1,0 1-1,-1 0 1,1 0-1,0-1 1,0 1-1,-1 0 1,1-1-1,0 1 1,0-1-1,0 1 1,0-1-1,0 1 1,0-1-1,0 1 1,0-1-1,0 0 1,0 0-1,0 0 1,0 1-1,0-1 1,0 0-1,0 0 1,0 0-1,0-1 1,0 1-1,0 0 1,0 0-1,0 0 1,0-1-1,0 1 1,1-1-1,5-1 7,0 0 1,0 0-1,-1-1 0,1 1 1,9-7-1,25-18 36,-2-2 0,42-41 1,-60 51-28,-1-2 0,-1 0 0,-2-2 1,0 0-1,17-29 0,-32 48 25,0 0 0,0-1 0,0 1 0,-1-1 0,1 1 0,-1-1 0,0 0 0,0 1-1,-1-1 1,1-5 0,-1 9-37,-1 1 0,1 0 0,0-1 0,0 1 0,0 0 0,-1 0 0,1 0 0,0-1 0,0 1 0,-1 0 0,1 0 0,0 0 0,0 0 0,-1-1 0,1 1 0,0 0 0,-1 0 0,1 0 0,0 0 0,-1 0 0,1 0 0,0 0 0,-1 0 0,1 0 0,0 0 0,-1 0 0,1 0 0,0 0 0,0 0 0,-1 0 0,1 0 0,0 1 0,-1-1 0,1 0 0,0 0 0,-1 0 0,1 0 0,0 1 0,0-1 0,-1 0 0,-13 8-78,9-3 65,1 1 1,0 0 0,0 0 0,1 0 0,0 0 0,0 1-1,0-1 1,1 1 0,0 0 0,0 0 0,0 0 0,1 0-1,-1 11 1,1 13 15,3 53 0,-2-80-6,0 1-3,1 0 0,-1 1 0,1-1 0,0 0-1,0 0 1,1 0 0,0 0 0,-1 0 0,2 0 0,-1-1-1,0 1 1,1 0 0,0-1 0,0 0 0,1 0-1,-1 0 1,1 0 0,0 0 0,6 4 0,-2-3-118,0-1 0,0 0 0,0 0 0,1-1 0,-1 0 0,1-1 1,0 0-1,0 0 0,0-1 0,13 1 0,19-1-1454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35.811"/>
    </inkml:context>
    <inkml:brush xml:id="br0">
      <inkml:brushProperty name="width" value="0.05" units="cm"/>
      <inkml:brushProperty name="height" value="0.05" units="cm"/>
      <inkml:brushProperty name="color" value="#004F8B"/>
    </inkml:brush>
  </inkml:definitions>
  <inkml:trace contextRef="#ctx0" brushRef="#br0">1 1 5961,'0'0'4689,"91"41"-5525,-87-38 826,1 0-1,-1-1 1,1 2 0,-1-1-1,0 0 1,0 1-1,0 0 1,-1 0 0,0 0-1,1 0 1,-1 1-1,-1-1 1,1 1 0,-1 0-1,4 7 1,-4-3 10,0-1 0,0 0 0,-1 0 0,0 1 0,-1-1 0,0 1 0,0-1 0,-1 1 1,-1 8-1,-3 7 11,-1 0-1,-2-1 1,0 1 0,-1-1 0,-21 37 0,47-87-199,1 2-1,2 0 1,0 2-1,2 0 1,0 1-1,2 1 1,0 1-1,31-18 1,-55 37 186,1 1 0,-1 0 0,1-1 0,-1 1 1,0 0-1,1 0 0,-1-1 0,1 1 0,-1 0 0,1 0 0,-1 0 1,1 0-1,-1-1 0,0 1 0,1 0 0,-1 0 0,1 0 1,-1 0-1,1 0 0,-1 0 0,1 0 0,-1 0 0,1 1 1,-1-1-1,1 0 0,-1 0 0,1 0 0,-1 0 0,1 1 1,-1-1-1,0 0 0,1 0 0,-1 1 0,1-1 0,-1 0 0,1 2 1,1 19 200,-13 29 233,10-49-430,-3 16 43,0 0 0,1 0-1,0 0 1,2 0 0,0 33-1,2-48-54,-1-1 0,1 1 0,-1 0 0,1-1 0,-1 1 0,1 0 0,0-1 0,0 1 0,0-1 0,0 1 0,0-1 0,0 0 0,0 1 0,1-1 0,-1 0 0,0 0 0,1 1 0,-1-1 0,1-1 0,-1 1 0,1 0 0,-1 0-1,1 0 1,0-1 0,-1 1 0,1-1 0,0 1 0,0-1 0,-1 0 0,1 0 0,0 0 0,0 0 0,-1 0 0,1 0 0,0 0 0,0 0 0,2-1 0,3 0-33,0 0 1,1 0-1,-1-1 1,0 0-1,0 0 1,0 0-1,-1-1 1,8-4-1,-3-1 83,-1 0 0,1-1 1,-2 0-1,1 0 0,-1-1 0,-1-1 0,0 0 1,0 0-1,-1 0 0,-1-1 0,0 0 0,0 0 0,-1 0 1,6-25-1,-10 34-32,0 1 1,0-1-1,0 0 0,0 1 1,1-1-1,-1 1 0,1-1 1,0 1-1,0 0 1,0 0-1,0-1 0,0 1 1,0 1-1,0-1 0,1 0 1,-1 0-1,1 1 0,-1 0 1,1-1-1,0 1 1,4-1-1,-2 1-9,1 0 0,0 0 0,0 0 0,0 1 1,-1 0-1,1 0 0,0 0 0,0 1 0,0 0 0,6 2 1,-10-2 4,1-1 0,-1 1 1,0 0-1,1 1 1,-1-1-1,0 0 1,1 1-1,-1-1 1,0 1-1,0 0 1,0 0-1,-1 0 1,1 0-1,0 0 0,-1 0 1,1 0-1,-1 0 1,0 1-1,2 2 1,13 57 188,-14-54-166,-1 0-1,1 1 0,0-1 0,1 0 1,0 0-1,6 12 0,-3-13-19,0-1 0,0 0 0,0 0 1,1 0-1,-1-1 0,1 0 0,1 0 0,-1-1 0,1 0 0,0 0 0,0 0 0,0-1 0,0-1 0,0 1 0,1-1 0,-1-1 0,1 0 0,-1 0 0,1 0 0,16-2 0,-9 0-48,-1 0 0,1-1 0,-1-1-1,1 0 1,-1-1 0,0-1 0,0 0 0,-1-1-1,0-1 1,22-13 0,-32 17 39,0 0 0,0-1-1,-1 0 1,1 1 0,-1-1 0,0-1-1,0 1 1,-1 0 0,1-1 0,-1 1 0,0-1-1,0 1 1,0-1 0,-1 0 0,0 0 0,1 0-1,-2 0 1,1 0 0,-1 0 0,0 0 0,0-1-1,0 1 1,-1 0 0,-1-8 0,1 8-10,0 1 1,0 0-1,0-1 1,-1 1-1,1 0 1,-1 0-1,0 0 1,-1 0-1,1 0 1,-1 1-1,1-1 0,-1 1 1,0-1-1,0 1 1,-1 0-1,1 0 1,-1 1-1,1-1 1,-1 1-1,0-1 1,0 1-1,0 0 1,0 1-1,0-1 1,0 1-1,-1 0 1,1 0-1,-6-1 1,4 2-58,1 0 1,-1 0 0,0 0 0,0 0-1,1 1 1,-1 0 0,1 0 0,-1 1 0,1 0-1,-1 0 1,1 0 0,0 0 0,0 1-1,0 0 1,-7 5 0,6-2 52,0-1-1,0 2 1,0-1-1,1 1 0,0-1 1,0 1-1,1 1 1,0-1-1,-5 13 1,1 3 164,1 0-1,2 1 1,0 0 0,1-1-1,1 1 1,1 37 0,2-58-145,0 0 1,0 1-1,1-1 1,-1 0 0,1 1-1,-1-1 1,1 0-1,0 0 1,0 0-1,1 0 1,-1 1 0,1-2-1,-1 1 1,1 0-1,0 0 1,0 0-1,0-1 1,0 1 0,1-1-1,-1 0 1,1 0-1,0 0 1,-1 0-1,1 0 1,0 0-1,0-1 1,0 1 0,0-1-1,4 1 1,8 2-141,0-1 0,0 0 1,0-2-1,0 1 0,18-2 1,-25 0-51,50 0-2110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36.703"/>
    </inkml:context>
    <inkml:brush xml:id="br0">
      <inkml:brushProperty name="width" value="0.05" units="cm"/>
      <inkml:brushProperty name="height" value="0.05" units="cm"/>
      <inkml:brushProperty name="color" value="#004F8B"/>
    </inkml:brush>
  </inkml:definitions>
  <inkml:trace contextRef="#ctx0" brushRef="#br0">0 624 4705,'0'0'3877,"13"-9"-2646,-4 5-1204,1 0 1,0 0 0,0 1 0,0 0-1,0 1 1,0 0 0,0 0 0,1 1-1,-1 1 1,1 0 0,-1 0-1,0 1 1,12 2 0,-19-2-35,-1 0 0,1 1 0,-1-1 0,1 1 0,-1 0 0,0-1 0,0 1 0,0 0 0,0 0 0,0 1 0,0-1 0,-1 0 0,1 0 0,0 1 0,-1-1-1,0 1 1,0 0 0,0-1 0,0 1 0,0 0 0,0 0 0,-1-1 0,1 1 0,-1 0 0,0 0 0,0 4 0,0 4 8,0 0 1,0-1-1,-1 1 0,-1 0 0,-5 20 0,-2-7 39,-1 0-1,-2-1 1,-19 31-1,3-7-3,39-63-249,0 1 0,2 0 0,0 1 0,0 0 0,17-12 0,6-7-99,-12 9 208,4-5 212,1 2 0,43-31 0,-71 57-63,-5 78-18,1-57-14,2 0 1,0 1-1,1-1 0,1 0 1,7 38-1,-7-55-22,0 1 0,-1-1 0,1 0 1,1 0-1,-1 0 0,0 0 0,1 0 0,-1-1 0,1 1 0,0 0 1,0-1-1,0 1 0,0-1 0,1 1 0,-1-1 0,1 0 0,-1 0 1,1 0-1,0-1 0,0 1 0,-1-1 0,1 1 0,0-1 0,1 0 1,-1 0-1,0 0 0,0 0 0,0-1 0,0 0 0,1 1 1,-1-1-1,0 0 0,0 0 0,1-1 0,-1 1 0,0-1 0,4 0 1,3-2-29,-1 0 1,1-1 0,-1 0 0,0 0-1,0-1 1,-1 0 0,1-1 0,-1 0 0,0 0-1,13-14 1,9-15-141,-1-2 1,-2-1-1,25-47 0,59-130 33,-67 126 172,-7 13 102,-10 16 40,4 2 1,1 2 0,47-62-1,-70 112 318,-6 13-386,-7 18-112,4-25 13,-9 36 87,-3-1 0,0 0 0,-22 41 0,6-14-35,-3 11-31,-224 580 36,248-634-187,2-5-171,0 1-1,1-1 0,1 1 0,0 0 1,-1 24-1,16-51-3367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0T20:26:37.736"/>
    </inkml:context>
    <inkml:brush xml:id="br0">
      <inkml:brushProperty name="width" value="0.05" units="cm"/>
      <inkml:brushProperty name="height" value="0.05" units="cm"/>
      <inkml:brushProperty name="color" value="#004F8B"/>
    </inkml:brush>
  </inkml:definitions>
  <inkml:trace contextRef="#ctx0" brushRef="#br0">0 78 2937,'0'0'5890,"9"-2"-5775,39-6 3,0 3 1,0 1-1,80 6 1,-108-2-133,-8 0-26,0 1-1,0 0 1,-1 1 0,1 1 0,-1 0-1,17 6 1,-24-8 29,-1 0 0,0 1 0,0-1 0,0 1 0,0-1 1,0 1-1,0 0 0,-1 1 0,1-1 0,-1 0 0,1 1 0,-1-1 0,0 1 0,0 0 1,0-1-1,0 1 0,0 0 0,-1 0 0,0 1 0,1-1 0,-1 0 0,0 0 0,0 1 1,-1-1-1,1 0 0,-1 5 0,-7 62 60,4-52-11,0 0-1,2 0 0,0 0 1,2 28-1,0-42-30,0 1 1,0-1-1,0 1 1,0-1-1,1 0 1,-1 0-1,1 0 0,0 1 1,0-2-1,1 1 1,-1 0-1,1 0 0,0-1 1,0 0-1,0 1 1,0-1-1,1 0 1,-1-1-1,1 1 0,0 0 1,0-1-1,8 4 1,-2-3 73,0 0 0,1 0 0,-1-1 1,1 0-1,0-1 0,-1 0 1,1-1-1,0 0 0,0-1 0,-1 0 1,1-1-1,-1 0 0,1 0 0,13-6 1,8-4-52,0-1 1,0-2 0,32-20-1,-47 25-21,0-1-1,-1 0 0,0-1 1,19-20-1,-32 29-18,1 0 0,-1 0 0,0-1-1,-1 1 1,1-1 0,0 0 0,-1 0-1,0 0 1,0 0 0,0 0 0,-1 0-1,1 0 1,-1-1 0,0 1 0,0-1 0,-1 1-1,1-1 1,-1 1 0,0-1 0,0 1-1,0-1 1,-1 1 0,0-1 0,0 1-1,-2-7 1,0 6-22,0 0 0,0 1 0,0-1 0,-1 1 1,0 0-1,0 0 0,0 0 0,0 1 0,0-1 0,-1 1 0,0 0 0,1 0 0,-1 1 0,0-1 0,0 1 0,-1 0 0,1 0 0,-8-1 0,-6-1-96,-1 0 0,1 1-1,-38-1 1,44 3 74,-1 1-1,0 1 1,1 0 0,-1 1-1,1 0 1,0 1 0,-1 1-1,-17 7 1,25-8 33,0 1 0,0-1 0,0 1 0,0 1 0,1-1 0,-1 1 0,1 0 0,0 0 0,1 0 0,-1 1 0,1-1 0,0 1 0,1 0 0,-1 1 0,1-1 0,1 1 0,-1-1 0,-1 8 0,1-7 33,1 1 0,1-1 1,-1 0-1,1 0 0,0 1 1,1-1-1,0 0 0,0 1 0,0-1 1,3 12-1,-2-14 9,1-1 1,0 0-1,0 0 0,0-1 1,0 1-1,1 0 1,-1-1-1,1 1 0,0-1 1,0 0-1,0 0 1,0 0-1,1 0 0,-1 0 1,1-1-1,-1 0 0,1 0 1,0 0-1,5 2 1,7 2-29,0-1 1,1 0-1,0-1 1,0-1 0,0 0-1,0-1 1,0-1-1,0-1 1,1-1 0,-1 0-1,0-1 1,29-7-1,-5-2-46,-1-2 0,0-1 0,-1-2 0,39-23 0,-18 7-69,80-59-1,-117 74 197,0-1-1,-2-2 1,0 0 0,-1-1 0,34-47 0,-53 66 882,-10 14-825,-14 28-265,16-13 56,1 1 0,2-1 0,1 1 0,1 0 0,1 0 0,4 33 0,-2 5-84,5 162-462,-9-255 4044,-1 15-3283,0 0 0,0 0 0,-1 1 0,0 0 0,-9-14 0,13 22-214,-1 1-1,0-1 0,0 1 0,0-1 1,0 1-1,0 0 0,0 0 0,0 0 1,-1 0-1,1 0 0,-1 0 1,1 1-1,-1-1 0,0 1 0,0 0 1,1-1-1,-1 1 0,0 1 0,0-1 1,0 0-1,0 1 0,0-1 0,0 1 1,-1 0-1,1 0 0,0 1 0,0-1 1,0 0-1,0 1 0,0 0 1,0 0-1,0 0 0,0 0 0,1 0 1,-1 0-1,0 1 0,-2 1 0,-23 13-3712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17014-7DD8-4690-8597-22A3D3A3EC7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6701B69-FC2B-4C1D-8E59-6C37334C0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6032EBE-721B-49ED-AA26-B6EFCDE55ED9}"/>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5" name="Espaço Reservado para Rodapé 4">
            <a:extLst>
              <a:ext uri="{FF2B5EF4-FFF2-40B4-BE49-F238E27FC236}">
                <a16:creationId xmlns:a16="http://schemas.microsoft.com/office/drawing/2014/main" id="{4B17FD0A-C21A-483F-A18B-EEB38058A8C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E24EE41-1DA5-4FE0-8F59-FEE9D5F8F952}"/>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370147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388B42-00F3-456B-879F-FFB802E5DF6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66DD6F0-5A70-4C2C-B647-3B6F7E5B102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F2D8F0-59D9-40C5-B195-90F761B089AA}"/>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5" name="Espaço Reservado para Rodapé 4">
            <a:extLst>
              <a:ext uri="{FF2B5EF4-FFF2-40B4-BE49-F238E27FC236}">
                <a16:creationId xmlns:a16="http://schemas.microsoft.com/office/drawing/2014/main" id="{3527244B-59B2-4F3C-ABCB-A16004E435E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DCB590-AFFF-4F91-A477-17D9A33E0E5A}"/>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423840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223502-4072-452D-BDB3-071B60531A3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D91D06E-76B8-4364-A8AF-D47335A6D7E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C8EBE1D-A078-4037-BF49-239246759CCC}"/>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5" name="Espaço Reservado para Rodapé 4">
            <a:extLst>
              <a:ext uri="{FF2B5EF4-FFF2-40B4-BE49-F238E27FC236}">
                <a16:creationId xmlns:a16="http://schemas.microsoft.com/office/drawing/2014/main" id="{D5DA630C-41DF-4D99-91F7-AA492383260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87C5331-D234-4535-9786-4377041A9033}"/>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71485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4C528-F333-4EF7-9764-B23ACB4DBED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7EF27EA-2DBB-4F55-B4BF-87F7D92ED9E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573E43E-6F46-4A99-ADC6-D0D36804F630}"/>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5" name="Espaço Reservado para Rodapé 4">
            <a:extLst>
              <a:ext uri="{FF2B5EF4-FFF2-40B4-BE49-F238E27FC236}">
                <a16:creationId xmlns:a16="http://schemas.microsoft.com/office/drawing/2014/main" id="{EC4D5E4A-D174-4044-B31D-1C99596FA19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8032EDF-667E-46E5-8F9F-C425329465BF}"/>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267846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362DC-C060-450D-B743-795C2045761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60E6D9E-B690-4616-9B33-025455E20D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1E7CFD2-30DF-4911-B376-E5FE5850E8BE}"/>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5" name="Espaço Reservado para Rodapé 4">
            <a:extLst>
              <a:ext uri="{FF2B5EF4-FFF2-40B4-BE49-F238E27FC236}">
                <a16:creationId xmlns:a16="http://schemas.microsoft.com/office/drawing/2014/main" id="{3683FF6A-A878-4ADE-8E7A-C96EF24F110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E0A781E-4862-41C8-BDD6-3991F0B51DFD}"/>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3365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7666F-71FD-42E5-B705-CAB1072CCE8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F73EA28-A362-491E-8CBA-AB71594F4D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47F443A-A454-4BFE-A5A5-F11A531BD69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2133580-1604-44EB-9F13-027CE8DE4E8F}"/>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6" name="Espaço Reservado para Rodapé 5">
            <a:extLst>
              <a:ext uri="{FF2B5EF4-FFF2-40B4-BE49-F238E27FC236}">
                <a16:creationId xmlns:a16="http://schemas.microsoft.com/office/drawing/2014/main" id="{D867FDBF-E907-43FB-A56E-0B03A0A9A79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323061B-9E03-42E1-8C2E-8A0E83CCEE05}"/>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58468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71F1D-75B1-48C1-9276-8F74BB76B1E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6CD39C9-B5B0-41C4-9F2E-6AF939C4E3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43867A4-EFD9-463C-8F67-D40071D063E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C1C89AD-1124-4FD1-9BFA-B42F6D7166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149E833-754A-49AB-B5DD-97655A8F5CAE}"/>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C0058EF-D81A-4E10-91A9-80E9EA86F641}"/>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8" name="Espaço Reservado para Rodapé 7">
            <a:extLst>
              <a:ext uri="{FF2B5EF4-FFF2-40B4-BE49-F238E27FC236}">
                <a16:creationId xmlns:a16="http://schemas.microsoft.com/office/drawing/2014/main" id="{6A685CD3-0662-4DCF-81D6-2FA148E129A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E72FEA33-5E75-4ED7-80B0-044FF25CA795}"/>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78857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F6D10-D81D-4361-8D5D-32D74A21194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198507E-BC58-4F91-A371-E08C7CD1B8A2}"/>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4" name="Espaço Reservado para Rodapé 3">
            <a:extLst>
              <a:ext uri="{FF2B5EF4-FFF2-40B4-BE49-F238E27FC236}">
                <a16:creationId xmlns:a16="http://schemas.microsoft.com/office/drawing/2014/main" id="{A2CF98EE-B3BD-4059-88A3-CCB33AC6E4C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9F10318-D8F0-4A23-ADAB-B52CC767C86C}"/>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359193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74A3700-546E-4C30-B328-35E54FF13A2F}"/>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3" name="Espaço Reservado para Rodapé 2">
            <a:extLst>
              <a:ext uri="{FF2B5EF4-FFF2-40B4-BE49-F238E27FC236}">
                <a16:creationId xmlns:a16="http://schemas.microsoft.com/office/drawing/2014/main" id="{3A27A026-2B6A-4768-8A3E-827C99C84DE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8529EC7-3000-44EB-A6F1-C57D875AAD43}"/>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359359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CD4B5-20F2-4EE4-A67B-1D910343047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EC72F28-ABC7-4306-AED1-2934C72FB5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403B5E3-AE5B-491F-9C24-CFF221486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A908BFC-CE07-445E-A95A-C4F2675FE31C}"/>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6" name="Espaço Reservado para Rodapé 5">
            <a:extLst>
              <a:ext uri="{FF2B5EF4-FFF2-40B4-BE49-F238E27FC236}">
                <a16:creationId xmlns:a16="http://schemas.microsoft.com/office/drawing/2014/main" id="{A31D4A99-D3ED-4645-83EB-4A36F367D78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5255A68-9297-4E1C-BC33-581F61DB06D6}"/>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284843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B2E04-00D2-440C-B687-8EF2B708EF5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B80B400-51F5-41FB-890D-7B26B09CA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8A18B59-EBB4-427F-8745-5AB645616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AFC8786-D00C-4F4B-BA89-342B7A188129}"/>
              </a:ext>
            </a:extLst>
          </p:cNvPr>
          <p:cNvSpPr>
            <a:spLocks noGrp="1"/>
          </p:cNvSpPr>
          <p:nvPr>
            <p:ph type="dt" sz="half" idx="10"/>
          </p:nvPr>
        </p:nvSpPr>
        <p:spPr/>
        <p:txBody>
          <a:bodyPr/>
          <a:lstStyle/>
          <a:p>
            <a:fld id="{AF602B98-0693-4DCA-8C95-2550E833AB47}" type="datetimeFigureOut">
              <a:rPr lang="pt-BR" smtClean="0"/>
              <a:t>23/08/2021</a:t>
            </a:fld>
            <a:endParaRPr lang="pt-BR"/>
          </a:p>
        </p:txBody>
      </p:sp>
      <p:sp>
        <p:nvSpPr>
          <p:cNvPr id="6" name="Espaço Reservado para Rodapé 5">
            <a:extLst>
              <a:ext uri="{FF2B5EF4-FFF2-40B4-BE49-F238E27FC236}">
                <a16:creationId xmlns:a16="http://schemas.microsoft.com/office/drawing/2014/main" id="{1A887165-275C-4B72-A5A2-B9AE6957CD9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B07F06D-3FE6-466F-94D1-012A71B36508}"/>
              </a:ext>
            </a:extLst>
          </p:cNvPr>
          <p:cNvSpPr>
            <a:spLocks noGrp="1"/>
          </p:cNvSpPr>
          <p:nvPr>
            <p:ph type="sldNum" sz="quarter" idx="12"/>
          </p:nvPr>
        </p:nvSpPr>
        <p:spPr/>
        <p:txBody>
          <a:bodyPr/>
          <a:lstStyle/>
          <a:p>
            <a:fld id="{C51A8C76-36B8-4DF3-A6A7-05B2B0C2131A}" type="slidenum">
              <a:rPr lang="pt-BR" smtClean="0"/>
              <a:t>‹nº›</a:t>
            </a:fld>
            <a:endParaRPr lang="pt-BR"/>
          </a:p>
        </p:txBody>
      </p:sp>
    </p:spTree>
    <p:extLst>
      <p:ext uri="{BB962C8B-B14F-4D97-AF65-F5344CB8AC3E}">
        <p14:creationId xmlns:p14="http://schemas.microsoft.com/office/powerpoint/2010/main" val="204125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AA76004-1C5B-4348-AA62-6E8FD310D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5E4E5CD-B242-432A-B8A8-E0FE8B35B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47D9E6-E5FC-4CDB-8B4B-2F6292485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02B98-0693-4DCA-8C95-2550E833AB47}" type="datetimeFigureOut">
              <a:rPr lang="pt-BR" smtClean="0"/>
              <a:t>23/08/2021</a:t>
            </a:fld>
            <a:endParaRPr lang="pt-BR"/>
          </a:p>
        </p:txBody>
      </p:sp>
      <p:sp>
        <p:nvSpPr>
          <p:cNvPr id="5" name="Espaço Reservado para Rodapé 4">
            <a:extLst>
              <a:ext uri="{FF2B5EF4-FFF2-40B4-BE49-F238E27FC236}">
                <a16:creationId xmlns:a16="http://schemas.microsoft.com/office/drawing/2014/main" id="{87CA95EA-9339-4F26-A3BA-336198BA0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CD9878D-CBB0-425A-88B4-18F76107B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A8C76-36B8-4DF3-A6A7-05B2B0C2131A}" type="slidenum">
              <a:rPr lang="pt-BR" smtClean="0"/>
              <a:t>‹nº›</a:t>
            </a:fld>
            <a:endParaRPr lang="pt-BR"/>
          </a:p>
        </p:txBody>
      </p:sp>
    </p:spTree>
    <p:extLst>
      <p:ext uri="{BB962C8B-B14F-4D97-AF65-F5344CB8AC3E}">
        <p14:creationId xmlns:p14="http://schemas.microsoft.com/office/powerpoint/2010/main" val="214157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0.png"/><Relationship Id="rId26" Type="http://schemas.openxmlformats.org/officeDocument/2006/relationships/image" Target="../media/image14.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18.png"/><Relationship Id="rId7" Type="http://schemas.openxmlformats.org/officeDocument/2006/relationships/customXml" Target="../ink/ink3.xml"/><Relationship Id="rId12" Type="http://schemas.openxmlformats.org/officeDocument/2006/relationships/image" Target="../media/image7.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0.pn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customXml" Target="../ink/ink14.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customXml" Target="../ink/ink5.xml"/><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18.xml"/><Relationship Id="rId40" Type="http://schemas.openxmlformats.org/officeDocument/2006/relationships/image" Target="../media/image21.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5.png"/><Relationship Id="rId36" Type="http://schemas.openxmlformats.org/officeDocument/2006/relationships/image" Target="../media/image19.png"/><Relationship Id="rId10" Type="http://schemas.openxmlformats.org/officeDocument/2006/relationships/image" Target="../media/image6.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13.xml"/><Relationship Id="rId30" Type="http://schemas.openxmlformats.org/officeDocument/2006/relationships/image" Target="../media/image16.png"/><Relationship Id="rId35" Type="http://schemas.openxmlformats.org/officeDocument/2006/relationships/customXml" Target="../ink/ink17.xml"/><Relationship Id="rId8" Type="http://schemas.openxmlformats.org/officeDocument/2006/relationships/image" Target="../media/image5.png"/><Relationship Id="rId3"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8650" y="1855788"/>
            <a:ext cx="10915650" cy="2387600"/>
          </a:xfrm>
        </p:spPr>
        <p:txBody>
          <a:bodyPr>
            <a:normAutofit fontScale="90000"/>
          </a:bodyPr>
          <a:lstStyle/>
          <a:p>
            <a:r>
              <a:rPr lang="pt-BR" dirty="0"/>
              <a:t>ZEB0763 – Economia</a:t>
            </a:r>
            <a:br>
              <a:rPr lang="pt-BR" dirty="0"/>
            </a:br>
            <a:br>
              <a:rPr lang="pt-BR" dirty="0"/>
            </a:br>
            <a:r>
              <a:rPr lang="pt-BR" sz="4900" dirty="0"/>
              <a:t>Aula 2 – O mercado e a alocação de recursos</a:t>
            </a:r>
          </a:p>
        </p:txBody>
      </p:sp>
      <p:sp>
        <p:nvSpPr>
          <p:cNvPr id="4" name="CaixaDeTexto 3">
            <a:extLst>
              <a:ext uri="{FF2B5EF4-FFF2-40B4-BE49-F238E27FC236}">
                <a16:creationId xmlns:a16="http://schemas.microsoft.com/office/drawing/2014/main" id="{3AE29E6F-CCE4-4FFB-97AA-94355EBD599A}"/>
              </a:ext>
            </a:extLst>
          </p:cNvPr>
          <p:cNvSpPr txBox="1"/>
          <p:nvPr/>
        </p:nvSpPr>
        <p:spPr>
          <a:xfrm>
            <a:off x="993422" y="4655235"/>
            <a:ext cx="6096000" cy="830997"/>
          </a:xfrm>
          <a:prstGeom prst="rect">
            <a:avLst/>
          </a:prstGeom>
          <a:noFill/>
        </p:spPr>
        <p:txBody>
          <a:bodyPr wrap="square">
            <a:spAutoFit/>
          </a:bodyPr>
          <a:lstStyle/>
          <a:p>
            <a:r>
              <a:rPr lang="pt-BR" sz="2400" dirty="0">
                <a:solidFill>
                  <a:srgbClr val="000000"/>
                </a:solidFill>
                <a:effectLst/>
                <a:latin typeface="Calibri" panose="020F0502020204030204" pitchFamily="34" charset="0"/>
                <a:ea typeface="Times New Roman" panose="02020603050405020304" pitchFamily="18" charset="0"/>
              </a:rPr>
              <a:t>2.1. A Fronteira de Possibilidades de Produção </a:t>
            </a:r>
          </a:p>
          <a:p>
            <a:r>
              <a:rPr lang="pt-BR" sz="2400" dirty="0">
                <a:solidFill>
                  <a:srgbClr val="000000"/>
                </a:solidFill>
                <a:effectLst/>
                <a:latin typeface="Calibri" panose="020F0502020204030204" pitchFamily="34" charset="0"/>
                <a:ea typeface="Times New Roman" panose="02020603050405020304" pitchFamily="18" charset="0"/>
              </a:rPr>
              <a:t>2.2. Ganhos da troca</a:t>
            </a:r>
            <a:endParaRPr lang="pt-BR" sz="2400" dirty="0"/>
          </a:p>
        </p:txBody>
      </p:sp>
    </p:spTree>
    <p:extLst>
      <p:ext uri="{BB962C8B-B14F-4D97-AF65-F5344CB8AC3E}">
        <p14:creationId xmlns:p14="http://schemas.microsoft.com/office/powerpoint/2010/main" val="1603811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75F06-93C5-4400-B694-795B5FF5AE97}"/>
              </a:ext>
            </a:extLst>
          </p:cNvPr>
          <p:cNvSpPr>
            <a:spLocks noGrp="1"/>
          </p:cNvSpPr>
          <p:nvPr>
            <p:ph type="title"/>
          </p:nvPr>
        </p:nvSpPr>
        <p:spPr/>
        <p:txBody>
          <a:bodyPr/>
          <a:lstStyle/>
          <a:p>
            <a:r>
              <a:rPr lang="pt-BR" dirty="0"/>
              <a:t>Preços ... mesmo sem haver dinheiro!</a:t>
            </a:r>
          </a:p>
        </p:txBody>
      </p:sp>
      <p:pic>
        <p:nvPicPr>
          <p:cNvPr id="4" name="Imagem 3">
            <a:extLst>
              <a:ext uri="{FF2B5EF4-FFF2-40B4-BE49-F238E27FC236}">
                <a16:creationId xmlns:a16="http://schemas.microsoft.com/office/drawing/2014/main" id="{8BC4ABCF-FCA1-4187-9D91-BE081CE195E8}"/>
              </a:ext>
            </a:extLst>
          </p:cNvPr>
          <p:cNvPicPr>
            <a:picLocks noChangeAspect="1"/>
          </p:cNvPicPr>
          <p:nvPr/>
        </p:nvPicPr>
        <p:blipFill>
          <a:blip r:embed="rId2"/>
          <a:stretch>
            <a:fillRect/>
          </a:stretch>
        </p:blipFill>
        <p:spPr>
          <a:xfrm>
            <a:off x="1475730" y="1690688"/>
            <a:ext cx="9240540" cy="4391638"/>
          </a:xfrm>
          <a:prstGeom prst="rect">
            <a:avLst/>
          </a:prstGeom>
        </p:spPr>
      </p:pic>
    </p:spTree>
    <p:extLst>
      <p:ext uri="{BB962C8B-B14F-4D97-AF65-F5344CB8AC3E}">
        <p14:creationId xmlns:p14="http://schemas.microsoft.com/office/powerpoint/2010/main" val="379361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B9F22-7EB6-4550-BBA8-C110C7A0CF51}"/>
              </a:ext>
            </a:extLst>
          </p:cNvPr>
          <p:cNvSpPr>
            <a:spLocks noGrp="1"/>
          </p:cNvSpPr>
          <p:nvPr>
            <p:ph type="title"/>
          </p:nvPr>
        </p:nvSpPr>
        <p:spPr/>
        <p:txBody>
          <a:bodyPr/>
          <a:lstStyle/>
          <a:p>
            <a:r>
              <a:rPr lang="pt-BR" dirty="0"/>
              <a:t>Condição para haver troca</a:t>
            </a:r>
          </a:p>
        </p:txBody>
      </p:sp>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756EFFB6-0834-499B-85DE-FCC71F6AC6E7}"/>
                  </a:ext>
                </a:extLst>
              </p:cNvPr>
              <p:cNvSpPr txBox="1"/>
              <p:nvPr/>
            </p:nvSpPr>
            <p:spPr>
              <a:xfrm>
                <a:off x="728663" y="3291839"/>
                <a:ext cx="11172825" cy="14773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3200" b="0" i="1" smtClean="0">
                          <a:latin typeface="Cambria Math" panose="02040503050406030204" pitchFamily="18" charset="0"/>
                        </a:rPr>
                        <m:t>𝐶𝑢𝑠𝑡𝑜</m:t>
                      </m:r>
                      <m:r>
                        <a:rPr lang="pt-BR" sz="3200" b="0" i="1" smtClean="0">
                          <a:latin typeface="Cambria Math" panose="02040503050406030204" pitchFamily="18" charset="0"/>
                        </a:rPr>
                        <m:t> </m:t>
                      </m:r>
                      <m:r>
                        <a:rPr lang="pt-BR" sz="3200" b="0" i="1" smtClean="0">
                          <a:latin typeface="Cambria Math" panose="02040503050406030204" pitchFamily="18" charset="0"/>
                        </a:rPr>
                        <m:t>𝑑𝑒</m:t>
                      </m:r>
                      <m:r>
                        <a:rPr lang="pt-BR" sz="3200" b="0" i="1" smtClean="0">
                          <a:latin typeface="Cambria Math" panose="02040503050406030204" pitchFamily="18" charset="0"/>
                        </a:rPr>
                        <m:t> </m:t>
                      </m:r>
                      <m:r>
                        <a:rPr lang="pt-BR" sz="3200" b="0" i="1" smtClean="0">
                          <a:latin typeface="Cambria Math" panose="02040503050406030204" pitchFamily="18" charset="0"/>
                        </a:rPr>
                        <m:t>𝑜𝑝𝑜𝑟𝑡𝑢𝑛𝑖𝑑𝑎𝑑𝑒</m:t>
                      </m:r>
                      <m:r>
                        <a:rPr lang="pt-BR" sz="3200" b="0" i="1" smtClean="0">
                          <a:latin typeface="Cambria Math" panose="02040503050406030204" pitchFamily="18" charset="0"/>
                        </a:rPr>
                        <m:t> </m:t>
                      </m:r>
                      <m:r>
                        <a:rPr lang="pt-BR" sz="3200" b="0" i="1" smtClean="0">
                          <a:latin typeface="Cambria Math" panose="02040503050406030204" pitchFamily="18" charset="0"/>
                        </a:rPr>
                        <m:t>𝑑𝑜</m:t>
                      </m:r>
                      <m:r>
                        <a:rPr lang="pt-BR" sz="3200" b="0" i="1" smtClean="0">
                          <a:latin typeface="Cambria Math" panose="02040503050406030204" pitchFamily="18" charset="0"/>
                        </a:rPr>
                        <m:t> </m:t>
                      </m:r>
                      <m:r>
                        <a:rPr lang="pt-BR" sz="3200" b="0" i="1" smtClean="0">
                          <a:latin typeface="Cambria Math" panose="02040503050406030204" pitchFamily="18" charset="0"/>
                        </a:rPr>
                        <m:t>𝑣𝑒𝑛𝑑𝑒𝑑𝑜𝑟</m:t>
                      </m:r>
                    </m:oMath>
                  </m:oMathPara>
                </a14:m>
                <a:endParaRPr lang="pt-BR" sz="3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3200" i="1" smtClean="0">
                          <a:latin typeface="Cambria Math" panose="02040503050406030204" pitchFamily="18" charset="0"/>
                          <a:ea typeface="Cambria Math" panose="02040503050406030204" pitchFamily="18" charset="0"/>
                        </a:rPr>
                        <m:t>≤</m:t>
                      </m:r>
                      <m:r>
                        <a:rPr lang="pt-BR" sz="3200" b="0" i="1" smtClean="0">
                          <a:latin typeface="Cambria Math" panose="02040503050406030204" pitchFamily="18" charset="0"/>
                          <a:ea typeface="Cambria Math" panose="02040503050406030204" pitchFamily="18" charset="0"/>
                        </a:rPr>
                        <m:t>𝑝𝑟𝑒</m:t>
                      </m:r>
                      <m:r>
                        <a:rPr lang="pt-BR" sz="3200" b="0" i="1" smtClean="0">
                          <a:latin typeface="Cambria Math" panose="02040503050406030204" pitchFamily="18" charset="0"/>
                          <a:ea typeface="Cambria Math" panose="02040503050406030204" pitchFamily="18" charset="0"/>
                        </a:rPr>
                        <m:t>ç</m:t>
                      </m:r>
                      <m:r>
                        <a:rPr lang="pt-BR" sz="3200" b="0" i="1" smtClean="0">
                          <a:latin typeface="Cambria Math" panose="02040503050406030204" pitchFamily="18" charset="0"/>
                          <a:ea typeface="Cambria Math" panose="02040503050406030204" pitchFamily="18" charset="0"/>
                        </a:rPr>
                        <m:t>𝑜</m:t>
                      </m:r>
                      <m:r>
                        <a:rPr lang="pt-BR" sz="3200" b="0" i="1" smtClean="0">
                          <a:latin typeface="Cambria Math" panose="02040503050406030204" pitchFamily="18" charset="0"/>
                          <a:ea typeface="Cambria Math" panose="02040503050406030204" pitchFamily="18" charset="0"/>
                        </a:rPr>
                        <m:t> </m:t>
                      </m:r>
                    </m:oMath>
                  </m:oMathPara>
                </a14:m>
                <a:endParaRPr lang="pt-BR" sz="32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3200" i="1" smtClean="0">
                          <a:latin typeface="Cambria Math" panose="02040503050406030204" pitchFamily="18" charset="0"/>
                          <a:ea typeface="Cambria Math" panose="02040503050406030204" pitchFamily="18" charset="0"/>
                        </a:rPr>
                        <m:t>≤</m:t>
                      </m:r>
                      <m:r>
                        <a:rPr lang="pt-BR" sz="3200" b="0" i="1" smtClean="0">
                          <a:latin typeface="Cambria Math" panose="02040503050406030204" pitchFamily="18" charset="0"/>
                        </a:rPr>
                        <m:t>𝐶𝑢𝑠𝑡𝑜</m:t>
                      </m:r>
                      <m:r>
                        <a:rPr lang="pt-BR" sz="3200" b="0" i="1" smtClean="0">
                          <a:latin typeface="Cambria Math" panose="02040503050406030204" pitchFamily="18" charset="0"/>
                        </a:rPr>
                        <m:t> </m:t>
                      </m:r>
                      <m:r>
                        <a:rPr lang="pt-BR" sz="3200" b="0" i="1" smtClean="0">
                          <a:latin typeface="Cambria Math" panose="02040503050406030204" pitchFamily="18" charset="0"/>
                        </a:rPr>
                        <m:t>𝑑𝑒</m:t>
                      </m:r>
                      <m:r>
                        <a:rPr lang="pt-BR" sz="3200" b="0" i="1" smtClean="0">
                          <a:latin typeface="Cambria Math" panose="02040503050406030204" pitchFamily="18" charset="0"/>
                        </a:rPr>
                        <m:t> </m:t>
                      </m:r>
                      <m:r>
                        <a:rPr lang="pt-BR" sz="3200" b="0" i="1" smtClean="0">
                          <a:latin typeface="Cambria Math" panose="02040503050406030204" pitchFamily="18" charset="0"/>
                        </a:rPr>
                        <m:t>𝑜𝑝𝑜𝑟𝑡𝑢𝑛𝑖𝑑𝑎𝑑𝑒</m:t>
                      </m:r>
                      <m:r>
                        <a:rPr lang="pt-BR" sz="3200" b="0" i="1" smtClean="0">
                          <a:latin typeface="Cambria Math" panose="02040503050406030204" pitchFamily="18" charset="0"/>
                        </a:rPr>
                        <m:t> </m:t>
                      </m:r>
                      <m:r>
                        <a:rPr lang="pt-BR" sz="3200" b="0" i="1" smtClean="0">
                          <a:latin typeface="Cambria Math" panose="02040503050406030204" pitchFamily="18" charset="0"/>
                        </a:rPr>
                        <m:t>𝑑𝑜</m:t>
                      </m:r>
                      <m:r>
                        <a:rPr lang="pt-BR" sz="3200" b="0" i="1" smtClean="0">
                          <a:latin typeface="Cambria Math" panose="02040503050406030204" pitchFamily="18" charset="0"/>
                        </a:rPr>
                        <m:t> </m:t>
                      </m:r>
                      <m:r>
                        <a:rPr lang="pt-BR" sz="3200" b="0" i="1" smtClean="0">
                          <a:latin typeface="Cambria Math" panose="02040503050406030204" pitchFamily="18" charset="0"/>
                        </a:rPr>
                        <m:t>𝑐𝑜𝑚𝑝𝑟𝑎𝑑𝑜𝑟</m:t>
                      </m:r>
                    </m:oMath>
                  </m:oMathPara>
                </a14:m>
                <a:endParaRPr lang="pt-BR" sz="3200" dirty="0"/>
              </a:p>
            </p:txBody>
          </p:sp>
        </mc:Choice>
        <mc:Fallback xmlns="">
          <p:sp>
            <p:nvSpPr>
              <p:cNvPr id="3" name="CaixaDeTexto 2">
                <a:extLst>
                  <a:ext uri="{FF2B5EF4-FFF2-40B4-BE49-F238E27FC236}">
                    <a16:creationId xmlns:a16="http://schemas.microsoft.com/office/drawing/2014/main" id="{756EFFB6-0834-499B-85DE-FCC71F6AC6E7}"/>
                  </a:ext>
                </a:extLst>
              </p:cNvPr>
              <p:cNvSpPr txBox="1">
                <a:spLocks noRot="1" noChangeAspect="1" noMove="1" noResize="1" noEditPoints="1" noAdjustHandles="1" noChangeArrowheads="1" noChangeShapeType="1" noTextEdit="1"/>
              </p:cNvSpPr>
              <p:nvPr/>
            </p:nvSpPr>
            <p:spPr>
              <a:xfrm>
                <a:off x="728663" y="3291839"/>
                <a:ext cx="11172825" cy="1477328"/>
              </a:xfrm>
              <a:prstGeom prst="rect">
                <a:avLst/>
              </a:prstGeom>
              <a:blipFill>
                <a:blip r:embed="rId2"/>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79422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8840D-A4C4-4114-8AD5-76AB5EF2A76F}"/>
              </a:ext>
            </a:extLst>
          </p:cNvPr>
          <p:cNvSpPr>
            <a:spLocks noGrp="1"/>
          </p:cNvSpPr>
          <p:nvPr>
            <p:ph type="title"/>
          </p:nvPr>
        </p:nvSpPr>
        <p:spPr/>
        <p:txBody>
          <a:bodyPr/>
          <a:lstStyle/>
          <a:p>
            <a:r>
              <a:rPr lang="pt-BR" dirty="0"/>
              <a:t>Vantagem absoluta e vantagem comparativa</a:t>
            </a:r>
          </a:p>
        </p:txBody>
      </p:sp>
      <p:sp>
        <p:nvSpPr>
          <p:cNvPr id="3" name="Espaço Reservado para Conteúdo 2">
            <a:extLst>
              <a:ext uri="{FF2B5EF4-FFF2-40B4-BE49-F238E27FC236}">
                <a16:creationId xmlns:a16="http://schemas.microsoft.com/office/drawing/2014/main" id="{85CB69C9-DF5F-4DFD-8A52-0AB4D3AD23CA}"/>
              </a:ext>
            </a:extLst>
          </p:cNvPr>
          <p:cNvSpPr>
            <a:spLocks noGrp="1"/>
          </p:cNvSpPr>
          <p:nvPr>
            <p:ph idx="1"/>
          </p:nvPr>
        </p:nvSpPr>
        <p:spPr/>
        <p:txBody>
          <a:bodyPr/>
          <a:lstStyle/>
          <a:p>
            <a:r>
              <a:rPr lang="pt-BR" dirty="0"/>
              <a:t>A pecuarista tem vantagens absolutas na produção de carne e de batatas. Em uma hora de trabalho:</a:t>
            </a:r>
          </a:p>
          <a:p>
            <a:pPr lvl="1"/>
            <a:r>
              <a:rPr lang="pt-BR" dirty="0"/>
              <a:t>A pecuarista produz 3 kg de carne; o agricultor, 1 kg de carne</a:t>
            </a:r>
          </a:p>
          <a:p>
            <a:pPr lvl="1"/>
            <a:r>
              <a:rPr lang="pt-BR" dirty="0"/>
              <a:t>A pecuarista produz 6 kg de batatas; o agricultor, 4 kg de batatas</a:t>
            </a:r>
          </a:p>
          <a:p>
            <a:r>
              <a:rPr lang="pt-BR" dirty="0"/>
              <a:t>Para a pecuarista, a produção de carne tem vantagem comparativa. Em uma hora de trabalho ela produz:</a:t>
            </a:r>
          </a:p>
          <a:p>
            <a:pPr lvl="1"/>
            <a:r>
              <a:rPr lang="pt-BR" dirty="0"/>
              <a:t>Carne equivalente a 9 kg de batatas OU 6 kg de batatas</a:t>
            </a:r>
          </a:p>
          <a:p>
            <a:r>
              <a:rPr lang="pt-BR" dirty="0"/>
              <a:t>Para o agricultor, a produção de batatas tem vantagem comparativa</a:t>
            </a:r>
          </a:p>
          <a:p>
            <a:pPr lvl="1"/>
            <a:r>
              <a:rPr lang="pt-BR" dirty="0"/>
              <a:t>Carne equivalente a 3 kg de batatas OU 4 kg de batatas</a:t>
            </a:r>
          </a:p>
        </p:txBody>
      </p:sp>
    </p:spTree>
    <p:extLst>
      <p:ext uri="{BB962C8B-B14F-4D97-AF65-F5344CB8AC3E}">
        <p14:creationId xmlns:p14="http://schemas.microsoft.com/office/powerpoint/2010/main" val="156724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43DCC-9F99-46FF-A428-33D26F7D85AC}"/>
              </a:ext>
            </a:extLst>
          </p:cNvPr>
          <p:cNvSpPr>
            <a:spLocks noGrp="1"/>
          </p:cNvSpPr>
          <p:nvPr>
            <p:ph type="title"/>
          </p:nvPr>
        </p:nvSpPr>
        <p:spPr/>
        <p:txBody>
          <a:bodyPr/>
          <a:lstStyle/>
          <a:p>
            <a:r>
              <a:rPr lang="pt-BR" dirty="0"/>
              <a:t>Vantagens comparativas e o comércio internacional</a:t>
            </a:r>
          </a:p>
        </p:txBody>
      </p:sp>
      <p:pic>
        <p:nvPicPr>
          <p:cNvPr id="1026" name="Picture 2">
            <a:extLst>
              <a:ext uri="{FF2B5EF4-FFF2-40B4-BE49-F238E27FC236}">
                <a16:creationId xmlns:a16="http://schemas.microsoft.com/office/drawing/2014/main" id="{698BF9CB-9200-4CA9-8852-98A394433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85" y="2262188"/>
            <a:ext cx="2372172" cy="306705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DBAABFE7-A0DF-418E-A00D-124F41FD9693}"/>
              </a:ext>
            </a:extLst>
          </p:cNvPr>
          <p:cNvSpPr txBox="1"/>
          <p:nvPr/>
        </p:nvSpPr>
        <p:spPr>
          <a:xfrm>
            <a:off x="1066785" y="5716072"/>
            <a:ext cx="3605228" cy="369332"/>
          </a:xfrm>
          <a:prstGeom prst="rect">
            <a:avLst/>
          </a:prstGeom>
          <a:noFill/>
        </p:spPr>
        <p:txBody>
          <a:bodyPr wrap="square">
            <a:spAutoFit/>
          </a:bodyPr>
          <a:lstStyle/>
          <a:p>
            <a:r>
              <a:rPr lang="pt-BR" b="1" i="0" dirty="0">
                <a:solidFill>
                  <a:srgbClr val="202122"/>
                </a:solidFill>
                <a:effectLst/>
                <a:latin typeface="Arial" panose="020B0604020202020204" pitchFamily="34" charset="0"/>
              </a:rPr>
              <a:t>David Ricardo</a:t>
            </a:r>
            <a:r>
              <a:rPr lang="pt-BR" b="0" i="0" dirty="0">
                <a:solidFill>
                  <a:srgbClr val="202122"/>
                </a:solidFill>
                <a:effectLst/>
                <a:latin typeface="Arial" panose="020B0604020202020204" pitchFamily="34" charset="0"/>
              </a:rPr>
              <a:t> </a:t>
            </a:r>
            <a:r>
              <a:rPr lang="pt-BR" b="0" i="0" dirty="0">
                <a:effectLst/>
                <a:latin typeface="Arial" panose="020B0604020202020204" pitchFamily="34" charset="0"/>
              </a:rPr>
              <a:t>(</a:t>
            </a:r>
            <a:r>
              <a:rPr lang="pt-BR" b="0" i="0" strike="noStrike" dirty="0">
                <a:effectLst/>
                <a:latin typeface="Arial" panose="020B0604020202020204" pitchFamily="34" charset="0"/>
              </a:rPr>
              <a:t>1772</a:t>
            </a:r>
            <a:r>
              <a:rPr lang="pt-BR" b="0" i="0" dirty="0">
                <a:effectLst/>
                <a:latin typeface="Arial" panose="020B0604020202020204" pitchFamily="34" charset="0"/>
              </a:rPr>
              <a:t> – </a:t>
            </a:r>
            <a:r>
              <a:rPr lang="pt-BR" b="0" i="0" strike="noStrike" dirty="0">
                <a:effectLst/>
                <a:latin typeface="Arial" panose="020B0604020202020204" pitchFamily="34" charset="0"/>
              </a:rPr>
              <a:t>1823</a:t>
            </a:r>
            <a:r>
              <a:rPr lang="pt-BR" b="0" i="0" dirty="0">
                <a:effectLst/>
                <a:latin typeface="Arial" panose="020B0604020202020204" pitchFamily="34" charset="0"/>
              </a:rPr>
              <a:t>)</a:t>
            </a:r>
            <a:endParaRPr lang="pt-BR" dirty="0"/>
          </a:p>
        </p:txBody>
      </p:sp>
      <p:sp>
        <p:nvSpPr>
          <p:cNvPr id="4" name="CaixaDeTexto 3">
            <a:extLst>
              <a:ext uri="{FF2B5EF4-FFF2-40B4-BE49-F238E27FC236}">
                <a16:creationId xmlns:a16="http://schemas.microsoft.com/office/drawing/2014/main" id="{CE55BFF2-09EC-4BFD-A5B2-18E5B4EE8B78}"/>
              </a:ext>
            </a:extLst>
          </p:cNvPr>
          <p:cNvSpPr txBox="1"/>
          <p:nvPr/>
        </p:nvSpPr>
        <p:spPr>
          <a:xfrm>
            <a:off x="4672012" y="1690688"/>
            <a:ext cx="6681787" cy="4832092"/>
          </a:xfrm>
          <a:prstGeom prst="rect">
            <a:avLst/>
          </a:prstGeom>
          <a:noFill/>
        </p:spPr>
        <p:txBody>
          <a:bodyPr wrap="square" rtlCol="0">
            <a:spAutoFit/>
          </a:bodyPr>
          <a:lstStyle/>
          <a:p>
            <a:pPr>
              <a:spcAft>
                <a:spcPts val="1200"/>
              </a:spcAft>
            </a:pPr>
            <a:r>
              <a:rPr lang="pt-BR" sz="2800" dirty="0"/>
              <a:t>Contexto Histórico</a:t>
            </a:r>
          </a:p>
          <a:p>
            <a:pPr marL="457200" indent="-457200">
              <a:buFont typeface="Arial" panose="020B0604020202020204" pitchFamily="34" charset="0"/>
              <a:buChar char="•"/>
            </a:pPr>
            <a:r>
              <a:rPr lang="pt-BR" sz="2800" dirty="0"/>
              <a:t>Tratado de </a:t>
            </a:r>
            <a:r>
              <a:rPr lang="pt-BR" sz="2800" dirty="0" err="1"/>
              <a:t>Methuen</a:t>
            </a:r>
            <a:r>
              <a:rPr lang="pt-BR" sz="2800" dirty="0"/>
              <a:t>, ou Tratado dos Panos e Vinhos (1703) </a:t>
            </a:r>
          </a:p>
          <a:p>
            <a:pPr marL="457200" indent="-457200">
              <a:buFont typeface="Arial" panose="020B0604020202020204" pitchFamily="34" charset="0"/>
              <a:buChar char="•"/>
            </a:pPr>
            <a:r>
              <a:rPr lang="pt-BR" sz="2800" dirty="0"/>
              <a:t>Inglaterra e Portugal</a:t>
            </a:r>
          </a:p>
          <a:p>
            <a:pPr marL="457200" indent="-457200">
              <a:buFont typeface="Arial" panose="020B0604020202020204" pitchFamily="34" charset="0"/>
              <a:buChar char="•"/>
            </a:pPr>
            <a:r>
              <a:rPr lang="pt-BR" sz="2800" dirty="0"/>
              <a:t>tecido de lã inglês: admitido em Portugal com isenção de direitos</a:t>
            </a:r>
          </a:p>
          <a:p>
            <a:pPr marL="457200" indent="-457200">
              <a:buFont typeface="Arial" panose="020B0604020202020204" pitchFamily="34" charset="0"/>
              <a:buChar char="•"/>
            </a:pPr>
            <a:r>
              <a:rPr lang="pt-BR" sz="2800" dirty="0"/>
              <a:t>os vinhos portugueses importados para a Inglaterra estariam sujeitos a um terço a menos do que os vinhos importados da França</a:t>
            </a:r>
          </a:p>
          <a:p>
            <a:endParaRPr lang="pt-BR" dirty="0"/>
          </a:p>
        </p:txBody>
      </p:sp>
    </p:spTree>
    <p:extLst>
      <p:ext uri="{BB962C8B-B14F-4D97-AF65-F5344CB8AC3E}">
        <p14:creationId xmlns:p14="http://schemas.microsoft.com/office/powerpoint/2010/main" val="426918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43DCC-9F99-46FF-A428-33D26F7D85AC}"/>
              </a:ext>
            </a:extLst>
          </p:cNvPr>
          <p:cNvSpPr>
            <a:spLocks noGrp="1"/>
          </p:cNvSpPr>
          <p:nvPr>
            <p:ph type="title"/>
          </p:nvPr>
        </p:nvSpPr>
        <p:spPr/>
        <p:txBody>
          <a:bodyPr/>
          <a:lstStyle/>
          <a:p>
            <a:r>
              <a:rPr lang="pt-BR" dirty="0"/>
              <a:t>Vantagens comparativas e o comércio internacional</a:t>
            </a:r>
          </a:p>
        </p:txBody>
      </p:sp>
      <p:pic>
        <p:nvPicPr>
          <p:cNvPr id="1026" name="Picture 2">
            <a:extLst>
              <a:ext uri="{FF2B5EF4-FFF2-40B4-BE49-F238E27FC236}">
                <a16:creationId xmlns:a16="http://schemas.microsoft.com/office/drawing/2014/main" id="{698BF9CB-9200-4CA9-8852-98A394433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85" y="2262188"/>
            <a:ext cx="2372172" cy="306705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DBAABFE7-A0DF-418E-A00D-124F41FD9693}"/>
              </a:ext>
            </a:extLst>
          </p:cNvPr>
          <p:cNvSpPr txBox="1"/>
          <p:nvPr/>
        </p:nvSpPr>
        <p:spPr>
          <a:xfrm>
            <a:off x="1066785" y="5716072"/>
            <a:ext cx="3605228" cy="369332"/>
          </a:xfrm>
          <a:prstGeom prst="rect">
            <a:avLst/>
          </a:prstGeom>
          <a:noFill/>
        </p:spPr>
        <p:txBody>
          <a:bodyPr wrap="square">
            <a:spAutoFit/>
          </a:bodyPr>
          <a:lstStyle/>
          <a:p>
            <a:r>
              <a:rPr lang="pt-BR" b="1" i="0" dirty="0">
                <a:solidFill>
                  <a:srgbClr val="202122"/>
                </a:solidFill>
                <a:effectLst/>
                <a:latin typeface="Arial" panose="020B0604020202020204" pitchFamily="34" charset="0"/>
              </a:rPr>
              <a:t>David Ricardo</a:t>
            </a:r>
            <a:r>
              <a:rPr lang="pt-BR" b="0" i="0" dirty="0">
                <a:solidFill>
                  <a:srgbClr val="202122"/>
                </a:solidFill>
                <a:effectLst/>
                <a:latin typeface="Arial" panose="020B0604020202020204" pitchFamily="34" charset="0"/>
              </a:rPr>
              <a:t> </a:t>
            </a:r>
            <a:r>
              <a:rPr lang="pt-BR" b="0" i="0" dirty="0">
                <a:effectLst/>
                <a:latin typeface="Arial" panose="020B0604020202020204" pitchFamily="34" charset="0"/>
              </a:rPr>
              <a:t>(</a:t>
            </a:r>
            <a:r>
              <a:rPr lang="pt-BR" b="0" i="0" strike="noStrike" dirty="0">
                <a:effectLst/>
                <a:latin typeface="Arial" panose="020B0604020202020204" pitchFamily="34" charset="0"/>
              </a:rPr>
              <a:t>1772</a:t>
            </a:r>
            <a:r>
              <a:rPr lang="pt-BR" b="0" i="0" dirty="0">
                <a:effectLst/>
                <a:latin typeface="Arial" panose="020B0604020202020204" pitchFamily="34" charset="0"/>
              </a:rPr>
              <a:t> – </a:t>
            </a:r>
            <a:r>
              <a:rPr lang="pt-BR" b="0" i="0" strike="noStrike" dirty="0">
                <a:effectLst/>
                <a:latin typeface="Arial" panose="020B0604020202020204" pitchFamily="34" charset="0"/>
              </a:rPr>
              <a:t>1823</a:t>
            </a:r>
            <a:r>
              <a:rPr lang="pt-BR" b="0" i="0" dirty="0">
                <a:effectLst/>
                <a:latin typeface="Arial" panose="020B0604020202020204" pitchFamily="34" charset="0"/>
              </a:rPr>
              <a:t>)</a:t>
            </a:r>
            <a:endParaRPr lang="pt-BR" dirty="0"/>
          </a:p>
        </p:txBody>
      </p:sp>
      <p:sp>
        <p:nvSpPr>
          <p:cNvPr id="4" name="CaixaDeTexto 3">
            <a:extLst>
              <a:ext uri="{FF2B5EF4-FFF2-40B4-BE49-F238E27FC236}">
                <a16:creationId xmlns:a16="http://schemas.microsoft.com/office/drawing/2014/main" id="{CE55BFF2-09EC-4BFD-A5B2-18E5B4EE8B78}"/>
              </a:ext>
            </a:extLst>
          </p:cNvPr>
          <p:cNvSpPr txBox="1"/>
          <p:nvPr/>
        </p:nvSpPr>
        <p:spPr>
          <a:xfrm>
            <a:off x="4672012" y="1690688"/>
            <a:ext cx="6681787" cy="4832092"/>
          </a:xfrm>
          <a:prstGeom prst="rect">
            <a:avLst/>
          </a:prstGeom>
          <a:noFill/>
        </p:spPr>
        <p:txBody>
          <a:bodyPr wrap="square" rtlCol="0">
            <a:spAutoFit/>
          </a:bodyPr>
          <a:lstStyle/>
          <a:p>
            <a:pPr>
              <a:spcAft>
                <a:spcPts val="1200"/>
              </a:spcAft>
            </a:pPr>
            <a:r>
              <a:rPr lang="pt-BR" sz="2800" dirty="0"/>
              <a:t>Contexto Histórico</a:t>
            </a:r>
          </a:p>
          <a:p>
            <a:pPr marL="457200" indent="-457200">
              <a:buFont typeface="Arial" panose="020B0604020202020204" pitchFamily="34" charset="0"/>
              <a:buChar char="•"/>
            </a:pPr>
            <a:r>
              <a:rPr lang="pt-BR" sz="2800" dirty="0"/>
              <a:t>Leis dos cereais (</a:t>
            </a:r>
            <a:r>
              <a:rPr lang="pt-BR" sz="2800" dirty="0" err="1"/>
              <a:t>Corn</a:t>
            </a:r>
            <a:r>
              <a:rPr lang="pt-BR" sz="2800" dirty="0"/>
              <a:t> </a:t>
            </a:r>
            <a:r>
              <a:rPr lang="pt-BR" sz="2800" dirty="0" err="1"/>
              <a:t>Laws</a:t>
            </a:r>
            <a:r>
              <a:rPr lang="pt-BR" sz="2800" dirty="0"/>
              <a:t>)</a:t>
            </a:r>
          </a:p>
          <a:p>
            <a:pPr marL="457200" indent="-457200">
              <a:buFont typeface="Arial" panose="020B0604020202020204" pitchFamily="34" charset="0"/>
              <a:buChar char="•"/>
            </a:pPr>
            <a:r>
              <a:rPr lang="pt-BR" sz="2800" dirty="0"/>
              <a:t>1815 - 1846</a:t>
            </a:r>
          </a:p>
          <a:p>
            <a:pPr marL="457200" indent="-457200">
              <a:buFont typeface="Arial" panose="020B0604020202020204" pitchFamily="34" charset="0"/>
              <a:buChar char="•"/>
            </a:pPr>
            <a:r>
              <a:rPr lang="pt-BR" sz="2800" dirty="0"/>
              <a:t>Tarifas e outras restrições à importação de grãos</a:t>
            </a:r>
          </a:p>
          <a:p>
            <a:pPr marL="457200" indent="-457200">
              <a:buFont typeface="Arial" panose="020B0604020202020204" pitchFamily="34" charset="0"/>
              <a:buChar char="•"/>
            </a:pPr>
            <a:r>
              <a:rPr lang="pt-BR" sz="2800" dirty="0"/>
              <a:t>Objetivo: sustentar os preços domésticos, evitando a competição com os importados</a:t>
            </a:r>
          </a:p>
          <a:p>
            <a:pPr marL="457200" indent="-457200">
              <a:buFont typeface="Arial" panose="020B0604020202020204" pitchFamily="34" charset="0"/>
              <a:buChar char="•"/>
            </a:pPr>
            <a:r>
              <a:rPr lang="pt-BR" sz="2800" dirty="0"/>
              <a:t>Ganhadores: nobreza fundiária</a:t>
            </a:r>
          </a:p>
          <a:p>
            <a:pPr marL="457200" indent="-457200">
              <a:buFont typeface="Arial" panose="020B0604020202020204" pitchFamily="34" charset="0"/>
              <a:buChar char="•"/>
            </a:pPr>
            <a:r>
              <a:rPr lang="pt-BR" sz="2800" dirty="0"/>
              <a:t>Perdedores: consumidores</a:t>
            </a:r>
          </a:p>
          <a:p>
            <a:endParaRPr lang="pt-BR" dirty="0"/>
          </a:p>
        </p:txBody>
      </p:sp>
    </p:spTree>
    <p:extLst>
      <p:ext uri="{BB962C8B-B14F-4D97-AF65-F5344CB8AC3E}">
        <p14:creationId xmlns:p14="http://schemas.microsoft.com/office/powerpoint/2010/main" val="141545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orn Laws were introduced in 1815 to protect the British farmer from  foreign competition. The ensuing inflated price of wheat and subsequent  high price of bread caused great hardship amongst the poor.">
            <a:extLst>
              <a:ext uri="{FF2B5EF4-FFF2-40B4-BE49-F238E27FC236}">
                <a16:creationId xmlns:a16="http://schemas.microsoft.com/office/drawing/2014/main" id="{9BC9E82F-3318-4E4B-9117-BBDB304B1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00" b="10500"/>
          <a:stretch/>
        </p:blipFill>
        <p:spPr bwMode="auto">
          <a:xfrm>
            <a:off x="1471613" y="-219938"/>
            <a:ext cx="9818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09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ukpolitics - On this day 171 years ago, the Corn Laws were repealed. &quot;Free trade with all the world&quot;- Anti-Corn Law League poster 1846">
            <a:extLst>
              <a:ext uri="{FF2B5EF4-FFF2-40B4-BE49-F238E27FC236}">
                <a16:creationId xmlns:a16="http://schemas.microsoft.com/office/drawing/2014/main" id="{BFA51F69-4087-408C-BB31-7262F4B3A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175736"/>
            <a:ext cx="5143500" cy="650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7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FE01E-3B75-445B-9BAE-D6E549B38CF4}"/>
              </a:ext>
            </a:extLst>
          </p:cNvPr>
          <p:cNvSpPr>
            <a:spLocks noGrp="1"/>
          </p:cNvSpPr>
          <p:nvPr>
            <p:ph type="title"/>
          </p:nvPr>
        </p:nvSpPr>
        <p:spPr/>
        <p:txBody>
          <a:bodyPr/>
          <a:lstStyle/>
          <a:p>
            <a:r>
              <a:rPr lang="pt-BR" dirty="0"/>
              <a:t>Teoria das Vantagens Comparativas</a:t>
            </a:r>
          </a:p>
        </p:txBody>
      </p:sp>
      <p:pic>
        <p:nvPicPr>
          <p:cNvPr id="1026" name="Picture 2" descr="Table 1 : Ricardos Numerica l Example">
            <a:extLst>
              <a:ext uri="{FF2B5EF4-FFF2-40B4-BE49-F238E27FC236}">
                <a16:creationId xmlns:a16="http://schemas.microsoft.com/office/drawing/2014/main" id="{DEE72151-9563-432E-98C8-C659C3083C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10" b="11210"/>
          <a:stretch/>
        </p:blipFill>
        <p:spPr bwMode="auto">
          <a:xfrm>
            <a:off x="2143125" y="1473638"/>
            <a:ext cx="7905750" cy="219075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3D45DF8D-12E9-43C9-A168-1E087C782500}"/>
              </a:ext>
            </a:extLst>
          </p:cNvPr>
          <p:cNvSpPr txBox="1"/>
          <p:nvPr/>
        </p:nvSpPr>
        <p:spPr>
          <a:xfrm>
            <a:off x="1300163" y="4171950"/>
            <a:ext cx="9772650" cy="2308324"/>
          </a:xfrm>
          <a:prstGeom prst="rect">
            <a:avLst/>
          </a:prstGeom>
          <a:noFill/>
        </p:spPr>
        <p:txBody>
          <a:bodyPr wrap="square" rtlCol="0">
            <a:spAutoFit/>
          </a:bodyPr>
          <a:lstStyle/>
          <a:p>
            <a:pPr marL="285750" indent="-285750">
              <a:buFont typeface="Arial" panose="020B0604020202020204" pitchFamily="34" charset="0"/>
              <a:buChar char="•"/>
            </a:pPr>
            <a:r>
              <a:rPr lang="pt-BR" sz="2400" dirty="0"/>
              <a:t>Portugal tem vantagens absolutas, tanto em roupas quanto em vinhos</a:t>
            </a:r>
          </a:p>
          <a:p>
            <a:pPr marL="285750" indent="-285750">
              <a:buFont typeface="Arial" panose="020B0604020202020204" pitchFamily="34" charset="0"/>
              <a:buChar char="•"/>
            </a:pPr>
            <a:r>
              <a:rPr lang="pt-BR" sz="2400" dirty="0"/>
              <a:t>Portugal tem vantagem comparativa na produção de vinhos</a:t>
            </a:r>
          </a:p>
          <a:p>
            <a:pPr marL="285750" indent="-285750">
              <a:buFont typeface="Arial" panose="020B0604020202020204" pitchFamily="34" charset="0"/>
              <a:buChar char="•"/>
            </a:pPr>
            <a:r>
              <a:rPr lang="pt-BR" sz="2400" dirty="0"/>
              <a:t>Inglaterra tem vantagem comparativa na produção de roupas</a:t>
            </a:r>
          </a:p>
          <a:p>
            <a:pPr marL="285750" indent="-285750">
              <a:buFont typeface="Arial" panose="020B0604020202020204" pitchFamily="34" charset="0"/>
              <a:buChar char="•"/>
            </a:pPr>
            <a:r>
              <a:rPr lang="pt-BR" sz="2400" dirty="0"/>
              <a:t>O livre comércio beneficia os dois países</a:t>
            </a:r>
          </a:p>
          <a:p>
            <a:pPr marL="285750" indent="-285750">
              <a:buFont typeface="Arial" panose="020B0604020202020204" pitchFamily="34" charset="0"/>
              <a:buChar char="•"/>
            </a:pPr>
            <a:r>
              <a:rPr lang="pt-BR" sz="2400" dirty="0"/>
              <a:t>Inglaterra exporta roupas e importa vinhos; Portugal exporta vinhos e importa roupas</a:t>
            </a:r>
          </a:p>
        </p:txBody>
      </p:sp>
    </p:spTree>
    <p:extLst>
      <p:ext uri="{BB962C8B-B14F-4D97-AF65-F5344CB8AC3E}">
        <p14:creationId xmlns:p14="http://schemas.microsoft.com/office/powerpoint/2010/main" val="22816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02041E-FFDE-446F-B347-3C7FD7B71656}"/>
              </a:ext>
            </a:extLst>
          </p:cNvPr>
          <p:cNvSpPr>
            <a:spLocks noGrp="1"/>
          </p:cNvSpPr>
          <p:nvPr>
            <p:ph type="title"/>
          </p:nvPr>
        </p:nvSpPr>
        <p:spPr/>
        <p:txBody>
          <a:bodyPr/>
          <a:lstStyle/>
          <a:p>
            <a:r>
              <a:rPr lang="pt-BR" dirty="0"/>
              <a:t>De volta à Fronteira de Possibilidades de Produção</a:t>
            </a:r>
          </a:p>
        </p:txBody>
      </p:sp>
      <p:sp>
        <p:nvSpPr>
          <p:cNvPr id="3" name="Espaço Reservado para Conteúdo 2">
            <a:extLst>
              <a:ext uri="{FF2B5EF4-FFF2-40B4-BE49-F238E27FC236}">
                <a16:creationId xmlns:a16="http://schemas.microsoft.com/office/drawing/2014/main" id="{5AB92B3D-56CE-4072-A50C-739867DD2972}"/>
              </a:ext>
            </a:extLst>
          </p:cNvPr>
          <p:cNvSpPr>
            <a:spLocks noGrp="1"/>
          </p:cNvSpPr>
          <p:nvPr>
            <p:ph idx="1"/>
          </p:nvPr>
        </p:nvSpPr>
        <p:spPr/>
        <p:txBody>
          <a:bodyPr/>
          <a:lstStyle/>
          <a:p>
            <a:endParaRPr lang="pt-BR" dirty="0"/>
          </a:p>
          <a:p>
            <a:endParaRPr lang="pt-BR" dirty="0"/>
          </a:p>
          <a:p>
            <a:pPr marL="0" indent="0" algn="ctr">
              <a:buNone/>
            </a:pPr>
            <a:r>
              <a:rPr lang="pt-BR" sz="3600" dirty="0"/>
              <a:t>Como os preços orientam o uso de recursos escassos?</a:t>
            </a:r>
          </a:p>
        </p:txBody>
      </p:sp>
    </p:spTree>
    <p:extLst>
      <p:ext uri="{BB962C8B-B14F-4D97-AF65-F5344CB8AC3E}">
        <p14:creationId xmlns:p14="http://schemas.microsoft.com/office/powerpoint/2010/main" val="381466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20132D8-EA75-4E49-9C29-8639C3DF34D1}"/>
              </a:ext>
            </a:extLst>
          </p:cNvPr>
          <p:cNvPicPr>
            <a:picLocks noChangeAspect="1"/>
          </p:cNvPicPr>
          <p:nvPr/>
        </p:nvPicPr>
        <p:blipFill>
          <a:blip r:embed="rId2"/>
          <a:stretch>
            <a:fillRect/>
          </a:stretch>
        </p:blipFill>
        <p:spPr>
          <a:xfrm>
            <a:off x="1617625" y="724475"/>
            <a:ext cx="8956749" cy="5409050"/>
          </a:xfrm>
          <a:prstGeom prst="rect">
            <a:avLst/>
          </a:prstGeom>
        </p:spPr>
      </p:pic>
      <p:grpSp>
        <p:nvGrpSpPr>
          <p:cNvPr id="8" name="Agrupar 7">
            <a:extLst>
              <a:ext uri="{FF2B5EF4-FFF2-40B4-BE49-F238E27FC236}">
                <a16:creationId xmlns:a16="http://schemas.microsoft.com/office/drawing/2014/main" id="{FEE7C1F9-6099-4F4D-A543-B14516886058}"/>
              </a:ext>
            </a:extLst>
          </p:cNvPr>
          <p:cNvGrpSpPr/>
          <p:nvPr/>
        </p:nvGrpSpPr>
        <p:grpSpPr>
          <a:xfrm>
            <a:off x="1500188" y="1985962"/>
            <a:ext cx="3662374" cy="707886"/>
            <a:chOff x="1500188" y="1985962"/>
            <a:chExt cx="3441677" cy="707886"/>
          </a:xfrm>
        </p:grpSpPr>
        <p:sp>
          <p:nvSpPr>
            <p:cNvPr id="4" name="CaixaDeTexto 3">
              <a:extLst>
                <a:ext uri="{FF2B5EF4-FFF2-40B4-BE49-F238E27FC236}">
                  <a16:creationId xmlns:a16="http://schemas.microsoft.com/office/drawing/2014/main" id="{0015BAA2-1961-4C78-B128-0BDF9BC4E207}"/>
                </a:ext>
              </a:extLst>
            </p:cNvPr>
            <p:cNvSpPr txBox="1"/>
            <p:nvPr/>
          </p:nvSpPr>
          <p:spPr>
            <a:xfrm>
              <a:off x="1500188" y="1985962"/>
              <a:ext cx="2940421" cy="707886"/>
            </a:xfrm>
            <a:prstGeom prst="rect">
              <a:avLst/>
            </a:prstGeom>
            <a:noFill/>
          </p:spPr>
          <p:txBody>
            <a:bodyPr wrap="square" rtlCol="0">
              <a:spAutoFit/>
            </a:bodyPr>
            <a:lstStyle/>
            <a:p>
              <a:r>
                <a:rPr lang="pt-BR" sz="2000" i="1" dirty="0">
                  <a:solidFill>
                    <a:srgbClr val="FF0000"/>
                  </a:solidFill>
                </a:rPr>
                <a:t>Fronteira de Possibilidades de Produção</a:t>
              </a:r>
            </a:p>
          </p:txBody>
        </p:sp>
        <p:cxnSp>
          <p:nvCxnSpPr>
            <p:cNvPr id="6" name="Conector: Curvo 5">
              <a:extLst>
                <a:ext uri="{FF2B5EF4-FFF2-40B4-BE49-F238E27FC236}">
                  <a16:creationId xmlns:a16="http://schemas.microsoft.com/office/drawing/2014/main" id="{0200DC3E-F1A9-4130-B53B-52461C3E1618}"/>
                </a:ext>
              </a:extLst>
            </p:cNvPr>
            <p:cNvCxnSpPr>
              <a:cxnSpLocks/>
            </p:cNvCxnSpPr>
            <p:nvPr/>
          </p:nvCxnSpPr>
          <p:spPr>
            <a:xfrm flipV="1">
              <a:off x="4317988" y="1999982"/>
              <a:ext cx="623877" cy="101531"/>
            </a:xfrm>
            <a:prstGeom prst="curved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aixaDeTexto 8">
            <a:extLst>
              <a:ext uri="{FF2B5EF4-FFF2-40B4-BE49-F238E27FC236}">
                <a16:creationId xmlns:a16="http://schemas.microsoft.com/office/drawing/2014/main" id="{5C116E61-8628-4BF9-A8D3-8203DD223A87}"/>
              </a:ext>
            </a:extLst>
          </p:cNvPr>
          <p:cNvSpPr txBox="1"/>
          <p:nvPr/>
        </p:nvSpPr>
        <p:spPr>
          <a:xfrm>
            <a:off x="842963" y="2853035"/>
            <a:ext cx="3186113" cy="923330"/>
          </a:xfrm>
          <a:prstGeom prst="rect">
            <a:avLst/>
          </a:prstGeom>
          <a:noFill/>
        </p:spPr>
        <p:txBody>
          <a:bodyPr wrap="square" rtlCol="0">
            <a:spAutoFit/>
          </a:bodyPr>
          <a:lstStyle/>
          <a:p>
            <a:r>
              <a:rPr lang="pt-BR" dirty="0"/>
              <a:t>Concavidade →Rendimentos decrescentes nas produções de ferro e de trigo</a:t>
            </a:r>
          </a:p>
        </p:txBody>
      </p:sp>
      <p:sp>
        <p:nvSpPr>
          <p:cNvPr id="10" name="Elipse 9">
            <a:extLst>
              <a:ext uri="{FF2B5EF4-FFF2-40B4-BE49-F238E27FC236}">
                <a16:creationId xmlns:a16="http://schemas.microsoft.com/office/drawing/2014/main" id="{55D1FD8D-1029-4693-85F4-30ED8C5CD5FC}"/>
              </a:ext>
            </a:extLst>
          </p:cNvPr>
          <p:cNvSpPr/>
          <p:nvPr/>
        </p:nvSpPr>
        <p:spPr>
          <a:xfrm>
            <a:off x="4564856" y="1763852"/>
            <a:ext cx="185737"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a:extLst>
              <a:ext uri="{FF2B5EF4-FFF2-40B4-BE49-F238E27FC236}">
                <a16:creationId xmlns:a16="http://schemas.microsoft.com/office/drawing/2014/main" id="{F94714E4-0404-4CA4-8503-1D6F3ADE95CE}"/>
              </a:ext>
            </a:extLst>
          </p:cNvPr>
          <p:cNvSpPr/>
          <p:nvPr/>
        </p:nvSpPr>
        <p:spPr>
          <a:xfrm>
            <a:off x="8246277" y="5159529"/>
            <a:ext cx="185737"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1" name="Agrupar 20">
            <a:extLst>
              <a:ext uri="{FF2B5EF4-FFF2-40B4-BE49-F238E27FC236}">
                <a16:creationId xmlns:a16="http://schemas.microsoft.com/office/drawing/2014/main" id="{99B48169-5B9A-4168-894C-515D74F00F62}"/>
              </a:ext>
            </a:extLst>
          </p:cNvPr>
          <p:cNvGrpSpPr/>
          <p:nvPr/>
        </p:nvGrpSpPr>
        <p:grpSpPr>
          <a:xfrm>
            <a:off x="7672388" y="1085850"/>
            <a:ext cx="3676648" cy="1767185"/>
            <a:chOff x="7672388" y="1085850"/>
            <a:chExt cx="3676648" cy="1767185"/>
          </a:xfrm>
        </p:grpSpPr>
        <p:sp>
          <p:nvSpPr>
            <p:cNvPr id="12" name="CaixaDeTexto 11">
              <a:extLst>
                <a:ext uri="{FF2B5EF4-FFF2-40B4-BE49-F238E27FC236}">
                  <a16:creationId xmlns:a16="http://schemas.microsoft.com/office/drawing/2014/main" id="{216338BA-B941-41B3-BD34-D98D7686B210}"/>
                </a:ext>
              </a:extLst>
            </p:cNvPr>
            <p:cNvSpPr txBox="1"/>
            <p:nvPr/>
          </p:nvSpPr>
          <p:spPr>
            <a:xfrm>
              <a:off x="7672388" y="1085850"/>
              <a:ext cx="3676648" cy="1015663"/>
            </a:xfrm>
            <a:prstGeom prst="rect">
              <a:avLst/>
            </a:prstGeom>
            <a:noFill/>
          </p:spPr>
          <p:txBody>
            <a:bodyPr wrap="square" rtlCol="0">
              <a:spAutoFit/>
            </a:bodyPr>
            <a:lstStyle/>
            <a:p>
              <a:r>
                <a:rPr lang="pt-BR" sz="2000" dirty="0">
                  <a:solidFill>
                    <a:schemeClr val="tx2"/>
                  </a:solidFill>
                </a:rPr>
                <a:t>- - - - Combinações de quantidades de ferro e de trigo que tem o mesmo </a:t>
              </a:r>
              <a:r>
                <a:rPr lang="pt-BR" sz="2000" b="1" dirty="0">
                  <a:solidFill>
                    <a:schemeClr val="tx2"/>
                  </a:solidFill>
                </a:rPr>
                <a:t>valor.</a:t>
              </a:r>
            </a:p>
          </p:txBody>
        </p:sp>
        <p:cxnSp>
          <p:nvCxnSpPr>
            <p:cNvPr id="14" name="Conector: Curvo 13">
              <a:extLst>
                <a:ext uri="{FF2B5EF4-FFF2-40B4-BE49-F238E27FC236}">
                  <a16:creationId xmlns:a16="http://schemas.microsoft.com/office/drawing/2014/main" id="{AF29F317-FD2B-4971-A3AF-E930C1A21063}"/>
                </a:ext>
              </a:extLst>
            </p:cNvPr>
            <p:cNvCxnSpPr/>
            <p:nvPr/>
          </p:nvCxnSpPr>
          <p:spPr>
            <a:xfrm rot="10800000" flipV="1">
              <a:off x="7900988" y="2101513"/>
              <a:ext cx="785812" cy="751522"/>
            </a:xfrm>
            <a:prstGeom prst="curved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Agrupar 31">
            <a:extLst>
              <a:ext uri="{FF2B5EF4-FFF2-40B4-BE49-F238E27FC236}">
                <a16:creationId xmlns:a16="http://schemas.microsoft.com/office/drawing/2014/main" id="{FD368680-7D54-43F4-A42D-493E9BD3C2B7}"/>
              </a:ext>
            </a:extLst>
          </p:cNvPr>
          <p:cNvGrpSpPr/>
          <p:nvPr/>
        </p:nvGrpSpPr>
        <p:grpSpPr>
          <a:xfrm>
            <a:off x="4270352" y="1978164"/>
            <a:ext cx="2059009" cy="461665"/>
            <a:chOff x="4270352" y="1978164"/>
            <a:chExt cx="2059009" cy="461665"/>
          </a:xfrm>
        </p:grpSpPr>
        <p:cxnSp>
          <p:nvCxnSpPr>
            <p:cNvPr id="16" name="Conector reto 15">
              <a:extLst>
                <a:ext uri="{FF2B5EF4-FFF2-40B4-BE49-F238E27FC236}">
                  <a16:creationId xmlns:a16="http://schemas.microsoft.com/office/drawing/2014/main" id="{0CF32E81-6568-44D5-9D1A-3495147DEB4F}"/>
                </a:ext>
              </a:extLst>
            </p:cNvPr>
            <p:cNvCxnSpPr>
              <a:cxnSpLocks/>
            </p:cNvCxnSpPr>
            <p:nvPr/>
          </p:nvCxnSpPr>
          <p:spPr>
            <a:xfrm flipH="1">
              <a:off x="4643437" y="2243118"/>
              <a:ext cx="1685924"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EB7D4E47-7B4C-4CF5-8F82-C809BDFC6F1A}"/>
                </a:ext>
              </a:extLst>
            </p:cNvPr>
            <p:cNvSpPr txBox="1"/>
            <p:nvPr/>
          </p:nvSpPr>
          <p:spPr>
            <a:xfrm>
              <a:off x="4270352" y="1978164"/>
              <a:ext cx="671513" cy="461665"/>
            </a:xfrm>
            <a:prstGeom prst="rect">
              <a:avLst/>
            </a:prstGeom>
            <a:noFill/>
          </p:spPr>
          <p:txBody>
            <a:bodyPr wrap="square" rtlCol="0">
              <a:spAutoFit/>
            </a:bodyPr>
            <a:lstStyle/>
            <a:p>
              <a:r>
                <a:rPr lang="pt-BR" sz="2400" dirty="0" err="1"/>
                <a:t>x</a:t>
              </a:r>
              <a:r>
                <a:rPr lang="pt-BR" sz="2400" baseline="-25000" dirty="0" err="1"/>
                <a:t>f</a:t>
              </a:r>
              <a:endParaRPr lang="pt-BR" sz="2400" baseline="-25000" dirty="0"/>
            </a:p>
          </p:txBody>
        </p:sp>
      </p:grpSp>
      <p:grpSp>
        <p:nvGrpSpPr>
          <p:cNvPr id="33" name="Agrupar 32">
            <a:extLst>
              <a:ext uri="{FF2B5EF4-FFF2-40B4-BE49-F238E27FC236}">
                <a16:creationId xmlns:a16="http://schemas.microsoft.com/office/drawing/2014/main" id="{0522B89C-A187-4B18-B43E-622C1BD31649}"/>
              </a:ext>
            </a:extLst>
          </p:cNvPr>
          <p:cNvGrpSpPr/>
          <p:nvPr/>
        </p:nvGrpSpPr>
        <p:grpSpPr>
          <a:xfrm>
            <a:off x="6103917" y="2243118"/>
            <a:ext cx="671513" cy="3448560"/>
            <a:chOff x="6103917" y="2243118"/>
            <a:chExt cx="671513" cy="3448560"/>
          </a:xfrm>
        </p:grpSpPr>
        <p:cxnSp>
          <p:nvCxnSpPr>
            <p:cNvPr id="18" name="Conector reto 17">
              <a:extLst>
                <a:ext uri="{FF2B5EF4-FFF2-40B4-BE49-F238E27FC236}">
                  <a16:creationId xmlns:a16="http://schemas.microsoft.com/office/drawing/2014/main" id="{6D63208F-0F7A-453D-B68A-700B7A762B79}"/>
                </a:ext>
              </a:extLst>
            </p:cNvPr>
            <p:cNvCxnSpPr>
              <a:cxnSpLocks/>
            </p:cNvCxnSpPr>
            <p:nvPr/>
          </p:nvCxnSpPr>
          <p:spPr>
            <a:xfrm flipH="1">
              <a:off x="6300801" y="2243118"/>
              <a:ext cx="14274" cy="302897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1" name="CaixaDeTexto 30">
              <a:extLst>
                <a:ext uri="{FF2B5EF4-FFF2-40B4-BE49-F238E27FC236}">
                  <a16:creationId xmlns:a16="http://schemas.microsoft.com/office/drawing/2014/main" id="{862B3801-FC41-4AD8-A7A6-ECA357699F35}"/>
                </a:ext>
              </a:extLst>
            </p:cNvPr>
            <p:cNvSpPr txBox="1"/>
            <p:nvPr/>
          </p:nvSpPr>
          <p:spPr>
            <a:xfrm>
              <a:off x="6103917" y="5230013"/>
              <a:ext cx="671513" cy="461665"/>
            </a:xfrm>
            <a:prstGeom prst="rect">
              <a:avLst/>
            </a:prstGeom>
            <a:noFill/>
          </p:spPr>
          <p:txBody>
            <a:bodyPr wrap="square" rtlCol="0">
              <a:spAutoFit/>
            </a:bodyPr>
            <a:lstStyle/>
            <a:p>
              <a:r>
                <a:rPr lang="pt-BR" sz="2400" dirty="0" err="1"/>
                <a:t>x</a:t>
              </a:r>
              <a:r>
                <a:rPr lang="pt-BR" sz="2400" baseline="-25000" dirty="0" err="1"/>
                <a:t>t</a:t>
              </a:r>
              <a:endParaRPr lang="pt-BR" sz="2400" baseline="-25000" dirty="0"/>
            </a:p>
          </p:txBody>
        </p:sp>
      </p:grpSp>
    </p:spTree>
    <p:extLst>
      <p:ext uri="{BB962C8B-B14F-4D97-AF65-F5344CB8AC3E}">
        <p14:creationId xmlns:p14="http://schemas.microsoft.com/office/powerpoint/2010/main" val="12839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AA08793-45F7-427C-B744-85D4D01E88C4}"/>
              </a:ext>
            </a:extLst>
          </p:cNvPr>
          <p:cNvPicPr>
            <a:picLocks noChangeAspect="1"/>
          </p:cNvPicPr>
          <p:nvPr/>
        </p:nvPicPr>
        <p:blipFill>
          <a:blip r:embed="rId2"/>
          <a:stretch>
            <a:fillRect/>
          </a:stretch>
        </p:blipFill>
        <p:spPr>
          <a:xfrm>
            <a:off x="685803" y="466344"/>
            <a:ext cx="10539032" cy="5925312"/>
          </a:xfrm>
          <a:prstGeom prst="rect">
            <a:avLst/>
          </a:prstGeom>
        </p:spPr>
      </p:pic>
      <p:sp>
        <p:nvSpPr>
          <p:cNvPr id="2" name="CaixaDeTexto 1">
            <a:extLst>
              <a:ext uri="{FF2B5EF4-FFF2-40B4-BE49-F238E27FC236}">
                <a16:creationId xmlns:a16="http://schemas.microsoft.com/office/drawing/2014/main" id="{9E9AF27E-6F42-472B-B4D1-CD7D77B3A108}"/>
              </a:ext>
            </a:extLst>
          </p:cNvPr>
          <p:cNvSpPr txBox="1"/>
          <p:nvPr/>
        </p:nvSpPr>
        <p:spPr>
          <a:xfrm>
            <a:off x="6310489" y="4814711"/>
            <a:ext cx="1332089" cy="688622"/>
          </a:xfrm>
          <a:prstGeom prst="rect">
            <a:avLst/>
          </a:prstGeom>
          <a:noFill/>
        </p:spPr>
        <p:txBody>
          <a:bodyPr wrap="square" rtlCol="0">
            <a:spAutoFit/>
          </a:bodyPr>
          <a:lstStyle/>
          <a:p>
            <a:endParaRPr lang="pt-BR" dirty="0"/>
          </a:p>
        </p:txBody>
      </p:sp>
      <p:sp>
        <p:nvSpPr>
          <p:cNvPr id="4" name="CaixaDeTexto 3">
            <a:extLst>
              <a:ext uri="{FF2B5EF4-FFF2-40B4-BE49-F238E27FC236}">
                <a16:creationId xmlns:a16="http://schemas.microsoft.com/office/drawing/2014/main" id="{322DC417-6F5E-4848-A171-7D5F3738C2E5}"/>
              </a:ext>
            </a:extLst>
          </p:cNvPr>
          <p:cNvSpPr txBox="1"/>
          <p:nvPr/>
        </p:nvSpPr>
        <p:spPr>
          <a:xfrm>
            <a:off x="3053644" y="4814711"/>
            <a:ext cx="7845778" cy="523220"/>
          </a:xfrm>
          <a:prstGeom prst="rect">
            <a:avLst/>
          </a:prstGeom>
          <a:noFill/>
        </p:spPr>
        <p:txBody>
          <a:bodyPr wrap="square" rtlCol="0">
            <a:spAutoFit/>
          </a:bodyPr>
          <a:lstStyle/>
          <a:p>
            <a:r>
              <a:rPr lang="pt-BR" sz="2800" dirty="0"/>
              <a:t>Capítulo 3 – Interdependência e Ganhos Comerciais</a:t>
            </a:r>
          </a:p>
        </p:txBody>
      </p:sp>
    </p:spTree>
    <p:extLst>
      <p:ext uri="{BB962C8B-B14F-4D97-AF65-F5344CB8AC3E}">
        <p14:creationId xmlns:p14="http://schemas.microsoft.com/office/powerpoint/2010/main" val="4677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20132D8-EA75-4E49-9C29-8639C3DF34D1}"/>
              </a:ext>
            </a:extLst>
          </p:cNvPr>
          <p:cNvPicPr>
            <a:picLocks noChangeAspect="1"/>
          </p:cNvPicPr>
          <p:nvPr/>
        </p:nvPicPr>
        <p:blipFill>
          <a:blip r:embed="rId2"/>
          <a:stretch>
            <a:fillRect/>
          </a:stretch>
        </p:blipFill>
        <p:spPr>
          <a:xfrm>
            <a:off x="1617625" y="724475"/>
            <a:ext cx="8956749" cy="5409050"/>
          </a:xfrm>
          <a:prstGeom prst="rect">
            <a:avLst/>
          </a:prstGeom>
        </p:spPr>
      </p:pic>
      <p:sp>
        <p:nvSpPr>
          <p:cNvPr id="10" name="Elipse 9">
            <a:extLst>
              <a:ext uri="{FF2B5EF4-FFF2-40B4-BE49-F238E27FC236}">
                <a16:creationId xmlns:a16="http://schemas.microsoft.com/office/drawing/2014/main" id="{55D1FD8D-1029-4693-85F4-30ED8C5CD5FC}"/>
              </a:ext>
            </a:extLst>
          </p:cNvPr>
          <p:cNvSpPr/>
          <p:nvPr/>
        </p:nvSpPr>
        <p:spPr>
          <a:xfrm>
            <a:off x="4564856" y="1763852"/>
            <a:ext cx="185737"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a:extLst>
              <a:ext uri="{FF2B5EF4-FFF2-40B4-BE49-F238E27FC236}">
                <a16:creationId xmlns:a16="http://schemas.microsoft.com/office/drawing/2014/main" id="{F94714E4-0404-4CA4-8503-1D6F3ADE95CE}"/>
              </a:ext>
            </a:extLst>
          </p:cNvPr>
          <p:cNvSpPr/>
          <p:nvPr/>
        </p:nvSpPr>
        <p:spPr>
          <a:xfrm>
            <a:off x="8246277" y="5159529"/>
            <a:ext cx="185737"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Curvo 13">
            <a:extLst>
              <a:ext uri="{FF2B5EF4-FFF2-40B4-BE49-F238E27FC236}">
                <a16:creationId xmlns:a16="http://schemas.microsoft.com/office/drawing/2014/main" id="{AF29F317-FD2B-4971-A3AF-E930C1A21063}"/>
              </a:ext>
            </a:extLst>
          </p:cNvPr>
          <p:cNvCxnSpPr>
            <a:cxnSpLocks/>
          </p:cNvCxnSpPr>
          <p:nvPr/>
        </p:nvCxnSpPr>
        <p:spPr>
          <a:xfrm rot="5400000">
            <a:off x="5134263" y="790863"/>
            <a:ext cx="861438" cy="728663"/>
          </a:xfrm>
          <a:prstGeom prst="curved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653775BF-0B0F-40B8-BB19-1FFD80102220}"/>
                  </a:ext>
                </a:extLst>
              </p:cNvPr>
              <p:cNvSpPr txBox="1"/>
              <p:nvPr/>
            </p:nvSpPr>
            <p:spPr>
              <a:xfrm>
                <a:off x="5819775" y="176760"/>
                <a:ext cx="3320653" cy="608821"/>
              </a:xfrm>
              <a:prstGeom prst="rect">
                <a:avLst/>
              </a:prstGeom>
              <a:noFill/>
            </p:spPr>
            <p:txBody>
              <a:bodyPr wrap="square" lIns="0" tIns="0" rIns="0" bIns="0" rtlCol="0">
                <a:spAutoFit/>
              </a:bodyPr>
              <a:lstStyle/>
              <a:p>
                <a14:m>
                  <m:oMath xmlns:m="http://schemas.openxmlformats.org/officeDocument/2006/math">
                    <m:acc>
                      <m:accPr>
                        <m:chr m:val="̅"/>
                        <m:ctrlPr>
                          <a:rPr lang="pt-BR" sz="3600" b="0" i="1" smtClean="0">
                            <a:latin typeface="Cambria Math" panose="02040503050406030204" pitchFamily="18" charset="0"/>
                          </a:rPr>
                        </m:ctrlPr>
                      </m:accPr>
                      <m:e>
                        <m:r>
                          <a:rPr lang="pt-BR" sz="3600" b="0" i="1" smtClean="0">
                            <a:latin typeface="Cambria Math" panose="02040503050406030204" pitchFamily="18" charset="0"/>
                          </a:rPr>
                          <m:t>𝑉</m:t>
                        </m:r>
                      </m:e>
                    </m:acc>
                    <m:r>
                      <a:rPr lang="pt-BR" sz="3600" b="0" i="1" smtClean="0">
                        <a:latin typeface="Cambria Math" panose="02040503050406030204" pitchFamily="18" charset="0"/>
                      </a:rPr>
                      <m:t>=</m:t>
                    </m:r>
                    <m:sSub>
                      <m:sSubPr>
                        <m:ctrlPr>
                          <a:rPr lang="pt-BR" sz="3600" b="0" i="1" smtClean="0">
                            <a:latin typeface="Cambria Math" panose="02040503050406030204" pitchFamily="18" charset="0"/>
                          </a:rPr>
                        </m:ctrlPr>
                      </m:sSubPr>
                      <m:e>
                        <m:r>
                          <a:rPr lang="pt-BR" sz="3600" b="0" i="1" smtClean="0">
                            <a:latin typeface="Cambria Math" panose="02040503050406030204" pitchFamily="18" charset="0"/>
                          </a:rPr>
                          <m:t>𝑝</m:t>
                        </m:r>
                      </m:e>
                      <m:sub>
                        <m:r>
                          <a:rPr lang="pt-BR" sz="3600" b="0" i="1" smtClean="0">
                            <a:latin typeface="Cambria Math" panose="02040503050406030204" pitchFamily="18" charset="0"/>
                          </a:rPr>
                          <m:t>𝑓</m:t>
                        </m:r>
                      </m:sub>
                    </m:sSub>
                    <m:sSub>
                      <m:sSubPr>
                        <m:ctrlPr>
                          <a:rPr lang="pt-BR" sz="3600" b="0" i="1" smtClean="0">
                            <a:latin typeface="Cambria Math" panose="02040503050406030204" pitchFamily="18" charset="0"/>
                          </a:rPr>
                        </m:ctrlPr>
                      </m:sSubPr>
                      <m:e>
                        <m:r>
                          <a:rPr lang="pt-BR" sz="3600" b="0" i="1" smtClean="0">
                            <a:latin typeface="Cambria Math" panose="02040503050406030204" pitchFamily="18" charset="0"/>
                          </a:rPr>
                          <m:t>𝑥</m:t>
                        </m:r>
                      </m:e>
                      <m:sub>
                        <m:r>
                          <a:rPr lang="pt-BR" sz="3600" b="0" i="1" smtClean="0">
                            <a:latin typeface="Cambria Math" panose="02040503050406030204" pitchFamily="18" charset="0"/>
                          </a:rPr>
                          <m:t>𝑓</m:t>
                        </m:r>
                      </m:sub>
                    </m:sSub>
                    <m:r>
                      <a:rPr lang="pt-BR" sz="3600" b="0" i="1" smtClean="0">
                        <a:latin typeface="Cambria Math" panose="02040503050406030204" pitchFamily="18" charset="0"/>
                      </a:rPr>
                      <m:t>+</m:t>
                    </m:r>
                  </m:oMath>
                </a14:m>
                <a:r>
                  <a:rPr lang="pt-BR" sz="3600" dirty="0"/>
                  <a:t> </a:t>
                </a:r>
                <a14:m>
                  <m:oMath xmlns:m="http://schemas.openxmlformats.org/officeDocument/2006/math">
                    <m:sSub>
                      <m:sSubPr>
                        <m:ctrlPr>
                          <a:rPr lang="pt-BR" sz="3600" i="1">
                            <a:latin typeface="Cambria Math" panose="02040503050406030204" pitchFamily="18" charset="0"/>
                          </a:rPr>
                        </m:ctrlPr>
                      </m:sSubPr>
                      <m:e>
                        <m:r>
                          <a:rPr lang="pt-BR" sz="3600" i="1">
                            <a:latin typeface="Cambria Math" panose="02040503050406030204" pitchFamily="18" charset="0"/>
                          </a:rPr>
                          <m:t>𝑝</m:t>
                        </m:r>
                      </m:e>
                      <m:sub>
                        <m:r>
                          <a:rPr lang="pt-BR" sz="3600" b="0" i="1" smtClean="0">
                            <a:latin typeface="Cambria Math" panose="02040503050406030204" pitchFamily="18" charset="0"/>
                          </a:rPr>
                          <m:t>𝑡</m:t>
                        </m:r>
                      </m:sub>
                    </m:sSub>
                    <m:sSub>
                      <m:sSubPr>
                        <m:ctrlPr>
                          <a:rPr lang="pt-BR" sz="3600" i="1">
                            <a:latin typeface="Cambria Math" panose="02040503050406030204" pitchFamily="18" charset="0"/>
                          </a:rPr>
                        </m:ctrlPr>
                      </m:sSubPr>
                      <m:e>
                        <m:r>
                          <a:rPr lang="pt-BR" sz="3600" i="1">
                            <a:latin typeface="Cambria Math" panose="02040503050406030204" pitchFamily="18" charset="0"/>
                          </a:rPr>
                          <m:t>𝑥</m:t>
                        </m:r>
                      </m:e>
                      <m:sub>
                        <m:r>
                          <a:rPr lang="pt-BR" sz="3600" b="0" i="1" smtClean="0">
                            <a:latin typeface="Cambria Math" panose="02040503050406030204" pitchFamily="18" charset="0"/>
                          </a:rPr>
                          <m:t>𝑡</m:t>
                        </m:r>
                      </m:sub>
                    </m:sSub>
                  </m:oMath>
                </a14:m>
                <a:r>
                  <a:rPr lang="pt-BR" sz="3600" dirty="0"/>
                  <a:t> </a:t>
                </a:r>
              </a:p>
            </p:txBody>
          </p:sp>
        </mc:Choice>
        <mc:Fallback xmlns="">
          <p:sp>
            <p:nvSpPr>
              <p:cNvPr id="7" name="CaixaDeTexto 6">
                <a:extLst>
                  <a:ext uri="{FF2B5EF4-FFF2-40B4-BE49-F238E27FC236}">
                    <a16:creationId xmlns:a16="http://schemas.microsoft.com/office/drawing/2014/main" id="{653775BF-0B0F-40B8-BB19-1FFD80102220}"/>
                  </a:ext>
                </a:extLst>
              </p:cNvPr>
              <p:cNvSpPr txBox="1">
                <a:spLocks noRot="1" noChangeAspect="1" noMove="1" noResize="1" noEditPoints="1" noAdjustHandles="1" noChangeArrowheads="1" noChangeShapeType="1" noTextEdit="1"/>
              </p:cNvSpPr>
              <p:nvPr/>
            </p:nvSpPr>
            <p:spPr>
              <a:xfrm>
                <a:off x="5819775" y="176760"/>
                <a:ext cx="3320653" cy="608821"/>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B17E669E-A96A-4955-AF9A-90F8B0BB9405}"/>
                  </a:ext>
                </a:extLst>
              </p:cNvPr>
              <p:cNvSpPr txBox="1"/>
              <p:nvPr/>
            </p:nvSpPr>
            <p:spPr>
              <a:xfrm>
                <a:off x="6268640" y="949248"/>
                <a:ext cx="2871788" cy="768095"/>
              </a:xfrm>
              <a:prstGeom prst="rect">
                <a:avLst/>
              </a:prstGeom>
              <a:noFill/>
            </p:spPr>
            <p:txBody>
              <a:bodyPr wrap="square">
                <a:spAutoFit/>
              </a:bodyPr>
              <a:lstStyle/>
              <a:p>
                <a14:m>
                  <m:oMath xmlns:m="http://schemas.openxmlformats.org/officeDocument/2006/math">
                    <m:sSub>
                      <m:sSubPr>
                        <m:ctrlPr>
                          <a:rPr lang="pt-BR" sz="2800" i="1" smtClean="0">
                            <a:latin typeface="Cambria Math" panose="02040503050406030204" pitchFamily="18" charset="0"/>
                          </a:rPr>
                        </m:ctrlPr>
                      </m:sSubPr>
                      <m:e>
                        <m:r>
                          <a:rPr lang="pt-BR" sz="2800" i="1">
                            <a:latin typeface="Cambria Math" panose="02040503050406030204" pitchFamily="18" charset="0"/>
                          </a:rPr>
                          <m:t>𝑥</m:t>
                        </m:r>
                      </m:e>
                      <m:sub>
                        <m:r>
                          <a:rPr lang="pt-BR" sz="2800" b="0" i="1" smtClean="0">
                            <a:latin typeface="Cambria Math" panose="02040503050406030204" pitchFamily="18" charset="0"/>
                          </a:rPr>
                          <m:t>𝑓</m:t>
                        </m:r>
                      </m:sub>
                    </m:sSub>
                    <m:r>
                      <a:rPr lang="pt-BR" sz="2800" b="0" i="1" smtClean="0">
                        <a:latin typeface="Cambria Math" panose="02040503050406030204" pitchFamily="18" charset="0"/>
                      </a:rPr>
                      <m:t>=</m:t>
                    </m:r>
                    <m:acc>
                      <m:accPr>
                        <m:chr m:val="̅"/>
                        <m:ctrlPr>
                          <a:rPr lang="pt-BR" sz="2800" i="1">
                            <a:latin typeface="Cambria Math" panose="02040503050406030204" pitchFamily="18" charset="0"/>
                          </a:rPr>
                        </m:ctrlPr>
                      </m:accPr>
                      <m:e>
                        <m:r>
                          <a:rPr lang="pt-BR" sz="2800" i="1">
                            <a:latin typeface="Cambria Math" panose="02040503050406030204" pitchFamily="18" charset="0"/>
                          </a:rPr>
                          <m:t>𝑉</m:t>
                        </m:r>
                      </m:e>
                    </m:acc>
                    <m:r>
                      <a:rPr lang="pt-BR" sz="2800" b="0" i="1" smtClean="0">
                        <a:latin typeface="Cambria Math" panose="02040503050406030204" pitchFamily="18" charset="0"/>
                      </a:rPr>
                      <m:t>−</m:t>
                    </m:r>
                    <m:f>
                      <m:fPr>
                        <m:ctrlPr>
                          <a:rPr lang="pt-BR" sz="2800" b="0" i="1" smtClean="0">
                            <a:latin typeface="Cambria Math" panose="02040503050406030204" pitchFamily="18" charset="0"/>
                          </a:rPr>
                        </m:ctrlPr>
                      </m:fPr>
                      <m:num>
                        <m:sSub>
                          <m:sSubPr>
                            <m:ctrlPr>
                              <a:rPr lang="pt-BR" sz="2800" i="1">
                                <a:latin typeface="Cambria Math" panose="02040503050406030204" pitchFamily="18" charset="0"/>
                              </a:rPr>
                            </m:ctrlPr>
                          </m:sSubPr>
                          <m:e>
                            <m:r>
                              <a:rPr lang="pt-BR" sz="2800" i="1">
                                <a:latin typeface="Cambria Math" panose="02040503050406030204" pitchFamily="18" charset="0"/>
                              </a:rPr>
                              <m:t>𝑝</m:t>
                            </m:r>
                          </m:e>
                          <m:sub>
                            <m:r>
                              <a:rPr lang="pt-BR" sz="2800" b="0" i="1" smtClean="0">
                                <a:latin typeface="Cambria Math" panose="02040503050406030204" pitchFamily="18" charset="0"/>
                              </a:rPr>
                              <m:t>𝑡</m:t>
                            </m:r>
                          </m:sub>
                        </m:sSub>
                      </m:num>
                      <m:den>
                        <m:sSub>
                          <m:sSubPr>
                            <m:ctrlPr>
                              <a:rPr lang="pt-BR" sz="2800" i="1">
                                <a:latin typeface="Cambria Math" panose="02040503050406030204" pitchFamily="18" charset="0"/>
                              </a:rPr>
                            </m:ctrlPr>
                          </m:sSubPr>
                          <m:e>
                            <m:r>
                              <a:rPr lang="pt-BR" sz="2800" i="1">
                                <a:latin typeface="Cambria Math" panose="02040503050406030204" pitchFamily="18" charset="0"/>
                              </a:rPr>
                              <m:t>𝑝</m:t>
                            </m:r>
                          </m:e>
                          <m:sub>
                            <m:r>
                              <a:rPr lang="pt-BR" sz="2800" b="0" i="1" smtClean="0">
                                <a:latin typeface="Cambria Math" panose="02040503050406030204" pitchFamily="18" charset="0"/>
                              </a:rPr>
                              <m:t>𝑓</m:t>
                            </m:r>
                          </m:sub>
                        </m:sSub>
                        <m:r>
                          <m:rPr>
                            <m:nor/>
                          </m:rPr>
                          <a:rPr lang="pt-BR" sz="2800" dirty="0"/>
                          <m:t> </m:t>
                        </m:r>
                      </m:den>
                    </m:f>
                  </m:oMath>
                </a14:m>
                <a:r>
                  <a:rPr lang="pt-BR" sz="2800" dirty="0"/>
                  <a:t> </a:t>
                </a:r>
                <a14:m>
                  <m:oMath xmlns:m="http://schemas.openxmlformats.org/officeDocument/2006/math">
                    <m:sSub>
                      <m:sSubPr>
                        <m:ctrlPr>
                          <a:rPr lang="pt-BR" sz="2800" i="1">
                            <a:latin typeface="Cambria Math" panose="02040503050406030204" pitchFamily="18" charset="0"/>
                          </a:rPr>
                        </m:ctrlPr>
                      </m:sSubPr>
                      <m:e>
                        <m:r>
                          <a:rPr lang="pt-BR" sz="2800" i="1">
                            <a:latin typeface="Cambria Math" panose="02040503050406030204" pitchFamily="18" charset="0"/>
                          </a:rPr>
                          <m:t>𝑥</m:t>
                        </m:r>
                      </m:e>
                      <m:sub>
                        <m:r>
                          <a:rPr lang="pt-BR" sz="2800" b="0" i="1" smtClean="0">
                            <a:latin typeface="Cambria Math" panose="02040503050406030204" pitchFamily="18" charset="0"/>
                          </a:rPr>
                          <m:t>𝑡</m:t>
                        </m:r>
                      </m:sub>
                    </m:sSub>
                  </m:oMath>
                </a14:m>
                <a:endParaRPr lang="pt-BR" sz="2800" dirty="0"/>
              </a:p>
            </p:txBody>
          </p:sp>
        </mc:Choice>
        <mc:Fallback xmlns="">
          <p:sp>
            <p:nvSpPr>
              <p:cNvPr id="15" name="CaixaDeTexto 14">
                <a:extLst>
                  <a:ext uri="{FF2B5EF4-FFF2-40B4-BE49-F238E27FC236}">
                    <a16:creationId xmlns:a16="http://schemas.microsoft.com/office/drawing/2014/main" id="{B17E669E-A96A-4955-AF9A-90F8B0BB9405}"/>
                  </a:ext>
                </a:extLst>
              </p:cNvPr>
              <p:cNvSpPr txBox="1">
                <a:spLocks noRot="1" noChangeAspect="1" noMove="1" noResize="1" noEditPoints="1" noAdjustHandles="1" noChangeArrowheads="1" noChangeShapeType="1" noTextEdit="1"/>
              </p:cNvSpPr>
              <p:nvPr/>
            </p:nvSpPr>
            <p:spPr>
              <a:xfrm>
                <a:off x="6268640" y="949248"/>
                <a:ext cx="2871788" cy="768095"/>
              </a:xfrm>
              <a:prstGeom prst="rect">
                <a:avLst/>
              </a:prstGeom>
              <a:blipFill>
                <a:blip r:embed="rId4"/>
                <a:stretch>
                  <a:fillRect/>
                </a:stretch>
              </a:blipFill>
            </p:spPr>
            <p:txBody>
              <a:bodyPr/>
              <a:lstStyle/>
              <a:p>
                <a:r>
                  <a:rPr lang="pt-BR">
                    <a:noFill/>
                  </a:rPr>
                  <a:t> </a:t>
                </a:r>
              </a:p>
            </p:txBody>
          </p:sp>
        </mc:Fallback>
      </mc:AlternateContent>
      <p:grpSp>
        <p:nvGrpSpPr>
          <p:cNvPr id="18" name="Agrupar 17">
            <a:extLst>
              <a:ext uri="{FF2B5EF4-FFF2-40B4-BE49-F238E27FC236}">
                <a16:creationId xmlns:a16="http://schemas.microsoft.com/office/drawing/2014/main" id="{4DB5992A-315A-4BF0-B46A-71B75E8D2F1E}"/>
              </a:ext>
            </a:extLst>
          </p:cNvPr>
          <p:cNvGrpSpPr/>
          <p:nvPr/>
        </p:nvGrpSpPr>
        <p:grpSpPr>
          <a:xfrm>
            <a:off x="7441409" y="745251"/>
            <a:ext cx="3430400" cy="3045606"/>
            <a:chOff x="7441409" y="745251"/>
            <a:chExt cx="3430400" cy="3045606"/>
          </a:xfrm>
        </p:grpSpPr>
        <p:sp>
          <p:nvSpPr>
            <p:cNvPr id="16" name="Elipse 15">
              <a:extLst>
                <a:ext uri="{FF2B5EF4-FFF2-40B4-BE49-F238E27FC236}">
                  <a16:creationId xmlns:a16="http://schemas.microsoft.com/office/drawing/2014/main" id="{3D2BC2AD-FDEC-498F-9082-DAB5CC4F2FC4}"/>
                </a:ext>
              </a:extLst>
            </p:cNvPr>
            <p:cNvSpPr/>
            <p:nvPr/>
          </p:nvSpPr>
          <p:spPr>
            <a:xfrm>
              <a:off x="7441409" y="745251"/>
              <a:ext cx="802489" cy="119258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7A606865-08BE-41FD-8415-D47B690A97B1}"/>
                </a:ext>
              </a:extLst>
            </p:cNvPr>
            <p:cNvSpPr txBox="1"/>
            <p:nvPr/>
          </p:nvSpPr>
          <p:spPr>
            <a:xfrm>
              <a:off x="8928719" y="1544088"/>
              <a:ext cx="1943090" cy="2246769"/>
            </a:xfrm>
            <a:prstGeom prst="rect">
              <a:avLst/>
            </a:prstGeom>
            <a:noFill/>
          </p:spPr>
          <p:txBody>
            <a:bodyPr wrap="square" rtlCol="0">
              <a:spAutoFit/>
            </a:bodyPr>
            <a:lstStyle/>
            <a:p>
              <a:r>
                <a:rPr lang="pt-BR" sz="2000" i="1" dirty="0"/>
                <a:t>A inclinação (coeficiente angular) da reta V é a relação entre os preços do trigo e do ferro.</a:t>
              </a:r>
            </a:p>
          </p:txBody>
        </p:sp>
      </p:grpSp>
      <p:grpSp>
        <p:nvGrpSpPr>
          <p:cNvPr id="22" name="Agrupar 21">
            <a:extLst>
              <a:ext uri="{FF2B5EF4-FFF2-40B4-BE49-F238E27FC236}">
                <a16:creationId xmlns:a16="http://schemas.microsoft.com/office/drawing/2014/main" id="{7204A81A-3D49-418C-9FAE-3DDF484355D6}"/>
              </a:ext>
            </a:extLst>
          </p:cNvPr>
          <p:cNvGrpSpPr/>
          <p:nvPr/>
        </p:nvGrpSpPr>
        <p:grpSpPr>
          <a:xfrm>
            <a:off x="485775" y="2243138"/>
            <a:ext cx="5610225" cy="2979836"/>
            <a:chOff x="485775" y="2243138"/>
            <a:chExt cx="5610225" cy="2979836"/>
          </a:xfrm>
        </p:grpSpPr>
        <p:sp>
          <p:nvSpPr>
            <p:cNvPr id="19" name="CaixaDeTexto 18">
              <a:extLst>
                <a:ext uri="{FF2B5EF4-FFF2-40B4-BE49-F238E27FC236}">
                  <a16:creationId xmlns:a16="http://schemas.microsoft.com/office/drawing/2014/main" id="{085FEFE2-F310-4159-9867-5356D9E72EC4}"/>
                </a:ext>
              </a:extLst>
            </p:cNvPr>
            <p:cNvSpPr txBox="1"/>
            <p:nvPr/>
          </p:nvSpPr>
          <p:spPr>
            <a:xfrm>
              <a:off x="485775" y="2914650"/>
              <a:ext cx="3459949" cy="2308324"/>
            </a:xfrm>
            <a:prstGeom prst="rect">
              <a:avLst/>
            </a:prstGeom>
            <a:noFill/>
          </p:spPr>
          <p:txBody>
            <a:bodyPr wrap="square" rtlCol="0">
              <a:spAutoFit/>
            </a:bodyPr>
            <a:lstStyle/>
            <a:p>
              <a:r>
                <a:rPr lang="pt-BR" sz="2400" dirty="0"/>
                <a:t>C é a combinação de quantidades de ferro e de trigo que proporciona o maior valor possível obtido com os recursos existentes na economia.</a:t>
              </a:r>
            </a:p>
          </p:txBody>
        </p:sp>
        <p:cxnSp>
          <p:nvCxnSpPr>
            <p:cNvPr id="21" name="Conector: Curvo 20">
              <a:extLst>
                <a:ext uri="{FF2B5EF4-FFF2-40B4-BE49-F238E27FC236}">
                  <a16:creationId xmlns:a16="http://schemas.microsoft.com/office/drawing/2014/main" id="{6CF38CB2-876B-4652-995F-FA497996D6CC}"/>
                </a:ext>
              </a:extLst>
            </p:cNvPr>
            <p:cNvCxnSpPr/>
            <p:nvPr/>
          </p:nvCxnSpPr>
          <p:spPr>
            <a:xfrm flipV="1">
              <a:off x="3671888" y="2243138"/>
              <a:ext cx="2424112" cy="175736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39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20132D8-EA75-4E49-9C29-8639C3DF34D1}"/>
              </a:ext>
            </a:extLst>
          </p:cNvPr>
          <p:cNvPicPr>
            <a:picLocks noChangeAspect="1"/>
          </p:cNvPicPr>
          <p:nvPr/>
        </p:nvPicPr>
        <p:blipFill>
          <a:blip r:embed="rId2"/>
          <a:stretch>
            <a:fillRect/>
          </a:stretch>
        </p:blipFill>
        <p:spPr>
          <a:xfrm>
            <a:off x="1103288" y="1252014"/>
            <a:ext cx="8956749" cy="5409050"/>
          </a:xfrm>
          <a:prstGeom prst="rect">
            <a:avLst/>
          </a:prstGeom>
        </p:spPr>
      </p:pic>
      <p:sp>
        <p:nvSpPr>
          <p:cNvPr id="10" name="Elipse 9">
            <a:extLst>
              <a:ext uri="{FF2B5EF4-FFF2-40B4-BE49-F238E27FC236}">
                <a16:creationId xmlns:a16="http://schemas.microsoft.com/office/drawing/2014/main" id="{55D1FD8D-1029-4693-85F4-30ED8C5CD5FC}"/>
              </a:ext>
            </a:extLst>
          </p:cNvPr>
          <p:cNvSpPr>
            <a:spLocks noChangeAspect="1"/>
          </p:cNvSpPr>
          <p:nvPr/>
        </p:nvSpPr>
        <p:spPr>
          <a:xfrm>
            <a:off x="7185890" y="3869734"/>
            <a:ext cx="147876"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2" name="Agrupar 31">
            <a:extLst>
              <a:ext uri="{FF2B5EF4-FFF2-40B4-BE49-F238E27FC236}">
                <a16:creationId xmlns:a16="http://schemas.microsoft.com/office/drawing/2014/main" id="{FD368680-7D54-43F4-A42D-493E9BD3C2B7}"/>
              </a:ext>
            </a:extLst>
          </p:cNvPr>
          <p:cNvGrpSpPr/>
          <p:nvPr/>
        </p:nvGrpSpPr>
        <p:grpSpPr>
          <a:xfrm>
            <a:off x="3621096" y="2526625"/>
            <a:ext cx="2059009" cy="461665"/>
            <a:chOff x="4270352" y="1978164"/>
            <a:chExt cx="2059009" cy="461665"/>
          </a:xfrm>
        </p:grpSpPr>
        <p:cxnSp>
          <p:nvCxnSpPr>
            <p:cNvPr id="16" name="Conector reto 15">
              <a:extLst>
                <a:ext uri="{FF2B5EF4-FFF2-40B4-BE49-F238E27FC236}">
                  <a16:creationId xmlns:a16="http://schemas.microsoft.com/office/drawing/2014/main" id="{0CF32E81-6568-44D5-9D1A-3495147DEB4F}"/>
                </a:ext>
              </a:extLst>
            </p:cNvPr>
            <p:cNvCxnSpPr>
              <a:cxnSpLocks/>
            </p:cNvCxnSpPr>
            <p:nvPr/>
          </p:nvCxnSpPr>
          <p:spPr>
            <a:xfrm flipH="1">
              <a:off x="4643437" y="2243118"/>
              <a:ext cx="1685924"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EB7D4E47-7B4C-4CF5-8F82-C809BDFC6F1A}"/>
                </a:ext>
              </a:extLst>
            </p:cNvPr>
            <p:cNvSpPr txBox="1"/>
            <p:nvPr/>
          </p:nvSpPr>
          <p:spPr>
            <a:xfrm>
              <a:off x="4270352" y="1978164"/>
              <a:ext cx="671513" cy="461665"/>
            </a:xfrm>
            <a:prstGeom prst="rect">
              <a:avLst/>
            </a:prstGeom>
            <a:noFill/>
          </p:spPr>
          <p:txBody>
            <a:bodyPr wrap="square" rtlCol="0">
              <a:spAutoFit/>
            </a:bodyPr>
            <a:lstStyle/>
            <a:p>
              <a:r>
                <a:rPr lang="pt-BR" sz="2400" dirty="0"/>
                <a:t>x</a:t>
              </a:r>
              <a:r>
                <a:rPr lang="pt-BR" sz="2400" baseline="-25000" dirty="0"/>
                <a:t>f,0</a:t>
              </a:r>
            </a:p>
          </p:txBody>
        </p:sp>
      </p:grpSp>
      <p:grpSp>
        <p:nvGrpSpPr>
          <p:cNvPr id="33" name="Agrupar 32">
            <a:extLst>
              <a:ext uri="{FF2B5EF4-FFF2-40B4-BE49-F238E27FC236}">
                <a16:creationId xmlns:a16="http://schemas.microsoft.com/office/drawing/2014/main" id="{0522B89C-A187-4B18-B43E-622C1BD31649}"/>
              </a:ext>
            </a:extLst>
          </p:cNvPr>
          <p:cNvGrpSpPr/>
          <p:nvPr/>
        </p:nvGrpSpPr>
        <p:grpSpPr>
          <a:xfrm>
            <a:off x="5581663" y="2771749"/>
            <a:ext cx="671513" cy="3448560"/>
            <a:chOff x="6103917" y="2243118"/>
            <a:chExt cx="671513" cy="3448560"/>
          </a:xfrm>
        </p:grpSpPr>
        <p:cxnSp>
          <p:nvCxnSpPr>
            <p:cNvPr id="18" name="Conector reto 17">
              <a:extLst>
                <a:ext uri="{FF2B5EF4-FFF2-40B4-BE49-F238E27FC236}">
                  <a16:creationId xmlns:a16="http://schemas.microsoft.com/office/drawing/2014/main" id="{6D63208F-0F7A-453D-B68A-700B7A762B79}"/>
                </a:ext>
              </a:extLst>
            </p:cNvPr>
            <p:cNvCxnSpPr>
              <a:cxnSpLocks/>
            </p:cNvCxnSpPr>
            <p:nvPr/>
          </p:nvCxnSpPr>
          <p:spPr>
            <a:xfrm flipH="1">
              <a:off x="6300801" y="2243118"/>
              <a:ext cx="14274" cy="302897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1" name="CaixaDeTexto 30">
              <a:extLst>
                <a:ext uri="{FF2B5EF4-FFF2-40B4-BE49-F238E27FC236}">
                  <a16:creationId xmlns:a16="http://schemas.microsoft.com/office/drawing/2014/main" id="{862B3801-FC41-4AD8-A7A6-ECA357699F35}"/>
                </a:ext>
              </a:extLst>
            </p:cNvPr>
            <p:cNvSpPr txBox="1"/>
            <p:nvPr/>
          </p:nvSpPr>
          <p:spPr>
            <a:xfrm>
              <a:off x="6103917" y="5230013"/>
              <a:ext cx="671513" cy="461665"/>
            </a:xfrm>
            <a:prstGeom prst="rect">
              <a:avLst/>
            </a:prstGeom>
            <a:noFill/>
          </p:spPr>
          <p:txBody>
            <a:bodyPr wrap="square" rtlCol="0">
              <a:spAutoFit/>
            </a:bodyPr>
            <a:lstStyle/>
            <a:p>
              <a:r>
                <a:rPr lang="pt-BR" sz="2400" dirty="0"/>
                <a:t>x</a:t>
              </a:r>
              <a:r>
                <a:rPr lang="pt-BR" sz="2400" baseline="-25000" dirty="0"/>
                <a:t>t,0</a:t>
              </a:r>
            </a:p>
          </p:txBody>
        </p:sp>
      </p:grpSp>
      <p:sp>
        <p:nvSpPr>
          <p:cNvPr id="2" name="Título 1">
            <a:extLst>
              <a:ext uri="{FF2B5EF4-FFF2-40B4-BE49-F238E27FC236}">
                <a16:creationId xmlns:a16="http://schemas.microsoft.com/office/drawing/2014/main" id="{FD625704-5E1F-42DB-AC0C-FB867F7B1CA6}"/>
              </a:ext>
            </a:extLst>
          </p:cNvPr>
          <p:cNvSpPr>
            <a:spLocks noGrp="1"/>
          </p:cNvSpPr>
          <p:nvPr>
            <p:ph type="title"/>
          </p:nvPr>
        </p:nvSpPr>
        <p:spPr/>
        <p:txBody>
          <a:bodyPr/>
          <a:lstStyle/>
          <a:p>
            <a:r>
              <a:rPr lang="pt-BR" dirty="0"/>
              <a:t>Aumento no preço do trigo</a:t>
            </a:r>
          </a:p>
        </p:txBody>
      </p:sp>
      <p:cxnSp>
        <p:nvCxnSpPr>
          <p:cNvPr id="7" name="Conector reto 6">
            <a:extLst>
              <a:ext uri="{FF2B5EF4-FFF2-40B4-BE49-F238E27FC236}">
                <a16:creationId xmlns:a16="http://schemas.microsoft.com/office/drawing/2014/main" id="{5EFF25D0-D4D9-423A-B034-5EF821DE61AB}"/>
              </a:ext>
            </a:extLst>
          </p:cNvPr>
          <p:cNvCxnSpPr>
            <a:cxnSpLocks/>
          </p:cNvCxnSpPr>
          <p:nvPr/>
        </p:nvCxnSpPr>
        <p:spPr>
          <a:xfrm>
            <a:off x="5930893" y="1925685"/>
            <a:ext cx="2159027" cy="335756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3" name="Agrupar 22">
            <a:extLst>
              <a:ext uri="{FF2B5EF4-FFF2-40B4-BE49-F238E27FC236}">
                <a16:creationId xmlns:a16="http://schemas.microsoft.com/office/drawing/2014/main" id="{E2C579D7-5483-424E-A0E3-ECCB3C0A1019}"/>
              </a:ext>
            </a:extLst>
          </p:cNvPr>
          <p:cNvGrpSpPr/>
          <p:nvPr/>
        </p:nvGrpSpPr>
        <p:grpSpPr>
          <a:xfrm>
            <a:off x="3621095" y="3685079"/>
            <a:ext cx="3564795" cy="461665"/>
            <a:chOff x="3621095" y="3685079"/>
            <a:chExt cx="3564795" cy="461665"/>
          </a:xfrm>
        </p:grpSpPr>
        <p:cxnSp>
          <p:nvCxnSpPr>
            <p:cNvPr id="17" name="Conector reto 16">
              <a:extLst>
                <a:ext uri="{FF2B5EF4-FFF2-40B4-BE49-F238E27FC236}">
                  <a16:creationId xmlns:a16="http://schemas.microsoft.com/office/drawing/2014/main" id="{0FA85BF8-74F4-4617-A012-213172E2ED5E}"/>
                </a:ext>
              </a:extLst>
            </p:cNvPr>
            <p:cNvCxnSpPr>
              <a:stCxn id="10" idx="2"/>
            </p:cNvCxnSpPr>
            <p:nvPr/>
          </p:nvCxnSpPr>
          <p:spPr>
            <a:xfrm flipH="1">
              <a:off x="4157663" y="3976890"/>
              <a:ext cx="3028227"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B9E72301-1E91-4495-B381-4B6EEEEF51A3}"/>
                </a:ext>
              </a:extLst>
            </p:cNvPr>
            <p:cNvSpPr txBox="1"/>
            <p:nvPr/>
          </p:nvSpPr>
          <p:spPr>
            <a:xfrm>
              <a:off x="3621095" y="3685079"/>
              <a:ext cx="671513" cy="461665"/>
            </a:xfrm>
            <a:prstGeom prst="rect">
              <a:avLst/>
            </a:prstGeom>
            <a:noFill/>
          </p:spPr>
          <p:txBody>
            <a:bodyPr wrap="square">
              <a:spAutoFit/>
            </a:bodyPr>
            <a:lstStyle/>
            <a:p>
              <a:r>
                <a:rPr lang="pt-BR" sz="2400" dirty="0">
                  <a:solidFill>
                    <a:srgbClr val="FF0000"/>
                  </a:solidFill>
                </a:rPr>
                <a:t>x</a:t>
              </a:r>
              <a:r>
                <a:rPr lang="pt-BR" sz="2400" baseline="-25000" dirty="0">
                  <a:solidFill>
                    <a:srgbClr val="FF0000"/>
                  </a:solidFill>
                </a:rPr>
                <a:t>f,1</a:t>
              </a:r>
            </a:p>
          </p:txBody>
        </p:sp>
      </p:grpSp>
      <p:grpSp>
        <p:nvGrpSpPr>
          <p:cNvPr id="27" name="Agrupar 26">
            <a:extLst>
              <a:ext uri="{FF2B5EF4-FFF2-40B4-BE49-F238E27FC236}">
                <a16:creationId xmlns:a16="http://schemas.microsoft.com/office/drawing/2014/main" id="{DF0AD93C-F009-4C2A-936D-7BB2F7B33A84}"/>
              </a:ext>
            </a:extLst>
          </p:cNvPr>
          <p:cNvGrpSpPr/>
          <p:nvPr/>
        </p:nvGrpSpPr>
        <p:grpSpPr>
          <a:xfrm>
            <a:off x="6998009" y="3986410"/>
            <a:ext cx="671513" cy="1860186"/>
            <a:chOff x="6998009" y="3986410"/>
            <a:chExt cx="671513" cy="1860186"/>
          </a:xfrm>
        </p:grpSpPr>
        <p:cxnSp>
          <p:nvCxnSpPr>
            <p:cNvPr id="26" name="Conector reto 25">
              <a:extLst>
                <a:ext uri="{FF2B5EF4-FFF2-40B4-BE49-F238E27FC236}">
                  <a16:creationId xmlns:a16="http://schemas.microsoft.com/office/drawing/2014/main" id="{4C3AE557-5A02-4273-A0AC-9C89DF8891C8}"/>
                </a:ext>
              </a:extLst>
            </p:cNvPr>
            <p:cNvCxnSpPr>
              <a:cxnSpLocks/>
            </p:cNvCxnSpPr>
            <p:nvPr/>
          </p:nvCxnSpPr>
          <p:spPr>
            <a:xfrm flipH="1">
              <a:off x="7262326" y="3986410"/>
              <a:ext cx="4525" cy="1860186"/>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0" name="CaixaDeTexto 29">
              <a:extLst>
                <a:ext uri="{FF2B5EF4-FFF2-40B4-BE49-F238E27FC236}">
                  <a16:creationId xmlns:a16="http://schemas.microsoft.com/office/drawing/2014/main" id="{531691A6-B50E-4C0A-8612-324F215AF84E}"/>
                </a:ext>
              </a:extLst>
            </p:cNvPr>
            <p:cNvSpPr txBox="1"/>
            <p:nvPr/>
          </p:nvSpPr>
          <p:spPr>
            <a:xfrm>
              <a:off x="6998009" y="5334089"/>
              <a:ext cx="671513" cy="461665"/>
            </a:xfrm>
            <a:prstGeom prst="rect">
              <a:avLst/>
            </a:prstGeom>
            <a:noFill/>
          </p:spPr>
          <p:txBody>
            <a:bodyPr wrap="square">
              <a:spAutoFit/>
            </a:bodyPr>
            <a:lstStyle/>
            <a:p>
              <a:r>
                <a:rPr lang="pt-BR" sz="2400" dirty="0">
                  <a:solidFill>
                    <a:srgbClr val="FF0000"/>
                  </a:solidFill>
                </a:rPr>
                <a:t>x</a:t>
              </a:r>
              <a:r>
                <a:rPr lang="pt-BR" sz="2400" baseline="-25000" dirty="0">
                  <a:solidFill>
                    <a:srgbClr val="FF0000"/>
                  </a:solidFill>
                </a:rPr>
                <a:t>t,1</a:t>
              </a:r>
            </a:p>
          </p:txBody>
        </p:sp>
      </p:grpSp>
    </p:spTree>
    <p:extLst>
      <p:ext uri="{BB962C8B-B14F-4D97-AF65-F5344CB8AC3E}">
        <p14:creationId xmlns:p14="http://schemas.microsoft.com/office/powerpoint/2010/main" val="312523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t>ZEB-0763 Economia</a:t>
            </a:r>
            <a:br>
              <a:rPr lang="pt-BR" dirty="0"/>
            </a:br>
            <a:br>
              <a:rPr lang="pt-BR" dirty="0"/>
            </a:br>
            <a:r>
              <a:rPr lang="pt-BR" dirty="0"/>
              <a:t>Mercados e Preços</a:t>
            </a:r>
          </a:p>
        </p:txBody>
      </p:sp>
    </p:spTree>
    <p:extLst>
      <p:ext uri="{BB962C8B-B14F-4D97-AF65-F5344CB8AC3E}">
        <p14:creationId xmlns:p14="http://schemas.microsoft.com/office/powerpoint/2010/main" val="3926810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Mercado</a:t>
            </a:r>
          </a:p>
        </p:txBody>
      </p:sp>
      <p:sp>
        <p:nvSpPr>
          <p:cNvPr id="5" name="Espaço Reservado para Conteúdo 4"/>
          <p:cNvSpPr>
            <a:spLocks noGrp="1"/>
          </p:cNvSpPr>
          <p:nvPr>
            <p:ph idx="1"/>
          </p:nvPr>
        </p:nvSpPr>
        <p:spPr/>
        <p:txBody>
          <a:bodyPr>
            <a:normAutofit/>
          </a:bodyPr>
          <a:lstStyle/>
          <a:p>
            <a:r>
              <a:rPr lang="en-US" dirty="0"/>
              <a:t>Um </a:t>
            </a:r>
            <a:r>
              <a:rPr lang="en-US" dirty="0" err="1"/>
              <a:t>mercado</a:t>
            </a:r>
            <a:r>
              <a:rPr lang="en-US" dirty="0"/>
              <a:t> é a </a:t>
            </a:r>
            <a:r>
              <a:rPr lang="en-US" dirty="0" err="1"/>
              <a:t>coleção</a:t>
            </a:r>
            <a:r>
              <a:rPr lang="en-US" dirty="0"/>
              <a:t> de </a:t>
            </a:r>
            <a:r>
              <a:rPr lang="en-US" b="1" dirty="0" err="1"/>
              <a:t>vendedores</a:t>
            </a:r>
            <a:r>
              <a:rPr lang="en-US" dirty="0"/>
              <a:t> e </a:t>
            </a:r>
            <a:r>
              <a:rPr lang="en-US" b="1" dirty="0" err="1"/>
              <a:t>compradores</a:t>
            </a:r>
            <a:r>
              <a:rPr lang="en-US" dirty="0"/>
              <a:t> </a:t>
            </a:r>
            <a:r>
              <a:rPr lang="en-US" dirty="0" err="1"/>
              <a:t>que</a:t>
            </a:r>
            <a:r>
              <a:rPr lang="en-US" dirty="0"/>
              <a:t>, </a:t>
            </a:r>
            <a:r>
              <a:rPr lang="en-US" dirty="0" err="1"/>
              <a:t>por</a:t>
            </a:r>
            <a:r>
              <a:rPr lang="en-US" dirty="0"/>
              <a:t> </a:t>
            </a:r>
            <a:r>
              <a:rPr lang="en-US" dirty="0" err="1"/>
              <a:t>meio</a:t>
            </a:r>
            <a:r>
              <a:rPr lang="en-US" dirty="0"/>
              <a:t> de </a:t>
            </a:r>
            <a:r>
              <a:rPr lang="en-US" dirty="0" err="1"/>
              <a:t>suas</a:t>
            </a:r>
            <a:r>
              <a:rPr lang="en-US" dirty="0"/>
              <a:t> </a:t>
            </a:r>
            <a:r>
              <a:rPr lang="en-US" dirty="0" err="1"/>
              <a:t>interações</a:t>
            </a:r>
            <a:r>
              <a:rPr lang="en-US" dirty="0"/>
              <a:t> </a:t>
            </a:r>
            <a:r>
              <a:rPr lang="en-US" dirty="0" err="1"/>
              <a:t>efetivas</a:t>
            </a:r>
            <a:r>
              <a:rPr lang="en-US" dirty="0"/>
              <a:t> </a:t>
            </a:r>
            <a:r>
              <a:rPr lang="en-US" dirty="0" err="1"/>
              <a:t>ou</a:t>
            </a:r>
            <a:r>
              <a:rPr lang="en-US" dirty="0"/>
              <a:t> </a:t>
            </a:r>
            <a:r>
              <a:rPr lang="en-US" dirty="0" err="1"/>
              <a:t>potencias</a:t>
            </a:r>
            <a:r>
              <a:rPr lang="en-US" dirty="0"/>
              <a:t>, </a:t>
            </a:r>
            <a:r>
              <a:rPr lang="en-US" dirty="0" err="1"/>
              <a:t>determinam</a:t>
            </a:r>
            <a:r>
              <a:rPr lang="en-US" dirty="0"/>
              <a:t> o </a:t>
            </a:r>
            <a:r>
              <a:rPr lang="en-US" b="1" dirty="0" err="1"/>
              <a:t>preço</a:t>
            </a:r>
            <a:r>
              <a:rPr lang="en-US" dirty="0"/>
              <a:t> de um </a:t>
            </a:r>
            <a:r>
              <a:rPr lang="en-US" dirty="0" err="1"/>
              <a:t>produto</a:t>
            </a:r>
            <a:r>
              <a:rPr lang="en-US" dirty="0"/>
              <a:t> </a:t>
            </a:r>
            <a:r>
              <a:rPr lang="en-US" dirty="0" err="1"/>
              <a:t>ou</a:t>
            </a:r>
            <a:r>
              <a:rPr lang="en-US" dirty="0"/>
              <a:t> de um </a:t>
            </a:r>
            <a:r>
              <a:rPr lang="en-US" dirty="0" err="1"/>
              <a:t>conjunto</a:t>
            </a:r>
            <a:r>
              <a:rPr lang="en-US" dirty="0"/>
              <a:t> de </a:t>
            </a:r>
            <a:r>
              <a:rPr lang="en-US" dirty="0" err="1"/>
              <a:t>produtos</a:t>
            </a:r>
            <a:r>
              <a:rPr lang="en-US" dirty="0"/>
              <a:t>.</a:t>
            </a:r>
          </a:p>
          <a:p>
            <a:endParaRPr lang="en-US" dirty="0"/>
          </a:p>
          <a:p>
            <a:r>
              <a:rPr lang="en-US" dirty="0" err="1"/>
              <a:t>Em</a:t>
            </a:r>
            <a:r>
              <a:rPr lang="en-US" dirty="0"/>
              <a:t> um </a:t>
            </a:r>
            <a:r>
              <a:rPr lang="en-US" dirty="0" err="1"/>
              <a:t>mercado</a:t>
            </a:r>
            <a:r>
              <a:rPr lang="en-US" dirty="0"/>
              <a:t> com </a:t>
            </a:r>
            <a:r>
              <a:rPr lang="en-US" dirty="0" err="1"/>
              <a:t>informação</a:t>
            </a:r>
            <a:r>
              <a:rPr lang="en-US" dirty="0"/>
              <a:t> </a:t>
            </a:r>
            <a:r>
              <a:rPr lang="en-US" dirty="0" err="1"/>
              <a:t>plena</a:t>
            </a:r>
            <a:r>
              <a:rPr lang="en-US" dirty="0"/>
              <a:t> e </a:t>
            </a:r>
            <a:r>
              <a:rPr lang="en-US" dirty="0" err="1"/>
              <a:t>sem</a:t>
            </a:r>
            <a:r>
              <a:rPr lang="en-US" dirty="0"/>
              <a:t> </a:t>
            </a:r>
            <a:r>
              <a:rPr lang="en-US" dirty="0" err="1"/>
              <a:t>custos</a:t>
            </a:r>
            <a:r>
              <a:rPr lang="en-US" dirty="0"/>
              <a:t> de </a:t>
            </a:r>
            <a:r>
              <a:rPr lang="en-US" dirty="0" err="1"/>
              <a:t>deslocamento</a:t>
            </a:r>
            <a:r>
              <a:rPr lang="en-US" dirty="0"/>
              <a:t>, bens </a:t>
            </a:r>
            <a:r>
              <a:rPr lang="en-US" dirty="0" err="1"/>
              <a:t>idênticos</a:t>
            </a:r>
            <a:r>
              <a:rPr lang="en-US" dirty="0"/>
              <a:t> </a:t>
            </a:r>
            <a:r>
              <a:rPr lang="en-US" dirty="0" err="1"/>
              <a:t>são</a:t>
            </a:r>
            <a:r>
              <a:rPr lang="en-US" dirty="0"/>
              <a:t> </a:t>
            </a:r>
            <a:r>
              <a:rPr lang="en-US" dirty="0" err="1"/>
              <a:t>transacionados</a:t>
            </a:r>
            <a:r>
              <a:rPr lang="en-US" dirty="0"/>
              <a:t> </a:t>
            </a:r>
            <a:r>
              <a:rPr lang="en-US" dirty="0" err="1"/>
              <a:t>por</a:t>
            </a:r>
            <a:r>
              <a:rPr lang="en-US" dirty="0"/>
              <a:t> um </a:t>
            </a:r>
            <a:r>
              <a:rPr lang="en-US" dirty="0" err="1"/>
              <a:t>único</a:t>
            </a:r>
            <a:r>
              <a:rPr lang="en-US" dirty="0"/>
              <a:t> </a:t>
            </a:r>
            <a:r>
              <a:rPr lang="en-US" dirty="0" err="1"/>
              <a:t>preço</a:t>
            </a:r>
            <a:r>
              <a:rPr lang="en-US" dirty="0"/>
              <a:t>.</a:t>
            </a:r>
            <a:endParaRPr lang="pt-BR" dirty="0"/>
          </a:p>
        </p:txBody>
      </p:sp>
    </p:spTree>
    <p:extLst>
      <p:ext uri="{BB962C8B-B14F-4D97-AF65-F5344CB8AC3E}">
        <p14:creationId xmlns:p14="http://schemas.microsoft.com/office/powerpoint/2010/main" val="1780051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Arbitragem</a:t>
            </a:r>
          </a:p>
        </p:txBody>
      </p:sp>
      <p:sp>
        <p:nvSpPr>
          <p:cNvPr id="3" name="Espaço Reservado para Conteúdo 2"/>
          <p:cNvSpPr>
            <a:spLocks noGrp="1"/>
          </p:cNvSpPr>
          <p:nvPr>
            <p:ph idx="1"/>
          </p:nvPr>
        </p:nvSpPr>
        <p:spPr>
          <a:xfrm>
            <a:off x="2024034" y="1357299"/>
            <a:ext cx="8229600" cy="4525963"/>
          </a:xfrm>
        </p:spPr>
        <p:txBody>
          <a:bodyPr/>
          <a:lstStyle/>
          <a:p>
            <a:r>
              <a:rPr lang="pt-BR" dirty="0"/>
              <a:t>Prática de comprar a preço baixo em um local (ou período) e vender a preço alto em outro.</a:t>
            </a:r>
          </a:p>
        </p:txBody>
      </p:sp>
      <p:pic>
        <p:nvPicPr>
          <p:cNvPr id="1026" name="Picture 2"/>
          <p:cNvPicPr>
            <a:picLocks noChangeAspect="1" noChangeArrowheads="1"/>
          </p:cNvPicPr>
          <p:nvPr/>
        </p:nvPicPr>
        <p:blipFill>
          <a:blip r:embed="rId2" cstate="print"/>
          <a:srcRect/>
          <a:stretch>
            <a:fillRect/>
          </a:stretch>
        </p:blipFill>
        <p:spPr bwMode="auto">
          <a:xfrm>
            <a:off x="3024166" y="2500307"/>
            <a:ext cx="6009894" cy="3910203"/>
          </a:xfrm>
          <a:prstGeom prst="rect">
            <a:avLst/>
          </a:prstGeom>
          <a:noFill/>
          <a:ln w="9525">
            <a:noFill/>
            <a:miter lim="800000"/>
            <a:headEnd/>
            <a:tailEnd/>
          </a:ln>
        </p:spPr>
      </p:pic>
    </p:spTree>
    <p:extLst>
      <p:ext uri="{BB962C8B-B14F-4D97-AF65-F5344CB8AC3E}">
        <p14:creationId xmlns:p14="http://schemas.microsoft.com/office/powerpoint/2010/main" val="23653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pt-BR" altLang="pt-BR" sz="4000" dirty="0">
                <a:ea typeface="ＭＳ Ｐゴシック" pitchFamily="34" charset="-128"/>
              </a:rPr>
              <a:t>Arbitragem</a:t>
            </a:r>
          </a:p>
        </p:txBody>
      </p:sp>
      <p:sp>
        <p:nvSpPr>
          <p:cNvPr id="6147" name="Content Placeholder 2"/>
          <p:cNvSpPr>
            <a:spLocks noGrp="1"/>
          </p:cNvSpPr>
          <p:nvPr>
            <p:ph idx="1"/>
          </p:nvPr>
        </p:nvSpPr>
        <p:spPr/>
        <p:txBody>
          <a:bodyPr/>
          <a:lstStyle/>
          <a:p>
            <a:pPr eaLnBrk="1" hangingPunct="1">
              <a:lnSpc>
                <a:spcPct val="90000"/>
              </a:lnSpc>
            </a:pPr>
            <a:r>
              <a:rPr lang="pt-BR" altLang="pt-BR">
                <a:ea typeface="ＭＳ Ｐゴシック" pitchFamily="34" charset="-128"/>
              </a:rPr>
              <a:t>Suponha dois mercados do mesmo bem (x) em locais distintos (A e B)</a:t>
            </a:r>
          </a:p>
          <a:p>
            <a:pPr eaLnBrk="1" hangingPunct="1">
              <a:lnSpc>
                <a:spcPct val="90000"/>
              </a:lnSpc>
            </a:pPr>
            <a:r>
              <a:rPr lang="pt-BR" altLang="pt-BR">
                <a:ea typeface="ＭＳ Ｐゴシック" pitchFamily="34" charset="-128"/>
              </a:rPr>
              <a:t>Por simplicidade, assuma a hipótese de que não há custo de transporte do produto ou deslocamento dos consumidores</a:t>
            </a:r>
          </a:p>
          <a:p>
            <a:pPr eaLnBrk="1" hangingPunct="1">
              <a:lnSpc>
                <a:spcPct val="90000"/>
              </a:lnSpc>
            </a:pPr>
            <a:r>
              <a:rPr lang="pt-BR" altLang="pt-BR">
                <a:ea typeface="ＭＳ Ｐゴシック" pitchFamily="34" charset="-128"/>
              </a:rPr>
              <a:t>Assuma ainda que os agentes tem informação plena dos dois mercados</a:t>
            </a:r>
          </a:p>
          <a:p>
            <a:pPr eaLnBrk="1" hangingPunct="1">
              <a:lnSpc>
                <a:spcPct val="90000"/>
              </a:lnSpc>
            </a:pPr>
            <a:r>
              <a:rPr lang="pt-BR" altLang="pt-BR" b="1" u="sng">
                <a:ea typeface="ＭＳ Ｐゴシック" pitchFamily="34" charset="-128"/>
              </a:rPr>
              <a:t>Lei do preço único</a:t>
            </a:r>
            <a:r>
              <a:rPr lang="pt-BR" altLang="pt-BR">
                <a:ea typeface="ＭＳ Ｐゴシック" pitchFamily="34" charset="-128"/>
              </a:rPr>
              <a:t>: o preço do bem nos dois mercados será o mesmo   </a:t>
            </a:r>
          </a:p>
        </p:txBody>
      </p:sp>
    </p:spTree>
    <p:extLst>
      <p:ext uri="{BB962C8B-B14F-4D97-AF65-F5344CB8AC3E}">
        <p14:creationId xmlns:p14="http://schemas.microsoft.com/office/powerpoint/2010/main" val="402487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pt-BR" altLang="pt-BR">
                <a:ea typeface="ＭＳ Ｐゴシック" pitchFamily="34" charset="-128"/>
              </a:rPr>
              <a:t>Arbitragem</a:t>
            </a:r>
          </a:p>
        </p:txBody>
      </p:sp>
      <p:sp>
        <p:nvSpPr>
          <p:cNvPr id="7171" name="Content Placeholder 2"/>
          <p:cNvSpPr>
            <a:spLocks noGrp="1"/>
          </p:cNvSpPr>
          <p:nvPr>
            <p:ph idx="1"/>
          </p:nvPr>
        </p:nvSpPr>
        <p:spPr/>
        <p:txBody>
          <a:bodyPr>
            <a:normAutofit lnSpcReduction="10000"/>
          </a:bodyPr>
          <a:lstStyle/>
          <a:p>
            <a:pPr eaLnBrk="1" hangingPunct="1">
              <a:lnSpc>
                <a:spcPct val="90000"/>
              </a:lnSpc>
            </a:pPr>
            <a:r>
              <a:rPr lang="pt-BR" altLang="pt-BR" sz="3000">
                <a:ea typeface="ＭＳ Ｐゴシック" pitchFamily="34" charset="-128"/>
              </a:rPr>
              <a:t>Se p</a:t>
            </a:r>
            <a:r>
              <a:rPr lang="pt-BR" altLang="pt-BR" sz="3000" baseline="-25000">
                <a:ea typeface="ＭＳ Ｐゴシック" pitchFamily="34" charset="-128"/>
              </a:rPr>
              <a:t>x</a:t>
            </a:r>
            <a:r>
              <a:rPr lang="pt-BR" altLang="pt-BR" sz="3000" baseline="30000">
                <a:ea typeface="ＭＳ Ｐゴシック" pitchFamily="34" charset="-128"/>
              </a:rPr>
              <a:t>A</a:t>
            </a:r>
            <a:r>
              <a:rPr lang="pt-BR" altLang="pt-BR" sz="3000">
                <a:ea typeface="ＭＳ Ｐゴシック" pitchFamily="34" charset="-128"/>
              </a:rPr>
              <a:t> &gt; p</a:t>
            </a:r>
            <a:r>
              <a:rPr lang="pt-BR" altLang="pt-BR" sz="3000" baseline="-25000">
                <a:ea typeface="ＭＳ Ｐゴシック" pitchFamily="34" charset="-128"/>
              </a:rPr>
              <a:t>x</a:t>
            </a:r>
            <a:r>
              <a:rPr lang="pt-BR" altLang="pt-BR" sz="3000" baseline="30000">
                <a:ea typeface="ＭＳ Ｐゴシック" pitchFamily="34" charset="-128"/>
              </a:rPr>
              <a:t>B</a:t>
            </a:r>
            <a:r>
              <a:rPr lang="pt-BR" altLang="pt-BR" sz="3000">
                <a:ea typeface="ＭＳ Ｐゴシック" pitchFamily="34" charset="-128"/>
              </a:rPr>
              <a:t> :</a:t>
            </a:r>
          </a:p>
          <a:p>
            <a:pPr lvl="1" eaLnBrk="1" hangingPunct="1">
              <a:lnSpc>
                <a:spcPct val="90000"/>
              </a:lnSpc>
            </a:pPr>
            <a:r>
              <a:rPr lang="pt-BR" altLang="pt-BR" sz="2600">
                <a:ea typeface="ＭＳ Ｐゴシック" pitchFamily="34" charset="-128"/>
              </a:rPr>
              <a:t>Os vendedores de x deslocarão o produto de B para A, onde o preço é maior</a:t>
            </a:r>
          </a:p>
          <a:p>
            <a:pPr lvl="1" eaLnBrk="1" hangingPunct="1">
              <a:lnSpc>
                <a:spcPct val="90000"/>
              </a:lnSpc>
            </a:pPr>
            <a:r>
              <a:rPr lang="pt-BR" altLang="pt-BR" sz="2600">
                <a:ea typeface="ＭＳ Ｐゴシック" pitchFamily="34" charset="-128"/>
              </a:rPr>
              <a:t>Os compradores de A se deslocarão para comprar em B, onde o preço é menor</a:t>
            </a:r>
          </a:p>
          <a:p>
            <a:pPr lvl="1" eaLnBrk="1" hangingPunct="1">
              <a:lnSpc>
                <a:spcPct val="90000"/>
              </a:lnSpc>
            </a:pPr>
            <a:r>
              <a:rPr lang="pt-BR" altLang="pt-BR" sz="2600">
                <a:ea typeface="ＭＳ Ｐゴシック" pitchFamily="34" charset="-128"/>
              </a:rPr>
              <a:t>A oferta em A aumentará e, em B, diminuirá</a:t>
            </a:r>
          </a:p>
          <a:p>
            <a:pPr lvl="1" eaLnBrk="1" hangingPunct="1">
              <a:lnSpc>
                <a:spcPct val="90000"/>
              </a:lnSpc>
            </a:pPr>
            <a:r>
              <a:rPr lang="pt-BR" altLang="pt-BR" sz="2600">
                <a:ea typeface="ＭＳ Ｐゴシック" pitchFamily="34" charset="-128"/>
              </a:rPr>
              <a:t>A demanda em A diminuirá e, em B aumentará </a:t>
            </a:r>
          </a:p>
          <a:p>
            <a:pPr lvl="1" eaLnBrk="1" hangingPunct="1">
              <a:lnSpc>
                <a:spcPct val="90000"/>
              </a:lnSpc>
            </a:pPr>
            <a:r>
              <a:rPr lang="pt-BR" altLang="pt-BR" sz="2600">
                <a:ea typeface="ＭＳ Ｐゴシック" pitchFamily="34" charset="-128"/>
              </a:rPr>
              <a:t>O preço cairá em A e subirá em B</a:t>
            </a:r>
          </a:p>
          <a:p>
            <a:pPr eaLnBrk="1" hangingPunct="1">
              <a:lnSpc>
                <a:spcPct val="90000"/>
              </a:lnSpc>
            </a:pPr>
            <a:r>
              <a:rPr lang="pt-BR" altLang="pt-BR" sz="3000">
                <a:ea typeface="ＭＳ Ｐゴシック" pitchFamily="34" charset="-128"/>
              </a:rPr>
              <a:t>Se p</a:t>
            </a:r>
            <a:r>
              <a:rPr lang="pt-BR" altLang="pt-BR" sz="3000" baseline="-25000">
                <a:ea typeface="ＭＳ Ｐゴシック" pitchFamily="34" charset="-128"/>
              </a:rPr>
              <a:t>x</a:t>
            </a:r>
            <a:r>
              <a:rPr lang="pt-BR" altLang="pt-BR" sz="3000" baseline="30000">
                <a:ea typeface="ＭＳ Ｐゴシック" pitchFamily="34" charset="-128"/>
              </a:rPr>
              <a:t>A</a:t>
            </a:r>
            <a:r>
              <a:rPr lang="pt-BR" altLang="pt-BR" sz="3000">
                <a:ea typeface="ＭＳ Ｐゴシック" pitchFamily="34" charset="-128"/>
              </a:rPr>
              <a:t> &lt; p</a:t>
            </a:r>
            <a:r>
              <a:rPr lang="pt-BR" altLang="pt-BR" sz="3000" baseline="-25000">
                <a:ea typeface="ＭＳ Ｐゴシック" pitchFamily="34" charset="-128"/>
              </a:rPr>
              <a:t>x</a:t>
            </a:r>
            <a:r>
              <a:rPr lang="pt-BR" altLang="pt-BR" sz="3000" baseline="30000">
                <a:ea typeface="ＭＳ Ｐゴシック" pitchFamily="34" charset="-128"/>
              </a:rPr>
              <a:t>B</a:t>
            </a:r>
            <a:r>
              <a:rPr lang="pt-BR" altLang="pt-BR" sz="3000">
                <a:ea typeface="ＭＳ Ｐゴシック" pitchFamily="34" charset="-128"/>
              </a:rPr>
              <a:t> : ...</a:t>
            </a:r>
          </a:p>
          <a:p>
            <a:pPr eaLnBrk="1" hangingPunct="1">
              <a:lnSpc>
                <a:spcPct val="90000"/>
              </a:lnSpc>
            </a:pPr>
            <a:r>
              <a:rPr lang="pt-BR" altLang="pt-BR" sz="3000">
                <a:ea typeface="ＭＳ Ｐゴシック" pitchFamily="34" charset="-128"/>
              </a:rPr>
              <a:t>Portanto, p</a:t>
            </a:r>
            <a:r>
              <a:rPr lang="pt-BR" altLang="pt-BR" sz="3000" baseline="-25000">
                <a:ea typeface="ＭＳ Ｐゴシック" pitchFamily="34" charset="-128"/>
              </a:rPr>
              <a:t>x</a:t>
            </a:r>
            <a:r>
              <a:rPr lang="pt-BR" altLang="pt-BR" sz="3000" baseline="30000">
                <a:ea typeface="ＭＳ Ｐゴシック" pitchFamily="34" charset="-128"/>
              </a:rPr>
              <a:t>A</a:t>
            </a:r>
            <a:r>
              <a:rPr lang="pt-BR" altLang="pt-BR" sz="3000">
                <a:ea typeface="ＭＳ Ｐゴシック" pitchFamily="34" charset="-128"/>
              </a:rPr>
              <a:t> = p</a:t>
            </a:r>
            <a:r>
              <a:rPr lang="pt-BR" altLang="pt-BR" sz="3000" baseline="-25000">
                <a:ea typeface="ＭＳ Ｐゴシック" pitchFamily="34" charset="-128"/>
              </a:rPr>
              <a:t>x</a:t>
            </a:r>
            <a:r>
              <a:rPr lang="pt-BR" altLang="pt-BR" sz="3000" baseline="30000">
                <a:ea typeface="ＭＳ Ｐゴシック" pitchFamily="34" charset="-128"/>
              </a:rPr>
              <a:t>B</a:t>
            </a:r>
            <a:r>
              <a:rPr lang="pt-BR" altLang="pt-BR" sz="3000">
                <a:ea typeface="ＭＳ Ｐゴシック" pitchFamily="34" charset="-128"/>
              </a:rPr>
              <a:t> </a:t>
            </a:r>
          </a:p>
          <a:p>
            <a:pPr eaLnBrk="1" hangingPunct="1">
              <a:lnSpc>
                <a:spcPct val="90000"/>
              </a:lnSpc>
            </a:pPr>
            <a:endParaRPr lang="pt-BR" altLang="pt-BR" sz="3000">
              <a:ea typeface="ＭＳ Ｐゴシック" pitchFamily="34" charset="-128"/>
            </a:endParaRPr>
          </a:p>
        </p:txBody>
      </p:sp>
    </p:spTree>
    <p:extLst>
      <p:ext uri="{BB962C8B-B14F-4D97-AF65-F5344CB8AC3E}">
        <p14:creationId xmlns:p14="http://schemas.microsoft.com/office/powerpoint/2010/main" val="4075878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r>
              <a:rPr lang="pt-BR" altLang="pt-BR">
                <a:ea typeface="ＭＳ Ｐゴシック" pitchFamily="34" charset="-128"/>
              </a:rPr>
              <a:t>Arbitragem</a:t>
            </a:r>
          </a:p>
        </p:txBody>
      </p:sp>
      <p:grpSp>
        <p:nvGrpSpPr>
          <p:cNvPr id="2" name="Group 2"/>
          <p:cNvGrpSpPr>
            <a:grpSpLocks/>
          </p:cNvGrpSpPr>
          <p:nvPr/>
        </p:nvGrpSpPr>
        <p:grpSpPr bwMode="auto">
          <a:xfrm>
            <a:off x="4310063" y="2143125"/>
            <a:ext cx="3808412" cy="3989388"/>
            <a:chOff x="3263" y="4076"/>
            <a:chExt cx="5998" cy="6282"/>
          </a:xfrm>
        </p:grpSpPr>
        <p:grpSp>
          <p:nvGrpSpPr>
            <p:cNvPr id="3" name="Group 3"/>
            <p:cNvGrpSpPr>
              <a:grpSpLocks/>
            </p:cNvGrpSpPr>
            <p:nvPr/>
          </p:nvGrpSpPr>
          <p:grpSpPr bwMode="auto">
            <a:xfrm>
              <a:off x="3263" y="4076"/>
              <a:ext cx="5998" cy="6282"/>
              <a:chOff x="3263" y="4076"/>
              <a:chExt cx="5998" cy="6282"/>
            </a:xfrm>
          </p:grpSpPr>
          <p:grpSp>
            <p:nvGrpSpPr>
              <p:cNvPr id="4" name="Group 4"/>
              <p:cNvGrpSpPr>
                <a:grpSpLocks/>
              </p:cNvGrpSpPr>
              <p:nvPr/>
            </p:nvGrpSpPr>
            <p:grpSpPr bwMode="auto">
              <a:xfrm>
                <a:off x="3263" y="4076"/>
                <a:ext cx="5998" cy="6282"/>
                <a:chOff x="3263" y="4159"/>
                <a:chExt cx="5998" cy="6282"/>
              </a:xfrm>
            </p:grpSpPr>
            <p:pic>
              <p:nvPicPr>
                <p:cNvPr id="8215" name="Picture 5" descr="plantas_ABIEC"/>
                <p:cNvPicPr>
                  <a:picLocks noChangeAspect="1" noChangeArrowheads="1"/>
                </p:cNvPicPr>
                <p:nvPr/>
              </p:nvPicPr>
              <p:blipFill>
                <a:blip r:embed="rId2" cstate="print">
                  <a:grayscl/>
                </a:blip>
                <a:srcRect/>
                <a:stretch>
                  <a:fillRect/>
                </a:stretch>
              </p:blipFill>
              <p:spPr bwMode="auto">
                <a:xfrm>
                  <a:off x="3263" y="4159"/>
                  <a:ext cx="5998" cy="6282"/>
                </a:xfrm>
                <a:prstGeom prst="rect">
                  <a:avLst/>
                </a:prstGeom>
                <a:noFill/>
                <a:ln w="9525">
                  <a:noFill/>
                  <a:miter lim="800000"/>
                  <a:headEnd/>
                  <a:tailEnd/>
                </a:ln>
              </p:spPr>
            </p:pic>
            <p:sp>
              <p:nvSpPr>
                <p:cNvPr id="8216" name="Oval 6"/>
                <p:cNvSpPr>
                  <a:spLocks noChangeAspect="1" noChangeArrowheads="1"/>
                </p:cNvSpPr>
                <p:nvPr/>
              </p:nvSpPr>
              <p:spPr bwMode="auto">
                <a:xfrm>
                  <a:off x="3645" y="6181"/>
                  <a:ext cx="1320" cy="1319"/>
                </a:xfrm>
                <a:prstGeom prst="ellipse">
                  <a:avLst/>
                </a:prstGeom>
                <a:noFill/>
                <a:ln w="19050">
                  <a:solidFill>
                    <a:srgbClr val="FF0000"/>
                  </a:solidFill>
                  <a:round/>
                  <a:headEnd/>
                  <a:tailEnd/>
                </a:ln>
              </p:spPr>
              <p:txBody>
                <a:bodyPr/>
                <a:lstStyle/>
                <a:p>
                  <a:pPr eaLnBrk="1" hangingPunct="1"/>
                  <a:endParaRPr lang="pt-BR" altLang="pt-BR"/>
                </a:p>
              </p:txBody>
            </p:sp>
            <p:cxnSp>
              <p:nvCxnSpPr>
                <p:cNvPr id="8217" name="AutoShape 7"/>
                <p:cNvCxnSpPr>
                  <a:cxnSpLocks noChangeShapeType="1"/>
                </p:cNvCxnSpPr>
                <p:nvPr/>
              </p:nvCxnSpPr>
              <p:spPr bwMode="auto">
                <a:xfrm flipH="1">
                  <a:off x="3772" y="6781"/>
                  <a:ext cx="517" cy="435"/>
                </a:xfrm>
                <a:prstGeom prst="straightConnector1">
                  <a:avLst/>
                </a:prstGeom>
                <a:noFill/>
                <a:ln w="9525">
                  <a:solidFill>
                    <a:srgbClr val="000000"/>
                  </a:solidFill>
                  <a:round/>
                  <a:headEnd/>
                  <a:tailEnd type="triangle" w="med" len="med"/>
                </a:ln>
              </p:spPr>
            </p:cxnSp>
            <p:sp>
              <p:nvSpPr>
                <p:cNvPr id="8218" name="Text Box 8"/>
                <p:cNvSpPr txBox="1">
                  <a:spLocks noChangeArrowheads="1"/>
                </p:cNvSpPr>
                <p:nvPr/>
              </p:nvSpPr>
              <p:spPr bwMode="auto">
                <a:xfrm>
                  <a:off x="3871" y="6916"/>
                  <a:ext cx="803" cy="339"/>
                </a:xfrm>
                <a:prstGeom prst="rect">
                  <a:avLst/>
                </a:prstGeom>
                <a:noFill/>
                <a:ln w="9525">
                  <a:noFill/>
                  <a:miter lim="800000"/>
                  <a:headEnd/>
                  <a:tailEnd/>
                </a:ln>
              </p:spPr>
              <p:txBody>
                <a:bodyPr>
                  <a:spAutoFit/>
                </a:bodyPr>
                <a:lstStyle/>
                <a:p>
                  <a:pPr eaLnBrk="1" hangingPunct="1"/>
                  <a:r>
                    <a:rPr lang="pt-BR" altLang="pt-BR" sz="800" b="1" i="1">
                      <a:latin typeface="Calibri" pitchFamily="34" charset="0"/>
                    </a:rPr>
                    <a:t>500 km</a:t>
                  </a:r>
                  <a:endParaRPr lang="pt-BR" altLang="pt-BR"/>
                </a:p>
              </p:txBody>
            </p:sp>
          </p:grpSp>
          <p:sp>
            <p:nvSpPr>
              <p:cNvPr id="8200" name="Text Box 9"/>
              <p:cNvSpPr txBox="1">
                <a:spLocks noChangeArrowheads="1"/>
              </p:cNvSpPr>
              <p:nvPr/>
            </p:nvSpPr>
            <p:spPr bwMode="auto">
              <a:xfrm>
                <a:off x="3645" y="6389"/>
                <a:ext cx="540" cy="331"/>
              </a:xfrm>
              <a:prstGeom prst="rect">
                <a:avLst/>
              </a:prstGeom>
              <a:noFill/>
              <a:ln w="9525">
                <a:noFill/>
                <a:miter lim="800000"/>
                <a:headEnd/>
                <a:tailEnd/>
              </a:ln>
            </p:spPr>
            <p:txBody>
              <a:bodyPr/>
              <a:lstStyle/>
              <a:p>
                <a:pPr eaLnBrk="1" hangingPunct="1"/>
                <a:r>
                  <a:rPr lang="pt-BR" altLang="pt-BR" sz="800" b="1">
                    <a:solidFill>
                      <a:srgbClr val="F2F2F2"/>
                    </a:solidFill>
                    <a:latin typeface="Calibri" pitchFamily="34" charset="0"/>
                  </a:rPr>
                  <a:t>18</a:t>
                </a:r>
                <a:endParaRPr lang="pt-BR" altLang="pt-BR"/>
              </a:p>
            </p:txBody>
          </p:sp>
          <p:sp>
            <p:nvSpPr>
              <p:cNvPr id="8201" name="Text Box 10"/>
              <p:cNvSpPr txBox="1">
                <a:spLocks noChangeArrowheads="1"/>
              </p:cNvSpPr>
              <p:nvPr/>
            </p:nvSpPr>
            <p:spPr bwMode="auto">
              <a:xfrm>
                <a:off x="4877" y="6373"/>
                <a:ext cx="540" cy="331"/>
              </a:xfrm>
              <a:prstGeom prst="rect">
                <a:avLst/>
              </a:prstGeom>
              <a:noFill/>
              <a:ln w="9525">
                <a:noFill/>
                <a:miter lim="800000"/>
                <a:headEnd/>
                <a:tailEnd/>
              </a:ln>
            </p:spPr>
            <p:txBody>
              <a:bodyPr/>
              <a:lstStyle/>
              <a:p>
                <a:pPr eaLnBrk="1" hangingPunct="1"/>
                <a:r>
                  <a:rPr lang="pt-BR" altLang="pt-BR" sz="800" b="1">
                    <a:solidFill>
                      <a:srgbClr val="FFFFFF"/>
                    </a:solidFill>
                    <a:latin typeface="Calibri" pitchFamily="34" charset="0"/>
                  </a:rPr>
                  <a:t>44</a:t>
                </a:r>
                <a:endParaRPr lang="pt-BR" altLang="pt-BR"/>
              </a:p>
            </p:txBody>
          </p:sp>
          <p:sp>
            <p:nvSpPr>
              <p:cNvPr id="8202" name="Text Box 11"/>
              <p:cNvSpPr txBox="1">
                <a:spLocks noChangeArrowheads="1"/>
              </p:cNvSpPr>
              <p:nvPr/>
            </p:nvSpPr>
            <p:spPr bwMode="auto">
              <a:xfrm>
                <a:off x="5757" y="6605"/>
                <a:ext cx="540" cy="331"/>
              </a:xfrm>
              <a:prstGeom prst="rect">
                <a:avLst/>
              </a:prstGeom>
              <a:noFill/>
              <a:ln w="9525">
                <a:noFill/>
                <a:miter lim="800000"/>
                <a:headEnd/>
                <a:tailEnd/>
              </a:ln>
            </p:spPr>
            <p:txBody>
              <a:bodyPr/>
              <a:lstStyle/>
              <a:p>
                <a:pPr eaLnBrk="1" hangingPunct="1"/>
                <a:r>
                  <a:rPr lang="pt-BR" altLang="pt-BR" sz="800" b="1">
                    <a:latin typeface="Calibri" pitchFamily="34" charset="0"/>
                  </a:rPr>
                  <a:t>98</a:t>
                </a:r>
              </a:p>
              <a:p>
                <a:pPr eaLnBrk="1" hangingPunct="1"/>
                <a:endParaRPr lang="pt-BR" altLang="pt-BR"/>
              </a:p>
            </p:txBody>
          </p:sp>
          <p:sp>
            <p:nvSpPr>
              <p:cNvPr id="8203" name="Text Box 12"/>
              <p:cNvSpPr txBox="1">
                <a:spLocks noChangeArrowheads="1"/>
              </p:cNvSpPr>
              <p:nvPr/>
            </p:nvSpPr>
            <p:spPr bwMode="auto">
              <a:xfrm>
                <a:off x="5781" y="8077"/>
                <a:ext cx="540" cy="331"/>
              </a:xfrm>
              <a:prstGeom prst="rect">
                <a:avLst/>
              </a:prstGeom>
              <a:noFill/>
              <a:ln w="9525">
                <a:noFill/>
                <a:miter lim="800000"/>
                <a:headEnd/>
                <a:tailEnd/>
              </a:ln>
            </p:spPr>
            <p:txBody>
              <a:bodyPr/>
              <a:lstStyle/>
              <a:p>
                <a:pPr eaLnBrk="1" hangingPunct="1"/>
                <a:r>
                  <a:rPr lang="pt-BR" altLang="pt-BR" sz="800" b="1">
                    <a:latin typeface="Calibri" pitchFamily="34" charset="0"/>
                  </a:rPr>
                  <a:t>63</a:t>
                </a:r>
                <a:endParaRPr lang="pt-BR" altLang="pt-BR"/>
              </a:p>
            </p:txBody>
          </p:sp>
          <p:sp>
            <p:nvSpPr>
              <p:cNvPr id="8204" name="Text Box 13"/>
              <p:cNvSpPr txBox="1">
                <a:spLocks noChangeArrowheads="1"/>
              </p:cNvSpPr>
              <p:nvPr/>
            </p:nvSpPr>
            <p:spPr bwMode="auto">
              <a:xfrm>
                <a:off x="5845" y="5917"/>
                <a:ext cx="540" cy="331"/>
              </a:xfrm>
              <a:prstGeom prst="rect">
                <a:avLst/>
              </a:prstGeom>
              <a:noFill/>
              <a:ln w="9525">
                <a:noFill/>
                <a:miter lim="800000"/>
                <a:headEnd/>
                <a:tailEnd/>
              </a:ln>
            </p:spPr>
            <p:txBody>
              <a:bodyPr/>
              <a:lstStyle/>
              <a:p>
                <a:pPr eaLnBrk="1" hangingPunct="1"/>
                <a:r>
                  <a:rPr lang="pt-BR" altLang="pt-BR" sz="800" b="1">
                    <a:solidFill>
                      <a:srgbClr val="F2F2F2"/>
                    </a:solidFill>
                    <a:latin typeface="Calibri" pitchFamily="34" charset="0"/>
                  </a:rPr>
                  <a:t>63</a:t>
                </a:r>
                <a:endParaRPr lang="pt-BR" altLang="pt-BR"/>
              </a:p>
            </p:txBody>
          </p:sp>
          <p:sp>
            <p:nvSpPr>
              <p:cNvPr id="8205" name="Text Box 14"/>
              <p:cNvSpPr txBox="1">
                <a:spLocks noChangeArrowheads="1"/>
              </p:cNvSpPr>
              <p:nvPr/>
            </p:nvSpPr>
            <p:spPr bwMode="auto">
              <a:xfrm>
                <a:off x="6709" y="6997"/>
                <a:ext cx="540" cy="331"/>
              </a:xfrm>
              <a:prstGeom prst="rect">
                <a:avLst/>
              </a:prstGeom>
              <a:noFill/>
              <a:ln w="9525">
                <a:noFill/>
                <a:miter lim="800000"/>
                <a:headEnd/>
                <a:tailEnd/>
              </a:ln>
            </p:spPr>
            <p:txBody>
              <a:bodyPr/>
              <a:lstStyle/>
              <a:p>
                <a:pPr eaLnBrk="1" hangingPunct="1"/>
                <a:r>
                  <a:rPr lang="pt-BR" altLang="pt-BR" sz="800" b="1">
                    <a:latin typeface="Calibri" pitchFamily="34" charset="0"/>
                  </a:rPr>
                  <a:t>110</a:t>
                </a:r>
                <a:endParaRPr lang="pt-BR" altLang="pt-BR"/>
              </a:p>
            </p:txBody>
          </p:sp>
          <p:sp>
            <p:nvSpPr>
              <p:cNvPr id="8206" name="Text Box 15"/>
              <p:cNvSpPr txBox="1">
                <a:spLocks noChangeArrowheads="1"/>
              </p:cNvSpPr>
              <p:nvPr/>
            </p:nvSpPr>
            <p:spPr bwMode="auto">
              <a:xfrm>
                <a:off x="6869" y="6317"/>
                <a:ext cx="540" cy="331"/>
              </a:xfrm>
              <a:prstGeom prst="rect">
                <a:avLst/>
              </a:prstGeom>
              <a:noFill/>
              <a:ln w="9525">
                <a:noFill/>
                <a:miter lim="800000"/>
                <a:headEnd/>
                <a:tailEnd/>
              </a:ln>
            </p:spPr>
            <p:txBody>
              <a:bodyPr/>
              <a:lstStyle/>
              <a:p>
                <a:pPr eaLnBrk="1" hangingPunct="1"/>
                <a:r>
                  <a:rPr lang="pt-BR" altLang="pt-BR" sz="800" b="1">
                    <a:solidFill>
                      <a:srgbClr val="F2F2F2"/>
                    </a:solidFill>
                    <a:latin typeface="Calibri" pitchFamily="34" charset="0"/>
                  </a:rPr>
                  <a:t>30</a:t>
                </a:r>
                <a:endParaRPr lang="pt-BR" altLang="pt-BR"/>
              </a:p>
            </p:txBody>
          </p:sp>
          <p:sp>
            <p:nvSpPr>
              <p:cNvPr id="8207" name="Text Box 16"/>
              <p:cNvSpPr txBox="1">
                <a:spLocks noChangeArrowheads="1"/>
              </p:cNvSpPr>
              <p:nvPr/>
            </p:nvSpPr>
            <p:spPr bwMode="auto">
              <a:xfrm>
                <a:off x="7477" y="7669"/>
                <a:ext cx="540" cy="331"/>
              </a:xfrm>
              <a:prstGeom prst="rect">
                <a:avLst/>
              </a:prstGeom>
              <a:noFill/>
              <a:ln w="9525">
                <a:noFill/>
                <a:miter lim="800000"/>
                <a:headEnd/>
                <a:tailEnd/>
              </a:ln>
            </p:spPr>
            <p:txBody>
              <a:bodyPr/>
              <a:lstStyle/>
              <a:p>
                <a:pPr eaLnBrk="1" hangingPunct="1"/>
                <a:r>
                  <a:rPr lang="pt-BR" altLang="pt-BR" sz="800" b="1">
                    <a:solidFill>
                      <a:srgbClr val="F2F2F2"/>
                    </a:solidFill>
                    <a:latin typeface="Calibri" pitchFamily="34" charset="0"/>
                  </a:rPr>
                  <a:t>151</a:t>
                </a:r>
                <a:endParaRPr lang="pt-BR" altLang="pt-BR"/>
              </a:p>
            </p:txBody>
          </p:sp>
          <p:sp>
            <p:nvSpPr>
              <p:cNvPr id="8208" name="Text Box 17"/>
              <p:cNvSpPr txBox="1">
                <a:spLocks noChangeArrowheads="1"/>
              </p:cNvSpPr>
              <p:nvPr/>
            </p:nvSpPr>
            <p:spPr bwMode="auto">
              <a:xfrm>
                <a:off x="7038" y="8347"/>
                <a:ext cx="540" cy="331"/>
              </a:xfrm>
              <a:prstGeom prst="rect">
                <a:avLst/>
              </a:prstGeom>
              <a:noFill/>
              <a:ln w="9525">
                <a:noFill/>
                <a:miter lim="800000"/>
                <a:headEnd/>
                <a:tailEnd/>
              </a:ln>
            </p:spPr>
            <p:txBody>
              <a:bodyPr/>
              <a:lstStyle/>
              <a:p>
                <a:pPr eaLnBrk="1" hangingPunct="1"/>
                <a:r>
                  <a:rPr lang="pt-BR" altLang="pt-BR" sz="800" b="1">
                    <a:solidFill>
                      <a:srgbClr val="F2F2F2"/>
                    </a:solidFill>
                    <a:latin typeface="Calibri" pitchFamily="34" charset="0"/>
                  </a:rPr>
                  <a:t>175</a:t>
                </a:r>
                <a:endParaRPr lang="pt-BR" altLang="pt-BR"/>
              </a:p>
            </p:txBody>
          </p:sp>
          <p:sp>
            <p:nvSpPr>
              <p:cNvPr id="8209" name="Text Box 18"/>
              <p:cNvSpPr txBox="1">
                <a:spLocks noChangeArrowheads="1"/>
              </p:cNvSpPr>
              <p:nvPr/>
            </p:nvSpPr>
            <p:spPr bwMode="auto">
              <a:xfrm>
                <a:off x="7670" y="8159"/>
                <a:ext cx="540" cy="331"/>
              </a:xfrm>
              <a:prstGeom prst="rect">
                <a:avLst/>
              </a:prstGeom>
              <a:noFill/>
              <a:ln w="9525">
                <a:noFill/>
                <a:miter lim="800000"/>
                <a:headEnd/>
                <a:tailEnd/>
              </a:ln>
            </p:spPr>
            <p:txBody>
              <a:bodyPr/>
              <a:lstStyle/>
              <a:p>
                <a:pPr eaLnBrk="1" hangingPunct="1"/>
                <a:r>
                  <a:rPr lang="pt-BR" altLang="pt-BR" sz="800" b="1">
                    <a:solidFill>
                      <a:srgbClr val="F2F2F2"/>
                    </a:solidFill>
                    <a:latin typeface="Calibri" pitchFamily="34" charset="0"/>
                  </a:rPr>
                  <a:t>26</a:t>
                </a:r>
                <a:endParaRPr lang="pt-BR" altLang="pt-BR"/>
              </a:p>
            </p:txBody>
          </p:sp>
          <p:sp>
            <p:nvSpPr>
              <p:cNvPr id="8210" name="Text Box 19"/>
              <p:cNvSpPr txBox="1">
                <a:spLocks noChangeArrowheads="1"/>
              </p:cNvSpPr>
              <p:nvPr/>
            </p:nvSpPr>
            <p:spPr bwMode="auto">
              <a:xfrm>
                <a:off x="7990" y="7863"/>
                <a:ext cx="540" cy="331"/>
              </a:xfrm>
              <a:prstGeom prst="rect">
                <a:avLst/>
              </a:prstGeom>
              <a:noFill/>
              <a:ln w="9525">
                <a:noFill/>
                <a:miter lim="800000"/>
                <a:headEnd/>
                <a:tailEnd/>
              </a:ln>
            </p:spPr>
            <p:txBody>
              <a:bodyPr/>
              <a:lstStyle/>
              <a:p>
                <a:pPr eaLnBrk="1" hangingPunct="1"/>
                <a:r>
                  <a:rPr lang="pt-BR" altLang="pt-BR" sz="800" b="1">
                    <a:solidFill>
                      <a:srgbClr val="F2F2F2"/>
                    </a:solidFill>
                    <a:latin typeface="Calibri" pitchFamily="34" charset="0"/>
                  </a:rPr>
                  <a:t>20</a:t>
                </a:r>
                <a:endParaRPr lang="pt-BR" altLang="pt-BR"/>
              </a:p>
            </p:txBody>
          </p:sp>
          <p:sp>
            <p:nvSpPr>
              <p:cNvPr id="8211" name="Text Box 20"/>
              <p:cNvSpPr txBox="1">
                <a:spLocks noChangeArrowheads="1"/>
              </p:cNvSpPr>
              <p:nvPr/>
            </p:nvSpPr>
            <p:spPr bwMode="auto">
              <a:xfrm>
                <a:off x="7845" y="6741"/>
                <a:ext cx="540" cy="331"/>
              </a:xfrm>
              <a:prstGeom prst="rect">
                <a:avLst/>
              </a:prstGeom>
              <a:noFill/>
              <a:ln w="9525">
                <a:noFill/>
                <a:miter lim="800000"/>
                <a:headEnd/>
                <a:tailEnd/>
              </a:ln>
            </p:spPr>
            <p:txBody>
              <a:bodyPr/>
              <a:lstStyle/>
              <a:p>
                <a:pPr eaLnBrk="1" hangingPunct="1"/>
                <a:r>
                  <a:rPr lang="pt-BR" altLang="pt-BR" sz="800" b="1">
                    <a:latin typeface="Calibri" pitchFamily="34" charset="0"/>
                  </a:rPr>
                  <a:t>45</a:t>
                </a:r>
                <a:endParaRPr lang="pt-BR" altLang="pt-BR"/>
              </a:p>
            </p:txBody>
          </p:sp>
          <p:sp>
            <p:nvSpPr>
              <p:cNvPr id="8212" name="Text Box 21"/>
              <p:cNvSpPr txBox="1">
                <a:spLocks noChangeArrowheads="1"/>
              </p:cNvSpPr>
              <p:nvPr/>
            </p:nvSpPr>
            <p:spPr bwMode="auto">
              <a:xfrm>
                <a:off x="6534" y="8587"/>
                <a:ext cx="540" cy="331"/>
              </a:xfrm>
              <a:prstGeom prst="rect">
                <a:avLst/>
              </a:prstGeom>
              <a:noFill/>
              <a:ln w="9525">
                <a:noFill/>
                <a:miter lim="800000"/>
                <a:headEnd/>
                <a:tailEnd/>
              </a:ln>
            </p:spPr>
            <p:txBody>
              <a:bodyPr/>
              <a:lstStyle/>
              <a:p>
                <a:pPr eaLnBrk="1" hangingPunct="1"/>
                <a:r>
                  <a:rPr lang="pt-BR" altLang="pt-BR" sz="800" b="1">
                    <a:solidFill>
                      <a:srgbClr val="F2F2F2"/>
                    </a:solidFill>
                    <a:latin typeface="Calibri" pitchFamily="34" charset="0"/>
                  </a:rPr>
                  <a:t>138</a:t>
                </a:r>
                <a:endParaRPr lang="pt-BR" altLang="pt-BR"/>
              </a:p>
            </p:txBody>
          </p:sp>
          <p:sp>
            <p:nvSpPr>
              <p:cNvPr id="8213" name="Text Box 22"/>
              <p:cNvSpPr txBox="1">
                <a:spLocks noChangeArrowheads="1"/>
              </p:cNvSpPr>
              <p:nvPr/>
            </p:nvSpPr>
            <p:spPr bwMode="auto">
              <a:xfrm>
                <a:off x="6642" y="8910"/>
                <a:ext cx="540" cy="331"/>
              </a:xfrm>
              <a:prstGeom prst="rect">
                <a:avLst/>
              </a:prstGeom>
              <a:noFill/>
              <a:ln w="9525">
                <a:noFill/>
                <a:miter lim="800000"/>
                <a:headEnd/>
                <a:tailEnd/>
              </a:ln>
            </p:spPr>
            <p:txBody>
              <a:bodyPr/>
              <a:lstStyle/>
              <a:p>
                <a:pPr eaLnBrk="1" hangingPunct="1"/>
                <a:r>
                  <a:rPr lang="pt-BR" altLang="pt-BR" sz="800" b="1">
                    <a:solidFill>
                      <a:srgbClr val="F2F2F2"/>
                    </a:solidFill>
                    <a:latin typeface="Calibri" pitchFamily="34" charset="0"/>
                  </a:rPr>
                  <a:t>128</a:t>
                </a:r>
                <a:endParaRPr lang="pt-BR" altLang="pt-BR"/>
              </a:p>
            </p:txBody>
          </p:sp>
          <p:sp>
            <p:nvSpPr>
              <p:cNvPr id="8214" name="Text Box 23"/>
              <p:cNvSpPr txBox="1">
                <a:spLocks noChangeArrowheads="1"/>
              </p:cNvSpPr>
              <p:nvPr/>
            </p:nvSpPr>
            <p:spPr bwMode="auto">
              <a:xfrm>
                <a:off x="6310" y="9323"/>
                <a:ext cx="540" cy="331"/>
              </a:xfrm>
              <a:prstGeom prst="rect">
                <a:avLst/>
              </a:prstGeom>
              <a:noFill/>
              <a:ln w="9525">
                <a:noFill/>
                <a:miter lim="800000"/>
                <a:headEnd/>
                <a:tailEnd/>
              </a:ln>
            </p:spPr>
            <p:txBody>
              <a:bodyPr/>
              <a:lstStyle/>
              <a:p>
                <a:pPr eaLnBrk="1" hangingPunct="1"/>
                <a:r>
                  <a:rPr lang="pt-BR" altLang="pt-BR" sz="800" b="1">
                    <a:solidFill>
                      <a:srgbClr val="F2F2F2"/>
                    </a:solidFill>
                    <a:latin typeface="Calibri" pitchFamily="34" charset="0"/>
                  </a:rPr>
                  <a:t>282</a:t>
                </a:r>
                <a:endParaRPr lang="pt-BR" altLang="pt-BR"/>
              </a:p>
            </p:txBody>
          </p:sp>
        </p:grpSp>
        <p:sp>
          <p:nvSpPr>
            <p:cNvPr id="8198" name="Text Box 24"/>
            <p:cNvSpPr txBox="1">
              <a:spLocks noChangeArrowheads="1"/>
            </p:cNvSpPr>
            <p:nvPr/>
          </p:nvSpPr>
          <p:spPr bwMode="auto">
            <a:xfrm>
              <a:off x="7254" y="5787"/>
              <a:ext cx="540" cy="331"/>
            </a:xfrm>
            <a:prstGeom prst="rect">
              <a:avLst/>
            </a:prstGeom>
            <a:noFill/>
            <a:ln w="9525">
              <a:noFill/>
              <a:miter lim="800000"/>
              <a:headEnd/>
              <a:tailEnd/>
            </a:ln>
          </p:spPr>
          <p:txBody>
            <a:bodyPr/>
            <a:lstStyle/>
            <a:p>
              <a:pPr eaLnBrk="1" hangingPunct="1"/>
              <a:r>
                <a:rPr lang="pt-BR" altLang="pt-BR" sz="800" b="1">
                  <a:solidFill>
                    <a:srgbClr val="000000"/>
                  </a:solidFill>
                  <a:latin typeface="Calibri" pitchFamily="34" charset="0"/>
                </a:rPr>
                <a:t>14</a:t>
              </a:r>
              <a:endParaRPr lang="pt-BR" altLang="pt-BR"/>
            </a:p>
          </p:txBody>
        </p:sp>
      </p:grpSp>
      <p:sp>
        <p:nvSpPr>
          <p:cNvPr id="8196" name="CaixaDeTexto 25"/>
          <p:cNvSpPr txBox="1">
            <a:spLocks noChangeArrowheads="1"/>
          </p:cNvSpPr>
          <p:nvPr/>
        </p:nvSpPr>
        <p:spPr bwMode="auto">
          <a:xfrm>
            <a:off x="1952626" y="1487491"/>
            <a:ext cx="8358188" cy="369887"/>
          </a:xfrm>
          <a:prstGeom prst="rect">
            <a:avLst/>
          </a:prstGeom>
          <a:noFill/>
          <a:ln w="9525">
            <a:noFill/>
            <a:miter lim="800000"/>
            <a:headEnd/>
            <a:tailEnd/>
          </a:ln>
        </p:spPr>
        <p:txBody>
          <a:bodyPr>
            <a:spAutoFit/>
          </a:bodyPr>
          <a:lstStyle/>
          <a:p>
            <a:pPr eaLnBrk="1" hangingPunct="1"/>
            <a:r>
              <a:rPr lang="pt-BR" altLang="pt-BR"/>
              <a:t>Brasil – plantas frigoríficas associadas à ABIEC e número de frigoríficos por UF</a:t>
            </a:r>
          </a:p>
        </p:txBody>
      </p:sp>
    </p:spTree>
    <p:extLst>
      <p:ext uri="{BB962C8B-B14F-4D97-AF65-F5344CB8AC3E}">
        <p14:creationId xmlns:p14="http://schemas.microsoft.com/office/powerpoint/2010/main" val="1301172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1981200" y="274638"/>
            <a:ext cx="8229600" cy="939800"/>
          </a:xfrm>
        </p:spPr>
        <p:txBody>
          <a:bodyPr/>
          <a:lstStyle/>
          <a:p>
            <a:r>
              <a:rPr lang="pt-BR" altLang="pt-BR" sz="2800" b="1">
                <a:ea typeface="ＭＳ Ｐゴシック" pitchFamily="34" charset="-128"/>
              </a:rPr>
              <a:t>Arbitragem</a:t>
            </a:r>
            <a:r>
              <a:rPr lang="pt-BR" altLang="pt-BR" sz="2800">
                <a:ea typeface="ＭＳ Ｐゴシック" pitchFamily="34" charset="-128"/>
              </a:rPr>
              <a:t>: quanto custa transportar o boi gordo?</a:t>
            </a:r>
            <a:endParaRPr lang="pt-BR" altLang="pt-BR">
              <a:ea typeface="ＭＳ Ｐゴシック" pitchFamily="34" charset="-128"/>
            </a:endParaRPr>
          </a:p>
        </p:txBody>
      </p:sp>
      <p:pic>
        <p:nvPicPr>
          <p:cNvPr id="9219" name="Gráfico 2"/>
          <p:cNvPicPr>
            <a:picLocks noChangeArrowheads="1"/>
          </p:cNvPicPr>
          <p:nvPr/>
        </p:nvPicPr>
        <p:blipFill>
          <a:blip r:embed="rId2" cstate="print"/>
          <a:srcRect/>
          <a:stretch>
            <a:fillRect/>
          </a:stretch>
        </p:blipFill>
        <p:spPr bwMode="auto">
          <a:xfrm>
            <a:off x="1952625" y="2000253"/>
            <a:ext cx="4591050" cy="2747963"/>
          </a:xfrm>
          <a:prstGeom prst="rect">
            <a:avLst/>
          </a:prstGeom>
          <a:noFill/>
          <a:ln w="9525">
            <a:noFill/>
            <a:miter lim="800000"/>
            <a:headEnd/>
            <a:tailEnd/>
          </a:ln>
        </p:spPr>
      </p:pic>
      <p:sp>
        <p:nvSpPr>
          <p:cNvPr id="9220" name="Retângulo 3"/>
          <p:cNvSpPr>
            <a:spLocks noChangeArrowheads="1"/>
          </p:cNvSpPr>
          <p:nvPr/>
        </p:nvSpPr>
        <p:spPr bwMode="auto">
          <a:xfrm>
            <a:off x="1952625" y="1071565"/>
            <a:ext cx="4591050" cy="830997"/>
          </a:xfrm>
          <a:prstGeom prst="rect">
            <a:avLst/>
          </a:prstGeom>
          <a:noFill/>
          <a:ln w="9525">
            <a:noFill/>
            <a:miter lim="800000"/>
            <a:headEnd/>
            <a:tailEnd/>
          </a:ln>
        </p:spPr>
        <p:txBody>
          <a:bodyPr>
            <a:spAutoFit/>
          </a:bodyPr>
          <a:lstStyle/>
          <a:p>
            <a:pPr eaLnBrk="1" hangingPunct="1"/>
            <a:r>
              <a:rPr lang="pt-BR" altLang="pt-BR" sz="1600"/>
              <a:t>Frete (R$ por cabeça de boi gordo) em função da distância percorrida – transporte por carreta de dois andares</a:t>
            </a:r>
          </a:p>
        </p:txBody>
      </p:sp>
      <p:pic>
        <p:nvPicPr>
          <p:cNvPr id="9221" name="Gráfico 1"/>
          <p:cNvPicPr>
            <a:picLocks noChangeArrowheads="1"/>
          </p:cNvPicPr>
          <p:nvPr/>
        </p:nvPicPr>
        <p:blipFill>
          <a:blip r:embed="rId3" cstate="print"/>
          <a:srcRect/>
          <a:stretch>
            <a:fillRect/>
          </a:stretch>
        </p:blipFill>
        <p:spPr bwMode="auto">
          <a:xfrm>
            <a:off x="5719763" y="3571878"/>
            <a:ext cx="4591050" cy="2747963"/>
          </a:xfrm>
          <a:prstGeom prst="rect">
            <a:avLst/>
          </a:prstGeom>
          <a:noFill/>
          <a:ln w="9525">
            <a:noFill/>
            <a:miter lim="800000"/>
            <a:headEnd/>
            <a:tailEnd/>
          </a:ln>
        </p:spPr>
      </p:pic>
      <p:sp>
        <p:nvSpPr>
          <p:cNvPr id="9222" name="Retângulo 5"/>
          <p:cNvSpPr>
            <a:spLocks noChangeArrowheads="1"/>
          </p:cNvSpPr>
          <p:nvPr/>
        </p:nvSpPr>
        <p:spPr bwMode="auto">
          <a:xfrm>
            <a:off x="5738813" y="2905125"/>
            <a:ext cx="4572000" cy="523220"/>
          </a:xfrm>
          <a:prstGeom prst="rect">
            <a:avLst/>
          </a:prstGeom>
          <a:noFill/>
          <a:ln w="9525">
            <a:noFill/>
            <a:miter lim="800000"/>
            <a:headEnd/>
            <a:tailEnd/>
          </a:ln>
        </p:spPr>
        <p:txBody>
          <a:bodyPr>
            <a:spAutoFit/>
          </a:bodyPr>
          <a:lstStyle/>
          <a:p>
            <a:pPr eaLnBrk="1" hangingPunct="1"/>
            <a:r>
              <a:rPr lang="pt-BR" altLang="pt-BR" sz="1400"/>
              <a:t>Frete (R$ por cabeça de boi gordo) em função da distância percorrida – transporte por caminhões de três eixos</a:t>
            </a:r>
          </a:p>
        </p:txBody>
      </p:sp>
      <p:sp>
        <p:nvSpPr>
          <p:cNvPr id="9223" name="CaixaDeTexto 6"/>
          <p:cNvSpPr txBox="1">
            <a:spLocks noChangeArrowheads="1"/>
          </p:cNvSpPr>
          <p:nvPr/>
        </p:nvSpPr>
        <p:spPr bwMode="auto">
          <a:xfrm>
            <a:off x="1952627" y="6143628"/>
            <a:ext cx="2786063" cy="523875"/>
          </a:xfrm>
          <a:prstGeom prst="rect">
            <a:avLst/>
          </a:prstGeom>
          <a:noFill/>
          <a:ln w="9525">
            <a:noFill/>
            <a:miter lim="800000"/>
            <a:headEnd/>
            <a:tailEnd/>
          </a:ln>
        </p:spPr>
        <p:txBody>
          <a:bodyPr>
            <a:spAutoFit/>
          </a:bodyPr>
          <a:lstStyle/>
          <a:p>
            <a:pPr eaLnBrk="1" hangingPunct="1"/>
            <a:r>
              <a:rPr lang="pt-BR" altLang="pt-BR" sz="1400"/>
              <a:t>Fonte: elaborado com dados de ESALQ-LOG / SIFRECA</a:t>
            </a:r>
            <a:endParaRPr lang="pt-BR" altLang="pt-BR"/>
          </a:p>
        </p:txBody>
      </p:sp>
    </p:spTree>
    <p:extLst>
      <p:ext uri="{BB962C8B-B14F-4D97-AF65-F5344CB8AC3E}">
        <p14:creationId xmlns:p14="http://schemas.microsoft.com/office/powerpoint/2010/main" val="422761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r>
              <a:rPr lang="pt-BR" altLang="pt-BR" sz="2800">
                <a:ea typeface="ＭＳ Ｐゴシック" pitchFamily="34" charset="-128"/>
              </a:rPr>
              <a:t>O que aconteceria se o frigorífico de </a:t>
            </a:r>
            <a:br>
              <a:rPr lang="pt-BR" altLang="pt-BR" sz="2800">
                <a:ea typeface="ＭＳ Ｐゴシック" pitchFamily="34" charset="-128"/>
              </a:rPr>
            </a:br>
            <a:r>
              <a:rPr lang="pt-BR" altLang="pt-BR" sz="2800">
                <a:ea typeface="ＭＳ Ｐゴシック" pitchFamily="34" charset="-128"/>
              </a:rPr>
              <a:t>Rio Branco - AC pagasse $30 a menos por cabeça?</a:t>
            </a:r>
            <a:endParaRPr lang="pt-BR" altLang="pt-BR" sz="4000">
              <a:ea typeface="ＭＳ Ｐゴシック" pitchFamily="34" charset="-128"/>
            </a:endParaRPr>
          </a:p>
        </p:txBody>
      </p:sp>
      <p:pic>
        <p:nvPicPr>
          <p:cNvPr id="10243" name="Gráfico 4"/>
          <p:cNvPicPr>
            <a:picLocks noChangeArrowheads="1"/>
          </p:cNvPicPr>
          <p:nvPr/>
        </p:nvPicPr>
        <p:blipFill>
          <a:blip r:embed="rId2" cstate="print"/>
          <a:srcRect/>
          <a:stretch>
            <a:fillRect/>
          </a:stretch>
        </p:blipFill>
        <p:spPr bwMode="auto">
          <a:xfrm>
            <a:off x="2881315" y="1928813"/>
            <a:ext cx="6072187" cy="3714750"/>
          </a:xfrm>
          <a:prstGeom prst="rect">
            <a:avLst/>
          </a:prstGeom>
          <a:noFill/>
          <a:ln w="9525">
            <a:noFill/>
            <a:miter lim="800000"/>
            <a:headEnd/>
            <a:tailEnd/>
          </a:ln>
        </p:spPr>
      </p:pic>
      <p:cxnSp>
        <p:nvCxnSpPr>
          <p:cNvPr id="5" name="Conector reto 4"/>
          <p:cNvCxnSpPr/>
          <p:nvPr/>
        </p:nvCxnSpPr>
        <p:spPr>
          <a:xfrm rot="5400000">
            <a:off x="5631656" y="4036219"/>
            <a:ext cx="1500188" cy="0"/>
          </a:xfrm>
          <a:prstGeom prst="line">
            <a:avLst/>
          </a:prstGeom>
          <a:ln w="15875">
            <a:solidFill>
              <a:srgbClr val="389831"/>
            </a:solidFill>
            <a:prstDash val="sysDot"/>
          </a:ln>
        </p:spPr>
        <p:style>
          <a:lnRef idx="2">
            <a:schemeClr val="accent1"/>
          </a:lnRef>
          <a:fillRef idx="0">
            <a:schemeClr val="accent1"/>
          </a:fillRef>
          <a:effectRef idx="1">
            <a:schemeClr val="accent1"/>
          </a:effectRef>
          <a:fontRef idx="minor">
            <a:schemeClr val="tx1"/>
          </a:fontRef>
        </p:style>
      </p:cxnSp>
      <p:cxnSp>
        <p:nvCxnSpPr>
          <p:cNvPr id="7" name="Conector reto 6"/>
          <p:cNvCxnSpPr/>
          <p:nvPr/>
        </p:nvCxnSpPr>
        <p:spPr>
          <a:xfrm rot="5400000">
            <a:off x="7131844" y="4036219"/>
            <a:ext cx="1500188" cy="0"/>
          </a:xfrm>
          <a:prstGeom prst="line">
            <a:avLst/>
          </a:prstGeom>
          <a:ln w="15875">
            <a:solidFill>
              <a:srgbClr val="0E6BFF"/>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25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01B4F-5DE9-47FD-8FA6-B7359856C9CF}"/>
              </a:ext>
            </a:extLst>
          </p:cNvPr>
          <p:cNvSpPr>
            <a:spLocks noGrp="1"/>
          </p:cNvSpPr>
          <p:nvPr>
            <p:ph type="title"/>
          </p:nvPr>
        </p:nvSpPr>
        <p:spPr/>
        <p:txBody>
          <a:bodyPr/>
          <a:lstStyle/>
          <a:p>
            <a:r>
              <a:rPr lang="pt-BR" dirty="0"/>
              <a:t>Fronteiras de possibilidades de produção</a:t>
            </a:r>
          </a:p>
        </p:txBody>
      </p:sp>
      <p:pic>
        <p:nvPicPr>
          <p:cNvPr id="6" name="Imagem 5">
            <a:extLst>
              <a:ext uri="{FF2B5EF4-FFF2-40B4-BE49-F238E27FC236}">
                <a16:creationId xmlns:a16="http://schemas.microsoft.com/office/drawing/2014/main" id="{2BFDD562-7050-48ED-990B-2A34D9A941E6}"/>
              </a:ext>
            </a:extLst>
          </p:cNvPr>
          <p:cNvPicPr>
            <a:picLocks noChangeAspect="1"/>
          </p:cNvPicPr>
          <p:nvPr/>
        </p:nvPicPr>
        <p:blipFill>
          <a:blip r:embed="rId2"/>
          <a:stretch>
            <a:fillRect/>
          </a:stretch>
        </p:blipFill>
        <p:spPr>
          <a:xfrm>
            <a:off x="763160" y="2714520"/>
            <a:ext cx="10665679" cy="236633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Tinta 2">
                <a:extLst>
                  <a:ext uri="{FF2B5EF4-FFF2-40B4-BE49-F238E27FC236}">
                    <a16:creationId xmlns:a16="http://schemas.microsoft.com/office/drawing/2014/main" id="{E78FD049-0FD3-4C9B-9DCF-B1FD3E560D77}"/>
                  </a:ext>
                </a:extLst>
              </p14:cNvPr>
              <p14:cNvContentPartPr/>
              <p14:nvPr/>
            </p14:nvContentPartPr>
            <p14:xfrm>
              <a:off x="2494356" y="1884956"/>
              <a:ext cx="360" cy="360"/>
            </p14:xfrm>
          </p:contentPart>
        </mc:Choice>
        <mc:Fallback xmlns="">
          <p:pic>
            <p:nvPicPr>
              <p:cNvPr id="3" name="Tinta 2">
                <a:extLst>
                  <a:ext uri="{FF2B5EF4-FFF2-40B4-BE49-F238E27FC236}">
                    <a16:creationId xmlns:a16="http://schemas.microsoft.com/office/drawing/2014/main" id="{E78FD049-0FD3-4C9B-9DCF-B1FD3E560D77}"/>
                  </a:ext>
                </a:extLst>
              </p:cNvPr>
              <p:cNvPicPr/>
              <p:nvPr/>
            </p:nvPicPr>
            <p:blipFill>
              <a:blip r:embed="rId4"/>
              <a:stretch>
                <a:fillRect/>
              </a:stretch>
            </p:blipFill>
            <p:spPr>
              <a:xfrm>
                <a:off x="2485716" y="1875956"/>
                <a:ext cx="18000" cy="18000"/>
              </a:xfrm>
              <a:prstGeom prst="rect">
                <a:avLst/>
              </a:prstGeom>
            </p:spPr>
          </p:pic>
        </mc:Fallback>
      </mc:AlternateContent>
      <p:grpSp>
        <p:nvGrpSpPr>
          <p:cNvPr id="24" name="Agrupar 23">
            <a:extLst>
              <a:ext uri="{FF2B5EF4-FFF2-40B4-BE49-F238E27FC236}">
                <a16:creationId xmlns:a16="http://schemas.microsoft.com/office/drawing/2014/main" id="{F18B2F16-949D-4B81-801C-25AC9CB25D2C}"/>
              </a:ext>
            </a:extLst>
          </p:cNvPr>
          <p:cNvGrpSpPr/>
          <p:nvPr/>
        </p:nvGrpSpPr>
        <p:grpSpPr>
          <a:xfrm>
            <a:off x="6996876" y="5447876"/>
            <a:ext cx="2721960" cy="1051560"/>
            <a:chOff x="6996876" y="5447876"/>
            <a:chExt cx="2721960" cy="1051560"/>
          </a:xfrm>
        </p:grpSpPr>
        <mc:AlternateContent xmlns:mc="http://schemas.openxmlformats.org/markup-compatibility/2006" xmlns:p14="http://schemas.microsoft.com/office/powerpoint/2010/main">
          <mc:Choice Requires="p14">
            <p:contentPart p14:bwMode="auto" r:id="rId5">
              <p14:nvContentPartPr>
                <p14:cNvPr id="4" name="Tinta 3">
                  <a:extLst>
                    <a:ext uri="{FF2B5EF4-FFF2-40B4-BE49-F238E27FC236}">
                      <a16:creationId xmlns:a16="http://schemas.microsoft.com/office/drawing/2014/main" id="{69479737-9C36-485A-9BE0-881D293593CB}"/>
                    </a:ext>
                  </a:extLst>
                </p14:cNvPr>
                <p14:cNvContentPartPr/>
                <p14:nvPr/>
              </p14:nvContentPartPr>
              <p14:xfrm>
                <a:off x="7073196" y="5486396"/>
                <a:ext cx="270000" cy="334440"/>
              </p14:xfrm>
            </p:contentPart>
          </mc:Choice>
          <mc:Fallback xmlns="">
            <p:pic>
              <p:nvPicPr>
                <p:cNvPr id="4" name="Tinta 3">
                  <a:extLst>
                    <a:ext uri="{FF2B5EF4-FFF2-40B4-BE49-F238E27FC236}">
                      <a16:creationId xmlns:a16="http://schemas.microsoft.com/office/drawing/2014/main" id="{69479737-9C36-485A-9BE0-881D293593CB}"/>
                    </a:ext>
                  </a:extLst>
                </p:cNvPr>
                <p:cNvPicPr/>
                <p:nvPr/>
              </p:nvPicPr>
              <p:blipFill>
                <a:blip r:embed="rId6"/>
                <a:stretch>
                  <a:fillRect/>
                </a:stretch>
              </p:blipFill>
              <p:spPr>
                <a:xfrm>
                  <a:off x="7064196" y="5477756"/>
                  <a:ext cx="28764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Tinta 4">
                  <a:extLst>
                    <a:ext uri="{FF2B5EF4-FFF2-40B4-BE49-F238E27FC236}">
                      <a16:creationId xmlns:a16="http://schemas.microsoft.com/office/drawing/2014/main" id="{F298A899-DBD1-4473-8A78-1447F0F73B78}"/>
                    </a:ext>
                  </a:extLst>
                </p14:cNvPr>
                <p14:cNvContentPartPr/>
                <p14:nvPr/>
              </p14:nvContentPartPr>
              <p14:xfrm>
                <a:off x="6996876" y="5447876"/>
                <a:ext cx="384840" cy="353160"/>
              </p14:xfrm>
            </p:contentPart>
          </mc:Choice>
          <mc:Fallback xmlns="">
            <p:pic>
              <p:nvPicPr>
                <p:cNvPr id="5" name="Tinta 4">
                  <a:extLst>
                    <a:ext uri="{FF2B5EF4-FFF2-40B4-BE49-F238E27FC236}">
                      <a16:creationId xmlns:a16="http://schemas.microsoft.com/office/drawing/2014/main" id="{F298A899-DBD1-4473-8A78-1447F0F73B78}"/>
                    </a:ext>
                  </a:extLst>
                </p:cNvPr>
                <p:cNvPicPr/>
                <p:nvPr/>
              </p:nvPicPr>
              <p:blipFill>
                <a:blip r:embed="rId8"/>
                <a:stretch>
                  <a:fillRect/>
                </a:stretch>
              </p:blipFill>
              <p:spPr>
                <a:xfrm>
                  <a:off x="6987876" y="5439236"/>
                  <a:ext cx="40248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Tinta 6">
                  <a:extLst>
                    <a:ext uri="{FF2B5EF4-FFF2-40B4-BE49-F238E27FC236}">
                      <a16:creationId xmlns:a16="http://schemas.microsoft.com/office/drawing/2014/main" id="{141F5B19-97CF-4A86-BB46-457537121069}"/>
                    </a:ext>
                  </a:extLst>
                </p14:cNvPr>
                <p14:cNvContentPartPr/>
                <p14:nvPr/>
              </p14:nvContentPartPr>
              <p14:xfrm>
                <a:off x="7341756" y="5640116"/>
                <a:ext cx="230760" cy="156240"/>
              </p14:xfrm>
            </p:contentPart>
          </mc:Choice>
          <mc:Fallback xmlns="">
            <p:pic>
              <p:nvPicPr>
                <p:cNvPr id="7" name="Tinta 6">
                  <a:extLst>
                    <a:ext uri="{FF2B5EF4-FFF2-40B4-BE49-F238E27FC236}">
                      <a16:creationId xmlns:a16="http://schemas.microsoft.com/office/drawing/2014/main" id="{141F5B19-97CF-4A86-BB46-457537121069}"/>
                    </a:ext>
                  </a:extLst>
                </p:cNvPr>
                <p:cNvPicPr/>
                <p:nvPr/>
              </p:nvPicPr>
              <p:blipFill>
                <a:blip r:embed="rId10"/>
                <a:stretch>
                  <a:fillRect/>
                </a:stretch>
              </p:blipFill>
              <p:spPr>
                <a:xfrm>
                  <a:off x="7332756" y="5631116"/>
                  <a:ext cx="248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Tinta 7">
                  <a:extLst>
                    <a:ext uri="{FF2B5EF4-FFF2-40B4-BE49-F238E27FC236}">
                      <a16:creationId xmlns:a16="http://schemas.microsoft.com/office/drawing/2014/main" id="{D2140AEF-CF3E-494B-815A-DB53515173D8}"/>
                    </a:ext>
                  </a:extLst>
                </p14:cNvPr>
                <p14:cNvContentPartPr/>
                <p14:nvPr/>
              </p14:nvContentPartPr>
              <p14:xfrm>
                <a:off x="7560636" y="5666396"/>
                <a:ext cx="228240" cy="144360"/>
              </p14:xfrm>
            </p:contentPart>
          </mc:Choice>
          <mc:Fallback xmlns="">
            <p:pic>
              <p:nvPicPr>
                <p:cNvPr id="8" name="Tinta 7">
                  <a:extLst>
                    <a:ext uri="{FF2B5EF4-FFF2-40B4-BE49-F238E27FC236}">
                      <a16:creationId xmlns:a16="http://schemas.microsoft.com/office/drawing/2014/main" id="{D2140AEF-CF3E-494B-815A-DB53515173D8}"/>
                    </a:ext>
                  </a:extLst>
                </p:cNvPr>
                <p:cNvPicPr/>
                <p:nvPr/>
              </p:nvPicPr>
              <p:blipFill>
                <a:blip r:embed="rId12"/>
                <a:stretch>
                  <a:fillRect/>
                </a:stretch>
              </p:blipFill>
              <p:spPr>
                <a:xfrm>
                  <a:off x="7551996" y="5657396"/>
                  <a:ext cx="245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Tinta 8">
                  <a:extLst>
                    <a:ext uri="{FF2B5EF4-FFF2-40B4-BE49-F238E27FC236}">
                      <a16:creationId xmlns:a16="http://schemas.microsoft.com/office/drawing/2014/main" id="{DEFCC331-F69C-43FC-A80C-330EDE784245}"/>
                    </a:ext>
                  </a:extLst>
                </p14:cNvPr>
                <p14:cNvContentPartPr/>
                <p14:nvPr/>
              </p14:nvContentPartPr>
              <p14:xfrm>
                <a:off x="7788516" y="5571716"/>
                <a:ext cx="397080" cy="222480"/>
              </p14:xfrm>
            </p:contentPart>
          </mc:Choice>
          <mc:Fallback xmlns="">
            <p:pic>
              <p:nvPicPr>
                <p:cNvPr id="9" name="Tinta 8">
                  <a:extLst>
                    <a:ext uri="{FF2B5EF4-FFF2-40B4-BE49-F238E27FC236}">
                      <a16:creationId xmlns:a16="http://schemas.microsoft.com/office/drawing/2014/main" id="{DEFCC331-F69C-43FC-A80C-330EDE784245}"/>
                    </a:ext>
                  </a:extLst>
                </p:cNvPr>
                <p:cNvPicPr/>
                <p:nvPr/>
              </p:nvPicPr>
              <p:blipFill>
                <a:blip r:embed="rId14"/>
                <a:stretch>
                  <a:fillRect/>
                </a:stretch>
              </p:blipFill>
              <p:spPr>
                <a:xfrm>
                  <a:off x="7779516" y="5563076"/>
                  <a:ext cx="4147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Tinta 9">
                  <a:extLst>
                    <a:ext uri="{FF2B5EF4-FFF2-40B4-BE49-F238E27FC236}">
                      <a16:creationId xmlns:a16="http://schemas.microsoft.com/office/drawing/2014/main" id="{85D7CBE0-5BC0-42C9-9123-7B98A3496CD7}"/>
                    </a:ext>
                  </a:extLst>
                </p14:cNvPr>
                <p14:cNvContentPartPr/>
                <p14:nvPr/>
              </p14:nvContentPartPr>
              <p14:xfrm>
                <a:off x="8268756" y="5668556"/>
                <a:ext cx="416160" cy="189720"/>
              </p14:xfrm>
            </p:contentPart>
          </mc:Choice>
          <mc:Fallback xmlns="">
            <p:pic>
              <p:nvPicPr>
                <p:cNvPr id="10" name="Tinta 9">
                  <a:extLst>
                    <a:ext uri="{FF2B5EF4-FFF2-40B4-BE49-F238E27FC236}">
                      <a16:creationId xmlns:a16="http://schemas.microsoft.com/office/drawing/2014/main" id="{85D7CBE0-5BC0-42C9-9123-7B98A3496CD7}"/>
                    </a:ext>
                  </a:extLst>
                </p:cNvPr>
                <p:cNvPicPr/>
                <p:nvPr/>
              </p:nvPicPr>
              <p:blipFill>
                <a:blip r:embed="rId16"/>
                <a:stretch>
                  <a:fillRect/>
                </a:stretch>
              </p:blipFill>
              <p:spPr>
                <a:xfrm>
                  <a:off x="8260116" y="5659916"/>
                  <a:ext cx="433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Tinta 10">
                  <a:extLst>
                    <a:ext uri="{FF2B5EF4-FFF2-40B4-BE49-F238E27FC236}">
                      <a16:creationId xmlns:a16="http://schemas.microsoft.com/office/drawing/2014/main" id="{5DF50BA1-3B20-4492-82B8-66103CF75AE6}"/>
                    </a:ext>
                  </a:extLst>
                </p14:cNvPr>
                <p14:cNvContentPartPr/>
                <p14:nvPr/>
              </p14:nvContentPartPr>
              <p14:xfrm>
                <a:off x="8795076" y="5505836"/>
                <a:ext cx="397440" cy="408240"/>
              </p14:xfrm>
            </p:contentPart>
          </mc:Choice>
          <mc:Fallback xmlns="">
            <p:pic>
              <p:nvPicPr>
                <p:cNvPr id="11" name="Tinta 10">
                  <a:extLst>
                    <a:ext uri="{FF2B5EF4-FFF2-40B4-BE49-F238E27FC236}">
                      <a16:creationId xmlns:a16="http://schemas.microsoft.com/office/drawing/2014/main" id="{5DF50BA1-3B20-4492-82B8-66103CF75AE6}"/>
                    </a:ext>
                  </a:extLst>
                </p:cNvPr>
                <p:cNvPicPr/>
                <p:nvPr/>
              </p:nvPicPr>
              <p:blipFill>
                <a:blip r:embed="rId18"/>
                <a:stretch>
                  <a:fillRect/>
                </a:stretch>
              </p:blipFill>
              <p:spPr>
                <a:xfrm>
                  <a:off x="8786076" y="5497196"/>
                  <a:ext cx="4150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Tinta 11">
                  <a:extLst>
                    <a:ext uri="{FF2B5EF4-FFF2-40B4-BE49-F238E27FC236}">
                      <a16:creationId xmlns:a16="http://schemas.microsoft.com/office/drawing/2014/main" id="{2D884B8D-6475-4173-BCA4-96AB11DD125B}"/>
                    </a:ext>
                  </a:extLst>
                </p14:cNvPr>
                <p14:cNvContentPartPr/>
                <p14:nvPr/>
              </p14:nvContentPartPr>
              <p14:xfrm>
                <a:off x="9039876" y="5692676"/>
                <a:ext cx="519840" cy="207000"/>
              </p14:xfrm>
            </p:contentPart>
          </mc:Choice>
          <mc:Fallback xmlns="">
            <p:pic>
              <p:nvPicPr>
                <p:cNvPr id="12" name="Tinta 11">
                  <a:extLst>
                    <a:ext uri="{FF2B5EF4-FFF2-40B4-BE49-F238E27FC236}">
                      <a16:creationId xmlns:a16="http://schemas.microsoft.com/office/drawing/2014/main" id="{2D884B8D-6475-4173-BCA4-96AB11DD125B}"/>
                    </a:ext>
                  </a:extLst>
                </p:cNvPr>
                <p:cNvPicPr/>
                <p:nvPr/>
              </p:nvPicPr>
              <p:blipFill>
                <a:blip r:embed="rId20"/>
                <a:stretch>
                  <a:fillRect/>
                </a:stretch>
              </p:blipFill>
              <p:spPr>
                <a:xfrm>
                  <a:off x="9030876" y="5684036"/>
                  <a:ext cx="5374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Tinta 13">
                  <a:extLst>
                    <a:ext uri="{FF2B5EF4-FFF2-40B4-BE49-F238E27FC236}">
                      <a16:creationId xmlns:a16="http://schemas.microsoft.com/office/drawing/2014/main" id="{1709EE75-7D7C-46CF-8ABB-36B6E710B698}"/>
                    </a:ext>
                  </a:extLst>
                </p14:cNvPr>
                <p14:cNvContentPartPr/>
                <p14:nvPr/>
              </p14:nvContentPartPr>
              <p14:xfrm>
                <a:off x="7399716" y="6101996"/>
                <a:ext cx="382320" cy="183240"/>
              </p14:xfrm>
            </p:contentPart>
          </mc:Choice>
          <mc:Fallback xmlns="">
            <p:pic>
              <p:nvPicPr>
                <p:cNvPr id="14" name="Tinta 13">
                  <a:extLst>
                    <a:ext uri="{FF2B5EF4-FFF2-40B4-BE49-F238E27FC236}">
                      <a16:creationId xmlns:a16="http://schemas.microsoft.com/office/drawing/2014/main" id="{1709EE75-7D7C-46CF-8ABB-36B6E710B698}"/>
                    </a:ext>
                  </a:extLst>
                </p:cNvPr>
                <p:cNvPicPr/>
                <p:nvPr/>
              </p:nvPicPr>
              <p:blipFill>
                <a:blip r:embed="rId22"/>
                <a:stretch>
                  <a:fillRect/>
                </a:stretch>
              </p:blipFill>
              <p:spPr>
                <a:xfrm>
                  <a:off x="7391076" y="6092996"/>
                  <a:ext cx="399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Tinta 14">
                  <a:extLst>
                    <a:ext uri="{FF2B5EF4-FFF2-40B4-BE49-F238E27FC236}">
                      <a16:creationId xmlns:a16="http://schemas.microsoft.com/office/drawing/2014/main" id="{106D4491-7B90-421E-BA85-FE38F87B8440}"/>
                    </a:ext>
                  </a:extLst>
                </p14:cNvPr>
                <p14:cNvContentPartPr/>
                <p14:nvPr/>
              </p14:nvContentPartPr>
              <p14:xfrm>
                <a:off x="7846836" y="6153476"/>
                <a:ext cx="410040" cy="148680"/>
              </p14:xfrm>
            </p:contentPart>
          </mc:Choice>
          <mc:Fallback xmlns="">
            <p:pic>
              <p:nvPicPr>
                <p:cNvPr id="15" name="Tinta 14">
                  <a:extLst>
                    <a:ext uri="{FF2B5EF4-FFF2-40B4-BE49-F238E27FC236}">
                      <a16:creationId xmlns:a16="http://schemas.microsoft.com/office/drawing/2014/main" id="{106D4491-7B90-421E-BA85-FE38F87B8440}"/>
                    </a:ext>
                  </a:extLst>
                </p:cNvPr>
                <p:cNvPicPr/>
                <p:nvPr/>
              </p:nvPicPr>
              <p:blipFill>
                <a:blip r:embed="rId24"/>
                <a:stretch>
                  <a:fillRect/>
                </a:stretch>
              </p:blipFill>
              <p:spPr>
                <a:xfrm>
                  <a:off x="7838196" y="6144836"/>
                  <a:ext cx="427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Tinta 15">
                  <a:extLst>
                    <a:ext uri="{FF2B5EF4-FFF2-40B4-BE49-F238E27FC236}">
                      <a16:creationId xmlns:a16="http://schemas.microsoft.com/office/drawing/2014/main" id="{BD73BFE2-725B-4A0A-9BC0-706570BD33DA}"/>
                    </a:ext>
                  </a:extLst>
                </p14:cNvPr>
                <p14:cNvContentPartPr/>
                <p14:nvPr/>
              </p14:nvContentPartPr>
              <p14:xfrm>
                <a:off x="8370996" y="5997596"/>
                <a:ext cx="166680" cy="313200"/>
              </p14:xfrm>
            </p:contentPart>
          </mc:Choice>
          <mc:Fallback xmlns="">
            <p:pic>
              <p:nvPicPr>
                <p:cNvPr id="16" name="Tinta 15">
                  <a:extLst>
                    <a:ext uri="{FF2B5EF4-FFF2-40B4-BE49-F238E27FC236}">
                      <a16:creationId xmlns:a16="http://schemas.microsoft.com/office/drawing/2014/main" id="{BD73BFE2-725B-4A0A-9BC0-706570BD33DA}"/>
                    </a:ext>
                  </a:extLst>
                </p:cNvPr>
                <p:cNvPicPr/>
                <p:nvPr/>
              </p:nvPicPr>
              <p:blipFill>
                <a:blip r:embed="rId26"/>
                <a:stretch>
                  <a:fillRect/>
                </a:stretch>
              </p:blipFill>
              <p:spPr>
                <a:xfrm>
                  <a:off x="8361996" y="5988596"/>
                  <a:ext cx="1843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Tinta 16">
                  <a:extLst>
                    <a:ext uri="{FF2B5EF4-FFF2-40B4-BE49-F238E27FC236}">
                      <a16:creationId xmlns:a16="http://schemas.microsoft.com/office/drawing/2014/main" id="{4CB06514-8F89-4A14-9701-22C51AEDED97}"/>
                    </a:ext>
                  </a:extLst>
                </p14:cNvPr>
                <p14:cNvContentPartPr/>
                <p14:nvPr/>
              </p14:nvContentPartPr>
              <p14:xfrm>
                <a:off x="8359476" y="6157796"/>
                <a:ext cx="296640" cy="138960"/>
              </p14:xfrm>
            </p:contentPart>
          </mc:Choice>
          <mc:Fallback xmlns="">
            <p:pic>
              <p:nvPicPr>
                <p:cNvPr id="17" name="Tinta 16">
                  <a:extLst>
                    <a:ext uri="{FF2B5EF4-FFF2-40B4-BE49-F238E27FC236}">
                      <a16:creationId xmlns:a16="http://schemas.microsoft.com/office/drawing/2014/main" id="{4CB06514-8F89-4A14-9701-22C51AEDED97}"/>
                    </a:ext>
                  </a:extLst>
                </p:cNvPr>
                <p:cNvPicPr/>
                <p:nvPr/>
              </p:nvPicPr>
              <p:blipFill>
                <a:blip r:embed="rId28"/>
                <a:stretch>
                  <a:fillRect/>
                </a:stretch>
              </p:blipFill>
              <p:spPr>
                <a:xfrm>
                  <a:off x="8350836" y="6149156"/>
                  <a:ext cx="314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Tinta 17">
                  <a:extLst>
                    <a:ext uri="{FF2B5EF4-FFF2-40B4-BE49-F238E27FC236}">
                      <a16:creationId xmlns:a16="http://schemas.microsoft.com/office/drawing/2014/main" id="{EA797A4E-E873-43DE-98CE-5FDB189868FB}"/>
                    </a:ext>
                  </a:extLst>
                </p14:cNvPr>
                <p14:cNvContentPartPr/>
                <p14:nvPr/>
              </p14:nvContentPartPr>
              <p14:xfrm>
                <a:off x="8717316" y="6203156"/>
                <a:ext cx="54720" cy="120240"/>
              </p14:xfrm>
            </p:contentPart>
          </mc:Choice>
          <mc:Fallback xmlns="">
            <p:pic>
              <p:nvPicPr>
                <p:cNvPr id="18" name="Tinta 17">
                  <a:extLst>
                    <a:ext uri="{FF2B5EF4-FFF2-40B4-BE49-F238E27FC236}">
                      <a16:creationId xmlns:a16="http://schemas.microsoft.com/office/drawing/2014/main" id="{EA797A4E-E873-43DE-98CE-5FDB189868FB}"/>
                    </a:ext>
                  </a:extLst>
                </p:cNvPr>
                <p:cNvPicPr/>
                <p:nvPr/>
              </p:nvPicPr>
              <p:blipFill>
                <a:blip r:embed="rId30"/>
                <a:stretch>
                  <a:fillRect/>
                </a:stretch>
              </p:blipFill>
              <p:spPr>
                <a:xfrm>
                  <a:off x="8708316" y="6194156"/>
                  <a:ext cx="72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Tinta 18">
                  <a:extLst>
                    <a:ext uri="{FF2B5EF4-FFF2-40B4-BE49-F238E27FC236}">
                      <a16:creationId xmlns:a16="http://schemas.microsoft.com/office/drawing/2014/main" id="{C680EC56-6670-4662-99FE-C589FC58ECD0}"/>
                    </a:ext>
                  </a:extLst>
                </p14:cNvPr>
                <p14:cNvContentPartPr/>
                <p14:nvPr/>
              </p14:nvContentPartPr>
              <p14:xfrm>
                <a:off x="8801556" y="6254996"/>
                <a:ext cx="136800" cy="108360"/>
              </p14:xfrm>
            </p:contentPart>
          </mc:Choice>
          <mc:Fallback xmlns="">
            <p:pic>
              <p:nvPicPr>
                <p:cNvPr id="19" name="Tinta 18">
                  <a:extLst>
                    <a:ext uri="{FF2B5EF4-FFF2-40B4-BE49-F238E27FC236}">
                      <a16:creationId xmlns:a16="http://schemas.microsoft.com/office/drawing/2014/main" id="{C680EC56-6670-4662-99FE-C589FC58ECD0}"/>
                    </a:ext>
                  </a:extLst>
                </p:cNvPr>
                <p:cNvPicPr/>
                <p:nvPr/>
              </p:nvPicPr>
              <p:blipFill>
                <a:blip r:embed="rId32"/>
                <a:stretch>
                  <a:fillRect/>
                </a:stretch>
              </p:blipFill>
              <p:spPr>
                <a:xfrm>
                  <a:off x="8792556" y="6246356"/>
                  <a:ext cx="154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Tinta 19">
                  <a:extLst>
                    <a:ext uri="{FF2B5EF4-FFF2-40B4-BE49-F238E27FC236}">
                      <a16:creationId xmlns:a16="http://schemas.microsoft.com/office/drawing/2014/main" id="{05B49AAA-ED24-40C4-B7D4-4BC0BB37B423}"/>
                    </a:ext>
                  </a:extLst>
                </p14:cNvPr>
                <p14:cNvContentPartPr/>
                <p14:nvPr/>
              </p14:nvContentPartPr>
              <p14:xfrm>
                <a:off x="8949156" y="6088676"/>
                <a:ext cx="87480" cy="291960"/>
              </p14:xfrm>
            </p:contentPart>
          </mc:Choice>
          <mc:Fallback xmlns="">
            <p:pic>
              <p:nvPicPr>
                <p:cNvPr id="20" name="Tinta 19">
                  <a:extLst>
                    <a:ext uri="{FF2B5EF4-FFF2-40B4-BE49-F238E27FC236}">
                      <a16:creationId xmlns:a16="http://schemas.microsoft.com/office/drawing/2014/main" id="{05B49AAA-ED24-40C4-B7D4-4BC0BB37B423}"/>
                    </a:ext>
                  </a:extLst>
                </p:cNvPr>
                <p:cNvPicPr/>
                <p:nvPr/>
              </p:nvPicPr>
              <p:blipFill>
                <a:blip r:embed="rId34"/>
                <a:stretch>
                  <a:fillRect/>
                </a:stretch>
              </p:blipFill>
              <p:spPr>
                <a:xfrm>
                  <a:off x="8940156" y="6080036"/>
                  <a:ext cx="1051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Tinta 20">
                  <a:extLst>
                    <a:ext uri="{FF2B5EF4-FFF2-40B4-BE49-F238E27FC236}">
                      <a16:creationId xmlns:a16="http://schemas.microsoft.com/office/drawing/2014/main" id="{8C9D0007-DFF9-43A9-BBBC-DA13F4C480C1}"/>
                    </a:ext>
                  </a:extLst>
                </p14:cNvPr>
                <p14:cNvContentPartPr/>
                <p14:nvPr/>
              </p14:nvContentPartPr>
              <p14:xfrm>
                <a:off x="8912076" y="6203516"/>
                <a:ext cx="479520" cy="223200"/>
              </p14:xfrm>
            </p:contentPart>
          </mc:Choice>
          <mc:Fallback xmlns="">
            <p:pic>
              <p:nvPicPr>
                <p:cNvPr id="21" name="Tinta 20">
                  <a:extLst>
                    <a:ext uri="{FF2B5EF4-FFF2-40B4-BE49-F238E27FC236}">
                      <a16:creationId xmlns:a16="http://schemas.microsoft.com/office/drawing/2014/main" id="{8C9D0007-DFF9-43A9-BBBC-DA13F4C480C1}"/>
                    </a:ext>
                  </a:extLst>
                </p:cNvPr>
                <p:cNvPicPr/>
                <p:nvPr/>
              </p:nvPicPr>
              <p:blipFill>
                <a:blip r:embed="rId36"/>
                <a:stretch>
                  <a:fillRect/>
                </a:stretch>
              </p:blipFill>
              <p:spPr>
                <a:xfrm>
                  <a:off x="8903076" y="6194876"/>
                  <a:ext cx="4971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Tinta 21">
                  <a:extLst>
                    <a:ext uri="{FF2B5EF4-FFF2-40B4-BE49-F238E27FC236}">
                      <a16:creationId xmlns:a16="http://schemas.microsoft.com/office/drawing/2014/main" id="{0EF9BC3E-937F-475C-9A2B-D19BF51C75EB}"/>
                    </a:ext>
                  </a:extLst>
                </p14:cNvPr>
                <p14:cNvContentPartPr/>
                <p14:nvPr/>
              </p14:nvContentPartPr>
              <p14:xfrm>
                <a:off x="9609396" y="5962316"/>
                <a:ext cx="109440" cy="473760"/>
              </p14:xfrm>
            </p:contentPart>
          </mc:Choice>
          <mc:Fallback xmlns="">
            <p:pic>
              <p:nvPicPr>
                <p:cNvPr id="22" name="Tinta 21">
                  <a:extLst>
                    <a:ext uri="{FF2B5EF4-FFF2-40B4-BE49-F238E27FC236}">
                      <a16:creationId xmlns:a16="http://schemas.microsoft.com/office/drawing/2014/main" id="{0EF9BC3E-937F-475C-9A2B-D19BF51C75EB}"/>
                    </a:ext>
                  </a:extLst>
                </p:cNvPr>
                <p:cNvPicPr/>
                <p:nvPr/>
              </p:nvPicPr>
              <p:blipFill>
                <a:blip r:embed="rId38"/>
                <a:stretch>
                  <a:fillRect/>
                </a:stretch>
              </p:blipFill>
              <p:spPr>
                <a:xfrm>
                  <a:off x="9600756" y="5953316"/>
                  <a:ext cx="12708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Tinta 22">
                  <a:extLst>
                    <a:ext uri="{FF2B5EF4-FFF2-40B4-BE49-F238E27FC236}">
                      <a16:creationId xmlns:a16="http://schemas.microsoft.com/office/drawing/2014/main" id="{1A2313C8-BB79-45DD-812E-C01C4F31772A}"/>
                    </a:ext>
                  </a:extLst>
                </p14:cNvPr>
                <p14:cNvContentPartPr/>
                <p14:nvPr/>
              </p14:nvContentPartPr>
              <p14:xfrm>
                <a:off x="9570876" y="6475316"/>
                <a:ext cx="56520" cy="24120"/>
              </p14:xfrm>
            </p:contentPart>
          </mc:Choice>
          <mc:Fallback xmlns="">
            <p:pic>
              <p:nvPicPr>
                <p:cNvPr id="23" name="Tinta 22">
                  <a:extLst>
                    <a:ext uri="{FF2B5EF4-FFF2-40B4-BE49-F238E27FC236}">
                      <a16:creationId xmlns:a16="http://schemas.microsoft.com/office/drawing/2014/main" id="{1A2313C8-BB79-45DD-812E-C01C4F31772A}"/>
                    </a:ext>
                  </a:extLst>
                </p:cNvPr>
                <p:cNvPicPr/>
                <p:nvPr/>
              </p:nvPicPr>
              <p:blipFill>
                <a:blip r:embed="rId40"/>
                <a:stretch>
                  <a:fillRect/>
                </a:stretch>
              </p:blipFill>
              <p:spPr>
                <a:xfrm>
                  <a:off x="9562236" y="6466676"/>
                  <a:ext cx="74160" cy="41760"/>
                </a:xfrm>
                <a:prstGeom prst="rect">
                  <a:avLst/>
                </a:prstGeom>
              </p:spPr>
            </p:pic>
          </mc:Fallback>
        </mc:AlternateContent>
      </p:grpSp>
    </p:spTree>
    <p:extLst>
      <p:ext uri="{BB962C8B-B14F-4D97-AF65-F5344CB8AC3E}">
        <p14:creationId xmlns:p14="http://schemas.microsoft.com/office/powerpoint/2010/main" val="4079336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r>
              <a:rPr lang="pt-BR" altLang="pt-BR">
                <a:ea typeface="ＭＳ Ｐゴシック" pitchFamily="34" charset="-128"/>
              </a:rPr>
              <a:t>Arbitragem</a:t>
            </a:r>
          </a:p>
        </p:txBody>
      </p:sp>
      <p:grpSp>
        <p:nvGrpSpPr>
          <p:cNvPr id="2" name="Group 2"/>
          <p:cNvGrpSpPr>
            <a:grpSpLocks/>
          </p:cNvGrpSpPr>
          <p:nvPr/>
        </p:nvGrpSpPr>
        <p:grpSpPr bwMode="auto">
          <a:xfrm>
            <a:off x="3657602" y="1693863"/>
            <a:ext cx="4581525" cy="4235450"/>
            <a:chOff x="2248" y="4209"/>
            <a:chExt cx="7214" cy="6668"/>
          </a:xfrm>
        </p:grpSpPr>
        <p:grpSp>
          <p:nvGrpSpPr>
            <p:cNvPr id="3" name="Group 3"/>
            <p:cNvGrpSpPr>
              <a:grpSpLocks/>
            </p:cNvGrpSpPr>
            <p:nvPr/>
          </p:nvGrpSpPr>
          <p:grpSpPr bwMode="auto">
            <a:xfrm>
              <a:off x="2248" y="4353"/>
              <a:ext cx="7214" cy="6524"/>
              <a:chOff x="2248" y="4353"/>
              <a:chExt cx="7214" cy="6524"/>
            </a:xfrm>
          </p:grpSpPr>
          <p:grpSp>
            <p:nvGrpSpPr>
              <p:cNvPr id="4" name="Group 4"/>
              <p:cNvGrpSpPr>
                <a:grpSpLocks/>
              </p:cNvGrpSpPr>
              <p:nvPr/>
            </p:nvGrpSpPr>
            <p:grpSpPr bwMode="auto">
              <a:xfrm>
                <a:off x="2248" y="4353"/>
                <a:ext cx="7214" cy="6462"/>
                <a:chOff x="2113" y="4800"/>
                <a:chExt cx="7214" cy="6462"/>
              </a:xfrm>
            </p:grpSpPr>
            <p:pic>
              <p:nvPicPr>
                <p:cNvPr id="11292" name="Picture 5" descr="plantas_ABIEC"/>
                <p:cNvPicPr>
                  <a:picLocks noChangeAspect="1" noChangeArrowheads="1"/>
                </p:cNvPicPr>
                <p:nvPr/>
              </p:nvPicPr>
              <p:blipFill>
                <a:blip r:embed="rId2" cstate="print">
                  <a:grayscl/>
                </a:blip>
                <a:srcRect/>
                <a:stretch>
                  <a:fillRect/>
                </a:stretch>
              </p:blipFill>
              <p:spPr bwMode="auto">
                <a:xfrm>
                  <a:off x="2113" y="4800"/>
                  <a:ext cx="2999" cy="3141"/>
                </a:xfrm>
                <a:prstGeom prst="rect">
                  <a:avLst/>
                </a:prstGeom>
                <a:noFill/>
                <a:ln w="9525">
                  <a:noFill/>
                  <a:miter lim="800000"/>
                  <a:headEnd/>
                  <a:tailEnd/>
                </a:ln>
              </p:spPr>
            </p:pic>
            <p:pic>
              <p:nvPicPr>
                <p:cNvPr id="11293" name="Picture 6" descr="plantas_ABIEC"/>
                <p:cNvPicPr>
                  <a:picLocks noChangeAspect="1" noChangeArrowheads="1"/>
                </p:cNvPicPr>
                <p:nvPr/>
              </p:nvPicPr>
              <p:blipFill>
                <a:blip r:embed="rId2" cstate="print">
                  <a:grayscl/>
                </a:blip>
                <a:srcRect/>
                <a:stretch>
                  <a:fillRect/>
                </a:stretch>
              </p:blipFill>
              <p:spPr bwMode="auto">
                <a:xfrm>
                  <a:off x="6328" y="4830"/>
                  <a:ext cx="2999" cy="3141"/>
                </a:xfrm>
                <a:prstGeom prst="rect">
                  <a:avLst/>
                </a:prstGeom>
                <a:noFill/>
                <a:ln w="9525">
                  <a:noFill/>
                  <a:miter lim="800000"/>
                  <a:headEnd/>
                  <a:tailEnd/>
                </a:ln>
              </p:spPr>
            </p:pic>
            <p:sp>
              <p:nvSpPr>
                <p:cNvPr id="11294" name="Oval 7"/>
                <p:cNvSpPr>
                  <a:spLocks noChangeAspect="1" noChangeArrowheads="1"/>
                </p:cNvSpPr>
                <p:nvPr/>
              </p:nvSpPr>
              <p:spPr bwMode="auto">
                <a:xfrm>
                  <a:off x="2325" y="5800"/>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95" name="Oval 8"/>
                <p:cNvSpPr>
                  <a:spLocks noChangeAspect="1" noChangeArrowheads="1"/>
                </p:cNvSpPr>
                <p:nvPr/>
              </p:nvSpPr>
              <p:spPr bwMode="auto">
                <a:xfrm>
                  <a:off x="6533" y="5808"/>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96" name="Oval 9"/>
                <p:cNvSpPr>
                  <a:spLocks noChangeAspect="1" noChangeArrowheads="1"/>
                </p:cNvSpPr>
                <p:nvPr/>
              </p:nvSpPr>
              <p:spPr bwMode="auto">
                <a:xfrm>
                  <a:off x="6773" y="5760"/>
                  <a:ext cx="658" cy="658"/>
                </a:xfrm>
                <a:prstGeom prst="ellipse">
                  <a:avLst/>
                </a:prstGeom>
                <a:noFill/>
                <a:ln w="19050">
                  <a:solidFill>
                    <a:srgbClr val="FF0000"/>
                  </a:solidFill>
                  <a:round/>
                  <a:headEnd/>
                  <a:tailEnd/>
                </a:ln>
              </p:spPr>
              <p:txBody>
                <a:bodyPr/>
                <a:lstStyle/>
                <a:p>
                  <a:pPr eaLnBrk="1" hangingPunct="1"/>
                  <a:endParaRPr lang="pt-BR" altLang="pt-BR"/>
                </a:p>
              </p:txBody>
            </p:sp>
            <p:pic>
              <p:nvPicPr>
                <p:cNvPr id="11297" name="Picture 10" descr="plantas_ABIEC"/>
                <p:cNvPicPr>
                  <a:picLocks noChangeAspect="1" noChangeArrowheads="1"/>
                </p:cNvPicPr>
                <p:nvPr/>
              </p:nvPicPr>
              <p:blipFill>
                <a:blip r:embed="rId2" cstate="print">
                  <a:grayscl/>
                </a:blip>
                <a:srcRect/>
                <a:stretch>
                  <a:fillRect/>
                </a:stretch>
              </p:blipFill>
              <p:spPr bwMode="auto">
                <a:xfrm>
                  <a:off x="2113" y="8121"/>
                  <a:ext cx="2999" cy="3141"/>
                </a:xfrm>
                <a:prstGeom prst="rect">
                  <a:avLst/>
                </a:prstGeom>
                <a:noFill/>
                <a:ln w="9525">
                  <a:noFill/>
                  <a:miter lim="800000"/>
                  <a:headEnd/>
                  <a:tailEnd/>
                </a:ln>
              </p:spPr>
            </p:pic>
            <p:grpSp>
              <p:nvGrpSpPr>
                <p:cNvPr id="5" name="Group 11"/>
                <p:cNvGrpSpPr>
                  <a:grpSpLocks/>
                </p:cNvGrpSpPr>
                <p:nvPr/>
              </p:nvGrpSpPr>
              <p:grpSpPr bwMode="auto">
                <a:xfrm>
                  <a:off x="2317" y="9024"/>
                  <a:ext cx="1202" cy="882"/>
                  <a:chOff x="2317" y="8750"/>
                  <a:chExt cx="1202" cy="882"/>
                </a:xfrm>
              </p:grpSpPr>
              <p:sp>
                <p:nvSpPr>
                  <p:cNvPr id="11299" name="Oval 12"/>
                  <p:cNvSpPr>
                    <a:spLocks noChangeAspect="1" noChangeArrowheads="1"/>
                  </p:cNvSpPr>
                  <p:nvPr/>
                </p:nvSpPr>
                <p:spPr bwMode="auto">
                  <a:xfrm>
                    <a:off x="2317" y="8830"/>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300" name="Oval 13"/>
                  <p:cNvSpPr>
                    <a:spLocks noChangeAspect="1" noChangeArrowheads="1"/>
                  </p:cNvSpPr>
                  <p:nvPr/>
                </p:nvSpPr>
                <p:spPr bwMode="auto">
                  <a:xfrm>
                    <a:off x="2557" y="8750"/>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301" name="Oval 14"/>
                  <p:cNvSpPr>
                    <a:spLocks noChangeAspect="1" noChangeArrowheads="1"/>
                  </p:cNvSpPr>
                  <p:nvPr/>
                </p:nvSpPr>
                <p:spPr bwMode="auto">
                  <a:xfrm>
                    <a:off x="2861" y="8974"/>
                    <a:ext cx="658" cy="658"/>
                  </a:xfrm>
                  <a:prstGeom prst="ellipse">
                    <a:avLst/>
                  </a:prstGeom>
                  <a:noFill/>
                  <a:ln w="19050">
                    <a:solidFill>
                      <a:srgbClr val="FF0000"/>
                    </a:solidFill>
                    <a:round/>
                    <a:headEnd/>
                    <a:tailEnd/>
                  </a:ln>
                </p:spPr>
                <p:txBody>
                  <a:bodyPr/>
                  <a:lstStyle/>
                  <a:p>
                    <a:pPr eaLnBrk="1" hangingPunct="1"/>
                    <a:endParaRPr lang="pt-BR" altLang="pt-BR"/>
                  </a:p>
                </p:txBody>
              </p:sp>
            </p:grpSp>
          </p:grpSp>
          <p:grpSp>
            <p:nvGrpSpPr>
              <p:cNvPr id="6" name="Group 15"/>
              <p:cNvGrpSpPr>
                <a:grpSpLocks/>
              </p:cNvGrpSpPr>
              <p:nvPr/>
            </p:nvGrpSpPr>
            <p:grpSpPr bwMode="auto">
              <a:xfrm>
                <a:off x="6425" y="7736"/>
                <a:ext cx="2999" cy="3141"/>
                <a:chOff x="6425" y="7736"/>
                <a:chExt cx="2999" cy="3141"/>
              </a:xfrm>
            </p:grpSpPr>
            <p:grpSp>
              <p:nvGrpSpPr>
                <p:cNvPr id="7" name="Group 16"/>
                <p:cNvGrpSpPr>
                  <a:grpSpLocks/>
                </p:cNvGrpSpPr>
                <p:nvPr/>
              </p:nvGrpSpPr>
              <p:grpSpPr bwMode="auto">
                <a:xfrm>
                  <a:off x="6425" y="7736"/>
                  <a:ext cx="2999" cy="3141"/>
                  <a:chOff x="2737" y="8026"/>
                  <a:chExt cx="2999" cy="3141"/>
                </a:xfrm>
              </p:grpSpPr>
              <p:pic>
                <p:nvPicPr>
                  <p:cNvPr id="11278" name="Picture 17" descr="plantas_ABIEC"/>
                  <p:cNvPicPr>
                    <a:picLocks noChangeAspect="1" noChangeArrowheads="1"/>
                  </p:cNvPicPr>
                  <p:nvPr/>
                </p:nvPicPr>
                <p:blipFill>
                  <a:blip r:embed="rId2" cstate="print">
                    <a:grayscl/>
                  </a:blip>
                  <a:srcRect/>
                  <a:stretch>
                    <a:fillRect/>
                  </a:stretch>
                </p:blipFill>
                <p:spPr bwMode="auto">
                  <a:xfrm>
                    <a:off x="2737" y="8026"/>
                    <a:ext cx="2999" cy="3141"/>
                  </a:xfrm>
                  <a:prstGeom prst="rect">
                    <a:avLst/>
                  </a:prstGeom>
                  <a:noFill/>
                  <a:ln w="9525">
                    <a:noFill/>
                    <a:miter lim="800000"/>
                    <a:headEnd/>
                    <a:tailEnd/>
                  </a:ln>
                </p:spPr>
              </p:pic>
              <p:grpSp>
                <p:nvGrpSpPr>
                  <p:cNvPr id="8" name="Group 18"/>
                  <p:cNvGrpSpPr>
                    <a:grpSpLocks/>
                  </p:cNvGrpSpPr>
                  <p:nvPr/>
                </p:nvGrpSpPr>
                <p:grpSpPr bwMode="auto">
                  <a:xfrm>
                    <a:off x="2926" y="8944"/>
                    <a:ext cx="1202" cy="882"/>
                    <a:chOff x="2317" y="8750"/>
                    <a:chExt cx="1202" cy="882"/>
                  </a:xfrm>
                </p:grpSpPr>
                <p:sp>
                  <p:nvSpPr>
                    <p:cNvPr id="11289" name="Oval 19"/>
                    <p:cNvSpPr>
                      <a:spLocks noChangeAspect="1" noChangeArrowheads="1"/>
                    </p:cNvSpPr>
                    <p:nvPr/>
                  </p:nvSpPr>
                  <p:spPr bwMode="auto">
                    <a:xfrm>
                      <a:off x="2317" y="8830"/>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90" name="Oval 20"/>
                    <p:cNvSpPr>
                      <a:spLocks noChangeAspect="1" noChangeArrowheads="1"/>
                    </p:cNvSpPr>
                    <p:nvPr/>
                  </p:nvSpPr>
                  <p:spPr bwMode="auto">
                    <a:xfrm>
                      <a:off x="2557" y="8750"/>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91" name="Oval 21"/>
                    <p:cNvSpPr>
                      <a:spLocks noChangeAspect="1" noChangeArrowheads="1"/>
                    </p:cNvSpPr>
                    <p:nvPr/>
                  </p:nvSpPr>
                  <p:spPr bwMode="auto">
                    <a:xfrm>
                      <a:off x="2861" y="8974"/>
                      <a:ext cx="658" cy="658"/>
                    </a:xfrm>
                    <a:prstGeom prst="ellipse">
                      <a:avLst/>
                    </a:prstGeom>
                    <a:noFill/>
                    <a:ln w="19050">
                      <a:solidFill>
                        <a:srgbClr val="FF0000"/>
                      </a:solidFill>
                      <a:round/>
                      <a:headEnd/>
                      <a:tailEnd/>
                    </a:ln>
                  </p:spPr>
                  <p:txBody>
                    <a:bodyPr/>
                    <a:lstStyle/>
                    <a:p>
                      <a:pPr eaLnBrk="1" hangingPunct="1"/>
                      <a:endParaRPr lang="pt-BR" altLang="pt-BR"/>
                    </a:p>
                  </p:txBody>
                </p:sp>
              </p:grpSp>
              <p:sp>
                <p:nvSpPr>
                  <p:cNvPr id="11280" name="Oval 22"/>
                  <p:cNvSpPr>
                    <a:spLocks noChangeAspect="1" noChangeArrowheads="1"/>
                  </p:cNvSpPr>
                  <p:nvPr/>
                </p:nvSpPr>
                <p:spPr bwMode="auto">
                  <a:xfrm>
                    <a:off x="3598" y="9424"/>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81" name="Oval 23"/>
                  <p:cNvSpPr>
                    <a:spLocks noChangeAspect="1" noChangeArrowheads="1"/>
                  </p:cNvSpPr>
                  <p:nvPr/>
                </p:nvSpPr>
                <p:spPr bwMode="auto">
                  <a:xfrm>
                    <a:off x="4030" y="9720"/>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82" name="Oval 24"/>
                  <p:cNvSpPr>
                    <a:spLocks noChangeAspect="1" noChangeArrowheads="1"/>
                  </p:cNvSpPr>
                  <p:nvPr/>
                </p:nvSpPr>
                <p:spPr bwMode="auto">
                  <a:xfrm>
                    <a:off x="4278" y="10233"/>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83" name="Oval 25"/>
                  <p:cNvSpPr>
                    <a:spLocks noChangeAspect="1" noChangeArrowheads="1"/>
                  </p:cNvSpPr>
                  <p:nvPr/>
                </p:nvSpPr>
                <p:spPr bwMode="auto">
                  <a:xfrm>
                    <a:off x="4190" y="10472"/>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84" name="Oval 26"/>
                  <p:cNvSpPr>
                    <a:spLocks noChangeAspect="1" noChangeArrowheads="1"/>
                  </p:cNvSpPr>
                  <p:nvPr/>
                </p:nvSpPr>
                <p:spPr bwMode="auto">
                  <a:xfrm>
                    <a:off x="4070" y="9302"/>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85" name="Oval 27"/>
                  <p:cNvSpPr>
                    <a:spLocks noChangeAspect="1" noChangeArrowheads="1"/>
                  </p:cNvSpPr>
                  <p:nvPr/>
                </p:nvSpPr>
                <p:spPr bwMode="auto">
                  <a:xfrm>
                    <a:off x="4110" y="8958"/>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86" name="Oval 28"/>
                  <p:cNvSpPr>
                    <a:spLocks noChangeAspect="1" noChangeArrowheads="1"/>
                  </p:cNvSpPr>
                  <p:nvPr/>
                </p:nvSpPr>
                <p:spPr bwMode="auto">
                  <a:xfrm>
                    <a:off x="4166" y="8758"/>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87" name="Oval 29"/>
                  <p:cNvSpPr>
                    <a:spLocks noChangeAspect="1" noChangeArrowheads="1"/>
                  </p:cNvSpPr>
                  <p:nvPr/>
                </p:nvSpPr>
                <p:spPr bwMode="auto">
                  <a:xfrm>
                    <a:off x="4422" y="9422"/>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88" name="Oval 30"/>
                  <p:cNvSpPr>
                    <a:spLocks noChangeAspect="1" noChangeArrowheads="1"/>
                  </p:cNvSpPr>
                  <p:nvPr/>
                </p:nvSpPr>
                <p:spPr bwMode="auto">
                  <a:xfrm>
                    <a:off x="4710" y="9446"/>
                    <a:ext cx="658" cy="658"/>
                  </a:xfrm>
                  <a:prstGeom prst="ellipse">
                    <a:avLst/>
                  </a:prstGeom>
                  <a:noFill/>
                  <a:ln w="19050">
                    <a:solidFill>
                      <a:srgbClr val="FF0000"/>
                    </a:solidFill>
                    <a:round/>
                    <a:headEnd/>
                    <a:tailEnd/>
                  </a:ln>
                </p:spPr>
                <p:txBody>
                  <a:bodyPr/>
                  <a:lstStyle/>
                  <a:p>
                    <a:pPr eaLnBrk="1" hangingPunct="1"/>
                    <a:endParaRPr lang="pt-BR" altLang="pt-BR"/>
                  </a:p>
                </p:txBody>
              </p:sp>
            </p:grpSp>
            <p:sp>
              <p:nvSpPr>
                <p:cNvPr id="11276" name="Oval 31"/>
                <p:cNvSpPr>
                  <a:spLocks noChangeAspect="1" noChangeArrowheads="1"/>
                </p:cNvSpPr>
                <p:nvPr/>
              </p:nvSpPr>
              <p:spPr bwMode="auto">
                <a:xfrm>
                  <a:off x="8195" y="9459"/>
                  <a:ext cx="658" cy="658"/>
                </a:xfrm>
                <a:prstGeom prst="ellipse">
                  <a:avLst/>
                </a:prstGeom>
                <a:noFill/>
                <a:ln w="19050">
                  <a:solidFill>
                    <a:srgbClr val="FF0000"/>
                  </a:solidFill>
                  <a:round/>
                  <a:headEnd/>
                  <a:tailEnd/>
                </a:ln>
              </p:spPr>
              <p:txBody>
                <a:bodyPr/>
                <a:lstStyle/>
                <a:p>
                  <a:pPr eaLnBrk="1" hangingPunct="1"/>
                  <a:endParaRPr lang="pt-BR" altLang="pt-BR"/>
                </a:p>
              </p:txBody>
            </p:sp>
            <p:sp>
              <p:nvSpPr>
                <p:cNvPr id="11277" name="Oval 32"/>
                <p:cNvSpPr>
                  <a:spLocks noChangeAspect="1" noChangeArrowheads="1"/>
                </p:cNvSpPr>
                <p:nvPr/>
              </p:nvSpPr>
              <p:spPr bwMode="auto">
                <a:xfrm>
                  <a:off x="8046" y="8878"/>
                  <a:ext cx="658" cy="658"/>
                </a:xfrm>
                <a:prstGeom prst="ellipse">
                  <a:avLst/>
                </a:prstGeom>
                <a:noFill/>
                <a:ln w="19050">
                  <a:solidFill>
                    <a:srgbClr val="FF0000"/>
                  </a:solidFill>
                  <a:round/>
                  <a:headEnd/>
                  <a:tailEnd/>
                </a:ln>
              </p:spPr>
              <p:txBody>
                <a:bodyPr/>
                <a:lstStyle/>
                <a:p>
                  <a:pPr eaLnBrk="1" hangingPunct="1"/>
                  <a:endParaRPr lang="pt-BR" altLang="pt-BR"/>
                </a:p>
              </p:txBody>
            </p:sp>
          </p:grpSp>
        </p:grpSp>
        <p:sp>
          <p:nvSpPr>
            <p:cNvPr id="11269" name="Text Box 33"/>
            <p:cNvSpPr txBox="1">
              <a:spLocks noChangeArrowheads="1"/>
            </p:cNvSpPr>
            <p:nvPr/>
          </p:nvSpPr>
          <p:spPr bwMode="auto">
            <a:xfrm>
              <a:off x="2480" y="4209"/>
              <a:ext cx="445" cy="455"/>
            </a:xfrm>
            <a:prstGeom prst="rect">
              <a:avLst/>
            </a:prstGeom>
            <a:solidFill>
              <a:srgbClr val="FFFFFF"/>
            </a:solidFill>
            <a:ln w="9525">
              <a:noFill/>
              <a:miter lim="800000"/>
              <a:headEnd/>
              <a:tailEnd/>
            </a:ln>
          </p:spPr>
          <p:txBody>
            <a:bodyPr/>
            <a:lstStyle/>
            <a:p>
              <a:pPr>
                <a:spcAft>
                  <a:spcPts val="1000"/>
                </a:spcAft>
              </a:pPr>
              <a:r>
                <a:rPr lang="pt-BR" altLang="pt-BR" sz="1100">
                  <a:latin typeface="Calibri" pitchFamily="34" charset="0"/>
                </a:rPr>
                <a:t>a</a:t>
              </a:r>
              <a:endParaRPr lang="pt-BR" altLang="pt-BR"/>
            </a:p>
          </p:txBody>
        </p:sp>
        <p:sp>
          <p:nvSpPr>
            <p:cNvPr id="11270" name="Text Box 34"/>
            <p:cNvSpPr txBox="1">
              <a:spLocks noChangeArrowheads="1"/>
            </p:cNvSpPr>
            <p:nvPr/>
          </p:nvSpPr>
          <p:spPr bwMode="auto">
            <a:xfrm>
              <a:off x="6668" y="4284"/>
              <a:ext cx="445" cy="455"/>
            </a:xfrm>
            <a:prstGeom prst="rect">
              <a:avLst/>
            </a:prstGeom>
            <a:solidFill>
              <a:srgbClr val="FFFFFF"/>
            </a:solidFill>
            <a:ln w="9525">
              <a:noFill/>
              <a:miter lim="800000"/>
              <a:headEnd/>
              <a:tailEnd/>
            </a:ln>
          </p:spPr>
          <p:txBody>
            <a:bodyPr/>
            <a:lstStyle/>
            <a:p>
              <a:pPr>
                <a:spcAft>
                  <a:spcPts val="1000"/>
                </a:spcAft>
              </a:pPr>
              <a:r>
                <a:rPr lang="pt-BR" altLang="pt-BR" sz="1100">
                  <a:latin typeface="Calibri" pitchFamily="34" charset="0"/>
                </a:rPr>
                <a:t>b</a:t>
              </a:r>
              <a:endParaRPr lang="pt-BR" altLang="pt-BR"/>
            </a:p>
          </p:txBody>
        </p:sp>
        <p:sp>
          <p:nvSpPr>
            <p:cNvPr id="11271" name="Text Box 35"/>
            <p:cNvSpPr txBox="1">
              <a:spLocks noChangeArrowheads="1"/>
            </p:cNvSpPr>
            <p:nvPr/>
          </p:nvSpPr>
          <p:spPr bwMode="auto">
            <a:xfrm>
              <a:off x="6660" y="7660"/>
              <a:ext cx="445" cy="455"/>
            </a:xfrm>
            <a:prstGeom prst="rect">
              <a:avLst/>
            </a:prstGeom>
            <a:solidFill>
              <a:srgbClr val="FFFFFF"/>
            </a:solidFill>
            <a:ln w="9525">
              <a:noFill/>
              <a:miter lim="800000"/>
              <a:headEnd/>
              <a:tailEnd/>
            </a:ln>
          </p:spPr>
          <p:txBody>
            <a:bodyPr/>
            <a:lstStyle/>
            <a:p>
              <a:pPr>
                <a:spcAft>
                  <a:spcPts val="1000"/>
                </a:spcAft>
              </a:pPr>
              <a:r>
                <a:rPr lang="pt-BR" altLang="pt-BR" sz="1100">
                  <a:latin typeface="Calibri" pitchFamily="34" charset="0"/>
                </a:rPr>
                <a:t>d</a:t>
              </a:r>
              <a:endParaRPr lang="pt-BR" altLang="pt-BR"/>
            </a:p>
          </p:txBody>
        </p:sp>
        <p:sp>
          <p:nvSpPr>
            <p:cNvPr id="11272" name="Text Box 36"/>
            <p:cNvSpPr txBox="1">
              <a:spLocks noChangeArrowheads="1"/>
            </p:cNvSpPr>
            <p:nvPr/>
          </p:nvSpPr>
          <p:spPr bwMode="auto">
            <a:xfrm>
              <a:off x="2508" y="7588"/>
              <a:ext cx="445" cy="455"/>
            </a:xfrm>
            <a:prstGeom prst="rect">
              <a:avLst/>
            </a:prstGeom>
            <a:solidFill>
              <a:srgbClr val="FFFFFF"/>
            </a:solidFill>
            <a:ln w="9525">
              <a:noFill/>
              <a:miter lim="800000"/>
              <a:headEnd/>
              <a:tailEnd/>
            </a:ln>
          </p:spPr>
          <p:txBody>
            <a:bodyPr/>
            <a:lstStyle/>
            <a:p>
              <a:pPr>
                <a:spcAft>
                  <a:spcPts val="1000"/>
                </a:spcAft>
              </a:pPr>
              <a:r>
                <a:rPr lang="pt-BR" altLang="pt-BR" sz="1100">
                  <a:latin typeface="Calibri" pitchFamily="34" charset="0"/>
                </a:rPr>
                <a:t>c</a:t>
              </a:r>
              <a:endParaRPr lang="pt-BR" altLang="pt-BR"/>
            </a:p>
          </p:txBody>
        </p:sp>
      </p:grpSp>
    </p:spTree>
    <p:extLst>
      <p:ext uri="{BB962C8B-B14F-4D97-AF65-F5344CB8AC3E}">
        <p14:creationId xmlns:p14="http://schemas.microsoft.com/office/powerpoint/2010/main" val="1164002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normAutofit/>
          </a:bodyPr>
          <a:lstStyle/>
          <a:p>
            <a:r>
              <a:rPr lang="pt-BR" altLang="pt-BR" sz="3600">
                <a:ea typeface="ＭＳ Ｐゴシック" pitchFamily="34" charset="-128"/>
              </a:rPr>
              <a:t>Evolução dos Preços do Boi Gordo</a:t>
            </a:r>
            <a:br>
              <a:rPr lang="pt-BR" altLang="pt-BR" sz="3600">
                <a:ea typeface="ＭＳ Ｐゴシック" pitchFamily="34" charset="-128"/>
              </a:rPr>
            </a:br>
            <a:r>
              <a:rPr lang="pt-BR" altLang="pt-BR" sz="3600">
                <a:ea typeface="ＭＳ Ｐゴシック" pitchFamily="34" charset="-128"/>
              </a:rPr>
              <a:t> Diversas Praças (em Reais)</a:t>
            </a:r>
          </a:p>
        </p:txBody>
      </p:sp>
      <p:pic>
        <p:nvPicPr>
          <p:cNvPr id="12291" name="Imagem 2"/>
          <p:cNvPicPr>
            <a:picLocks noChangeAspect="1" noChangeArrowheads="1"/>
          </p:cNvPicPr>
          <p:nvPr/>
        </p:nvPicPr>
        <p:blipFill>
          <a:blip r:embed="rId2" cstate="print"/>
          <a:srcRect/>
          <a:stretch>
            <a:fillRect/>
          </a:stretch>
        </p:blipFill>
        <p:spPr bwMode="auto">
          <a:xfrm>
            <a:off x="3414714" y="1943103"/>
            <a:ext cx="5362575" cy="3343275"/>
          </a:xfrm>
          <a:prstGeom prst="rect">
            <a:avLst/>
          </a:prstGeom>
          <a:noFill/>
          <a:ln w="9525">
            <a:noFill/>
            <a:miter lim="800000"/>
            <a:headEnd/>
            <a:tailEnd/>
          </a:ln>
        </p:spPr>
      </p:pic>
    </p:spTree>
    <p:extLst>
      <p:ext uri="{BB962C8B-B14F-4D97-AF65-F5344CB8AC3E}">
        <p14:creationId xmlns:p14="http://schemas.microsoft.com/office/powerpoint/2010/main" val="211189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71414"/>
            <a:ext cx="8229600" cy="1143000"/>
          </a:xfrm>
        </p:spPr>
        <p:txBody>
          <a:bodyPr/>
          <a:lstStyle/>
          <a:p>
            <a:r>
              <a:rPr lang="pt-BR" dirty="0"/>
              <a:t>Inovação e arbitragem</a:t>
            </a:r>
          </a:p>
        </p:txBody>
      </p:sp>
      <p:grpSp>
        <p:nvGrpSpPr>
          <p:cNvPr id="13" name="Grupo 12"/>
          <p:cNvGrpSpPr/>
          <p:nvPr/>
        </p:nvGrpSpPr>
        <p:grpSpPr>
          <a:xfrm>
            <a:off x="2595538" y="1214422"/>
            <a:ext cx="2286016" cy="1643074"/>
            <a:chOff x="1071538" y="1214422"/>
            <a:chExt cx="2286016" cy="1643074"/>
          </a:xfrm>
        </p:grpSpPr>
        <p:pic>
          <p:nvPicPr>
            <p:cNvPr id="2050" name="Picture 2"/>
            <p:cNvPicPr>
              <a:picLocks noChangeAspect="1" noChangeArrowheads="1"/>
            </p:cNvPicPr>
            <p:nvPr/>
          </p:nvPicPr>
          <p:blipFill>
            <a:blip r:embed="rId2" cstate="print"/>
            <a:srcRect/>
            <a:stretch>
              <a:fillRect/>
            </a:stretch>
          </p:blipFill>
          <p:spPr bwMode="auto">
            <a:xfrm>
              <a:off x="1142976" y="1357298"/>
              <a:ext cx="2095500" cy="1394460"/>
            </a:xfrm>
            <a:prstGeom prst="rect">
              <a:avLst/>
            </a:prstGeom>
            <a:noFill/>
            <a:ln w="9525">
              <a:noFill/>
              <a:miter lim="800000"/>
              <a:headEnd/>
              <a:tailEnd/>
            </a:ln>
          </p:spPr>
        </p:pic>
        <p:sp>
          <p:nvSpPr>
            <p:cNvPr id="10" name="Retângulo 9"/>
            <p:cNvSpPr/>
            <p:nvPr/>
          </p:nvSpPr>
          <p:spPr>
            <a:xfrm>
              <a:off x="1071538" y="1214422"/>
              <a:ext cx="2286016" cy="16430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4" name="Grupo 13"/>
          <p:cNvGrpSpPr/>
          <p:nvPr/>
        </p:nvGrpSpPr>
        <p:grpSpPr>
          <a:xfrm>
            <a:off x="2524100" y="3000372"/>
            <a:ext cx="2286016" cy="1643074"/>
            <a:chOff x="1000100" y="3000372"/>
            <a:chExt cx="2286016" cy="1643074"/>
          </a:xfrm>
        </p:grpSpPr>
        <p:pic>
          <p:nvPicPr>
            <p:cNvPr id="2051" name="Picture 3"/>
            <p:cNvPicPr>
              <a:picLocks noChangeAspect="1" noChangeArrowheads="1"/>
            </p:cNvPicPr>
            <p:nvPr/>
          </p:nvPicPr>
          <p:blipFill>
            <a:blip r:embed="rId3" cstate="print"/>
            <a:srcRect/>
            <a:stretch>
              <a:fillRect/>
            </a:stretch>
          </p:blipFill>
          <p:spPr bwMode="auto">
            <a:xfrm>
              <a:off x="1142976" y="3071810"/>
              <a:ext cx="1973580" cy="1478280"/>
            </a:xfrm>
            <a:prstGeom prst="rect">
              <a:avLst/>
            </a:prstGeom>
            <a:noFill/>
            <a:ln w="9525">
              <a:noFill/>
              <a:miter lim="800000"/>
              <a:headEnd/>
              <a:tailEnd/>
            </a:ln>
          </p:spPr>
        </p:pic>
        <p:sp>
          <p:nvSpPr>
            <p:cNvPr id="11" name="Retângulo 10"/>
            <p:cNvSpPr/>
            <p:nvPr/>
          </p:nvSpPr>
          <p:spPr>
            <a:xfrm>
              <a:off x="1000100" y="3000372"/>
              <a:ext cx="2286016" cy="16430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5" name="Grupo 14"/>
          <p:cNvGrpSpPr/>
          <p:nvPr/>
        </p:nvGrpSpPr>
        <p:grpSpPr>
          <a:xfrm>
            <a:off x="2524100" y="4786322"/>
            <a:ext cx="2500330" cy="1643074"/>
            <a:chOff x="1000100" y="4786322"/>
            <a:chExt cx="2500330" cy="1643074"/>
          </a:xfrm>
        </p:grpSpPr>
        <p:pic>
          <p:nvPicPr>
            <p:cNvPr id="2054" name="Picture 6"/>
            <p:cNvPicPr>
              <a:picLocks noChangeAspect="1" noChangeArrowheads="1"/>
            </p:cNvPicPr>
            <p:nvPr/>
          </p:nvPicPr>
          <p:blipFill>
            <a:blip r:embed="rId4" cstate="print"/>
            <a:srcRect/>
            <a:stretch>
              <a:fillRect/>
            </a:stretch>
          </p:blipFill>
          <p:spPr bwMode="auto">
            <a:xfrm>
              <a:off x="1071538" y="4857760"/>
              <a:ext cx="2343150" cy="1343406"/>
            </a:xfrm>
            <a:prstGeom prst="rect">
              <a:avLst/>
            </a:prstGeom>
            <a:noFill/>
            <a:ln w="9525">
              <a:noFill/>
              <a:miter lim="800000"/>
              <a:headEnd/>
              <a:tailEnd/>
            </a:ln>
          </p:spPr>
        </p:pic>
        <p:sp>
          <p:nvSpPr>
            <p:cNvPr id="12" name="Retângulo 11"/>
            <p:cNvSpPr/>
            <p:nvPr/>
          </p:nvSpPr>
          <p:spPr>
            <a:xfrm>
              <a:off x="1000100" y="4786322"/>
              <a:ext cx="2500330" cy="16430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2" name="Grupo 21"/>
          <p:cNvGrpSpPr/>
          <p:nvPr/>
        </p:nvGrpSpPr>
        <p:grpSpPr>
          <a:xfrm>
            <a:off x="5810248" y="1571612"/>
            <a:ext cx="4286280" cy="3929090"/>
            <a:chOff x="4286248" y="1571612"/>
            <a:chExt cx="4286280" cy="3929090"/>
          </a:xfrm>
        </p:grpSpPr>
        <p:pic>
          <p:nvPicPr>
            <p:cNvPr id="2056" name="Picture 8"/>
            <p:cNvPicPr>
              <a:picLocks noChangeAspect="1" noChangeArrowheads="1"/>
            </p:cNvPicPr>
            <p:nvPr/>
          </p:nvPicPr>
          <p:blipFill>
            <a:blip r:embed="rId5" cstate="print"/>
            <a:srcRect/>
            <a:stretch>
              <a:fillRect/>
            </a:stretch>
          </p:blipFill>
          <p:spPr bwMode="auto">
            <a:xfrm>
              <a:off x="7000892" y="1571612"/>
              <a:ext cx="1285875" cy="1285875"/>
            </a:xfrm>
            <a:prstGeom prst="rect">
              <a:avLst/>
            </a:prstGeom>
            <a:noFill/>
            <a:ln w="9525">
              <a:noFill/>
              <a:miter lim="800000"/>
              <a:headEnd/>
              <a:tailEnd/>
            </a:ln>
          </p:spPr>
        </p:pic>
        <p:grpSp>
          <p:nvGrpSpPr>
            <p:cNvPr id="20" name="Grupo 19"/>
            <p:cNvGrpSpPr/>
            <p:nvPr/>
          </p:nvGrpSpPr>
          <p:grpSpPr>
            <a:xfrm>
              <a:off x="4286248" y="1643050"/>
              <a:ext cx="4286280" cy="3857652"/>
              <a:chOff x="4286248" y="1643050"/>
              <a:chExt cx="4286280" cy="3857652"/>
            </a:xfrm>
          </p:grpSpPr>
          <p:pic>
            <p:nvPicPr>
              <p:cNvPr id="9" name="Picture 3"/>
              <p:cNvPicPr>
                <a:picLocks noChangeAspect="1" noChangeArrowheads="1"/>
              </p:cNvPicPr>
              <p:nvPr/>
            </p:nvPicPr>
            <p:blipFill>
              <a:blip r:embed="rId3" cstate="print"/>
              <a:srcRect/>
              <a:stretch>
                <a:fillRect/>
              </a:stretch>
            </p:blipFill>
            <p:spPr bwMode="auto">
              <a:xfrm>
                <a:off x="6500826" y="2714620"/>
                <a:ext cx="1973580" cy="147828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a:stretch>
                <a:fillRect/>
              </a:stretch>
            </p:blipFill>
            <p:spPr bwMode="auto">
              <a:xfrm>
                <a:off x="4714876" y="1857364"/>
                <a:ext cx="2095500" cy="139446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4500562" y="3786190"/>
                <a:ext cx="2665476" cy="1324356"/>
              </a:xfrm>
              <a:prstGeom prst="rect">
                <a:avLst/>
              </a:prstGeom>
              <a:noFill/>
              <a:ln w="9525">
                <a:noFill/>
                <a:miter lim="800000"/>
                <a:headEnd/>
                <a:tailEnd/>
              </a:ln>
            </p:spPr>
          </p:pic>
          <p:sp>
            <p:nvSpPr>
              <p:cNvPr id="19" name="Retângulo 18"/>
              <p:cNvSpPr/>
              <p:nvPr/>
            </p:nvSpPr>
            <p:spPr>
              <a:xfrm>
                <a:off x="4286248" y="1643050"/>
                <a:ext cx="4286280" cy="3857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115413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Quantidades ofertadas e demandas são fluxos</a:t>
            </a:r>
          </a:p>
        </p:txBody>
      </p:sp>
      <p:pic>
        <p:nvPicPr>
          <p:cNvPr id="31746" name="Picture 2"/>
          <p:cNvPicPr>
            <a:picLocks noChangeAspect="1" noChangeArrowheads="1"/>
          </p:cNvPicPr>
          <p:nvPr/>
        </p:nvPicPr>
        <p:blipFill>
          <a:blip r:embed="rId2" cstate="print"/>
          <a:srcRect/>
          <a:stretch>
            <a:fillRect/>
          </a:stretch>
        </p:blipFill>
        <p:spPr bwMode="auto">
          <a:xfrm>
            <a:off x="2890839" y="2219325"/>
            <a:ext cx="6410325" cy="2419350"/>
          </a:xfrm>
          <a:prstGeom prst="rect">
            <a:avLst/>
          </a:prstGeom>
          <a:noFill/>
          <a:ln w="9525">
            <a:noFill/>
            <a:miter lim="800000"/>
            <a:headEnd/>
            <a:tailEnd/>
          </a:ln>
        </p:spPr>
      </p:pic>
    </p:spTree>
    <p:extLst>
      <p:ext uri="{BB962C8B-B14F-4D97-AF65-F5344CB8AC3E}">
        <p14:creationId xmlns:p14="http://schemas.microsoft.com/office/powerpoint/2010/main" val="3317876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Fluxos</a:t>
            </a:r>
          </a:p>
        </p:txBody>
      </p:sp>
      <p:pic>
        <p:nvPicPr>
          <p:cNvPr id="1027" name="Picture 3"/>
          <p:cNvPicPr>
            <a:picLocks noChangeAspect="1" noChangeArrowheads="1"/>
          </p:cNvPicPr>
          <p:nvPr/>
        </p:nvPicPr>
        <p:blipFill>
          <a:blip r:embed="rId2" cstate="print"/>
          <a:srcRect/>
          <a:stretch>
            <a:fillRect/>
          </a:stretch>
        </p:blipFill>
        <p:spPr bwMode="auto">
          <a:xfrm>
            <a:off x="1809720" y="1785926"/>
            <a:ext cx="8614410" cy="63960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775966" y="2571744"/>
            <a:ext cx="8606314" cy="833914"/>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800256" y="3571877"/>
            <a:ext cx="8582025" cy="817721"/>
          </a:xfrm>
          <a:prstGeom prst="rect">
            <a:avLst/>
          </a:prstGeom>
          <a:noFill/>
          <a:ln w="9525">
            <a:noFill/>
            <a:miter lim="800000"/>
            <a:headEnd/>
            <a:tailEnd/>
          </a:ln>
        </p:spPr>
      </p:pic>
    </p:spTree>
    <p:extLst>
      <p:ext uri="{BB962C8B-B14F-4D97-AF65-F5344CB8AC3E}">
        <p14:creationId xmlns:p14="http://schemas.microsoft.com/office/powerpoint/2010/main" val="1549456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Estoques</a:t>
            </a:r>
          </a:p>
        </p:txBody>
      </p:sp>
      <p:pic>
        <p:nvPicPr>
          <p:cNvPr id="2050" name="Picture 2"/>
          <p:cNvPicPr>
            <a:picLocks noChangeAspect="1" noChangeArrowheads="1"/>
          </p:cNvPicPr>
          <p:nvPr/>
        </p:nvPicPr>
        <p:blipFill>
          <a:blip r:embed="rId2" cstate="print"/>
          <a:srcRect/>
          <a:stretch>
            <a:fillRect/>
          </a:stretch>
        </p:blipFill>
        <p:spPr bwMode="auto">
          <a:xfrm>
            <a:off x="1738282" y="2000240"/>
            <a:ext cx="8792528" cy="63960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704992" y="3000372"/>
            <a:ext cx="6677025" cy="5524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666848" y="3929069"/>
            <a:ext cx="8792528" cy="623411"/>
          </a:xfrm>
          <a:prstGeom prst="rect">
            <a:avLst/>
          </a:prstGeom>
          <a:noFill/>
          <a:ln w="9525">
            <a:noFill/>
            <a:miter lim="800000"/>
            <a:headEnd/>
            <a:tailEnd/>
          </a:ln>
        </p:spPr>
      </p:pic>
    </p:spTree>
    <p:extLst>
      <p:ext uri="{BB962C8B-B14F-4D97-AF65-F5344CB8AC3E}">
        <p14:creationId xmlns:p14="http://schemas.microsoft.com/office/powerpoint/2010/main" val="3873555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Vendedores: curva de oferta</a:t>
            </a:r>
          </a:p>
        </p:txBody>
      </p:sp>
      <p:sp>
        <p:nvSpPr>
          <p:cNvPr id="3" name="Espaço Reservado para Conteúdo 2"/>
          <p:cNvSpPr>
            <a:spLocks noGrp="1"/>
          </p:cNvSpPr>
          <p:nvPr>
            <p:ph idx="1"/>
          </p:nvPr>
        </p:nvSpPr>
        <p:spPr/>
        <p:txBody>
          <a:bodyPr>
            <a:normAutofit/>
          </a:bodyPr>
          <a:lstStyle/>
          <a:p>
            <a:r>
              <a:rPr lang="pt-BR" dirty="0"/>
              <a:t>A curva de oferta associa a cada </a:t>
            </a:r>
            <a:r>
              <a:rPr lang="pt-BR" b="1" dirty="0"/>
              <a:t>preço</a:t>
            </a:r>
            <a:r>
              <a:rPr lang="pt-BR" dirty="0"/>
              <a:t> a </a:t>
            </a:r>
            <a:r>
              <a:rPr lang="pt-BR" b="1" dirty="0"/>
              <a:t>quantidade</a:t>
            </a:r>
            <a:r>
              <a:rPr lang="pt-BR" dirty="0"/>
              <a:t> que o vendedor </a:t>
            </a:r>
            <a:r>
              <a:rPr lang="pt-BR" b="1" dirty="0"/>
              <a:t>planeja</a:t>
            </a:r>
            <a:r>
              <a:rPr lang="pt-BR" dirty="0"/>
              <a:t> vender ...</a:t>
            </a:r>
          </a:p>
          <a:p>
            <a:r>
              <a:rPr lang="pt-BR" b="1" dirty="0"/>
              <a:t>Planos de ação</a:t>
            </a:r>
            <a:r>
              <a:rPr lang="pt-BR" dirty="0"/>
              <a:t>: se o preço for p</a:t>
            </a:r>
            <a:r>
              <a:rPr lang="pt-BR" baseline="-25000" dirty="0"/>
              <a:t>1</a:t>
            </a:r>
            <a:r>
              <a:rPr lang="pt-BR" dirty="0"/>
              <a:t>, o melhor a fazer é vender q</a:t>
            </a:r>
            <a:r>
              <a:rPr lang="pt-BR" baseline="-25000" dirty="0"/>
              <a:t>1</a:t>
            </a:r>
            <a:r>
              <a:rPr lang="pt-BR" dirty="0"/>
              <a:t> ; se for p</a:t>
            </a:r>
            <a:r>
              <a:rPr lang="pt-BR" baseline="-25000" dirty="0"/>
              <a:t>2</a:t>
            </a:r>
            <a:r>
              <a:rPr lang="pt-BR" dirty="0"/>
              <a:t> ...</a:t>
            </a:r>
          </a:p>
          <a:p>
            <a:r>
              <a:rPr lang="pt-BR" dirty="0"/>
              <a:t>mantidos constantes (</a:t>
            </a:r>
            <a:r>
              <a:rPr lang="pt-BR" i="1" dirty="0" err="1"/>
              <a:t>cœteris</a:t>
            </a:r>
            <a:r>
              <a:rPr lang="pt-BR" i="1" dirty="0"/>
              <a:t> </a:t>
            </a:r>
            <a:r>
              <a:rPr lang="pt-BR" i="1" dirty="0" err="1"/>
              <a:t>paribus</a:t>
            </a:r>
            <a:r>
              <a:rPr lang="pt-BR" dirty="0"/>
              <a:t>)</a:t>
            </a:r>
          </a:p>
          <a:p>
            <a:pPr lvl="1"/>
            <a:r>
              <a:rPr lang="pt-BR" dirty="0"/>
              <a:t>os preços dos fatores de produção</a:t>
            </a:r>
          </a:p>
          <a:p>
            <a:pPr lvl="1"/>
            <a:r>
              <a:rPr lang="pt-BR" dirty="0"/>
              <a:t>os preços dos insumos</a:t>
            </a:r>
          </a:p>
          <a:p>
            <a:pPr lvl="1"/>
            <a:r>
              <a:rPr lang="pt-BR" dirty="0"/>
              <a:t>a tecnologia</a:t>
            </a:r>
          </a:p>
          <a:p>
            <a:pPr lvl="1"/>
            <a:r>
              <a:rPr lang="pt-BR" dirty="0"/>
              <a:t>o estado da natureza</a:t>
            </a:r>
          </a:p>
          <a:p>
            <a:pPr lvl="1"/>
            <a:r>
              <a:rPr lang="pt-BR" dirty="0"/>
              <a:t>as expectativas dos vendedores ...</a:t>
            </a:r>
          </a:p>
        </p:txBody>
      </p:sp>
    </p:spTree>
    <p:extLst>
      <p:ext uri="{BB962C8B-B14F-4D97-AF65-F5344CB8AC3E}">
        <p14:creationId xmlns:p14="http://schemas.microsoft.com/office/powerpoint/2010/main" val="3876929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Curva de oferta</a:t>
            </a:r>
          </a:p>
        </p:txBody>
      </p:sp>
      <p:graphicFrame>
        <p:nvGraphicFramePr>
          <p:cNvPr id="3" name="Objeto 2"/>
          <p:cNvGraphicFramePr>
            <a:graphicFrameLocks noChangeAspect="1"/>
          </p:cNvGraphicFramePr>
          <p:nvPr/>
        </p:nvGraphicFramePr>
        <p:xfrm>
          <a:off x="3167042" y="1571612"/>
          <a:ext cx="5786438" cy="965200"/>
        </p:xfrm>
        <a:graphic>
          <a:graphicData uri="http://schemas.openxmlformats.org/presentationml/2006/ole">
            <mc:AlternateContent xmlns:mc="http://schemas.openxmlformats.org/markup-compatibility/2006">
              <mc:Choice xmlns:v="urn:schemas-microsoft-com:vml" Requires="v">
                <p:oleObj name="Equação" r:id="rId2" imgW="1447560" imgH="241200" progId="Equation.3">
                  <p:embed/>
                </p:oleObj>
              </mc:Choice>
              <mc:Fallback>
                <p:oleObj name="Equação" r:id="rId2" imgW="1447560" imgH="241200" progId="Equation.3">
                  <p:embed/>
                  <p:pic>
                    <p:nvPicPr>
                      <p:cNvPr id="3" name="Objet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42" y="1571612"/>
                        <a:ext cx="5786438"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upo 18"/>
          <p:cNvGrpSpPr/>
          <p:nvPr/>
        </p:nvGrpSpPr>
        <p:grpSpPr>
          <a:xfrm>
            <a:off x="2452662" y="2572539"/>
            <a:ext cx="2500330" cy="1699601"/>
            <a:chOff x="928662" y="2572538"/>
            <a:chExt cx="2500330" cy="1699601"/>
          </a:xfrm>
        </p:grpSpPr>
        <p:sp>
          <p:nvSpPr>
            <p:cNvPr id="4" name="CaixaDeTexto 3"/>
            <p:cNvSpPr txBox="1"/>
            <p:nvPr/>
          </p:nvSpPr>
          <p:spPr>
            <a:xfrm>
              <a:off x="928662" y="3071810"/>
              <a:ext cx="2500330" cy="1200329"/>
            </a:xfrm>
            <a:prstGeom prst="rect">
              <a:avLst/>
            </a:prstGeom>
            <a:noFill/>
          </p:spPr>
          <p:txBody>
            <a:bodyPr wrap="square" rtlCol="0">
              <a:spAutoFit/>
            </a:bodyPr>
            <a:lstStyle/>
            <a:p>
              <a:r>
                <a:rPr lang="pt-BR" sz="2400" dirty="0"/>
                <a:t>Quantidade ofertada do bem i no período t</a:t>
              </a:r>
            </a:p>
          </p:txBody>
        </p:sp>
        <p:cxnSp>
          <p:nvCxnSpPr>
            <p:cNvPr id="6" name="Conector de seta reta 5"/>
            <p:cNvCxnSpPr/>
            <p:nvPr/>
          </p:nvCxnSpPr>
          <p:spPr>
            <a:xfrm rot="5400000">
              <a:off x="1714480" y="2857496"/>
              <a:ext cx="571504"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upo 19"/>
          <p:cNvGrpSpPr/>
          <p:nvPr/>
        </p:nvGrpSpPr>
        <p:grpSpPr>
          <a:xfrm>
            <a:off x="5095868" y="2428869"/>
            <a:ext cx="1785950" cy="4188583"/>
            <a:chOff x="3571868" y="2428868"/>
            <a:chExt cx="1785950" cy="4188583"/>
          </a:xfrm>
        </p:grpSpPr>
        <p:cxnSp>
          <p:nvCxnSpPr>
            <p:cNvPr id="7" name="Conector de seta reta 6"/>
            <p:cNvCxnSpPr/>
            <p:nvPr/>
          </p:nvCxnSpPr>
          <p:spPr>
            <a:xfrm rot="5400000">
              <a:off x="2786844" y="4071148"/>
              <a:ext cx="32861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3571868" y="5786454"/>
              <a:ext cx="1785950" cy="830997"/>
            </a:xfrm>
            <a:prstGeom prst="rect">
              <a:avLst/>
            </a:prstGeom>
            <a:noFill/>
          </p:spPr>
          <p:txBody>
            <a:bodyPr wrap="square" rtlCol="0">
              <a:spAutoFit/>
            </a:bodyPr>
            <a:lstStyle/>
            <a:p>
              <a:r>
                <a:rPr lang="pt-BR" sz="2400" dirty="0"/>
                <a:t>Preço do bem i</a:t>
              </a:r>
            </a:p>
          </p:txBody>
        </p:sp>
      </p:grpSp>
      <p:grpSp>
        <p:nvGrpSpPr>
          <p:cNvPr id="21" name="Grupo 20"/>
          <p:cNvGrpSpPr/>
          <p:nvPr/>
        </p:nvGrpSpPr>
        <p:grpSpPr>
          <a:xfrm>
            <a:off x="6096000" y="2428869"/>
            <a:ext cx="2143140" cy="2759823"/>
            <a:chOff x="4572000" y="2428868"/>
            <a:chExt cx="2143140" cy="2759823"/>
          </a:xfrm>
        </p:grpSpPr>
        <p:cxnSp>
          <p:nvCxnSpPr>
            <p:cNvPr id="10" name="Conector de seta reta 9"/>
            <p:cNvCxnSpPr/>
            <p:nvPr/>
          </p:nvCxnSpPr>
          <p:spPr>
            <a:xfrm rot="5400000">
              <a:off x="4215604" y="3356768"/>
              <a:ext cx="18573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4572000" y="4357694"/>
              <a:ext cx="2143140" cy="830997"/>
            </a:xfrm>
            <a:prstGeom prst="rect">
              <a:avLst/>
            </a:prstGeom>
            <a:noFill/>
          </p:spPr>
          <p:txBody>
            <a:bodyPr wrap="square" rtlCol="0">
              <a:spAutoFit/>
            </a:bodyPr>
            <a:lstStyle/>
            <a:p>
              <a:r>
                <a:rPr lang="pt-BR" sz="2400" dirty="0"/>
                <a:t>Preço dos bens substitutos</a:t>
              </a:r>
            </a:p>
          </p:txBody>
        </p:sp>
      </p:grpSp>
      <p:grpSp>
        <p:nvGrpSpPr>
          <p:cNvPr id="22" name="Grupo 21"/>
          <p:cNvGrpSpPr/>
          <p:nvPr/>
        </p:nvGrpSpPr>
        <p:grpSpPr>
          <a:xfrm>
            <a:off x="6953256" y="2428869"/>
            <a:ext cx="2928958" cy="1759691"/>
            <a:chOff x="5429256" y="2428868"/>
            <a:chExt cx="2928958" cy="1759691"/>
          </a:xfrm>
        </p:grpSpPr>
        <p:cxnSp>
          <p:nvCxnSpPr>
            <p:cNvPr id="13" name="Conector de seta reta 12"/>
            <p:cNvCxnSpPr/>
            <p:nvPr/>
          </p:nvCxnSpPr>
          <p:spPr>
            <a:xfrm rot="5400000">
              <a:off x="5358612" y="2928140"/>
              <a:ext cx="100013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5429256" y="3357562"/>
              <a:ext cx="2928958" cy="830997"/>
            </a:xfrm>
            <a:prstGeom prst="rect">
              <a:avLst/>
            </a:prstGeom>
            <a:noFill/>
          </p:spPr>
          <p:txBody>
            <a:bodyPr wrap="square" rtlCol="0">
              <a:spAutoFit/>
            </a:bodyPr>
            <a:lstStyle/>
            <a:p>
              <a:r>
                <a:rPr lang="pt-BR" sz="2400" dirty="0"/>
                <a:t>Preço dos insumos e serviços </a:t>
              </a:r>
            </a:p>
          </p:txBody>
        </p:sp>
      </p:grpSp>
      <p:grpSp>
        <p:nvGrpSpPr>
          <p:cNvPr id="23" name="Grupo 22"/>
          <p:cNvGrpSpPr/>
          <p:nvPr/>
        </p:nvGrpSpPr>
        <p:grpSpPr>
          <a:xfrm>
            <a:off x="8096264" y="2429663"/>
            <a:ext cx="2214578" cy="818061"/>
            <a:chOff x="6572264" y="2429662"/>
            <a:chExt cx="2214578" cy="818061"/>
          </a:xfrm>
        </p:grpSpPr>
        <p:cxnSp>
          <p:nvCxnSpPr>
            <p:cNvPr id="16" name="Conector de seta reta 15"/>
            <p:cNvCxnSpPr/>
            <p:nvPr/>
          </p:nvCxnSpPr>
          <p:spPr>
            <a:xfrm rot="5400000">
              <a:off x="6536545" y="2607463"/>
              <a:ext cx="35719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6572264" y="2786058"/>
              <a:ext cx="2214578" cy="461665"/>
            </a:xfrm>
            <a:prstGeom prst="rect">
              <a:avLst/>
            </a:prstGeom>
            <a:noFill/>
          </p:spPr>
          <p:txBody>
            <a:bodyPr wrap="square" rtlCol="0">
              <a:spAutoFit/>
            </a:bodyPr>
            <a:lstStyle/>
            <a:p>
              <a:r>
                <a:rPr lang="pt-BR" sz="2400" dirty="0"/>
                <a:t>Tecnologia</a:t>
              </a:r>
            </a:p>
          </p:txBody>
        </p:sp>
      </p:grpSp>
    </p:spTree>
    <p:extLst>
      <p:ext uri="{BB962C8B-B14F-4D97-AF65-F5344CB8AC3E}">
        <p14:creationId xmlns:p14="http://schemas.microsoft.com/office/powerpoint/2010/main" val="35353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Curva de Oferta</a:t>
            </a:r>
          </a:p>
        </p:txBody>
      </p:sp>
      <p:pic>
        <p:nvPicPr>
          <p:cNvPr id="24578" name="Picture 2"/>
          <p:cNvPicPr>
            <a:picLocks noChangeAspect="1" noChangeArrowheads="1"/>
          </p:cNvPicPr>
          <p:nvPr/>
        </p:nvPicPr>
        <p:blipFill>
          <a:blip r:embed="rId2" cstate="print"/>
          <a:srcRect/>
          <a:stretch>
            <a:fillRect/>
          </a:stretch>
        </p:blipFill>
        <p:spPr bwMode="auto">
          <a:xfrm>
            <a:off x="3233758" y="1276370"/>
            <a:ext cx="5648325" cy="4867275"/>
          </a:xfrm>
          <a:prstGeom prst="rect">
            <a:avLst/>
          </a:prstGeom>
          <a:noFill/>
          <a:ln w="9525">
            <a:noFill/>
            <a:miter lim="800000"/>
            <a:headEnd/>
            <a:tailEnd/>
          </a:ln>
        </p:spPr>
      </p:pic>
      <p:sp>
        <p:nvSpPr>
          <p:cNvPr id="3" name="CaixaDeTexto 2"/>
          <p:cNvSpPr txBox="1"/>
          <p:nvPr/>
        </p:nvSpPr>
        <p:spPr>
          <a:xfrm>
            <a:off x="7824192" y="3861048"/>
            <a:ext cx="2386608" cy="1477328"/>
          </a:xfrm>
          <a:prstGeom prst="rect">
            <a:avLst/>
          </a:prstGeom>
          <a:noFill/>
        </p:spPr>
        <p:txBody>
          <a:bodyPr wrap="square" rtlCol="0">
            <a:spAutoFit/>
          </a:bodyPr>
          <a:lstStyle/>
          <a:p>
            <a:r>
              <a:rPr lang="pt-BR"/>
              <a:t>Se o custo de produção cair, a curva de oferta se desloca de S para S’ (para a direita / para baixo)</a:t>
            </a:r>
          </a:p>
        </p:txBody>
      </p:sp>
    </p:spTree>
    <p:extLst>
      <p:ext uri="{BB962C8B-B14F-4D97-AF65-F5344CB8AC3E}">
        <p14:creationId xmlns:p14="http://schemas.microsoft.com/office/powerpoint/2010/main" val="193480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Deslocamentos</a:t>
            </a:r>
          </a:p>
        </p:txBody>
      </p:sp>
      <p:sp>
        <p:nvSpPr>
          <p:cNvPr id="3" name="Espaço Reservado para Conteúdo 2"/>
          <p:cNvSpPr>
            <a:spLocks noGrp="1"/>
          </p:cNvSpPr>
          <p:nvPr>
            <p:ph idx="1"/>
          </p:nvPr>
        </p:nvSpPr>
        <p:spPr/>
        <p:txBody>
          <a:bodyPr>
            <a:normAutofit/>
          </a:bodyPr>
          <a:lstStyle/>
          <a:p>
            <a:r>
              <a:rPr lang="pt-BR" b="1" dirty="0"/>
              <a:t>Sobre a curva </a:t>
            </a:r>
            <a:r>
              <a:rPr lang="pt-BR" dirty="0"/>
              <a:t>de oferta: a quantidade ofertada muda, porque o </a:t>
            </a:r>
            <a:r>
              <a:rPr lang="pt-BR" b="1" dirty="0"/>
              <a:t>preço do próprio bem </a:t>
            </a:r>
            <a:r>
              <a:rPr lang="pt-BR" dirty="0"/>
              <a:t>mudou</a:t>
            </a:r>
          </a:p>
          <a:p>
            <a:pPr>
              <a:buNone/>
            </a:pPr>
            <a:r>
              <a:rPr lang="pt-BR" dirty="0"/>
              <a:t>	</a:t>
            </a:r>
          </a:p>
          <a:p>
            <a:r>
              <a:rPr lang="pt-BR" b="1" dirty="0"/>
              <a:t>Da curva </a:t>
            </a:r>
            <a:r>
              <a:rPr lang="pt-BR" dirty="0"/>
              <a:t>de oferta: a quantidade ofertada muda porque houve pelo menos uma mudança: </a:t>
            </a:r>
          </a:p>
          <a:p>
            <a:pPr lvl="1"/>
            <a:r>
              <a:rPr lang="pt-BR" dirty="0"/>
              <a:t>os preços dos fatores de produção</a:t>
            </a:r>
          </a:p>
          <a:p>
            <a:pPr lvl="1"/>
            <a:r>
              <a:rPr lang="pt-BR" dirty="0"/>
              <a:t>os preços dos insumos</a:t>
            </a:r>
          </a:p>
          <a:p>
            <a:pPr lvl="1"/>
            <a:r>
              <a:rPr lang="pt-BR" dirty="0"/>
              <a:t>a tecnologia</a:t>
            </a:r>
          </a:p>
          <a:p>
            <a:pPr lvl="1"/>
            <a:r>
              <a:rPr lang="pt-BR" dirty="0"/>
              <a:t>o estado da natureza</a:t>
            </a:r>
          </a:p>
          <a:p>
            <a:pPr lvl="1"/>
            <a:r>
              <a:rPr lang="pt-BR" dirty="0"/>
              <a:t>as expectativas dos vendedores ...</a:t>
            </a:r>
          </a:p>
        </p:txBody>
      </p:sp>
    </p:spTree>
    <p:extLst>
      <p:ext uri="{BB962C8B-B14F-4D97-AF65-F5344CB8AC3E}">
        <p14:creationId xmlns:p14="http://schemas.microsoft.com/office/powerpoint/2010/main" val="306609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CE9B4-C19D-43E1-9976-FAF4FA40E9D4}"/>
              </a:ext>
            </a:extLst>
          </p:cNvPr>
          <p:cNvSpPr>
            <a:spLocks noGrp="1"/>
          </p:cNvSpPr>
          <p:nvPr>
            <p:ph type="title"/>
          </p:nvPr>
        </p:nvSpPr>
        <p:spPr/>
        <p:txBody>
          <a:bodyPr/>
          <a:lstStyle/>
          <a:p>
            <a:r>
              <a:rPr lang="pt-BR" dirty="0"/>
              <a:t>Fronteiras de possibilidades de produção</a:t>
            </a:r>
          </a:p>
        </p:txBody>
      </p:sp>
      <p:pic>
        <p:nvPicPr>
          <p:cNvPr id="4" name="Imagem 3">
            <a:extLst>
              <a:ext uri="{FF2B5EF4-FFF2-40B4-BE49-F238E27FC236}">
                <a16:creationId xmlns:a16="http://schemas.microsoft.com/office/drawing/2014/main" id="{D2D76B92-E589-45DC-8728-A8049864D7B6}"/>
              </a:ext>
            </a:extLst>
          </p:cNvPr>
          <p:cNvPicPr>
            <a:picLocks noChangeAspect="1"/>
          </p:cNvPicPr>
          <p:nvPr/>
        </p:nvPicPr>
        <p:blipFill>
          <a:blip r:embed="rId2"/>
          <a:stretch>
            <a:fillRect/>
          </a:stretch>
        </p:blipFill>
        <p:spPr>
          <a:xfrm>
            <a:off x="554915" y="1990486"/>
            <a:ext cx="11082170" cy="4089272"/>
          </a:xfrm>
          <a:prstGeom prst="rect">
            <a:avLst/>
          </a:prstGeom>
        </p:spPr>
      </p:pic>
    </p:spTree>
    <p:extLst>
      <p:ext uri="{BB962C8B-B14F-4D97-AF65-F5344CB8AC3E}">
        <p14:creationId xmlns:p14="http://schemas.microsoft.com/office/powerpoint/2010/main" val="2912391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Compradores: curva de demanda</a:t>
            </a:r>
          </a:p>
        </p:txBody>
      </p:sp>
      <p:sp>
        <p:nvSpPr>
          <p:cNvPr id="3" name="Espaço Reservado para Conteúdo 2"/>
          <p:cNvSpPr>
            <a:spLocks noGrp="1"/>
          </p:cNvSpPr>
          <p:nvPr>
            <p:ph idx="1"/>
          </p:nvPr>
        </p:nvSpPr>
        <p:spPr/>
        <p:txBody>
          <a:bodyPr>
            <a:normAutofit/>
          </a:bodyPr>
          <a:lstStyle/>
          <a:p>
            <a:r>
              <a:rPr lang="pt-BR" dirty="0"/>
              <a:t>A curva de demanda associa a cada preço a quantidade que o comprador </a:t>
            </a:r>
            <a:r>
              <a:rPr lang="pt-BR" b="1" dirty="0"/>
              <a:t>planeja</a:t>
            </a:r>
            <a:r>
              <a:rPr lang="pt-BR" dirty="0"/>
              <a:t> comprar ...</a:t>
            </a:r>
          </a:p>
          <a:p>
            <a:r>
              <a:rPr lang="pt-BR" b="1" dirty="0"/>
              <a:t>Planos de ação</a:t>
            </a:r>
            <a:r>
              <a:rPr lang="pt-BR" dirty="0"/>
              <a:t>: se o preço for p</a:t>
            </a:r>
            <a:r>
              <a:rPr lang="pt-BR" baseline="-25000" dirty="0"/>
              <a:t>1</a:t>
            </a:r>
            <a:r>
              <a:rPr lang="pt-BR" dirty="0"/>
              <a:t>, o melhor a fazer é comprar q</a:t>
            </a:r>
            <a:r>
              <a:rPr lang="pt-BR" baseline="-25000" dirty="0"/>
              <a:t>1</a:t>
            </a:r>
            <a:r>
              <a:rPr lang="pt-BR" dirty="0"/>
              <a:t> ; se for p</a:t>
            </a:r>
            <a:r>
              <a:rPr lang="pt-BR" baseline="-25000" dirty="0"/>
              <a:t>2</a:t>
            </a:r>
            <a:r>
              <a:rPr lang="pt-BR" dirty="0"/>
              <a:t> ...</a:t>
            </a:r>
          </a:p>
          <a:p>
            <a:r>
              <a:rPr lang="pt-BR" dirty="0"/>
              <a:t>mantidos constantes (</a:t>
            </a:r>
            <a:r>
              <a:rPr lang="pt-BR" i="1" dirty="0" err="1"/>
              <a:t>cœteris</a:t>
            </a:r>
            <a:r>
              <a:rPr lang="pt-BR" i="1" dirty="0"/>
              <a:t> </a:t>
            </a:r>
            <a:r>
              <a:rPr lang="pt-BR" i="1" dirty="0" err="1"/>
              <a:t>paribus</a:t>
            </a:r>
            <a:r>
              <a:rPr lang="pt-BR" dirty="0"/>
              <a:t>)</a:t>
            </a:r>
          </a:p>
          <a:p>
            <a:pPr lvl="1"/>
            <a:r>
              <a:rPr lang="pt-BR" dirty="0"/>
              <a:t>os preços dos demais bens (principalmente substitutos e complementos)</a:t>
            </a:r>
          </a:p>
          <a:p>
            <a:pPr lvl="1"/>
            <a:r>
              <a:rPr lang="pt-BR" dirty="0"/>
              <a:t>a renda do consumidor</a:t>
            </a:r>
          </a:p>
          <a:p>
            <a:pPr lvl="1"/>
            <a:r>
              <a:rPr lang="pt-BR" dirty="0"/>
              <a:t>o estado da natureza</a:t>
            </a:r>
          </a:p>
          <a:p>
            <a:pPr lvl="1"/>
            <a:r>
              <a:rPr lang="pt-BR" dirty="0"/>
              <a:t>as expectativas dos compradores ...</a:t>
            </a:r>
          </a:p>
        </p:txBody>
      </p:sp>
    </p:spTree>
    <p:extLst>
      <p:ext uri="{BB962C8B-B14F-4D97-AF65-F5344CB8AC3E}">
        <p14:creationId xmlns:p14="http://schemas.microsoft.com/office/powerpoint/2010/main" val="1566425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Curva de demanda</a:t>
            </a:r>
          </a:p>
        </p:txBody>
      </p:sp>
      <p:graphicFrame>
        <p:nvGraphicFramePr>
          <p:cNvPr id="3" name="Objeto 2"/>
          <p:cNvGraphicFramePr>
            <a:graphicFrameLocks noChangeAspect="1"/>
          </p:cNvGraphicFramePr>
          <p:nvPr/>
        </p:nvGraphicFramePr>
        <p:xfrm>
          <a:off x="3446464" y="1571625"/>
          <a:ext cx="5227637" cy="965200"/>
        </p:xfrm>
        <a:graphic>
          <a:graphicData uri="http://schemas.openxmlformats.org/presentationml/2006/ole">
            <mc:AlternateContent xmlns:mc="http://schemas.openxmlformats.org/markup-compatibility/2006">
              <mc:Choice xmlns:v="urn:schemas-microsoft-com:vml" Requires="v">
                <p:oleObj name="Equação" r:id="rId2" imgW="1307880" imgH="241200" progId="Equation.3">
                  <p:embed/>
                </p:oleObj>
              </mc:Choice>
              <mc:Fallback>
                <p:oleObj name="Equação" r:id="rId2" imgW="1307880" imgH="241200" progId="Equation.3">
                  <p:embed/>
                  <p:pic>
                    <p:nvPicPr>
                      <p:cNvPr id="3" name="Objet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4" y="1571625"/>
                        <a:ext cx="5227637"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upo 18"/>
          <p:cNvGrpSpPr/>
          <p:nvPr/>
        </p:nvGrpSpPr>
        <p:grpSpPr>
          <a:xfrm>
            <a:off x="2452662" y="2572539"/>
            <a:ext cx="2500330" cy="1699601"/>
            <a:chOff x="928662" y="2572538"/>
            <a:chExt cx="2500330" cy="1699601"/>
          </a:xfrm>
        </p:grpSpPr>
        <p:sp>
          <p:nvSpPr>
            <p:cNvPr id="4" name="CaixaDeTexto 3"/>
            <p:cNvSpPr txBox="1"/>
            <p:nvPr/>
          </p:nvSpPr>
          <p:spPr>
            <a:xfrm>
              <a:off x="928662" y="3071810"/>
              <a:ext cx="2500330" cy="1200329"/>
            </a:xfrm>
            <a:prstGeom prst="rect">
              <a:avLst/>
            </a:prstGeom>
            <a:noFill/>
          </p:spPr>
          <p:txBody>
            <a:bodyPr wrap="square" rtlCol="0">
              <a:spAutoFit/>
            </a:bodyPr>
            <a:lstStyle/>
            <a:p>
              <a:r>
                <a:rPr lang="pt-BR" sz="2400" dirty="0"/>
                <a:t>Quantidade demandada do bem i no período t</a:t>
              </a:r>
            </a:p>
          </p:txBody>
        </p:sp>
        <p:cxnSp>
          <p:nvCxnSpPr>
            <p:cNvPr id="6" name="Conector de seta reta 5"/>
            <p:cNvCxnSpPr/>
            <p:nvPr/>
          </p:nvCxnSpPr>
          <p:spPr>
            <a:xfrm rot="5400000">
              <a:off x="1714480" y="2857496"/>
              <a:ext cx="571504"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upo 19"/>
          <p:cNvGrpSpPr/>
          <p:nvPr/>
        </p:nvGrpSpPr>
        <p:grpSpPr>
          <a:xfrm>
            <a:off x="5095868" y="2428869"/>
            <a:ext cx="2357454" cy="3819251"/>
            <a:chOff x="3571868" y="2428868"/>
            <a:chExt cx="1785950" cy="3819251"/>
          </a:xfrm>
        </p:grpSpPr>
        <p:cxnSp>
          <p:nvCxnSpPr>
            <p:cNvPr id="7" name="Conector de seta reta 6"/>
            <p:cNvCxnSpPr/>
            <p:nvPr/>
          </p:nvCxnSpPr>
          <p:spPr>
            <a:xfrm rot="5400000">
              <a:off x="2786844" y="4071148"/>
              <a:ext cx="32861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3571868" y="5786454"/>
              <a:ext cx="1785950" cy="461665"/>
            </a:xfrm>
            <a:prstGeom prst="rect">
              <a:avLst/>
            </a:prstGeom>
            <a:noFill/>
          </p:spPr>
          <p:txBody>
            <a:bodyPr wrap="square" rtlCol="0">
              <a:spAutoFit/>
            </a:bodyPr>
            <a:lstStyle/>
            <a:p>
              <a:r>
                <a:rPr lang="pt-BR" sz="2400" dirty="0"/>
                <a:t>Preço do bem i</a:t>
              </a:r>
            </a:p>
          </p:txBody>
        </p:sp>
      </p:grpSp>
      <p:grpSp>
        <p:nvGrpSpPr>
          <p:cNvPr id="11" name="Grupo 20"/>
          <p:cNvGrpSpPr/>
          <p:nvPr/>
        </p:nvGrpSpPr>
        <p:grpSpPr>
          <a:xfrm>
            <a:off x="6381752" y="2357431"/>
            <a:ext cx="2643206" cy="3129155"/>
            <a:chOff x="4572000" y="2428868"/>
            <a:chExt cx="2643206" cy="3129155"/>
          </a:xfrm>
        </p:grpSpPr>
        <p:cxnSp>
          <p:nvCxnSpPr>
            <p:cNvPr id="10" name="Conector de seta reta 9"/>
            <p:cNvCxnSpPr/>
            <p:nvPr/>
          </p:nvCxnSpPr>
          <p:spPr>
            <a:xfrm rot="5400000">
              <a:off x="4215604" y="3356768"/>
              <a:ext cx="18573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4572000" y="4357694"/>
              <a:ext cx="2643206" cy="1200329"/>
            </a:xfrm>
            <a:prstGeom prst="rect">
              <a:avLst/>
            </a:prstGeom>
            <a:noFill/>
          </p:spPr>
          <p:txBody>
            <a:bodyPr wrap="square" rtlCol="0">
              <a:spAutoFit/>
            </a:bodyPr>
            <a:lstStyle/>
            <a:p>
              <a:r>
                <a:rPr lang="pt-BR" sz="2400" dirty="0"/>
                <a:t>Preço dos bens substitutos e complementares</a:t>
              </a:r>
            </a:p>
          </p:txBody>
        </p:sp>
      </p:grpSp>
      <p:grpSp>
        <p:nvGrpSpPr>
          <p:cNvPr id="14" name="Grupo 21"/>
          <p:cNvGrpSpPr/>
          <p:nvPr/>
        </p:nvGrpSpPr>
        <p:grpSpPr>
          <a:xfrm>
            <a:off x="7310446" y="2357431"/>
            <a:ext cx="2928958" cy="1390359"/>
            <a:chOff x="5429256" y="2428868"/>
            <a:chExt cx="2928958" cy="1390359"/>
          </a:xfrm>
        </p:grpSpPr>
        <p:cxnSp>
          <p:nvCxnSpPr>
            <p:cNvPr id="13" name="Conector de seta reta 12"/>
            <p:cNvCxnSpPr/>
            <p:nvPr/>
          </p:nvCxnSpPr>
          <p:spPr>
            <a:xfrm rot="5400000">
              <a:off x="5358612" y="2928140"/>
              <a:ext cx="100013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5429256" y="3357562"/>
              <a:ext cx="2928958" cy="461665"/>
            </a:xfrm>
            <a:prstGeom prst="rect">
              <a:avLst/>
            </a:prstGeom>
            <a:noFill/>
          </p:spPr>
          <p:txBody>
            <a:bodyPr wrap="square" rtlCol="0">
              <a:spAutoFit/>
            </a:bodyPr>
            <a:lstStyle/>
            <a:p>
              <a:r>
                <a:rPr lang="pt-BR" sz="2400" dirty="0"/>
                <a:t>Renda do consumidor</a:t>
              </a:r>
            </a:p>
          </p:txBody>
        </p:sp>
      </p:grpSp>
    </p:spTree>
    <p:extLst>
      <p:ext uri="{BB962C8B-B14F-4D97-AF65-F5344CB8AC3E}">
        <p14:creationId xmlns:p14="http://schemas.microsoft.com/office/powerpoint/2010/main" val="34642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Curva de demanda</a:t>
            </a:r>
          </a:p>
        </p:txBody>
      </p:sp>
      <p:pic>
        <p:nvPicPr>
          <p:cNvPr id="25602" name="Picture 2"/>
          <p:cNvPicPr>
            <a:picLocks noChangeAspect="1" noChangeArrowheads="1"/>
          </p:cNvPicPr>
          <p:nvPr/>
        </p:nvPicPr>
        <p:blipFill>
          <a:blip r:embed="rId2" cstate="print"/>
          <a:srcRect/>
          <a:stretch>
            <a:fillRect/>
          </a:stretch>
        </p:blipFill>
        <p:spPr bwMode="auto">
          <a:xfrm>
            <a:off x="3309919" y="1543068"/>
            <a:ext cx="5514975" cy="4457700"/>
          </a:xfrm>
          <a:prstGeom prst="rect">
            <a:avLst/>
          </a:prstGeom>
          <a:noFill/>
          <a:ln w="9525">
            <a:noFill/>
            <a:miter lim="800000"/>
            <a:headEnd/>
            <a:tailEnd/>
          </a:ln>
        </p:spPr>
      </p:pic>
      <p:sp>
        <p:nvSpPr>
          <p:cNvPr id="2" name="CaixaDeTexto 1"/>
          <p:cNvSpPr txBox="1"/>
          <p:nvPr/>
        </p:nvSpPr>
        <p:spPr>
          <a:xfrm>
            <a:off x="6888088" y="1543069"/>
            <a:ext cx="3168352" cy="1200329"/>
          </a:xfrm>
          <a:prstGeom prst="rect">
            <a:avLst/>
          </a:prstGeom>
          <a:noFill/>
        </p:spPr>
        <p:txBody>
          <a:bodyPr wrap="square" rtlCol="0">
            <a:spAutoFit/>
          </a:bodyPr>
          <a:lstStyle/>
          <a:p>
            <a:r>
              <a:rPr lang="pt-BR"/>
              <a:t>Uma elevação da renda do consumidor deslocou a curva de demanda de D para D’ (para a direira / para cima)</a:t>
            </a:r>
          </a:p>
        </p:txBody>
      </p:sp>
    </p:spTree>
    <p:extLst>
      <p:ext uri="{BB962C8B-B14F-4D97-AF65-F5344CB8AC3E}">
        <p14:creationId xmlns:p14="http://schemas.microsoft.com/office/powerpoint/2010/main" val="283227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Deslocamentos</a:t>
            </a:r>
          </a:p>
        </p:txBody>
      </p:sp>
      <p:sp>
        <p:nvSpPr>
          <p:cNvPr id="3" name="Espaço Reservado para Conteúdo 2"/>
          <p:cNvSpPr>
            <a:spLocks noGrp="1"/>
          </p:cNvSpPr>
          <p:nvPr>
            <p:ph idx="1"/>
          </p:nvPr>
        </p:nvSpPr>
        <p:spPr/>
        <p:txBody>
          <a:bodyPr>
            <a:normAutofit/>
          </a:bodyPr>
          <a:lstStyle/>
          <a:p>
            <a:r>
              <a:rPr lang="pt-BR" b="1" dirty="0"/>
              <a:t>Sobre a curva </a:t>
            </a:r>
            <a:r>
              <a:rPr lang="pt-BR" dirty="0"/>
              <a:t>de demanda: a quantidade demanda muda, porque o </a:t>
            </a:r>
            <a:r>
              <a:rPr lang="pt-BR" b="1" dirty="0"/>
              <a:t>preço do próprio bem </a:t>
            </a:r>
            <a:r>
              <a:rPr lang="pt-BR" dirty="0"/>
              <a:t>mudou</a:t>
            </a:r>
          </a:p>
          <a:p>
            <a:pPr>
              <a:buNone/>
            </a:pPr>
            <a:r>
              <a:rPr lang="pt-BR" dirty="0"/>
              <a:t>	</a:t>
            </a:r>
          </a:p>
          <a:p>
            <a:r>
              <a:rPr lang="pt-BR" b="1" dirty="0"/>
              <a:t>Da curva </a:t>
            </a:r>
            <a:r>
              <a:rPr lang="pt-BR" dirty="0"/>
              <a:t>de demanda: a quantidade demandada muda porque houve pelo menos uma mudança: </a:t>
            </a:r>
          </a:p>
          <a:p>
            <a:pPr lvl="1"/>
            <a:r>
              <a:rPr lang="pt-BR" dirty="0"/>
              <a:t>os preços dos bens (principalmente substitutos e complementos)</a:t>
            </a:r>
          </a:p>
          <a:p>
            <a:pPr lvl="1"/>
            <a:r>
              <a:rPr lang="pt-BR" dirty="0"/>
              <a:t>renda do consumidor</a:t>
            </a:r>
          </a:p>
          <a:p>
            <a:pPr lvl="1"/>
            <a:r>
              <a:rPr lang="pt-BR" dirty="0"/>
              <a:t>informação disponível</a:t>
            </a:r>
          </a:p>
          <a:p>
            <a:pPr lvl="1"/>
            <a:r>
              <a:rPr lang="pt-BR" dirty="0"/>
              <a:t>o estado da natureza</a:t>
            </a:r>
          </a:p>
          <a:p>
            <a:pPr lvl="1"/>
            <a:r>
              <a:rPr lang="pt-BR" dirty="0"/>
              <a:t>as expectativas dos compradores ...</a:t>
            </a:r>
          </a:p>
        </p:txBody>
      </p:sp>
    </p:spTree>
    <p:extLst>
      <p:ext uri="{BB962C8B-B14F-4D97-AF65-F5344CB8AC3E}">
        <p14:creationId xmlns:p14="http://schemas.microsoft.com/office/powerpoint/2010/main" val="1890892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Equilíbrio</a:t>
            </a:r>
          </a:p>
        </p:txBody>
      </p:sp>
      <p:pic>
        <p:nvPicPr>
          <p:cNvPr id="26626" name="Picture 2"/>
          <p:cNvPicPr>
            <a:picLocks noChangeAspect="1" noChangeArrowheads="1"/>
          </p:cNvPicPr>
          <p:nvPr/>
        </p:nvPicPr>
        <p:blipFill>
          <a:blip r:embed="rId2" cstate="print"/>
          <a:srcRect/>
          <a:stretch>
            <a:fillRect/>
          </a:stretch>
        </p:blipFill>
        <p:spPr bwMode="auto">
          <a:xfrm>
            <a:off x="2890839" y="1471634"/>
            <a:ext cx="6410325" cy="4886325"/>
          </a:xfrm>
          <a:prstGeom prst="rect">
            <a:avLst/>
          </a:prstGeom>
          <a:noFill/>
          <a:ln w="9525">
            <a:noFill/>
            <a:miter lim="800000"/>
            <a:headEnd/>
            <a:tailEnd/>
          </a:ln>
        </p:spPr>
      </p:pic>
    </p:spTree>
    <p:extLst>
      <p:ext uri="{BB962C8B-B14F-4D97-AF65-F5344CB8AC3E}">
        <p14:creationId xmlns:p14="http://schemas.microsoft.com/office/powerpoint/2010/main" val="1153155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Equilíbrio – planos compatíveis</a:t>
            </a:r>
          </a:p>
        </p:txBody>
      </p:sp>
      <p:sp>
        <p:nvSpPr>
          <p:cNvPr id="3" name="Espaço Reservado para Conteúdo 2"/>
          <p:cNvSpPr>
            <a:spLocks noGrp="1"/>
          </p:cNvSpPr>
          <p:nvPr>
            <p:ph idx="1"/>
          </p:nvPr>
        </p:nvSpPr>
        <p:spPr/>
        <p:txBody>
          <a:bodyPr>
            <a:normAutofit/>
          </a:bodyPr>
          <a:lstStyle/>
          <a:p>
            <a:r>
              <a:rPr lang="pt-BR" dirty="0"/>
              <a:t>Ao preço </a:t>
            </a:r>
            <a:r>
              <a:rPr lang="pt-BR" b="1" dirty="0"/>
              <a:t>p</a:t>
            </a:r>
            <a:r>
              <a:rPr lang="pt-BR" b="1" baseline="-25000" dirty="0"/>
              <a:t>1</a:t>
            </a:r>
            <a:r>
              <a:rPr lang="pt-BR" dirty="0"/>
              <a:t> (</a:t>
            </a:r>
            <a:r>
              <a:rPr lang="pt-BR" i="1" dirty="0"/>
              <a:t>p</a:t>
            </a:r>
            <a:r>
              <a:rPr lang="pt-BR" i="1" baseline="-25000" dirty="0"/>
              <a:t>2</a:t>
            </a:r>
            <a:r>
              <a:rPr lang="pt-BR" dirty="0"/>
              <a:t>), a quantidade que os compradores querem comprar é </a:t>
            </a:r>
            <a:r>
              <a:rPr lang="pt-BR" b="1" dirty="0"/>
              <a:t>menor</a:t>
            </a:r>
            <a:r>
              <a:rPr lang="pt-BR" dirty="0"/>
              <a:t> (</a:t>
            </a:r>
            <a:r>
              <a:rPr lang="pt-BR" i="1" dirty="0"/>
              <a:t>maior</a:t>
            </a:r>
            <a:r>
              <a:rPr lang="pt-BR" dirty="0"/>
              <a:t>) que a quantidade que os vendedores querem vender → </a:t>
            </a:r>
            <a:r>
              <a:rPr lang="pt-BR" b="1" dirty="0"/>
              <a:t>p</a:t>
            </a:r>
            <a:r>
              <a:rPr lang="pt-BR" b="1" baseline="-25000" dirty="0"/>
              <a:t>1</a:t>
            </a:r>
            <a:r>
              <a:rPr lang="pt-BR" dirty="0"/>
              <a:t> (</a:t>
            </a:r>
            <a:r>
              <a:rPr lang="pt-BR" i="1" dirty="0"/>
              <a:t>p</a:t>
            </a:r>
            <a:r>
              <a:rPr lang="pt-BR" i="1" baseline="-25000" dirty="0"/>
              <a:t>2</a:t>
            </a:r>
            <a:r>
              <a:rPr lang="pt-BR" dirty="0"/>
              <a:t>) não é preço de equilíbrio – excesso de </a:t>
            </a:r>
            <a:r>
              <a:rPr lang="pt-BR" b="1" dirty="0"/>
              <a:t>oferta</a:t>
            </a:r>
            <a:r>
              <a:rPr lang="pt-BR" dirty="0"/>
              <a:t> (</a:t>
            </a:r>
            <a:r>
              <a:rPr lang="pt-BR" i="1"/>
              <a:t>demanda</a:t>
            </a:r>
            <a:r>
              <a:rPr lang="pt-BR"/>
              <a:t>)</a:t>
            </a:r>
          </a:p>
          <a:p>
            <a:pPr marL="0" indent="0">
              <a:buNone/>
            </a:pPr>
            <a:endParaRPr lang="pt-BR" dirty="0"/>
          </a:p>
          <a:p>
            <a:r>
              <a:rPr lang="pt-BR" dirty="0"/>
              <a:t>Ao preço p</a:t>
            </a:r>
            <a:r>
              <a:rPr lang="pt-BR" baseline="-25000" dirty="0"/>
              <a:t>0</a:t>
            </a:r>
            <a:r>
              <a:rPr lang="pt-BR" dirty="0"/>
              <a:t>, as quantidades demandadas e ofertadas são idênticas → p</a:t>
            </a:r>
            <a:r>
              <a:rPr lang="pt-BR" baseline="-25000" dirty="0"/>
              <a:t>0</a:t>
            </a:r>
            <a:r>
              <a:rPr lang="pt-BR" dirty="0"/>
              <a:t> é preço de equilíbrio – não há excesso de oferta, nem de demanda</a:t>
            </a:r>
          </a:p>
        </p:txBody>
      </p:sp>
    </p:spTree>
    <p:extLst>
      <p:ext uri="{BB962C8B-B14F-4D97-AF65-F5344CB8AC3E}">
        <p14:creationId xmlns:p14="http://schemas.microsoft.com/office/powerpoint/2010/main" val="2290060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Mudanças no equilíbrio de mercado</a:t>
            </a:r>
          </a:p>
        </p:txBody>
      </p:sp>
      <p:pic>
        <p:nvPicPr>
          <p:cNvPr id="27650" name="Picture 2"/>
          <p:cNvPicPr>
            <a:picLocks noChangeAspect="1" noChangeArrowheads="1"/>
          </p:cNvPicPr>
          <p:nvPr/>
        </p:nvPicPr>
        <p:blipFill>
          <a:blip r:embed="rId2" cstate="print"/>
          <a:srcRect/>
          <a:stretch>
            <a:fillRect/>
          </a:stretch>
        </p:blipFill>
        <p:spPr bwMode="auto">
          <a:xfrm>
            <a:off x="3309919" y="1538306"/>
            <a:ext cx="5495925" cy="4533900"/>
          </a:xfrm>
          <a:prstGeom prst="rect">
            <a:avLst/>
          </a:prstGeom>
          <a:noFill/>
          <a:ln w="9525">
            <a:noFill/>
            <a:miter lim="800000"/>
            <a:headEnd/>
            <a:tailEnd/>
          </a:ln>
        </p:spPr>
      </p:pic>
    </p:spTree>
    <p:extLst>
      <p:ext uri="{BB962C8B-B14F-4D97-AF65-F5344CB8AC3E}">
        <p14:creationId xmlns:p14="http://schemas.microsoft.com/office/powerpoint/2010/main" val="1134457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Mudanças no equilíbrio de mercado</a:t>
            </a:r>
          </a:p>
        </p:txBody>
      </p:sp>
      <p:pic>
        <p:nvPicPr>
          <p:cNvPr id="28674" name="Picture 2"/>
          <p:cNvPicPr>
            <a:picLocks noChangeAspect="1" noChangeArrowheads="1"/>
          </p:cNvPicPr>
          <p:nvPr/>
        </p:nvPicPr>
        <p:blipFill>
          <a:blip r:embed="rId2" cstate="print"/>
          <a:srcRect/>
          <a:stretch>
            <a:fillRect/>
          </a:stretch>
        </p:blipFill>
        <p:spPr bwMode="auto">
          <a:xfrm>
            <a:off x="3290908" y="1447822"/>
            <a:ext cx="5591175" cy="4981575"/>
          </a:xfrm>
          <a:prstGeom prst="rect">
            <a:avLst/>
          </a:prstGeom>
          <a:noFill/>
          <a:ln w="9525">
            <a:noFill/>
            <a:miter lim="800000"/>
            <a:headEnd/>
            <a:tailEnd/>
          </a:ln>
        </p:spPr>
      </p:pic>
    </p:spTree>
    <p:extLst>
      <p:ext uri="{BB962C8B-B14F-4D97-AF65-F5344CB8AC3E}">
        <p14:creationId xmlns:p14="http://schemas.microsoft.com/office/powerpoint/2010/main" val="97154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46FA2-5FD4-4ABB-9E82-1D16A2F3460C}"/>
              </a:ext>
            </a:extLst>
          </p:cNvPr>
          <p:cNvSpPr>
            <a:spLocks noGrp="1"/>
          </p:cNvSpPr>
          <p:nvPr>
            <p:ph type="title"/>
          </p:nvPr>
        </p:nvSpPr>
        <p:spPr/>
        <p:txBody>
          <a:bodyPr/>
          <a:lstStyle/>
          <a:p>
            <a:r>
              <a:rPr lang="pt-BR" dirty="0"/>
              <a:t>Custo de oportunidade</a:t>
            </a:r>
          </a:p>
        </p:txBody>
      </p:sp>
      <p:pic>
        <p:nvPicPr>
          <p:cNvPr id="5" name="Imagem 4">
            <a:extLst>
              <a:ext uri="{FF2B5EF4-FFF2-40B4-BE49-F238E27FC236}">
                <a16:creationId xmlns:a16="http://schemas.microsoft.com/office/drawing/2014/main" id="{D44894DA-F96B-4129-9171-E87FF8AFA18D}"/>
              </a:ext>
            </a:extLst>
          </p:cNvPr>
          <p:cNvPicPr>
            <a:picLocks noChangeAspect="1"/>
          </p:cNvPicPr>
          <p:nvPr/>
        </p:nvPicPr>
        <p:blipFill>
          <a:blip r:embed="rId2"/>
          <a:stretch>
            <a:fillRect/>
          </a:stretch>
        </p:blipFill>
        <p:spPr>
          <a:xfrm>
            <a:off x="615693" y="1690688"/>
            <a:ext cx="10960614" cy="846224"/>
          </a:xfrm>
          <a:prstGeom prst="rect">
            <a:avLst/>
          </a:prstGeom>
        </p:spPr>
      </p:pic>
      <p:sp>
        <p:nvSpPr>
          <p:cNvPr id="6" name="CaixaDeTexto 5">
            <a:extLst>
              <a:ext uri="{FF2B5EF4-FFF2-40B4-BE49-F238E27FC236}">
                <a16:creationId xmlns:a16="http://schemas.microsoft.com/office/drawing/2014/main" id="{9CA7590E-DF90-4E64-A4E6-9DCB2B29B050}"/>
              </a:ext>
            </a:extLst>
          </p:cNvPr>
          <p:cNvSpPr txBox="1"/>
          <p:nvPr/>
        </p:nvSpPr>
        <p:spPr>
          <a:xfrm>
            <a:off x="728663" y="2688282"/>
            <a:ext cx="9272587" cy="461665"/>
          </a:xfrm>
          <a:prstGeom prst="rect">
            <a:avLst/>
          </a:prstGeom>
          <a:noFill/>
        </p:spPr>
        <p:txBody>
          <a:bodyPr wrap="square" rtlCol="0">
            <a:spAutoFit/>
          </a:bodyPr>
          <a:lstStyle/>
          <a:p>
            <a:r>
              <a:rPr lang="pt-BR" sz="2400" dirty="0" err="1"/>
              <a:t>Mankiw</a:t>
            </a:r>
            <a:r>
              <a:rPr lang="pt-BR" sz="2400" dirty="0"/>
              <a:t>. Capítulo 1 – Dez princípios de Economia</a:t>
            </a:r>
          </a:p>
        </p:txBody>
      </p:sp>
      <p:sp>
        <p:nvSpPr>
          <p:cNvPr id="7" name="CaixaDeTexto 6">
            <a:extLst>
              <a:ext uri="{FF2B5EF4-FFF2-40B4-BE49-F238E27FC236}">
                <a16:creationId xmlns:a16="http://schemas.microsoft.com/office/drawing/2014/main" id="{33D7E62F-FFCE-4BA9-B106-6AEC49943843}"/>
              </a:ext>
            </a:extLst>
          </p:cNvPr>
          <p:cNvSpPr txBox="1"/>
          <p:nvPr/>
        </p:nvSpPr>
        <p:spPr>
          <a:xfrm>
            <a:off x="615693" y="3729038"/>
            <a:ext cx="10738107" cy="2246769"/>
          </a:xfrm>
          <a:prstGeom prst="rect">
            <a:avLst/>
          </a:prstGeom>
          <a:noFill/>
        </p:spPr>
        <p:txBody>
          <a:bodyPr wrap="square" rtlCol="0">
            <a:spAutoFit/>
          </a:bodyPr>
          <a:lstStyle/>
          <a:p>
            <a:pPr marL="285750" indent="-285750">
              <a:buFont typeface="Arial" panose="020B0604020202020204" pitchFamily="34" charset="0"/>
              <a:buChar char="•"/>
            </a:pPr>
            <a:r>
              <a:rPr lang="pt-BR" sz="2800" dirty="0"/>
              <a:t>Toda escolha implica na renúncia das demais alternativas</a:t>
            </a:r>
          </a:p>
          <a:p>
            <a:pPr marL="285750" indent="-285750">
              <a:buFont typeface="Arial" panose="020B0604020202020204" pitchFamily="34" charset="0"/>
              <a:buChar char="•"/>
            </a:pPr>
            <a:r>
              <a:rPr lang="pt-BR" sz="2800" dirty="0"/>
              <a:t>O agente escolhe a melhor alternativa</a:t>
            </a:r>
          </a:p>
          <a:p>
            <a:pPr marL="285750" indent="-285750">
              <a:buFont typeface="Arial" panose="020B0604020202020204" pitchFamily="34" charset="0"/>
              <a:buChar char="•"/>
            </a:pPr>
            <a:r>
              <a:rPr lang="pt-BR" sz="2800" dirty="0"/>
              <a:t>O custo de oportunidade é o benefício que seria proporcionado pela segunda melhor alternativa, ou seja, a melhor dentre as alternativas rejeitadas.</a:t>
            </a:r>
            <a:endParaRPr lang="pt-BR" dirty="0"/>
          </a:p>
        </p:txBody>
      </p:sp>
    </p:spTree>
    <p:extLst>
      <p:ext uri="{BB962C8B-B14F-4D97-AF65-F5344CB8AC3E}">
        <p14:creationId xmlns:p14="http://schemas.microsoft.com/office/powerpoint/2010/main" val="37752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A028B-E785-4CC5-8228-F54CF1161E88}"/>
              </a:ext>
            </a:extLst>
          </p:cNvPr>
          <p:cNvSpPr>
            <a:spLocks noGrp="1"/>
          </p:cNvSpPr>
          <p:nvPr>
            <p:ph type="title"/>
          </p:nvPr>
        </p:nvSpPr>
        <p:spPr/>
        <p:txBody>
          <a:bodyPr/>
          <a:lstStyle/>
          <a:p>
            <a:r>
              <a:rPr lang="pt-BR" dirty="0"/>
              <a:t>Custos de Oportunidade</a:t>
            </a:r>
          </a:p>
        </p:txBody>
      </p:sp>
      <p:pic>
        <p:nvPicPr>
          <p:cNvPr id="4" name="Imagem 3">
            <a:extLst>
              <a:ext uri="{FF2B5EF4-FFF2-40B4-BE49-F238E27FC236}">
                <a16:creationId xmlns:a16="http://schemas.microsoft.com/office/drawing/2014/main" id="{9BF7B55E-B1BA-4AD8-997C-93A8AF84E91A}"/>
              </a:ext>
            </a:extLst>
          </p:cNvPr>
          <p:cNvPicPr>
            <a:picLocks noChangeAspect="1"/>
          </p:cNvPicPr>
          <p:nvPr/>
        </p:nvPicPr>
        <p:blipFill>
          <a:blip r:embed="rId2"/>
          <a:stretch>
            <a:fillRect/>
          </a:stretch>
        </p:blipFill>
        <p:spPr>
          <a:xfrm>
            <a:off x="838200" y="1347376"/>
            <a:ext cx="10470865" cy="5307499"/>
          </a:xfrm>
          <a:prstGeom prst="rect">
            <a:avLst/>
          </a:prstGeom>
        </p:spPr>
      </p:pic>
    </p:spTree>
    <p:extLst>
      <p:ext uri="{BB962C8B-B14F-4D97-AF65-F5344CB8AC3E}">
        <p14:creationId xmlns:p14="http://schemas.microsoft.com/office/powerpoint/2010/main" val="170193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793EEAE-86EE-4508-8A85-8200FB81069D}"/>
              </a:ext>
            </a:extLst>
          </p:cNvPr>
          <p:cNvSpPr txBox="1"/>
          <p:nvPr/>
        </p:nvSpPr>
        <p:spPr>
          <a:xfrm>
            <a:off x="304800" y="5483705"/>
            <a:ext cx="6096000" cy="1200329"/>
          </a:xfrm>
          <a:prstGeom prst="rect">
            <a:avLst/>
          </a:prstGeom>
          <a:noFill/>
        </p:spPr>
        <p:txBody>
          <a:bodyPr wrap="square">
            <a:spAutoFit/>
          </a:bodyPr>
          <a:lstStyle/>
          <a:p>
            <a:r>
              <a:rPr lang="pt-BR" dirty="0" err="1"/>
              <a:t>An</a:t>
            </a:r>
            <a:r>
              <a:rPr lang="pt-BR" dirty="0"/>
              <a:t> </a:t>
            </a:r>
            <a:r>
              <a:rPr lang="pt-BR" dirty="0" err="1"/>
              <a:t>Inquiry</a:t>
            </a:r>
            <a:r>
              <a:rPr lang="pt-BR" dirty="0"/>
              <a:t> </a:t>
            </a:r>
            <a:r>
              <a:rPr lang="pt-BR" dirty="0" err="1"/>
              <a:t>into</a:t>
            </a:r>
            <a:r>
              <a:rPr lang="pt-BR" dirty="0"/>
              <a:t> </a:t>
            </a:r>
            <a:r>
              <a:rPr lang="pt-BR" dirty="0" err="1"/>
              <a:t>the</a:t>
            </a:r>
            <a:r>
              <a:rPr lang="pt-BR" dirty="0"/>
              <a:t> </a:t>
            </a:r>
            <a:r>
              <a:rPr lang="pt-BR" dirty="0" err="1"/>
              <a:t>Nature</a:t>
            </a:r>
            <a:r>
              <a:rPr lang="pt-BR" dirty="0"/>
              <a:t> </a:t>
            </a:r>
            <a:r>
              <a:rPr lang="pt-BR" dirty="0" err="1"/>
              <a:t>and</a:t>
            </a:r>
            <a:r>
              <a:rPr lang="pt-BR" dirty="0"/>
              <a:t> Causes </a:t>
            </a:r>
            <a:r>
              <a:rPr lang="pt-BR" dirty="0" err="1"/>
              <a:t>of</a:t>
            </a:r>
            <a:r>
              <a:rPr lang="pt-BR" dirty="0"/>
              <a:t> </a:t>
            </a:r>
            <a:r>
              <a:rPr lang="pt-BR" dirty="0" err="1"/>
              <a:t>the</a:t>
            </a:r>
            <a:r>
              <a:rPr lang="pt-BR" dirty="0"/>
              <a:t> </a:t>
            </a:r>
            <a:r>
              <a:rPr lang="pt-BR" dirty="0" err="1"/>
              <a:t>Wealth</a:t>
            </a:r>
            <a:r>
              <a:rPr lang="pt-BR" dirty="0"/>
              <a:t> </a:t>
            </a:r>
            <a:r>
              <a:rPr lang="pt-BR" dirty="0" err="1"/>
              <a:t>of</a:t>
            </a:r>
            <a:r>
              <a:rPr lang="pt-BR" dirty="0"/>
              <a:t> </a:t>
            </a:r>
            <a:r>
              <a:rPr lang="pt-BR" dirty="0" err="1"/>
              <a:t>Nations</a:t>
            </a:r>
            <a:r>
              <a:rPr lang="pt-BR" dirty="0"/>
              <a:t> </a:t>
            </a:r>
            <a:r>
              <a:rPr lang="pt-BR" dirty="0" err="1"/>
              <a:t>by</a:t>
            </a:r>
            <a:r>
              <a:rPr lang="pt-BR" dirty="0"/>
              <a:t> Adam Smith, </a:t>
            </a:r>
            <a:r>
              <a:rPr lang="pt-BR" dirty="0" err="1"/>
              <a:t>edited</a:t>
            </a:r>
            <a:r>
              <a:rPr lang="pt-BR" dirty="0"/>
              <a:t> </a:t>
            </a:r>
            <a:r>
              <a:rPr lang="pt-BR" dirty="0" err="1"/>
              <a:t>with</a:t>
            </a:r>
            <a:r>
              <a:rPr lang="pt-BR" dirty="0"/>
              <a:t> </a:t>
            </a:r>
            <a:r>
              <a:rPr lang="pt-BR" dirty="0" err="1"/>
              <a:t>an</a:t>
            </a:r>
            <a:r>
              <a:rPr lang="pt-BR" dirty="0"/>
              <a:t> </a:t>
            </a:r>
            <a:r>
              <a:rPr lang="pt-BR" dirty="0" err="1"/>
              <a:t>Introduction</a:t>
            </a:r>
            <a:r>
              <a:rPr lang="pt-BR" dirty="0"/>
              <a:t>, Notes, Marginal </a:t>
            </a:r>
            <a:r>
              <a:rPr lang="pt-BR" dirty="0" err="1"/>
              <a:t>Summary</a:t>
            </a:r>
            <a:r>
              <a:rPr lang="pt-BR" dirty="0"/>
              <a:t> </a:t>
            </a:r>
            <a:r>
              <a:rPr lang="pt-BR" dirty="0" err="1"/>
              <a:t>and</a:t>
            </a:r>
            <a:r>
              <a:rPr lang="pt-BR" dirty="0"/>
              <a:t> </a:t>
            </a:r>
            <a:r>
              <a:rPr lang="pt-BR" dirty="0" err="1"/>
              <a:t>an</a:t>
            </a:r>
            <a:r>
              <a:rPr lang="pt-BR" dirty="0"/>
              <a:t> </a:t>
            </a:r>
            <a:r>
              <a:rPr lang="pt-BR" dirty="0" err="1"/>
              <a:t>Enlarged</a:t>
            </a:r>
            <a:r>
              <a:rPr lang="pt-BR" dirty="0"/>
              <a:t> Index </a:t>
            </a:r>
            <a:r>
              <a:rPr lang="pt-BR" dirty="0" err="1"/>
              <a:t>by</a:t>
            </a:r>
            <a:r>
              <a:rPr lang="pt-BR" dirty="0"/>
              <a:t> Edwin </a:t>
            </a:r>
            <a:r>
              <a:rPr lang="pt-BR" dirty="0" err="1"/>
              <a:t>Cannan</a:t>
            </a:r>
            <a:r>
              <a:rPr lang="pt-BR" dirty="0"/>
              <a:t> (London: </a:t>
            </a:r>
            <a:r>
              <a:rPr lang="pt-BR" dirty="0" err="1"/>
              <a:t>Methuen</a:t>
            </a:r>
            <a:r>
              <a:rPr lang="pt-BR" dirty="0"/>
              <a:t>, 1904). Vol. 1.</a:t>
            </a:r>
          </a:p>
        </p:txBody>
      </p:sp>
      <p:sp>
        <p:nvSpPr>
          <p:cNvPr id="4" name="Título 3">
            <a:extLst>
              <a:ext uri="{FF2B5EF4-FFF2-40B4-BE49-F238E27FC236}">
                <a16:creationId xmlns:a16="http://schemas.microsoft.com/office/drawing/2014/main" id="{72DCACAA-2BF4-4EC8-BB17-3B64AA0DD3A0}"/>
              </a:ext>
            </a:extLst>
          </p:cNvPr>
          <p:cNvSpPr>
            <a:spLocks noGrp="1"/>
          </p:cNvSpPr>
          <p:nvPr>
            <p:ph type="title"/>
          </p:nvPr>
        </p:nvSpPr>
        <p:spPr/>
        <p:txBody>
          <a:bodyPr/>
          <a:lstStyle/>
          <a:p>
            <a:r>
              <a:rPr lang="pt-BR" dirty="0"/>
              <a:t>Ganhos da troca</a:t>
            </a:r>
          </a:p>
        </p:txBody>
      </p:sp>
      <p:sp>
        <p:nvSpPr>
          <p:cNvPr id="6" name="CaixaDeTexto 5">
            <a:extLst>
              <a:ext uri="{FF2B5EF4-FFF2-40B4-BE49-F238E27FC236}">
                <a16:creationId xmlns:a16="http://schemas.microsoft.com/office/drawing/2014/main" id="{69441C5A-D6BD-46E3-98AB-3CBAD5E27256}"/>
              </a:ext>
            </a:extLst>
          </p:cNvPr>
          <p:cNvSpPr txBox="1"/>
          <p:nvPr/>
        </p:nvSpPr>
        <p:spPr>
          <a:xfrm>
            <a:off x="304800" y="2459504"/>
            <a:ext cx="7100711" cy="1938992"/>
          </a:xfrm>
          <a:prstGeom prst="rect">
            <a:avLst/>
          </a:prstGeom>
          <a:noFill/>
        </p:spPr>
        <p:txBody>
          <a:bodyPr wrap="square">
            <a:spAutoFit/>
          </a:bodyPr>
          <a:lstStyle/>
          <a:p>
            <a:r>
              <a:rPr lang="en-US" sz="2400" b="0" i="0" dirty="0">
                <a:solidFill>
                  <a:srgbClr val="595959"/>
                </a:solidFill>
                <a:effectLst/>
                <a:latin typeface="Open Sans" panose="020B0606030504020204" pitchFamily="34" charset="0"/>
              </a:rPr>
              <a:t>The very intention of commerce is to exchange your own commodities for others which you think will be more convenient for you. When two men trade between themselves it is undoubtedly for the advantage of both.</a:t>
            </a:r>
            <a:endParaRPr lang="pt-BR" sz="2400" dirty="0"/>
          </a:p>
        </p:txBody>
      </p:sp>
      <p:pic>
        <p:nvPicPr>
          <p:cNvPr id="1026" name="Picture 2" descr="Credit: Getty Images/Hulton Archive">
            <a:extLst>
              <a:ext uri="{FF2B5EF4-FFF2-40B4-BE49-F238E27FC236}">
                <a16:creationId xmlns:a16="http://schemas.microsoft.com/office/drawing/2014/main" id="{A1DF0098-5138-4DEC-8823-36E0DAB5B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544" y="441730"/>
            <a:ext cx="4486656" cy="624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83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71D8E-63B9-4A5E-BEE3-ACC31370D211}"/>
              </a:ext>
            </a:extLst>
          </p:cNvPr>
          <p:cNvSpPr>
            <a:spLocks noGrp="1"/>
          </p:cNvSpPr>
          <p:nvPr>
            <p:ph type="title"/>
          </p:nvPr>
        </p:nvSpPr>
        <p:spPr/>
        <p:txBody>
          <a:bodyPr/>
          <a:lstStyle/>
          <a:p>
            <a:r>
              <a:rPr lang="pt-BR" dirty="0"/>
              <a:t>Ganhos da troca</a:t>
            </a:r>
          </a:p>
        </p:txBody>
      </p:sp>
      <p:pic>
        <p:nvPicPr>
          <p:cNvPr id="4" name="Imagem 3">
            <a:extLst>
              <a:ext uri="{FF2B5EF4-FFF2-40B4-BE49-F238E27FC236}">
                <a16:creationId xmlns:a16="http://schemas.microsoft.com/office/drawing/2014/main" id="{8F39A473-72CD-432E-8ACC-192636111F32}"/>
              </a:ext>
            </a:extLst>
          </p:cNvPr>
          <p:cNvPicPr>
            <a:picLocks noChangeAspect="1"/>
          </p:cNvPicPr>
          <p:nvPr/>
        </p:nvPicPr>
        <p:blipFill>
          <a:blip r:embed="rId2"/>
          <a:stretch>
            <a:fillRect/>
          </a:stretch>
        </p:blipFill>
        <p:spPr>
          <a:xfrm>
            <a:off x="470935" y="1690688"/>
            <a:ext cx="11540577" cy="4677046"/>
          </a:xfrm>
          <a:prstGeom prst="rect">
            <a:avLst/>
          </a:prstGeom>
        </p:spPr>
      </p:pic>
    </p:spTree>
    <p:extLst>
      <p:ext uri="{BB962C8B-B14F-4D97-AF65-F5344CB8AC3E}">
        <p14:creationId xmlns:p14="http://schemas.microsoft.com/office/powerpoint/2010/main" val="310917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D4DBD-40F1-4714-8DCE-74B7F15FADDB}"/>
              </a:ext>
            </a:extLst>
          </p:cNvPr>
          <p:cNvSpPr>
            <a:spLocks noGrp="1"/>
          </p:cNvSpPr>
          <p:nvPr>
            <p:ph type="title"/>
          </p:nvPr>
        </p:nvSpPr>
        <p:spPr/>
        <p:txBody>
          <a:bodyPr/>
          <a:lstStyle/>
          <a:p>
            <a:r>
              <a:rPr lang="pt-BR" dirty="0"/>
              <a:t>Ganhos da troca</a:t>
            </a:r>
          </a:p>
        </p:txBody>
      </p:sp>
      <p:pic>
        <p:nvPicPr>
          <p:cNvPr id="4" name="Imagem 3">
            <a:extLst>
              <a:ext uri="{FF2B5EF4-FFF2-40B4-BE49-F238E27FC236}">
                <a16:creationId xmlns:a16="http://schemas.microsoft.com/office/drawing/2014/main" id="{8BD3A4D8-0C5B-40FF-81CC-8C506A48B35B}"/>
              </a:ext>
            </a:extLst>
          </p:cNvPr>
          <p:cNvPicPr>
            <a:picLocks noChangeAspect="1"/>
          </p:cNvPicPr>
          <p:nvPr/>
        </p:nvPicPr>
        <p:blipFill>
          <a:blip r:embed="rId2"/>
          <a:stretch>
            <a:fillRect/>
          </a:stretch>
        </p:blipFill>
        <p:spPr>
          <a:xfrm>
            <a:off x="838200" y="2066692"/>
            <a:ext cx="10789140" cy="4275417"/>
          </a:xfrm>
          <a:prstGeom prst="rect">
            <a:avLst/>
          </a:prstGeom>
        </p:spPr>
      </p:pic>
    </p:spTree>
    <p:extLst>
      <p:ext uri="{BB962C8B-B14F-4D97-AF65-F5344CB8AC3E}">
        <p14:creationId xmlns:p14="http://schemas.microsoft.com/office/powerpoint/2010/main" val="305676954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1443</Words>
  <Application>Microsoft Office PowerPoint</Application>
  <PresentationFormat>Widescreen</PresentationFormat>
  <Paragraphs>182</Paragraphs>
  <Slides>47</Slides>
  <Notes>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47</vt:i4>
      </vt:variant>
    </vt:vector>
  </HeadingPairs>
  <TitlesOfParts>
    <vt:vector size="54" baseType="lpstr">
      <vt:lpstr>Arial</vt:lpstr>
      <vt:lpstr>Calibri</vt:lpstr>
      <vt:lpstr>Calibri Light</vt:lpstr>
      <vt:lpstr>Cambria Math</vt:lpstr>
      <vt:lpstr>Open Sans</vt:lpstr>
      <vt:lpstr>Tema do Office</vt:lpstr>
      <vt:lpstr>Equação</vt:lpstr>
      <vt:lpstr>ZEB0763 – Economia  Aula 2 – O mercado e a alocação de recursos</vt:lpstr>
      <vt:lpstr>Apresentação do PowerPoint</vt:lpstr>
      <vt:lpstr>Fronteiras de possibilidades de produção</vt:lpstr>
      <vt:lpstr>Fronteiras de possibilidades de produção</vt:lpstr>
      <vt:lpstr>Custo de oportunidade</vt:lpstr>
      <vt:lpstr>Custos de Oportunidade</vt:lpstr>
      <vt:lpstr>Ganhos da troca</vt:lpstr>
      <vt:lpstr>Ganhos da troca</vt:lpstr>
      <vt:lpstr>Ganhos da troca</vt:lpstr>
      <vt:lpstr>Preços ... mesmo sem haver dinheiro!</vt:lpstr>
      <vt:lpstr>Condição para haver troca</vt:lpstr>
      <vt:lpstr>Vantagem absoluta e vantagem comparativa</vt:lpstr>
      <vt:lpstr>Vantagens comparativas e o comércio internacional</vt:lpstr>
      <vt:lpstr>Vantagens comparativas e o comércio internacional</vt:lpstr>
      <vt:lpstr>Apresentação do PowerPoint</vt:lpstr>
      <vt:lpstr>Apresentação do PowerPoint</vt:lpstr>
      <vt:lpstr>Teoria das Vantagens Comparativas</vt:lpstr>
      <vt:lpstr>De volta à Fronteira de Possibilidades de Produção</vt:lpstr>
      <vt:lpstr>Apresentação do PowerPoint</vt:lpstr>
      <vt:lpstr>Apresentação do PowerPoint</vt:lpstr>
      <vt:lpstr>Aumento no preço do trigo</vt:lpstr>
      <vt:lpstr>ZEB-0763 Economia  Mercados e Preços</vt:lpstr>
      <vt:lpstr>Mercado</vt:lpstr>
      <vt:lpstr>Arbitragem</vt:lpstr>
      <vt:lpstr>Arbitragem</vt:lpstr>
      <vt:lpstr>Arbitragem</vt:lpstr>
      <vt:lpstr>Arbitragem</vt:lpstr>
      <vt:lpstr>Arbitragem: quanto custa transportar o boi gordo?</vt:lpstr>
      <vt:lpstr>O que aconteceria se o frigorífico de  Rio Branco - AC pagasse $30 a menos por cabeça?</vt:lpstr>
      <vt:lpstr>Arbitragem</vt:lpstr>
      <vt:lpstr>Evolução dos Preços do Boi Gordo  Diversas Praças (em Reais)</vt:lpstr>
      <vt:lpstr>Inovação e arbitragem</vt:lpstr>
      <vt:lpstr>Quantidades ofertadas e demandas são fluxos</vt:lpstr>
      <vt:lpstr>Fluxos</vt:lpstr>
      <vt:lpstr>Estoques</vt:lpstr>
      <vt:lpstr>Vendedores: curva de oferta</vt:lpstr>
      <vt:lpstr>Curva de oferta</vt:lpstr>
      <vt:lpstr>Curva de Oferta</vt:lpstr>
      <vt:lpstr>Deslocamentos</vt:lpstr>
      <vt:lpstr>Compradores: curva de demanda</vt:lpstr>
      <vt:lpstr>Curva de demanda</vt:lpstr>
      <vt:lpstr>Curva de demanda</vt:lpstr>
      <vt:lpstr>Deslocamentos</vt:lpstr>
      <vt:lpstr>Equilíbrio</vt:lpstr>
      <vt:lpstr>Equilíbrio – planos compatíveis</vt:lpstr>
      <vt:lpstr>Mudanças no equilíbrio de mercado</vt:lpstr>
      <vt:lpstr>Mudanças no equilíbrio de mercado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ZEB1093 – Fundamentos de Economia  Aula 2 – O mercado e a alocação de recursos</dc:title>
  <dc:creator>Rubens Nunes</dc:creator>
  <cp:lastModifiedBy>Rubens Nunes</cp:lastModifiedBy>
  <cp:revision>34</cp:revision>
  <dcterms:created xsi:type="dcterms:W3CDTF">2021-08-20T12:13:44Z</dcterms:created>
  <dcterms:modified xsi:type="dcterms:W3CDTF">2021-08-23T19:39:46Z</dcterms:modified>
</cp:coreProperties>
</file>