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74"/>
  </p:notesMasterIdLst>
  <p:sldIdLst>
    <p:sldId id="260" r:id="rId2"/>
    <p:sldId id="264" r:id="rId3"/>
    <p:sldId id="267" r:id="rId4"/>
    <p:sldId id="268" r:id="rId5"/>
    <p:sldId id="343" r:id="rId6"/>
    <p:sldId id="257" r:id="rId7"/>
    <p:sldId id="319" r:id="rId8"/>
    <p:sldId id="261" r:id="rId9"/>
    <p:sldId id="338" r:id="rId10"/>
    <p:sldId id="339" r:id="rId11"/>
    <p:sldId id="352" r:id="rId12"/>
    <p:sldId id="353" r:id="rId13"/>
    <p:sldId id="354" r:id="rId14"/>
    <p:sldId id="272" r:id="rId15"/>
    <p:sldId id="275" r:id="rId16"/>
    <p:sldId id="283" r:id="rId17"/>
    <p:sldId id="281" r:id="rId18"/>
    <p:sldId id="289" r:id="rId19"/>
    <p:sldId id="290" r:id="rId20"/>
    <p:sldId id="291" r:id="rId21"/>
    <p:sldId id="274" r:id="rId22"/>
    <p:sldId id="351" r:id="rId23"/>
    <p:sldId id="294" r:id="rId24"/>
    <p:sldId id="298" r:id="rId25"/>
    <p:sldId id="299" r:id="rId26"/>
    <p:sldId id="300" r:id="rId27"/>
    <p:sldId id="297" r:id="rId28"/>
    <p:sldId id="287" r:id="rId29"/>
    <p:sldId id="304" r:id="rId30"/>
    <p:sldId id="310" r:id="rId31"/>
    <p:sldId id="311" r:id="rId32"/>
    <p:sldId id="312" r:id="rId33"/>
    <p:sldId id="313" r:id="rId34"/>
    <p:sldId id="315" r:id="rId35"/>
    <p:sldId id="314" r:id="rId36"/>
    <p:sldId id="316" r:id="rId37"/>
    <p:sldId id="317" r:id="rId38"/>
    <p:sldId id="306" r:id="rId39"/>
    <p:sldId id="305" r:id="rId40"/>
    <p:sldId id="318" r:id="rId41"/>
    <p:sldId id="307" r:id="rId42"/>
    <p:sldId id="320" r:id="rId43"/>
    <p:sldId id="323" r:id="rId44"/>
    <p:sldId id="324" r:id="rId45"/>
    <p:sldId id="326" r:id="rId46"/>
    <p:sldId id="325" r:id="rId47"/>
    <p:sldId id="308" r:id="rId48"/>
    <p:sldId id="321" r:id="rId49"/>
    <p:sldId id="328" r:id="rId50"/>
    <p:sldId id="327" r:id="rId51"/>
    <p:sldId id="330" r:id="rId52"/>
    <p:sldId id="270" r:id="rId53"/>
    <p:sldId id="329" r:id="rId54"/>
    <p:sldId id="309" r:id="rId55"/>
    <p:sldId id="333" r:id="rId56"/>
    <p:sldId id="334" r:id="rId57"/>
    <p:sldId id="332" r:id="rId58"/>
    <p:sldId id="269" r:id="rId59"/>
    <p:sldId id="335" r:id="rId60"/>
    <p:sldId id="342" r:id="rId61"/>
    <p:sldId id="331" r:id="rId62"/>
    <p:sldId id="285" r:id="rId63"/>
    <p:sldId id="340" r:id="rId64"/>
    <p:sldId id="341" r:id="rId65"/>
    <p:sldId id="350" r:id="rId66"/>
    <p:sldId id="337" r:id="rId67"/>
    <p:sldId id="349" r:id="rId68"/>
    <p:sldId id="347" r:id="rId69"/>
    <p:sldId id="348" r:id="rId70"/>
    <p:sldId id="346" r:id="rId71"/>
    <p:sldId id="265" r:id="rId72"/>
    <p:sldId id="295" r:id="rId7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5E4A"/>
    <a:srgbClr val="FFFFFF"/>
    <a:srgbClr val="EFF0FD"/>
    <a:srgbClr val="CFDAE0"/>
    <a:srgbClr val="FFF8EB"/>
    <a:srgbClr val="F0EEF2"/>
    <a:srgbClr val="EEF6E1"/>
    <a:srgbClr val="5084B3"/>
    <a:srgbClr val="030367"/>
    <a:srgbClr val="497B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2" autoAdjust="0"/>
    <p:restoredTop sz="85602" autoAdjust="0"/>
  </p:normalViewPr>
  <p:slideViewPr>
    <p:cSldViewPr snapToGrid="0">
      <p:cViewPr varScale="1">
        <p:scale>
          <a:sx n="59" d="100"/>
          <a:sy n="59" d="100"/>
        </p:scale>
        <p:origin x="2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06E7B6-83CF-4C5B-8E30-67F0E69B4C15}" type="datetimeFigureOut">
              <a:rPr lang="pt-BR" smtClean="0"/>
              <a:t>21/11/2019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CC37A1-D7DE-4457-9923-C040EAC1883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1173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t.wikipedia.org/wiki/Hipertrofia" TargetMode="External"/><Relationship Id="rId7" Type="http://schemas.openxmlformats.org/officeDocument/2006/relationships/hyperlink" Target="https://pt.wikipedia.org/wiki/Osteoblasto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pt.wikipedia.org/wiki/Capilar_sangu%C3%ADneo" TargetMode="External"/><Relationship Id="rId5" Type="http://schemas.openxmlformats.org/officeDocument/2006/relationships/hyperlink" Target="https://pt.wikipedia.org/wiki/Condr%C3%B3cito" TargetMode="External"/><Relationship Id="rId4" Type="http://schemas.openxmlformats.org/officeDocument/2006/relationships/hyperlink" Target="https://pt.wikipedia.org/wiki/Apoptose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C37A1-D7DE-4457-9923-C040EAC1883D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37495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as mudanças físicas da adolescência influenciam significativamente a cara e a dentição. Os principais parâmetros do desenvolvimento </a:t>
            </a:r>
            <a:r>
              <a:rPr lang="pt-BR" dirty="0" err="1" smtClean="0"/>
              <a:t>dentofacial</a:t>
            </a:r>
            <a:r>
              <a:rPr lang="pt-BR" dirty="0" smtClean="0"/>
              <a:t> durante a adolescência são a passagem da dentição mista para a permanente, a aceleração do ritmo geral de crescimento facial e o crescimento diferenciado dos maxilares. É algo de elevada importância na programação do tratamento ortodôntico</a:t>
            </a:r>
          </a:p>
          <a:p>
            <a:endParaRPr lang="pt-BR" sz="1200" b="1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“A menstruação é a fase final do desenvolvimento da menina. 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Depois disso, ela só cresce mais três a cinco centímetros. Por isso, é importante detectar o problema e bloquear a ação dos hormônios para que a criança não fique menor que as outras da mesma idade”, explica.</a:t>
            </a:r>
          </a:p>
          <a:p>
            <a:endParaRPr lang="pt-B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Segundo o endocrinologista pediátrico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Luis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Eduardo Calliari, professor da Faculdade de Medicina da Santa Casa de São Paulo, meninas que tiveram a primeira menstruação antes dos 8 anos continuam a se desenvolver somente até os 10 ou 11. Enquanto isso, as que apresentam a menarca na idade ideal mantêm o crescimento físico por até mais três anos, ou seja, até completarem 14.</a:t>
            </a:r>
          </a:p>
          <a:p>
            <a:endParaRPr lang="pt-B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Observa-se, para qualquer grupo populacional, que o estirão feminino ocorre cerca de dois anos mais cedo e é menos intenso que o estirão masculino. Ocorre mais cedo, pois as meninas iniciam a puberdade aproximadamente um ano antes dos meninos e, é menos intenso pois a velocidade máxima de crescimento no sexo feminino é de cerca de 9 cm por ano enquanto que no sexo masculino aproximadamente 10,3 cm por ano.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C37A1-D7DE-4457-9923-C040EAC1883D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79445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formato quadrado do rosto masculino é basicamente uma questão de ângulos maiores nos ossos. A massa craniana deles é mais comprida e maciça, e a protuberância occipital (o osso “pontudo” acima do fim da coluna) é mais pronunciada. Nas mulheres, a mandíbula é mais arredondada e pontiaguda e a região das sobrancelhas no osso frontal é menos destacada</a:t>
            </a: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C37A1-D7DE-4457-9923-C040EAC1883D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91212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primeiro caso, o tecido ósseo surge aos poucos em uma membrana de natureza conjuntiva, não cartilaginosa.</a:t>
            </a:r>
          </a:p>
          <a:p>
            <a:endParaRPr lang="pt-B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ossificação endocondral, uma peça de cartilagem, com formato de osso, serve de molde para a confecção de tecido ósseo. Nesse caso, a cartilagem é gradualmente destruída e substituída por tecido ósseo.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C37A1-D7DE-4457-9923-C040EAC1883D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0431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núcleos de ossificação, que se expandem e se juntam ao longo do tempo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A formação óssea membranosa ocorre a partir de uma condensação do 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tecido conjuntivo membranoso, na qual as células mesenquimatosas 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diferenciam-se em osteoblastos que produzem a substância óssea 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extracelular, denominada matriz 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osteoide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. Essa matriz sofre 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calcificação, tendo como resultado o tecido ósseo. Esse osso 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neoformado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 é constituído pela combinação da matriz mineralizada e 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dos osteoblastos enclausurados (que agora recebem o nome de 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osteócitos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) dentro dela. Os tecidos ósseos depositados pelo periósteo, 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pelo 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endósteo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, pelas suturas e pela membrana periodontal são de 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formação intramembranosa. </a:t>
            </a:r>
            <a:r>
              <a:rPr lang="pt-BR" dirty="0" smtClean="0"/>
              <a:t> </a:t>
            </a:r>
            <a:br>
              <a:rPr lang="pt-BR" dirty="0" smtClean="0"/>
            </a:br>
            <a:endParaRPr lang="pt-BR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Ossificação Intramembranosa: ocorre em </a:t>
            </a:r>
            <a:r>
              <a:rPr lang="pt-BR" b="1" dirty="0" smtClean="0"/>
              <a:t>áreas de tensão </a:t>
            </a:r>
            <a:r>
              <a:rPr lang="pt-BR" dirty="0" smtClean="0"/>
              <a:t>—&gt; demais ossos da face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C37A1-D7DE-4457-9923-C040EAC1883D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96405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O tecido </a:t>
            </a:r>
            <a:r>
              <a:rPr lang="pt-BR" dirty="0" err="1" smtClean="0"/>
              <a:t>mesenquimal</a:t>
            </a:r>
            <a:r>
              <a:rPr lang="pt-BR" dirty="0" smtClean="0"/>
              <a:t> original se transforma em cartilagem. B Ocorre em regiões envolvidas em altos níveis relativos de compressão. B É encontrada em articulações móveis e em algumas partes da base do crânio. B A cartilagem cresce por aposição (ação da membrana </a:t>
            </a:r>
            <a:r>
              <a:rPr lang="pt-BR" dirty="0" err="1" smtClean="0"/>
              <a:t>condrogênica</a:t>
            </a:r>
            <a:r>
              <a:rPr lang="pt-BR" dirty="0" smtClean="0"/>
              <a:t>) e </a:t>
            </a:r>
            <a:r>
              <a:rPr lang="pt-BR" dirty="0" err="1" smtClean="0"/>
              <a:t>intersticialmente</a:t>
            </a:r>
            <a:r>
              <a:rPr lang="pt-BR" dirty="0" smtClean="0"/>
              <a:t> (divisão dos </a:t>
            </a:r>
            <a:r>
              <a:rPr lang="pt-BR" dirty="0" err="1" smtClean="0"/>
              <a:t>condrócitos</a:t>
            </a:r>
            <a:r>
              <a:rPr lang="pt-BR" dirty="0" smtClean="0"/>
              <a:t> e adição da matriz intercelular). B As cartilagens de crescimento aparecem onde o crescimento linear em direção da pressão é necessário, permitindo que o osso aumente em direção à área de força.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primeira etapa do processo, a cartilagem hialina sofre alterações, com 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Hipertrofia"/>
              </a:rPr>
              <a:t>hipertrofia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dos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condrócitos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redução e calcificação da matriz cartilaginosa, com a formação de tabiques e 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Apoptose"/>
              </a:rPr>
              <a:t>apoptose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dos </a:t>
            </a:r>
            <a:r>
              <a:rPr lang="pt-B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Condrócito"/>
              </a:rPr>
              <a:t>condrócitos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Em seguida, as cavidades deixadas pela morte dos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condrócitos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são invadidas por 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Capilar sanguíneo"/>
              </a:rPr>
              <a:t>capilares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sanguíneos, que trarão células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mesenquimais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indiferenciadas do tecido conjuntivo adjacente para o interior das cavidades. Essas células irão se diferenciar em 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Osteoblasto"/>
              </a:rPr>
              <a:t>osteoblastos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que passarão a secretar matriz óssea. Assim, passa a haver tecido ósseo onde antes havia cartilagem, com os tabiques servindo de ponto de apoio para a calcificação.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C37A1-D7DE-4457-9923-C040EAC1883D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95255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Mecanismos do Crescimento ósseo Todo o crescimento ósseo é uma mistura de dois processos básicos: - deposição - reabsorção Que são realizados pelas áreas de Crescimento, que pertencem aos tecidos moles que revestem o osso. Quando a quantidade de deposição é maior que a de reabsorção, ocorre o aumento do osso e o seu deslocamento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C37A1-D7DE-4457-9923-C040EAC1883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1172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Todo crescimento ósseo ocorre pelos mecanismos básicos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C37A1-D7DE-4457-9923-C040EAC1883D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5241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C37A1-D7DE-4457-9923-C040EAC1883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9005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C37A1-D7DE-4457-9923-C040EAC1883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3310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C37A1-D7DE-4457-9923-C040EAC1883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053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: Uma vez que o tratamento ortodôntico muitas vezes envolve a manipulação do crescimento esquelético, uma boa prática clínica da ortodontia requer não apenas o entendimento do desenvolvimento dentário, mas também, conceitos de crescimento gerais e da região craniofacial…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C37A1-D7DE-4457-9923-C040EAC1883D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63458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Primário - deslocamento do osso como um todo causado pelo crescimento das matrizes funcionais com ele relacionadas. Secundário - deslocamento do osso em decorrência de alterações de crescimento que estão ocorrendo em outras áreas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C37A1-D7DE-4457-9923-C040EAC1883D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61936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John Hunter, em 1771, foi o primeiro a propor uma teoria para o 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crescimento craniofacial, baseando-se na capacidade de 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remodelação óssea.1-4 Suas ideias surgiram quando ao avaliar a 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porção distal dos segundos molares decíduos em uma mandíbula 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infantil, supôs que para que houvesse espaço  necessário para os 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dentes permanentes era preciso que a mandíbula crescesse em 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direção posterior por reabsorção da borda anterior e aposição óssea 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da borda posterior do ramo ascendente, e que isso contribuía para o 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irrompimento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 dos dentes posteriores permanentes.</a:t>
            </a:r>
            <a:r>
              <a:rPr lang="pt-BR" dirty="0" smtClean="0"/>
              <a:t> </a:t>
            </a:r>
            <a:br>
              <a:rPr lang="pt-BR" dirty="0" smtClean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C37A1-D7DE-4457-9923-C040EAC1883D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12138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Humphry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, em 1871, confirmou essa hipótese utilizando implantes 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(anéis) metálicos justapostos inseridos nos ramos ascendentes da 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mandíbula de porcos.1-4</a:t>
            </a:r>
            <a:r>
              <a:rPr lang="pt-BR" dirty="0" smtClean="0"/>
              <a:t> </a:t>
            </a:r>
            <a:br>
              <a:rPr lang="pt-BR" dirty="0" smtClean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C37A1-D7DE-4457-9923-C040EAC1883D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1327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Sicher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, em 1947, deduziu, após muitos estudos histológicos, que as 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suturas eram responsáveis pela maior parte do crescimento facial, 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desenvolvendo a teoria da dominância sutural. Ele observou que a 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proliferação do tecido conjuntivo nas suturas resultava no afastamento 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dos ossos (criando espaço  entre os ossos para o crescimento 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aposicional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), deslocando-os na direção de menor resistência.1-4</a:t>
            </a:r>
            <a:r>
              <a:rPr lang="pt-BR" dirty="0" smtClean="0"/>
              <a:t> </a:t>
            </a:r>
            <a:br>
              <a:rPr lang="pt-BR" dirty="0" smtClean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C37A1-D7DE-4457-9923-C040EAC1883D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94169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De acordo com Scott (1953) o deslocamento para baixo e para frente 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da face era primariamente atribuído aos ossos da base do crânio, 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vômer e septo nasal (que possuem ossificação endocondral).  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Segundo Scott,  a cartilagem é um tecido mais tolerante à pressão que 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as suturas vascularizadas e sensíveis e provavelmente possui uma 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maior capacidade de empurrar expansivamente todo o complexo 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nasomaxilar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 para baixo e para frente.</a:t>
            </a:r>
            <a:r>
              <a:rPr lang="pt-BR" dirty="0" smtClean="0"/>
              <a:t> </a:t>
            </a:r>
          </a:p>
          <a:p>
            <a:endParaRPr lang="pt-BR" dirty="0" smtClean="0"/>
          </a:p>
          <a:p>
            <a:r>
              <a:rPr lang="pt-BR" dirty="0" smtClean="0"/>
              <a:t>Para Scott, todos os tecidos cartilaginosos (septo, côndilo, sincondroses) são centros primários de crescimento, pela habilidade destes tecidos sofrerem expansão intersticial. Secundariamente a esta força gerada pelo crescimento, há deposição ao nível da </a:t>
            </a:r>
            <a:r>
              <a:rPr lang="pt-BR" dirty="0" err="1" smtClean="0"/>
              <a:t>sutu</a:t>
            </a: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C37A1-D7DE-4457-9923-C040EAC1883D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91672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tecido esquelético cresce apenas em resposta ao crescimento do tecido mole. 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Segundo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 Moss (1962), a determinação dos crescimentos ósseo e 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cartilaginoso é uma resposta ao crescimento intrínseco de estruturas 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associadas, chamadas por ele de matrizes funcionais, observando que 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o código genético para o crescimento esquelético está fora do 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esqueleto ósseo. Para ele, cada componente da matriz funcional 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desempenha uma função necessária, como respiração, mastigação, 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fala, enquanto os tecidos esqueléticos apoiam e protegem essas 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matrizes funcionais associadas. O tecido esquelético cresce somente 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em resposta ao crescimento dos tecidos moles, e o efeito é uma 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translação passiva dos componentes esqueléticos no espaço. 1-4</a:t>
            </a:r>
            <a:r>
              <a:rPr lang="pt-BR" dirty="0" smtClean="0"/>
              <a:t> </a:t>
            </a:r>
            <a:br>
              <a:rPr lang="pt-BR" dirty="0" smtClean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C37A1-D7DE-4457-9923-C040EAC1883D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286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Enlow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 (1965) desenvolveu a teoria do crescimento em V, que se baseia 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no princípio de que “o crescimento sobre os extremos livres aumenta a 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distância entre eles mesmos”. Muitos ossos faciais ou cranianos, ou 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partes de ossos, têm uma configuração em forma de V. A deposição 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óssea ocorre no lado interno do V, e a reabsorção acontece na 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superfície externa. A direção do movimento está voltada para a 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extremidade ampla do V. Assim, crescimento e alargamento 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simultâneos se processam por adição de osso na parte interna e 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remoção na parte externa. A aplicação desse princípio pode ser feita 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em diversas estruturas da maxila e da mandíbula, como o crescimento 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da órbita e do palato. 1-4</a:t>
            </a:r>
            <a:r>
              <a:rPr lang="pt-BR" dirty="0" smtClean="0"/>
              <a:t> </a:t>
            </a:r>
            <a:br>
              <a:rPr lang="pt-BR" dirty="0" smtClean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C37A1-D7DE-4457-9923-C040EAC1883D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35847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fez uma combinação de várias 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teorias na tentativa de confrontar e considerar as muitas 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complexidades envolvidas na regulação do crescimento. De acordo 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com o pesquisador, o crescimento craniofacial é influenciado por 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fatores genéticos e ambientais. Faz referência a atuações de 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hormônios, condições alimentares, hábitos, influências ambientais  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e à hereditariedade, que determinam a qualidade e a quantidade de 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crescimento. Sua interpretação do crescimento divide a cabeça em 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condrocrânio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 (ossos da base do crânio) e 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desmocrânio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 (calvária e 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esqueleto facial)</a:t>
            </a:r>
            <a:r>
              <a:rPr lang="pt-BR" dirty="0" smtClean="0"/>
              <a:t> </a:t>
            </a:r>
            <a:br>
              <a:rPr lang="pt-BR" dirty="0" smtClean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C37A1-D7DE-4457-9923-C040EAC1883D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79627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De acordo com a teoria de 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Petrovic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 (1974), o crescimento das várias 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regiões craniofaciais é fruto da interação de uma série de mudanças 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causais e mecanismos de 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feedback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. 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Petrovic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, em seus estudos, 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detectou uma predeterminação não genética no comprimento final  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da mandíbula, em que a direção e a magnitude da variação do 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crescimento 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condilar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 foram percebidas como respostas quantitativas 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ao aumento da maxila. Essas ideias permitem um maior entendimento 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da ação dos aparelhos ortopédicos no crescimento mandibular. </a:t>
            </a:r>
            <a:r>
              <a:rPr lang="pt-BR" dirty="0" smtClean="0"/>
              <a:t> </a:t>
            </a:r>
            <a:br>
              <a:rPr lang="pt-BR" dirty="0" smtClean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C37A1-D7DE-4457-9923-C040EAC1883D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40183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Crescimento guiado pelo aumento de volume do cérebro</a:t>
            </a:r>
          </a:p>
          <a:p>
            <a:r>
              <a:rPr lang="pt-BR" dirty="0" smtClean="0"/>
              <a:t>O deslocamento primário de cada osso gera tensão nas suturas, que resulta em neoformação óssea nas bordas dos ossos </a:t>
            </a:r>
            <a:br>
              <a:rPr lang="pt-BR" dirty="0" smtClean="0"/>
            </a:br>
            <a:r>
              <a:rPr lang="pt-BR" dirty="0" smtClean="0"/>
              <a:t>articulados.</a:t>
            </a:r>
          </a:p>
          <a:p>
            <a:r>
              <a:rPr lang="pt-BR" dirty="0" smtClean="0"/>
              <a:t>Ossos que o recobrem se expandem em altura, largura e profundidade (suturas, fontanelas e alongamento das sincondroses)</a:t>
            </a:r>
          </a:p>
          <a:p>
            <a:r>
              <a:rPr lang="pt-BR" dirty="0" smtClean="0"/>
              <a:t>Além do próprio processo de deslizamento da </a:t>
            </a:r>
            <a:br>
              <a:rPr lang="pt-BR" dirty="0" smtClean="0"/>
            </a:br>
            <a:r>
              <a:rPr lang="pt-BR" dirty="0" smtClean="0"/>
              <a:t>remodelação óssea (aposição na superfície externa e reabsorção na interna) </a:t>
            </a:r>
          </a:p>
          <a:p>
            <a:r>
              <a:rPr lang="pt-BR" dirty="0" smtClean="0"/>
              <a:t>O cérebro tem grande parte do seu crescimento </a:t>
            </a:r>
            <a:br>
              <a:rPr lang="pt-BR" dirty="0" smtClean="0"/>
            </a:br>
            <a:r>
              <a:rPr lang="pt-BR" dirty="0" smtClean="0"/>
              <a:t>completado na infância, e a abóbada craniana é uma das primeiras regiões do esqueleto craniofacial atingir o tamanho total, embora as </a:t>
            </a:r>
            <a:br>
              <a:rPr lang="pt-BR" dirty="0" smtClean="0"/>
            </a:br>
            <a:r>
              <a:rPr lang="pt-BR" dirty="0" smtClean="0"/>
              <a:t>suturas fiquem ainda evidentes por algum tempo após o crescimento principal do cérebro ter sido finalizado. </a:t>
            </a:r>
            <a:br>
              <a:rPr lang="pt-BR" dirty="0" smtClean="0"/>
            </a:b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C37A1-D7DE-4457-9923-C040EAC1883D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3108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i="1" dirty="0" smtClean="0"/>
              <a:t>Crescimento e desenvolvimento andam juntos mas não significam a mesma coisa</a:t>
            </a:r>
          </a:p>
          <a:p>
            <a:r>
              <a:rPr lang="pt-BR" dirty="0" smtClean="0"/>
              <a:t>Crescimento representa um aumento de volume permanente e </a:t>
            </a:r>
            <a:r>
              <a:rPr lang="pt-BR" dirty="0" err="1" smtClean="0"/>
              <a:t>irrevers</a:t>
            </a:r>
            <a:r>
              <a:rPr lang="pt-BR" dirty="0" smtClean="0"/>
              <a:t>[</a:t>
            </a:r>
            <a:r>
              <a:rPr lang="pt-BR" dirty="0" err="1" smtClean="0"/>
              <a:t>ivel</a:t>
            </a:r>
            <a:r>
              <a:rPr lang="pt-BR" dirty="0" smtClean="0"/>
              <a:t> porem limitado, no tempo e espaço,</a:t>
            </a:r>
            <a:r>
              <a:rPr lang="pt-BR" baseline="0" dirty="0" smtClean="0"/>
              <a:t> em duração e grandeza,</a:t>
            </a:r>
          </a:p>
          <a:p>
            <a:r>
              <a:rPr lang="pt-BR" baseline="0" dirty="0" smtClean="0"/>
              <a:t> </a:t>
            </a:r>
          </a:p>
          <a:p>
            <a:r>
              <a:rPr lang="pt-BR" baseline="0" dirty="0" err="1" smtClean="0"/>
              <a:t>Desenvolvuimento</a:t>
            </a:r>
            <a:r>
              <a:rPr lang="pt-BR" baseline="0" dirty="0" smtClean="0"/>
              <a:t> nada mais é do que um progredir no sentido da maturidade. Um exemplo claro destes dois </a:t>
            </a:r>
            <a:r>
              <a:rPr lang="pt-BR" baseline="0" dirty="0" err="1" smtClean="0"/>
              <a:t>fenoenos</a:t>
            </a:r>
            <a:r>
              <a:rPr lang="pt-BR" baseline="0" dirty="0" smtClean="0"/>
              <a:t> </a:t>
            </a:r>
            <a:r>
              <a:rPr lang="pt-BR" baseline="0" dirty="0" err="1" smtClean="0"/>
              <a:t>noa</a:t>
            </a:r>
            <a:r>
              <a:rPr lang="pt-BR" baseline="0" dirty="0" smtClean="0"/>
              <a:t> é dado pelo crescimento do cérebro que se completa precocemente na vida pós-natal; porém o desenvolvimento de suas funções </a:t>
            </a:r>
            <a:r>
              <a:rPr lang="pt-BR" baseline="0" dirty="0" err="1" smtClean="0"/>
              <a:t>psíuicas</a:t>
            </a:r>
            <a:r>
              <a:rPr lang="pt-BR" baseline="0" dirty="0" smtClean="0"/>
              <a:t> só é alcançado tardiamente.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C37A1-D7DE-4457-9923-C040EAC1883D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32504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C37A1-D7DE-4457-9923-C040EAC1883D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34825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A maxila é um osso de origem exclusivamente intramembranosa que 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cresce por aposição e reabsorção óssea em quase toda sua extensão e 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por proliferação de tecido conjuntivo nas suturas que a conectam ao 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crânio e à base do crânio. Nela estão inseridos músculos (matrizes 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funcionais) que influenciam a forma final desses ossos, por meio de 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suas funções variadas. </a:t>
            </a:r>
            <a:r>
              <a:rPr lang="pt-BR" dirty="0" smtClean="0"/>
              <a:t> </a:t>
            </a:r>
            <a:br>
              <a:rPr lang="pt-BR" dirty="0" smtClean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C37A1-D7DE-4457-9923-C040EAC1883D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25303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A região do 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túber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 é a área de maior crescimento da maxila, 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promovendo o alongamento do arco na porção posterior e 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aumentando, assim, o comprimento maxilar, proporcionando espaço 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para o 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irrompimento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 dos molares (Fig. 1.3</a:t>
            </a:r>
            <a:r>
              <a:rPr lang="pt-BR" dirty="0" smtClean="0"/>
              <a:t> </a:t>
            </a:r>
            <a:br>
              <a:rPr lang="pt-BR" dirty="0" smtClean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C37A1-D7DE-4457-9923-C040EAC1883D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00378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À medida que a maxila cresce para cima e para trás, sofre também um 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deslocamento em direção anterior e inferior, aumentando assim a 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profundidade facial. Deve-se atribuir também aos ossos vômer e septo 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nasal a influência no aumento 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posteroanterior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 da face. </a:t>
            </a:r>
            <a:r>
              <a:rPr lang="pt-BR" dirty="0" smtClean="0"/>
              <a:t> </a:t>
            </a:r>
            <a:br>
              <a:rPr lang="pt-BR" dirty="0" smtClean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C37A1-D7DE-4457-9923-C040EAC1883D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73758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O crescimento em altura da maxila deve-se também ao 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desenvolvimento da cavidade nasal e dos seios maxilares, que se 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adequam às necessidades respiratórias. Esse padrão de remodelação 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faz com que haja expansão lateral e anterior dessas estruturas e 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relocação do palato para baixo, com aposição em sua face bucal. Já o 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crescimento na sutura mediana palatina participa do alargamento do 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palato e do arco alveolar. </a:t>
            </a:r>
            <a:r>
              <a:rPr lang="pt-BR" dirty="0" smtClean="0"/>
              <a:t> </a:t>
            </a:r>
            <a:br>
              <a:rPr lang="pt-BR" dirty="0" smtClean="0"/>
            </a:br>
            <a:endParaRPr lang="pt-BR" dirty="0" smtClean="0"/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Como citado anteriormente, a face externa da região anterior do arco 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maxilar é de reabsorção; em contrapartida, sua porção interna é de 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aposição. Mesmo assim, o arco maxilar aumenta em largura, e o 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palato fica mais amplo, seguindo a teoria do princípio do 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crescimento em V. </a:t>
            </a:r>
            <a:r>
              <a:rPr lang="pt-BR" dirty="0" smtClean="0"/>
              <a:t> </a:t>
            </a:r>
            <a:br>
              <a:rPr lang="pt-BR" dirty="0" smtClean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C37A1-D7DE-4457-9923-C040EAC1883D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16894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No que diz respeito ao crescimento do processo alveolar, este adapta-se 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e remodela-se de acordo com as necessidades dentárias e sofre 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reabsorção quando os dentes são perdidos. A deposição óssea do 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processo alveolar contribui primordialmente para o aumento da altura 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maxilar, mas também auxilia no aumento do comprimento, pois 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acompanha o crescimento da tuberosidade (ver Fig. 1.3). </a:t>
            </a:r>
            <a:r>
              <a:rPr lang="pt-BR" dirty="0" smtClean="0"/>
              <a:t> </a:t>
            </a:r>
            <a:br>
              <a:rPr lang="pt-BR" dirty="0" smtClean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C37A1-D7DE-4457-9923-C040EAC1883D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1927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C37A1-D7DE-4457-9923-C040EAC1883D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71878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A mandíbula é uma peça esquelética móvel de ossificação mista.  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A ossificação endocondral ocorre nos côndilos da mandíbula, 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recobertos por tecido conjuntivo fibroso, enquanto que a ossificação 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intramembranosa é responsável pela formação dos ramos e do corpo 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mandibular. </a:t>
            </a:r>
            <a:r>
              <a:rPr lang="pt-BR" dirty="0" smtClean="0"/>
              <a:t> </a:t>
            </a:r>
            <a:br>
              <a:rPr lang="pt-BR" dirty="0" smtClean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C37A1-D7DE-4457-9923-C040EAC1883D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7067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A ossificação endocondral que está presente no côndilo se faz devido 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aos variados níveis de pressão que ocorrem nessas superfícies 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condilares. Dessa forma, um mecanismo de crescimento endocondral 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é necessário, pois os côndilos crescem em direção à articulação e 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sofrem pressão direta dos músculos da mastigação, situação que não 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seria suportada pelo crescimento por modelo 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intramembranoso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Esse crescimento gera um movimento para trás e para cima dos 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côndilos (Fig. 1.4), contribuindo principalmente para o crescimento em 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altura da mandíbula, e um deslocamento de todo o osso para baixo e 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para a frente, também influenciado pelo movimento da base craniana 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média para a frente. </a:t>
            </a:r>
            <a:r>
              <a:rPr lang="pt-BR" dirty="0" smtClean="0"/>
              <a:t> </a:t>
            </a:r>
            <a:br>
              <a:rPr lang="pt-BR" dirty="0" smtClean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C37A1-D7DE-4457-9923-C040EAC1883D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851377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Os ramos e o corpo mandibular sofrem reabsorção nas suas paredes 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anteriores e correspondente aposição óssea nas paredes posteriores, 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promovendo um deslizamento na direção posterior, proporcionando 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espaço para a irrupção dos dentes permanentes posteriores </a:t>
            </a:r>
            <a:r>
              <a:rPr lang="pt-BR" dirty="0" smtClean="0"/>
              <a:t> </a:t>
            </a:r>
          </a:p>
          <a:p>
            <a:endParaRPr lang="pt-BR" dirty="0" smtClean="0"/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Além disso, áreas de remodelação óssea também ocorrem nos 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processos 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coronoides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 e na chanfradura sigmoide (aposição superior).  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O corpo da mandíbula apresenta aposição em todo o seu bordo 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inferior, e também na região do mento, com reabsorção na região 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supramentoniana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, dando forma ao queixo </a:t>
            </a:r>
            <a:r>
              <a:rPr lang="pt-BR" dirty="0" smtClean="0"/>
              <a:t> </a:t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C37A1-D7DE-4457-9923-C040EAC1883D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982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programa genético para o crescimento ósseo não está contido dentro do tecido ósseo e sim nos tecidos que o revestem (músculos, tegumento, vasos, nervos, tecido conjuntivo, </a:t>
            </a:r>
            <a:r>
              <a:rPr lang="pt-BR" dirty="0" err="1" smtClean="0"/>
              <a:t>cêrebro</a:t>
            </a:r>
            <a:r>
              <a:rPr lang="pt-BR" dirty="0" smtClean="0"/>
              <a:t>, etc.) As atividades e taxas de crescimento variadas destas áreas são a base para o processo de crescimento diferencial que produz ossos com forma irregular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C37A1-D7DE-4457-9923-C040EAC1883D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41670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deposição (+) ocorre na superfície interna, e a reabsorção (-) na externa. A medida que o V se movimenta, ele aumenta de tamanho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C37A1-D7DE-4457-9923-C040EAC1883D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10494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Quando há perda dos dentes, o reborde</a:t>
            </a:r>
            <a:r>
              <a:rPr lang="pt-BR" baseline="0" dirty="0" smtClean="0"/>
              <a:t> também desaparece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C37A1-D7DE-4457-9923-C040EAC1883D}" type="slidenum">
              <a:rPr lang="pt-BR" smtClean="0"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27966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C37A1-D7DE-4457-9923-C040EAC1883D}" type="slidenum">
              <a:rPr lang="pt-BR" smtClean="0"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70898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O arco dentário estende-se da mesial do primeiro molar permanente 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do lado direito até a mesial do primeiro molar permanente do lado 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esquerdo (Fig. 1.5). Portanto, engloba somente a área onde ocorre a 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1 3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Introdução à Ortodontia 19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troca de dentes decíduos por dentes permanentes ao longo da 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juventude. Essa região é que pode apresentar problemas de espaço 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durante a fase de irrupção dos dentes permanentes e, portanto, 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constitui preocupação para o ortodontista. 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Como foi explicado no tópico anterior, o primeiro e o segundo molares 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permanentes têm espaço praticamente garantido para a sua irrupção, 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com o alongamento da maxila e do corpo da mandíbula durante o 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crescimento facial. </a:t>
            </a:r>
            <a:r>
              <a:rPr lang="pt-BR" dirty="0" smtClean="0"/>
              <a:t> </a:t>
            </a:r>
          </a:p>
          <a:p>
            <a:endParaRPr lang="pt-BR" dirty="0" smtClean="0"/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O arco dentário também é chamado de perímetro do arco dentário. 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Esse conceito se refere à circunferência do arco, que se estende da 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mesial do primeiro molar permanente de um lado à mesial do mesmo 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dente do lado oposto, passando pelos sulcos dos pré-molares e 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cúspides dos caninos e incisivos, como representado na Figura </a:t>
            </a:r>
            <a:r>
              <a:rPr lang="pt-BR" dirty="0" smtClean="0"/>
              <a:t> </a:t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C37A1-D7DE-4457-9923-C040EAC1883D}" type="slidenum">
              <a:rPr lang="pt-BR" smtClean="0"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197160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O comprimento dos arcos dentários consiste na dimensão 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anteroposterior do arco dentário, estendendo-se da face palatina do 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incisivo central, passando pela rafe palatina até encontrar a linha 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imaginária que passa pela face mesial dos primeiros molares 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permanentes </a:t>
            </a:r>
            <a:r>
              <a:rPr lang="pt-BR" dirty="0" smtClean="0"/>
              <a:t> </a:t>
            </a:r>
            <a:br>
              <a:rPr lang="pt-BR" dirty="0" smtClean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C37A1-D7DE-4457-9923-C040EAC1883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3754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discrepância transversal pode gerar más oclusões como a mordida cruzada posterior, o apinhamento dentário, constrição e assimetria dos arcos dentários.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C37A1-D7DE-4457-9923-C040EAC1883D}" type="slidenum">
              <a:rPr lang="pt-BR" smtClean="0"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558474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crânio é formado por uma série de ossos e nos recém-nascidos e nas crianças menores, eles não estão “soldados”, pois a caixa óssea crescerá bastante nos primeiros meses de vida. Além disso, tem as moleiras (fontanelas) e as suturas, que são áreas de crescimentos desses ossos.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C37A1-D7DE-4457-9923-C040EAC1883D}" type="slidenum">
              <a:rPr lang="pt-BR" smtClean="0"/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39306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discrepância transversal pode gerar más oclusões como a mordida cruzada posterior, o apinhamento dentário, constrição e assimetria dos arcos dentários.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C37A1-D7DE-4457-9923-C040EAC1883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9314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C37A1-D7DE-4457-9923-C040EAC1883D}" type="slidenum">
              <a:rPr lang="pt-BR" smtClean="0"/>
              <a:t>60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704899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C37A1-D7DE-4457-9923-C040EAC1883D}" type="slidenum">
              <a:rPr lang="pt-BR" smtClean="0"/>
              <a:t>61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3586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</a:t>
            </a:r>
            <a:r>
              <a:rPr lang="pt-BR" baseline="0" dirty="0" smtClean="0"/>
              <a:t> </a:t>
            </a:r>
            <a:r>
              <a:rPr lang="pt-BR" baseline="0" dirty="0" err="1" smtClean="0"/>
              <a:t>CeD</a:t>
            </a:r>
            <a:r>
              <a:rPr lang="pt-BR" baseline="0" dirty="0" smtClean="0"/>
              <a:t> acontece de forma gradual e harmônica ate atingir a fase adulta 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 bebê nasce com 350 ossos no corpo. Mas um idoso morre com apenas 206. É que vários deles vão “se soldando” ao longo da vida. Por exemplo: num adulto, a mandíbula é um único osso, mas até os 2 anos de idade ela é formada por duas partes. Até os 5, o osso frontal também são duas metades. E, durante a fase embrionária, o occipital é dividido em quatro</a:t>
            </a:r>
            <a:endParaRPr lang="pt-BR" baseline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C37A1-D7DE-4457-9923-C040EAC1883D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046424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En 1966 comenzó el crecimiento facial en la vista lateral y en 1968 se ubicó un punto radial desde el cual la cara crecía los "rayos del sol", se llamaba "fenómeno de crecimiento polar"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C37A1-D7DE-4457-9923-C040EAC1883D}" type="slidenum">
              <a:rPr lang="pt-BR" smtClean="0"/>
              <a:t>62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259183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Os indivíduos com perfil </a:t>
            </a:r>
            <a:r>
              <a:rPr lang="pt-BR" dirty="0" err="1" smtClean="0"/>
              <a:t>braquiofacial</a:t>
            </a:r>
            <a:r>
              <a:rPr lang="pt-BR" dirty="0" smtClean="0"/>
              <a:t> têm uma menor altura da zona anteroinferior da cara, sofrem de uma rotação anterior excessiva da </a:t>
            </a:r>
            <a:r>
              <a:rPr lang="pt-BR" dirty="0" err="1" smtClean="0"/>
              <a:t>mandibula</a:t>
            </a:r>
            <a:r>
              <a:rPr lang="pt-BR" dirty="0" smtClean="0"/>
              <a:t> durante o crescimento, devido a um aumento da rotação interna normal e uma diminuição da compensação externa. O resultado é um plano palatino quase horizontal e uma morfologia mandibular do tipo ‘’</a:t>
            </a:r>
            <a:r>
              <a:rPr lang="pt-BR" dirty="0" err="1" smtClean="0"/>
              <a:t>mandibula</a:t>
            </a:r>
            <a:r>
              <a:rPr lang="pt-BR" dirty="0" smtClean="0"/>
              <a:t> quadrada’’, com um plano mandibular em ângulo grave e um ângulo </a:t>
            </a:r>
            <a:r>
              <a:rPr lang="pt-BR" dirty="0" err="1" smtClean="0"/>
              <a:t>gonial</a:t>
            </a:r>
            <a:r>
              <a:rPr lang="pt-BR" dirty="0" smtClean="0"/>
              <a:t> reto</a:t>
            </a:r>
          </a:p>
          <a:p>
            <a:endParaRPr lang="pt-BR" dirty="0" smtClean="0"/>
          </a:p>
          <a:p>
            <a:r>
              <a:rPr lang="pt-BR" dirty="0" smtClean="0"/>
              <a:t>Os indivíduos com perfil </a:t>
            </a:r>
            <a:r>
              <a:rPr lang="pt-BR" dirty="0" err="1" smtClean="0"/>
              <a:t>dolicofacial</a:t>
            </a:r>
            <a:r>
              <a:rPr lang="pt-BR" dirty="0" smtClean="0"/>
              <a:t> apresentam uma altura excessiva da cara, o plano palatino roda para baixo posteriormente, criando bastante inclinação negativa em relação à horizontal, em vez de inclinação positiva normal. A </a:t>
            </a:r>
            <a:r>
              <a:rPr lang="pt-BR" dirty="0" err="1" smtClean="0"/>
              <a:t>mandibula</a:t>
            </a:r>
            <a:r>
              <a:rPr lang="pt-BR" dirty="0" smtClean="0"/>
              <a:t> apresenta uma rotação oposta, para trás com um aumento do ângulo do plano mandibular. (</a:t>
            </a:r>
            <a:r>
              <a:rPr lang="pt-BR" dirty="0" err="1" smtClean="0"/>
              <a:t>Proffit</a:t>
            </a:r>
            <a:r>
              <a:rPr lang="pt-BR" dirty="0" smtClean="0"/>
              <a:t>, 1991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C37A1-D7DE-4457-9923-C040EAC1883D}" type="slidenum">
              <a:rPr lang="pt-BR" smtClean="0"/>
              <a:t>63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52663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C37A1-D7DE-4457-9923-C040EAC1883D}" type="slidenum">
              <a:rPr lang="pt-BR" smtClean="0"/>
              <a:t>66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770259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C37A1-D7DE-4457-9923-C040EAC1883D}" type="slidenum">
              <a:rPr lang="pt-BR" smtClean="0"/>
              <a:t>67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458039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C37A1-D7DE-4457-9923-C040EAC1883D}" type="slidenum">
              <a:rPr lang="pt-BR" smtClean="0"/>
              <a:t>68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5054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C37A1-D7DE-4457-9923-C040EAC1883D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8429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 medida que as 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crianças crescem, 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 dimensões 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externas se 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modificam. Sendo 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acompanhadas por 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alterações na 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estrutura e função de 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tecidos e órgãos 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internos, que refletem 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aquisição gradativa 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competência 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fisiológica.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C37A1-D7DE-4457-9923-C040EAC1883D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28009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 medida que as 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crianças crescem, 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 dimensões 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externas se 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modificam. Sendo 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acompanhadas por 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alterações na 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estrutura e função de 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tecidos e órgãos 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internos, que refletem 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aquisição gradativa 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competência 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fisiológica.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C37A1-D7DE-4457-9923-C040EAC1883D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4456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 um dimorfismo sexual, 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 que as meninas param de crescer e amadurecem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</a:t>
            </a:r>
            <a:endParaRPr lang="pt-B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precocemente que os 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meninos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C37A1-D7DE-4457-9923-C040EAC1883D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6994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FB453-38C3-4047-A615-03545AC055F6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F8B323">
                    <a:lumMod val="5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21/11/2019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F8B323">
                  <a:lumMod val="50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F8B323">
                  <a:lumMod val="50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2E2FFB-25EA-48C4-AC65-D1FD02EB83C6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F8B323">
                    <a:lumMod val="5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F8B323">
                  <a:lumMod val="50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0151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FB453-38C3-4047-A615-03545AC055F6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21/11/2019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2E2FFB-25EA-48C4-AC65-D1FD02EB83C6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825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FB453-38C3-4047-A615-03545AC055F6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21/11/2019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2E2FFB-25EA-48C4-AC65-D1FD02EB83C6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527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FB453-38C3-4047-A615-03545AC055F6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21/11/2019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2E2FFB-25EA-48C4-AC65-D1FD02EB83C6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943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FB453-38C3-4047-A615-03545AC055F6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F3F3F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21/11/2019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F3F3F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F3F3F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2E2FFB-25EA-48C4-AC65-D1FD02EB83C6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F3F3F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F3F3F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1391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FB453-38C3-4047-A615-03545AC055F6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21/11/2019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2E2FFB-25EA-48C4-AC65-D1FD02EB83C6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98263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FB453-38C3-4047-A615-03545AC055F6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21/11/2019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2E2FFB-25EA-48C4-AC65-D1FD02EB83C6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23426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FB453-38C3-4047-A615-03545AC055F6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21/11/2019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2E2FFB-25EA-48C4-AC65-D1FD02EB83C6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086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FB453-38C3-4047-A615-03545AC055F6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21/11/2019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2E2FFB-25EA-48C4-AC65-D1FD02EB83C6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5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FB453-38C3-4047-A615-03545AC055F6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21/11/2019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2E2FFB-25EA-48C4-AC65-D1FD02EB83C6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334791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FB453-38C3-4047-A615-03545AC055F6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21/11/2019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2E2FFB-25EA-48C4-AC65-D1FD02EB83C6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784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FB453-38C3-4047-A615-03545AC055F6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21/11/2019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2E2FFB-25EA-48C4-AC65-D1FD02EB83C6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66798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microsoft.com/office/2007/relationships/hdphoto" Target="../media/hdphoto7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microsoft.com/office/2007/relationships/hdphoto" Target="../media/hdphoto9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microsoft.com/office/2007/relationships/hdphoto" Target="../media/hdphoto11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2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50.png"/><Relationship Id="rId4" Type="http://schemas.microsoft.com/office/2007/relationships/hdphoto" Target="../media/hdphoto1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microsoft.com/office/2007/relationships/hdphoto" Target="../media/hdphoto16.wdp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8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9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gi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microsoft.com/office/2007/relationships/hdphoto" Target="../media/hdphoto20.wdp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://dx.doi.org/10.1590/S1415-54192008000400006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www.odontoup.com.br/wp-content/uploads/2015/10/Untitled-design-12-e1444050553913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746046" y="629993"/>
            <a:ext cx="8001000" cy="2953432"/>
          </a:xfrm>
        </p:spPr>
        <p:txBody>
          <a:bodyPr>
            <a:normAutofit/>
          </a:bodyPr>
          <a:lstStyle/>
          <a:p>
            <a:pPr algn="ctr"/>
            <a:r>
              <a:rPr lang="pt-BR" sz="6000" dirty="0" smtClean="0">
                <a:solidFill>
                  <a:schemeClr val="bg1"/>
                </a:solidFill>
              </a:rPr>
              <a:t>Crescimento e desenvolvimento  craniofacial </a:t>
            </a:r>
            <a:endParaRPr lang="pt-BR" sz="6000" dirty="0">
              <a:solidFill>
                <a:schemeClr val="bg1"/>
              </a:solidFill>
            </a:endParaRP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idx="1"/>
          </p:nvPr>
        </p:nvSpPr>
        <p:spPr>
          <a:xfrm>
            <a:off x="3250746" y="4135043"/>
            <a:ext cx="8991600" cy="951135"/>
          </a:xfrm>
        </p:spPr>
        <p:txBody>
          <a:bodyPr>
            <a:normAutofit/>
          </a:bodyPr>
          <a:lstStyle/>
          <a:p>
            <a:pPr algn="ctr"/>
            <a:r>
              <a:rPr lang="pt-BR" sz="2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Profa. Jhandira Daibelis Yampa Vargas </a:t>
            </a:r>
            <a:endParaRPr lang="pt-BR" sz="23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154136" y="4688672"/>
            <a:ext cx="893717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Graduação em Odontologia pela UMRPSFXCH - UFMG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Pós-graduação em Odontopediatria e Ortodontia </a:t>
            </a:r>
            <a:r>
              <a:rPr kumimoji="0" lang="pt-BR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Interceptiva</a:t>
            </a:r>
            <a:r>
              <a:rPr kumimoji="0" lang="pt-B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- CEPODO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Especialista em Ortodontia pelo Instituto Brasileiro de Terapia Bioprogressiva - ITBT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Mestre em Ciências Odontológicas com ênfase em Odontopediatria – FOUSP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Doutoranda em Odontopediatria e Ortodontia pela FOUSP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358" y="78375"/>
            <a:ext cx="1266950" cy="126695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4850946" y="3569483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Aspectos de Interesse Ortodôntico</a:t>
            </a:r>
            <a:endParaRPr lang="pt-BR" b="1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50346" y="6533306"/>
            <a:ext cx="1725318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8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eixo de crescimento cefalocaud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048" y="1381595"/>
            <a:ext cx="9830254" cy="547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5"/>
          <p:cNvSpPr txBox="1">
            <a:spLocks/>
          </p:cNvSpPr>
          <p:nvPr/>
        </p:nvSpPr>
        <p:spPr>
          <a:xfrm>
            <a:off x="1377048" y="381972"/>
            <a:ext cx="5989380" cy="9986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6000" dirty="0" smtClean="0">
                <a:solidFill>
                  <a:schemeClr val="accent1"/>
                </a:solidFill>
                <a:latin typeface="Copperplate Gothic Bold" panose="020E0705020206020404" pitchFamily="34" charset="0"/>
              </a:rPr>
              <a:t>padrão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9175698" y="935750"/>
            <a:ext cx="3016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Proporcionalidade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8366760" y="6488668"/>
            <a:ext cx="4960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Eixo </a:t>
            </a:r>
            <a:r>
              <a:rPr lang="pt-BR" dirty="0" err="1" smtClean="0"/>
              <a:t>cefalocaudal</a:t>
            </a:r>
            <a:r>
              <a:rPr lang="pt-BR" dirty="0" smtClean="0"/>
              <a:t> de Crescimento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3692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m para curva de scamm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" t="-1" b="19802"/>
          <a:stretch/>
        </p:blipFill>
        <p:spPr bwMode="auto">
          <a:xfrm>
            <a:off x="4135612" y="381972"/>
            <a:ext cx="7475815" cy="602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5"/>
          <p:cNvSpPr txBox="1">
            <a:spLocks/>
          </p:cNvSpPr>
          <p:nvPr/>
        </p:nvSpPr>
        <p:spPr>
          <a:xfrm>
            <a:off x="1478648" y="1728173"/>
            <a:ext cx="4573809" cy="9986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rgbClr val="445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pperplate Gothic Bold" panose="020E0705020206020404" pitchFamily="34" charset="0"/>
                <a:ea typeface="+mn-ea"/>
                <a:cs typeface="+mn-cs"/>
              </a:rPr>
              <a:t>padrão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121755" y="2968656"/>
            <a:ext cx="3016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Curvas de </a:t>
            </a:r>
            <a:r>
              <a:rPr lang="pt-BR" dirty="0" err="1" smtClean="0"/>
              <a:t>Scammon</a:t>
            </a:r>
            <a:r>
              <a:rPr lang="pt-BR" dirty="0" smtClean="0"/>
              <a:t>: Crescimento dos quatro principais sistemas de tecidos do corpo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0980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5"/>
          <p:cNvSpPr txBox="1">
            <a:spLocks/>
          </p:cNvSpPr>
          <p:nvPr/>
        </p:nvSpPr>
        <p:spPr>
          <a:xfrm>
            <a:off x="918578" y="528023"/>
            <a:ext cx="8031112" cy="9986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rgbClr val="445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pperplate Gothic Bold" panose="020E0705020206020404" pitchFamily="34" charset="0"/>
                <a:ea typeface="+mn-ea"/>
                <a:cs typeface="+mn-cs"/>
              </a:rPr>
              <a:t>Variabilidade</a:t>
            </a:r>
            <a:r>
              <a:rPr kumimoji="0" lang="pt-BR" sz="6000" b="0" i="0" u="none" strike="noStrike" kern="1200" cap="none" spc="0" normalizeH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pperplate Gothic Bold" panose="020E0705020206020404" pitchFamily="34" charset="0"/>
                <a:ea typeface="+mn-ea"/>
                <a:cs typeface="+mn-cs"/>
              </a:rPr>
              <a:t> </a:t>
            </a:r>
            <a:endParaRPr kumimoji="0" lang="pt-BR" sz="6000" b="0" i="0" u="none" strike="noStrike" kern="1200" cap="none" spc="0" normalizeH="0" baseline="0" noProof="0" dirty="0" smtClean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opperplate Gothic Bold" panose="020E0705020206020404" pitchFamily="34" charset="0"/>
              <a:ea typeface="+mn-ea"/>
              <a:cs typeface="+mn-cs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4103370" y="6055118"/>
            <a:ext cx="5177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tx2"/>
                </a:solidFill>
                <a:latin typeface="+mj-lt"/>
              </a:rPr>
              <a:t>Grande numero de variações genéticas </a:t>
            </a:r>
            <a:endParaRPr lang="pt-BR" sz="24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3076" name="Picture 4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1526722"/>
            <a:ext cx="7252418" cy="432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69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5"/>
          <p:cNvSpPr txBox="1">
            <a:spLocks/>
          </p:cNvSpPr>
          <p:nvPr/>
        </p:nvSpPr>
        <p:spPr>
          <a:xfrm>
            <a:off x="918578" y="768053"/>
            <a:ext cx="8031112" cy="9986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rgbClr val="445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pperplate Gothic Bold" panose="020E0705020206020404" pitchFamily="34" charset="0"/>
                <a:ea typeface="+mn-ea"/>
                <a:cs typeface="+mn-cs"/>
              </a:rPr>
              <a:t>Ritmo </a:t>
            </a:r>
            <a:r>
              <a:rPr kumimoji="0" lang="pt-BR" sz="6000" b="0" i="0" u="none" strike="noStrike" kern="1200" cap="none" spc="0" normalizeH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pperplate Gothic Bold" panose="020E0705020206020404" pitchFamily="34" charset="0"/>
                <a:ea typeface="+mn-ea"/>
                <a:cs typeface="+mn-cs"/>
              </a:rPr>
              <a:t> </a:t>
            </a:r>
            <a:endParaRPr kumimoji="0" lang="pt-BR" sz="6000" b="0" i="0" u="none" strike="noStrike" kern="1200" cap="none" spc="0" normalizeH="0" baseline="0" noProof="0" dirty="0" smtClean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opperplate Gothic Bold" panose="020E0705020206020404" pitchFamily="34" charset="0"/>
              <a:ea typeface="+mn-ea"/>
              <a:cs typeface="+mn-cs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596225" y="5654707"/>
            <a:ext cx="4861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tx2"/>
                </a:solidFill>
                <a:latin typeface="+mj-lt"/>
              </a:rPr>
              <a:t>Variações de Crescimento (surto) </a:t>
            </a:r>
            <a:endParaRPr lang="pt-BR" sz="24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4098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659" y="1618362"/>
            <a:ext cx="5472881" cy="36485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667" r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895" y="1354941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7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Texto 10"/>
          <p:cNvSpPr>
            <a:spLocks noGrp="1"/>
          </p:cNvSpPr>
          <p:nvPr>
            <p:ph type="body" sz="half" idx="2"/>
          </p:nvPr>
        </p:nvSpPr>
        <p:spPr>
          <a:xfrm>
            <a:off x="8070996" y="2032999"/>
            <a:ext cx="3669060" cy="2885842"/>
          </a:xfrm>
        </p:spPr>
        <p:txBody>
          <a:bodyPr>
            <a:noAutofit/>
          </a:bodyPr>
          <a:lstStyle/>
          <a:p>
            <a:pPr algn="ctr"/>
            <a:r>
              <a:rPr lang="pt-BR" sz="3600" dirty="0" smtClean="0">
                <a:solidFill>
                  <a:schemeClr val="tx1"/>
                </a:solidFill>
                <a:latin typeface="Kristen ITC" panose="03050502040202030202" pitchFamily="66" charset="0"/>
              </a:rPr>
              <a:t>Meninas atingem uma maturidade mais precoce </a:t>
            </a:r>
            <a:endParaRPr lang="pt-BR" sz="3600" dirty="0">
              <a:solidFill>
                <a:schemeClr val="tx1"/>
              </a:solidFill>
              <a:latin typeface="Kristen ITC" panose="03050502040202030202" pitchFamily="66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57"/>
          <a:stretch/>
        </p:blipFill>
        <p:spPr>
          <a:xfrm>
            <a:off x="-220718" y="-134814"/>
            <a:ext cx="7556939" cy="7103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Espaço Reservado para Conteúdo 6"/>
          <p:cNvSpPr txBox="1">
            <a:spLocks/>
          </p:cNvSpPr>
          <p:nvPr/>
        </p:nvSpPr>
        <p:spPr>
          <a:xfrm>
            <a:off x="8307150" y="566057"/>
            <a:ext cx="2926907" cy="97499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6000" dirty="0" smtClean="0">
                <a:solidFill>
                  <a:schemeClr val="accent1"/>
                </a:solidFill>
                <a:latin typeface="Copperplate Gothic Bold" panose="020E0705020206020404" pitchFamily="34" charset="0"/>
              </a:rPr>
              <a:t>Ritmo</a:t>
            </a:r>
          </a:p>
        </p:txBody>
      </p:sp>
    </p:spTree>
    <p:extLst>
      <p:ext uri="{BB962C8B-B14F-4D97-AF65-F5344CB8AC3E}">
        <p14:creationId xmlns:p14="http://schemas.microsoft.com/office/powerpoint/2010/main" val="106316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Arte puberdad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" t="29135" r="79248" b="58934"/>
          <a:stretch/>
        </p:blipFill>
        <p:spPr bwMode="auto">
          <a:xfrm>
            <a:off x="1642312" y="2750862"/>
            <a:ext cx="1512509" cy="18252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Arte puberdad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76" t="28590" r="1206" b="59975"/>
          <a:stretch/>
        </p:blipFill>
        <p:spPr bwMode="auto">
          <a:xfrm>
            <a:off x="8576439" y="2750862"/>
            <a:ext cx="1524002" cy="18004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4"/>
          <a:srcRect l="11393" t="6902" r="10355" b="3508"/>
          <a:stretch/>
        </p:blipFill>
        <p:spPr>
          <a:xfrm>
            <a:off x="4246582" y="64040"/>
            <a:ext cx="3056794" cy="6186579"/>
          </a:xfrm>
          <a:prstGeom prst="rect">
            <a:avLst/>
          </a:prstGeom>
        </p:spPr>
      </p:pic>
      <p:sp>
        <p:nvSpPr>
          <p:cNvPr id="26" name="CaixaDeTexto 25"/>
          <p:cNvSpPr txBox="1"/>
          <p:nvPr/>
        </p:nvSpPr>
        <p:spPr>
          <a:xfrm>
            <a:off x="2744919" y="1944416"/>
            <a:ext cx="2289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rgbClr val="E600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8 - 13 anos </a:t>
            </a:r>
            <a:endParaRPr lang="pt-BR" sz="2800" dirty="0">
              <a:solidFill>
                <a:srgbClr val="E600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6952593" y="1944416"/>
            <a:ext cx="2322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ln w="0"/>
                <a:solidFill>
                  <a:schemeClr val="accent1"/>
                </a:solidFill>
                <a:latin typeface="Kristen ITC" panose="03050502040202030202" pitchFamily="66" charset="0"/>
              </a:rPr>
              <a:t>9 - 14 anos </a:t>
            </a:r>
            <a:endParaRPr lang="pt-BR" sz="2800" dirty="0">
              <a:ln w="0"/>
              <a:solidFill>
                <a:schemeClr val="accent1"/>
              </a:solidFill>
              <a:latin typeface="Kristen ITC" panose="03050502040202030202" pitchFamily="66" charset="0"/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2568430" y="6250619"/>
            <a:ext cx="8154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1"/>
                </a:solidFill>
                <a:latin typeface="Kristen ITC" panose="03050502040202030202" pitchFamily="66" charset="0"/>
              </a:rPr>
              <a:t>Melhor época de inicio de tratamento e o tipo de contenção  </a:t>
            </a:r>
            <a:endParaRPr lang="pt-BR" dirty="0">
              <a:solidFill>
                <a:schemeClr val="accent1"/>
              </a:solidFill>
              <a:latin typeface="Kristen ITC" panose="03050502040202030202" pitchFamily="66" charset="0"/>
            </a:endParaRPr>
          </a:p>
        </p:txBody>
      </p:sp>
      <p:pic>
        <p:nvPicPr>
          <p:cNvPr id="37" name="Imagem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2311" y="136500"/>
            <a:ext cx="9302779" cy="605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7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8291332" y="1608881"/>
            <a:ext cx="357271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solidFill>
                  <a:schemeClr val="bg1">
                    <a:lumMod val="95000"/>
                  </a:schemeClr>
                </a:solidFill>
              </a:rPr>
              <a:t>Nem todos os tecidos crescem ao mesmo tempo, ou na mesma </a:t>
            </a:r>
            <a:r>
              <a:rPr lang="pt-BR" sz="3200" dirty="0" smtClean="0">
                <a:solidFill>
                  <a:schemeClr val="bg1">
                    <a:lumMod val="95000"/>
                  </a:schemeClr>
                </a:solidFill>
              </a:rPr>
              <a:t>quantidade</a:t>
            </a:r>
          </a:p>
          <a:p>
            <a:pPr algn="ctr"/>
            <a:endParaRPr lang="pt-BR" sz="3200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pt-BR" sz="3200" dirty="0">
                <a:solidFill>
                  <a:schemeClr val="bg1">
                    <a:lumMod val="95000"/>
                  </a:schemeClr>
                </a:solidFill>
              </a:rPr>
              <a:t>Mas, um padrão geralmente é previsível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0" y="0"/>
            <a:ext cx="6386945" cy="6858000"/>
          </a:xfrm>
          <a:prstGeom prst="rect">
            <a:avLst/>
          </a:prstGeom>
          <a:solidFill>
            <a:srgbClr val="838F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Picture 2" descr="https://www.tomtit.se/imagevault/publishedmedia/1vmnhx71wjk2jmsvcyaq/Fr-n_barn_till_vuxen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4182"/>
            <a:ext cx="7517387" cy="55790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77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3115607" y="252116"/>
            <a:ext cx="8187071" cy="4064627"/>
          </a:xfrm>
        </p:spPr>
        <p:txBody>
          <a:bodyPr>
            <a:noAutofit/>
          </a:bodyPr>
          <a:lstStyle/>
          <a:p>
            <a:pPr algn="ctr"/>
            <a:r>
              <a:rPr lang="pt-BR" sz="7200" dirty="0" smtClean="0"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Tipos </a:t>
            </a:r>
            <a:r>
              <a:rPr lang="pt-BR" sz="72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de</a:t>
            </a:r>
            <a:r>
              <a:rPr lang="pt-BR" sz="7200" dirty="0" smtClean="0"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 </a:t>
            </a:r>
            <a:r>
              <a:rPr lang="pt-BR" sz="7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ossificação </a:t>
            </a:r>
            <a:endParaRPr lang="pt-BR" sz="7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 Condense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59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41045" y="725551"/>
            <a:ext cx="10178322" cy="1237059"/>
          </a:xfrm>
        </p:spPr>
        <p:txBody>
          <a:bodyPr/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Ossificação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ço Reservado para Conteúdo 5"/>
          <p:cNvSpPr>
            <a:spLocks noGrp="1"/>
          </p:cNvSpPr>
          <p:nvPr>
            <p:ph sz="half" idx="1"/>
          </p:nvPr>
        </p:nvSpPr>
        <p:spPr>
          <a:xfrm>
            <a:off x="970220" y="1962610"/>
            <a:ext cx="9597465" cy="1165429"/>
          </a:xfrm>
        </p:spPr>
        <p:txBody>
          <a:bodyPr>
            <a:noAutofit/>
          </a:bodyPr>
          <a:lstStyle/>
          <a:p>
            <a:r>
              <a:rPr lang="pt-BR" sz="6000" dirty="0" smtClean="0">
                <a:solidFill>
                  <a:schemeClr val="accent1"/>
                </a:solidFill>
                <a:latin typeface="Copperplate Gothic Bold" panose="020E0705020206020404" pitchFamily="34" charset="0"/>
              </a:rPr>
              <a:t>INTRAMEMBRANOSA</a:t>
            </a:r>
          </a:p>
        </p:txBody>
      </p:sp>
      <p:sp>
        <p:nvSpPr>
          <p:cNvPr id="7" name="Espaço Reservado para Conteúdo 6"/>
          <p:cNvSpPr>
            <a:spLocks noGrp="1"/>
          </p:cNvSpPr>
          <p:nvPr>
            <p:ph sz="half" idx="2"/>
          </p:nvPr>
        </p:nvSpPr>
        <p:spPr>
          <a:xfrm>
            <a:off x="4218971" y="3914909"/>
            <a:ext cx="7674015" cy="101774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t-BR" sz="6000" dirty="0" smtClean="0">
                <a:solidFill>
                  <a:schemeClr val="accent1"/>
                </a:solidFill>
                <a:latin typeface="Copperplate Gothic Bold" panose="020E0705020206020404" pitchFamily="34" charset="0"/>
              </a:rPr>
              <a:t>ENDOCONDRAL</a:t>
            </a:r>
          </a:p>
        </p:txBody>
      </p:sp>
    </p:spTree>
    <p:extLst>
      <p:ext uri="{BB962C8B-B14F-4D97-AF65-F5344CB8AC3E}">
        <p14:creationId xmlns:p14="http://schemas.microsoft.com/office/powerpoint/2010/main" val="403553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7707062" y="422474"/>
            <a:ext cx="4116476" cy="1196671"/>
          </a:xfrm>
        </p:spPr>
        <p:txBody>
          <a:bodyPr>
            <a:normAutofit/>
          </a:bodyPr>
          <a:lstStyle/>
          <a:p>
            <a:pPr algn="ctr"/>
            <a:r>
              <a:rPr lang="pt-BR" sz="2400" dirty="0" smtClean="0"/>
              <a:t>INTRAMEMBRANOSA</a:t>
            </a:r>
            <a:endParaRPr lang="pt-BR" sz="2400" dirty="0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half" idx="2"/>
          </p:nvPr>
        </p:nvSpPr>
        <p:spPr>
          <a:xfrm>
            <a:off x="7822809" y="1817225"/>
            <a:ext cx="3884981" cy="4710896"/>
          </a:xfrm>
        </p:spPr>
        <p:txBody>
          <a:bodyPr>
            <a:noAutofit/>
          </a:bodyPr>
          <a:lstStyle/>
          <a:p>
            <a:pPr algn="ctr"/>
            <a:r>
              <a:rPr lang="pt-BR" sz="1800" dirty="0" smtClean="0"/>
              <a:t>Ocorre </a:t>
            </a:r>
            <a:r>
              <a:rPr lang="pt-BR" sz="1800" dirty="0"/>
              <a:t>na membrana conjuntiva de revestimento e tem início pela diferenciação de células </a:t>
            </a:r>
            <a:r>
              <a:rPr lang="pt-BR" sz="1800" dirty="0" err="1"/>
              <a:t>osteoprogenitoras</a:t>
            </a:r>
            <a:r>
              <a:rPr lang="pt-BR" sz="1800" dirty="0"/>
              <a:t> (células indiferenciadas) em grupos de osteoblastos</a:t>
            </a:r>
            <a:r>
              <a:rPr lang="pt-BR" sz="1800" dirty="0" smtClean="0"/>
              <a:t>.</a:t>
            </a:r>
          </a:p>
          <a:p>
            <a:pPr algn="ctr"/>
            <a:endParaRPr lang="pt-BR" sz="1800" dirty="0" smtClean="0"/>
          </a:p>
          <a:p>
            <a:pPr algn="ctr"/>
            <a:r>
              <a:rPr lang="pt-BR" sz="1800" dirty="0"/>
              <a:t>Processo pelo qual são formados os ossos chatos do crânio, contribuindo também para o crescimento em espessura dos ossos longos. </a:t>
            </a:r>
          </a:p>
          <a:p>
            <a:pPr algn="ctr"/>
            <a:r>
              <a:rPr lang="pt-BR" sz="1800" dirty="0"/>
              <a:t/>
            </a:r>
            <a:br>
              <a:rPr lang="pt-BR" sz="1800" dirty="0"/>
            </a:br>
            <a:endParaRPr lang="pt-BR" sz="18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81" y="1817225"/>
            <a:ext cx="6431280" cy="36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9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5454868" y="966952"/>
            <a:ext cx="5969876" cy="1680612"/>
          </a:xfrm>
        </p:spPr>
        <p:txBody>
          <a:bodyPr>
            <a:normAutofit fontScale="90000"/>
          </a:bodyPr>
          <a:lstStyle/>
          <a:p>
            <a:pPr algn="r"/>
            <a:r>
              <a:rPr lang="pt-BR" dirty="0" smtClean="0">
                <a:solidFill>
                  <a:schemeClr val="accent1"/>
                </a:solidFill>
              </a:rPr>
              <a:t>Objetivos </a:t>
            </a:r>
            <a:r>
              <a:rPr lang="pt-BR" sz="4900" dirty="0" smtClean="0">
                <a:solidFill>
                  <a:srgbClr val="F5CD8C"/>
                </a:solidFill>
              </a:rPr>
              <a:t>de</a:t>
            </a:r>
            <a:r>
              <a:rPr lang="pt-BR" sz="4900" dirty="0" smtClean="0">
                <a:solidFill>
                  <a:schemeClr val="tx1"/>
                </a:solidFill>
              </a:rPr>
              <a:t> aprendizagem   </a:t>
            </a:r>
            <a:endParaRPr lang="pt-BR" sz="4900" dirty="0">
              <a:solidFill>
                <a:schemeClr val="tx1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289737" y="2647564"/>
            <a:ext cx="763051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dirty="0"/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pt-BR" dirty="0">
                <a:latin typeface="Bahnschrift Light" panose="020B0502040204020203" pitchFamily="34" charset="0"/>
              </a:rPr>
              <a:t>Entender os conceitos básicos relativos ao crescimento e ao desenvolvimento </a:t>
            </a:r>
            <a:r>
              <a:rPr lang="pt-BR" dirty="0" smtClean="0">
                <a:latin typeface="Bahnschrift Light" panose="020B0502040204020203" pitchFamily="34" charset="0"/>
              </a:rPr>
              <a:t>craniofacial.</a:t>
            </a:r>
          </a:p>
          <a:p>
            <a:pPr algn="just"/>
            <a:endParaRPr lang="pt-BR" dirty="0" smtClean="0">
              <a:latin typeface="Bahnschrift Ligh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 smtClean="0">
                <a:latin typeface="Bahnschrift Light" panose="020B0502040204020203" pitchFamily="34" charset="0"/>
              </a:rPr>
              <a:t>Conhecer as diferentes teorias a respeito do crescimento craniofacial.</a:t>
            </a:r>
          </a:p>
          <a:p>
            <a:pPr algn="just"/>
            <a:endParaRPr lang="pt-BR" dirty="0" smtClean="0">
              <a:latin typeface="Bahnschrift Light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 smtClean="0">
                <a:latin typeface="Bahnschrift Light" panose="020B0502040204020203" pitchFamily="34" charset="0"/>
              </a:rPr>
              <a:t>Compreender as caraterísticas do crescimento </a:t>
            </a:r>
            <a:r>
              <a:rPr lang="pt-BR" dirty="0">
                <a:latin typeface="Bahnschrift Light" panose="020B0502040204020203" pitchFamily="34" charset="0"/>
              </a:rPr>
              <a:t>e </a:t>
            </a:r>
            <a:r>
              <a:rPr lang="pt-BR" dirty="0" smtClean="0">
                <a:latin typeface="Bahnschrift Light" panose="020B0502040204020203" pitchFamily="34" charset="0"/>
              </a:rPr>
              <a:t>do desenvolvimento craniofacial nos períodos pré-natal e pós-natal.</a:t>
            </a:r>
          </a:p>
          <a:p>
            <a:pPr algn="just"/>
            <a:endParaRPr lang="pt-BR" dirty="0" smtClean="0">
              <a:latin typeface="Bahnschrift Light" panose="020B0502040204020203" pitchFamily="34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pt-BR" dirty="0" smtClean="0">
                <a:latin typeface="Bahnschrift Light" panose="020B0502040204020203" pitchFamily="34" charset="0"/>
              </a:rPr>
              <a:t>Reconhecer os diferentes métodos de estudo do crescimento e do desenvolvimento craniofacial.</a:t>
            </a:r>
          </a:p>
          <a:p>
            <a:pPr algn="just"/>
            <a:endParaRPr lang="pt-BR" dirty="0" smtClean="0">
              <a:solidFill>
                <a:schemeClr val="tx1"/>
              </a:solidFill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4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7707061" y="654814"/>
            <a:ext cx="4116476" cy="531125"/>
          </a:xfrm>
        </p:spPr>
        <p:txBody>
          <a:bodyPr>
            <a:normAutofit/>
          </a:bodyPr>
          <a:lstStyle/>
          <a:p>
            <a:pPr algn="ctr"/>
            <a:r>
              <a:rPr lang="pt-BR" sz="2400" dirty="0" smtClean="0"/>
              <a:t>endocondral</a:t>
            </a:r>
            <a:endParaRPr lang="pt-BR" sz="2400" dirty="0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half" idx="2"/>
          </p:nvPr>
        </p:nvSpPr>
        <p:spPr>
          <a:xfrm>
            <a:off x="7707061" y="1273215"/>
            <a:ext cx="4357616" cy="483821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800" dirty="0"/>
              <a:t>Processo muito mais lento e que ocorre do centro para as extremidades do </a:t>
            </a:r>
            <a:r>
              <a:rPr lang="pt-BR" sz="1800" dirty="0" smtClean="0"/>
              <a:t>osso.  </a:t>
            </a:r>
          </a:p>
          <a:p>
            <a:pPr algn="ctr">
              <a:lnSpc>
                <a:spcPct val="100000"/>
              </a:lnSpc>
            </a:pPr>
            <a:endParaRPr lang="pt-BR" sz="1800" dirty="0"/>
          </a:p>
          <a:p>
            <a:pPr algn="ctr">
              <a:lnSpc>
                <a:spcPct val="100000"/>
              </a:lnSpc>
            </a:pPr>
            <a:r>
              <a:rPr lang="pt-BR" sz="1800" dirty="0" smtClean="0"/>
              <a:t>Inicialmente há um crescimento </a:t>
            </a:r>
            <a:r>
              <a:rPr lang="pt-BR" sz="1800" dirty="0"/>
              <a:t>intersticial, </a:t>
            </a:r>
            <a:r>
              <a:rPr lang="pt-BR" sz="1800" dirty="0" smtClean="0"/>
              <a:t>em que as células </a:t>
            </a:r>
            <a:r>
              <a:rPr lang="pt-BR" sz="1800" dirty="0" err="1" smtClean="0"/>
              <a:t>mesenquimais</a:t>
            </a:r>
            <a:r>
              <a:rPr lang="pt-BR" sz="1800" dirty="0" smtClean="0"/>
              <a:t> se diferenciam em condroblastos, estes começam a produzir uma matriz cartilagínea de tal forma que ficarão, posteriormente, aprisionados nessa matriz denominada cartilagem de crescimento.  Essa cartilagem posteriormente é invadida</a:t>
            </a:r>
            <a:r>
              <a:rPr lang="pt-BR" sz="1800" dirty="0"/>
              <a:t> </a:t>
            </a:r>
            <a:r>
              <a:rPr lang="pt-BR" sz="1800" dirty="0" smtClean="0"/>
              <a:t>e substituída por tecido ósseo, denominado osso endocondral</a:t>
            </a:r>
            <a:r>
              <a:rPr lang="pt-BR" sz="1800" dirty="0"/>
              <a:t>. </a:t>
            </a:r>
            <a:endParaRPr lang="pt-BR" sz="1800" dirty="0" smtClean="0"/>
          </a:p>
          <a:p>
            <a:pPr algn="ctr">
              <a:lnSpc>
                <a:spcPct val="100000"/>
              </a:lnSpc>
            </a:pPr>
            <a:endParaRPr lang="pt-BR" sz="1800" dirty="0" smtClean="0"/>
          </a:p>
          <a:p>
            <a:pPr algn="ctr">
              <a:lnSpc>
                <a:spcPct val="100000"/>
              </a:lnSpc>
            </a:pPr>
            <a:r>
              <a:rPr lang="pt-BR" sz="1800" dirty="0" smtClean="0"/>
              <a:t>Mediante esse processo são formados o côndilo mandibular e a base craniana </a:t>
            </a:r>
          </a:p>
          <a:p>
            <a:pPr algn="ctr">
              <a:lnSpc>
                <a:spcPct val="100000"/>
              </a:lnSpc>
            </a:pPr>
            <a:r>
              <a:rPr lang="pt-BR" sz="1800" dirty="0" smtClean="0"/>
              <a:t/>
            </a:r>
            <a:br>
              <a:rPr lang="pt-BR" sz="1800" dirty="0" smtClean="0"/>
            </a:br>
            <a:endParaRPr lang="pt-BR" sz="1800" dirty="0"/>
          </a:p>
        </p:txBody>
      </p:sp>
      <p:pic>
        <p:nvPicPr>
          <p:cNvPr id="4098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27" y="24954"/>
            <a:ext cx="6445938" cy="67759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71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723094" y="1599856"/>
            <a:ext cx="9144000" cy="3330735"/>
          </a:xfrm>
        </p:spPr>
        <p:txBody>
          <a:bodyPr>
            <a:noAutofit/>
          </a:bodyPr>
          <a:lstStyle/>
          <a:p>
            <a:pPr algn="ctr"/>
            <a:r>
              <a:rPr lang="pt-BR" sz="7200" dirty="0" smtClean="0"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Mecanismos de </a:t>
            </a:r>
            <a:r>
              <a:rPr lang="pt-BR" sz="7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crescimento </a:t>
            </a:r>
            <a:r>
              <a:rPr lang="pt-BR" sz="72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ósseo</a:t>
            </a:r>
            <a:endParaRPr lang="pt-BR" sz="7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 Condense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33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A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/>
              <a:t>Todo o crescimento ósseo é uma mistura de dois processos básicos:</a:t>
            </a:r>
          </a:p>
        </p:txBody>
      </p:sp>
      <p:sp>
        <p:nvSpPr>
          <p:cNvPr id="11" name="Espaço Reservado para Texto 10"/>
          <p:cNvSpPr>
            <a:spLocks noGrp="1"/>
          </p:cNvSpPr>
          <p:nvPr>
            <p:ph type="body" idx="1"/>
          </p:nvPr>
        </p:nvSpPr>
        <p:spPr>
          <a:xfrm>
            <a:off x="1538478" y="1920372"/>
            <a:ext cx="4800600" cy="632529"/>
          </a:xfrm>
        </p:spPr>
        <p:txBody>
          <a:bodyPr/>
          <a:lstStyle/>
          <a:p>
            <a:pPr algn="ctr"/>
            <a:r>
              <a:rPr lang="pt-BR" sz="2800" dirty="0" smtClean="0">
                <a:solidFill>
                  <a:schemeClr val="accent1"/>
                </a:solidFill>
              </a:rPr>
              <a:t>Deposição</a:t>
            </a:r>
            <a:endParaRPr lang="pt-BR" dirty="0">
              <a:solidFill>
                <a:schemeClr val="accent1"/>
              </a:solidFill>
            </a:endParaRPr>
          </a:p>
        </p:txBody>
      </p:sp>
      <p:sp>
        <p:nvSpPr>
          <p:cNvPr id="12" name="Espaço Reservado para Conteúdo 11"/>
          <p:cNvSpPr>
            <a:spLocks noGrp="1"/>
          </p:cNvSpPr>
          <p:nvPr>
            <p:ph sz="half" idx="2"/>
          </p:nvPr>
        </p:nvSpPr>
        <p:spPr>
          <a:xfrm>
            <a:off x="1342230" y="5251521"/>
            <a:ext cx="5291634" cy="1316182"/>
          </a:xfrm>
        </p:spPr>
        <p:txBody>
          <a:bodyPr>
            <a:noAutofit/>
          </a:bodyPr>
          <a:lstStyle/>
          <a:p>
            <a:pPr algn="ctr"/>
            <a:r>
              <a:rPr lang="pt-BR" sz="2800" dirty="0"/>
              <a:t>Ocorre na superfície da direção do crescimento.</a:t>
            </a:r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sz="quarter" idx="3"/>
          </p:nvPr>
        </p:nvSpPr>
        <p:spPr>
          <a:xfrm>
            <a:off x="6633864" y="2015549"/>
            <a:ext cx="4800600" cy="632529"/>
          </a:xfrm>
        </p:spPr>
        <p:txBody>
          <a:bodyPr/>
          <a:lstStyle/>
          <a:p>
            <a:pPr algn="ctr"/>
            <a:r>
              <a:rPr lang="pt-BR" sz="2800" dirty="0" smtClean="0">
                <a:solidFill>
                  <a:schemeClr val="accent1"/>
                </a:solidFill>
              </a:rPr>
              <a:t>Reabsorção</a:t>
            </a:r>
            <a:endParaRPr lang="pt-BR" dirty="0">
              <a:solidFill>
                <a:schemeClr val="accent1"/>
              </a:solidFill>
            </a:endParaRPr>
          </a:p>
        </p:txBody>
      </p:sp>
      <p:sp>
        <p:nvSpPr>
          <p:cNvPr id="14" name="Espaço Reservado para Conteúdo 13"/>
          <p:cNvSpPr>
            <a:spLocks noGrp="1"/>
          </p:cNvSpPr>
          <p:nvPr>
            <p:ph sz="quarter" idx="4"/>
          </p:nvPr>
        </p:nvSpPr>
        <p:spPr>
          <a:xfrm>
            <a:off x="6842542" y="5251521"/>
            <a:ext cx="4803152" cy="3212957"/>
          </a:xfrm>
        </p:spPr>
        <p:txBody>
          <a:bodyPr>
            <a:normAutofit/>
          </a:bodyPr>
          <a:lstStyle/>
          <a:p>
            <a:pPr algn="ctr"/>
            <a:r>
              <a:rPr lang="pt-BR" sz="2800" dirty="0"/>
              <a:t>Ocorre na superfície oposta</a:t>
            </a:r>
          </a:p>
        </p:txBody>
      </p:sp>
      <p:sp>
        <p:nvSpPr>
          <p:cNvPr id="9" name="Retângulo 8"/>
          <p:cNvSpPr/>
          <p:nvPr/>
        </p:nvSpPr>
        <p:spPr>
          <a:xfrm>
            <a:off x="2938164" y="132247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.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028" name="Picture 4" descr="Imagem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48" r="74765"/>
          <a:stretch/>
        </p:blipFill>
        <p:spPr bwMode="auto">
          <a:xfrm>
            <a:off x="7456353" y="2833386"/>
            <a:ext cx="3155622" cy="223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m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6" t="65187" r="25810"/>
          <a:stretch/>
        </p:blipFill>
        <p:spPr bwMode="auto">
          <a:xfrm>
            <a:off x="2043132" y="2739100"/>
            <a:ext cx="3341668" cy="251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57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5"/>
          <p:cNvSpPr txBox="1">
            <a:spLocks/>
          </p:cNvSpPr>
          <p:nvPr/>
        </p:nvSpPr>
        <p:spPr>
          <a:xfrm>
            <a:off x="4312297" y="531376"/>
            <a:ext cx="9597465" cy="11654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6000" dirty="0" smtClean="0">
                <a:solidFill>
                  <a:schemeClr val="accent1"/>
                </a:solidFill>
                <a:latin typeface="Copperplate Gothic Bold" panose="020E0705020206020404" pitchFamily="34" charset="0"/>
              </a:rPr>
              <a:t>REMODELAÇÃO </a:t>
            </a:r>
          </a:p>
        </p:txBody>
      </p:sp>
      <p:sp>
        <p:nvSpPr>
          <p:cNvPr id="6" name="Espaço Reservado para Conteúdo 6"/>
          <p:cNvSpPr txBox="1">
            <a:spLocks/>
          </p:cNvSpPr>
          <p:nvPr/>
        </p:nvSpPr>
        <p:spPr>
          <a:xfrm>
            <a:off x="2639553" y="2813472"/>
            <a:ext cx="7674015" cy="101774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6000" dirty="0" smtClean="0">
                <a:solidFill>
                  <a:schemeClr val="accent1"/>
                </a:solidFill>
                <a:latin typeface="Copperplate Gothic Bold" panose="020E0705020206020404" pitchFamily="34" charset="0"/>
              </a:rPr>
              <a:t>DESLIZAMENTO</a:t>
            </a:r>
          </a:p>
        </p:txBody>
      </p:sp>
      <p:sp>
        <p:nvSpPr>
          <p:cNvPr id="7" name="Espaço Reservado para Conteúdo 6"/>
          <p:cNvSpPr txBox="1">
            <a:spLocks/>
          </p:cNvSpPr>
          <p:nvPr/>
        </p:nvSpPr>
        <p:spPr>
          <a:xfrm>
            <a:off x="1226991" y="4947888"/>
            <a:ext cx="7930864" cy="101774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6000" dirty="0" smtClean="0">
                <a:solidFill>
                  <a:schemeClr val="accent1"/>
                </a:solidFill>
                <a:latin typeface="Copperplate Gothic Bold" panose="020E0705020206020404" pitchFamily="34" charset="0"/>
              </a:rPr>
              <a:t>DESLOCAMENTO</a:t>
            </a:r>
          </a:p>
        </p:txBody>
      </p:sp>
    </p:spTree>
    <p:extLst>
      <p:ext uri="{BB962C8B-B14F-4D97-AF65-F5344CB8AC3E}">
        <p14:creationId xmlns:p14="http://schemas.microsoft.com/office/powerpoint/2010/main" val="310848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uiExpand="1" build="p"/>
      <p:bldP spid="7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esultado de imagem para REMODELAÇÃO DESLIZAMENTO DESLOCAMENT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71" t="44741" r="33779" b="37145"/>
          <a:stretch/>
        </p:blipFill>
        <p:spPr bwMode="auto">
          <a:xfrm flipH="1">
            <a:off x="2646045" y="800099"/>
            <a:ext cx="6846570" cy="552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180944" y="142061"/>
            <a:ext cx="4623342" cy="897775"/>
          </a:xfrm>
        </p:spPr>
        <p:txBody>
          <a:bodyPr/>
          <a:lstStyle/>
          <a:p>
            <a:pPr algn="ctr"/>
            <a:r>
              <a:rPr lang="pt-BR" dirty="0" smtClean="0">
                <a:solidFill>
                  <a:srgbClr val="5B9BD5"/>
                </a:solidFill>
              </a:rPr>
              <a:t>Remodelação</a:t>
            </a:r>
            <a:endParaRPr lang="pt-BR" dirty="0">
              <a:solidFill>
                <a:srgbClr val="5B9BD5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4246245" y="4366260"/>
            <a:ext cx="894398" cy="680085"/>
          </a:xfrm>
          <a:prstGeom prst="rect">
            <a:avLst/>
          </a:prstGeom>
          <a:solidFill>
            <a:srgbClr val="97C2B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4246245" y="3783330"/>
            <a:ext cx="868680" cy="582930"/>
          </a:xfrm>
          <a:prstGeom prst="rect">
            <a:avLst/>
          </a:prstGeom>
          <a:solidFill>
            <a:srgbClr val="97C2B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4154805" y="3217810"/>
            <a:ext cx="960120" cy="582930"/>
          </a:xfrm>
          <a:prstGeom prst="rect">
            <a:avLst/>
          </a:prstGeom>
          <a:solidFill>
            <a:srgbClr val="97C2B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4326255" y="2734627"/>
            <a:ext cx="788670" cy="480326"/>
          </a:xfrm>
          <a:prstGeom prst="rect">
            <a:avLst/>
          </a:prstGeom>
          <a:solidFill>
            <a:srgbClr val="97C2B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2" name="Forma Livre 11"/>
          <p:cNvSpPr/>
          <p:nvPr/>
        </p:nvSpPr>
        <p:spPr>
          <a:xfrm>
            <a:off x="6318647" y="1801350"/>
            <a:ext cx="1641634" cy="3857106"/>
          </a:xfrm>
          <a:custGeom>
            <a:avLst/>
            <a:gdLst>
              <a:gd name="connsiteX0" fmla="*/ 240030 w 1131570"/>
              <a:gd name="connsiteY0" fmla="*/ 22860 h 3634740"/>
              <a:gd name="connsiteX1" fmla="*/ 240030 w 1131570"/>
              <a:gd name="connsiteY1" fmla="*/ 22860 h 3634740"/>
              <a:gd name="connsiteX2" fmla="*/ 194310 w 1131570"/>
              <a:gd name="connsiteY2" fmla="*/ 137160 h 3634740"/>
              <a:gd name="connsiteX3" fmla="*/ 171450 w 1131570"/>
              <a:gd name="connsiteY3" fmla="*/ 205740 h 3634740"/>
              <a:gd name="connsiteX4" fmla="*/ 148590 w 1131570"/>
              <a:gd name="connsiteY4" fmla="*/ 285750 h 3634740"/>
              <a:gd name="connsiteX5" fmla="*/ 114300 w 1131570"/>
              <a:gd name="connsiteY5" fmla="*/ 331470 h 3634740"/>
              <a:gd name="connsiteX6" fmla="*/ 57150 w 1131570"/>
              <a:gd name="connsiteY6" fmla="*/ 411480 h 3634740"/>
              <a:gd name="connsiteX7" fmla="*/ 34290 w 1131570"/>
              <a:gd name="connsiteY7" fmla="*/ 457200 h 3634740"/>
              <a:gd name="connsiteX8" fmla="*/ 0 w 1131570"/>
              <a:gd name="connsiteY8" fmla="*/ 582930 h 3634740"/>
              <a:gd name="connsiteX9" fmla="*/ 22860 w 1131570"/>
              <a:gd name="connsiteY9" fmla="*/ 834390 h 3634740"/>
              <a:gd name="connsiteX10" fmla="*/ 57150 w 1131570"/>
              <a:gd name="connsiteY10" fmla="*/ 857250 h 3634740"/>
              <a:gd name="connsiteX11" fmla="*/ 80010 w 1131570"/>
              <a:gd name="connsiteY11" fmla="*/ 891540 h 3634740"/>
              <a:gd name="connsiteX12" fmla="*/ 125730 w 1131570"/>
              <a:gd name="connsiteY12" fmla="*/ 925830 h 3634740"/>
              <a:gd name="connsiteX13" fmla="*/ 171450 w 1131570"/>
              <a:gd name="connsiteY13" fmla="*/ 994410 h 3634740"/>
              <a:gd name="connsiteX14" fmla="*/ 194310 w 1131570"/>
              <a:gd name="connsiteY14" fmla="*/ 1028700 h 3634740"/>
              <a:gd name="connsiteX15" fmla="*/ 228600 w 1131570"/>
              <a:gd name="connsiteY15" fmla="*/ 1062990 h 3634740"/>
              <a:gd name="connsiteX16" fmla="*/ 240030 w 1131570"/>
              <a:gd name="connsiteY16" fmla="*/ 1097280 h 3634740"/>
              <a:gd name="connsiteX17" fmla="*/ 228600 w 1131570"/>
              <a:gd name="connsiteY17" fmla="*/ 1291590 h 3634740"/>
              <a:gd name="connsiteX18" fmla="*/ 205740 w 1131570"/>
              <a:gd name="connsiteY18" fmla="*/ 1325880 h 3634740"/>
              <a:gd name="connsiteX19" fmla="*/ 148590 w 1131570"/>
              <a:gd name="connsiteY19" fmla="*/ 1394460 h 3634740"/>
              <a:gd name="connsiteX20" fmla="*/ 137160 w 1131570"/>
              <a:gd name="connsiteY20" fmla="*/ 1440180 h 3634740"/>
              <a:gd name="connsiteX21" fmla="*/ 125730 w 1131570"/>
              <a:gd name="connsiteY21" fmla="*/ 1623060 h 3634740"/>
              <a:gd name="connsiteX22" fmla="*/ 194310 w 1131570"/>
              <a:gd name="connsiteY22" fmla="*/ 1691640 h 3634740"/>
              <a:gd name="connsiteX23" fmla="*/ 228600 w 1131570"/>
              <a:gd name="connsiteY23" fmla="*/ 1737360 h 3634740"/>
              <a:gd name="connsiteX24" fmla="*/ 308610 w 1131570"/>
              <a:gd name="connsiteY24" fmla="*/ 1760220 h 3634740"/>
              <a:gd name="connsiteX25" fmla="*/ 354330 w 1131570"/>
              <a:gd name="connsiteY25" fmla="*/ 1783080 h 3634740"/>
              <a:gd name="connsiteX26" fmla="*/ 445770 w 1131570"/>
              <a:gd name="connsiteY26" fmla="*/ 1805940 h 3634740"/>
              <a:gd name="connsiteX27" fmla="*/ 502920 w 1131570"/>
              <a:gd name="connsiteY27" fmla="*/ 1863090 h 3634740"/>
              <a:gd name="connsiteX28" fmla="*/ 525780 w 1131570"/>
              <a:gd name="connsiteY28" fmla="*/ 1897380 h 3634740"/>
              <a:gd name="connsiteX29" fmla="*/ 514350 w 1131570"/>
              <a:gd name="connsiteY29" fmla="*/ 2023110 h 3634740"/>
              <a:gd name="connsiteX30" fmla="*/ 468630 w 1131570"/>
              <a:gd name="connsiteY30" fmla="*/ 2034540 h 3634740"/>
              <a:gd name="connsiteX31" fmla="*/ 434340 w 1131570"/>
              <a:gd name="connsiteY31" fmla="*/ 2068830 h 3634740"/>
              <a:gd name="connsiteX32" fmla="*/ 400050 w 1131570"/>
              <a:gd name="connsiteY32" fmla="*/ 2080260 h 3634740"/>
              <a:gd name="connsiteX33" fmla="*/ 354330 w 1131570"/>
              <a:gd name="connsiteY33" fmla="*/ 2103120 h 3634740"/>
              <a:gd name="connsiteX34" fmla="*/ 320040 w 1131570"/>
              <a:gd name="connsiteY34" fmla="*/ 2125980 h 3634740"/>
              <a:gd name="connsiteX35" fmla="*/ 274320 w 1131570"/>
              <a:gd name="connsiteY35" fmla="*/ 2137410 h 3634740"/>
              <a:gd name="connsiteX36" fmla="*/ 217170 w 1131570"/>
              <a:gd name="connsiteY36" fmla="*/ 2183130 h 3634740"/>
              <a:gd name="connsiteX37" fmla="*/ 148590 w 1131570"/>
              <a:gd name="connsiteY37" fmla="*/ 2263140 h 3634740"/>
              <a:gd name="connsiteX38" fmla="*/ 80010 w 1131570"/>
              <a:gd name="connsiteY38" fmla="*/ 2331720 h 3634740"/>
              <a:gd name="connsiteX39" fmla="*/ 80010 w 1131570"/>
              <a:gd name="connsiteY39" fmla="*/ 2640330 h 3634740"/>
              <a:gd name="connsiteX40" fmla="*/ 125730 w 1131570"/>
              <a:gd name="connsiteY40" fmla="*/ 2708910 h 3634740"/>
              <a:gd name="connsiteX41" fmla="*/ 228600 w 1131570"/>
              <a:gd name="connsiteY41" fmla="*/ 2800350 h 3634740"/>
              <a:gd name="connsiteX42" fmla="*/ 262890 w 1131570"/>
              <a:gd name="connsiteY42" fmla="*/ 2811780 h 3634740"/>
              <a:gd name="connsiteX43" fmla="*/ 297180 w 1131570"/>
              <a:gd name="connsiteY43" fmla="*/ 2846070 h 3634740"/>
              <a:gd name="connsiteX44" fmla="*/ 320040 w 1131570"/>
              <a:gd name="connsiteY44" fmla="*/ 2914650 h 3634740"/>
              <a:gd name="connsiteX45" fmla="*/ 308610 w 1131570"/>
              <a:gd name="connsiteY45" fmla="*/ 3017520 h 3634740"/>
              <a:gd name="connsiteX46" fmla="*/ 274320 w 1131570"/>
              <a:gd name="connsiteY46" fmla="*/ 3040380 h 3634740"/>
              <a:gd name="connsiteX47" fmla="*/ 205740 w 1131570"/>
              <a:gd name="connsiteY47" fmla="*/ 3120390 h 3634740"/>
              <a:gd name="connsiteX48" fmla="*/ 194310 w 1131570"/>
              <a:gd name="connsiteY48" fmla="*/ 3154680 h 3634740"/>
              <a:gd name="connsiteX49" fmla="*/ 205740 w 1131570"/>
              <a:gd name="connsiteY49" fmla="*/ 3463290 h 3634740"/>
              <a:gd name="connsiteX50" fmla="*/ 217170 w 1131570"/>
              <a:gd name="connsiteY50" fmla="*/ 3509010 h 3634740"/>
              <a:gd name="connsiteX51" fmla="*/ 411480 w 1131570"/>
              <a:gd name="connsiteY51" fmla="*/ 3543300 h 3634740"/>
              <a:gd name="connsiteX52" fmla="*/ 571500 w 1131570"/>
              <a:gd name="connsiteY52" fmla="*/ 3554730 h 3634740"/>
              <a:gd name="connsiteX53" fmla="*/ 651510 w 1131570"/>
              <a:gd name="connsiteY53" fmla="*/ 3577590 h 3634740"/>
              <a:gd name="connsiteX54" fmla="*/ 674370 w 1131570"/>
              <a:gd name="connsiteY54" fmla="*/ 3611880 h 3634740"/>
              <a:gd name="connsiteX55" fmla="*/ 720090 w 1131570"/>
              <a:gd name="connsiteY55" fmla="*/ 3634740 h 3634740"/>
              <a:gd name="connsiteX56" fmla="*/ 937260 w 1131570"/>
              <a:gd name="connsiteY56" fmla="*/ 3600450 h 3634740"/>
              <a:gd name="connsiteX57" fmla="*/ 994410 w 1131570"/>
              <a:gd name="connsiteY57" fmla="*/ 3520440 h 3634740"/>
              <a:gd name="connsiteX58" fmla="*/ 1051560 w 1131570"/>
              <a:gd name="connsiteY58" fmla="*/ 3406140 h 3634740"/>
              <a:gd name="connsiteX59" fmla="*/ 1062990 w 1131570"/>
              <a:gd name="connsiteY59" fmla="*/ 3337560 h 3634740"/>
              <a:gd name="connsiteX60" fmla="*/ 1085850 w 1131570"/>
              <a:gd name="connsiteY60" fmla="*/ 3257550 h 3634740"/>
              <a:gd name="connsiteX61" fmla="*/ 1074420 w 1131570"/>
              <a:gd name="connsiteY61" fmla="*/ 3108960 h 3634740"/>
              <a:gd name="connsiteX62" fmla="*/ 1005840 w 1131570"/>
              <a:gd name="connsiteY62" fmla="*/ 3040380 h 3634740"/>
              <a:gd name="connsiteX63" fmla="*/ 982980 w 1131570"/>
              <a:gd name="connsiteY63" fmla="*/ 3006090 h 3634740"/>
              <a:gd name="connsiteX64" fmla="*/ 937260 w 1131570"/>
              <a:gd name="connsiteY64" fmla="*/ 2971800 h 3634740"/>
              <a:gd name="connsiteX65" fmla="*/ 925830 w 1131570"/>
              <a:gd name="connsiteY65" fmla="*/ 2926080 h 3634740"/>
              <a:gd name="connsiteX66" fmla="*/ 914400 w 1131570"/>
              <a:gd name="connsiteY66" fmla="*/ 2891790 h 3634740"/>
              <a:gd name="connsiteX67" fmla="*/ 902970 w 1131570"/>
              <a:gd name="connsiteY67" fmla="*/ 2743200 h 3634740"/>
              <a:gd name="connsiteX68" fmla="*/ 914400 w 1131570"/>
              <a:gd name="connsiteY68" fmla="*/ 2606040 h 3634740"/>
              <a:gd name="connsiteX69" fmla="*/ 1017270 w 1131570"/>
              <a:gd name="connsiteY69" fmla="*/ 2594610 h 3634740"/>
              <a:gd name="connsiteX70" fmla="*/ 1051560 w 1131570"/>
              <a:gd name="connsiteY70" fmla="*/ 2560320 h 3634740"/>
              <a:gd name="connsiteX71" fmla="*/ 1062990 w 1131570"/>
              <a:gd name="connsiteY71" fmla="*/ 2491740 h 3634740"/>
              <a:gd name="connsiteX72" fmla="*/ 1097280 w 1131570"/>
              <a:gd name="connsiteY72" fmla="*/ 2411730 h 3634740"/>
              <a:gd name="connsiteX73" fmla="*/ 1108710 w 1131570"/>
              <a:gd name="connsiteY73" fmla="*/ 2343150 h 3634740"/>
              <a:gd name="connsiteX74" fmla="*/ 1131570 w 1131570"/>
              <a:gd name="connsiteY74" fmla="*/ 2251710 h 3634740"/>
              <a:gd name="connsiteX75" fmla="*/ 1120140 w 1131570"/>
              <a:gd name="connsiteY75" fmla="*/ 1988820 h 3634740"/>
              <a:gd name="connsiteX76" fmla="*/ 1085850 w 1131570"/>
              <a:gd name="connsiteY76" fmla="*/ 1977390 h 3634740"/>
              <a:gd name="connsiteX77" fmla="*/ 1051560 w 1131570"/>
              <a:gd name="connsiteY77" fmla="*/ 1954530 h 3634740"/>
              <a:gd name="connsiteX78" fmla="*/ 994410 w 1131570"/>
              <a:gd name="connsiteY78" fmla="*/ 1885950 h 3634740"/>
              <a:gd name="connsiteX79" fmla="*/ 982980 w 1131570"/>
              <a:gd name="connsiteY79" fmla="*/ 1405890 h 3634740"/>
              <a:gd name="connsiteX80" fmla="*/ 960120 w 1131570"/>
              <a:gd name="connsiteY80" fmla="*/ 1337310 h 3634740"/>
              <a:gd name="connsiteX81" fmla="*/ 925830 w 1131570"/>
              <a:gd name="connsiteY81" fmla="*/ 1268730 h 3634740"/>
              <a:gd name="connsiteX82" fmla="*/ 891540 w 1131570"/>
              <a:gd name="connsiteY82" fmla="*/ 1234440 h 3634740"/>
              <a:gd name="connsiteX83" fmla="*/ 868680 w 1131570"/>
              <a:gd name="connsiteY83" fmla="*/ 1188720 h 3634740"/>
              <a:gd name="connsiteX84" fmla="*/ 857250 w 1131570"/>
              <a:gd name="connsiteY84" fmla="*/ 1074420 h 3634740"/>
              <a:gd name="connsiteX85" fmla="*/ 845820 w 1131570"/>
              <a:gd name="connsiteY85" fmla="*/ 1028700 h 3634740"/>
              <a:gd name="connsiteX86" fmla="*/ 822960 w 1131570"/>
              <a:gd name="connsiteY86" fmla="*/ 525780 h 3634740"/>
              <a:gd name="connsiteX87" fmla="*/ 788670 w 1131570"/>
              <a:gd name="connsiteY87" fmla="*/ 457200 h 3634740"/>
              <a:gd name="connsiteX88" fmla="*/ 754380 w 1131570"/>
              <a:gd name="connsiteY88" fmla="*/ 422910 h 3634740"/>
              <a:gd name="connsiteX89" fmla="*/ 742950 w 1131570"/>
              <a:gd name="connsiteY89" fmla="*/ 388620 h 3634740"/>
              <a:gd name="connsiteX90" fmla="*/ 685800 w 1131570"/>
              <a:gd name="connsiteY90" fmla="*/ 331470 h 3634740"/>
              <a:gd name="connsiteX91" fmla="*/ 651510 w 1131570"/>
              <a:gd name="connsiteY91" fmla="*/ 194310 h 3634740"/>
              <a:gd name="connsiteX92" fmla="*/ 640080 w 1131570"/>
              <a:gd name="connsiteY92" fmla="*/ 148590 h 3634740"/>
              <a:gd name="connsiteX93" fmla="*/ 628650 w 1131570"/>
              <a:gd name="connsiteY93" fmla="*/ 91440 h 3634740"/>
              <a:gd name="connsiteX94" fmla="*/ 605790 w 1131570"/>
              <a:gd name="connsiteY94" fmla="*/ 57150 h 3634740"/>
              <a:gd name="connsiteX95" fmla="*/ 560070 w 1131570"/>
              <a:gd name="connsiteY95" fmla="*/ 0 h 3634740"/>
              <a:gd name="connsiteX96" fmla="*/ 240030 w 1131570"/>
              <a:gd name="connsiteY96" fmla="*/ 22860 h 3634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1131570" h="3634740">
                <a:moveTo>
                  <a:pt x="240030" y="22860"/>
                </a:moveTo>
                <a:lnTo>
                  <a:pt x="240030" y="22860"/>
                </a:lnTo>
                <a:cubicBezTo>
                  <a:pt x="224790" y="60960"/>
                  <a:pt x="208718" y="98738"/>
                  <a:pt x="194310" y="137160"/>
                </a:cubicBezTo>
                <a:cubicBezTo>
                  <a:pt x="185849" y="159722"/>
                  <a:pt x="177294" y="182363"/>
                  <a:pt x="171450" y="205740"/>
                </a:cubicBezTo>
                <a:cubicBezTo>
                  <a:pt x="168976" y="215638"/>
                  <a:pt x="155878" y="272996"/>
                  <a:pt x="148590" y="285750"/>
                </a:cubicBezTo>
                <a:cubicBezTo>
                  <a:pt x="139139" y="302290"/>
                  <a:pt x="125730" y="316230"/>
                  <a:pt x="114300" y="331470"/>
                </a:cubicBezTo>
                <a:cubicBezTo>
                  <a:pt x="89990" y="404399"/>
                  <a:pt x="122237" y="324697"/>
                  <a:pt x="57150" y="411480"/>
                </a:cubicBezTo>
                <a:cubicBezTo>
                  <a:pt x="46927" y="425111"/>
                  <a:pt x="40113" y="441187"/>
                  <a:pt x="34290" y="457200"/>
                </a:cubicBezTo>
                <a:cubicBezTo>
                  <a:pt x="23420" y="487093"/>
                  <a:pt x="8923" y="547239"/>
                  <a:pt x="0" y="582930"/>
                </a:cubicBezTo>
                <a:cubicBezTo>
                  <a:pt x="7620" y="666750"/>
                  <a:pt x="5694" y="751993"/>
                  <a:pt x="22860" y="834390"/>
                </a:cubicBezTo>
                <a:cubicBezTo>
                  <a:pt x="25662" y="847838"/>
                  <a:pt x="47436" y="847536"/>
                  <a:pt x="57150" y="857250"/>
                </a:cubicBezTo>
                <a:cubicBezTo>
                  <a:pt x="66864" y="866964"/>
                  <a:pt x="70296" y="881826"/>
                  <a:pt x="80010" y="891540"/>
                </a:cubicBezTo>
                <a:cubicBezTo>
                  <a:pt x="93480" y="905010"/>
                  <a:pt x="113074" y="911592"/>
                  <a:pt x="125730" y="925830"/>
                </a:cubicBezTo>
                <a:cubicBezTo>
                  <a:pt x="143983" y="946365"/>
                  <a:pt x="156210" y="971550"/>
                  <a:pt x="171450" y="994410"/>
                </a:cubicBezTo>
                <a:cubicBezTo>
                  <a:pt x="179070" y="1005840"/>
                  <a:pt x="184596" y="1018986"/>
                  <a:pt x="194310" y="1028700"/>
                </a:cubicBezTo>
                <a:lnTo>
                  <a:pt x="228600" y="1062990"/>
                </a:lnTo>
                <a:cubicBezTo>
                  <a:pt x="232410" y="1074420"/>
                  <a:pt x="240030" y="1085232"/>
                  <a:pt x="240030" y="1097280"/>
                </a:cubicBezTo>
                <a:cubicBezTo>
                  <a:pt x="240030" y="1162162"/>
                  <a:pt x="238225" y="1227426"/>
                  <a:pt x="228600" y="1291590"/>
                </a:cubicBezTo>
                <a:cubicBezTo>
                  <a:pt x="226562" y="1305175"/>
                  <a:pt x="214534" y="1315327"/>
                  <a:pt x="205740" y="1325880"/>
                </a:cubicBezTo>
                <a:cubicBezTo>
                  <a:pt x="132401" y="1413887"/>
                  <a:pt x="205347" y="1309324"/>
                  <a:pt x="148590" y="1394460"/>
                </a:cubicBezTo>
                <a:cubicBezTo>
                  <a:pt x="144780" y="1409700"/>
                  <a:pt x="141293" y="1425024"/>
                  <a:pt x="137160" y="1440180"/>
                </a:cubicBezTo>
                <a:cubicBezTo>
                  <a:pt x="119502" y="1504924"/>
                  <a:pt x="92976" y="1552874"/>
                  <a:pt x="125730" y="1623060"/>
                </a:cubicBezTo>
                <a:cubicBezTo>
                  <a:pt x="139401" y="1652356"/>
                  <a:pt x="174913" y="1665777"/>
                  <a:pt x="194310" y="1691640"/>
                </a:cubicBezTo>
                <a:cubicBezTo>
                  <a:pt x="205740" y="1706880"/>
                  <a:pt x="213965" y="1725164"/>
                  <a:pt x="228600" y="1737360"/>
                </a:cubicBezTo>
                <a:cubicBezTo>
                  <a:pt x="236136" y="1743640"/>
                  <a:pt x="305515" y="1759059"/>
                  <a:pt x="308610" y="1760220"/>
                </a:cubicBezTo>
                <a:cubicBezTo>
                  <a:pt x="324564" y="1766203"/>
                  <a:pt x="338669" y="1776368"/>
                  <a:pt x="354330" y="1783080"/>
                </a:cubicBezTo>
                <a:cubicBezTo>
                  <a:pt x="385084" y="1796260"/>
                  <a:pt x="412226" y="1799231"/>
                  <a:pt x="445770" y="1805940"/>
                </a:cubicBezTo>
                <a:cubicBezTo>
                  <a:pt x="506730" y="1897380"/>
                  <a:pt x="426720" y="1786890"/>
                  <a:pt x="502920" y="1863090"/>
                </a:cubicBezTo>
                <a:cubicBezTo>
                  <a:pt x="512634" y="1872804"/>
                  <a:pt x="518160" y="1885950"/>
                  <a:pt x="525780" y="1897380"/>
                </a:cubicBezTo>
                <a:cubicBezTo>
                  <a:pt x="521970" y="1939290"/>
                  <a:pt x="530536" y="1984264"/>
                  <a:pt x="514350" y="2023110"/>
                </a:cubicBezTo>
                <a:cubicBezTo>
                  <a:pt x="508308" y="2037611"/>
                  <a:pt x="482269" y="2026746"/>
                  <a:pt x="468630" y="2034540"/>
                </a:cubicBezTo>
                <a:cubicBezTo>
                  <a:pt x="454595" y="2042560"/>
                  <a:pt x="447790" y="2059864"/>
                  <a:pt x="434340" y="2068830"/>
                </a:cubicBezTo>
                <a:cubicBezTo>
                  <a:pt x="424315" y="2075513"/>
                  <a:pt x="411124" y="2075514"/>
                  <a:pt x="400050" y="2080260"/>
                </a:cubicBezTo>
                <a:cubicBezTo>
                  <a:pt x="384389" y="2086972"/>
                  <a:pt x="369124" y="2094666"/>
                  <a:pt x="354330" y="2103120"/>
                </a:cubicBezTo>
                <a:cubicBezTo>
                  <a:pt x="342403" y="2109936"/>
                  <a:pt x="332666" y="2120569"/>
                  <a:pt x="320040" y="2125980"/>
                </a:cubicBezTo>
                <a:cubicBezTo>
                  <a:pt x="305601" y="2132168"/>
                  <a:pt x="289560" y="2133600"/>
                  <a:pt x="274320" y="2137410"/>
                </a:cubicBezTo>
                <a:cubicBezTo>
                  <a:pt x="223195" y="2214098"/>
                  <a:pt x="283421" y="2138963"/>
                  <a:pt x="217170" y="2183130"/>
                </a:cubicBezTo>
                <a:cubicBezTo>
                  <a:pt x="186567" y="2203532"/>
                  <a:pt x="172358" y="2236731"/>
                  <a:pt x="148590" y="2263140"/>
                </a:cubicBezTo>
                <a:cubicBezTo>
                  <a:pt x="126963" y="2287170"/>
                  <a:pt x="80010" y="2331720"/>
                  <a:pt x="80010" y="2331720"/>
                </a:cubicBezTo>
                <a:cubicBezTo>
                  <a:pt x="42781" y="2443408"/>
                  <a:pt x="44215" y="2425562"/>
                  <a:pt x="80010" y="2640330"/>
                </a:cubicBezTo>
                <a:cubicBezTo>
                  <a:pt x="84527" y="2667430"/>
                  <a:pt x="106303" y="2689483"/>
                  <a:pt x="125730" y="2708910"/>
                </a:cubicBezTo>
                <a:cubicBezTo>
                  <a:pt x="156023" y="2739203"/>
                  <a:pt x="187807" y="2779954"/>
                  <a:pt x="228600" y="2800350"/>
                </a:cubicBezTo>
                <a:cubicBezTo>
                  <a:pt x="239376" y="2805738"/>
                  <a:pt x="251460" y="2807970"/>
                  <a:pt x="262890" y="2811780"/>
                </a:cubicBezTo>
                <a:cubicBezTo>
                  <a:pt x="274320" y="2823210"/>
                  <a:pt x="289330" y="2831940"/>
                  <a:pt x="297180" y="2846070"/>
                </a:cubicBezTo>
                <a:cubicBezTo>
                  <a:pt x="308882" y="2867134"/>
                  <a:pt x="320040" y="2914650"/>
                  <a:pt x="320040" y="2914650"/>
                </a:cubicBezTo>
                <a:cubicBezTo>
                  <a:pt x="316230" y="2948940"/>
                  <a:pt x="320400" y="2985096"/>
                  <a:pt x="308610" y="3017520"/>
                </a:cubicBezTo>
                <a:cubicBezTo>
                  <a:pt x="303915" y="3030430"/>
                  <a:pt x="284750" y="3031440"/>
                  <a:pt x="274320" y="3040380"/>
                </a:cubicBezTo>
                <a:cubicBezTo>
                  <a:pt x="249713" y="3061472"/>
                  <a:pt x="220907" y="3090056"/>
                  <a:pt x="205740" y="3120390"/>
                </a:cubicBezTo>
                <a:cubicBezTo>
                  <a:pt x="200352" y="3131166"/>
                  <a:pt x="198120" y="3143250"/>
                  <a:pt x="194310" y="3154680"/>
                </a:cubicBezTo>
                <a:cubicBezTo>
                  <a:pt x="198120" y="3257550"/>
                  <a:pt x="199112" y="3360563"/>
                  <a:pt x="205740" y="3463290"/>
                </a:cubicBezTo>
                <a:cubicBezTo>
                  <a:pt x="206751" y="3478966"/>
                  <a:pt x="205243" y="3498787"/>
                  <a:pt x="217170" y="3509010"/>
                </a:cubicBezTo>
                <a:cubicBezTo>
                  <a:pt x="251336" y="3538296"/>
                  <a:pt x="391576" y="3541708"/>
                  <a:pt x="411480" y="3543300"/>
                </a:cubicBezTo>
                <a:lnTo>
                  <a:pt x="571500" y="3554730"/>
                </a:lnTo>
                <a:cubicBezTo>
                  <a:pt x="574487" y="3555477"/>
                  <a:pt x="644057" y="3571627"/>
                  <a:pt x="651510" y="3577590"/>
                </a:cubicBezTo>
                <a:cubicBezTo>
                  <a:pt x="662237" y="3586172"/>
                  <a:pt x="663817" y="3603086"/>
                  <a:pt x="674370" y="3611880"/>
                </a:cubicBezTo>
                <a:cubicBezTo>
                  <a:pt x="687460" y="3622788"/>
                  <a:pt x="704850" y="3627120"/>
                  <a:pt x="720090" y="3634740"/>
                </a:cubicBezTo>
                <a:cubicBezTo>
                  <a:pt x="756999" y="3632104"/>
                  <a:pt x="885546" y="3639236"/>
                  <a:pt x="937260" y="3600450"/>
                </a:cubicBezTo>
                <a:cubicBezTo>
                  <a:pt x="946712" y="3593361"/>
                  <a:pt x="984838" y="3534798"/>
                  <a:pt x="994410" y="3520440"/>
                </a:cubicBezTo>
                <a:cubicBezTo>
                  <a:pt x="1026256" y="3361209"/>
                  <a:pt x="974074" y="3576609"/>
                  <a:pt x="1051560" y="3406140"/>
                </a:cubicBezTo>
                <a:cubicBezTo>
                  <a:pt x="1061150" y="3385042"/>
                  <a:pt x="1058445" y="3360285"/>
                  <a:pt x="1062990" y="3337560"/>
                </a:cubicBezTo>
                <a:cubicBezTo>
                  <a:pt x="1070166" y="3301680"/>
                  <a:pt x="1074956" y="3290232"/>
                  <a:pt x="1085850" y="3257550"/>
                </a:cubicBezTo>
                <a:cubicBezTo>
                  <a:pt x="1082040" y="3208020"/>
                  <a:pt x="1091593" y="3155573"/>
                  <a:pt x="1074420" y="3108960"/>
                </a:cubicBezTo>
                <a:cubicBezTo>
                  <a:pt x="1063244" y="3078624"/>
                  <a:pt x="1023773" y="3067279"/>
                  <a:pt x="1005840" y="3040380"/>
                </a:cubicBezTo>
                <a:cubicBezTo>
                  <a:pt x="998220" y="3028950"/>
                  <a:pt x="992694" y="3015804"/>
                  <a:pt x="982980" y="3006090"/>
                </a:cubicBezTo>
                <a:cubicBezTo>
                  <a:pt x="969510" y="2992620"/>
                  <a:pt x="952500" y="2983230"/>
                  <a:pt x="937260" y="2971800"/>
                </a:cubicBezTo>
                <a:cubicBezTo>
                  <a:pt x="933450" y="2956560"/>
                  <a:pt x="930146" y="2941185"/>
                  <a:pt x="925830" y="2926080"/>
                </a:cubicBezTo>
                <a:cubicBezTo>
                  <a:pt x="922520" y="2914495"/>
                  <a:pt x="915894" y="2903745"/>
                  <a:pt x="914400" y="2891790"/>
                </a:cubicBezTo>
                <a:cubicBezTo>
                  <a:pt x="908238" y="2842497"/>
                  <a:pt x="906780" y="2792730"/>
                  <a:pt x="902970" y="2743200"/>
                </a:cubicBezTo>
                <a:cubicBezTo>
                  <a:pt x="906780" y="2697480"/>
                  <a:pt x="886427" y="2642404"/>
                  <a:pt x="914400" y="2606040"/>
                </a:cubicBezTo>
                <a:cubicBezTo>
                  <a:pt x="935436" y="2578694"/>
                  <a:pt x="984539" y="2605520"/>
                  <a:pt x="1017270" y="2594610"/>
                </a:cubicBezTo>
                <a:cubicBezTo>
                  <a:pt x="1032605" y="2589498"/>
                  <a:pt x="1040130" y="2571750"/>
                  <a:pt x="1051560" y="2560320"/>
                </a:cubicBezTo>
                <a:cubicBezTo>
                  <a:pt x="1055370" y="2537460"/>
                  <a:pt x="1056331" y="2513938"/>
                  <a:pt x="1062990" y="2491740"/>
                </a:cubicBezTo>
                <a:cubicBezTo>
                  <a:pt x="1092942" y="2391901"/>
                  <a:pt x="1079257" y="2492832"/>
                  <a:pt x="1097280" y="2411730"/>
                </a:cubicBezTo>
                <a:cubicBezTo>
                  <a:pt x="1102307" y="2389107"/>
                  <a:pt x="1103854" y="2365811"/>
                  <a:pt x="1108710" y="2343150"/>
                </a:cubicBezTo>
                <a:cubicBezTo>
                  <a:pt x="1115293" y="2312429"/>
                  <a:pt x="1123950" y="2282190"/>
                  <a:pt x="1131570" y="2251710"/>
                </a:cubicBezTo>
                <a:cubicBezTo>
                  <a:pt x="1127760" y="2164080"/>
                  <a:pt x="1134560" y="2075339"/>
                  <a:pt x="1120140" y="1988820"/>
                </a:cubicBezTo>
                <a:cubicBezTo>
                  <a:pt x="1118159" y="1976936"/>
                  <a:pt x="1096626" y="1982778"/>
                  <a:pt x="1085850" y="1977390"/>
                </a:cubicBezTo>
                <a:cubicBezTo>
                  <a:pt x="1073563" y="1971247"/>
                  <a:pt x="1062113" y="1963324"/>
                  <a:pt x="1051560" y="1954530"/>
                </a:cubicBezTo>
                <a:cubicBezTo>
                  <a:pt x="1018557" y="1927028"/>
                  <a:pt x="1016887" y="1919666"/>
                  <a:pt x="994410" y="1885950"/>
                </a:cubicBezTo>
                <a:cubicBezTo>
                  <a:pt x="990600" y="1725930"/>
                  <a:pt x="992965" y="1565644"/>
                  <a:pt x="982980" y="1405890"/>
                </a:cubicBezTo>
                <a:cubicBezTo>
                  <a:pt x="981477" y="1381840"/>
                  <a:pt x="967740" y="1360170"/>
                  <a:pt x="960120" y="1337310"/>
                </a:cubicBezTo>
                <a:cubicBezTo>
                  <a:pt x="948664" y="1302943"/>
                  <a:pt x="950449" y="1298273"/>
                  <a:pt x="925830" y="1268730"/>
                </a:cubicBezTo>
                <a:cubicBezTo>
                  <a:pt x="915482" y="1256312"/>
                  <a:pt x="900935" y="1247594"/>
                  <a:pt x="891540" y="1234440"/>
                </a:cubicBezTo>
                <a:cubicBezTo>
                  <a:pt x="881636" y="1220575"/>
                  <a:pt x="876300" y="1203960"/>
                  <a:pt x="868680" y="1188720"/>
                </a:cubicBezTo>
                <a:cubicBezTo>
                  <a:pt x="864870" y="1150620"/>
                  <a:pt x="862665" y="1112325"/>
                  <a:pt x="857250" y="1074420"/>
                </a:cubicBezTo>
                <a:cubicBezTo>
                  <a:pt x="855028" y="1058869"/>
                  <a:pt x="846800" y="1044378"/>
                  <a:pt x="845820" y="1028700"/>
                </a:cubicBezTo>
                <a:cubicBezTo>
                  <a:pt x="835352" y="861214"/>
                  <a:pt x="833650" y="693252"/>
                  <a:pt x="822960" y="525780"/>
                </a:cubicBezTo>
                <a:cubicBezTo>
                  <a:pt x="821535" y="503450"/>
                  <a:pt x="801853" y="473020"/>
                  <a:pt x="788670" y="457200"/>
                </a:cubicBezTo>
                <a:cubicBezTo>
                  <a:pt x="778322" y="444782"/>
                  <a:pt x="765810" y="434340"/>
                  <a:pt x="754380" y="422910"/>
                </a:cubicBezTo>
                <a:cubicBezTo>
                  <a:pt x="750570" y="411480"/>
                  <a:pt x="750476" y="398028"/>
                  <a:pt x="742950" y="388620"/>
                </a:cubicBezTo>
                <a:cubicBezTo>
                  <a:pt x="693420" y="326708"/>
                  <a:pt x="720090" y="408622"/>
                  <a:pt x="685800" y="331470"/>
                </a:cubicBezTo>
                <a:cubicBezTo>
                  <a:pt x="658025" y="268977"/>
                  <a:pt x="664580" y="259659"/>
                  <a:pt x="651510" y="194310"/>
                </a:cubicBezTo>
                <a:cubicBezTo>
                  <a:pt x="648429" y="178906"/>
                  <a:pt x="643488" y="163925"/>
                  <a:pt x="640080" y="148590"/>
                </a:cubicBezTo>
                <a:cubicBezTo>
                  <a:pt x="635866" y="129625"/>
                  <a:pt x="635471" y="109630"/>
                  <a:pt x="628650" y="91440"/>
                </a:cubicBezTo>
                <a:cubicBezTo>
                  <a:pt x="623827" y="78578"/>
                  <a:pt x="611933" y="69437"/>
                  <a:pt x="605790" y="57150"/>
                </a:cubicBezTo>
                <a:cubicBezTo>
                  <a:pt x="593877" y="33325"/>
                  <a:pt x="599982" y="2753"/>
                  <a:pt x="560070" y="0"/>
                </a:cubicBezTo>
                <a:lnTo>
                  <a:pt x="240030" y="22860"/>
                </a:lnTo>
                <a:close/>
              </a:path>
            </a:pathLst>
          </a:cu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4" name="Forma Livre 13"/>
          <p:cNvSpPr/>
          <p:nvPr/>
        </p:nvSpPr>
        <p:spPr>
          <a:xfrm>
            <a:off x="7232379" y="5530215"/>
            <a:ext cx="178814" cy="148590"/>
          </a:xfrm>
          <a:custGeom>
            <a:avLst/>
            <a:gdLst>
              <a:gd name="connsiteX0" fmla="*/ 327404 w 464677"/>
              <a:gd name="connsiteY0" fmla="*/ 1050 h 389670"/>
              <a:gd name="connsiteX1" fmla="*/ 327404 w 464677"/>
              <a:gd name="connsiteY1" fmla="*/ 1050 h 389670"/>
              <a:gd name="connsiteX2" fmla="*/ 190244 w 464677"/>
              <a:gd name="connsiteY2" fmla="*/ 58200 h 389670"/>
              <a:gd name="connsiteX3" fmla="*/ 144524 w 464677"/>
              <a:gd name="connsiteY3" fmla="*/ 92490 h 389670"/>
              <a:gd name="connsiteX4" fmla="*/ 87374 w 464677"/>
              <a:gd name="connsiteY4" fmla="*/ 126780 h 389670"/>
              <a:gd name="connsiteX5" fmla="*/ 18794 w 464677"/>
              <a:gd name="connsiteY5" fmla="*/ 183930 h 389670"/>
              <a:gd name="connsiteX6" fmla="*/ 18794 w 464677"/>
              <a:gd name="connsiteY6" fmla="*/ 366810 h 389670"/>
              <a:gd name="connsiteX7" fmla="*/ 75944 w 464677"/>
              <a:gd name="connsiteY7" fmla="*/ 378240 h 389670"/>
              <a:gd name="connsiteX8" fmla="*/ 110234 w 464677"/>
              <a:gd name="connsiteY8" fmla="*/ 389670 h 389670"/>
              <a:gd name="connsiteX9" fmla="*/ 350264 w 464677"/>
              <a:gd name="connsiteY9" fmla="*/ 378240 h 389670"/>
              <a:gd name="connsiteX10" fmla="*/ 384554 w 464677"/>
              <a:gd name="connsiteY10" fmla="*/ 332520 h 389670"/>
              <a:gd name="connsiteX11" fmla="*/ 418844 w 464677"/>
              <a:gd name="connsiteY11" fmla="*/ 263940 h 389670"/>
              <a:gd name="connsiteX12" fmla="*/ 441704 w 464677"/>
              <a:gd name="connsiteY12" fmla="*/ 229650 h 389670"/>
              <a:gd name="connsiteX13" fmla="*/ 453134 w 464677"/>
              <a:gd name="connsiteY13" fmla="*/ 183930 h 389670"/>
              <a:gd name="connsiteX14" fmla="*/ 464564 w 464677"/>
              <a:gd name="connsiteY14" fmla="*/ 149640 h 389670"/>
              <a:gd name="connsiteX15" fmla="*/ 453134 w 464677"/>
              <a:gd name="connsiteY15" fmla="*/ 12480 h 389670"/>
              <a:gd name="connsiteX16" fmla="*/ 418844 w 464677"/>
              <a:gd name="connsiteY16" fmla="*/ 1050 h 389670"/>
              <a:gd name="connsiteX17" fmla="*/ 327404 w 464677"/>
              <a:gd name="connsiteY17" fmla="*/ 1050 h 38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4677" h="389670">
                <a:moveTo>
                  <a:pt x="327404" y="1050"/>
                </a:moveTo>
                <a:lnTo>
                  <a:pt x="327404" y="1050"/>
                </a:lnTo>
                <a:cubicBezTo>
                  <a:pt x="281684" y="20100"/>
                  <a:pt x="234545" y="36050"/>
                  <a:pt x="190244" y="58200"/>
                </a:cubicBezTo>
                <a:cubicBezTo>
                  <a:pt x="173205" y="66719"/>
                  <a:pt x="160375" y="81923"/>
                  <a:pt x="144524" y="92490"/>
                </a:cubicBezTo>
                <a:cubicBezTo>
                  <a:pt x="126039" y="104813"/>
                  <a:pt x="105147" y="113450"/>
                  <a:pt x="87374" y="126780"/>
                </a:cubicBezTo>
                <a:cubicBezTo>
                  <a:pt x="-88641" y="258791"/>
                  <a:pt x="178721" y="77312"/>
                  <a:pt x="18794" y="183930"/>
                </a:cubicBezTo>
                <a:cubicBezTo>
                  <a:pt x="3190" y="246346"/>
                  <a:pt x="-14247" y="295221"/>
                  <a:pt x="18794" y="366810"/>
                </a:cubicBezTo>
                <a:cubicBezTo>
                  <a:pt x="26935" y="384449"/>
                  <a:pt x="57097" y="373528"/>
                  <a:pt x="75944" y="378240"/>
                </a:cubicBezTo>
                <a:cubicBezTo>
                  <a:pt x="87633" y="381162"/>
                  <a:pt x="98804" y="385860"/>
                  <a:pt x="110234" y="389670"/>
                </a:cubicBezTo>
                <a:cubicBezTo>
                  <a:pt x="190244" y="385860"/>
                  <a:pt x="271847" y="394577"/>
                  <a:pt x="350264" y="378240"/>
                </a:cubicBezTo>
                <a:cubicBezTo>
                  <a:pt x="368914" y="374355"/>
                  <a:pt x="373481" y="348022"/>
                  <a:pt x="384554" y="332520"/>
                </a:cubicBezTo>
                <a:cubicBezTo>
                  <a:pt x="439149" y="256087"/>
                  <a:pt x="381098" y="339431"/>
                  <a:pt x="418844" y="263940"/>
                </a:cubicBezTo>
                <a:cubicBezTo>
                  <a:pt x="424987" y="251653"/>
                  <a:pt x="434084" y="241080"/>
                  <a:pt x="441704" y="229650"/>
                </a:cubicBezTo>
                <a:cubicBezTo>
                  <a:pt x="445514" y="214410"/>
                  <a:pt x="448818" y="199035"/>
                  <a:pt x="453134" y="183930"/>
                </a:cubicBezTo>
                <a:cubicBezTo>
                  <a:pt x="456444" y="172345"/>
                  <a:pt x="464564" y="161688"/>
                  <a:pt x="464564" y="149640"/>
                </a:cubicBezTo>
                <a:cubicBezTo>
                  <a:pt x="464564" y="103762"/>
                  <a:pt x="466626" y="56330"/>
                  <a:pt x="453134" y="12480"/>
                </a:cubicBezTo>
                <a:cubicBezTo>
                  <a:pt x="449591" y="965"/>
                  <a:pt x="430799" y="2544"/>
                  <a:pt x="418844" y="1050"/>
                </a:cubicBezTo>
                <a:cubicBezTo>
                  <a:pt x="399941" y="-1313"/>
                  <a:pt x="342644" y="1050"/>
                  <a:pt x="327404" y="1050"/>
                </a:cubicBezTo>
                <a:close/>
              </a:path>
            </a:pathLst>
          </a:custGeom>
          <a:solidFill>
            <a:srgbClr val="97C2B4"/>
          </a:solidFill>
          <a:ln w="38100">
            <a:solidFill>
              <a:srgbClr val="261F2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6" name="Forma Livre 15"/>
          <p:cNvSpPr/>
          <p:nvPr/>
        </p:nvSpPr>
        <p:spPr>
          <a:xfrm>
            <a:off x="7472165" y="5530215"/>
            <a:ext cx="178814" cy="148590"/>
          </a:xfrm>
          <a:custGeom>
            <a:avLst/>
            <a:gdLst>
              <a:gd name="connsiteX0" fmla="*/ 327404 w 464677"/>
              <a:gd name="connsiteY0" fmla="*/ 1050 h 389670"/>
              <a:gd name="connsiteX1" fmla="*/ 327404 w 464677"/>
              <a:gd name="connsiteY1" fmla="*/ 1050 h 389670"/>
              <a:gd name="connsiteX2" fmla="*/ 190244 w 464677"/>
              <a:gd name="connsiteY2" fmla="*/ 58200 h 389670"/>
              <a:gd name="connsiteX3" fmla="*/ 144524 w 464677"/>
              <a:gd name="connsiteY3" fmla="*/ 92490 h 389670"/>
              <a:gd name="connsiteX4" fmla="*/ 87374 w 464677"/>
              <a:gd name="connsiteY4" fmla="*/ 126780 h 389670"/>
              <a:gd name="connsiteX5" fmla="*/ 18794 w 464677"/>
              <a:gd name="connsiteY5" fmla="*/ 183930 h 389670"/>
              <a:gd name="connsiteX6" fmla="*/ 18794 w 464677"/>
              <a:gd name="connsiteY6" fmla="*/ 366810 h 389670"/>
              <a:gd name="connsiteX7" fmla="*/ 75944 w 464677"/>
              <a:gd name="connsiteY7" fmla="*/ 378240 h 389670"/>
              <a:gd name="connsiteX8" fmla="*/ 110234 w 464677"/>
              <a:gd name="connsiteY8" fmla="*/ 389670 h 389670"/>
              <a:gd name="connsiteX9" fmla="*/ 350264 w 464677"/>
              <a:gd name="connsiteY9" fmla="*/ 378240 h 389670"/>
              <a:gd name="connsiteX10" fmla="*/ 384554 w 464677"/>
              <a:gd name="connsiteY10" fmla="*/ 332520 h 389670"/>
              <a:gd name="connsiteX11" fmla="*/ 418844 w 464677"/>
              <a:gd name="connsiteY11" fmla="*/ 263940 h 389670"/>
              <a:gd name="connsiteX12" fmla="*/ 441704 w 464677"/>
              <a:gd name="connsiteY12" fmla="*/ 229650 h 389670"/>
              <a:gd name="connsiteX13" fmla="*/ 453134 w 464677"/>
              <a:gd name="connsiteY13" fmla="*/ 183930 h 389670"/>
              <a:gd name="connsiteX14" fmla="*/ 464564 w 464677"/>
              <a:gd name="connsiteY14" fmla="*/ 149640 h 389670"/>
              <a:gd name="connsiteX15" fmla="*/ 453134 w 464677"/>
              <a:gd name="connsiteY15" fmla="*/ 12480 h 389670"/>
              <a:gd name="connsiteX16" fmla="*/ 418844 w 464677"/>
              <a:gd name="connsiteY16" fmla="*/ 1050 h 389670"/>
              <a:gd name="connsiteX17" fmla="*/ 327404 w 464677"/>
              <a:gd name="connsiteY17" fmla="*/ 1050 h 38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4677" h="389670">
                <a:moveTo>
                  <a:pt x="327404" y="1050"/>
                </a:moveTo>
                <a:lnTo>
                  <a:pt x="327404" y="1050"/>
                </a:lnTo>
                <a:cubicBezTo>
                  <a:pt x="281684" y="20100"/>
                  <a:pt x="234545" y="36050"/>
                  <a:pt x="190244" y="58200"/>
                </a:cubicBezTo>
                <a:cubicBezTo>
                  <a:pt x="173205" y="66719"/>
                  <a:pt x="160375" y="81923"/>
                  <a:pt x="144524" y="92490"/>
                </a:cubicBezTo>
                <a:cubicBezTo>
                  <a:pt x="126039" y="104813"/>
                  <a:pt x="105147" y="113450"/>
                  <a:pt x="87374" y="126780"/>
                </a:cubicBezTo>
                <a:cubicBezTo>
                  <a:pt x="-88641" y="258791"/>
                  <a:pt x="178721" y="77312"/>
                  <a:pt x="18794" y="183930"/>
                </a:cubicBezTo>
                <a:cubicBezTo>
                  <a:pt x="3190" y="246346"/>
                  <a:pt x="-14247" y="295221"/>
                  <a:pt x="18794" y="366810"/>
                </a:cubicBezTo>
                <a:cubicBezTo>
                  <a:pt x="26935" y="384449"/>
                  <a:pt x="57097" y="373528"/>
                  <a:pt x="75944" y="378240"/>
                </a:cubicBezTo>
                <a:cubicBezTo>
                  <a:pt x="87633" y="381162"/>
                  <a:pt x="98804" y="385860"/>
                  <a:pt x="110234" y="389670"/>
                </a:cubicBezTo>
                <a:cubicBezTo>
                  <a:pt x="190244" y="385860"/>
                  <a:pt x="271847" y="394577"/>
                  <a:pt x="350264" y="378240"/>
                </a:cubicBezTo>
                <a:cubicBezTo>
                  <a:pt x="368914" y="374355"/>
                  <a:pt x="373481" y="348022"/>
                  <a:pt x="384554" y="332520"/>
                </a:cubicBezTo>
                <a:cubicBezTo>
                  <a:pt x="439149" y="256087"/>
                  <a:pt x="381098" y="339431"/>
                  <a:pt x="418844" y="263940"/>
                </a:cubicBezTo>
                <a:cubicBezTo>
                  <a:pt x="424987" y="251653"/>
                  <a:pt x="434084" y="241080"/>
                  <a:pt x="441704" y="229650"/>
                </a:cubicBezTo>
                <a:cubicBezTo>
                  <a:pt x="445514" y="214410"/>
                  <a:pt x="448818" y="199035"/>
                  <a:pt x="453134" y="183930"/>
                </a:cubicBezTo>
                <a:cubicBezTo>
                  <a:pt x="456444" y="172345"/>
                  <a:pt x="464564" y="161688"/>
                  <a:pt x="464564" y="149640"/>
                </a:cubicBezTo>
                <a:cubicBezTo>
                  <a:pt x="464564" y="103762"/>
                  <a:pt x="466626" y="56330"/>
                  <a:pt x="453134" y="12480"/>
                </a:cubicBezTo>
                <a:cubicBezTo>
                  <a:pt x="449591" y="965"/>
                  <a:pt x="430799" y="2544"/>
                  <a:pt x="418844" y="1050"/>
                </a:cubicBezTo>
                <a:cubicBezTo>
                  <a:pt x="399941" y="-1313"/>
                  <a:pt x="342644" y="1050"/>
                  <a:pt x="327404" y="1050"/>
                </a:cubicBezTo>
                <a:close/>
              </a:path>
            </a:pathLst>
          </a:custGeom>
          <a:solidFill>
            <a:srgbClr val="97C2B4"/>
          </a:solidFill>
          <a:ln w="38100">
            <a:solidFill>
              <a:srgbClr val="261F2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7" name="Forma Livre 16"/>
          <p:cNvSpPr/>
          <p:nvPr/>
        </p:nvSpPr>
        <p:spPr>
          <a:xfrm>
            <a:off x="7417048" y="5347336"/>
            <a:ext cx="110233" cy="169544"/>
          </a:xfrm>
          <a:custGeom>
            <a:avLst/>
            <a:gdLst>
              <a:gd name="connsiteX0" fmla="*/ 327404 w 464677"/>
              <a:gd name="connsiteY0" fmla="*/ 1050 h 389670"/>
              <a:gd name="connsiteX1" fmla="*/ 327404 w 464677"/>
              <a:gd name="connsiteY1" fmla="*/ 1050 h 389670"/>
              <a:gd name="connsiteX2" fmla="*/ 190244 w 464677"/>
              <a:gd name="connsiteY2" fmla="*/ 58200 h 389670"/>
              <a:gd name="connsiteX3" fmla="*/ 144524 w 464677"/>
              <a:gd name="connsiteY3" fmla="*/ 92490 h 389670"/>
              <a:gd name="connsiteX4" fmla="*/ 87374 w 464677"/>
              <a:gd name="connsiteY4" fmla="*/ 126780 h 389670"/>
              <a:gd name="connsiteX5" fmla="*/ 18794 w 464677"/>
              <a:gd name="connsiteY5" fmla="*/ 183930 h 389670"/>
              <a:gd name="connsiteX6" fmla="*/ 18794 w 464677"/>
              <a:gd name="connsiteY6" fmla="*/ 366810 h 389670"/>
              <a:gd name="connsiteX7" fmla="*/ 75944 w 464677"/>
              <a:gd name="connsiteY7" fmla="*/ 378240 h 389670"/>
              <a:gd name="connsiteX8" fmla="*/ 110234 w 464677"/>
              <a:gd name="connsiteY8" fmla="*/ 389670 h 389670"/>
              <a:gd name="connsiteX9" fmla="*/ 350264 w 464677"/>
              <a:gd name="connsiteY9" fmla="*/ 378240 h 389670"/>
              <a:gd name="connsiteX10" fmla="*/ 384554 w 464677"/>
              <a:gd name="connsiteY10" fmla="*/ 332520 h 389670"/>
              <a:gd name="connsiteX11" fmla="*/ 418844 w 464677"/>
              <a:gd name="connsiteY11" fmla="*/ 263940 h 389670"/>
              <a:gd name="connsiteX12" fmla="*/ 441704 w 464677"/>
              <a:gd name="connsiteY12" fmla="*/ 229650 h 389670"/>
              <a:gd name="connsiteX13" fmla="*/ 453134 w 464677"/>
              <a:gd name="connsiteY13" fmla="*/ 183930 h 389670"/>
              <a:gd name="connsiteX14" fmla="*/ 464564 w 464677"/>
              <a:gd name="connsiteY14" fmla="*/ 149640 h 389670"/>
              <a:gd name="connsiteX15" fmla="*/ 453134 w 464677"/>
              <a:gd name="connsiteY15" fmla="*/ 12480 h 389670"/>
              <a:gd name="connsiteX16" fmla="*/ 418844 w 464677"/>
              <a:gd name="connsiteY16" fmla="*/ 1050 h 389670"/>
              <a:gd name="connsiteX17" fmla="*/ 327404 w 464677"/>
              <a:gd name="connsiteY17" fmla="*/ 1050 h 38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4677" h="389670">
                <a:moveTo>
                  <a:pt x="327404" y="1050"/>
                </a:moveTo>
                <a:lnTo>
                  <a:pt x="327404" y="1050"/>
                </a:lnTo>
                <a:cubicBezTo>
                  <a:pt x="281684" y="20100"/>
                  <a:pt x="234545" y="36050"/>
                  <a:pt x="190244" y="58200"/>
                </a:cubicBezTo>
                <a:cubicBezTo>
                  <a:pt x="173205" y="66719"/>
                  <a:pt x="160375" y="81923"/>
                  <a:pt x="144524" y="92490"/>
                </a:cubicBezTo>
                <a:cubicBezTo>
                  <a:pt x="126039" y="104813"/>
                  <a:pt x="105147" y="113450"/>
                  <a:pt x="87374" y="126780"/>
                </a:cubicBezTo>
                <a:cubicBezTo>
                  <a:pt x="-88641" y="258791"/>
                  <a:pt x="178721" y="77312"/>
                  <a:pt x="18794" y="183930"/>
                </a:cubicBezTo>
                <a:cubicBezTo>
                  <a:pt x="3190" y="246346"/>
                  <a:pt x="-14247" y="295221"/>
                  <a:pt x="18794" y="366810"/>
                </a:cubicBezTo>
                <a:cubicBezTo>
                  <a:pt x="26935" y="384449"/>
                  <a:pt x="57097" y="373528"/>
                  <a:pt x="75944" y="378240"/>
                </a:cubicBezTo>
                <a:cubicBezTo>
                  <a:pt x="87633" y="381162"/>
                  <a:pt x="98804" y="385860"/>
                  <a:pt x="110234" y="389670"/>
                </a:cubicBezTo>
                <a:cubicBezTo>
                  <a:pt x="190244" y="385860"/>
                  <a:pt x="271847" y="394577"/>
                  <a:pt x="350264" y="378240"/>
                </a:cubicBezTo>
                <a:cubicBezTo>
                  <a:pt x="368914" y="374355"/>
                  <a:pt x="373481" y="348022"/>
                  <a:pt x="384554" y="332520"/>
                </a:cubicBezTo>
                <a:cubicBezTo>
                  <a:pt x="439149" y="256087"/>
                  <a:pt x="381098" y="339431"/>
                  <a:pt x="418844" y="263940"/>
                </a:cubicBezTo>
                <a:cubicBezTo>
                  <a:pt x="424987" y="251653"/>
                  <a:pt x="434084" y="241080"/>
                  <a:pt x="441704" y="229650"/>
                </a:cubicBezTo>
                <a:cubicBezTo>
                  <a:pt x="445514" y="214410"/>
                  <a:pt x="448818" y="199035"/>
                  <a:pt x="453134" y="183930"/>
                </a:cubicBezTo>
                <a:cubicBezTo>
                  <a:pt x="456444" y="172345"/>
                  <a:pt x="464564" y="161688"/>
                  <a:pt x="464564" y="149640"/>
                </a:cubicBezTo>
                <a:cubicBezTo>
                  <a:pt x="464564" y="103762"/>
                  <a:pt x="466626" y="56330"/>
                  <a:pt x="453134" y="12480"/>
                </a:cubicBezTo>
                <a:cubicBezTo>
                  <a:pt x="449591" y="965"/>
                  <a:pt x="430799" y="2544"/>
                  <a:pt x="418844" y="1050"/>
                </a:cubicBezTo>
                <a:cubicBezTo>
                  <a:pt x="399941" y="-1313"/>
                  <a:pt x="342644" y="1050"/>
                  <a:pt x="327404" y="1050"/>
                </a:cubicBezTo>
                <a:close/>
              </a:path>
            </a:pathLst>
          </a:custGeom>
          <a:solidFill>
            <a:srgbClr val="97C2B4"/>
          </a:solidFill>
          <a:ln w="38100">
            <a:solidFill>
              <a:srgbClr val="261F2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5" name="Forma Livre 14"/>
          <p:cNvSpPr/>
          <p:nvPr/>
        </p:nvSpPr>
        <p:spPr>
          <a:xfrm>
            <a:off x="7672288" y="5347336"/>
            <a:ext cx="178083" cy="321214"/>
          </a:xfrm>
          <a:custGeom>
            <a:avLst/>
            <a:gdLst>
              <a:gd name="connsiteX0" fmla="*/ 137995 w 309445"/>
              <a:gd name="connsiteY0" fmla="*/ 0 h 401224"/>
              <a:gd name="connsiteX1" fmla="*/ 137995 w 309445"/>
              <a:gd name="connsiteY1" fmla="*/ 0 h 401224"/>
              <a:gd name="connsiteX2" fmla="*/ 80845 w 309445"/>
              <a:gd name="connsiteY2" fmla="*/ 80010 h 401224"/>
              <a:gd name="connsiteX3" fmla="*/ 12265 w 309445"/>
              <a:gd name="connsiteY3" fmla="*/ 148590 h 401224"/>
              <a:gd name="connsiteX4" fmla="*/ 835 w 309445"/>
              <a:gd name="connsiteY4" fmla="*/ 182880 h 401224"/>
              <a:gd name="connsiteX5" fmla="*/ 309445 w 309445"/>
              <a:gd name="connsiteY5" fmla="*/ 365760 h 401224"/>
              <a:gd name="connsiteX6" fmla="*/ 298015 w 309445"/>
              <a:gd name="connsiteY6" fmla="*/ 34290 h 401224"/>
              <a:gd name="connsiteX7" fmla="*/ 263725 w 309445"/>
              <a:gd name="connsiteY7" fmla="*/ 22860 h 401224"/>
              <a:gd name="connsiteX8" fmla="*/ 92275 w 309445"/>
              <a:gd name="connsiteY8" fmla="*/ 22860 h 401224"/>
              <a:gd name="connsiteX9" fmla="*/ 218005 w 309445"/>
              <a:gd name="connsiteY9" fmla="*/ 34290 h 401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9445" h="401224">
                <a:moveTo>
                  <a:pt x="137995" y="0"/>
                </a:moveTo>
                <a:lnTo>
                  <a:pt x="137995" y="0"/>
                </a:lnTo>
                <a:cubicBezTo>
                  <a:pt x="118945" y="26670"/>
                  <a:pt x="102016" y="54990"/>
                  <a:pt x="80845" y="80010"/>
                </a:cubicBezTo>
                <a:cubicBezTo>
                  <a:pt x="59962" y="104689"/>
                  <a:pt x="12265" y="148590"/>
                  <a:pt x="12265" y="148590"/>
                </a:cubicBezTo>
                <a:cubicBezTo>
                  <a:pt x="8455" y="160020"/>
                  <a:pt x="835" y="170832"/>
                  <a:pt x="835" y="182880"/>
                </a:cubicBezTo>
                <a:cubicBezTo>
                  <a:pt x="835" y="489123"/>
                  <a:pt x="-31713" y="392003"/>
                  <a:pt x="309445" y="365760"/>
                </a:cubicBezTo>
                <a:cubicBezTo>
                  <a:pt x="305635" y="255270"/>
                  <a:pt x="312626" y="143876"/>
                  <a:pt x="298015" y="34290"/>
                </a:cubicBezTo>
                <a:cubicBezTo>
                  <a:pt x="296423" y="22347"/>
                  <a:pt x="275755" y="23528"/>
                  <a:pt x="263725" y="22860"/>
                </a:cubicBezTo>
                <a:cubicBezTo>
                  <a:pt x="206663" y="19690"/>
                  <a:pt x="149425" y="22860"/>
                  <a:pt x="92275" y="22860"/>
                </a:cubicBezTo>
                <a:lnTo>
                  <a:pt x="218005" y="34290"/>
                </a:lnTo>
              </a:path>
            </a:pathLst>
          </a:custGeom>
          <a:solidFill>
            <a:srgbClr val="97C2B4"/>
          </a:solidFill>
          <a:ln w="28575">
            <a:solidFill>
              <a:srgbClr val="261F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9" name="Forma Livre 18"/>
          <p:cNvSpPr/>
          <p:nvPr/>
        </p:nvSpPr>
        <p:spPr>
          <a:xfrm>
            <a:off x="6945310" y="5361401"/>
            <a:ext cx="178083" cy="321214"/>
          </a:xfrm>
          <a:custGeom>
            <a:avLst/>
            <a:gdLst>
              <a:gd name="connsiteX0" fmla="*/ 137995 w 309445"/>
              <a:gd name="connsiteY0" fmla="*/ 0 h 401224"/>
              <a:gd name="connsiteX1" fmla="*/ 137995 w 309445"/>
              <a:gd name="connsiteY1" fmla="*/ 0 h 401224"/>
              <a:gd name="connsiteX2" fmla="*/ 80845 w 309445"/>
              <a:gd name="connsiteY2" fmla="*/ 80010 h 401224"/>
              <a:gd name="connsiteX3" fmla="*/ 12265 w 309445"/>
              <a:gd name="connsiteY3" fmla="*/ 148590 h 401224"/>
              <a:gd name="connsiteX4" fmla="*/ 835 w 309445"/>
              <a:gd name="connsiteY4" fmla="*/ 182880 h 401224"/>
              <a:gd name="connsiteX5" fmla="*/ 309445 w 309445"/>
              <a:gd name="connsiteY5" fmla="*/ 365760 h 401224"/>
              <a:gd name="connsiteX6" fmla="*/ 298015 w 309445"/>
              <a:gd name="connsiteY6" fmla="*/ 34290 h 401224"/>
              <a:gd name="connsiteX7" fmla="*/ 263725 w 309445"/>
              <a:gd name="connsiteY7" fmla="*/ 22860 h 401224"/>
              <a:gd name="connsiteX8" fmla="*/ 92275 w 309445"/>
              <a:gd name="connsiteY8" fmla="*/ 22860 h 401224"/>
              <a:gd name="connsiteX9" fmla="*/ 218005 w 309445"/>
              <a:gd name="connsiteY9" fmla="*/ 34290 h 401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9445" h="401224">
                <a:moveTo>
                  <a:pt x="137995" y="0"/>
                </a:moveTo>
                <a:lnTo>
                  <a:pt x="137995" y="0"/>
                </a:lnTo>
                <a:cubicBezTo>
                  <a:pt x="118945" y="26670"/>
                  <a:pt x="102016" y="54990"/>
                  <a:pt x="80845" y="80010"/>
                </a:cubicBezTo>
                <a:cubicBezTo>
                  <a:pt x="59962" y="104689"/>
                  <a:pt x="12265" y="148590"/>
                  <a:pt x="12265" y="148590"/>
                </a:cubicBezTo>
                <a:cubicBezTo>
                  <a:pt x="8455" y="160020"/>
                  <a:pt x="835" y="170832"/>
                  <a:pt x="835" y="182880"/>
                </a:cubicBezTo>
                <a:cubicBezTo>
                  <a:pt x="835" y="489123"/>
                  <a:pt x="-31713" y="392003"/>
                  <a:pt x="309445" y="365760"/>
                </a:cubicBezTo>
                <a:cubicBezTo>
                  <a:pt x="305635" y="255270"/>
                  <a:pt x="312626" y="143876"/>
                  <a:pt x="298015" y="34290"/>
                </a:cubicBezTo>
                <a:cubicBezTo>
                  <a:pt x="296423" y="22347"/>
                  <a:pt x="275755" y="23528"/>
                  <a:pt x="263725" y="22860"/>
                </a:cubicBezTo>
                <a:cubicBezTo>
                  <a:pt x="206663" y="19690"/>
                  <a:pt x="149425" y="22860"/>
                  <a:pt x="92275" y="22860"/>
                </a:cubicBezTo>
                <a:lnTo>
                  <a:pt x="218005" y="34290"/>
                </a:lnTo>
              </a:path>
            </a:pathLst>
          </a:custGeom>
          <a:solidFill>
            <a:srgbClr val="97C2B4"/>
          </a:solidFill>
          <a:ln w="28575">
            <a:solidFill>
              <a:srgbClr val="261F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0" name="Forma Livre 19"/>
          <p:cNvSpPr/>
          <p:nvPr/>
        </p:nvSpPr>
        <p:spPr>
          <a:xfrm>
            <a:off x="7527281" y="5160646"/>
            <a:ext cx="178083" cy="321214"/>
          </a:xfrm>
          <a:custGeom>
            <a:avLst/>
            <a:gdLst>
              <a:gd name="connsiteX0" fmla="*/ 137995 w 309445"/>
              <a:gd name="connsiteY0" fmla="*/ 0 h 401224"/>
              <a:gd name="connsiteX1" fmla="*/ 137995 w 309445"/>
              <a:gd name="connsiteY1" fmla="*/ 0 h 401224"/>
              <a:gd name="connsiteX2" fmla="*/ 80845 w 309445"/>
              <a:gd name="connsiteY2" fmla="*/ 80010 h 401224"/>
              <a:gd name="connsiteX3" fmla="*/ 12265 w 309445"/>
              <a:gd name="connsiteY3" fmla="*/ 148590 h 401224"/>
              <a:gd name="connsiteX4" fmla="*/ 835 w 309445"/>
              <a:gd name="connsiteY4" fmla="*/ 182880 h 401224"/>
              <a:gd name="connsiteX5" fmla="*/ 309445 w 309445"/>
              <a:gd name="connsiteY5" fmla="*/ 365760 h 401224"/>
              <a:gd name="connsiteX6" fmla="*/ 298015 w 309445"/>
              <a:gd name="connsiteY6" fmla="*/ 34290 h 401224"/>
              <a:gd name="connsiteX7" fmla="*/ 263725 w 309445"/>
              <a:gd name="connsiteY7" fmla="*/ 22860 h 401224"/>
              <a:gd name="connsiteX8" fmla="*/ 92275 w 309445"/>
              <a:gd name="connsiteY8" fmla="*/ 22860 h 401224"/>
              <a:gd name="connsiteX9" fmla="*/ 218005 w 309445"/>
              <a:gd name="connsiteY9" fmla="*/ 34290 h 401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9445" h="401224">
                <a:moveTo>
                  <a:pt x="137995" y="0"/>
                </a:moveTo>
                <a:lnTo>
                  <a:pt x="137995" y="0"/>
                </a:lnTo>
                <a:cubicBezTo>
                  <a:pt x="118945" y="26670"/>
                  <a:pt x="102016" y="54990"/>
                  <a:pt x="80845" y="80010"/>
                </a:cubicBezTo>
                <a:cubicBezTo>
                  <a:pt x="59962" y="104689"/>
                  <a:pt x="12265" y="148590"/>
                  <a:pt x="12265" y="148590"/>
                </a:cubicBezTo>
                <a:cubicBezTo>
                  <a:pt x="8455" y="160020"/>
                  <a:pt x="835" y="170832"/>
                  <a:pt x="835" y="182880"/>
                </a:cubicBezTo>
                <a:cubicBezTo>
                  <a:pt x="835" y="489123"/>
                  <a:pt x="-31713" y="392003"/>
                  <a:pt x="309445" y="365760"/>
                </a:cubicBezTo>
                <a:cubicBezTo>
                  <a:pt x="305635" y="255270"/>
                  <a:pt x="312626" y="143876"/>
                  <a:pt x="298015" y="34290"/>
                </a:cubicBezTo>
                <a:cubicBezTo>
                  <a:pt x="296423" y="22347"/>
                  <a:pt x="275755" y="23528"/>
                  <a:pt x="263725" y="22860"/>
                </a:cubicBezTo>
                <a:cubicBezTo>
                  <a:pt x="206663" y="19690"/>
                  <a:pt x="149425" y="22860"/>
                  <a:pt x="92275" y="22860"/>
                </a:cubicBezTo>
                <a:lnTo>
                  <a:pt x="218005" y="34290"/>
                </a:lnTo>
              </a:path>
            </a:pathLst>
          </a:custGeom>
          <a:solidFill>
            <a:srgbClr val="97C2B4"/>
          </a:solidFill>
          <a:ln w="28575">
            <a:solidFill>
              <a:srgbClr val="261F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1" name="Forma Livre 20"/>
          <p:cNvSpPr/>
          <p:nvPr/>
        </p:nvSpPr>
        <p:spPr>
          <a:xfrm>
            <a:off x="6616144" y="5375304"/>
            <a:ext cx="331214" cy="283152"/>
          </a:xfrm>
          <a:custGeom>
            <a:avLst/>
            <a:gdLst>
              <a:gd name="connsiteX0" fmla="*/ 327404 w 464677"/>
              <a:gd name="connsiteY0" fmla="*/ 1050 h 389670"/>
              <a:gd name="connsiteX1" fmla="*/ 327404 w 464677"/>
              <a:gd name="connsiteY1" fmla="*/ 1050 h 389670"/>
              <a:gd name="connsiteX2" fmla="*/ 190244 w 464677"/>
              <a:gd name="connsiteY2" fmla="*/ 58200 h 389670"/>
              <a:gd name="connsiteX3" fmla="*/ 144524 w 464677"/>
              <a:gd name="connsiteY3" fmla="*/ 92490 h 389670"/>
              <a:gd name="connsiteX4" fmla="*/ 87374 w 464677"/>
              <a:gd name="connsiteY4" fmla="*/ 126780 h 389670"/>
              <a:gd name="connsiteX5" fmla="*/ 18794 w 464677"/>
              <a:gd name="connsiteY5" fmla="*/ 183930 h 389670"/>
              <a:gd name="connsiteX6" fmla="*/ 18794 w 464677"/>
              <a:gd name="connsiteY6" fmla="*/ 366810 h 389670"/>
              <a:gd name="connsiteX7" fmla="*/ 75944 w 464677"/>
              <a:gd name="connsiteY7" fmla="*/ 378240 h 389670"/>
              <a:gd name="connsiteX8" fmla="*/ 110234 w 464677"/>
              <a:gd name="connsiteY8" fmla="*/ 389670 h 389670"/>
              <a:gd name="connsiteX9" fmla="*/ 350264 w 464677"/>
              <a:gd name="connsiteY9" fmla="*/ 378240 h 389670"/>
              <a:gd name="connsiteX10" fmla="*/ 384554 w 464677"/>
              <a:gd name="connsiteY10" fmla="*/ 332520 h 389670"/>
              <a:gd name="connsiteX11" fmla="*/ 418844 w 464677"/>
              <a:gd name="connsiteY11" fmla="*/ 263940 h 389670"/>
              <a:gd name="connsiteX12" fmla="*/ 441704 w 464677"/>
              <a:gd name="connsiteY12" fmla="*/ 229650 h 389670"/>
              <a:gd name="connsiteX13" fmla="*/ 453134 w 464677"/>
              <a:gd name="connsiteY13" fmla="*/ 183930 h 389670"/>
              <a:gd name="connsiteX14" fmla="*/ 464564 w 464677"/>
              <a:gd name="connsiteY14" fmla="*/ 149640 h 389670"/>
              <a:gd name="connsiteX15" fmla="*/ 453134 w 464677"/>
              <a:gd name="connsiteY15" fmla="*/ 12480 h 389670"/>
              <a:gd name="connsiteX16" fmla="*/ 418844 w 464677"/>
              <a:gd name="connsiteY16" fmla="*/ 1050 h 389670"/>
              <a:gd name="connsiteX17" fmla="*/ 327404 w 464677"/>
              <a:gd name="connsiteY17" fmla="*/ 1050 h 38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4677" h="389670">
                <a:moveTo>
                  <a:pt x="327404" y="1050"/>
                </a:moveTo>
                <a:lnTo>
                  <a:pt x="327404" y="1050"/>
                </a:lnTo>
                <a:cubicBezTo>
                  <a:pt x="281684" y="20100"/>
                  <a:pt x="234545" y="36050"/>
                  <a:pt x="190244" y="58200"/>
                </a:cubicBezTo>
                <a:cubicBezTo>
                  <a:pt x="173205" y="66719"/>
                  <a:pt x="160375" y="81923"/>
                  <a:pt x="144524" y="92490"/>
                </a:cubicBezTo>
                <a:cubicBezTo>
                  <a:pt x="126039" y="104813"/>
                  <a:pt x="105147" y="113450"/>
                  <a:pt x="87374" y="126780"/>
                </a:cubicBezTo>
                <a:cubicBezTo>
                  <a:pt x="-88641" y="258791"/>
                  <a:pt x="178721" y="77312"/>
                  <a:pt x="18794" y="183930"/>
                </a:cubicBezTo>
                <a:cubicBezTo>
                  <a:pt x="3190" y="246346"/>
                  <a:pt x="-14247" y="295221"/>
                  <a:pt x="18794" y="366810"/>
                </a:cubicBezTo>
                <a:cubicBezTo>
                  <a:pt x="26935" y="384449"/>
                  <a:pt x="57097" y="373528"/>
                  <a:pt x="75944" y="378240"/>
                </a:cubicBezTo>
                <a:cubicBezTo>
                  <a:pt x="87633" y="381162"/>
                  <a:pt x="98804" y="385860"/>
                  <a:pt x="110234" y="389670"/>
                </a:cubicBezTo>
                <a:cubicBezTo>
                  <a:pt x="190244" y="385860"/>
                  <a:pt x="271847" y="394577"/>
                  <a:pt x="350264" y="378240"/>
                </a:cubicBezTo>
                <a:cubicBezTo>
                  <a:pt x="368914" y="374355"/>
                  <a:pt x="373481" y="348022"/>
                  <a:pt x="384554" y="332520"/>
                </a:cubicBezTo>
                <a:cubicBezTo>
                  <a:pt x="439149" y="256087"/>
                  <a:pt x="381098" y="339431"/>
                  <a:pt x="418844" y="263940"/>
                </a:cubicBezTo>
                <a:cubicBezTo>
                  <a:pt x="424987" y="251653"/>
                  <a:pt x="434084" y="241080"/>
                  <a:pt x="441704" y="229650"/>
                </a:cubicBezTo>
                <a:cubicBezTo>
                  <a:pt x="445514" y="214410"/>
                  <a:pt x="448818" y="199035"/>
                  <a:pt x="453134" y="183930"/>
                </a:cubicBezTo>
                <a:cubicBezTo>
                  <a:pt x="456444" y="172345"/>
                  <a:pt x="464564" y="161688"/>
                  <a:pt x="464564" y="149640"/>
                </a:cubicBezTo>
                <a:cubicBezTo>
                  <a:pt x="464564" y="103762"/>
                  <a:pt x="466626" y="56330"/>
                  <a:pt x="453134" y="12480"/>
                </a:cubicBezTo>
                <a:cubicBezTo>
                  <a:pt x="449591" y="965"/>
                  <a:pt x="430799" y="2544"/>
                  <a:pt x="418844" y="1050"/>
                </a:cubicBezTo>
                <a:cubicBezTo>
                  <a:pt x="399941" y="-1313"/>
                  <a:pt x="342644" y="1050"/>
                  <a:pt x="327404" y="1050"/>
                </a:cubicBezTo>
                <a:close/>
              </a:path>
            </a:pathLst>
          </a:custGeom>
          <a:solidFill>
            <a:srgbClr val="97C2B4"/>
          </a:solidFill>
          <a:ln w="38100">
            <a:solidFill>
              <a:srgbClr val="261F2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2" name="Forma Livre 21"/>
          <p:cNvSpPr/>
          <p:nvPr/>
        </p:nvSpPr>
        <p:spPr>
          <a:xfrm flipH="1">
            <a:off x="7036074" y="5415915"/>
            <a:ext cx="354118" cy="114300"/>
          </a:xfrm>
          <a:custGeom>
            <a:avLst/>
            <a:gdLst>
              <a:gd name="connsiteX0" fmla="*/ 327404 w 464677"/>
              <a:gd name="connsiteY0" fmla="*/ 1050 h 389670"/>
              <a:gd name="connsiteX1" fmla="*/ 327404 w 464677"/>
              <a:gd name="connsiteY1" fmla="*/ 1050 h 389670"/>
              <a:gd name="connsiteX2" fmla="*/ 190244 w 464677"/>
              <a:gd name="connsiteY2" fmla="*/ 58200 h 389670"/>
              <a:gd name="connsiteX3" fmla="*/ 144524 w 464677"/>
              <a:gd name="connsiteY3" fmla="*/ 92490 h 389670"/>
              <a:gd name="connsiteX4" fmla="*/ 87374 w 464677"/>
              <a:gd name="connsiteY4" fmla="*/ 126780 h 389670"/>
              <a:gd name="connsiteX5" fmla="*/ 18794 w 464677"/>
              <a:gd name="connsiteY5" fmla="*/ 183930 h 389670"/>
              <a:gd name="connsiteX6" fmla="*/ 18794 w 464677"/>
              <a:gd name="connsiteY6" fmla="*/ 366810 h 389670"/>
              <a:gd name="connsiteX7" fmla="*/ 75944 w 464677"/>
              <a:gd name="connsiteY7" fmla="*/ 378240 h 389670"/>
              <a:gd name="connsiteX8" fmla="*/ 110234 w 464677"/>
              <a:gd name="connsiteY8" fmla="*/ 389670 h 389670"/>
              <a:gd name="connsiteX9" fmla="*/ 350264 w 464677"/>
              <a:gd name="connsiteY9" fmla="*/ 378240 h 389670"/>
              <a:gd name="connsiteX10" fmla="*/ 384554 w 464677"/>
              <a:gd name="connsiteY10" fmla="*/ 332520 h 389670"/>
              <a:gd name="connsiteX11" fmla="*/ 418844 w 464677"/>
              <a:gd name="connsiteY11" fmla="*/ 263940 h 389670"/>
              <a:gd name="connsiteX12" fmla="*/ 441704 w 464677"/>
              <a:gd name="connsiteY12" fmla="*/ 229650 h 389670"/>
              <a:gd name="connsiteX13" fmla="*/ 453134 w 464677"/>
              <a:gd name="connsiteY13" fmla="*/ 183930 h 389670"/>
              <a:gd name="connsiteX14" fmla="*/ 464564 w 464677"/>
              <a:gd name="connsiteY14" fmla="*/ 149640 h 389670"/>
              <a:gd name="connsiteX15" fmla="*/ 453134 w 464677"/>
              <a:gd name="connsiteY15" fmla="*/ 12480 h 389670"/>
              <a:gd name="connsiteX16" fmla="*/ 418844 w 464677"/>
              <a:gd name="connsiteY16" fmla="*/ 1050 h 389670"/>
              <a:gd name="connsiteX17" fmla="*/ 327404 w 464677"/>
              <a:gd name="connsiteY17" fmla="*/ 1050 h 38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4677" h="389670">
                <a:moveTo>
                  <a:pt x="327404" y="1050"/>
                </a:moveTo>
                <a:lnTo>
                  <a:pt x="327404" y="1050"/>
                </a:lnTo>
                <a:cubicBezTo>
                  <a:pt x="281684" y="20100"/>
                  <a:pt x="234545" y="36050"/>
                  <a:pt x="190244" y="58200"/>
                </a:cubicBezTo>
                <a:cubicBezTo>
                  <a:pt x="173205" y="66719"/>
                  <a:pt x="160375" y="81923"/>
                  <a:pt x="144524" y="92490"/>
                </a:cubicBezTo>
                <a:cubicBezTo>
                  <a:pt x="126039" y="104813"/>
                  <a:pt x="105147" y="113450"/>
                  <a:pt x="87374" y="126780"/>
                </a:cubicBezTo>
                <a:cubicBezTo>
                  <a:pt x="-88641" y="258791"/>
                  <a:pt x="178721" y="77312"/>
                  <a:pt x="18794" y="183930"/>
                </a:cubicBezTo>
                <a:cubicBezTo>
                  <a:pt x="3190" y="246346"/>
                  <a:pt x="-14247" y="295221"/>
                  <a:pt x="18794" y="366810"/>
                </a:cubicBezTo>
                <a:cubicBezTo>
                  <a:pt x="26935" y="384449"/>
                  <a:pt x="57097" y="373528"/>
                  <a:pt x="75944" y="378240"/>
                </a:cubicBezTo>
                <a:cubicBezTo>
                  <a:pt x="87633" y="381162"/>
                  <a:pt x="98804" y="385860"/>
                  <a:pt x="110234" y="389670"/>
                </a:cubicBezTo>
                <a:cubicBezTo>
                  <a:pt x="190244" y="385860"/>
                  <a:pt x="271847" y="394577"/>
                  <a:pt x="350264" y="378240"/>
                </a:cubicBezTo>
                <a:cubicBezTo>
                  <a:pt x="368914" y="374355"/>
                  <a:pt x="373481" y="348022"/>
                  <a:pt x="384554" y="332520"/>
                </a:cubicBezTo>
                <a:cubicBezTo>
                  <a:pt x="439149" y="256087"/>
                  <a:pt x="381098" y="339431"/>
                  <a:pt x="418844" y="263940"/>
                </a:cubicBezTo>
                <a:cubicBezTo>
                  <a:pt x="424987" y="251653"/>
                  <a:pt x="434084" y="241080"/>
                  <a:pt x="441704" y="229650"/>
                </a:cubicBezTo>
                <a:cubicBezTo>
                  <a:pt x="445514" y="214410"/>
                  <a:pt x="448818" y="199035"/>
                  <a:pt x="453134" y="183930"/>
                </a:cubicBezTo>
                <a:cubicBezTo>
                  <a:pt x="456444" y="172345"/>
                  <a:pt x="464564" y="161688"/>
                  <a:pt x="464564" y="149640"/>
                </a:cubicBezTo>
                <a:cubicBezTo>
                  <a:pt x="464564" y="103762"/>
                  <a:pt x="466626" y="56330"/>
                  <a:pt x="453134" y="12480"/>
                </a:cubicBezTo>
                <a:cubicBezTo>
                  <a:pt x="449591" y="965"/>
                  <a:pt x="430799" y="2544"/>
                  <a:pt x="418844" y="1050"/>
                </a:cubicBezTo>
                <a:cubicBezTo>
                  <a:pt x="399941" y="-1313"/>
                  <a:pt x="342644" y="1050"/>
                  <a:pt x="327404" y="1050"/>
                </a:cubicBezTo>
                <a:close/>
              </a:path>
            </a:pathLst>
          </a:custGeom>
          <a:solidFill>
            <a:srgbClr val="97C2B4"/>
          </a:solidFill>
          <a:ln w="38100">
            <a:solidFill>
              <a:srgbClr val="261F2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3" name="Forma Livre 22"/>
          <p:cNvSpPr/>
          <p:nvPr/>
        </p:nvSpPr>
        <p:spPr>
          <a:xfrm>
            <a:off x="7189226" y="5106921"/>
            <a:ext cx="310637" cy="300990"/>
          </a:xfrm>
          <a:custGeom>
            <a:avLst/>
            <a:gdLst>
              <a:gd name="connsiteX0" fmla="*/ 327404 w 464677"/>
              <a:gd name="connsiteY0" fmla="*/ 1050 h 389670"/>
              <a:gd name="connsiteX1" fmla="*/ 327404 w 464677"/>
              <a:gd name="connsiteY1" fmla="*/ 1050 h 389670"/>
              <a:gd name="connsiteX2" fmla="*/ 190244 w 464677"/>
              <a:gd name="connsiteY2" fmla="*/ 58200 h 389670"/>
              <a:gd name="connsiteX3" fmla="*/ 144524 w 464677"/>
              <a:gd name="connsiteY3" fmla="*/ 92490 h 389670"/>
              <a:gd name="connsiteX4" fmla="*/ 87374 w 464677"/>
              <a:gd name="connsiteY4" fmla="*/ 126780 h 389670"/>
              <a:gd name="connsiteX5" fmla="*/ 18794 w 464677"/>
              <a:gd name="connsiteY5" fmla="*/ 183930 h 389670"/>
              <a:gd name="connsiteX6" fmla="*/ 18794 w 464677"/>
              <a:gd name="connsiteY6" fmla="*/ 366810 h 389670"/>
              <a:gd name="connsiteX7" fmla="*/ 75944 w 464677"/>
              <a:gd name="connsiteY7" fmla="*/ 378240 h 389670"/>
              <a:gd name="connsiteX8" fmla="*/ 110234 w 464677"/>
              <a:gd name="connsiteY8" fmla="*/ 389670 h 389670"/>
              <a:gd name="connsiteX9" fmla="*/ 350264 w 464677"/>
              <a:gd name="connsiteY9" fmla="*/ 378240 h 389670"/>
              <a:gd name="connsiteX10" fmla="*/ 384554 w 464677"/>
              <a:gd name="connsiteY10" fmla="*/ 332520 h 389670"/>
              <a:gd name="connsiteX11" fmla="*/ 418844 w 464677"/>
              <a:gd name="connsiteY11" fmla="*/ 263940 h 389670"/>
              <a:gd name="connsiteX12" fmla="*/ 441704 w 464677"/>
              <a:gd name="connsiteY12" fmla="*/ 229650 h 389670"/>
              <a:gd name="connsiteX13" fmla="*/ 453134 w 464677"/>
              <a:gd name="connsiteY13" fmla="*/ 183930 h 389670"/>
              <a:gd name="connsiteX14" fmla="*/ 464564 w 464677"/>
              <a:gd name="connsiteY14" fmla="*/ 149640 h 389670"/>
              <a:gd name="connsiteX15" fmla="*/ 453134 w 464677"/>
              <a:gd name="connsiteY15" fmla="*/ 12480 h 389670"/>
              <a:gd name="connsiteX16" fmla="*/ 418844 w 464677"/>
              <a:gd name="connsiteY16" fmla="*/ 1050 h 389670"/>
              <a:gd name="connsiteX17" fmla="*/ 327404 w 464677"/>
              <a:gd name="connsiteY17" fmla="*/ 1050 h 38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4677" h="389670">
                <a:moveTo>
                  <a:pt x="327404" y="1050"/>
                </a:moveTo>
                <a:lnTo>
                  <a:pt x="327404" y="1050"/>
                </a:lnTo>
                <a:cubicBezTo>
                  <a:pt x="281684" y="20100"/>
                  <a:pt x="234545" y="36050"/>
                  <a:pt x="190244" y="58200"/>
                </a:cubicBezTo>
                <a:cubicBezTo>
                  <a:pt x="173205" y="66719"/>
                  <a:pt x="160375" y="81923"/>
                  <a:pt x="144524" y="92490"/>
                </a:cubicBezTo>
                <a:cubicBezTo>
                  <a:pt x="126039" y="104813"/>
                  <a:pt x="105147" y="113450"/>
                  <a:pt x="87374" y="126780"/>
                </a:cubicBezTo>
                <a:cubicBezTo>
                  <a:pt x="-88641" y="258791"/>
                  <a:pt x="178721" y="77312"/>
                  <a:pt x="18794" y="183930"/>
                </a:cubicBezTo>
                <a:cubicBezTo>
                  <a:pt x="3190" y="246346"/>
                  <a:pt x="-14247" y="295221"/>
                  <a:pt x="18794" y="366810"/>
                </a:cubicBezTo>
                <a:cubicBezTo>
                  <a:pt x="26935" y="384449"/>
                  <a:pt x="57097" y="373528"/>
                  <a:pt x="75944" y="378240"/>
                </a:cubicBezTo>
                <a:cubicBezTo>
                  <a:pt x="87633" y="381162"/>
                  <a:pt x="98804" y="385860"/>
                  <a:pt x="110234" y="389670"/>
                </a:cubicBezTo>
                <a:cubicBezTo>
                  <a:pt x="190244" y="385860"/>
                  <a:pt x="271847" y="394577"/>
                  <a:pt x="350264" y="378240"/>
                </a:cubicBezTo>
                <a:cubicBezTo>
                  <a:pt x="368914" y="374355"/>
                  <a:pt x="373481" y="348022"/>
                  <a:pt x="384554" y="332520"/>
                </a:cubicBezTo>
                <a:cubicBezTo>
                  <a:pt x="439149" y="256087"/>
                  <a:pt x="381098" y="339431"/>
                  <a:pt x="418844" y="263940"/>
                </a:cubicBezTo>
                <a:cubicBezTo>
                  <a:pt x="424987" y="251653"/>
                  <a:pt x="434084" y="241080"/>
                  <a:pt x="441704" y="229650"/>
                </a:cubicBezTo>
                <a:cubicBezTo>
                  <a:pt x="445514" y="214410"/>
                  <a:pt x="448818" y="199035"/>
                  <a:pt x="453134" y="183930"/>
                </a:cubicBezTo>
                <a:cubicBezTo>
                  <a:pt x="456444" y="172345"/>
                  <a:pt x="464564" y="161688"/>
                  <a:pt x="464564" y="149640"/>
                </a:cubicBezTo>
                <a:cubicBezTo>
                  <a:pt x="464564" y="103762"/>
                  <a:pt x="466626" y="56330"/>
                  <a:pt x="453134" y="12480"/>
                </a:cubicBezTo>
                <a:cubicBezTo>
                  <a:pt x="449591" y="965"/>
                  <a:pt x="430799" y="2544"/>
                  <a:pt x="418844" y="1050"/>
                </a:cubicBezTo>
                <a:cubicBezTo>
                  <a:pt x="399941" y="-1313"/>
                  <a:pt x="342644" y="1050"/>
                  <a:pt x="327404" y="1050"/>
                </a:cubicBezTo>
                <a:close/>
              </a:path>
            </a:pathLst>
          </a:custGeom>
          <a:solidFill>
            <a:srgbClr val="97C2B4"/>
          </a:solidFill>
          <a:ln w="38100">
            <a:solidFill>
              <a:srgbClr val="261F2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4" name="Forma Livre 23"/>
          <p:cNvSpPr/>
          <p:nvPr/>
        </p:nvSpPr>
        <p:spPr>
          <a:xfrm>
            <a:off x="7748995" y="5208271"/>
            <a:ext cx="320585" cy="139065"/>
          </a:xfrm>
          <a:custGeom>
            <a:avLst/>
            <a:gdLst>
              <a:gd name="connsiteX0" fmla="*/ 327404 w 464677"/>
              <a:gd name="connsiteY0" fmla="*/ 1050 h 389670"/>
              <a:gd name="connsiteX1" fmla="*/ 327404 w 464677"/>
              <a:gd name="connsiteY1" fmla="*/ 1050 h 389670"/>
              <a:gd name="connsiteX2" fmla="*/ 190244 w 464677"/>
              <a:gd name="connsiteY2" fmla="*/ 58200 h 389670"/>
              <a:gd name="connsiteX3" fmla="*/ 144524 w 464677"/>
              <a:gd name="connsiteY3" fmla="*/ 92490 h 389670"/>
              <a:gd name="connsiteX4" fmla="*/ 87374 w 464677"/>
              <a:gd name="connsiteY4" fmla="*/ 126780 h 389670"/>
              <a:gd name="connsiteX5" fmla="*/ 18794 w 464677"/>
              <a:gd name="connsiteY5" fmla="*/ 183930 h 389670"/>
              <a:gd name="connsiteX6" fmla="*/ 18794 w 464677"/>
              <a:gd name="connsiteY6" fmla="*/ 366810 h 389670"/>
              <a:gd name="connsiteX7" fmla="*/ 75944 w 464677"/>
              <a:gd name="connsiteY7" fmla="*/ 378240 h 389670"/>
              <a:gd name="connsiteX8" fmla="*/ 110234 w 464677"/>
              <a:gd name="connsiteY8" fmla="*/ 389670 h 389670"/>
              <a:gd name="connsiteX9" fmla="*/ 350264 w 464677"/>
              <a:gd name="connsiteY9" fmla="*/ 378240 h 389670"/>
              <a:gd name="connsiteX10" fmla="*/ 384554 w 464677"/>
              <a:gd name="connsiteY10" fmla="*/ 332520 h 389670"/>
              <a:gd name="connsiteX11" fmla="*/ 418844 w 464677"/>
              <a:gd name="connsiteY11" fmla="*/ 263940 h 389670"/>
              <a:gd name="connsiteX12" fmla="*/ 441704 w 464677"/>
              <a:gd name="connsiteY12" fmla="*/ 229650 h 389670"/>
              <a:gd name="connsiteX13" fmla="*/ 453134 w 464677"/>
              <a:gd name="connsiteY13" fmla="*/ 183930 h 389670"/>
              <a:gd name="connsiteX14" fmla="*/ 464564 w 464677"/>
              <a:gd name="connsiteY14" fmla="*/ 149640 h 389670"/>
              <a:gd name="connsiteX15" fmla="*/ 453134 w 464677"/>
              <a:gd name="connsiteY15" fmla="*/ 12480 h 389670"/>
              <a:gd name="connsiteX16" fmla="*/ 418844 w 464677"/>
              <a:gd name="connsiteY16" fmla="*/ 1050 h 389670"/>
              <a:gd name="connsiteX17" fmla="*/ 327404 w 464677"/>
              <a:gd name="connsiteY17" fmla="*/ 1050 h 38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4677" h="389670">
                <a:moveTo>
                  <a:pt x="327404" y="1050"/>
                </a:moveTo>
                <a:lnTo>
                  <a:pt x="327404" y="1050"/>
                </a:lnTo>
                <a:cubicBezTo>
                  <a:pt x="281684" y="20100"/>
                  <a:pt x="234545" y="36050"/>
                  <a:pt x="190244" y="58200"/>
                </a:cubicBezTo>
                <a:cubicBezTo>
                  <a:pt x="173205" y="66719"/>
                  <a:pt x="160375" y="81923"/>
                  <a:pt x="144524" y="92490"/>
                </a:cubicBezTo>
                <a:cubicBezTo>
                  <a:pt x="126039" y="104813"/>
                  <a:pt x="105147" y="113450"/>
                  <a:pt x="87374" y="126780"/>
                </a:cubicBezTo>
                <a:cubicBezTo>
                  <a:pt x="-88641" y="258791"/>
                  <a:pt x="178721" y="77312"/>
                  <a:pt x="18794" y="183930"/>
                </a:cubicBezTo>
                <a:cubicBezTo>
                  <a:pt x="3190" y="246346"/>
                  <a:pt x="-14247" y="295221"/>
                  <a:pt x="18794" y="366810"/>
                </a:cubicBezTo>
                <a:cubicBezTo>
                  <a:pt x="26935" y="384449"/>
                  <a:pt x="57097" y="373528"/>
                  <a:pt x="75944" y="378240"/>
                </a:cubicBezTo>
                <a:cubicBezTo>
                  <a:pt x="87633" y="381162"/>
                  <a:pt x="98804" y="385860"/>
                  <a:pt x="110234" y="389670"/>
                </a:cubicBezTo>
                <a:cubicBezTo>
                  <a:pt x="190244" y="385860"/>
                  <a:pt x="271847" y="394577"/>
                  <a:pt x="350264" y="378240"/>
                </a:cubicBezTo>
                <a:cubicBezTo>
                  <a:pt x="368914" y="374355"/>
                  <a:pt x="373481" y="348022"/>
                  <a:pt x="384554" y="332520"/>
                </a:cubicBezTo>
                <a:cubicBezTo>
                  <a:pt x="439149" y="256087"/>
                  <a:pt x="381098" y="339431"/>
                  <a:pt x="418844" y="263940"/>
                </a:cubicBezTo>
                <a:cubicBezTo>
                  <a:pt x="424987" y="251653"/>
                  <a:pt x="434084" y="241080"/>
                  <a:pt x="441704" y="229650"/>
                </a:cubicBezTo>
                <a:cubicBezTo>
                  <a:pt x="445514" y="214410"/>
                  <a:pt x="448818" y="199035"/>
                  <a:pt x="453134" y="183930"/>
                </a:cubicBezTo>
                <a:cubicBezTo>
                  <a:pt x="456444" y="172345"/>
                  <a:pt x="464564" y="161688"/>
                  <a:pt x="464564" y="149640"/>
                </a:cubicBezTo>
                <a:cubicBezTo>
                  <a:pt x="464564" y="103762"/>
                  <a:pt x="466626" y="56330"/>
                  <a:pt x="453134" y="12480"/>
                </a:cubicBezTo>
                <a:cubicBezTo>
                  <a:pt x="449591" y="965"/>
                  <a:pt x="430799" y="2544"/>
                  <a:pt x="418844" y="1050"/>
                </a:cubicBezTo>
                <a:cubicBezTo>
                  <a:pt x="399941" y="-1313"/>
                  <a:pt x="342644" y="1050"/>
                  <a:pt x="327404" y="1050"/>
                </a:cubicBezTo>
                <a:close/>
              </a:path>
            </a:pathLst>
          </a:custGeom>
          <a:solidFill>
            <a:srgbClr val="97C2B4"/>
          </a:solidFill>
          <a:ln w="38100">
            <a:solidFill>
              <a:srgbClr val="261F2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7820787" y="5996784"/>
            <a:ext cx="3282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err="1" smtClean="0">
                <a:solidFill>
                  <a:schemeClr val="bg1"/>
                </a:solidFill>
                <a:latin typeface="Niagara Engraved" panose="04020502070703030202" pitchFamily="82" charset="0"/>
              </a:rPr>
              <a:t>Pinzan</a:t>
            </a:r>
            <a:r>
              <a:rPr lang="pt-BR" sz="1400" dirty="0" smtClean="0">
                <a:solidFill>
                  <a:schemeClr val="bg1"/>
                </a:solidFill>
                <a:latin typeface="Niagara Engraved" panose="04020502070703030202" pitchFamily="82" charset="0"/>
              </a:rPr>
              <a:t>, baseada em </a:t>
            </a:r>
            <a:r>
              <a:rPr lang="pt-BR" sz="1400" dirty="0" err="1" smtClean="0">
                <a:solidFill>
                  <a:schemeClr val="bg1"/>
                </a:solidFill>
                <a:latin typeface="Niagara Engraved" panose="04020502070703030202" pitchFamily="82" charset="0"/>
              </a:rPr>
              <a:t>Enlow</a:t>
            </a:r>
            <a:r>
              <a:rPr lang="pt-BR" sz="1400" dirty="0" smtClean="0">
                <a:solidFill>
                  <a:schemeClr val="bg1"/>
                </a:solidFill>
                <a:latin typeface="Niagara Engraved" panose="04020502070703030202" pitchFamily="82" charset="0"/>
              </a:rPr>
              <a:t> e Hans</a:t>
            </a:r>
            <a:endParaRPr lang="pt-BR" sz="1400" dirty="0">
              <a:solidFill>
                <a:schemeClr val="bg1"/>
              </a:solidFill>
              <a:latin typeface="Niagara Engraved" panose="04020502070703030202" pitchFamily="82" charset="0"/>
            </a:endParaRPr>
          </a:p>
        </p:txBody>
      </p:sp>
      <p:sp>
        <p:nvSpPr>
          <p:cNvPr id="3" name="Menos 2"/>
          <p:cNvSpPr/>
          <p:nvPr/>
        </p:nvSpPr>
        <p:spPr>
          <a:xfrm>
            <a:off x="6945310" y="2343150"/>
            <a:ext cx="399234" cy="240030"/>
          </a:xfrm>
          <a:prstGeom prst="mathMinus">
            <a:avLst/>
          </a:prstGeom>
          <a:ln w="381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 rot="19339388">
            <a:off x="3252493" y="2565349"/>
            <a:ext cx="15089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osteoblasto</a:t>
            </a:r>
            <a:endParaRPr lang="pt-BR" sz="1600" b="1" dirty="0"/>
          </a:p>
        </p:txBody>
      </p:sp>
      <p:sp>
        <p:nvSpPr>
          <p:cNvPr id="25" name="CaixaDeTexto 24"/>
          <p:cNvSpPr txBox="1"/>
          <p:nvPr/>
        </p:nvSpPr>
        <p:spPr>
          <a:xfrm rot="2826196">
            <a:off x="7749813" y="2848037"/>
            <a:ext cx="15089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err="1" smtClean="0"/>
              <a:t>osteoclasto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1649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6" grpId="0" animBg="1"/>
      <p:bldP spid="17" grpId="0" animBg="1"/>
      <p:bldP spid="15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esultado de imagem para REMODELAÇÃO DESLIZAMENTO DESLOCAMENT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71" t="44741" r="33779" b="37145"/>
          <a:stretch/>
        </p:blipFill>
        <p:spPr bwMode="auto">
          <a:xfrm flipH="1">
            <a:off x="5389506" y="2350790"/>
            <a:ext cx="5366385" cy="43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143000" y="382385"/>
            <a:ext cx="10287000" cy="779343"/>
          </a:xfrm>
        </p:spPr>
        <p:txBody>
          <a:bodyPr>
            <a:noAutofit/>
          </a:bodyPr>
          <a:lstStyle/>
          <a:p>
            <a:pPr algn="ctr"/>
            <a:r>
              <a:rPr lang="pt-BR" sz="5400" dirty="0" smtClean="0">
                <a:solidFill>
                  <a:srgbClr val="5B9BD5"/>
                </a:solidFill>
              </a:rPr>
              <a:t>Deslizamento</a:t>
            </a:r>
            <a:endParaRPr lang="pt-BR" sz="5400" dirty="0">
              <a:solidFill>
                <a:srgbClr val="5B9BD5"/>
              </a:solidFill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1403078" y="1149415"/>
            <a:ext cx="9766842" cy="1169095"/>
          </a:xfrm>
        </p:spPr>
        <p:txBody>
          <a:bodyPr/>
          <a:lstStyle/>
          <a:p>
            <a:pPr marL="0" indent="0" algn="ctr">
              <a:buNone/>
            </a:pPr>
            <a:r>
              <a:rPr lang="pt-BR" dirty="0" smtClean="0"/>
              <a:t>Movimento gradual  da área de crescimento ósseo provocado pela combinação dos processos de aposição e reabsorção óssea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3248610" y="6144071"/>
            <a:ext cx="7507281" cy="708002"/>
          </a:xfrm>
          <a:prstGeom prst="rect">
            <a:avLst/>
          </a:prstGeom>
          <a:solidFill>
            <a:srgbClr val="48748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9083224" y="6208631"/>
            <a:ext cx="2572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iagara Engraved" panose="04020502070703030202" pitchFamily="82" charset="0"/>
                <a:ea typeface="+mn-ea"/>
                <a:cs typeface="+mn-cs"/>
              </a:rPr>
              <a:t>Pinzan</a:t>
            </a:r>
            <a:r>
              <a:rPr kumimoji="0" lang="pt-B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iagara Engraved" panose="04020502070703030202" pitchFamily="82" charset="0"/>
                <a:ea typeface="+mn-ea"/>
                <a:cs typeface="+mn-cs"/>
              </a:rPr>
              <a:t>, baseada em </a:t>
            </a:r>
            <a:r>
              <a:rPr kumimoji="0" lang="pt-BR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iagara Engraved" panose="04020502070703030202" pitchFamily="82" charset="0"/>
                <a:ea typeface="+mn-ea"/>
                <a:cs typeface="+mn-cs"/>
              </a:rPr>
              <a:t>Enlow</a:t>
            </a:r>
            <a:r>
              <a:rPr kumimoji="0" lang="pt-B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iagara Engraved" panose="04020502070703030202" pitchFamily="82" charset="0"/>
                <a:ea typeface="+mn-ea"/>
                <a:cs typeface="+mn-cs"/>
              </a:rPr>
              <a:t> e Hans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iagara Engraved" panose="04020502070703030202" pitchFamily="82" charset="0"/>
              <a:ea typeface="+mn-ea"/>
              <a:cs typeface="+mn-cs"/>
            </a:endParaRPr>
          </a:p>
        </p:txBody>
      </p:sp>
      <p:pic>
        <p:nvPicPr>
          <p:cNvPr id="28" name="Picture 2" descr="Resultado de imagem para REMODELAÇÃO DESLIZAMENTO DESLOCAMENT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712" b="60988" l="36348" r="66357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71" t="44741" r="33779" b="37145"/>
          <a:stretch/>
        </p:blipFill>
        <p:spPr bwMode="auto">
          <a:xfrm flipH="1">
            <a:off x="4853053" y="2350790"/>
            <a:ext cx="5366385" cy="43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Resultado de imagem para REMODELAÇÃO DESLIZAMENTO DESLOCAMENT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712" b="60988" l="36348" r="66357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71" t="44741" r="33779" b="37145"/>
          <a:stretch/>
        </p:blipFill>
        <p:spPr bwMode="auto">
          <a:xfrm flipH="1">
            <a:off x="4083123" y="2350790"/>
            <a:ext cx="5366385" cy="43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eta para a Esquerda 7"/>
          <p:cNvSpPr/>
          <p:nvPr/>
        </p:nvSpPr>
        <p:spPr>
          <a:xfrm>
            <a:off x="2902797" y="1794547"/>
            <a:ext cx="6767403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6"/>
          <a:srcRect t="4361" r="24632"/>
          <a:stretch/>
        </p:blipFill>
        <p:spPr>
          <a:xfrm>
            <a:off x="3161965" y="2372528"/>
            <a:ext cx="7593926" cy="381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1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esultado de imagem para REMODELAÇÃO DESLIZAMENTO DESLOCAMENT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52" t="44740" r="33780" b="32949"/>
          <a:stretch/>
        </p:blipFill>
        <p:spPr bwMode="auto">
          <a:xfrm flipH="1">
            <a:off x="3008994" y="1929902"/>
            <a:ext cx="6663690" cy="3893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06335"/>
          </a:xfrm>
        </p:spPr>
        <p:txBody>
          <a:bodyPr/>
          <a:lstStyle/>
          <a:p>
            <a:pPr algn="ctr"/>
            <a:r>
              <a:rPr lang="pt-BR" dirty="0" smtClean="0">
                <a:solidFill>
                  <a:srgbClr val="5B9BD5"/>
                </a:solidFill>
              </a:rPr>
              <a:t>deslocamento</a:t>
            </a:r>
            <a:endParaRPr lang="pt-BR" dirty="0">
              <a:solidFill>
                <a:srgbClr val="5B9BD5"/>
              </a:solidFill>
            </a:endParaRPr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3834988" y="1300058"/>
            <a:ext cx="5320572" cy="741182"/>
          </a:xfrm>
        </p:spPr>
        <p:txBody>
          <a:bodyPr/>
          <a:lstStyle/>
          <a:p>
            <a:pPr marL="0" indent="0">
              <a:buNone/>
            </a:pPr>
            <a:r>
              <a:rPr lang="pt-BR" dirty="0" smtClean="0"/>
              <a:t>Movimento de todo o osso como uma unidade </a:t>
            </a:r>
            <a:endParaRPr lang="pt-BR" dirty="0"/>
          </a:p>
        </p:txBody>
      </p:sp>
      <p:sp>
        <p:nvSpPr>
          <p:cNvPr id="26" name="Seta para a Esquerda 25"/>
          <p:cNvSpPr/>
          <p:nvPr/>
        </p:nvSpPr>
        <p:spPr>
          <a:xfrm flipH="1" flipV="1">
            <a:off x="2234919" y="5934552"/>
            <a:ext cx="8520711" cy="46297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3912597" y="3836993"/>
            <a:ext cx="692482" cy="522444"/>
          </a:xfrm>
          <a:prstGeom prst="rect">
            <a:avLst/>
          </a:prstGeom>
          <a:solidFill>
            <a:srgbClr val="97C2B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878044" y="3431687"/>
            <a:ext cx="530670" cy="447809"/>
          </a:xfrm>
          <a:prstGeom prst="rect">
            <a:avLst/>
          </a:prstGeom>
          <a:solidFill>
            <a:srgbClr val="97C2B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3828241" y="3018593"/>
            <a:ext cx="580473" cy="447809"/>
          </a:xfrm>
          <a:prstGeom prst="rect">
            <a:avLst/>
          </a:prstGeom>
          <a:solidFill>
            <a:srgbClr val="97C2B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4068127" y="2671084"/>
            <a:ext cx="340587" cy="368988"/>
          </a:xfrm>
          <a:prstGeom prst="rect">
            <a:avLst/>
          </a:prstGeom>
          <a:solidFill>
            <a:srgbClr val="97C2B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Forma Livre 10"/>
          <p:cNvSpPr/>
          <p:nvPr/>
        </p:nvSpPr>
        <p:spPr>
          <a:xfrm>
            <a:off x="5378207" y="2671084"/>
            <a:ext cx="572010" cy="1979085"/>
          </a:xfrm>
          <a:custGeom>
            <a:avLst/>
            <a:gdLst>
              <a:gd name="connsiteX0" fmla="*/ 240030 w 1131570"/>
              <a:gd name="connsiteY0" fmla="*/ 22860 h 3634740"/>
              <a:gd name="connsiteX1" fmla="*/ 240030 w 1131570"/>
              <a:gd name="connsiteY1" fmla="*/ 22860 h 3634740"/>
              <a:gd name="connsiteX2" fmla="*/ 194310 w 1131570"/>
              <a:gd name="connsiteY2" fmla="*/ 137160 h 3634740"/>
              <a:gd name="connsiteX3" fmla="*/ 171450 w 1131570"/>
              <a:gd name="connsiteY3" fmla="*/ 205740 h 3634740"/>
              <a:gd name="connsiteX4" fmla="*/ 148590 w 1131570"/>
              <a:gd name="connsiteY4" fmla="*/ 285750 h 3634740"/>
              <a:gd name="connsiteX5" fmla="*/ 114300 w 1131570"/>
              <a:gd name="connsiteY5" fmla="*/ 331470 h 3634740"/>
              <a:gd name="connsiteX6" fmla="*/ 57150 w 1131570"/>
              <a:gd name="connsiteY6" fmla="*/ 411480 h 3634740"/>
              <a:gd name="connsiteX7" fmla="*/ 34290 w 1131570"/>
              <a:gd name="connsiteY7" fmla="*/ 457200 h 3634740"/>
              <a:gd name="connsiteX8" fmla="*/ 0 w 1131570"/>
              <a:gd name="connsiteY8" fmla="*/ 582930 h 3634740"/>
              <a:gd name="connsiteX9" fmla="*/ 22860 w 1131570"/>
              <a:gd name="connsiteY9" fmla="*/ 834390 h 3634740"/>
              <a:gd name="connsiteX10" fmla="*/ 57150 w 1131570"/>
              <a:gd name="connsiteY10" fmla="*/ 857250 h 3634740"/>
              <a:gd name="connsiteX11" fmla="*/ 80010 w 1131570"/>
              <a:gd name="connsiteY11" fmla="*/ 891540 h 3634740"/>
              <a:gd name="connsiteX12" fmla="*/ 125730 w 1131570"/>
              <a:gd name="connsiteY12" fmla="*/ 925830 h 3634740"/>
              <a:gd name="connsiteX13" fmla="*/ 171450 w 1131570"/>
              <a:gd name="connsiteY13" fmla="*/ 994410 h 3634740"/>
              <a:gd name="connsiteX14" fmla="*/ 194310 w 1131570"/>
              <a:gd name="connsiteY14" fmla="*/ 1028700 h 3634740"/>
              <a:gd name="connsiteX15" fmla="*/ 228600 w 1131570"/>
              <a:gd name="connsiteY15" fmla="*/ 1062990 h 3634740"/>
              <a:gd name="connsiteX16" fmla="*/ 240030 w 1131570"/>
              <a:gd name="connsiteY16" fmla="*/ 1097280 h 3634740"/>
              <a:gd name="connsiteX17" fmla="*/ 228600 w 1131570"/>
              <a:gd name="connsiteY17" fmla="*/ 1291590 h 3634740"/>
              <a:gd name="connsiteX18" fmla="*/ 205740 w 1131570"/>
              <a:gd name="connsiteY18" fmla="*/ 1325880 h 3634740"/>
              <a:gd name="connsiteX19" fmla="*/ 148590 w 1131570"/>
              <a:gd name="connsiteY19" fmla="*/ 1394460 h 3634740"/>
              <a:gd name="connsiteX20" fmla="*/ 137160 w 1131570"/>
              <a:gd name="connsiteY20" fmla="*/ 1440180 h 3634740"/>
              <a:gd name="connsiteX21" fmla="*/ 125730 w 1131570"/>
              <a:gd name="connsiteY21" fmla="*/ 1623060 h 3634740"/>
              <a:gd name="connsiteX22" fmla="*/ 194310 w 1131570"/>
              <a:gd name="connsiteY22" fmla="*/ 1691640 h 3634740"/>
              <a:gd name="connsiteX23" fmla="*/ 228600 w 1131570"/>
              <a:gd name="connsiteY23" fmla="*/ 1737360 h 3634740"/>
              <a:gd name="connsiteX24" fmla="*/ 308610 w 1131570"/>
              <a:gd name="connsiteY24" fmla="*/ 1760220 h 3634740"/>
              <a:gd name="connsiteX25" fmla="*/ 354330 w 1131570"/>
              <a:gd name="connsiteY25" fmla="*/ 1783080 h 3634740"/>
              <a:gd name="connsiteX26" fmla="*/ 445770 w 1131570"/>
              <a:gd name="connsiteY26" fmla="*/ 1805940 h 3634740"/>
              <a:gd name="connsiteX27" fmla="*/ 502920 w 1131570"/>
              <a:gd name="connsiteY27" fmla="*/ 1863090 h 3634740"/>
              <a:gd name="connsiteX28" fmla="*/ 525780 w 1131570"/>
              <a:gd name="connsiteY28" fmla="*/ 1897380 h 3634740"/>
              <a:gd name="connsiteX29" fmla="*/ 514350 w 1131570"/>
              <a:gd name="connsiteY29" fmla="*/ 2023110 h 3634740"/>
              <a:gd name="connsiteX30" fmla="*/ 468630 w 1131570"/>
              <a:gd name="connsiteY30" fmla="*/ 2034540 h 3634740"/>
              <a:gd name="connsiteX31" fmla="*/ 434340 w 1131570"/>
              <a:gd name="connsiteY31" fmla="*/ 2068830 h 3634740"/>
              <a:gd name="connsiteX32" fmla="*/ 400050 w 1131570"/>
              <a:gd name="connsiteY32" fmla="*/ 2080260 h 3634740"/>
              <a:gd name="connsiteX33" fmla="*/ 354330 w 1131570"/>
              <a:gd name="connsiteY33" fmla="*/ 2103120 h 3634740"/>
              <a:gd name="connsiteX34" fmla="*/ 320040 w 1131570"/>
              <a:gd name="connsiteY34" fmla="*/ 2125980 h 3634740"/>
              <a:gd name="connsiteX35" fmla="*/ 274320 w 1131570"/>
              <a:gd name="connsiteY35" fmla="*/ 2137410 h 3634740"/>
              <a:gd name="connsiteX36" fmla="*/ 217170 w 1131570"/>
              <a:gd name="connsiteY36" fmla="*/ 2183130 h 3634740"/>
              <a:gd name="connsiteX37" fmla="*/ 148590 w 1131570"/>
              <a:gd name="connsiteY37" fmla="*/ 2263140 h 3634740"/>
              <a:gd name="connsiteX38" fmla="*/ 80010 w 1131570"/>
              <a:gd name="connsiteY38" fmla="*/ 2331720 h 3634740"/>
              <a:gd name="connsiteX39" fmla="*/ 80010 w 1131570"/>
              <a:gd name="connsiteY39" fmla="*/ 2640330 h 3634740"/>
              <a:gd name="connsiteX40" fmla="*/ 125730 w 1131570"/>
              <a:gd name="connsiteY40" fmla="*/ 2708910 h 3634740"/>
              <a:gd name="connsiteX41" fmla="*/ 228600 w 1131570"/>
              <a:gd name="connsiteY41" fmla="*/ 2800350 h 3634740"/>
              <a:gd name="connsiteX42" fmla="*/ 262890 w 1131570"/>
              <a:gd name="connsiteY42" fmla="*/ 2811780 h 3634740"/>
              <a:gd name="connsiteX43" fmla="*/ 297180 w 1131570"/>
              <a:gd name="connsiteY43" fmla="*/ 2846070 h 3634740"/>
              <a:gd name="connsiteX44" fmla="*/ 320040 w 1131570"/>
              <a:gd name="connsiteY44" fmla="*/ 2914650 h 3634740"/>
              <a:gd name="connsiteX45" fmla="*/ 308610 w 1131570"/>
              <a:gd name="connsiteY45" fmla="*/ 3017520 h 3634740"/>
              <a:gd name="connsiteX46" fmla="*/ 274320 w 1131570"/>
              <a:gd name="connsiteY46" fmla="*/ 3040380 h 3634740"/>
              <a:gd name="connsiteX47" fmla="*/ 205740 w 1131570"/>
              <a:gd name="connsiteY47" fmla="*/ 3120390 h 3634740"/>
              <a:gd name="connsiteX48" fmla="*/ 194310 w 1131570"/>
              <a:gd name="connsiteY48" fmla="*/ 3154680 h 3634740"/>
              <a:gd name="connsiteX49" fmla="*/ 205740 w 1131570"/>
              <a:gd name="connsiteY49" fmla="*/ 3463290 h 3634740"/>
              <a:gd name="connsiteX50" fmla="*/ 217170 w 1131570"/>
              <a:gd name="connsiteY50" fmla="*/ 3509010 h 3634740"/>
              <a:gd name="connsiteX51" fmla="*/ 411480 w 1131570"/>
              <a:gd name="connsiteY51" fmla="*/ 3543300 h 3634740"/>
              <a:gd name="connsiteX52" fmla="*/ 571500 w 1131570"/>
              <a:gd name="connsiteY52" fmla="*/ 3554730 h 3634740"/>
              <a:gd name="connsiteX53" fmla="*/ 651510 w 1131570"/>
              <a:gd name="connsiteY53" fmla="*/ 3577590 h 3634740"/>
              <a:gd name="connsiteX54" fmla="*/ 674370 w 1131570"/>
              <a:gd name="connsiteY54" fmla="*/ 3611880 h 3634740"/>
              <a:gd name="connsiteX55" fmla="*/ 720090 w 1131570"/>
              <a:gd name="connsiteY55" fmla="*/ 3634740 h 3634740"/>
              <a:gd name="connsiteX56" fmla="*/ 937260 w 1131570"/>
              <a:gd name="connsiteY56" fmla="*/ 3600450 h 3634740"/>
              <a:gd name="connsiteX57" fmla="*/ 994410 w 1131570"/>
              <a:gd name="connsiteY57" fmla="*/ 3520440 h 3634740"/>
              <a:gd name="connsiteX58" fmla="*/ 1051560 w 1131570"/>
              <a:gd name="connsiteY58" fmla="*/ 3406140 h 3634740"/>
              <a:gd name="connsiteX59" fmla="*/ 1062990 w 1131570"/>
              <a:gd name="connsiteY59" fmla="*/ 3337560 h 3634740"/>
              <a:gd name="connsiteX60" fmla="*/ 1085850 w 1131570"/>
              <a:gd name="connsiteY60" fmla="*/ 3257550 h 3634740"/>
              <a:gd name="connsiteX61" fmla="*/ 1074420 w 1131570"/>
              <a:gd name="connsiteY61" fmla="*/ 3108960 h 3634740"/>
              <a:gd name="connsiteX62" fmla="*/ 1005840 w 1131570"/>
              <a:gd name="connsiteY62" fmla="*/ 3040380 h 3634740"/>
              <a:gd name="connsiteX63" fmla="*/ 982980 w 1131570"/>
              <a:gd name="connsiteY63" fmla="*/ 3006090 h 3634740"/>
              <a:gd name="connsiteX64" fmla="*/ 937260 w 1131570"/>
              <a:gd name="connsiteY64" fmla="*/ 2971800 h 3634740"/>
              <a:gd name="connsiteX65" fmla="*/ 925830 w 1131570"/>
              <a:gd name="connsiteY65" fmla="*/ 2926080 h 3634740"/>
              <a:gd name="connsiteX66" fmla="*/ 914400 w 1131570"/>
              <a:gd name="connsiteY66" fmla="*/ 2891790 h 3634740"/>
              <a:gd name="connsiteX67" fmla="*/ 902970 w 1131570"/>
              <a:gd name="connsiteY67" fmla="*/ 2743200 h 3634740"/>
              <a:gd name="connsiteX68" fmla="*/ 914400 w 1131570"/>
              <a:gd name="connsiteY68" fmla="*/ 2606040 h 3634740"/>
              <a:gd name="connsiteX69" fmla="*/ 1017270 w 1131570"/>
              <a:gd name="connsiteY69" fmla="*/ 2594610 h 3634740"/>
              <a:gd name="connsiteX70" fmla="*/ 1051560 w 1131570"/>
              <a:gd name="connsiteY70" fmla="*/ 2560320 h 3634740"/>
              <a:gd name="connsiteX71" fmla="*/ 1062990 w 1131570"/>
              <a:gd name="connsiteY71" fmla="*/ 2491740 h 3634740"/>
              <a:gd name="connsiteX72" fmla="*/ 1097280 w 1131570"/>
              <a:gd name="connsiteY72" fmla="*/ 2411730 h 3634740"/>
              <a:gd name="connsiteX73" fmla="*/ 1108710 w 1131570"/>
              <a:gd name="connsiteY73" fmla="*/ 2343150 h 3634740"/>
              <a:gd name="connsiteX74" fmla="*/ 1131570 w 1131570"/>
              <a:gd name="connsiteY74" fmla="*/ 2251710 h 3634740"/>
              <a:gd name="connsiteX75" fmla="*/ 1120140 w 1131570"/>
              <a:gd name="connsiteY75" fmla="*/ 1988820 h 3634740"/>
              <a:gd name="connsiteX76" fmla="*/ 1085850 w 1131570"/>
              <a:gd name="connsiteY76" fmla="*/ 1977390 h 3634740"/>
              <a:gd name="connsiteX77" fmla="*/ 1051560 w 1131570"/>
              <a:gd name="connsiteY77" fmla="*/ 1954530 h 3634740"/>
              <a:gd name="connsiteX78" fmla="*/ 994410 w 1131570"/>
              <a:gd name="connsiteY78" fmla="*/ 1885950 h 3634740"/>
              <a:gd name="connsiteX79" fmla="*/ 982980 w 1131570"/>
              <a:gd name="connsiteY79" fmla="*/ 1405890 h 3634740"/>
              <a:gd name="connsiteX80" fmla="*/ 960120 w 1131570"/>
              <a:gd name="connsiteY80" fmla="*/ 1337310 h 3634740"/>
              <a:gd name="connsiteX81" fmla="*/ 925830 w 1131570"/>
              <a:gd name="connsiteY81" fmla="*/ 1268730 h 3634740"/>
              <a:gd name="connsiteX82" fmla="*/ 891540 w 1131570"/>
              <a:gd name="connsiteY82" fmla="*/ 1234440 h 3634740"/>
              <a:gd name="connsiteX83" fmla="*/ 868680 w 1131570"/>
              <a:gd name="connsiteY83" fmla="*/ 1188720 h 3634740"/>
              <a:gd name="connsiteX84" fmla="*/ 857250 w 1131570"/>
              <a:gd name="connsiteY84" fmla="*/ 1074420 h 3634740"/>
              <a:gd name="connsiteX85" fmla="*/ 845820 w 1131570"/>
              <a:gd name="connsiteY85" fmla="*/ 1028700 h 3634740"/>
              <a:gd name="connsiteX86" fmla="*/ 822960 w 1131570"/>
              <a:gd name="connsiteY86" fmla="*/ 525780 h 3634740"/>
              <a:gd name="connsiteX87" fmla="*/ 788670 w 1131570"/>
              <a:gd name="connsiteY87" fmla="*/ 457200 h 3634740"/>
              <a:gd name="connsiteX88" fmla="*/ 754380 w 1131570"/>
              <a:gd name="connsiteY88" fmla="*/ 422910 h 3634740"/>
              <a:gd name="connsiteX89" fmla="*/ 742950 w 1131570"/>
              <a:gd name="connsiteY89" fmla="*/ 388620 h 3634740"/>
              <a:gd name="connsiteX90" fmla="*/ 685800 w 1131570"/>
              <a:gd name="connsiteY90" fmla="*/ 331470 h 3634740"/>
              <a:gd name="connsiteX91" fmla="*/ 651510 w 1131570"/>
              <a:gd name="connsiteY91" fmla="*/ 194310 h 3634740"/>
              <a:gd name="connsiteX92" fmla="*/ 640080 w 1131570"/>
              <a:gd name="connsiteY92" fmla="*/ 148590 h 3634740"/>
              <a:gd name="connsiteX93" fmla="*/ 628650 w 1131570"/>
              <a:gd name="connsiteY93" fmla="*/ 91440 h 3634740"/>
              <a:gd name="connsiteX94" fmla="*/ 605790 w 1131570"/>
              <a:gd name="connsiteY94" fmla="*/ 57150 h 3634740"/>
              <a:gd name="connsiteX95" fmla="*/ 560070 w 1131570"/>
              <a:gd name="connsiteY95" fmla="*/ 0 h 3634740"/>
              <a:gd name="connsiteX96" fmla="*/ 240030 w 1131570"/>
              <a:gd name="connsiteY96" fmla="*/ 22860 h 3634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1131570" h="3634740">
                <a:moveTo>
                  <a:pt x="240030" y="22860"/>
                </a:moveTo>
                <a:lnTo>
                  <a:pt x="240030" y="22860"/>
                </a:lnTo>
                <a:cubicBezTo>
                  <a:pt x="224790" y="60960"/>
                  <a:pt x="208718" y="98738"/>
                  <a:pt x="194310" y="137160"/>
                </a:cubicBezTo>
                <a:cubicBezTo>
                  <a:pt x="185849" y="159722"/>
                  <a:pt x="177294" y="182363"/>
                  <a:pt x="171450" y="205740"/>
                </a:cubicBezTo>
                <a:cubicBezTo>
                  <a:pt x="168976" y="215638"/>
                  <a:pt x="155878" y="272996"/>
                  <a:pt x="148590" y="285750"/>
                </a:cubicBezTo>
                <a:cubicBezTo>
                  <a:pt x="139139" y="302290"/>
                  <a:pt x="125730" y="316230"/>
                  <a:pt x="114300" y="331470"/>
                </a:cubicBezTo>
                <a:cubicBezTo>
                  <a:pt x="89990" y="404399"/>
                  <a:pt x="122237" y="324697"/>
                  <a:pt x="57150" y="411480"/>
                </a:cubicBezTo>
                <a:cubicBezTo>
                  <a:pt x="46927" y="425111"/>
                  <a:pt x="40113" y="441187"/>
                  <a:pt x="34290" y="457200"/>
                </a:cubicBezTo>
                <a:cubicBezTo>
                  <a:pt x="23420" y="487093"/>
                  <a:pt x="8923" y="547239"/>
                  <a:pt x="0" y="582930"/>
                </a:cubicBezTo>
                <a:cubicBezTo>
                  <a:pt x="7620" y="666750"/>
                  <a:pt x="5694" y="751993"/>
                  <a:pt x="22860" y="834390"/>
                </a:cubicBezTo>
                <a:cubicBezTo>
                  <a:pt x="25662" y="847838"/>
                  <a:pt x="47436" y="847536"/>
                  <a:pt x="57150" y="857250"/>
                </a:cubicBezTo>
                <a:cubicBezTo>
                  <a:pt x="66864" y="866964"/>
                  <a:pt x="70296" y="881826"/>
                  <a:pt x="80010" y="891540"/>
                </a:cubicBezTo>
                <a:cubicBezTo>
                  <a:pt x="93480" y="905010"/>
                  <a:pt x="113074" y="911592"/>
                  <a:pt x="125730" y="925830"/>
                </a:cubicBezTo>
                <a:cubicBezTo>
                  <a:pt x="143983" y="946365"/>
                  <a:pt x="156210" y="971550"/>
                  <a:pt x="171450" y="994410"/>
                </a:cubicBezTo>
                <a:cubicBezTo>
                  <a:pt x="179070" y="1005840"/>
                  <a:pt x="184596" y="1018986"/>
                  <a:pt x="194310" y="1028700"/>
                </a:cubicBezTo>
                <a:lnTo>
                  <a:pt x="228600" y="1062990"/>
                </a:lnTo>
                <a:cubicBezTo>
                  <a:pt x="232410" y="1074420"/>
                  <a:pt x="240030" y="1085232"/>
                  <a:pt x="240030" y="1097280"/>
                </a:cubicBezTo>
                <a:cubicBezTo>
                  <a:pt x="240030" y="1162162"/>
                  <a:pt x="238225" y="1227426"/>
                  <a:pt x="228600" y="1291590"/>
                </a:cubicBezTo>
                <a:cubicBezTo>
                  <a:pt x="226562" y="1305175"/>
                  <a:pt x="214534" y="1315327"/>
                  <a:pt x="205740" y="1325880"/>
                </a:cubicBezTo>
                <a:cubicBezTo>
                  <a:pt x="132401" y="1413887"/>
                  <a:pt x="205347" y="1309324"/>
                  <a:pt x="148590" y="1394460"/>
                </a:cubicBezTo>
                <a:cubicBezTo>
                  <a:pt x="144780" y="1409700"/>
                  <a:pt x="141293" y="1425024"/>
                  <a:pt x="137160" y="1440180"/>
                </a:cubicBezTo>
                <a:cubicBezTo>
                  <a:pt x="119502" y="1504924"/>
                  <a:pt x="92976" y="1552874"/>
                  <a:pt x="125730" y="1623060"/>
                </a:cubicBezTo>
                <a:cubicBezTo>
                  <a:pt x="139401" y="1652356"/>
                  <a:pt x="174913" y="1665777"/>
                  <a:pt x="194310" y="1691640"/>
                </a:cubicBezTo>
                <a:cubicBezTo>
                  <a:pt x="205740" y="1706880"/>
                  <a:pt x="213965" y="1725164"/>
                  <a:pt x="228600" y="1737360"/>
                </a:cubicBezTo>
                <a:cubicBezTo>
                  <a:pt x="236136" y="1743640"/>
                  <a:pt x="305515" y="1759059"/>
                  <a:pt x="308610" y="1760220"/>
                </a:cubicBezTo>
                <a:cubicBezTo>
                  <a:pt x="324564" y="1766203"/>
                  <a:pt x="338669" y="1776368"/>
                  <a:pt x="354330" y="1783080"/>
                </a:cubicBezTo>
                <a:cubicBezTo>
                  <a:pt x="385084" y="1796260"/>
                  <a:pt x="412226" y="1799231"/>
                  <a:pt x="445770" y="1805940"/>
                </a:cubicBezTo>
                <a:cubicBezTo>
                  <a:pt x="506730" y="1897380"/>
                  <a:pt x="426720" y="1786890"/>
                  <a:pt x="502920" y="1863090"/>
                </a:cubicBezTo>
                <a:cubicBezTo>
                  <a:pt x="512634" y="1872804"/>
                  <a:pt x="518160" y="1885950"/>
                  <a:pt x="525780" y="1897380"/>
                </a:cubicBezTo>
                <a:cubicBezTo>
                  <a:pt x="521970" y="1939290"/>
                  <a:pt x="530536" y="1984264"/>
                  <a:pt x="514350" y="2023110"/>
                </a:cubicBezTo>
                <a:cubicBezTo>
                  <a:pt x="508308" y="2037611"/>
                  <a:pt x="482269" y="2026746"/>
                  <a:pt x="468630" y="2034540"/>
                </a:cubicBezTo>
                <a:cubicBezTo>
                  <a:pt x="454595" y="2042560"/>
                  <a:pt x="447790" y="2059864"/>
                  <a:pt x="434340" y="2068830"/>
                </a:cubicBezTo>
                <a:cubicBezTo>
                  <a:pt x="424315" y="2075513"/>
                  <a:pt x="411124" y="2075514"/>
                  <a:pt x="400050" y="2080260"/>
                </a:cubicBezTo>
                <a:cubicBezTo>
                  <a:pt x="384389" y="2086972"/>
                  <a:pt x="369124" y="2094666"/>
                  <a:pt x="354330" y="2103120"/>
                </a:cubicBezTo>
                <a:cubicBezTo>
                  <a:pt x="342403" y="2109936"/>
                  <a:pt x="332666" y="2120569"/>
                  <a:pt x="320040" y="2125980"/>
                </a:cubicBezTo>
                <a:cubicBezTo>
                  <a:pt x="305601" y="2132168"/>
                  <a:pt x="289560" y="2133600"/>
                  <a:pt x="274320" y="2137410"/>
                </a:cubicBezTo>
                <a:cubicBezTo>
                  <a:pt x="223195" y="2214098"/>
                  <a:pt x="283421" y="2138963"/>
                  <a:pt x="217170" y="2183130"/>
                </a:cubicBezTo>
                <a:cubicBezTo>
                  <a:pt x="186567" y="2203532"/>
                  <a:pt x="172358" y="2236731"/>
                  <a:pt x="148590" y="2263140"/>
                </a:cubicBezTo>
                <a:cubicBezTo>
                  <a:pt x="126963" y="2287170"/>
                  <a:pt x="80010" y="2331720"/>
                  <a:pt x="80010" y="2331720"/>
                </a:cubicBezTo>
                <a:cubicBezTo>
                  <a:pt x="42781" y="2443408"/>
                  <a:pt x="44215" y="2425562"/>
                  <a:pt x="80010" y="2640330"/>
                </a:cubicBezTo>
                <a:cubicBezTo>
                  <a:pt x="84527" y="2667430"/>
                  <a:pt x="106303" y="2689483"/>
                  <a:pt x="125730" y="2708910"/>
                </a:cubicBezTo>
                <a:cubicBezTo>
                  <a:pt x="156023" y="2739203"/>
                  <a:pt x="187807" y="2779954"/>
                  <a:pt x="228600" y="2800350"/>
                </a:cubicBezTo>
                <a:cubicBezTo>
                  <a:pt x="239376" y="2805738"/>
                  <a:pt x="251460" y="2807970"/>
                  <a:pt x="262890" y="2811780"/>
                </a:cubicBezTo>
                <a:cubicBezTo>
                  <a:pt x="274320" y="2823210"/>
                  <a:pt x="289330" y="2831940"/>
                  <a:pt x="297180" y="2846070"/>
                </a:cubicBezTo>
                <a:cubicBezTo>
                  <a:pt x="308882" y="2867134"/>
                  <a:pt x="320040" y="2914650"/>
                  <a:pt x="320040" y="2914650"/>
                </a:cubicBezTo>
                <a:cubicBezTo>
                  <a:pt x="316230" y="2948940"/>
                  <a:pt x="320400" y="2985096"/>
                  <a:pt x="308610" y="3017520"/>
                </a:cubicBezTo>
                <a:cubicBezTo>
                  <a:pt x="303915" y="3030430"/>
                  <a:pt x="284750" y="3031440"/>
                  <a:pt x="274320" y="3040380"/>
                </a:cubicBezTo>
                <a:cubicBezTo>
                  <a:pt x="249713" y="3061472"/>
                  <a:pt x="220907" y="3090056"/>
                  <a:pt x="205740" y="3120390"/>
                </a:cubicBezTo>
                <a:cubicBezTo>
                  <a:pt x="200352" y="3131166"/>
                  <a:pt x="198120" y="3143250"/>
                  <a:pt x="194310" y="3154680"/>
                </a:cubicBezTo>
                <a:cubicBezTo>
                  <a:pt x="198120" y="3257550"/>
                  <a:pt x="199112" y="3360563"/>
                  <a:pt x="205740" y="3463290"/>
                </a:cubicBezTo>
                <a:cubicBezTo>
                  <a:pt x="206751" y="3478966"/>
                  <a:pt x="205243" y="3498787"/>
                  <a:pt x="217170" y="3509010"/>
                </a:cubicBezTo>
                <a:cubicBezTo>
                  <a:pt x="251336" y="3538296"/>
                  <a:pt x="391576" y="3541708"/>
                  <a:pt x="411480" y="3543300"/>
                </a:cubicBezTo>
                <a:lnTo>
                  <a:pt x="571500" y="3554730"/>
                </a:lnTo>
                <a:cubicBezTo>
                  <a:pt x="574487" y="3555477"/>
                  <a:pt x="644057" y="3571627"/>
                  <a:pt x="651510" y="3577590"/>
                </a:cubicBezTo>
                <a:cubicBezTo>
                  <a:pt x="662237" y="3586172"/>
                  <a:pt x="663817" y="3603086"/>
                  <a:pt x="674370" y="3611880"/>
                </a:cubicBezTo>
                <a:cubicBezTo>
                  <a:pt x="687460" y="3622788"/>
                  <a:pt x="704850" y="3627120"/>
                  <a:pt x="720090" y="3634740"/>
                </a:cubicBezTo>
                <a:cubicBezTo>
                  <a:pt x="756999" y="3632104"/>
                  <a:pt x="885546" y="3639236"/>
                  <a:pt x="937260" y="3600450"/>
                </a:cubicBezTo>
                <a:cubicBezTo>
                  <a:pt x="946712" y="3593361"/>
                  <a:pt x="984838" y="3534798"/>
                  <a:pt x="994410" y="3520440"/>
                </a:cubicBezTo>
                <a:cubicBezTo>
                  <a:pt x="1026256" y="3361209"/>
                  <a:pt x="974074" y="3576609"/>
                  <a:pt x="1051560" y="3406140"/>
                </a:cubicBezTo>
                <a:cubicBezTo>
                  <a:pt x="1061150" y="3385042"/>
                  <a:pt x="1058445" y="3360285"/>
                  <a:pt x="1062990" y="3337560"/>
                </a:cubicBezTo>
                <a:cubicBezTo>
                  <a:pt x="1070166" y="3301680"/>
                  <a:pt x="1074956" y="3290232"/>
                  <a:pt x="1085850" y="3257550"/>
                </a:cubicBezTo>
                <a:cubicBezTo>
                  <a:pt x="1082040" y="3208020"/>
                  <a:pt x="1091593" y="3155573"/>
                  <a:pt x="1074420" y="3108960"/>
                </a:cubicBezTo>
                <a:cubicBezTo>
                  <a:pt x="1063244" y="3078624"/>
                  <a:pt x="1023773" y="3067279"/>
                  <a:pt x="1005840" y="3040380"/>
                </a:cubicBezTo>
                <a:cubicBezTo>
                  <a:pt x="998220" y="3028950"/>
                  <a:pt x="992694" y="3015804"/>
                  <a:pt x="982980" y="3006090"/>
                </a:cubicBezTo>
                <a:cubicBezTo>
                  <a:pt x="969510" y="2992620"/>
                  <a:pt x="952500" y="2983230"/>
                  <a:pt x="937260" y="2971800"/>
                </a:cubicBezTo>
                <a:cubicBezTo>
                  <a:pt x="933450" y="2956560"/>
                  <a:pt x="930146" y="2941185"/>
                  <a:pt x="925830" y="2926080"/>
                </a:cubicBezTo>
                <a:cubicBezTo>
                  <a:pt x="922520" y="2914495"/>
                  <a:pt x="915894" y="2903745"/>
                  <a:pt x="914400" y="2891790"/>
                </a:cubicBezTo>
                <a:cubicBezTo>
                  <a:pt x="908238" y="2842497"/>
                  <a:pt x="906780" y="2792730"/>
                  <a:pt x="902970" y="2743200"/>
                </a:cubicBezTo>
                <a:cubicBezTo>
                  <a:pt x="906780" y="2697480"/>
                  <a:pt x="886427" y="2642404"/>
                  <a:pt x="914400" y="2606040"/>
                </a:cubicBezTo>
                <a:cubicBezTo>
                  <a:pt x="935436" y="2578694"/>
                  <a:pt x="984539" y="2605520"/>
                  <a:pt x="1017270" y="2594610"/>
                </a:cubicBezTo>
                <a:cubicBezTo>
                  <a:pt x="1032605" y="2589498"/>
                  <a:pt x="1040130" y="2571750"/>
                  <a:pt x="1051560" y="2560320"/>
                </a:cubicBezTo>
                <a:cubicBezTo>
                  <a:pt x="1055370" y="2537460"/>
                  <a:pt x="1056331" y="2513938"/>
                  <a:pt x="1062990" y="2491740"/>
                </a:cubicBezTo>
                <a:cubicBezTo>
                  <a:pt x="1092942" y="2391901"/>
                  <a:pt x="1079257" y="2492832"/>
                  <a:pt x="1097280" y="2411730"/>
                </a:cubicBezTo>
                <a:cubicBezTo>
                  <a:pt x="1102307" y="2389107"/>
                  <a:pt x="1103854" y="2365811"/>
                  <a:pt x="1108710" y="2343150"/>
                </a:cubicBezTo>
                <a:cubicBezTo>
                  <a:pt x="1115293" y="2312429"/>
                  <a:pt x="1123950" y="2282190"/>
                  <a:pt x="1131570" y="2251710"/>
                </a:cubicBezTo>
                <a:cubicBezTo>
                  <a:pt x="1127760" y="2164080"/>
                  <a:pt x="1134560" y="2075339"/>
                  <a:pt x="1120140" y="1988820"/>
                </a:cubicBezTo>
                <a:cubicBezTo>
                  <a:pt x="1118159" y="1976936"/>
                  <a:pt x="1096626" y="1982778"/>
                  <a:pt x="1085850" y="1977390"/>
                </a:cubicBezTo>
                <a:cubicBezTo>
                  <a:pt x="1073563" y="1971247"/>
                  <a:pt x="1062113" y="1963324"/>
                  <a:pt x="1051560" y="1954530"/>
                </a:cubicBezTo>
                <a:cubicBezTo>
                  <a:pt x="1018557" y="1927028"/>
                  <a:pt x="1016887" y="1919666"/>
                  <a:pt x="994410" y="1885950"/>
                </a:cubicBezTo>
                <a:cubicBezTo>
                  <a:pt x="990600" y="1725930"/>
                  <a:pt x="992965" y="1565644"/>
                  <a:pt x="982980" y="1405890"/>
                </a:cubicBezTo>
                <a:cubicBezTo>
                  <a:pt x="981477" y="1381840"/>
                  <a:pt x="967740" y="1360170"/>
                  <a:pt x="960120" y="1337310"/>
                </a:cubicBezTo>
                <a:cubicBezTo>
                  <a:pt x="948664" y="1302943"/>
                  <a:pt x="950449" y="1298273"/>
                  <a:pt x="925830" y="1268730"/>
                </a:cubicBezTo>
                <a:cubicBezTo>
                  <a:pt x="915482" y="1256312"/>
                  <a:pt x="900935" y="1247594"/>
                  <a:pt x="891540" y="1234440"/>
                </a:cubicBezTo>
                <a:cubicBezTo>
                  <a:pt x="881636" y="1220575"/>
                  <a:pt x="876300" y="1203960"/>
                  <a:pt x="868680" y="1188720"/>
                </a:cubicBezTo>
                <a:cubicBezTo>
                  <a:pt x="864870" y="1150620"/>
                  <a:pt x="862665" y="1112325"/>
                  <a:pt x="857250" y="1074420"/>
                </a:cubicBezTo>
                <a:cubicBezTo>
                  <a:pt x="855028" y="1058869"/>
                  <a:pt x="846800" y="1044378"/>
                  <a:pt x="845820" y="1028700"/>
                </a:cubicBezTo>
                <a:cubicBezTo>
                  <a:pt x="835352" y="861214"/>
                  <a:pt x="833650" y="693252"/>
                  <a:pt x="822960" y="525780"/>
                </a:cubicBezTo>
                <a:cubicBezTo>
                  <a:pt x="821535" y="503450"/>
                  <a:pt x="801853" y="473020"/>
                  <a:pt x="788670" y="457200"/>
                </a:cubicBezTo>
                <a:cubicBezTo>
                  <a:pt x="778322" y="444782"/>
                  <a:pt x="765810" y="434340"/>
                  <a:pt x="754380" y="422910"/>
                </a:cubicBezTo>
                <a:cubicBezTo>
                  <a:pt x="750570" y="411480"/>
                  <a:pt x="750476" y="398028"/>
                  <a:pt x="742950" y="388620"/>
                </a:cubicBezTo>
                <a:cubicBezTo>
                  <a:pt x="693420" y="326708"/>
                  <a:pt x="720090" y="408622"/>
                  <a:pt x="685800" y="331470"/>
                </a:cubicBezTo>
                <a:cubicBezTo>
                  <a:pt x="658025" y="268977"/>
                  <a:pt x="664580" y="259659"/>
                  <a:pt x="651510" y="194310"/>
                </a:cubicBezTo>
                <a:cubicBezTo>
                  <a:pt x="648429" y="178906"/>
                  <a:pt x="643488" y="163925"/>
                  <a:pt x="640080" y="148590"/>
                </a:cubicBezTo>
                <a:cubicBezTo>
                  <a:pt x="635866" y="129625"/>
                  <a:pt x="635471" y="109630"/>
                  <a:pt x="628650" y="91440"/>
                </a:cubicBezTo>
                <a:cubicBezTo>
                  <a:pt x="623827" y="78578"/>
                  <a:pt x="611933" y="69437"/>
                  <a:pt x="605790" y="57150"/>
                </a:cubicBezTo>
                <a:cubicBezTo>
                  <a:pt x="593877" y="33325"/>
                  <a:pt x="599982" y="2753"/>
                  <a:pt x="560070" y="0"/>
                </a:cubicBezTo>
                <a:lnTo>
                  <a:pt x="240030" y="22860"/>
                </a:lnTo>
                <a:close/>
              </a:path>
            </a:pathLst>
          </a:cu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71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2000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/>
          <p:cNvSpPr>
            <a:spLocks noGrp="1"/>
          </p:cNvSpPr>
          <p:nvPr>
            <p:ph type="title"/>
          </p:nvPr>
        </p:nvSpPr>
        <p:spPr>
          <a:xfrm>
            <a:off x="1914618" y="763846"/>
            <a:ext cx="4897662" cy="829195"/>
          </a:xfrm>
        </p:spPr>
        <p:txBody>
          <a:bodyPr/>
          <a:lstStyle/>
          <a:p>
            <a:pPr algn="ctr"/>
            <a:r>
              <a:rPr lang="pt-BR" dirty="0" smtClean="0">
                <a:solidFill>
                  <a:srgbClr val="5B9BD5"/>
                </a:solidFill>
              </a:rPr>
              <a:t>deslocamento</a:t>
            </a:r>
            <a:endParaRPr lang="pt-BR" dirty="0">
              <a:solidFill>
                <a:srgbClr val="5B9BD5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200400" y="2409289"/>
            <a:ext cx="3474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chemeClr val="tx2"/>
                </a:solidFill>
                <a:latin typeface="Kristen ITC" panose="03050502040202030202" pitchFamily="66" charset="0"/>
              </a:rPr>
              <a:t>Primário</a:t>
            </a:r>
            <a:r>
              <a:rPr lang="pt-BR" sz="3600" dirty="0" smtClean="0">
                <a:solidFill>
                  <a:schemeClr val="tx2"/>
                </a:solidFill>
              </a:rPr>
              <a:t> </a:t>
            </a:r>
            <a:endParaRPr lang="pt-BR" sz="3600" dirty="0">
              <a:solidFill>
                <a:schemeClr val="tx2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200400" y="4508595"/>
            <a:ext cx="3474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chemeClr val="tx2"/>
                </a:solidFill>
                <a:latin typeface="Kristen ITC" panose="03050502040202030202" pitchFamily="66" charset="0"/>
              </a:rPr>
              <a:t>Secundário </a:t>
            </a:r>
            <a:r>
              <a:rPr lang="pt-BR" sz="3200" dirty="0" smtClean="0">
                <a:solidFill>
                  <a:schemeClr val="tx2"/>
                </a:solidFill>
              </a:rPr>
              <a:t> </a:t>
            </a:r>
            <a:endParaRPr lang="pt-BR" sz="3200" dirty="0">
              <a:solidFill>
                <a:schemeClr val="tx2"/>
              </a:solidFill>
            </a:endParaRPr>
          </a:p>
        </p:txBody>
      </p:sp>
      <p:sp>
        <p:nvSpPr>
          <p:cNvPr id="12" name="Espaço Reservado para Conteúdo 4"/>
          <p:cNvSpPr txBox="1">
            <a:spLocks/>
          </p:cNvSpPr>
          <p:nvPr/>
        </p:nvSpPr>
        <p:spPr>
          <a:xfrm>
            <a:off x="6062709" y="4408169"/>
            <a:ext cx="4886232" cy="11690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dirty="0" smtClean="0"/>
              <a:t>Se dá pelo crescimento de outros ossos relacionados direta ou indiretamente </a:t>
            </a:r>
            <a:endParaRPr lang="pt-BR" dirty="0"/>
          </a:p>
        </p:txBody>
      </p:sp>
      <p:sp>
        <p:nvSpPr>
          <p:cNvPr id="13" name="Espaço Reservado para Conteúdo 4"/>
          <p:cNvSpPr txBox="1">
            <a:spLocks/>
          </p:cNvSpPr>
          <p:nvPr/>
        </p:nvSpPr>
        <p:spPr>
          <a:xfrm>
            <a:off x="5821680" y="2409289"/>
            <a:ext cx="5368290" cy="14625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dirty="0" smtClean="0"/>
              <a:t>Conforme o osso cresce em uma determinada direção,  ele se desloca em sentido contrario, afastando-se do osso vizinho</a:t>
            </a:r>
            <a:endParaRPr lang="pt-BR" dirty="0"/>
          </a:p>
        </p:txBody>
      </p:sp>
      <p:pic>
        <p:nvPicPr>
          <p:cNvPr id="13314" name="Picture 2" descr="https://benthamopen.com/contents/figures/TODENTJ/TODENTJ-3-100_F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78" t="-229" r="47122" b="46639"/>
          <a:stretch/>
        </p:blipFill>
        <p:spPr bwMode="auto">
          <a:xfrm>
            <a:off x="1709784" y="1703070"/>
            <a:ext cx="3981450" cy="47442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72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42929" y="1245338"/>
            <a:ext cx="8187071" cy="4064627"/>
          </a:xfrm>
        </p:spPr>
        <p:txBody>
          <a:bodyPr/>
          <a:lstStyle/>
          <a:p>
            <a:pPr algn="ctr"/>
            <a:r>
              <a:rPr lang="pt-BR" dirty="0" smtClean="0"/>
              <a:t>Teorias do </a:t>
            </a:r>
            <a:r>
              <a:rPr lang="pt-BR" dirty="0" smtClean="0">
                <a:solidFill>
                  <a:schemeClr val="accent4"/>
                </a:solidFill>
              </a:rPr>
              <a:t>crescimento</a:t>
            </a:r>
            <a:r>
              <a:rPr lang="pt-BR" dirty="0" smtClean="0"/>
              <a:t> </a:t>
            </a:r>
            <a:r>
              <a:rPr lang="pt-BR" dirty="0" smtClean="0">
                <a:solidFill>
                  <a:srgbClr val="00B0F0"/>
                </a:solidFill>
              </a:rPr>
              <a:t>craniofacial</a:t>
            </a:r>
            <a:r>
              <a:rPr lang="pt-BR" dirty="0" smtClean="0"/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4480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8277" y="619987"/>
            <a:ext cx="11321511" cy="5755525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100" dirty="0" err="1" smtClean="0"/>
              <a:t>Jhon</a:t>
            </a:r>
            <a:r>
              <a:rPr lang="pt-BR" sz="3100" dirty="0" smtClean="0"/>
              <a:t> Hunter 	(1771)	</a:t>
            </a:r>
            <a:r>
              <a:rPr lang="pt-BR" sz="3100" dirty="0" smtClean="0">
                <a:latin typeface="+mn-lt"/>
              </a:rPr>
              <a:t/>
            </a:r>
            <a:br>
              <a:rPr lang="pt-BR" sz="3100" dirty="0" smtClean="0">
                <a:latin typeface="+mn-lt"/>
              </a:rPr>
            </a:br>
            <a:r>
              <a:rPr lang="pt-BR" sz="3100" dirty="0" smtClean="0"/>
              <a:t>				</a:t>
            </a:r>
            <a:br>
              <a:rPr lang="pt-BR" sz="3100" dirty="0" smtClean="0"/>
            </a:br>
            <a:r>
              <a:rPr lang="pt-BR" sz="3100" dirty="0" err="1" smtClean="0"/>
              <a:t>humpry</a:t>
            </a:r>
            <a:r>
              <a:rPr lang="pt-BR" sz="3100" dirty="0" smtClean="0"/>
              <a:t> 		(1871)	</a:t>
            </a:r>
            <a:br>
              <a:rPr lang="pt-BR" sz="3100" dirty="0" smtClean="0"/>
            </a:br>
            <a:r>
              <a:rPr lang="pt-BR" sz="3100" dirty="0" smtClean="0"/>
              <a:t/>
            </a:r>
            <a:br>
              <a:rPr lang="pt-BR" sz="3100" dirty="0" smtClean="0"/>
            </a:br>
            <a:r>
              <a:rPr lang="pt-BR" sz="3100" dirty="0" smtClean="0"/>
              <a:t>	</a:t>
            </a:r>
            <a:r>
              <a:rPr lang="pt-BR" sz="3100" dirty="0" err="1" smtClean="0"/>
              <a:t>Sicher</a:t>
            </a:r>
            <a:r>
              <a:rPr lang="pt-BR" sz="3100" dirty="0" smtClean="0"/>
              <a:t> 		(1947)	</a:t>
            </a:r>
            <a:r>
              <a:rPr lang="pt-BR" sz="3100" dirty="0" smtClean="0">
                <a:latin typeface="+mn-lt"/>
              </a:rPr>
              <a:t>	</a:t>
            </a:r>
            <a:r>
              <a:rPr lang="pt-BR" sz="3100" dirty="0" smtClean="0"/>
              <a:t/>
            </a:r>
            <a:br>
              <a:rPr lang="pt-BR" sz="3100" dirty="0" smtClean="0"/>
            </a:br>
            <a:r>
              <a:rPr lang="pt-BR" sz="3100" dirty="0" smtClean="0"/>
              <a:t/>
            </a:r>
            <a:br>
              <a:rPr lang="pt-BR" sz="3100" dirty="0" smtClean="0"/>
            </a:br>
            <a:r>
              <a:rPr lang="pt-BR" sz="3100" dirty="0" err="1" smtClean="0"/>
              <a:t>scott</a:t>
            </a:r>
            <a:r>
              <a:rPr lang="pt-BR" sz="3100" dirty="0" smtClean="0"/>
              <a:t> 		(1953)	</a:t>
            </a:r>
            <a:br>
              <a:rPr lang="pt-BR" sz="3100" dirty="0" smtClean="0"/>
            </a:br>
            <a:r>
              <a:rPr lang="pt-BR" sz="3100" dirty="0" smtClean="0"/>
              <a:t/>
            </a:r>
            <a:br>
              <a:rPr lang="pt-BR" sz="3100" dirty="0" smtClean="0"/>
            </a:br>
            <a:r>
              <a:rPr lang="pt-BR" sz="3100" dirty="0" smtClean="0"/>
              <a:t>Moss 		(1962)	</a:t>
            </a:r>
            <a:br>
              <a:rPr lang="pt-BR" sz="3100" dirty="0" smtClean="0"/>
            </a:br>
            <a:r>
              <a:rPr lang="pt-BR" sz="3100" dirty="0" smtClean="0"/>
              <a:t/>
            </a:r>
            <a:br>
              <a:rPr lang="pt-BR" sz="3100" dirty="0" smtClean="0"/>
            </a:br>
            <a:r>
              <a:rPr lang="pt-BR" sz="3100" dirty="0" err="1" smtClean="0"/>
              <a:t>enlow</a:t>
            </a:r>
            <a:r>
              <a:rPr lang="pt-BR" sz="3100" dirty="0" smtClean="0"/>
              <a:t> 		(1965)	</a:t>
            </a:r>
            <a:br>
              <a:rPr lang="pt-BR" sz="3100" dirty="0" smtClean="0"/>
            </a:br>
            <a:r>
              <a:rPr lang="pt-BR" sz="3100" dirty="0" smtClean="0"/>
              <a:t/>
            </a:r>
            <a:br>
              <a:rPr lang="pt-BR" sz="3100" dirty="0" smtClean="0"/>
            </a:br>
            <a:r>
              <a:rPr lang="pt-BR" sz="3100" dirty="0" smtClean="0"/>
              <a:t>Von </a:t>
            </a:r>
            <a:r>
              <a:rPr lang="pt-BR" sz="3100" dirty="0" err="1" smtClean="0"/>
              <a:t>Limborg</a:t>
            </a:r>
            <a:r>
              <a:rPr lang="pt-BR" sz="3100" dirty="0" smtClean="0"/>
              <a:t> 	(1972)	</a:t>
            </a:r>
            <a:br>
              <a:rPr lang="pt-BR" sz="3100" dirty="0" smtClean="0"/>
            </a:br>
            <a:r>
              <a:rPr lang="pt-BR" sz="3100" dirty="0"/>
              <a:t/>
            </a:r>
            <a:br>
              <a:rPr lang="pt-BR" sz="3100" dirty="0"/>
            </a:br>
            <a:r>
              <a:rPr lang="pt-BR" sz="3100" dirty="0" err="1" smtClean="0"/>
              <a:t>petrovic</a:t>
            </a:r>
            <a:r>
              <a:rPr lang="pt-BR" sz="3100" dirty="0" smtClean="0"/>
              <a:t> 		(1974)	</a:t>
            </a: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4413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sultado de imagem para Idade dos Porquês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059" r="951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882"/>
          <a:stretch/>
        </p:blipFill>
        <p:spPr bwMode="auto">
          <a:xfrm>
            <a:off x="5103629" y="2821515"/>
            <a:ext cx="7481777" cy="404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4"/>
          <p:cNvSpPr>
            <a:spLocks noGrp="1"/>
          </p:cNvSpPr>
          <p:nvPr>
            <p:ph type="title"/>
          </p:nvPr>
        </p:nvSpPr>
        <p:spPr>
          <a:xfrm>
            <a:off x="1041007" y="335369"/>
            <a:ext cx="10178322" cy="836815"/>
          </a:xfrm>
        </p:spPr>
        <p:txBody>
          <a:bodyPr>
            <a:noAutofit/>
          </a:bodyPr>
          <a:lstStyle/>
          <a:p>
            <a:r>
              <a:rPr lang="pt-BR" sz="6000" dirty="0" smtClean="0"/>
              <a:t>Introdução  </a:t>
            </a:r>
            <a:endParaRPr lang="pt-BR" sz="6000" dirty="0"/>
          </a:p>
        </p:txBody>
      </p:sp>
      <p:sp>
        <p:nvSpPr>
          <p:cNvPr id="5" name="Retângulo 4"/>
          <p:cNvSpPr/>
          <p:nvPr/>
        </p:nvSpPr>
        <p:spPr>
          <a:xfrm>
            <a:off x="1373580" y="1440506"/>
            <a:ext cx="98457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dirty="0" smtClean="0">
                <a:latin typeface="Kristen ITC" panose="03050502040202030202" pitchFamily="66" charset="0"/>
              </a:rPr>
              <a:t>Qual a importância de se conhecer o desenvolvimento craniofacial?</a:t>
            </a:r>
            <a:endParaRPr lang="pt-BR" sz="3600" dirty="0">
              <a:latin typeface="Kristen ITC" panose="03050502040202030202" pitchFamily="66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230381" y="2909157"/>
            <a:ext cx="707279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/>
            <a:r>
              <a:rPr lang="pt-BR" dirty="0" smtClean="0">
                <a:latin typeface="Bahnschrift Light" panose="020B0502040204020203" pitchFamily="34" charset="0"/>
              </a:rPr>
              <a:t>1º Conhecer a diferença entre o crescimento normal e as variações da normalidade, entendendo duas causas.</a:t>
            </a:r>
          </a:p>
          <a:p>
            <a:pPr marL="273050" indent="-273050"/>
            <a:endParaRPr lang="pt-BR" sz="500" dirty="0" smtClean="0">
              <a:latin typeface="Bahnschrift Light" panose="020B0502040204020203" pitchFamily="34" charset="0"/>
            </a:endParaRPr>
          </a:p>
          <a:p>
            <a:pPr marL="265113" indent="-265113"/>
            <a:r>
              <a:rPr lang="pt-BR" dirty="0">
                <a:latin typeface="Bahnschrift Light" panose="020B0502040204020203" pitchFamily="34" charset="0"/>
              </a:rPr>
              <a:t>2° Embasamento para o adequado diagnóstico e planejamento       da terapia ortodôntica.</a:t>
            </a:r>
          </a:p>
          <a:p>
            <a:pPr marL="265113" indent="-265113"/>
            <a:endParaRPr lang="pt-BR" sz="500" dirty="0" smtClean="0">
              <a:latin typeface="Bahnschrift Light" panose="020B0502040204020203" pitchFamily="34" charset="0"/>
            </a:endParaRPr>
          </a:p>
          <a:p>
            <a:pPr marL="265113" indent="-265113"/>
            <a:r>
              <a:rPr lang="pt-BR" dirty="0" smtClean="0">
                <a:latin typeface="Bahnschrift Light" panose="020B0502040204020203" pitchFamily="34" charset="0"/>
              </a:rPr>
              <a:t>3° </a:t>
            </a:r>
            <a:r>
              <a:rPr lang="pt-BR" dirty="0">
                <a:latin typeface="Bahnschrift Light" panose="020B0502040204020203" pitchFamily="34" charset="0"/>
              </a:rPr>
              <a:t>Identificar padrões de crescimento favorável e desfavorável</a:t>
            </a:r>
          </a:p>
          <a:p>
            <a:pPr marL="265113" indent="-265113"/>
            <a:endParaRPr lang="pt-BR" sz="500" dirty="0" smtClean="0">
              <a:latin typeface="Bahnschrift Light" panose="020B0502040204020203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230381" y="4498921"/>
            <a:ext cx="4918171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/>
            <a:r>
              <a:rPr lang="pt-BR" dirty="0">
                <a:latin typeface="Bahnschrift Light" panose="020B0502040204020203" pitchFamily="34" charset="0"/>
              </a:rPr>
              <a:t>4° Ter capacidade para manipular e conduzir o crescimento em beneficio do paciente.</a:t>
            </a:r>
          </a:p>
          <a:p>
            <a:pPr marL="273050" indent="-273050"/>
            <a:endParaRPr lang="pt-BR" sz="500" dirty="0">
              <a:latin typeface="Bahnschrift Light" panose="020B0502040204020203" pitchFamily="34" charset="0"/>
            </a:endParaRPr>
          </a:p>
          <a:p>
            <a:pPr marL="273050" indent="-273050"/>
            <a:r>
              <a:rPr lang="pt-BR" dirty="0">
                <a:latin typeface="Bahnschrift Light" panose="020B0502040204020203" pitchFamily="34" charset="0"/>
              </a:rPr>
              <a:t>5° Analisar corretamente os resultados obtidos com o tratamento.</a:t>
            </a:r>
          </a:p>
          <a:p>
            <a:pPr marL="273050" indent="-273050"/>
            <a:endParaRPr lang="pt-BR" sz="500" dirty="0">
              <a:latin typeface="Bahnschrift Light" panose="020B0502040204020203" pitchFamily="34" charset="0"/>
            </a:endParaRPr>
          </a:p>
          <a:p>
            <a:pPr marL="273050" indent="-273050"/>
            <a:r>
              <a:rPr lang="pt-BR" dirty="0">
                <a:latin typeface="Bahnschrift Light" panose="020B0502040204020203" pitchFamily="34" charset="0"/>
              </a:rPr>
              <a:t>6°  Compreender os fatores associados as recidivas pós tratamento ortodôntico.</a:t>
            </a:r>
            <a:endParaRPr lang="en-US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4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Resultado de imagem para mandibula infantil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75" y="1870364"/>
            <a:ext cx="4163216" cy="472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ossos.com.br/media/catalog/product/cache/1/thumbnail/600x/17f82f742ffe127f42dca9de82fb58b1/4/0/4013-3_si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1091" y="1274617"/>
            <a:ext cx="5743908" cy="501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0733" y="970865"/>
            <a:ext cx="10871050" cy="1363288"/>
          </a:xfrm>
        </p:spPr>
        <p:txBody>
          <a:bodyPr>
            <a:normAutofit/>
          </a:bodyPr>
          <a:lstStyle/>
          <a:p>
            <a:pPr algn="ctr"/>
            <a:r>
              <a:rPr lang="pt-BR" sz="4400" dirty="0" err="1"/>
              <a:t>Jhon</a:t>
            </a:r>
            <a:r>
              <a:rPr lang="pt-BR" sz="4400" dirty="0"/>
              <a:t> Hunter </a:t>
            </a:r>
            <a:r>
              <a:rPr lang="pt-BR" sz="4400" dirty="0" smtClean="0"/>
              <a:t>(</a:t>
            </a:r>
            <a:r>
              <a:rPr lang="pt-BR" sz="4400" dirty="0"/>
              <a:t>1771)</a:t>
            </a:r>
            <a:r>
              <a:rPr lang="pt-BR" sz="4400" dirty="0">
                <a:solidFill>
                  <a:schemeClr val="accent1"/>
                </a:solidFill>
              </a:rPr>
              <a:t>	Remodelação óssea</a:t>
            </a:r>
            <a:r>
              <a:rPr lang="pt-BR" sz="4400" dirty="0"/>
              <a:t/>
            </a:r>
            <a:br>
              <a:rPr lang="pt-BR" sz="4400" dirty="0"/>
            </a:b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368499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6151" y="604057"/>
            <a:ext cx="11175849" cy="1492132"/>
          </a:xfrm>
        </p:spPr>
        <p:txBody>
          <a:bodyPr>
            <a:normAutofit fontScale="90000"/>
          </a:bodyPr>
          <a:lstStyle/>
          <a:p>
            <a:r>
              <a:rPr lang="pt-BR" sz="5400" dirty="0" err="1"/>
              <a:t>humpry</a:t>
            </a:r>
            <a:r>
              <a:rPr lang="pt-BR" sz="5400" dirty="0"/>
              <a:t> </a:t>
            </a:r>
            <a:r>
              <a:rPr lang="pt-BR" sz="5400" dirty="0" smtClean="0"/>
              <a:t>(</a:t>
            </a:r>
            <a:r>
              <a:rPr lang="pt-BR" sz="5400" dirty="0"/>
              <a:t>1871)	</a:t>
            </a:r>
            <a:r>
              <a:rPr lang="pt-BR" sz="5400" dirty="0">
                <a:solidFill>
                  <a:schemeClr val="accent1"/>
                </a:solidFill>
              </a:rPr>
              <a:t>implantes em porcos</a:t>
            </a:r>
            <a:endParaRPr lang="pt-BR" dirty="0">
              <a:solidFill>
                <a:schemeClr val="accent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333" y="2160278"/>
            <a:ext cx="2562103" cy="359902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0185" y="1727020"/>
            <a:ext cx="3928724" cy="4820650"/>
          </a:xfrm>
          <a:prstGeom prst="rect">
            <a:avLst/>
          </a:prstGeom>
        </p:spPr>
      </p:pic>
      <p:sp>
        <p:nvSpPr>
          <p:cNvPr id="6" name="Mais 5"/>
          <p:cNvSpPr/>
          <p:nvPr/>
        </p:nvSpPr>
        <p:spPr>
          <a:xfrm>
            <a:off x="6206071" y="3642319"/>
            <a:ext cx="285750" cy="339526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Mais 6"/>
          <p:cNvSpPr/>
          <p:nvPr/>
        </p:nvSpPr>
        <p:spPr>
          <a:xfrm>
            <a:off x="6755618" y="4314071"/>
            <a:ext cx="285750" cy="339526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Menos 7"/>
          <p:cNvSpPr/>
          <p:nvPr/>
        </p:nvSpPr>
        <p:spPr>
          <a:xfrm>
            <a:off x="8642608" y="3846469"/>
            <a:ext cx="258603" cy="161770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Menos 8"/>
          <p:cNvSpPr/>
          <p:nvPr/>
        </p:nvSpPr>
        <p:spPr>
          <a:xfrm>
            <a:off x="8689388" y="3248958"/>
            <a:ext cx="224790" cy="179070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Mais 9"/>
          <p:cNvSpPr/>
          <p:nvPr/>
        </p:nvSpPr>
        <p:spPr>
          <a:xfrm>
            <a:off x="6348946" y="4218230"/>
            <a:ext cx="278978" cy="284660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Mais 10"/>
          <p:cNvSpPr/>
          <p:nvPr/>
        </p:nvSpPr>
        <p:spPr>
          <a:xfrm>
            <a:off x="6325097" y="3226722"/>
            <a:ext cx="278978" cy="284660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Menos 11"/>
          <p:cNvSpPr/>
          <p:nvPr/>
        </p:nvSpPr>
        <p:spPr>
          <a:xfrm>
            <a:off x="8868384" y="4662066"/>
            <a:ext cx="252474" cy="135629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Menos 12"/>
          <p:cNvSpPr/>
          <p:nvPr/>
        </p:nvSpPr>
        <p:spPr>
          <a:xfrm>
            <a:off x="8656463" y="3588052"/>
            <a:ext cx="219463" cy="150133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Mais 14"/>
          <p:cNvSpPr/>
          <p:nvPr/>
        </p:nvSpPr>
        <p:spPr>
          <a:xfrm>
            <a:off x="6642989" y="4926576"/>
            <a:ext cx="285750" cy="339526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Menos 15"/>
          <p:cNvSpPr/>
          <p:nvPr/>
        </p:nvSpPr>
        <p:spPr>
          <a:xfrm>
            <a:off x="9199770" y="4056460"/>
            <a:ext cx="258603" cy="161770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Menos 16"/>
          <p:cNvSpPr/>
          <p:nvPr/>
        </p:nvSpPr>
        <p:spPr>
          <a:xfrm>
            <a:off x="9233583" y="4314071"/>
            <a:ext cx="224790" cy="179070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Mais 17"/>
          <p:cNvSpPr/>
          <p:nvPr/>
        </p:nvSpPr>
        <p:spPr>
          <a:xfrm>
            <a:off x="6604075" y="3881654"/>
            <a:ext cx="285750" cy="339526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Mais 18"/>
          <p:cNvSpPr/>
          <p:nvPr/>
        </p:nvSpPr>
        <p:spPr>
          <a:xfrm>
            <a:off x="6357239" y="4756813"/>
            <a:ext cx="285750" cy="339526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Menos 19"/>
          <p:cNvSpPr/>
          <p:nvPr/>
        </p:nvSpPr>
        <p:spPr>
          <a:xfrm>
            <a:off x="8806481" y="3357308"/>
            <a:ext cx="258603" cy="161770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Menos 20"/>
          <p:cNvSpPr/>
          <p:nvPr/>
        </p:nvSpPr>
        <p:spPr>
          <a:xfrm>
            <a:off x="8757155" y="4363071"/>
            <a:ext cx="224790" cy="179070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683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esultado de imagem para suturas da cabeça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9" b="50787"/>
          <a:stretch/>
        </p:blipFill>
        <p:spPr bwMode="auto">
          <a:xfrm>
            <a:off x="1748278" y="2468700"/>
            <a:ext cx="4907464" cy="193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Suturas Craniana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67" b="86833" l="5667" r="95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66" b="12728"/>
          <a:stretch/>
        </p:blipFill>
        <p:spPr bwMode="auto">
          <a:xfrm>
            <a:off x="5076325" y="1539935"/>
            <a:ext cx="5718752" cy="498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7605" y="793869"/>
            <a:ext cx="11203558" cy="1492132"/>
          </a:xfrm>
        </p:spPr>
        <p:txBody>
          <a:bodyPr>
            <a:normAutofit/>
          </a:bodyPr>
          <a:lstStyle/>
          <a:p>
            <a:r>
              <a:rPr lang="pt-BR" sz="5400" dirty="0" err="1"/>
              <a:t>Sicher</a:t>
            </a:r>
            <a:r>
              <a:rPr lang="pt-BR" sz="5400" dirty="0"/>
              <a:t> </a:t>
            </a:r>
            <a:r>
              <a:rPr lang="pt-BR" sz="5400" dirty="0" smtClean="0"/>
              <a:t>(1947) </a:t>
            </a:r>
            <a:r>
              <a:rPr lang="pt-BR" sz="5400" dirty="0" smtClean="0">
                <a:solidFill>
                  <a:schemeClr val="accent1"/>
                </a:solidFill>
              </a:rPr>
              <a:t>dominância </a:t>
            </a:r>
            <a:r>
              <a:rPr lang="pt-BR" sz="5400" dirty="0">
                <a:solidFill>
                  <a:schemeClr val="accent1"/>
                </a:solidFill>
              </a:rPr>
              <a:t>sutural</a:t>
            </a:r>
            <a:endParaRPr lang="pt-BR" dirty="0">
              <a:solidFill>
                <a:schemeClr val="accent1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580838" y="3577305"/>
            <a:ext cx="1183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tecido conjuntivo</a:t>
            </a:r>
          </a:p>
        </p:txBody>
      </p:sp>
    </p:spTree>
    <p:extLst>
      <p:ext uri="{BB962C8B-B14F-4D97-AF65-F5344CB8AC3E}">
        <p14:creationId xmlns:p14="http://schemas.microsoft.com/office/powerpoint/2010/main" val="269973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32114" y="1259575"/>
            <a:ext cx="10517580" cy="1492132"/>
          </a:xfrm>
        </p:spPr>
        <p:txBody>
          <a:bodyPr>
            <a:normAutofit fontScale="90000"/>
          </a:bodyPr>
          <a:lstStyle/>
          <a:p>
            <a:pPr algn="ctr"/>
            <a:r>
              <a:rPr lang="pt-BR" sz="5400" dirty="0" err="1"/>
              <a:t>scott</a:t>
            </a:r>
            <a:r>
              <a:rPr lang="pt-BR" sz="5400" dirty="0"/>
              <a:t> </a:t>
            </a:r>
            <a:r>
              <a:rPr lang="pt-BR" sz="5400" dirty="0" smtClean="0"/>
              <a:t>(</a:t>
            </a:r>
            <a:r>
              <a:rPr lang="pt-BR" sz="5400" dirty="0"/>
              <a:t>1953)	</a:t>
            </a:r>
            <a:r>
              <a:rPr lang="pt-BR" sz="5400" dirty="0" smtClean="0"/>
              <a:t> </a:t>
            </a:r>
            <a:r>
              <a:rPr lang="pt-BR" sz="5400" dirty="0" smtClean="0">
                <a:solidFill>
                  <a:schemeClr val="accent1"/>
                </a:solidFill>
              </a:rPr>
              <a:t>tecido cartilaginoso</a:t>
            </a:r>
            <a:endParaRPr lang="pt-BR" dirty="0">
              <a:solidFill>
                <a:schemeClr val="accent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1182" r="49051" b="5378"/>
          <a:stretch/>
        </p:blipFill>
        <p:spPr>
          <a:xfrm>
            <a:off x="6714912" y="2252533"/>
            <a:ext cx="3273148" cy="331123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6" t="62617" b="10302"/>
          <a:stretch/>
        </p:blipFill>
        <p:spPr>
          <a:xfrm>
            <a:off x="2260033" y="2005641"/>
            <a:ext cx="4336472" cy="3838489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3991757" y="5844130"/>
            <a:ext cx="76579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/>
              <a:t>Cartilagem é um tecido mais tolerante à pressão que as suturas vascularizadas e sensíveis e</a:t>
            </a:r>
            <a:r>
              <a:rPr lang="pt-BR" dirty="0"/>
              <a:t> </a:t>
            </a:r>
            <a:r>
              <a:rPr lang="pt-BR" dirty="0" smtClean="0"/>
              <a:t>provavelmente possui uma maior capacidade de empurrar outras estruturas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972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88442" y="922713"/>
            <a:ext cx="10940322" cy="1492132"/>
          </a:xfrm>
        </p:spPr>
        <p:txBody>
          <a:bodyPr>
            <a:normAutofit fontScale="90000"/>
          </a:bodyPr>
          <a:lstStyle/>
          <a:p>
            <a:r>
              <a:rPr lang="pt-BR" sz="5400" dirty="0"/>
              <a:t>Moss </a:t>
            </a:r>
            <a:r>
              <a:rPr lang="pt-BR" sz="5400" dirty="0" smtClean="0"/>
              <a:t>(</a:t>
            </a:r>
            <a:r>
              <a:rPr lang="pt-BR" sz="5400" dirty="0"/>
              <a:t>1962</a:t>
            </a:r>
            <a:r>
              <a:rPr lang="pt-BR" sz="5400" dirty="0" smtClean="0"/>
              <a:t>)	</a:t>
            </a:r>
            <a:r>
              <a:rPr lang="pt-BR" sz="5400" dirty="0"/>
              <a:t>	</a:t>
            </a:r>
            <a:r>
              <a:rPr lang="pt-BR" sz="5400" dirty="0">
                <a:solidFill>
                  <a:schemeClr val="accent1"/>
                </a:solidFill>
              </a:rPr>
              <a:t>matrizes funcionais</a:t>
            </a:r>
            <a:endParaRPr lang="pt-BR" dirty="0">
              <a:solidFill>
                <a:schemeClr val="accent1"/>
              </a:solidFill>
            </a:endParaRPr>
          </a:p>
        </p:txBody>
      </p:sp>
      <p:pic>
        <p:nvPicPr>
          <p:cNvPr id="23554" name="Picture 2" descr="Resultado de imagem para sentidos na cabeça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486" y="1786193"/>
            <a:ext cx="5350478" cy="507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8708571" y="5738497"/>
            <a:ext cx="32201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O tecido esquelético cresce apenas em resposta ao crescimento do tecido mole. </a:t>
            </a:r>
          </a:p>
        </p:txBody>
      </p:sp>
    </p:spTree>
    <p:extLst>
      <p:ext uri="{BB962C8B-B14F-4D97-AF65-F5344CB8AC3E}">
        <p14:creationId xmlns:p14="http://schemas.microsoft.com/office/powerpoint/2010/main" val="38004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0787" y="793869"/>
            <a:ext cx="10580104" cy="1492132"/>
          </a:xfrm>
        </p:spPr>
        <p:txBody>
          <a:bodyPr>
            <a:normAutofit fontScale="90000"/>
          </a:bodyPr>
          <a:lstStyle/>
          <a:p>
            <a:r>
              <a:rPr lang="pt-BR" sz="5400" dirty="0" err="1"/>
              <a:t>enlow</a:t>
            </a:r>
            <a:r>
              <a:rPr lang="pt-BR" sz="5400" dirty="0"/>
              <a:t> </a:t>
            </a:r>
            <a:r>
              <a:rPr lang="pt-BR" sz="5400" dirty="0" smtClean="0"/>
              <a:t>(</a:t>
            </a:r>
            <a:r>
              <a:rPr lang="pt-BR" sz="5400" dirty="0"/>
              <a:t>1965)	</a:t>
            </a:r>
            <a:r>
              <a:rPr lang="pt-BR" sz="5400" dirty="0">
                <a:solidFill>
                  <a:schemeClr val="accent1"/>
                </a:solidFill>
              </a:rPr>
              <a:t>crescimento em “V”</a:t>
            </a:r>
            <a:endParaRPr lang="pt-BR" dirty="0">
              <a:solidFill>
                <a:schemeClr val="accent1"/>
              </a:solidFill>
            </a:endParaRPr>
          </a:p>
        </p:txBody>
      </p:sp>
      <p:pic>
        <p:nvPicPr>
          <p:cNvPr id="27650" name="Picture 2" descr="Resultado de imagem para crescimento em V da mandíbula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" t="17915" r="52269" b="13845"/>
          <a:stretch/>
        </p:blipFill>
        <p:spPr bwMode="auto">
          <a:xfrm rot="10800000" flipH="1">
            <a:off x="1828799" y="2161309"/>
            <a:ext cx="3158838" cy="388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Imagem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539" y="2071139"/>
            <a:ext cx="31432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492828" y="6331022"/>
            <a:ext cx="9307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“</a:t>
            </a:r>
            <a:r>
              <a:rPr lang="pt-BR" dirty="0" smtClean="0"/>
              <a:t>o crescimento sobre os extremos livres aumenta a distância entre eles mesmos</a:t>
            </a:r>
            <a:r>
              <a:rPr lang="pt-BR" dirty="0"/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71836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635522" cy="1492132"/>
          </a:xfrm>
        </p:spPr>
        <p:txBody>
          <a:bodyPr>
            <a:normAutofit fontScale="90000"/>
          </a:bodyPr>
          <a:lstStyle/>
          <a:p>
            <a:pPr algn="ctr"/>
            <a:r>
              <a:rPr lang="pt-BR" sz="5400" dirty="0"/>
              <a:t>Von </a:t>
            </a:r>
            <a:r>
              <a:rPr lang="pt-BR" sz="5400" dirty="0" err="1"/>
              <a:t>Limborg</a:t>
            </a:r>
            <a:r>
              <a:rPr lang="pt-BR" sz="5400" dirty="0"/>
              <a:t> </a:t>
            </a:r>
            <a:r>
              <a:rPr lang="pt-BR" sz="5400" dirty="0" smtClean="0"/>
              <a:t>(</a:t>
            </a:r>
            <a:r>
              <a:rPr lang="pt-BR" sz="5400" dirty="0"/>
              <a:t>1972)	</a:t>
            </a:r>
            <a:r>
              <a:rPr lang="pt-BR" sz="5400" dirty="0" smtClean="0"/>
              <a:t>	</a:t>
            </a:r>
            <a:br>
              <a:rPr lang="pt-BR" sz="5400" dirty="0" smtClean="0"/>
            </a:br>
            <a:r>
              <a:rPr lang="pt-BR" sz="5400" dirty="0" smtClean="0">
                <a:solidFill>
                  <a:schemeClr val="accent1"/>
                </a:solidFill>
              </a:rPr>
              <a:t>fatores </a:t>
            </a:r>
            <a:r>
              <a:rPr lang="pt-BR" sz="5400" dirty="0">
                <a:solidFill>
                  <a:schemeClr val="accent1"/>
                </a:solidFill>
              </a:rPr>
              <a:t>genéticos e ambientais </a:t>
            </a:r>
            <a:r>
              <a:rPr lang="pt-BR" sz="5400" dirty="0"/>
              <a:t/>
            </a:r>
            <a:br>
              <a:rPr lang="pt-BR" sz="5400" dirty="0"/>
            </a:br>
            <a:r>
              <a:rPr lang="pt-BR" sz="5400" dirty="0"/>
              <a:t/>
            </a:r>
            <a:br>
              <a:rPr lang="pt-BR" sz="5400" dirty="0"/>
            </a:br>
            <a:endParaRPr lang="pt-BR" dirty="0"/>
          </a:p>
        </p:txBody>
      </p:sp>
      <p:pic>
        <p:nvPicPr>
          <p:cNvPr id="28676" name="Picture 4" descr="Resultado de imagem para chupar dedo afeta o crescimento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9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63072" y="2370809"/>
            <a:ext cx="4584492" cy="357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Crânio maia e sua reconstituição artística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" t="5043" r="50489" b="6095"/>
          <a:stretch/>
        </p:blipFill>
        <p:spPr bwMode="auto">
          <a:xfrm>
            <a:off x="1996416" y="1874517"/>
            <a:ext cx="3796147" cy="456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57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1678" y="793869"/>
            <a:ext cx="10178322" cy="1492132"/>
          </a:xfrm>
        </p:spPr>
        <p:txBody>
          <a:bodyPr>
            <a:normAutofit fontScale="90000"/>
          </a:bodyPr>
          <a:lstStyle/>
          <a:p>
            <a:pPr algn="ctr"/>
            <a:r>
              <a:rPr lang="pt-BR" sz="5400" dirty="0" err="1" smtClean="0"/>
              <a:t>petrovic</a:t>
            </a:r>
            <a:r>
              <a:rPr lang="pt-BR" sz="5400" dirty="0" smtClean="0"/>
              <a:t> </a:t>
            </a:r>
            <a:r>
              <a:rPr lang="pt-BR" sz="5400" dirty="0"/>
              <a:t>	</a:t>
            </a:r>
            <a:r>
              <a:rPr lang="pt-BR" sz="5400" dirty="0" smtClean="0"/>
              <a:t>(</a:t>
            </a:r>
            <a:r>
              <a:rPr lang="pt-BR" sz="5400" dirty="0"/>
              <a:t>1974)	</a:t>
            </a:r>
            <a:r>
              <a:rPr lang="pt-BR" sz="5400" dirty="0" smtClean="0"/>
              <a:t/>
            </a:r>
            <a:br>
              <a:rPr lang="pt-BR" sz="5400" dirty="0" smtClean="0"/>
            </a:br>
            <a:r>
              <a:rPr lang="pt-BR" sz="5400" dirty="0" smtClean="0">
                <a:solidFill>
                  <a:schemeClr val="accent1"/>
                </a:solidFill>
              </a:rPr>
              <a:t>predeterminação não genética </a:t>
            </a:r>
            <a:endParaRPr lang="pt-BR" dirty="0">
              <a:solidFill>
                <a:schemeClr val="accent1"/>
              </a:solidFill>
            </a:endParaRPr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639" y="2157101"/>
            <a:ext cx="3730888" cy="4568127"/>
          </a:xfrm>
        </p:spPr>
      </p:pic>
      <p:sp>
        <p:nvSpPr>
          <p:cNvPr id="3" name="Retângulo 2"/>
          <p:cNvSpPr/>
          <p:nvPr/>
        </p:nvSpPr>
        <p:spPr>
          <a:xfrm>
            <a:off x="2002972" y="3628451"/>
            <a:ext cx="37446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/>
              <a:t>O crescimento das várias regiões craniofaciais é fruto da interação de uma série de mudanças causais e mecanismos de </a:t>
            </a:r>
            <a:r>
              <a:rPr lang="pt-BR" i="1" dirty="0" smtClean="0"/>
              <a:t>feedback.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5437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65790" y="1153898"/>
            <a:ext cx="8187071" cy="4064627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Crescimento da </a:t>
            </a:r>
            <a:r>
              <a:rPr lang="pt-BR" dirty="0" smtClean="0"/>
              <a:t>abóbada </a:t>
            </a:r>
            <a:r>
              <a:rPr lang="pt-BR" dirty="0"/>
              <a:t>e da </a:t>
            </a:r>
            <a:r>
              <a:rPr lang="pt-BR" dirty="0">
                <a:solidFill>
                  <a:srgbClr val="00B0F0"/>
                </a:solidFill>
              </a:rPr>
              <a:t>base </a:t>
            </a:r>
            <a:r>
              <a:rPr lang="pt-BR" dirty="0" smtClean="0">
                <a:solidFill>
                  <a:srgbClr val="00B0F0"/>
                </a:solidFill>
              </a:rPr>
              <a:t>craniana </a:t>
            </a:r>
            <a:endParaRPr lang="pt-BR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27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l="58886" t="12323" r="11788" b="72778"/>
          <a:stretch/>
        </p:blipFill>
        <p:spPr>
          <a:xfrm>
            <a:off x="5091083" y="612715"/>
            <a:ext cx="3542017" cy="272934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/>
          <a:srcRect l="60537" t="32580" r="14199" b="53358"/>
          <a:stretch/>
        </p:blipFill>
        <p:spPr>
          <a:xfrm>
            <a:off x="7569478" y="3471261"/>
            <a:ext cx="3577608" cy="3020291"/>
          </a:xfrm>
          <a:prstGeom prst="rect">
            <a:avLst/>
          </a:prstGeom>
        </p:spPr>
      </p:pic>
      <p:sp>
        <p:nvSpPr>
          <p:cNvPr id="11" name="Espaço Reservado para Conteúdo 10"/>
          <p:cNvSpPr>
            <a:spLocks noGrp="1"/>
          </p:cNvSpPr>
          <p:nvPr>
            <p:ph idx="1"/>
          </p:nvPr>
        </p:nvSpPr>
        <p:spPr>
          <a:xfrm>
            <a:off x="1126310" y="1450915"/>
            <a:ext cx="4697347" cy="761999"/>
          </a:xfrm>
        </p:spPr>
        <p:txBody>
          <a:bodyPr>
            <a:normAutofit/>
          </a:bodyPr>
          <a:lstStyle/>
          <a:p>
            <a:r>
              <a:rPr lang="pt-BR" dirty="0" smtClean="0"/>
              <a:t>Aumento de volume do cérebro.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1126310" y="4550520"/>
            <a:ext cx="610167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>
              <a:lnSpc>
                <a:spcPct val="110000"/>
              </a:lnSpc>
              <a:spcBef>
                <a:spcPts val="700"/>
              </a:spcBef>
              <a:buClr>
                <a:srgbClr val="44546A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Ossos se expandem em altura, largura e profundidade. </a:t>
            </a:r>
          </a:p>
        </p:txBody>
      </p:sp>
    </p:spTree>
    <p:extLst>
      <p:ext uri="{BB962C8B-B14F-4D97-AF65-F5344CB8AC3E}">
        <p14:creationId xmlns:p14="http://schemas.microsoft.com/office/powerpoint/2010/main" val="29604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41045" y="452845"/>
            <a:ext cx="10178322" cy="1492132"/>
          </a:xfrm>
        </p:spPr>
        <p:txBody>
          <a:bodyPr/>
          <a:lstStyle/>
          <a:p>
            <a:r>
              <a:rPr lang="pt-BR" dirty="0" smtClean="0"/>
              <a:t>Conceitos básicos </a:t>
            </a:r>
            <a:endParaRPr lang="pt-BR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sz="half" idx="1"/>
          </p:nvPr>
        </p:nvSpPr>
        <p:spPr>
          <a:xfrm>
            <a:off x="970221" y="1909601"/>
            <a:ext cx="5989380" cy="998699"/>
          </a:xfrm>
        </p:spPr>
        <p:txBody>
          <a:bodyPr>
            <a:normAutofit fontScale="92500" lnSpcReduction="10000"/>
          </a:bodyPr>
          <a:lstStyle/>
          <a:p>
            <a:r>
              <a:rPr lang="pt-BR" sz="6000" dirty="0" smtClean="0">
                <a:solidFill>
                  <a:schemeClr val="accent1"/>
                </a:solidFill>
                <a:latin typeface="Copperplate Gothic Bold" panose="020E0705020206020404" pitchFamily="34" charset="0"/>
              </a:rPr>
              <a:t>Crescimento</a:t>
            </a:r>
          </a:p>
        </p:txBody>
      </p:sp>
      <p:sp>
        <p:nvSpPr>
          <p:cNvPr id="7" name="Espaço Reservado para Conteúdo 6"/>
          <p:cNvSpPr>
            <a:spLocks noGrp="1"/>
          </p:cNvSpPr>
          <p:nvPr>
            <p:ph sz="half" idx="2"/>
          </p:nvPr>
        </p:nvSpPr>
        <p:spPr>
          <a:xfrm>
            <a:off x="3455886" y="3719351"/>
            <a:ext cx="8495414" cy="101774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t-BR" sz="6000" dirty="0" smtClean="0">
                <a:solidFill>
                  <a:schemeClr val="accent1"/>
                </a:solidFill>
                <a:latin typeface="Copperplate Gothic Bold" panose="020E0705020206020404" pitchFamily="34" charset="0"/>
              </a:rPr>
              <a:t>Desenvolvimento</a:t>
            </a:r>
          </a:p>
          <a:p>
            <a:pPr marL="0" lvl="0" indent="0" algn="r">
              <a:lnSpc>
                <a:spcPct val="100000"/>
              </a:lnSpc>
              <a:buClr>
                <a:srgbClr val="44546A"/>
              </a:buClr>
              <a:buNone/>
            </a:pPr>
            <a:r>
              <a:rPr lang="pt-BR" sz="2800" dirty="0">
                <a:solidFill>
                  <a:srgbClr val="002060"/>
                </a:solidFill>
                <a:latin typeface="Arial Narrow" panose="020B0606020202030204" pitchFamily="34" charset="0"/>
              </a:rPr>
              <a:t>(Mudança quantitativa e qualitativa)</a:t>
            </a:r>
          </a:p>
          <a:p>
            <a:pPr marL="0" lvl="0" indent="0" algn="r">
              <a:lnSpc>
                <a:spcPct val="100000"/>
              </a:lnSpc>
              <a:buClr>
                <a:srgbClr val="44546A"/>
              </a:buClr>
              <a:buNone/>
            </a:pPr>
            <a:r>
              <a:rPr lang="pt-BR" sz="2800" dirty="0">
                <a:solidFill>
                  <a:srgbClr val="002060"/>
                </a:solidFill>
                <a:latin typeface="Arial Narrow" panose="020B0606020202030204" pitchFamily="34" charset="0"/>
              </a:rPr>
              <a:t>Fenômeno Fisiológico </a:t>
            </a:r>
          </a:p>
          <a:p>
            <a:pPr marL="0" indent="0" algn="r">
              <a:buNone/>
            </a:pPr>
            <a:r>
              <a:rPr lang="pt-BR" sz="6000" dirty="0" smtClean="0">
                <a:solidFill>
                  <a:schemeClr val="accent1"/>
                </a:solidFill>
                <a:latin typeface="Copperplate Gothic Bold" panose="020E0705020206020404" pitchFamily="34" charset="0"/>
              </a:rPr>
              <a:t> </a:t>
            </a:r>
            <a:endParaRPr lang="pt-BR" sz="6000" dirty="0">
              <a:solidFill>
                <a:schemeClr val="accent1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304546" y="2748799"/>
            <a:ext cx="6096000" cy="113005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10000"/>
              </a:lnSpc>
              <a:spcBef>
                <a:spcPts val="700"/>
              </a:spcBef>
              <a:buClr>
                <a:srgbClr val="44546A"/>
              </a:buClr>
            </a:pPr>
            <a:r>
              <a:rPr lang="pt-BR" sz="2800" dirty="0">
                <a:solidFill>
                  <a:srgbClr val="002060"/>
                </a:solidFill>
                <a:latin typeface="Arial Narrow" panose="020B0606020202030204" pitchFamily="34" charset="0"/>
              </a:rPr>
              <a:t>(Mudança quantitativa) </a:t>
            </a:r>
          </a:p>
          <a:p>
            <a:pPr lvl="0">
              <a:lnSpc>
                <a:spcPct val="110000"/>
              </a:lnSpc>
              <a:spcBef>
                <a:spcPts val="700"/>
              </a:spcBef>
              <a:buClr>
                <a:srgbClr val="44546A"/>
              </a:buClr>
            </a:pPr>
            <a:r>
              <a:rPr lang="pt-BR" sz="2800" dirty="0">
                <a:solidFill>
                  <a:srgbClr val="002060"/>
                </a:solidFill>
                <a:latin typeface="Arial Narrow" panose="020B0606020202030204" pitchFamily="34" charset="0"/>
              </a:rPr>
              <a:t>Fenômeno Anatômico </a:t>
            </a:r>
          </a:p>
        </p:txBody>
      </p:sp>
    </p:spTree>
    <p:extLst>
      <p:ext uri="{BB962C8B-B14F-4D97-AF65-F5344CB8AC3E}">
        <p14:creationId xmlns:p14="http://schemas.microsoft.com/office/powerpoint/2010/main" val="349207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1815" t="10481" r="44796" b="70685"/>
          <a:stretch/>
        </p:blipFill>
        <p:spPr>
          <a:xfrm>
            <a:off x="3248896" y="2948737"/>
            <a:ext cx="3643747" cy="311727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244" b="48591" l="25000" r="54058">
                        <a14:foregroundMark x1="27754" y1="37888" x2="50000" y2="37076"/>
                        <a14:foregroundMark x1="38043" y1="38270" x2="50072" y2="48161"/>
                        <a14:foregroundMark x1="51232" y1="40994" x2="49420" y2="45055"/>
                      </a14:backgroundRemoval>
                    </a14:imgEffect>
                  </a14:imgLayer>
                </a14:imgProps>
              </a:ext>
            </a:extLst>
          </a:blip>
          <a:srcRect l="25735" t="31684" r="46238" b="51224"/>
          <a:stretch/>
        </p:blipFill>
        <p:spPr>
          <a:xfrm>
            <a:off x="1089865" y="67598"/>
            <a:ext cx="3385063" cy="3131128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5070770" y="1300208"/>
            <a:ext cx="6096000" cy="40690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lvl="0" indent="-228600">
              <a:lnSpc>
                <a:spcPct val="110000"/>
              </a:lnSpc>
              <a:spcBef>
                <a:spcPts val="700"/>
              </a:spcBef>
              <a:buClr>
                <a:srgbClr val="44546A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Deslocamento primário gera tensão nas suturas</a:t>
            </a:r>
            <a:r>
              <a:rPr lang="pt-BR" sz="2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.</a:t>
            </a:r>
            <a:r>
              <a:rPr lang="pt-BR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 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052945" y="5998986"/>
            <a:ext cx="107396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0000"/>
              </a:lnSpc>
              <a:spcBef>
                <a:spcPts val="700"/>
              </a:spcBef>
              <a:buClr>
                <a:srgbClr val="44546A"/>
              </a:buClr>
            </a:pPr>
            <a:r>
              <a:rPr lang="pt-BR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O cérebro tem grande parte do seu crescimento completado na infância, e a abóbada craniana é uma das primeiras regiões do esqueleto craniofacial atingir o tamanho total.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7185790" y="4398801"/>
            <a:ext cx="43136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Deslizamento da remodelação óssea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6762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65790" y="2022763"/>
            <a:ext cx="8187071" cy="2682797"/>
          </a:xfrm>
        </p:spPr>
        <p:txBody>
          <a:bodyPr>
            <a:normAutofit/>
          </a:bodyPr>
          <a:lstStyle/>
          <a:p>
            <a:pPr algn="ctr"/>
            <a:r>
              <a:rPr lang="pt-BR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Crescimento </a:t>
            </a:r>
            <a:r>
              <a:rPr lang="pt-BR" dirty="0" smtClean="0">
                <a:solidFill>
                  <a:schemeClr val="accent1"/>
                </a:solidFill>
              </a:rPr>
              <a:t>da</a:t>
            </a:r>
            <a:r>
              <a:rPr lang="pt-BR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pt-BR" dirty="0" smtClean="0">
                <a:solidFill>
                  <a:schemeClr val="tx1"/>
                </a:solidFill>
              </a:rPr>
              <a:t>maxila</a:t>
            </a:r>
            <a:r>
              <a:rPr lang="pt-BR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endParaRPr lang="pt-BR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60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maxila viscerocrani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550" b="100000" l="9961" r="532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08" t="28087" r="54087" b="-1790"/>
          <a:stretch/>
        </p:blipFill>
        <p:spPr bwMode="auto">
          <a:xfrm>
            <a:off x="1543437" y="349055"/>
            <a:ext cx="4138906" cy="579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49608" y="5213956"/>
            <a:ext cx="1725318" cy="493819"/>
          </a:xfrm>
          <a:prstGeom prst="rect">
            <a:avLst/>
          </a:prstGeom>
        </p:spPr>
      </p:pic>
      <p:sp>
        <p:nvSpPr>
          <p:cNvPr id="10" name="Espaço Reservado para Texto 9"/>
          <p:cNvSpPr>
            <a:spLocks noGrp="1"/>
          </p:cNvSpPr>
          <p:nvPr>
            <p:ph type="body" sz="half" idx="2"/>
          </p:nvPr>
        </p:nvSpPr>
        <p:spPr>
          <a:xfrm>
            <a:off x="7762957" y="673942"/>
            <a:ext cx="4333249" cy="5752984"/>
          </a:xfrm>
        </p:spPr>
        <p:txBody>
          <a:bodyPr>
            <a:normAutofit/>
          </a:bodyPr>
          <a:lstStyle/>
          <a:p>
            <a:pPr marL="457200" indent="-457200"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pt-BR" sz="3200" dirty="0" smtClean="0">
                <a:solidFill>
                  <a:schemeClr val="bg1"/>
                </a:solidFill>
              </a:rPr>
              <a:t>Origem intramembranosa</a:t>
            </a:r>
          </a:p>
          <a:p>
            <a:pPr marL="457200" indent="-457200">
              <a:buClr>
                <a:srgbClr val="FFFFFF"/>
              </a:buClr>
              <a:buFont typeface="Wingdings" panose="05000000000000000000" pitchFamily="2" charset="2"/>
              <a:buChar char="Ø"/>
            </a:pPr>
            <a:endParaRPr lang="pt-BR" sz="3200" dirty="0" smtClean="0">
              <a:solidFill>
                <a:schemeClr val="bg1"/>
              </a:solidFill>
            </a:endParaRPr>
          </a:p>
          <a:p>
            <a:pPr marL="457200" indent="-457200"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pt-BR" sz="3200" dirty="0" smtClean="0">
                <a:solidFill>
                  <a:schemeClr val="bg1"/>
                </a:solidFill>
              </a:rPr>
              <a:t>Conectada ao crânio mediante suturas </a:t>
            </a:r>
          </a:p>
          <a:p>
            <a:pPr marL="457200" indent="-457200">
              <a:buClr>
                <a:srgbClr val="FFFFFF"/>
              </a:buClr>
              <a:buFont typeface="Wingdings" panose="05000000000000000000" pitchFamily="2" charset="2"/>
              <a:buChar char="Ø"/>
            </a:pPr>
            <a:endParaRPr lang="pt-BR" sz="3200" dirty="0" smtClean="0">
              <a:solidFill>
                <a:schemeClr val="bg1"/>
              </a:solidFill>
            </a:endParaRPr>
          </a:p>
          <a:p>
            <a:pPr marL="457200" indent="-457200"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pt-BR" sz="3200" dirty="0" smtClean="0">
                <a:solidFill>
                  <a:schemeClr val="bg1"/>
                </a:solidFill>
              </a:rPr>
              <a:t>Inserção de músculos </a:t>
            </a:r>
          </a:p>
          <a:p>
            <a:pPr>
              <a:buClr>
                <a:srgbClr val="FFFFFF"/>
              </a:buClr>
            </a:pPr>
            <a:endParaRPr lang="pt-B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29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4192" t="30497" r="25919" b="20277"/>
          <a:stretch/>
        </p:blipFill>
        <p:spPr>
          <a:xfrm>
            <a:off x="3106272" y="1377526"/>
            <a:ext cx="5972413" cy="553272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442755" y="3757057"/>
            <a:ext cx="1724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err="1" smtClean="0"/>
              <a:t>Túber</a:t>
            </a:r>
            <a:r>
              <a:rPr lang="pt-BR" sz="2400" dirty="0" smtClean="0"/>
              <a:t> </a:t>
            </a:r>
            <a:endParaRPr lang="pt-BR" sz="24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5084283" y="4932824"/>
            <a:ext cx="2450153" cy="461665"/>
          </a:xfrm>
          <a:prstGeom prst="rect">
            <a:avLst/>
          </a:prstGeom>
          <a:solidFill>
            <a:srgbClr val="D6D6D6"/>
          </a:solidFill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Processo Alveolar  </a:t>
            </a:r>
            <a:endParaRPr lang="pt-BR" sz="24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8460378" y="4471159"/>
            <a:ext cx="3021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Espinha Nasal Anterior</a:t>
            </a:r>
            <a:endParaRPr lang="pt-BR" sz="24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6736081" y="1325275"/>
            <a:ext cx="3413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Sutura </a:t>
            </a:r>
            <a:r>
              <a:rPr lang="pt-BR" sz="2400" dirty="0" err="1" smtClean="0"/>
              <a:t>Frontomaxilar</a:t>
            </a:r>
            <a:r>
              <a:rPr lang="pt-BR" sz="2400" dirty="0" smtClean="0"/>
              <a:t> </a:t>
            </a:r>
            <a:endParaRPr lang="pt-BR" sz="24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4921177" y="4218722"/>
            <a:ext cx="1724297" cy="461665"/>
          </a:xfrm>
          <a:prstGeom prst="rect">
            <a:avLst/>
          </a:prstGeom>
          <a:solidFill>
            <a:srgbClr val="D6D6D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Seio Maxilar </a:t>
            </a:r>
            <a:endParaRPr lang="pt-BR" sz="2400" dirty="0"/>
          </a:p>
        </p:txBody>
      </p:sp>
      <p:sp>
        <p:nvSpPr>
          <p:cNvPr id="12" name="Título 3"/>
          <p:cNvSpPr>
            <a:spLocks noGrp="1"/>
          </p:cNvSpPr>
          <p:nvPr>
            <p:ph type="title"/>
          </p:nvPr>
        </p:nvSpPr>
        <p:spPr>
          <a:xfrm>
            <a:off x="954459" y="496080"/>
            <a:ext cx="5354901" cy="1290860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 smtClean="0">
                <a:solidFill>
                  <a:srgbClr val="5B9BD5"/>
                </a:solidFill>
              </a:rPr>
              <a:t>Áreas de Aposição e reabsorção  </a:t>
            </a:r>
            <a:endParaRPr lang="pt-BR" dirty="0">
              <a:solidFill>
                <a:srgbClr val="5B9BD5"/>
              </a:solidFill>
            </a:endParaRPr>
          </a:p>
        </p:txBody>
      </p:sp>
      <p:sp>
        <p:nvSpPr>
          <p:cNvPr id="13" name="Mais 12"/>
          <p:cNvSpPr/>
          <p:nvPr/>
        </p:nvSpPr>
        <p:spPr>
          <a:xfrm>
            <a:off x="4167052" y="3485445"/>
            <a:ext cx="235131" cy="252437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Mais 13"/>
          <p:cNvSpPr/>
          <p:nvPr/>
        </p:nvSpPr>
        <p:spPr>
          <a:xfrm>
            <a:off x="4049486" y="3793379"/>
            <a:ext cx="235131" cy="252437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Mais 14"/>
          <p:cNvSpPr/>
          <p:nvPr/>
        </p:nvSpPr>
        <p:spPr>
          <a:xfrm>
            <a:off x="3962399" y="3213834"/>
            <a:ext cx="235131" cy="252437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Mais 15"/>
          <p:cNvSpPr/>
          <p:nvPr/>
        </p:nvSpPr>
        <p:spPr>
          <a:xfrm>
            <a:off x="4284617" y="3971848"/>
            <a:ext cx="235131" cy="252437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Mais 16"/>
          <p:cNvSpPr/>
          <p:nvPr/>
        </p:nvSpPr>
        <p:spPr>
          <a:xfrm>
            <a:off x="4108269" y="4226378"/>
            <a:ext cx="235131" cy="252437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Mais 17"/>
          <p:cNvSpPr/>
          <p:nvPr/>
        </p:nvSpPr>
        <p:spPr>
          <a:xfrm>
            <a:off x="4445727" y="4427950"/>
            <a:ext cx="235131" cy="252437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Mais 18"/>
          <p:cNvSpPr/>
          <p:nvPr/>
        </p:nvSpPr>
        <p:spPr>
          <a:xfrm>
            <a:off x="4197530" y="4740765"/>
            <a:ext cx="235131" cy="252437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853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9" grpId="0"/>
      <p:bldP spid="10" grpId="0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xila vista lateral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5" t="17745" r="27398"/>
          <a:stretch/>
        </p:blipFill>
        <p:spPr bwMode="auto">
          <a:xfrm flipH="1">
            <a:off x="1108579" y="-30689"/>
            <a:ext cx="4292687" cy="415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ta para a Direita Listrada 2"/>
          <p:cNvSpPr/>
          <p:nvPr/>
        </p:nvSpPr>
        <p:spPr>
          <a:xfrm rot="2436558">
            <a:off x="3424460" y="2571283"/>
            <a:ext cx="1160701" cy="462433"/>
          </a:xfrm>
          <a:prstGeom prst="stripedRightArrow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spaço Reservado para Conteúdo 10"/>
          <p:cNvSpPr txBox="1">
            <a:spLocks/>
          </p:cNvSpPr>
          <p:nvPr/>
        </p:nvSpPr>
        <p:spPr>
          <a:xfrm>
            <a:off x="5401266" y="983761"/>
            <a:ext cx="4164146" cy="39218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/>
              <a:t>Crescimento para cima e para trás.</a:t>
            </a:r>
          </a:p>
        </p:txBody>
      </p:sp>
      <p:sp>
        <p:nvSpPr>
          <p:cNvPr id="8" name="Retângulo 7"/>
          <p:cNvSpPr/>
          <p:nvPr/>
        </p:nvSpPr>
        <p:spPr>
          <a:xfrm>
            <a:off x="6107884" y="2049164"/>
            <a:ext cx="52184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Deslocamento em direção anterior e inferior</a:t>
            </a:r>
          </a:p>
        </p:txBody>
      </p:sp>
      <p:pic>
        <p:nvPicPr>
          <p:cNvPr id="12" name="Picture 4" descr="Vom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2" t="45034" r="45598" b="-41"/>
          <a:stretch/>
        </p:blipFill>
        <p:spPr bwMode="auto">
          <a:xfrm flipH="1">
            <a:off x="5540279" y="3265026"/>
            <a:ext cx="3124538" cy="344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spaço Reservado para Conteúdo 10"/>
          <p:cNvSpPr txBox="1">
            <a:spLocks/>
          </p:cNvSpPr>
          <p:nvPr/>
        </p:nvSpPr>
        <p:spPr>
          <a:xfrm>
            <a:off x="8412322" y="4554252"/>
            <a:ext cx="3474878" cy="144014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/>
              <a:t>Vómer e Septo Nasal influenciam no crescimento da face </a:t>
            </a:r>
          </a:p>
        </p:txBody>
      </p:sp>
      <p:sp>
        <p:nvSpPr>
          <p:cNvPr id="14" name="Seta para a Direita Listrada 13"/>
          <p:cNvSpPr/>
          <p:nvPr/>
        </p:nvSpPr>
        <p:spPr>
          <a:xfrm rot="2490212">
            <a:off x="5483590" y="5225439"/>
            <a:ext cx="1620541" cy="442931"/>
          </a:xfrm>
          <a:prstGeom prst="stripedRightArrow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463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13" grpId="0"/>
      <p:bldP spid="1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rocesso frontal maxila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3" t="14546" r="34807" b="363"/>
          <a:stretch/>
        </p:blipFill>
        <p:spPr bwMode="auto">
          <a:xfrm>
            <a:off x="8001000" y="0"/>
            <a:ext cx="3086100" cy="45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946650" y="5180042"/>
            <a:ext cx="6413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bg2">
                    <a:lumMod val="50000"/>
                  </a:schemeClr>
                </a:solidFill>
              </a:rPr>
              <a:t>Crescimento a nível da sutura mediana palatina participa do alargamento do palato e do arco alveolar </a:t>
            </a:r>
            <a:endParaRPr lang="pt-BR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Picture 4" descr="Palatin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5" t="18087" r="28189" b="6972"/>
          <a:stretch/>
        </p:blipFill>
        <p:spPr bwMode="auto">
          <a:xfrm>
            <a:off x="1066800" y="3472973"/>
            <a:ext cx="3879850" cy="338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739900" y="1993901"/>
            <a:ext cx="6413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bg2">
                    <a:lumMod val="50000"/>
                  </a:schemeClr>
                </a:solidFill>
              </a:rPr>
              <a:t>Crescimento em altura da maxila deve-se também ao crescimento da cavidade nasal e dos seios maxilares  </a:t>
            </a:r>
            <a:endParaRPr lang="pt-BR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4" name="Conector de Seta Reta 3"/>
          <p:cNvCxnSpPr/>
          <p:nvPr/>
        </p:nvCxnSpPr>
        <p:spPr>
          <a:xfrm>
            <a:off x="3088099" y="3483033"/>
            <a:ext cx="906030" cy="169700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>
            <a:stCxn id="5" idx="0"/>
          </p:cNvCxnSpPr>
          <p:nvPr/>
        </p:nvCxnSpPr>
        <p:spPr>
          <a:xfrm flipH="1">
            <a:off x="2038330" y="3472973"/>
            <a:ext cx="968395" cy="170706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Mais 11"/>
          <p:cNvSpPr/>
          <p:nvPr/>
        </p:nvSpPr>
        <p:spPr>
          <a:xfrm>
            <a:off x="1923505" y="4166206"/>
            <a:ext cx="235131" cy="252437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Mais 12"/>
          <p:cNvSpPr/>
          <p:nvPr/>
        </p:nvSpPr>
        <p:spPr>
          <a:xfrm>
            <a:off x="3004682" y="3233293"/>
            <a:ext cx="280670" cy="183604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Mais 13"/>
          <p:cNvSpPr/>
          <p:nvPr/>
        </p:nvSpPr>
        <p:spPr>
          <a:xfrm>
            <a:off x="2076774" y="3817072"/>
            <a:ext cx="235131" cy="252437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Mais 14"/>
          <p:cNvSpPr/>
          <p:nvPr/>
        </p:nvSpPr>
        <p:spPr>
          <a:xfrm>
            <a:off x="2321991" y="3432611"/>
            <a:ext cx="235131" cy="252437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Mais 15"/>
          <p:cNvSpPr/>
          <p:nvPr/>
        </p:nvSpPr>
        <p:spPr>
          <a:xfrm>
            <a:off x="3591219" y="3532007"/>
            <a:ext cx="299448" cy="227691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Mais 16"/>
          <p:cNvSpPr/>
          <p:nvPr/>
        </p:nvSpPr>
        <p:spPr>
          <a:xfrm>
            <a:off x="3853794" y="4018514"/>
            <a:ext cx="280670" cy="183604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Mais 17"/>
          <p:cNvSpPr/>
          <p:nvPr/>
        </p:nvSpPr>
        <p:spPr>
          <a:xfrm>
            <a:off x="3913640" y="4457945"/>
            <a:ext cx="280670" cy="183604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Menos 8"/>
          <p:cNvSpPr/>
          <p:nvPr/>
        </p:nvSpPr>
        <p:spPr>
          <a:xfrm>
            <a:off x="3297413" y="4115549"/>
            <a:ext cx="312427" cy="236756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Menos 22"/>
          <p:cNvSpPr/>
          <p:nvPr/>
        </p:nvSpPr>
        <p:spPr>
          <a:xfrm>
            <a:off x="3112075" y="3759101"/>
            <a:ext cx="330978" cy="241400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Menos 23"/>
          <p:cNvSpPr/>
          <p:nvPr/>
        </p:nvSpPr>
        <p:spPr>
          <a:xfrm>
            <a:off x="2663959" y="3899734"/>
            <a:ext cx="250192" cy="159739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Menos 24"/>
          <p:cNvSpPr/>
          <p:nvPr/>
        </p:nvSpPr>
        <p:spPr>
          <a:xfrm flipV="1">
            <a:off x="2453664" y="4149560"/>
            <a:ext cx="243023" cy="74756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Menos 25"/>
          <p:cNvSpPr/>
          <p:nvPr/>
        </p:nvSpPr>
        <p:spPr>
          <a:xfrm>
            <a:off x="2480809" y="4406364"/>
            <a:ext cx="250192" cy="159739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756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9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rocesso alveolar maxil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6" t="48405" r="26778" b="-75"/>
          <a:stretch/>
        </p:blipFill>
        <p:spPr bwMode="auto">
          <a:xfrm>
            <a:off x="6362318" y="558800"/>
            <a:ext cx="5401057" cy="347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289930" y="4694299"/>
            <a:ext cx="8089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/>
              <a:t>Processo Alveolar se remodela de acordo com as necessidades dentárias e se reabsorve quando os dentes são perdidos </a:t>
            </a:r>
            <a:endParaRPr lang="pt-BR" sz="2000" dirty="0"/>
          </a:p>
        </p:txBody>
      </p:sp>
      <p:sp>
        <p:nvSpPr>
          <p:cNvPr id="5" name="Retângulo 4"/>
          <p:cNvSpPr/>
          <p:nvPr/>
        </p:nvSpPr>
        <p:spPr>
          <a:xfrm>
            <a:off x="1142618" y="1297221"/>
            <a:ext cx="52197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bg2">
                    <a:lumMod val="25000"/>
                  </a:schemeClr>
                </a:solidFill>
              </a:rPr>
              <a:t>O rebordo alveolar sofre reabsorção na superfície anterior externa e aposição óssea na sua superfície interna. </a:t>
            </a:r>
          </a:p>
          <a:p>
            <a:endParaRPr lang="pt-BR" sz="2000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pt-BR" sz="20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bg2">
                    <a:lumMod val="25000"/>
                  </a:schemeClr>
                </a:solidFill>
              </a:rPr>
              <a:t>Acima desse rebordo alveolar, na região anterior da superfície maxilar, há aposição óssea externa, (ENA).</a:t>
            </a:r>
            <a:endParaRPr lang="pt-BR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Seta para Baixo 6"/>
          <p:cNvSpPr/>
          <p:nvPr/>
        </p:nvSpPr>
        <p:spPr>
          <a:xfrm rot="19772904">
            <a:off x="6510834" y="1108657"/>
            <a:ext cx="508382" cy="832725"/>
          </a:xfrm>
          <a:prstGeom prst="downArrow">
            <a:avLst>
              <a:gd name="adj1" fmla="val 35304"/>
              <a:gd name="adj2" fmla="val 619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54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65790" y="959588"/>
            <a:ext cx="8187071" cy="4064627"/>
          </a:xfrm>
        </p:spPr>
        <p:txBody>
          <a:bodyPr>
            <a:normAutofit/>
          </a:bodyPr>
          <a:lstStyle/>
          <a:p>
            <a:pPr algn="ctr"/>
            <a:r>
              <a:rPr lang="pt-BR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Crescimento </a:t>
            </a:r>
            <a:r>
              <a:rPr lang="pt-BR" dirty="0" smtClean="0">
                <a:solidFill>
                  <a:schemeClr val="accent1"/>
                </a:solidFill>
              </a:rPr>
              <a:t>da</a:t>
            </a:r>
            <a:r>
              <a:rPr lang="pt-BR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pt-BR" dirty="0" smtClean="0">
                <a:solidFill>
                  <a:schemeClr val="tx1"/>
                </a:solidFill>
              </a:rPr>
              <a:t>mandíbula </a:t>
            </a:r>
            <a:r>
              <a:rPr lang="pt-BR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endParaRPr lang="pt-BR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14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sultado de imagem para processos alveolar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87" t="19408" r="8270" b="16238"/>
          <a:stretch/>
        </p:blipFill>
        <p:spPr bwMode="auto">
          <a:xfrm flipH="1">
            <a:off x="4164680" y="1251634"/>
            <a:ext cx="6367416" cy="505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4"/>
          <p:cNvSpPr txBox="1">
            <a:spLocks/>
          </p:cNvSpPr>
          <p:nvPr/>
        </p:nvSpPr>
        <p:spPr>
          <a:xfrm>
            <a:off x="1178343" y="5104135"/>
            <a:ext cx="3888038" cy="5108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dirty="0" smtClean="0">
                <a:solidFill>
                  <a:schemeClr val="accent1"/>
                </a:solidFill>
              </a:rPr>
              <a:t>INTRAMEMBRANOSA</a:t>
            </a:r>
            <a:endParaRPr lang="pt-BR" sz="2400" dirty="0">
              <a:solidFill>
                <a:schemeClr val="accent1"/>
              </a:solidFill>
            </a:endParaRPr>
          </a:p>
        </p:txBody>
      </p:sp>
      <p:sp>
        <p:nvSpPr>
          <p:cNvPr id="6" name="Título 4"/>
          <p:cNvSpPr txBox="1">
            <a:spLocks/>
          </p:cNvSpPr>
          <p:nvPr/>
        </p:nvSpPr>
        <p:spPr>
          <a:xfrm>
            <a:off x="8793830" y="547377"/>
            <a:ext cx="2643439" cy="4373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dirty="0" smtClean="0">
                <a:solidFill>
                  <a:schemeClr val="accent1"/>
                </a:solidFill>
              </a:rPr>
              <a:t>endocondral</a:t>
            </a:r>
            <a:endParaRPr lang="pt-BR" sz="2400" dirty="0">
              <a:solidFill>
                <a:schemeClr val="accent1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090362" y="1251634"/>
            <a:ext cx="406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solidFill>
                  <a:schemeClr val="tx2"/>
                </a:solidFill>
                <a:latin typeface="+mj-lt"/>
              </a:rPr>
              <a:t>Ossificação Mista </a:t>
            </a:r>
            <a:endParaRPr lang="pt-BR" sz="3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9391649" y="1073663"/>
            <a:ext cx="1447800" cy="1313766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9" name="Conector reto 18"/>
          <p:cNvCxnSpPr/>
          <p:nvPr/>
        </p:nvCxnSpPr>
        <p:spPr>
          <a:xfrm flipH="1">
            <a:off x="8813800" y="3136900"/>
            <a:ext cx="152400" cy="2044700"/>
          </a:xfrm>
          <a:prstGeom prst="line">
            <a:avLst/>
          </a:prstGeom>
          <a:ln w="571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/>
          <p:cNvCxnSpPr/>
          <p:nvPr/>
        </p:nvCxnSpPr>
        <p:spPr>
          <a:xfrm flipV="1">
            <a:off x="5816600" y="5093028"/>
            <a:ext cx="3149600" cy="266543"/>
          </a:xfrm>
          <a:prstGeom prst="line">
            <a:avLst/>
          </a:prstGeom>
          <a:ln w="571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711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9527" b="26182"/>
          <a:stretch/>
        </p:blipFill>
        <p:spPr>
          <a:xfrm>
            <a:off x="1866900" y="577813"/>
            <a:ext cx="9139484" cy="4959387"/>
          </a:xfrm>
          <a:prstGeom prst="rect">
            <a:avLst/>
          </a:prstGeom>
        </p:spPr>
      </p:pic>
      <p:sp>
        <p:nvSpPr>
          <p:cNvPr id="28" name="CaixaDeTexto 27"/>
          <p:cNvSpPr txBox="1"/>
          <p:nvPr/>
        </p:nvSpPr>
        <p:spPr>
          <a:xfrm>
            <a:off x="7170984" y="689593"/>
            <a:ext cx="383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Variados níveis de pressão em superfícies condilares pela musculatura  </a:t>
            </a:r>
            <a:endParaRPr lang="pt-BR" dirty="0"/>
          </a:p>
        </p:txBody>
      </p:sp>
      <p:pic>
        <p:nvPicPr>
          <p:cNvPr id="42" name="Imagem 41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889" b="68611" l="40677" r="52865">
                        <a14:foregroundMark x1="49531" y1="60463" x2="50990" y2="61481"/>
                        <a14:foregroundMark x1="47760" y1="58241" x2="48698" y2="61667"/>
                        <a14:backgroundMark x1="46563" y1="57037" x2="47188" y2="59722"/>
                      </a14:backgroundRemoval>
                    </a14:imgEffect>
                  </a14:imgLayer>
                </a14:imgProps>
              </a:ext>
            </a:extLst>
          </a:blip>
          <a:srcRect l="40860" t="53193" r="46914" b="32327"/>
          <a:stretch/>
        </p:blipFill>
        <p:spPr>
          <a:xfrm rot="725327">
            <a:off x="3577774" y="3074300"/>
            <a:ext cx="3472527" cy="2677454"/>
          </a:xfrm>
          <a:prstGeom prst="rect">
            <a:avLst/>
          </a:prstGeom>
        </p:spPr>
      </p:pic>
      <p:cxnSp>
        <p:nvCxnSpPr>
          <p:cNvPr id="43" name="Conector de Seta Reta 42"/>
          <p:cNvCxnSpPr/>
          <p:nvPr/>
        </p:nvCxnSpPr>
        <p:spPr>
          <a:xfrm>
            <a:off x="3492500" y="3251200"/>
            <a:ext cx="12700" cy="2140634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spaço Reservado para Conteúdo 10"/>
          <p:cNvSpPr txBox="1">
            <a:spLocks/>
          </p:cNvSpPr>
          <p:nvPr/>
        </p:nvSpPr>
        <p:spPr>
          <a:xfrm>
            <a:off x="3987800" y="5795721"/>
            <a:ext cx="2448842" cy="41440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/>
              <a:t>Crescimento para cima e para trás</a:t>
            </a:r>
          </a:p>
        </p:txBody>
      </p:sp>
      <p:sp>
        <p:nvSpPr>
          <p:cNvPr id="48" name="Retângulo 47"/>
          <p:cNvSpPr/>
          <p:nvPr/>
        </p:nvSpPr>
        <p:spPr>
          <a:xfrm>
            <a:off x="6739780" y="5295037"/>
            <a:ext cx="40427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Deslocamento em direção anterior e inferior</a:t>
            </a:r>
          </a:p>
        </p:txBody>
      </p:sp>
      <p:sp>
        <p:nvSpPr>
          <p:cNvPr id="49" name="Espaço Reservado para Conteúdo 10"/>
          <p:cNvSpPr txBox="1">
            <a:spLocks/>
          </p:cNvSpPr>
          <p:nvPr/>
        </p:nvSpPr>
        <p:spPr>
          <a:xfrm>
            <a:off x="647864" y="4413027"/>
            <a:ext cx="3022436" cy="4312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/>
              <a:t>Crescimento em altura</a:t>
            </a:r>
          </a:p>
        </p:txBody>
      </p:sp>
    </p:spTree>
    <p:extLst>
      <p:ext uri="{BB962C8B-B14F-4D97-AF65-F5344CB8AC3E}">
        <p14:creationId xmlns:p14="http://schemas.microsoft.com/office/powerpoint/2010/main" val="354884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dirty="0" smtClean="0">
                <a:solidFill>
                  <a:schemeClr val="accent1"/>
                </a:solidFill>
              </a:rPr>
              <a:t>elementos ENVOLVIDOS NO CRESCIMENTO CRANIOFACIAL</a:t>
            </a:r>
            <a:endParaRPr lang="pt-BR" dirty="0">
              <a:solidFill>
                <a:schemeClr val="accent1"/>
              </a:solidFill>
            </a:endParaRPr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5346158" y="2184401"/>
            <a:ext cx="6348002" cy="3593591"/>
          </a:xfrm>
        </p:spPr>
        <p:txBody>
          <a:bodyPr>
            <a:normAutofit fontScale="85000" lnSpcReduction="20000"/>
          </a:bodyPr>
          <a:lstStyle/>
          <a:p>
            <a:pPr algn="ctr">
              <a:buFont typeface="Wingdings" panose="05000000000000000000" pitchFamily="2" charset="2"/>
              <a:buChar char="q"/>
            </a:pPr>
            <a:r>
              <a:rPr lang="pt-BR" sz="2800" dirty="0" smtClean="0">
                <a:solidFill>
                  <a:schemeClr val="tx2"/>
                </a:solidFill>
              </a:rPr>
              <a:t>Elementos esqueléticos </a:t>
            </a:r>
          </a:p>
          <a:p>
            <a:pPr marL="0" indent="0" algn="ctr">
              <a:buNone/>
            </a:pPr>
            <a:r>
              <a:rPr lang="pt-BR" sz="2800" dirty="0" smtClean="0">
                <a:solidFill>
                  <a:schemeClr val="accent1"/>
                </a:solidFill>
              </a:rPr>
              <a:t>(ossos, cartilagem e ligamentos)</a:t>
            </a:r>
          </a:p>
          <a:p>
            <a:pPr algn="ctr">
              <a:buFont typeface="Wingdings" panose="05000000000000000000" pitchFamily="2" charset="2"/>
              <a:buChar char="q"/>
            </a:pPr>
            <a:endParaRPr lang="pt-BR" sz="2800" dirty="0" smtClean="0">
              <a:solidFill>
                <a:schemeClr val="tx2"/>
              </a:solidFill>
            </a:endParaRPr>
          </a:p>
          <a:p>
            <a:pPr algn="ctr">
              <a:buFont typeface="Wingdings" panose="05000000000000000000" pitchFamily="2" charset="2"/>
              <a:buChar char="q"/>
            </a:pPr>
            <a:r>
              <a:rPr lang="pt-BR" sz="2800" dirty="0" smtClean="0">
                <a:solidFill>
                  <a:schemeClr val="tx2"/>
                </a:solidFill>
              </a:rPr>
              <a:t>Elementos dentários </a:t>
            </a:r>
          </a:p>
          <a:p>
            <a:pPr marL="0" indent="0" algn="ctr">
              <a:buNone/>
            </a:pPr>
            <a:r>
              <a:rPr lang="pt-BR" sz="2800" dirty="0" smtClean="0">
                <a:solidFill>
                  <a:schemeClr val="accent1"/>
                </a:solidFill>
              </a:rPr>
              <a:t>(dentição decídua e permanente) </a:t>
            </a:r>
          </a:p>
          <a:p>
            <a:pPr algn="ctr">
              <a:buFont typeface="Wingdings" panose="05000000000000000000" pitchFamily="2" charset="2"/>
              <a:buChar char="q"/>
            </a:pPr>
            <a:endParaRPr lang="pt-BR" sz="2800" dirty="0" smtClean="0">
              <a:solidFill>
                <a:schemeClr val="tx2"/>
              </a:solidFill>
            </a:endParaRPr>
          </a:p>
          <a:p>
            <a:pPr algn="ctr">
              <a:buFont typeface="Wingdings" panose="05000000000000000000" pitchFamily="2" charset="2"/>
              <a:buChar char="q"/>
            </a:pPr>
            <a:r>
              <a:rPr lang="pt-BR" sz="2800" dirty="0" smtClean="0">
                <a:solidFill>
                  <a:schemeClr val="tx2"/>
                </a:solidFill>
              </a:rPr>
              <a:t>Tecidos Moles </a:t>
            </a:r>
          </a:p>
          <a:p>
            <a:pPr marL="0" indent="0" algn="ctr">
              <a:buNone/>
            </a:pPr>
            <a:r>
              <a:rPr lang="pt-BR" sz="2800" dirty="0" smtClean="0">
                <a:solidFill>
                  <a:schemeClr val="accent1"/>
                </a:solidFill>
              </a:rPr>
              <a:t>(neuromuscular, dérmico, mucosas e glândulas)</a:t>
            </a:r>
            <a:endParaRPr lang="pt-BR" sz="2800" dirty="0">
              <a:solidFill>
                <a:schemeClr val="accent1"/>
              </a:solidFill>
            </a:endParaRPr>
          </a:p>
        </p:txBody>
      </p:sp>
      <p:pic>
        <p:nvPicPr>
          <p:cNvPr id="10246" name="Picture 6" descr="http://www.jtodontologia.com.br/wp-content/uploads/WhatsApp-Image-2018-10-09-at-14.46.09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133" y="1874516"/>
            <a:ext cx="4333401" cy="5135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96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46684" t="39951" r="23277" b="20285"/>
          <a:stretch/>
        </p:blipFill>
        <p:spPr>
          <a:xfrm>
            <a:off x="2374897" y="318488"/>
            <a:ext cx="7810502" cy="5815611"/>
          </a:xfrm>
          <a:prstGeom prst="rect">
            <a:avLst/>
          </a:prstGeom>
        </p:spPr>
      </p:pic>
      <p:cxnSp>
        <p:nvCxnSpPr>
          <p:cNvPr id="11" name="Conector de Seta Reta 10"/>
          <p:cNvCxnSpPr/>
          <p:nvPr/>
        </p:nvCxnSpPr>
        <p:spPr>
          <a:xfrm flipV="1">
            <a:off x="4357687" y="4775200"/>
            <a:ext cx="2178050" cy="7762"/>
          </a:xfrm>
          <a:prstGeom prst="straightConnector1">
            <a:avLst/>
          </a:prstGeom>
          <a:ln w="57150"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>
            <a:off x="3908425" y="4292600"/>
            <a:ext cx="2720975" cy="369332"/>
          </a:xfrm>
          <a:prstGeom prst="rect">
            <a:avLst/>
          </a:prstGeom>
          <a:solidFill>
            <a:srgbClr val="E1DBCA"/>
          </a:solidFill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accent1"/>
                </a:solidFill>
              </a:rPr>
              <a:t>Deslizamento Posterior</a:t>
            </a:r>
            <a:endParaRPr lang="pt-BR" b="1" dirty="0">
              <a:solidFill>
                <a:schemeClr val="accent1"/>
              </a:solidFill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5774326" y="2244468"/>
            <a:ext cx="1011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Ramo </a:t>
            </a:r>
            <a:endParaRPr lang="pt-BR" sz="2400" dirty="0"/>
          </a:p>
        </p:txBody>
      </p:sp>
      <p:sp>
        <p:nvSpPr>
          <p:cNvPr id="20" name="Mais 19"/>
          <p:cNvSpPr/>
          <p:nvPr/>
        </p:nvSpPr>
        <p:spPr>
          <a:xfrm>
            <a:off x="4528547" y="2118249"/>
            <a:ext cx="235131" cy="252437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Mais 23"/>
          <p:cNvSpPr/>
          <p:nvPr/>
        </p:nvSpPr>
        <p:spPr>
          <a:xfrm>
            <a:off x="4122556" y="2574726"/>
            <a:ext cx="235131" cy="252437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/>
          <p:cNvSpPr txBox="1"/>
          <p:nvPr/>
        </p:nvSpPr>
        <p:spPr>
          <a:xfrm>
            <a:off x="6785971" y="4661932"/>
            <a:ext cx="161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Corpo</a:t>
            </a:r>
            <a:endParaRPr lang="pt-BR" sz="2400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9268384" y="4618353"/>
            <a:ext cx="1011645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Mento  </a:t>
            </a:r>
            <a:endParaRPr lang="pt-BR" sz="2400" dirty="0"/>
          </a:p>
        </p:txBody>
      </p:sp>
      <p:pic>
        <p:nvPicPr>
          <p:cNvPr id="28" name="Imagem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0048" y="3966846"/>
            <a:ext cx="946091" cy="65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 animBg="1"/>
      <p:bldP spid="24" grpId="0" animBg="1"/>
      <p:bldP spid="25" grpId="0"/>
      <p:bldP spid="2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47822" t="19666" r="32719" b="32967"/>
          <a:stretch/>
        </p:blipFill>
        <p:spPr>
          <a:xfrm>
            <a:off x="3359150" y="380999"/>
            <a:ext cx="5588000" cy="5894663"/>
          </a:xfrm>
          <a:prstGeom prst="rect">
            <a:avLst/>
          </a:prstGeom>
        </p:spPr>
      </p:pic>
      <p:cxnSp>
        <p:nvCxnSpPr>
          <p:cNvPr id="4" name="Conector de Seta Reta 3"/>
          <p:cNvCxnSpPr/>
          <p:nvPr/>
        </p:nvCxnSpPr>
        <p:spPr>
          <a:xfrm flipH="1" flipV="1">
            <a:off x="4679950" y="2298700"/>
            <a:ext cx="1473200" cy="24130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de Seta Reta 5"/>
          <p:cNvCxnSpPr/>
          <p:nvPr/>
        </p:nvCxnSpPr>
        <p:spPr>
          <a:xfrm flipV="1">
            <a:off x="6172200" y="2292350"/>
            <a:ext cx="1377950" cy="24257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Mais 7"/>
          <p:cNvSpPr/>
          <p:nvPr/>
        </p:nvSpPr>
        <p:spPr>
          <a:xfrm>
            <a:off x="5100773" y="5901230"/>
            <a:ext cx="235131" cy="252437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Mais 8"/>
          <p:cNvSpPr/>
          <p:nvPr/>
        </p:nvSpPr>
        <p:spPr>
          <a:xfrm>
            <a:off x="4444819" y="5361110"/>
            <a:ext cx="235131" cy="252437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Mais 9"/>
          <p:cNvSpPr/>
          <p:nvPr/>
        </p:nvSpPr>
        <p:spPr>
          <a:xfrm>
            <a:off x="3922713" y="4711700"/>
            <a:ext cx="235131" cy="252437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Menos 10"/>
          <p:cNvSpPr/>
          <p:nvPr/>
        </p:nvSpPr>
        <p:spPr>
          <a:xfrm>
            <a:off x="5129281" y="4302523"/>
            <a:ext cx="250192" cy="159739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Menos 11"/>
          <p:cNvSpPr/>
          <p:nvPr/>
        </p:nvSpPr>
        <p:spPr>
          <a:xfrm>
            <a:off x="5416550" y="4829320"/>
            <a:ext cx="250192" cy="159739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Menos 12"/>
          <p:cNvSpPr/>
          <p:nvPr/>
        </p:nvSpPr>
        <p:spPr>
          <a:xfrm>
            <a:off x="6028054" y="5201371"/>
            <a:ext cx="250192" cy="159739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Menos 13"/>
          <p:cNvSpPr/>
          <p:nvPr/>
        </p:nvSpPr>
        <p:spPr>
          <a:xfrm>
            <a:off x="6659604" y="4770540"/>
            <a:ext cx="250192" cy="159739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Menos 14"/>
          <p:cNvSpPr/>
          <p:nvPr/>
        </p:nvSpPr>
        <p:spPr>
          <a:xfrm>
            <a:off x="6970894" y="4302522"/>
            <a:ext cx="250192" cy="159739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Menos 15"/>
          <p:cNvSpPr/>
          <p:nvPr/>
        </p:nvSpPr>
        <p:spPr>
          <a:xfrm>
            <a:off x="7299958" y="3635520"/>
            <a:ext cx="250192" cy="159739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Menos 16"/>
          <p:cNvSpPr/>
          <p:nvPr/>
        </p:nvSpPr>
        <p:spPr>
          <a:xfrm>
            <a:off x="4914830" y="3769650"/>
            <a:ext cx="250192" cy="159739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Mais 18"/>
          <p:cNvSpPr/>
          <p:nvPr/>
        </p:nvSpPr>
        <p:spPr>
          <a:xfrm>
            <a:off x="8178844" y="4486525"/>
            <a:ext cx="235131" cy="252437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Mais 19"/>
          <p:cNvSpPr/>
          <p:nvPr/>
        </p:nvSpPr>
        <p:spPr>
          <a:xfrm>
            <a:off x="7640773" y="5124051"/>
            <a:ext cx="235131" cy="252437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Mais 20"/>
          <p:cNvSpPr/>
          <p:nvPr/>
        </p:nvSpPr>
        <p:spPr>
          <a:xfrm>
            <a:off x="7182392" y="5775011"/>
            <a:ext cx="235131" cy="252437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Mais 21"/>
          <p:cNvSpPr/>
          <p:nvPr/>
        </p:nvSpPr>
        <p:spPr>
          <a:xfrm>
            <a:off x="6054634" y="6361673"/>
            <a:ext cx="235131" cy="252437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6861175" y="6263583"/>
            <a:ext cx="5316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Principio de Crescimento em “V”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401012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m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50" b="93000" l="200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45" b="8390"/>
          <a:stretch/>
        </p:blipFill>
        <p:spPr bwMode="auto">
          <a:xfrm>
            <a:off x="6391275" y="-127561"/>
            <a:ext cx="5457825" cy="504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1413630" y="1722499"/>
            <a:ext cx="52792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/>
              <a:t>Processo Alveolar na mandíbula depende da irrupção dos dentes , crescendo verticalmente e em largura a medida que irrompem. </a:t>
            </a:r>
            <a:endParaRPr lang="pt-BR" sz="2000" dirty="0"/>
          </a:p>
        </p:txBody>
      </p:sp>
      <p:cxnSp>
        <p:nvCxnSpPr>
          <p:cNvPr id="12" name="Conector de Seta Reta 11"/>
          <p:cNvCxnSpPr/>
          <p:nvPr/>
        </p:nvCxnSpPr>
        <p:spPr>
          <a:xfrm>
            <a:off x="9310687" y="3416300"/>
            <a:ext cx="25400" cy="1257300"/>
          </a:xfrm>
          <a:prstGeom prst="straightConnector1">
            <a:avLst/>
          </a:prstGeom>
          <a:ln w="76200">
            <a:solidFill>
              <a:srgbClr val="261F2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5"/>
          <a:srcRect l="6709"/>
          <a:stretch/>
        </p:blipFill>
        <p:spPr>
          <a:xfrm>
            <a:off x="1231901" y="-127561"/>
            <a:ext cx="5460998" cy="6828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170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32600" y="2628898"/>
            <a:ext cx="487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 smtClean="0">
                <a:solidFill>
                  <a:schemeClr val="accent1"/>
                </a:solidFill>
                <a:latin typeface="+mj-lt"/>
              </a:rPr>
              <a:t>Flutuação Vertical </a:t>
            </a:r>
            <a:endParaRPr lang="pt-BR" sz="4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134100" y="4284799"/>
            <a:ext cx="57785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Processo que permite que os dentes mantenham suas posições anatômicas enquanto os maxilares crescem.</a:t>
            </a:r>
          </a:p>
        </p:txBody>
      </p:sp>
      <p:pic>
        <p:nvPicPr>
          <p:cNvPr id="12290" name="Picture 2" descr="Imagem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417" l="0" r="97553">
                        <a14:foregroundMark x1="70833" y1="6583" x2="73347" y2="13167"/>
                        <a14:foregroundMark x1="7606" y1="21000" x2="15542" y2="23000"/>
                        <a14:foregroundMark x1="11111" y1="31667" x2="8399" y2="52667"/>
                        <a14:foregroundMark x1="11243" y1="53667" x2="15278" y2="83583"/>
                        <a14:foregroundMark x1="13161" y1="82000" x2="17791" y2="88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65" t="7420" r="34261" b="6740"/>
          <a:stretch/>
        </p:blipFill>
        <p:spPr bwMode="auto">
          <a:xfrm>
            <a:off x="1117600" y="469900"/>
            <a:ext cx="5016500" cy="543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3454400" y="1904998"/>
            <a:ext cx="939800" cy="1447801"/>
          </a:xfrm>
          <a:prstGeom prst="rect">
            <a:avLst/>
          </a:prstGeom>
          <a:noFill/>
          <a:ln w="762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4394200" y="5471254"/>
            <a:ext cx="64135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 dente e o alvéolo flutuam juntos como uma unidade.</a:t>
            </a:r>
            <a:b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78543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768711" y="1519658"/>
            <a:ext cx="7306959" cy="4064627"/>
          </a:xfrm>
        </p:spPr>
        <p:txBody>
          <a:bodyPr>
            <a:normAutofit/>
          </a:bodyPr>
          <a:lstStyle/>
          <a:p>
            <a:pPr algn="ctr"/>
            <a:r>
              <a:rPr lang="pt-BR" dirty="0">
                <a:solidFill>
                  <a:schemeClr val="accent1"/>
                </a:solidFill>
              </a:rPr>
              <a:t>Crescimento</a:t>
            </a:r>
            <a:r>
              <a:rPr lang="pt-BR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pt-BR" dirty="0" smtClean="0">
                <a:solidFill>
                  <a:schemeClr val="accent4"/>
                </a:solidFill>
              </a:rPr>
              <a:t>dos</a:t>
            </a:r>
            <a:r>
              <a:rPr lang="pt-BR" dirty="0" smtClean="0">
                <a:solidFill>
                  <a:schemeClr val="accent1"/>
                </a:solidFill>
              </a:rPr>
              <a:t> </a:t>
            </a:r>
            <a:r>
              <a:rPr lang="pt-BR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arcos dentários </a:t>
            </a:r>
            <a:endParaRPr lang="pt-BR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52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axillaris.pe/wp-content/uploads/2018/04/arcos-dentale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3983" r="5497" b="2017"/>
          <a:stretch/>
        </p:blipFill>
        <p:spPr bwMode="auto">
          <a:xfrm>
            <a:off x="4695290" y="0"/>
            <a:ext cx="7510409" cy="686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914760" y="1038618"/>
            <a:ext cx="4529362" cy="1492132"/>
          </a:xfrm>
        </p:spPr>
        <p:txBody>
          <a:bodyPr/>
          <a:lstStyle/>
          <a:p>
            <a:r>
              <a:rPr lang="pt-BR" dirty="0" err="1" smtClean="0"/>
              <a:t>ConceitoS</a:t>
            </a: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1503387" y="3165755"/>
            <a:ext cx="28791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Envolve a área onde ocorre a troca de dentes decíduos por dentes permanentes </a:t>
            </a:r>
            <a:endParaRPr lang="pt-BR" sz="2000" dirty="0"/>
          </a:p>
        </p:txBody>
      </p:sp>
      <p:sp>
        <p:nvSpPr>
          <p:cNvPr id="12" name="Corda 11"/>
          <p:cNvSpPr/>
          <p:nvPr/>
        </p:nvSpPr>
        <p:spPr>
          <a:xfrm rot="16200000">
            <a:off x="9385149" y="3198298"/>
            <a:ext cx="3073708" cy="1941813"/>
          </a:xfrm>
          <a:prstGeom prst="chord">
            <a:avLst>
              <a:gd name="adj1" fmla="val 5068292"/>
              <a:gd name="adj2" fmla="val 16575836"/>
            </a:avLst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4"/>
          <a:srcRect t="12318" r="1544"/>
          <a:stretch/>
        </p:blipFill>
        <p:spPr>
          <a:xfrm>
            <a:off x="5365055" y="5281293"/>
            <a:ext cx="2519106" cy="1307343"/>
          </a:xfrm>
          <a:prstGeom prst="rect">
            <a:avLst/>
          </a:prstGeom>
        </p:spPr>
      </p:pic>
      <p:cxnSp>
        <p:nvCxnSpPr>
          <p:cNvPr id="18" name="Conector de Seta Reta 17"/>
          <p:cNvCxnSpPr/>
          <p:nvPr/>
        </p:nvCxnSpPr>
        <p:spPr>
          <a:xfrm flipH="1">
            <a:off x="8288340" y="4309851"/>
            <a:ext cx="1449395" cy="971442"/>
          </a:xfrm>
          <a:prstGeom prst="straightConnector1">
            <a:avLst/>
          </a:prstGeom>
          <a:ln w="57150"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ângulo 22"/>
          <p:cNvSpPr/>
          <p:nvPr/>
        </p:nvSpPr>
        <p:spPr>
          <a:xfrm>
            <a:off x="767853" y="2115251"/>
            <a:ext cx="44581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accent1"/>
                </a:solidFill>
              </a:rPr>
              <a:t>Perímetro </a:t>
            </a:r>
            <a:r>
              <a:rPr lang="pt-BR" sz="2400" b="1" dirty="0">
                <a:solidFill>
                  <a:schemeClr val="accent1"/>
                </a:solidFill>
              </a:rPr>
              <a:t>do arco </a:t>
            </a:r>
            <a:r>
              <a:rPr lang="pt-BR" sz="2400" b="1" dirty="0" smtClean="0">
                <a:solidFill>
                  <a:schemeClr val="accent1"/>
                </a:solidFill>
              </a:rPr>
              <a:t>dentário</a:t>
            </a:r>
            <a:r>
              <a:rPr lang="pt-BR" sz="2400" dirty="0"/>
              <a:t> </a:t>
            </a:r>
            <a:br>
              <a:rPr lang="pt-BR" sz="2400" dirty="0"/>
            </a:br>
            <a:endParaRPr lang="pt-BR" sz="2400" dirty="0"/>
          </a:p>
        </p:txBody>
      </p:sp>
      <p:sp>
        <p:nvSpPr>
          <p:cNvPr id="32" name="Chave Esquerda 31"/>
          <p:cNvSpPr/>
          <p:nvPr/>
        </p:nvSpPr>
        <p:spPr>
          <a:xfrm flipH="1">
            <a:off x="5577399" y="3881120"/>
            <a:ext cx="610041" cy="1400173"/>
          </a:xfrm>
          <a:prstGeom prst="leftBrace">
            <a:avLst>
              <a:gd name="adj1" fmla="val 8333"/>
              <a:gd name="adj2" fmla="val 50321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Chave Esquerda 33"/>
          <p:cNvSpPr/>
          <p:nvPr/>
        </p:nvSpPr>
        <p:spPr>
          <a:xfrm flipH="1">
            <a:off x="5657482" y="2115251"/>
            <a:ext cx="610041" cy="1349309"/>
          </a:xfrm>
          <a:prstGeom prst="leftBrace">
            <a:avLst>
              <a:gd name="adj1" fmla="val 8333"/>
              <a:gd name="adj2" fmla="val 50321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5" name="Imagem 34"/>
          <p:cNvPicPr>
            <a:picLocks noChangeAspect="1"/>
          </p:cNvPicPr>
          <p:nvPr/>
        </p:nvPicPr>
        <p:blipFill rotWithShape="1">
          <a:blip r:embed="rId4"/>
          <a:srcRect t="12318" r="1544"/>
          <a:stretch/>
        </p:blipFill>
        <p:spPr>
          <a:xfrm flipV="1">
            <a:off x="5324415" y="845187"/>
            <a:ext cx="2600385" cy="119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57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2" grpId="0" animBg="1"/>
      <p:bldP spid="3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axillaris.pe/wp-content/uploads/2018/04/arcos-dentale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327" l="903" r="89892">
                        <a14:foregroundMark x1="8845" y1="49592" x2="39711" y2="22041"/>
                        <a14:foregroundMark x1="31047" y1="15306" x2="10469" y2="293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456" y="-283420"/>
            <a:ext cx="8254832" cy="730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754061" y="1203262"/>
            <a:ext cx="4529362" cy="1492132"/>
          </a:xfrm>
        </p:spPr>
        <p:txBody>
          <a:bodyPr/>
          <a:lstStyle/>
          <a:p>
            <a:r>
              <a:rPr lang="pt-BR" dirty="0" err="1" smtClean="0"/>
              <a:t>ConceitoS</a:t>
            </a: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8777824" y="3187837"/>
            <a:ext cx="3063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Dimensão</a:t>
            </a:r>
            <a:r>
              <a:rPr kumimoji="0" lang="pt-BR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anteroposterior do arco dentário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18" name="Conector de Seta Reta 17"/>
          <p:cNvCxnSpPr/>
          <p:nvPr/>
        </p:nvCxnSpPr>
        <p:spPr>
          <a:xfrm flipH="1">
            <a:off x="5124709" y="2068198"/>
            <a:ext cx="2839049" cy="10274"/>
          </a:xfrm>
          <a:prstGeom prst="straightConnector1">
            <a:avLst/>
          </a:prstGeom>
          <a:ln w="57150"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ângulo 22"/>
          <p:cNvSpPr/>
          <p:nvPr/>
        </p:nvSpPr>
        <p:spPr>
          <a:xfrm>
            <a:off x="1437997" y="2341451"/>
            <a:ext cx="31614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Comprimento 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do arco </a:t>
            </a: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dentário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 </a:t>
            </a:r>
            <a:b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</a:b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16" name="Conector reto 15"/>
          <p:cNvCxnSpPr/>
          <p:nvPr/>
        </p:nvCxnSpPr>
        <p:spPr>
          <a:xfrm>
            <a:off x="6657249" y="1009960"/>
            <a:ext cx="0" cy="1068512"/>
          </a:xfrm>
          <a:prstGeom prst="line">
            <a:avLst/>
          </a:prstGeom>
          <a:ln w="762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191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102" y="2184614"/>
            <a:ext cx="5566458" cy="4123632"/>
          </a:xfrm>
          <a:prstGeom prst="rect">
            <a:avLst/>
          </a:prstGeom>
        </p:spPr>
      </p:pic>
      <p:sp>
        <p:nvSpPr>
          <p:cNvPr id="7" name="Título 8"/>
          <p:cNvSpPr txBox="1">
            <a:spLocks/>
          </p:cNvSpPr>
          <p:nvPr/>
        </p:nvSpPr>
        <p:spPr>
          <a:xfrm>
            <a:off x="1353501" y="685102"/>
            <a:ext cx="452936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mtClean="0"/>
              <a:t>ConceitoS</a:t>
            </a: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-157011" y="1563048"/>
            <a:ext cx="72862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dirty="0" smtClean="0">
                <a:solidFill>
                  <a:srgbClr val="5B9BD5"/>
                </a:solidFill>
                <a:latin typeface="Gill Sans MT" panose="020B0502020104020203"/>
              </a:rPr>
              <a:t>Largura</a:t>
            </a: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do arco </a:t>
            </a: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dentário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 </a:t>
            </a:r>
            <a:b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</a:b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252720" y="4886960"/>
            <a:ext cx="25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Distancia Intercaninos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4850647" y="2603476"/>
            <a:ext cx="302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rgbClr val="0C4980"/>
                </a:solidFill>
              </a:rPr>
              <a:t>Distancia Intermolares </a:t>
            </a:r>
            <a:endParaRPr lang="pt-BR" dirty="0">
              <a:solidFill>
                <a:srgbClr val="0C498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850647" y="3560552"/>
            <a:ext cx="302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rgbClr val="497B39"/>
                </a:solidFill>
              </a:rPr>
              <a:t>Distancia Interpré-molares </a:t>
            </a:r>
            <a:endParaRPr lang="pt-BR" dirty="0">
              <a:solidFill>
                <a:srgbClr val="497B39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829774" y="6213368"/>
            <a:ext cx="2879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Medidas Transversais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84033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44191" y="391419"/>
            <a:ext cx="3679410" cy="281474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42579" y="3111844"/>
            <a:ext cx="3681022" cy="3441356"/>
          </a:xfrm>
          <a:prstGeom prst="rect">
            <a:avLst/>
          </a:prstGeom>
        </p:spPr>
      </p:pic>
      <p:sp>
        <p:nvSpPr>
          <p:cNvPr id="6" name="Título 8"/>
          <p:cNvSpPr txBox="1">
            <a:spLocks/>
          </p:cNvSpPr>
          <p:nvPr/>
        </p:nvSpPr>
        <p:spPr>
          <a:xfrm>
            <a:off x="794701" y="927937"/>
            <a:ext cx="452936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Crescimento 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1739900" y="1993901"/>
            <a:ext cx="5067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bg2">
                    <a:lumMod val="50000"/>
                  </a:schemeClr>
                </a:solidFill>
              </a:rPr>
              <a:t>Crescimento transversal inicial  0-6 anos</a:t>
            </a:r>
          </a:p>
          <a:p>
            <a:pPr algn="ctr"/>
            <a:r>
              <a:rPr lang="pt-BR" sz="2000" dirty="0" smtClean="0">
                <a:solidFill>
                  <a:schemeClr val="bg2">
                    <a:lumMod val="50000"/>
                  </a:schemeClr>
                </a:solidFill>
              </a:rPr>
              <a:t>(significativo alargamento)</a:t>
            </a:r>
            <a:endParaRPr lang="pt-BR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572260" y="4391415"/>
            <a:ext cx="5067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bg2">
                    <a:lumMod val="50000"/>
                  </a:schemeClr>
                </a:solidFill>
              </a:rPr>
              <a:t>Crescimento transversal durante a troca dos dentes decíduos pelos dentes permanentes </a:t>
            </a:r>
            <a:endParaRPr lang="pt-BR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739900" y="5958159"/>
            <a:ext cx="5067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bg2">
                    <a:lumMod val="50000"/>
                  </a:schemeClr>
                </a:solidFill>
              </a:rPr>
              <a:t>Estabilidade dimensional da largura do arco na dentição permanente</a:t>
            </a:r>
            <a:endParaRPr lang="pt-BR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739900" y="3132448"/>
            <a:ext cx="47320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E7E6E6">
                    <a:lumMod val="50000"/>
                  </a:srgbClr>
                </a:solidFill>
              </a:rPr>
              <a:t>Estabilidade dimensional da largura do arco na dentição decídua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776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20822" y="3685426"/>
            <a:ext cx="3514138" cy="2603273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2697338" y="310648"/>
            <a:ext cx="72862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Crescimento Transversal dos arcos (5-18 anos)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 </a:t>
            </a:r>
            <a:b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</a:b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4420822" y="996542"/>
            <a:ext cx="3514138" cy="2603273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5793928" y="1559806"/>
            <a:ext cx="203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5 mm</a:t>
            </a: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5793928" y="5334000"/>
            <a:ext cx="203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3 mm</a:t>
            </a:r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5793928" y="3808377"/>
            <a:ext cx="203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</a:t>
            </a:r>
            <a:r>
              <a:rPr lang="pt-BR" dirty="0" smtClean="0"/>
              <a:t>mm</a:t>
            </a:r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5793928" y="3088623"/>
            <a:ext cx="203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4</a:t>
            </a:r>
            <a:r>
              <a:rPr lang="pt-BR" dirty="0" smtClean="0"/>
              <a:t>mm</a:t>
            </a:r>
            <a:endParaRPr lang="pt-BR" dirty="0"/>
          </a:p>
        </p:txBody>
      </p:sp>
      <p:cxnSp>
        <p:nvCxnSpPr>
          <p:cNvPr id="4" name="Conector reto 3"/>
          <p:cNvCxnSpPr/>
          <p:nvPr/>
        </p:nvCxnSpPr>
        <p:spPr>
          <a:xfrm>
            <a:off x="5496560" y="1565132"/>
            <a:ext cx="1313368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/>
        </p:nvCxnSpPr>
        <p:spPr>
          <a:xfrm>
            <a:off x="5628640" y="5653024"/>
            <a:ext cx="1313368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>
            <a:off x="5198204" y="3088623"/>
            <a:ext cx="2137316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>
            <a:off x="5037008" y="4177709"/>
            <a:ext cx="2459708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978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esultado de imagem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87" y="103672"/>
            <a:ext cx="6121357" cy="679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7783703" y="2387557"/>
            <a:ext cx="4006515" cy="1976626"/>
          </a:xfrm>
        </p:spPr>
        <p:txBody>
          <a:bodyPr>
            <a:noAutofit/>
          </a:bodyPr>
          <a:lstStyle/>
          <a:p>
            <a:pPr algn="ctr"/>
            <a:r>
              <a:rPr lang="pt-BR" sz="3200" dirty="0" smtClean="0">
                <a:solidFill>
                  <a:srgbClr val="F1F1F1"/>
                </a:solidFill>
              </a:rPr>
              <a:t>Quantos ossos conformam a cabeça?</a:t>
            </a:r>
            <a:endParaRPr lang="pt-BR" sz="3200" dirty="0">
              <a:solidFill>
                <a:srgbClr val="F1F1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4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805566" y="2286000"/>
            <a:ext cx="8776834" cy="2456032"/>
          </a:xfrm>
        </p:spPr>
        <p:txBody>
          <a:bodyPr>
            <a:normAutofit/>
          </a:bodyPr>
          <a:lstStyle/>
          <a:p>
            <a:pPr algn="ctr"/>
            <a:r>
              <a:rPr lang="pt-BR" sz="7200" dirty="0" smtClean="0">
                <a:solidFill>
                  <a:schemeClr val="accent4"/>
                </a:solidFill>
              </a:rPr>
              <a:t>CONSIDERAÇÕES</a:t>
            </a:r>
            <a:r>
              <a:rPr lang="pt-BR" sz="7200" dirty="0" smtClean="0">
                <a:solidFill>
                  <a:schemeClr val="tx1"/>
                </a:solidFill>
              </a:rPr>
              <a:t> </a:t>
            </a:r>
            <a:r>
              <a:rPr lang="pt-BR" sz="7200" dirty="0" smtClean="0">
                <a:solidFill>
                  <a:schemeClr val="accent1"/>
                </a:solidFill>
              </a:rPr>
              <a:t>FINAIS </a:t>
            </a:r>
            <a:endParaRPr lang="pt-BR" sz="7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22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84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16716" t="15657" r="52875" b="8711"/>
          <a:stretch/>
        </p:blipFill>
        <p:spPr>
          <a:xfrm>
            <a:off x="0" y="0"/>
            <a:ext cx="4876800" cy="6858001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538720" y="2712720"/>
            <a:ext cx="4653280" cy="164592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800" dirty="0" smtClean="0">
                <a:solidFill>
                  <a:schemeClr val="bg1"/>
                </a:solidFill>
              </a:rPr>
              <a:t>regiões de crescimento e desenvolvimento craniofacial </a:t>
            </a:r>
            <a:endParaRPr lang="pt-B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57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22339" t="21792" r="43636" b="15682"/>
          <a:stretch/>
        </p:blipFill>
        <p:spPr>
          <a:xfrm>
            <a:off x="2928395" y="0"/>
            <a:ext cx="681748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aixaDeTexto 3"/>
          <p:cNvSpPr txBox="1"/>
          <p:nvPr/>
        </p:nvSpPr>
        <p:spPr>
          <a:xfrm>
            <a:off x="10324618" y="6488668"/>
            <a:ext cx="1608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Ricketts, 1968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6675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sultado de imagem para dolicocrani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9042" r="2799" b="11272"/>
          <a:stretch/>
        </p:blipFill>
        <p:spPr bwMode="auto">
          <a:xfrm>
            <a:off x="1828799" y="160638"/>
            <a:ext cx="9106931" cy="329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esultado de imagem para dolicocrani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" t="3154" r="515" b="22875"/>
          <a:stretch/>
        </p:blipFill>
        <p:spPr bwMode="auto">
          <a:xfrm>
            <a:off x="1653401" y="3575490"/>
            <a:ext cx="9457725" cy="292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68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m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" b="7277"/>
          <a:stretch/>
        </p:blipFill>
        <p:spPr bwMode="auto">
          <a:xfrm>
            <a:off x="1456055" y="206721"/>
            <a:ext cx="9912985" cy="645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19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39222" y="982960"/>
            <a:ext cx="6375978" cy="5272695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pt-BR" dirty="0" smtClean="0">
                <a:solidFill>
                  <a:schemeClr val="tx1"/>
                </a:solidFill>
                <a:latin typeface="Kristen ITC" panose="03050502040202030202" pitchFamily="66" charset="0"/>
              </a:rPr>
              <a:t>O conhecimento</a:t>
            </a:r>
            <a:r>
              <a:rPr lang="pt-BR" dirty="0">
                <a:solidFill>
                  <a:schemeClr val="tx1"/>
                </a:solidFill>
                <a:latin typeface="Kristen ITC" panose="03050502040202030202" pitchFamily="66" charset="0"/>
              </a:rPr>
              <a:t> </a:t>
            </a:r>
            <a:r>
              <a:rPr lang="pt-BR" dirty="0" smtClean="0">
                <a:solidFill>
                  <a:schemeClr val="tx1"/>
                </a:solidFill>
                <a:latin typeface="Kristen ITC" panose="03050502040202030202" pitchFamily="66" charset="0"/>
              </a:rPr>
              <a:t>acerca</a:t>
            </a:r>
            <a:r>
              <a:rPr lang="pt-BR" dirty="0">
                <a:solidFill>
                  <a:schemeClr val="tx1"/>
                </a:solidFill>
                <a:latin typeface="Kristen ITC" panose="03050502040202030202" pitchFamily="66" charset="0"/>
              </a:rPr>
              <a:t> </a:t>
            </a:r>
            <a:r>
              <a:rPr lang="pt-BR" dirty="0" smtClean="0">
                <a:solidFill>
                  <a:schemeClr val="tx1"/>
                </a:solidFill>
                <a:latin typeface="Kristen ITC" panose="03050502040202030202" pitchFamily="66" charset="0"/>
              </a:rPr>
              <a:t>do</a:t>
            </a:r>
            <a:r>
              <a:rPr lang="pt-BR" dirty="0">
                <a:solidFill>
                  <a:schemeClr val="tx1"/>
                </a:solidFill>
                <a:latin typeface="Kristen ITC" panose="03050502040202030202" pitchFamily="66" charset="0"/>
              </a:rPr>
              <a:t> </a:t>
            </a:r>
            <a:r>
              <a:rPr lang="pt-BR" dirty="0" smtClean="0">
                <a:solidFill>
                  <a:schemeClr val="tx1"/>
                </a:solidFill>
                <a:latin typeface="Kristen ITC" panose="03050502040202030202" pitchFamily="66" charset="0"/>
              </a:rPr>
              <a:t>crescimento</a:t>
            </a:r>
            <a:r>
              <a:rPr lang="pt-BR" dirty="0">
                <a:solidFill>
                  <a:schemeClr val="tx1"/>
                </a:solidFill>
                <a:latin typeface="Kristen ITC" panose="03050502040202030202" pitchFamily="66" charset="0"/>
              </a:rPr>
              <a:t> </a:t>
            </a:r>
            <a:r>
              <a:rPr lang="pt-BR" dirty="0" smtClean="0">
                <a:solidFill>
                  <a:schemeClr val="tx1"/>
                </a:solidFill>
                <a:latin typeface="Kristen ITC" panose="03050502040202030202" pitchFamily="66" charset="0"/>
              </a:rPr>
              <a:t>e do desenvolvimento craniofaciais é essencial</a:t>
            </a:r>
            <a:r>
              <a:rPr lang="pt-BR" dirty="0">
                <a:solidFill>
                  <a:schemeClr val="tx1"/>
                </a:solidFill>
                <a:latin typeface="Kristen ITC" panose="03050502040202030202" pitchFamily="66" charset="0"/>
              </a:rPr>
              <a:t> </a:t>
            </a:r>
            <a:r>
              <a:rPr lang="pt-BR" dirty="0" smtClean="0">
                <a:solidFill>
                  <a:schemeClr val="tx1"/>
                </a:solidFill>
                <a:latin typeface="Kristen ITC" panose="03050502040202030202" pitchFamily="66" charset="0"/>
              </a:rPr>
              <a:t>para o profissional ortodontista.</a:t>
            </a:r>
          </a:p>
          <a:p>
            <a:pPr marL="0" indent="0" algn="ctr">
              <a:buNone/>
            </a:pPr>
            <a:r>
              <a:rPr lang="pt-BR" dirty="0" smtClean="0">
                <a:solidFill>
                  <a:schemeClr val="tx1"/>
                </a:solidFill>
                <a:latin typeface="Kristen ITC" panose="03050502040202030202" pitchFamily="66" charset="0"/>
              </a:rPr>
              <a:t> </a:t>
            </a:r>
            <a:r>
              <a:rPr lang="pt-BR" dirty="0">
                <a:solidFill>
                  <a:schemeClr val="tx1"/>
                </a:solidFill>
                <a:latin typeface="Kristen ITC" panose="03050502040202030202" pitchFamily="66" charset="0"/>
              </a:rPr>
              <a:t> </a:t>
            </a:r>
            <a:br>
              <a:rPr lang="pt-BR" dirty="0">
                <a:solidFill>
                  <a:schemeClr val="tx1"/>
                </a:solidFill>
                <a:latin typeface="Kristen ITC" panose="03050502040202030202" pitchFamily="66" charset="0"/>
              </a:rPr>
            </a:br>
            <a:r>
              <a:rPr lang="pt-BR" dirty="0" smtClean="0">
                <a:solidFill>
                  <a:schemeClr val="tx1"/>
                </a:solidFill>
                <a:latin typeface="Kristen ITC" panose="03050502040202030202" pitchFamily="66" charset="0"/>
              </a:rPr>
              <a:t>Saber reconhecer</a:t>
            </a:r>
            <a:r>
              <a:rPr lang="pt-BR" dirty="0">
                <a:solidFill>
                  <a:schemeClr val="tx1"/>
                </a:solidFill>
                <a:latin typeface="Kristen ITC" panose="03050502040202030202" pitchFamily="66" charset="0"/>
              </a:rPr>
              <a:t> </a:t>
            </a:r>
            <a:r>
              <a:rPr lang="pt-BR" dirty="0" smtClean="0">
                <a:solidFill>
                  <a:schemeClr val="tx1"/>
                </a:solidFill>
                <a:latin typeface="Kristen ITC" panose="03050502040202030202" pitchFamily="66" charset="0"/>
              </a:rPr>
              <a:t>as maloclusões precocemente</a:t>
            </a:r>
            <a:r>
              <a:rPr lang="pt-BR" dirty="0">
                <a:solidFill>
                  <a:schemeClr val="tx1"/>
                </a:solidFill>
                <a:latin typeface="Kristen ITC" panose="03050502040202030202" pitchFamily="66" charset="0"/>
              </a:rPr>
              <a:t> </a:t>
            </a:r>
            <a:r>
              <a:rPr lang="pt-BR" dirty="0" smtClean="0">
                <a:solidFill>
                  <a:schemeClr val="tx1"/>
                </a:solidFill>
                <a:latin typeface="Kristen ITC" panose="03050502040202030202" pitchFamily="66" charset="0"/>
              </a:rPr>
              <a:t>permite realizar o planejamento adequado e aumentar as</a:t>
            </a:r>
            <a:r>
              <a:rPr lang="pt-BR" dirty="0">
                <a:solidFill>
                  <a:schemeClr val="tx1"/>
                </a:solidFill>
                <a:latin typeface="Kristen ITC" panose="03050502040202030202" pitchFamily="66" charset="0"/>
              </a:rPr>
              <a:t> </a:t>
            </a:r>
            <a:r>
              <a:rPr lang="pt-BR" dirty="0" smtClean="0">
                <a:solidFill>
                  <a:schemeClr val="tx1"/>
                </a:solidFill>
                <a:latin typeface="Kristen ITC" panose="03050502040202030202" pitchFamily="66" charset="0"/>
              </a:rPr>
              <a:t>chances de</a:t>
            </a:r>
            <a:r>
              <a:rPr lang="pt-BR" dirty="0">
                <a:solidFill>
                  <a:schemeClr val="tx1"/>
                </a:solidFill>
                <a:latin typeface="Kristen ITC" panose="03050502040202030202" pitchFamily="66" charset="0"/>
              </a:rPr>
              <a:t> </a:t>
            </a:r>
            <a:r>
              <a:rPr lang="pt-BR" dirty="0" smtClean="0">
                <a:solidFill>
                  <a:schemeClr val="tx1"/>
                </a:solidFill>
                <a:latin typeface="Kristen ITC" panose="03050502040202030202" pitchFamily="66" charset="0"/>
              </a:rPr>
              <a:t>usar o crescimento como seu</a:t>
            </a:r>
            <a:r>
              <a:rPr lang="pt-BR" dirty="0">
                <a:solidFill>
                  <a:schemeClr val="tx1"/>
                </a:solidFill>
                <a:latin typeface="Kristen ITC" panose="03050502040202030202" pitchFamily="66" charset="0"/>
              </a:rPr>
              <a:t> </a:t>
            </a:r>
            <a:r>
              <a:rPr lang="pt-BR" dirty="0" smtClean="0">
                <a:solidFill>
                  <a:schemeClr val="tx1"/>
                </a:solidFill>
                <a:latin typeface="Kristen ITC" panose="03050502040202030202" pitchFamily="66" charset="0"/>
              </a:rPr>
              <a:t>aliado no tratamento ortopédico/ortodôntico</a:t>
            </a:r>
            <a:r>
              <a:rPr lang="pt-BR" dirty="0">
                <a:solidFill>
                  <a:schemeClr val="tx1"/>
                </a:solidFill>
                <a:latin typeface="Kristen ITC" panose="03050502040202030202" pitchFamily="66" charset="0"/>
              </a:rPr>
              <a:t>. </a:t>
            </a:r>
            <a:r>
              <a:rPr lang="pt-BR" dirty="0">
                <a:latin typeface="Kristen ITC" panose="03050502040202030202" pitchFamily="66" charset="0"/>
              </a:rPr>
              <a:t> </a:t>
            </a:r>
            <a:br>
              <a:rPr lang="pt-BR" dirty="0">
                <a:latin typeface="Kristen ITC" panose="03050502040202030202" pitchFamily="66" charset="0"/>
              </a:rPr>
            </a:br>
            <a:endParaRPr lang="pt-BR" dirty="0">
              <a:latin typeface="Kristen ITC" panose="03050502040202030202" pitchFamily="66" charset="0"/>
            </a:endParaRPr>
          </a:p>
        </p:txBody>
      </p:sp>
      <p:pic>
        <p:nvPicPr>
          <p:cNvPr id="4" name="Picture 2" descr="Resultado de imagem para Idade dos Porquê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059" r="951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6" t="755" r="16210" b="13977"/>
          <a:stretch/>
        </p:blipFill>
        <p:spPr bwMode="auto">
          <a:xfrm>
            <a:off x="7576457" y="4077495"/>
            <a:ext cx="4495800" cy="270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29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643006" y="1635759"/>
            <a:ext cx="8776834" cy="4142593"/>
          </a:xfrm>
        </p:spPr>
        <p:txBody>
          <a:bodyPr>
            <a:normAutofit/>
          </a:bodyPr>
          <a:lstStyle/>
          <a:p>
            <a:pPr algn="ctr"/>
            <a:r>
              <a:rPr lang="pt-BR" sz="7200" dirty="0" smtClean="0">
                <a:solidFill>
                  <a:schemeClr val="tx1"/>
                </a:solidFill>
              </a:rPr>
              <a:t>Aplicabilidade clinica </a:t>
            </a:r>
            <a:r>
              <a:rPr lang="pt-BR" sz="7200" dirty="0" smtClean="0">
                <a:solidFill>
                  <a:schemeClr val="accent1"/>
                </a:solidFill>
              </a:rPr>
              <a:t>dos </a:t>
            </a:r>
            <a:r>
              <a:rPr lang="pt-BR" sz="7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conhecimentos</a:t>
            </a:r>
            <a:r>
              <a:rPr lang="pt-BR" sz="7200" dirty="0" smtClean="0">
                <a:solidFill>
                  <a:schemeClr val="accent1"/>
                </a:solidFill>
              </a:rPr>
              <a:t> </a:t>
            </a:r>
            <a:r>
              <a:rPr lang="pt-BR" sz="7200" dirty="0" smtClean="0">
                <a:solidFill>
                  <a:schemeClr val="accent4"/>
                </a:solidFill>
              </a:rPr>
              <a:t>de Crescimento</a:t>
            </a:r>
            <a:endParaRPr lang="pt-BR" sz="72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34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006839" y="469470"/>
            <a:ext cx="10178322" cy="1492132"/>
          </a:xfrm>
        </p:spPr>
        <p:txBody>
          <a:bodyPr/>
          <a:lstStyle/>
          <a:p>
            <a:pPr algn="ctr"/>
            <a:r>
              <a:rPr lang="pt-BR" dirty="0" smtClean="0"/>
              <a:t>Tipos de apinhamento 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839" y="1956447"/>
            <a:ext cx="3328647" cy="261235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471" y="1961602"/>
            <a:ext cx="3433744" cy="260720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1200" y="1961601"/>
            <a:ext cx="3425371" cy="2623227"/>
          </a:xfrm>
          <a:prstGeom prst="rect">
            <a:avLst/>
          </a:prstGeom>
        </p:spPr>
      </p:pic>
      <p:sp>
        <p:nvSpPr>
          <p:cNvPr id="8" name="Título 4"/>
          <p:cNvSpPr txBox="1">
            <a:spLocks/>
          </p:cNvSpPr>
          <p:nvPr/>
        </p:nvSpPr>
        <p:spPr>
          <a:xfrm>
            <a:off x="1352514" y="4784822"/>
            <a:ext cx="2696971" cy="42580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dirty="0" smtClean="0">
                <a:solidFill>
                  <a:schemeClr val="accent1"/>
                </a:solidFill>
              </a:rPr>
              <a:t>Primário</a:t>
            </a:r>
            <a:endParaRPr lang="pt-BR" sz="2400" dirty="0">
              <a:solidFill>
                <a:schemeClr val="accent1"/>
              </a:solidFill>
            </a:endParaRPr>
          </a:p>
        </p:txBody>
      </p:sp>
      <p:sp>
        <p:nvSpPr>
          <p:cNvPr id="9" name="Título 4"/>
          <p:cNvSpPr txBox="1">
            <a:spLocks/>
          </p:cNvSpPr>
          <p:nvPr/>
        </p:nvSpPr>
        <p:spPr>
          <a:xfrm>
            <a:off x="4443162" y="4742290"/>
            <a:ext cx="3888038" cy="5108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dirty="0" smtClean="0">
                <a:solidFill>
                  <a:schemeClr val="accent1"/>
                </a:solidFill>
              </a:rPr>
              <a:t>secundário</a:t>
            </a:r>
            <a:endParaRPr lang="pt-BR" sz="2400" dirty="0">
              <a:solidFill>
                <a:schemeClr val="accent1"/>
              </a:solidFill>
            </a:endParaRPr>
          </a:p>
        </p:txBody>
      </p:sp>
      <p:sp>
        <p:nvSpPr>
          <p:cNvPr id="10" name="Título 4"/>
          <p:cNvSpPr txBox="1">
            <a:spLocks/>
          </p:cNvSpPr>
          <p:nvPr/>
        </p:nvSpPr>
        <p:spPr>
          <a:xfrm>
            <a:off x="8331200" y="4699759"/>
            <a:ext cx="3888038" cy="5108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dirty="0" smtClean="0">
                <a:solidFill>
                  <a:schemeClr val="accent1"/>
                </a:solidFill>
              </a:rPr>
              <a:t>terciário</a:t>
            </a:r>
            <a:endParaRPr lang="pt-BR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21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6533" t="18472" r="51654" b="9464"/>
          <a:stretch/>
        </p:blipFill>
        <p:spPr>
          <a:xfrm>
            <a:off x="1456840" y="391959"/>
            <a:ext cx="4618495" cy="588485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56135" t="43051" r="24953" b="7718"/>
          <a:stretch/>
        </p:blipFill>
        <p:spPr>
          <a:xfrm>
            <a:off x="6075335" y="399079"/>
            <a:ext cx="4014061" cy="587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5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6690" t="14522" r="52882" b="11070"/>
          <a:stretch/>
        </p:blipFill>
        <p:spPr>
          <a:xfrm>
            <a:off x="976392" y="108488"/>
            <a:ext cx="4819973" cy="663000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50576" t="50096" r="17108" b="9044"/>
          <a:stretch/>
        </p:blipFill>
        <p:spPr>
          <a:xfrm>
            <a:off x="5796365" y="1292473"/>
            <a:ext cx="5992484" cy="426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1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692" y="60371"/>
            <a:ext cx="6053039" cy="6797629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6939731" y="378351"/>
            <a:ext cx="234141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solidFill>
                  <a:schemeClr val="accent1"/>
                </a:solidFill>
              </a:rPr>
              <a:t>Cabeça:</a:t>
            </a:r>
          </a:p>
          <a:p>
            <a:r>
              <a:rPr lang="pt-BR" sz="2800" dirty="0" smtClean="0">
                <a:solidFill>
                  <a:schemeClr val="tx2"/>
                </a:solidFill>
              </a:rPr>
              <a:t>Frontal (1)</a:t>
            </a:r>
          </a:p>
          <a:p>
            <a:r>
              <a:rPr lang="pt-BR" sz="2800" dirty="0" smtClean="0">
                <a:solidFill>
                  <a:schemeClr val="tx2"/>
                </a:solidFill>
              </a:rPr>
              <a:t>Occipital (1)</a:t>
            </a:r>
          </a:p>
          <a:p>
            <a:r>
              <a:rPr lang="pt-BR" sz="2800" dirty="0" smtClean="0">
                <a:solidFill>
                  <a:schemeClr val="tx2"/>
                </a:solidFill>
              </a:rPr>
              <a:t>Parietal (2)</a:t>
            </a:r>
          </a:p>
          <a:p>
            <a:r>
              <a:rPr lang="pt-BR" sz="2800" dirty="0" smtClean="0">
                <a:solidFill>
                  <a:schemeClr val="tx2"/>
                </a:solidFill>
              </a:rPr>
              <a:t>Temporal (2)</a:t>
            </a:r>
          </a:p>
          <a:p>
            <a:r>
              <a:rPr lang="pt-BR" sz="2800" dirty="0" smtClean="0">
                <a:solidFill>
                  <a:schemeClr val="tx2"/>
                </a:solidFill>
              </a:rPr>
              <a:t>Esfenoide (1)</a:t>
            </a:r>
          </a:p>
          <a:p>
            <a:r>
              <a:rPr lang="pt-BR" sz="2800" dirty="0" smtClean="0">
                <a:solidFill>
                  <a:schemeClr val="tx2"/>
                </a:solidFill>
              </a:rPr>
              <a:t>Etmoide (1)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8645236" y="2230584"/>
            <a:ext cx="299258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solidFill>
                  <a:schemeClr val="accent1"/>
                </a:solidFill>
              </a:rPr>
              <a:t>Face:</a:t>
            </a:r>
          </a:p>
          <a:p>
            <a:pPr algn="ctr"/>
            <a:r>
              <a:rPr lang="pt-BR" sz="2800" dirty="0" smtClean="0">
                <a:solidFill>
                  <a:schemeClr val="tx2"/>
                </a:solidFill>
              </a:rPr>
              <a:t>Nasais (2)</a:t>
            </a:r>
          </a:p>
          <a:p>
            <a:pPr algn="ctr"/>
            <a:r>
              <a:rPr lang="pt-BR" sz="2800" dirty="0" smtClean="0">
                <a:solidFill>
                  <a:schemeClr val="tx2"/>
                </a:solidFill>
              </a:rPr>
              <a:t>Lacrimais (2)</a:t>
            </a:r>
          </a:p>
          <a:p>
            <a:pPr algn="ctr"/>
            <a:r>
              <a:rPr lang="pt-BR" sz="2800" dirty="0" smtClean="0">
                <a:solidFill>
                  <a:schemeClr val="tx2"/>
                </a:solidFill>
              </a:rPr>
              <a:t>Maxila (2)</a:t>
            </a:r>
          </a:p>
          <a:p>
            <a:pPr algn="ctr"/>
            <a:r>
              <a:rPr lang="pt-BR" sz="2800" dirty="0" smtClean="0">
                <a:solidFill>
                  <a:schemeClr val="tx2"/>
                </a:solidFill>
              </a:rPr>
              <a:t>Zigomáticos (2)</a:t>
            </a:r>
          </a:p>
          <a:p>
            <a:pPr algn="ctr"/>
            <a:r>
              <a:rPr lang="pt-BR" sz="2800" dirty="0" smtClean="0">
                <a:solidFill>
                  <a:schemeClr val="tx2"/>
                </a:solidFill>
              </a:rPr>
              <a:t>Palatinos (2)</a:t>
            </a:r>
          </a:p>
          <a:p>
            <a:pPr algn="ctr"/>
            <a:r>
              <a:rPr lang="pt-BR" sz="2800" dirty="0" smtClean="0">
                <a:solidFill>
                  <a:schemeClr val="tx2"/>
                </a:solidFill>
              </a:rPr>
              <a:t>Conchas Nasais Inferiores (2)</a:t>
            </a:r>
          </a:p>
          <a:p>
            <a:pPr algn="ctr"/>
            <a:r>
              <a:rPr lang="pt-BR" sz="2800" dirty="0" smtClean="0">
                <a:solidFill>
                  <a:schemeClr val="tx2"/>
                </a:solidFill>
              </a:rPr>
              <a:t>Vómer (1)</a:t>
            </a:r>
          </a:p>
          <a:p>
            <a:pPr algn="ctr"/>
            <a:r>
              <a:rPr lang="pt-BR" sz="2800" dirty="0" smtClean="0">
                <a:solidFill>
                  <a:schemeClr val="tx2"/>
                </a:solidFill>
              </a:rPr>
              <a:t>Mandíbula (1)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6088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deposição e reabsorção ossea denta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763" y="1564803"/>
            <a:ext cx="7483094" cy="386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71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2648000" y="1757680"/>
            <a:ext cx="6774457" cy="2526306"/>
          </a:xfrm>
        </p:spPr>
        <p:txBody>
          <a:bodyPr/>
          <a:lstStyle/>
          <a:p>
            <a:r>
              <a:rPr lang="pt-BR" dirty="0" smtClean="0"/>
              <a:t>Obrigada!</a:t>
            </a:r>
            <a:endParaRPr lang="pt-BR" sz="72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789048" y="4001163"/>
            <a:ext cx="849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solidFill>
                  <a:schemeClr val="accent1"/>
                </a:solidFill>
                <a:latin typeface="Segoe Print" panose="02000600000000000000" pitchFamily="2" charset="0"/>
              </a:rPr>
              <a:t>jhandira.daibelis@usp.br</a:t>
            </a:r>
            <a:endParaRPr lang="pt-BR" sz="4000" dirty="0">
              <a:solidFill>
                <a:schemeClr val="accent1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29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1678" y="213861"/>
            <a:ext cx="10178322" cy="859315"/>
          </a:xfrm>
        </p:spPr>
        <p:txBody>
          <a:bodyPr/>
          <a:lstStyle/>
          <a:p>
            <a:r>
              <a:rPr lang="pt-BR" dirty="0" smtClean="0"/>
              <a:t>Bibliografia básica 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31935" y="3259151"/>
            <a:ext cx="10417808" cy="3585029"/>
          </a:xfrm>
        </p:spPr>
        <p:txBody>
          <a:bodyPr>
            <a:normAutofit fontScale="70000" lnSpcReduction="20000"/>
          </a:bodyPr>
          <a:lstStyle/>
          <a:p>
            <a:r>
              <a:rPr lang="en-US" sz="2300" dirty="0" smtClean="0"/>
              <a:t>CRAIG</a:t>
            </a:r>
            <a:r>
              <a:rPr lang="en-US" sz="2300" dirty="0"/>
              <a:t>, </a:t>
            </a:r>
            <a:r>
              <a:rPr lang="en-US" sz="2300" dirty="0" err="1"/>
              <a:t>Kanti</a:t>
            </a:r>
            <a:r>
              <a:rPr lang="en-US" sz="2300" dirty="0"/>
              <a:t> R.; BIRO, Frank M. Normal Pubertal Physical Growth and Development. In: FISHER, Martin M. et al (Org.). </a:t>
            </a:r>
            <a:r>
              <a:rPr lang="en-US" sz="2300" b="1" dirty="0"/>
              <a:t>Textbook of Adolescent </a:t>
            </a:r>
            <a:r>
              <a:rPr lang="en-US" sz="2300" b="1" dirty="0" smtClean="0"/>
              <a:t>Health</a:t>
            </a:r>
          </a:p>
          <a:p>
            <a:r>
              <a:rPr lang="en-US" sz="2300" dirty="0"/>
              <a:t>Craniofacial </a:t>
            </a:r>
            <a:r>
              <a:rPr lang="en-US" sz="2300" dirty="0" err="1"/>
              <a:t>embryogenetics</a:t>
            </a:r>
            <a:r>
              <a:rPr lang="en-US" sz="2300" dirty="0"/>
              <a:t> and development, third edition. Br Dent J. </a:t>
            </a:r>
            <a:r>
              <a:rPr lang="en-US" sz="2300" dirty="0" smtClean="0"/>
              <a:t>2019 Nov;227(9</a:t>
            </a:r>
            <a:r>
              <a:rPr lang="en-US" sz="2300" dirty="0"/>
              <a:t>):773. </a:t>
            </a:r>
            <a:r>
              <a:rPr lang="en-US" sz="2300" dirty="0" err="1"/>
              <a:t>doi</a:t>
            </a:r>
            <a:r>
              <a:rPr lang="en-US" sz="2300" dirty="0"/>
              <a:t>: 10.1038/s41415-019-0956-5. PubMed PMID: 31705087</a:t>
            </a:r>
            <a:r>
              <a:rPr lang="en-US" sz="2300" dirty="0" smtClean="0"/>
              <a:t>.</a:t>
            </a:r>
          </a:p>
          <a:p>
            <a:r>
              <a:rPr lang="en-US" sz="2300" dirty="0" err="1"/>
              <a:t>Tiesler</a:t>
            </a:r>
            <a:r>
              <a:rPr lang="en-US" sz="2300" dirty="0"/>
              <a:t> V. </a:t>
            </a:r>
            <a:r>
              <a:rPr lang="en-US" sz="2300" dirty="0" err="1"/>
              <a:t>Studing</a:t>
            </a:r>
            <a:r>
              <a:rPr lang="en-US" sz="2300" dirty="0"/>
              <a:t> cranial vault modifications in ancient Mesoamerica. </a:t>
            </a:r>
            <a:r>
              <a:rPr lang="en-US" sz="2300" dirty="0" smtClean="0"/>
              <a:t>J </a:t>
            </a:r>
            <a:r>
              <a:rPr lang="en-US" sz="2300" dirty="0" err="1" smtClean="0"/>
              <a:t>Anthropol</a:t>
            </a:r>
            <a:r>
              <a:rPr lang="en-US" sz="2300" dirty="0" smtClean="0"/>
              <a:t> </a:t>
            </a:r>
            <a:r>
              <a:rPr lang="en-US" sz="2300" dirty="0"/>
              <a:t>Sci. 2012;90:33-58. </a:t>
            </a:r>
            <a:r>
              <a:rPr lang="en-US" sz="2300" dirty="0" err="1"/>
              <a:t>doi</a:t>
            </a:r>
            <a:r>
              <a:rPr lang="en-US" sz="2300" dirty="0"/>
              <a:t>: 10.4436/jass.90007. </a:t>
            </a:r>
            <a:r>
              <a:rPr lang="en-US" sz="2300" dirty="0" err="1"/>
              <a:t>Epub</a:t>
            </a:r>
            <a:r>
              <a:rPr lang="en-US" sz="2300" dirty="0"/>
              <a:t> 2012 Jul 1. </a:t>
            </a:r>
            <a:r>
              <a:rPr lang="en-US" sz="2300" dirty="0" smtClean="0"/>
              <a:t>Review. PubMed </a:t>
            </a:r>
            <a:r>
              <a:rPr lang="en-US" sz="2300" dirty="0"/>
              <a:t>PMID: 22781584</a:t>
            </a:r>
            <a:r>
              <a:rPr lang="en-US" sz="2300" dirty="0" smtClean="0"/>
              <a:t>.</a:t>
            </a:r>
          </a:p>
          <a:p>
            <a:r>
              <a:rPr lang="en-US" sz="2300" dirty="0"/>
              <a:t>Silva </a:t>
            </a:r>
            <a:r>
              <a:rPr lang="en-US" sz="2300" dirty="0" err="1"/>
              <a:t>Filho</a:t>
            </a:r>
            <a:r>
              <a:rPr lang="en-US" sz="2300" dirty="0"/>
              <a:t> Omar Gabriel da, </a:t>
            </a:r>
            <a:r>
              <a:rPr lang="en-US" sz="2300" dirty="0" err="1"/>
              <a:t>Herkrath</a:t>
            </a:r>
            <a:r>
              <a:rPr lang="en-US" sz="2300" dirty="0"/>
              <a:t> Fernando José, </a:t>
            </a:r>
            <a:r>
              <a:rPr lang="en-US" sz="2300" dirty="0" err="1"/>
              <a:t>Queiroz</a:t>
            </a:r>
            <a:r>
              <a:rPr lang="en-US" sz="2300" dirty="0"/>
              <a:t> Ana Paula </a:t>
            </a:r>
            <a:r>
              <a:rPr lang="en-US" sz="2300" dirty="0" err="1"/>
              <a:t>Corrêa</a:t>
            </a:r>
            <a:r>
              <a:rPr lang="en-US" sz="2300" dirty="0"/>
              <a:t> de, Aiello Carlos Alberto. </a:t>
            </a:r>
            <a:r>
              <a:rPr lang="en-US" sz="2300" dirty="0" err="1"/>
              <a:t>Padrão</a:t>
            </a:r>
            <a:r>
              <a:rPr lang="en-US" sz="2300" dirty="0"/>
              <a:t> facial </a:t>
            </a:r>
            <a:r>
              <a:rPr lang="en-US" sz="2300" dirty="0" err="1"/>
              <a:t>na</a:t>
            </a:r>
            <a:r>
              <a:rPr lang="en-US" sz="2300" dirty="0"/>
              <a:t> </a:t>
            </a:r>
            <a:r>
              <a:rPr lang="en-US" sz="2300" dirty="0" err="1"/>
              <a:t>dentadura</a:t>
            </a:r>
            <a:r>
              <a:rPr lang="en-US" sz="2300" dirty="0"/>
              <a:t> </a:t>
            </a:r>
            <a:r>
              <a:rPr lang="en-US" sz="2300" dirty="0" err="1"/>
              <a:t>decídua</a:t>
            </a:r>
            <a:r>
              <a:rPr lang="en-US" sz="2300" dirty="0"/>
              <a:t>: </a:t>
            </a:r>
            <a:r>
              <a:rPr lang="en-US" sz="2300" dirty="0" err="1"/>
              <a:t>estudo</a:t>
            </a:r>
            <a:r>
              <a:rPr lang="en-US" sz="2300" dirty="0"/>
              <a:t> </a:t>
            </a:r>
            <a:r>
              <a:rPr lang="en-US" sz="2300" dirty="0" err="1"/>
              <a:t>epidemiológico</a:t>
            </a:r>
            <a:r>
              <a:rPr lang="en-US" sz="2300" dirty="0"/>
              <a:t>. Rev. Dent. Press </a:t>
            </a:r>
            <a:r>
              <a:rPr lang="en-US" sz="2300" dirty="0" err="1"/>
              <a:t>Ortodon</a:t>
            </a:r>
            <a:r>
              <a:rPr lang="en-US" sz="2300" dirty="0"/>
              <a:t>. </a:t>
            </a:r>
            <a:r>
              <a:rPr lang="en-US" sz="2300" dirty="0" err="1"/>
              <a:t>Ortop</a:t>
            </a:r>
            <a:r>
              <a:rPr lang="en-US" sz="2300" dirty="0"/>
              <a:t>. Facial  [Internet]. 2008  Aug [cited  2019  Nov  21] ;  13( 4 ): 45-59. Available from: http://www.scielo.br/scielo.php?script=sci_arttext&amp;pid=S1415-54192008000400006&amp;lng=en.  </a:t>
            </a:r>
            <a:r>
              <a:rPr lang="en-US" sz="2300" dirty="0">
                <a:hlinkClick r:id="rId2"/>
              </a:rPr>
              <a:t>http://dx.doi.org/10.1590/S1415-54192008000400006</a:t>
            </a:r>
            <a:r>
              <a:rPr lang="en-US" sz="2300" dirty="0" smtClean="0"/>
              <a:t>.</a:t>
            </a:r>
          </a:p>
          <a:p>
            <a:r>
              <a:rPr lang="en-US" sz="2300" dirty="0"/>
              <a:t>Araujo Adriano </a:t>
            </a:r>
            <a:r>
              <a:rPr lang="en-US" sz="2300" dirty="0" err="1"/>
              <a:t>Marotta</a:t>
            </a:r>
            <a:r>
              <a:rPr lang="en-US" sz="2300" dirty="0"/>
              <a:t>, </a:t>
            </a:r>
            <a:r>
              <a:rPr lang="en-US" sz="2300" dirty="0" err="1"/>
              <a:t>Buschang</a:t>
            </a:r>
            <a:r>
              <a:rPr lang="en-US" sz="2300" dirty="0"/>
              <a:t> Peter H.. </a:t>
            </a:r>
            <a:r>
              <a:rPr lang="en-US" sz="2300" dirty="0" err="1"/>
              <a:t>Conceitos</a:t>
            </a:r>
            <a:r>
              <a:rPr lang="en-US" sz="2300" dirty="0"/>
              <a:t> </a:t>
            </a:r>
            <a:r>
              <a:rPr lang="en-US" sz="2300" dirty="0" err="1"/>
              <a:t>atuais</a:t>
            </a:r>
            <a:r>
              <a:rPr lang="en-US" sz="2300" dirty="0"/>
              <a:t> </a:t>
            </a:r>
            <a:r>
              <a:rPr lang="en-US" sz="2300" dirty="0" err="1"/>
              <a:t>sobre</a:t>
            </a:r>
            <a:r>
              <a:rPr lang="en-US" sz="2300" dirty="0"/>
              <a:t> o </a:t>
            </a:r>
            <a:r>
              <a:rPr lang="en-US" sz="2300" dirty="0" err="1"/>
              <a:t>crescimento</a:t>
            </a:r>
            <a:r>
              <a:rPr lang="en-US" sz="2300" dirty="0"/>
              <a:t> e </a:t>
            </a:r>
            <a:r>
              <a:rPr lang="en-US" sz="2300" dirty="0" err="1"/>
              <a:t>desenvolvimento</a:t>
            </a:r>
            <a:r>
              <a:rPr lang="en-US" sz="2300" dirty="0"/>
              <a:t> transversal dos </a:t>
            </a:r>
            <a:r>
              <a:rPr lang="en-US" sz="2300" dirty="0" err="1"/>
              <a:t>maxilares</a:t>
            </a:r>
            <a:r>
              <a:rPr lang="en-US" sz="2300" dirty="0"/>
              <a:t> e </a:t>
            </a:r>
            <a:r>
              <a:rPr lang="en-US" sz="2300" dirty="0" err="1"/>
              <a:t>oportunidade</a:t>
            </a:r>
            <a:r>
              <a:rPr lang="en-US" sz="2300" dirty="0"/>
              <a:t> de </a:t>
            </a:r>
            <a:r>
              <a:rPr lang="en-US" sz="2300" dirty="0" err="1"/>
              <a:t>expansão</a:t>
            </a:r>
            <a:r>
              <a:rPr lang="en-US" sz="2300" dirty="0"/>
              <a:t> mandibular. Rev. Dent. Press </a:t>
            </a:r>
            <a:r>
              <a:rPr lang="en-US" sz="2300" dirty="0" err="1"/>
              <a:t>Ortodon</a:t>
            </a:r>
            <a:r>
              <a:rPr lang="en-US" sz="2300" dirty="0"/>
              <a:t>. </a:t>
            </a:r>
            <a:r>
              <a:rPr lang="en-US" sz="2300" dirty="0" err="1"/>
              <a:t>Ortop</a:t>
            </a:r>
            <a:r>
              <a:rPr lang="en-US" sz="2300" dirty="0"/>
              <a:t>. Facial  [Internet]. 2004  June [cited  2019  Nov  21] ;  9( 3 ): 122-136. Available from: http://www.scielo.br/scielo.php?script=sci_arttext&amp;pid=S1415-54192004000300013&amp;lng=en.  http://dx.doi.org/10.1590/S1415-54192004000300013</a:t>
            </a:r>
            <a:r>
              <a:rPr lang="en-US" sz="2300" dirty="0" smtClean="0"/>
              <a:t>.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251678" y="25130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solidFill>
                  <a:schemeClr val="accent1"/>
                </a:solidFill>
              </a:rPr>
              <a:t>Bibliografia complementar </a:t>
            </a:r>
            <a:endParaRPr lang="pt-BR" dirty="0">
              <a:solidFill>
                <a:schemeClr val="accent1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024982" y="1073176"/>
            <a:ext cx="10871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ENLOW,DH</a:t>
            </a:r>
            <a:r>
              <a:rPr lang="en-US" dirty="0" smtClean="0"/>
              <a:t>. </a:t>
            </a:r>
            <a:r>
              <a:rPr lang="en-US" dirty="0" err="1" smtClean="0"/>
              <a:t>Crescimento</a:t>
            </a:r>
            <a:r>
              <a:rPr lang="en-US" dirty="0" smtClean="0"/>
              <a:t> </a:t>
            </a:r>
            <a:r>
              <a:rPr lang="en-US" dirty="0"/>
              <a:t>Facial. </a:t>
            </a:r>
            <a:r>
              <a:rPr lang="en-US" dirty="0" err="1"/>
              <a:t>Editora</a:t>
            </a:r>
            <a:r>
              <a:rPr lang="en-US" dirty="0"/>
              <a:t> Guanabara </a:t>
            </a:r>
            <a:r>
              <a:rPr lang="en-US" dirty="0" err="1"/>
              <a:t>Koogan</a:t>
            </a:r>
            <a:r>
              <a:rPr lang="en-US" dirty="0"/>
              <a:t>, 3aed., 553p., Rio de Janeiro, 1993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GRABER,TM</a:t>
            </a:r>
            <a:r>
              <a:rPr lang="en-US" dirty="0" smtClean="0"/>
              <a:t>. Orthodontics </a:t>
            </a:r>
            <a:r>
              <a:rPr lang="en-US" dirty="0"/>
              <a:t>–Principles   and   </a:t>
            </a:r>
            <a:r>
              <a:rPr lang="en-US" dirty="0" err="1"/>
              <a:t>Practice.W.B</a:t>
            </a:r>
            <a:r>
              <a:rPr lang="en-US" dirty="0"/>
              <a:t>.   Saunders Company, 3aed., 953p., Philadelphia, 1972.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MOYERS,RE</a:t>
            </a:r>
            <a:r>
              <a:rPr lang="en-US" dirty="0" smtClean="0"/>
              <a:t>. </a:t>
            </a:r>
            <a:r>
              <a:rPr lang="en-US" dirty="0" err="1" smtClean="0"/>
              <a:t>Ortodontia,Guanabara</a:t>
            </a:r>
            <a:r>
              <a:rPr lang="en-US" dirty="0" smtClean="0"/>
              <a:t>  </a:t>
            </a:r>
            <a:r>
              <a:rPr lang="en-US" dirty="0" err="1"/>
              <a:t>Koogan</a:t>
            </a:r>
            <a:r>
              <a:rPr lang="en-US" dirty="0"/>
              <a:t>, 3aed.,  669p.,  Rio  de  Janeiro, 1979.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PROFFIT,WR</a:t>
            </a:r>
            <a:r>
              <a:rPr lang="en-US" dirty="0" smtClean="0"/>
              <a:t>. </a:t>
            </a:r>
            <a:r>
              <a:rPr lang="en-US" dirty="0" err="1" smtClean="0"/>
              <a:t>Ortodontia</a:t>
            </a:r>
            <a:r>
              <a:rPr lang="en-US" dirty="0" smtClean="0"/>
              <a:t> </a:t>
            </a:r>
            <a:r>
              <a:rPr lang="en-US" dirty="0" err="1"/>
              <a:t>Contemporânea</a:t>
            </a:r>
            <a:r>
              <a:rPr lang="en-US" dirty="0"/>
              <a:t>. </a:t>
            </a:r>
            <a:r>
              <a:rPr lang="en-US" dirty="0" err="1"/>
              <a:t>Pancast</a:t>
            </a:r>
            <a:r>
              <a:rPr lang="en-US" dirty="0"/>
              <a:t> Editorial, São Paulo, 1991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1443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251677" y="320563"/>
            <a:ext cx="10178322" cy="889367"/>
          </a:xfrm>
        </p:spPr>
        <p:txBody>
          <a:bodyPr>
            <a:normAutofit/>
          </a:bodyPr>
          <a:lstStyle/>
          <a:p>
            <a:r>
              <a:rPr lang="pt-BR" dirty="0" smtClean="0"/>
              <a:t>  </a:t>
            </a:r>
            <a:endParaRPr lang="pt-BR" dirty="0"/>
          </a:p>
        </p:txBody>
      </p:sp>
      <p:pic>
        <p:nvPicPr>
          <p:cNvPr id="6148" name="Picture 4" descr="https://www.researchgate.net/profile/Erick_Du_Raan/publication/318207150/figure/fig2/AS:512682844930048@1499244523189/Changes-in-proportions-of-the-head-and-face-during-growth-At-birth-the-face-and-jaw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" b="-261"/>
          <a:stretch/>
        </p:blipFill>
        <p:spPr bwMode="auto">
          <a:xfrm>
            <a:off x="2318149" y="1790959"/>
            <a:ext cx="8045379" cy="389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820038" y="2476135"/>
            <a:ext cx="1002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accent1"/>
                </a:solidFill>
              </a:rPr>
              <a:t>9,5</a:t>
            </a:r>
            <a:endParaRPr lang="pt-BR" sz="2800" b="1" dirty="0">
              <a:solidFill>
                <a:schemeClr val="accent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8928394" y="2413550"/>
            <a:ext cx="755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accent1"/>
                </a:solidFill>
              </a:rPr>
              <a:t>1,5</a:t>
            </a:r>
            <a:endParaRPr lang="pt-BR" sz="2800" b="1" dirty="0">
              <a:solidFill>
                <a:schemeClr val="accent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251677" y="676558"/>
            <a:ext cx="104665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dirty="0" smtClean="0">
                <a:solidFill>
                  <a:schemeClr val="tx2"/>
                </a:solidFill>
                <a:latin typeface="Kristen ITC" panose="03050502040202030202" pitchFamily="66" charset="0"/>
              </a:rPr>
              <a:t>Relação craniofacial </a:t>
            </a:r>
            <a:endParaRPr lang="pt-BR" sz="4000" dirty="0">
              <a:solidFill>
                <a:schemeClr val="tx2"/>
              </a:solidFill>
              <a:latin typeface="Kristen ITC" panose="03050502040202030202" pitchFamily="66" charset="0"/>
            </a:endParaRPr>
          </a:p>
        </p:txBody>
      </p:sp>
      <p:cxnSp>
        <p:nvCxnSpPr>
          <p:cNvPr id="8" name="Conector reto 7"/>
          <p:cNvCxnSpPr/>
          <p:nvPr/>
        </p:nvCxnSpPr>
        <p:spPr>
          <a:xfrm flipH="1">
            <a:off x="4635062" y="3684530"/>
            <a:ext cx="2091560" cy="1140895"/>
          </a:xfrm>
          <a:prstGeom prst="line">
            <a:avLst/>
          </a:prstGeom>
          <a:ln w="762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 flipH="1" flipV="1">
            <a:off x="6989379" y="2999355"/>
            <a:ext cx="2228194" cy="1740812"/>
          </a:xfrm>
          <a:prstGeom prst="line">
            <a:avLst/>
          </a:prstGeom>
          <a:ln w="762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721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5"/>
          <p:cNvSpPr txBox="1">
            <a:spLocks/>
          </p:cNvSpPr>
          <p:nvPr/>
        </p:nvSpPr>
        <p:spPr>
          <a:xfrm>
            <a:off x="1609276" y="1554001"/>
            <a:ext cx="5989380" cy="9986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6000" dirty="0" smtClean="0">
                <a:solidFill>
                  <a:schemeClr val="accent1"/>
                </a:solidFill>
                <a:latin typeface="Copperplate Gothic Bold" panose="020E0705020206020404" pitchFamily="34" charset="0"/>
              </a:rPr>
              <a:t>padrão</a:t>
            </a:r>
          </a:p>
        </p:txBody>
      </p:sp>
      <p:sp>
        <p:nvSpPr>
          <p:cNvPr id="6" name="Espaço Reservado para Conteúdo 6"/>
          <p:cNvSpPr txBox="1">
            <a:spLocks/>
          </p:cNvSpPr>
          <p:nvPr/>
        </p:nvSpPr>
        <p:spPr>
          <a:xfrm>
            <a:off x="3350949" y="3460271"/>
            <a:ext cx="8495414" cy="101774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6000" dirty="0" smtClean="0">
                <a:solidFill>
                  <a:schemeClr val="accent1"/>
                </a:solidFill>
                <a:latin typeface="Copperplate Gothic Bold" panose="020E0705020206020404" pitchFamily="34" charset="0"/>
              </a:rPr>
              <a:t>Variabilidade 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pt-BR" sz="6000" dirty="0" smtClean="0">
                <a:solidFill>
                  <a:schemeClr val="accent1"/>
                </a:solidFill>
                <a:latin typeface="Copperplate Gothic Bold" panose="020E0705020206020404" pitchFamily="34" charset="0"/>
              </a:rPr>
              <a:t> </a:t>
            </a:r>
            <a:endParaRPr lang="pt-BR" sz="6000" dirty="0">
              <a:solidFill>
                <a:schemeClr val="accent1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8" name="Espaço Reservado para Conteúdo 6"/>
          <p:cNvSpPr txBox="1">
            <a:spLocks/>
          </p:cNvSpPr>
          <p:nvPr/>
        </p:nvSpPr>
        <p:spPr>
          <a:xfrm>
            <a:off x="7944293" y="5385591"/>
            <a:ext cx="8495414" cy="101774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6000" dirty="0" smtClean="0">
                <a:solidFill>
                  <a:schemeClr val="accent1"/>
                </a:solidFill>
                <a:latin typeface="Copperplate Gothic Bold" panose="020E0705020206020404" pitchFamily="34" charset="0"/>
              </a:rPr>
              <a:t>Ritmo</a:t>
            </a: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3222245" y="646430"/>
            <a:ext cx="10178322" cy="14921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Conceitos básicos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9074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uiExpand="1" build="p"/>
      <p:bldP spid="8" grpId="0" uiExpand="1" build="p"/>
    </p:bldLst>
  </p:timing>
</p:sld>
</file>

<file path=ppt/theme/theme1.xml><?xml version="1.0" encoding="utf-8"?>
<a:theme xmlns:a="http://schemas.openxmlformats.org/drawingml/2006/main" name="Bad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Pacote</Template>
  <TotalTime>12268</TotalTime>
  <Words>2596</Words>
  <Application>Microsoft Office PowerPoint</Application>
  <PresentationFormat>Widescreen</PresentationFormat>
  <Paragraphs>390</Paragraphs>
  <Slides>72</Slides>
  <Notes>54</Notes>
  <HiddenSlides>0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72</vt:i4>
      </vt:variant>
    </vt:vector>
  </HeadingPairs>
  <TitlesOfParts>
    <vt:vector size="85" baseType="lpstr">
      <vt:lpstr>Arial</vt:lpstr>
      <vt:lpstr>Arial Narrow</vt:lpstr>
      <vt:lpstr>Bahnschrift Light</vt:lpstr>
      <vt:lpstr>Calibri</vt:lpstr>
      <vt:lpstr>Copperplate Gothic Bold</vt:lpstr>
      <vt:lpstr>Gill Sans MT</vt:lpstr>
      <vt:lpstr>Gill Sans Ultra Bold Condensed</vt:lpstr>
      <vt:lpstr>Impact</vt:lpstr>
      <vt:lpstr>Kristen ITC</vt:lpstr>
      <vt:lpstr>Niagara Engraved</vt:lpstr>
      <vt:lpstr>Segoe Print</vt:lpstr>
      <vt:lpstr>Wingdings</vt:lpstr>
      <vt:lpstr>Badge</vt:lpstr>
      <vt:lpstr>Crescimento e desenvolvimento  craniofacial </vt:lpstr>
      <vt:lpstr>Objetivos de aprendizagem   </vt:lpstr>
      <vt:lpstr>Introdução  </vt:lpstr>
      <vt:lpstr>Conceitos básicos </vt:lpstr>
      <vt:lpstr>elementos ENVOLVIDOS NO CRESCIMENTO CRANIOFACIAL</vt:lpstr>
      <vt:lpstr>Quantos ossos conformam a cabeça?</vt:lpstr>
      <vt:lpstr>Apresentação do PowerPoint</vt:lpstr>
      <vt:lpstr>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Tipos de ossificação </vt:lpstr>
      <vt:lpstr>Ossificação</vt:lpstr>
      <vt:lpstr>INTRAMEMBRANOSA</vt:lpstr>
      <vt:lpstr>endocondral</vt:lpstr>
      <vt:lpstr>Mecanismos de crescimento ósseo</vt:lpstr>
      <vt:lpstr>Todo o crescimento ósseo é uma mistura de dois processos básicos:</vt:lpstr>
      <vt:lpstr>Apresentação do PowerPoint</vt:lpstr>
      <vt:lpstr>Remodelação</vt:lpstr>
      <vt:lpstr>Deslizamento</vt:lpstr>
      <vt:lpstr>deslocamento</vt:lpstr>
      <vt:lpstr>deslocamento</vt:lpstr>
      <vt:lpstr>Teorias do crescimento craniofacial </vt:lpstr>
      <vt:lpstr>Jhon Hunter  (1771)       humpry   (1871)    Sicher   (1947)    scott   (1953)   Moss   (1962)   enlow   (1965)   Von Limborg  (1972)   petrovic   (1974)  </vt:lpstr>
      <vt:lpstr>Jhon Hunter (1771) Remodelação óssea </vt:lpstr>
      <vt:lpstr>humpry (1871) implantes em porcos</vt:lpstr>
      <vt:lpstr>Sicher (1947) dominância sutural</vt:lpstr>
      <vt:lpstr>scott (1953)  tecido cartilaginoso</vt:lpstr>
      <vt:lpstr>Moss (1962)  matrizes funcionais</vt:lpstr>
      <vt:lpstr>enlow (1965) crescimento em “V”</vt:lpstr>
      <vt:lpstr>Von Limborg (1972)   fatores genéticos e ambientais   </vt:lpstr>
      <vt:lpstr>petrovic  (1974)  predeterminação não genética </vt:lpstr>
      <vt:lpstr>Crescimento da abóbada e da base craniana </vt:lpstr>
      <vt:lpstr>Apresentação do PowerPoint</vt:lpstr>
      <vt:lpstr>Apresentação do PowerPoint</vt:lpstr>
      <vt:lpstr>Crescimento da maxila </vt:lpstr>
      <vt:lpstr>Apresentação do PowerPoint</vt:lpstr>
      <vt:lpstr>Áreas de Aposição e reabsorção  </vt:lpstr>
      <vt:lpstr>Apresentação do PowerPoint</vt:lpstr>
      <vt:lpstr>Apresentação do PowerPoint</vt:lpstr>
      <vt:lpstr>Apresentação do PowerPoint</vt:lpstr>
      <vt:lpstr>Crescimento da mandíbula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Crescimento dos arcos dentários </vt:lpstr>
      <vt:lpstr>ConceitoS </vt:lpstr>
      <vt:lpstr>ConceitoS </vt:lpstr>
      <vt:lpstr>Apresentação do PowerPoint</vt:lpstr>
      <vt:lpstr>Apresentação do PowerPoint</vt:lpstr>
      <vt:lpstr>Apresentação do PowerPoint</vt:lpstr>
      <vt:lpstr>CONSIDERAÇÕES FINAIS </vt:lpstr>
      <vt:lpstr>regiões de crescimento e desenvolvimento craniofacial </vt:lpstr>
      <vt:lpstr>Apresentação do PowerPoint</vt:lpstr>
      <vt:lpstr>Apresentação do PowerPoint</vt:lpstr>
      <vt:lpstr>Apresentação do PowerPoint</vt:lpstr>
      <vt:lpstr>Apresentação do PowerPoint</vt:lpstr>
      <vt:lpstr>Aplicabilidade clinica dos conhecimentos de Crescimento</vt:lpstr>
      <vt:lpstr>Tipos de apinhamento </vt:lpstr>
      <vt:lpstr>Apresentação do PowerPoint</vt:lpstr>
      <vt:lpstr>Apresentação do PowerPoint</vt:lpstr>
      <vt:lpstr>Apresentação do PowerPoint</vt:lpstr>
      <vt:lpstr>Obrigada!</vt:lpstr>
      <vt:lpstr>Bibliografia básica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Jhandira daibelis</dc:creator>
  <cp:lastModifiedBy>Jhandira daibelis</cp:lastModifiedBy>
  <cp:revision>284</cp:revision>
  <dcterms:created xsi:type="dcterms:W3CDTF">2019-10-28T18:46:55Z</dcterms:created>
  <dcterms:modified xsi:type="dcterms:W3CDTF">2019-11-21T12:10:18Z</dcterms:modified>
</cp:coreProperties>
</file>