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1616" r:id="rId3"/>
    <p:sldId id="1617" r:id="rId4"/>
    <p:sldId id="1619" r:id="rId5"/>
    <p:sldId id="1620" r:id="rId6"/>
    <p:sldId id="1621" r:id="rId7"/>
    <p:sldId id="1622" r:id="rId8"/>
    <p:sldId id="1623" r:id="rId9"/>
    <p:sldId id="1630" r:id="rId10"/>
    <p:sldId id="1639" r:id="rId11"/>
    <p:sldId id="1640" r:id="rId12"/>
    <p:sldId id="1641" r:id="rId13"/>
    <p:sldId id="1644" r:id="rId14"/>
    <p:sldId id="1645" r:id="rId15"/>
    <p:sldId id="1643" r:id="rId16"/>
    <p:sldId id="1646" r:id="rId17"/>
    <p:sldId id="1647" r:id="rId18"/>
    <p:sldId id="1648" r:id="rId19"/>
    <p:sldId id="1651" r:id="rId20"/>
    <p:sldId id="1652" r:id="rId21"/>
    <p:sldId id="1653" r:id="rId22"/>
    <p:sldId id="1656" r:id="rId23"/>
    <p:sldId id="1658" r:id="rId24"/>
    <p:sldId id="1672" r:id="rId25"/>
    <p:sldId id="1659" r:id="rId26"/>
    <p:sldId id="1660" r:id="rId27"/>
    <p:sldId id="1662" r:id="rId28"/>
    <p:sldId id="1664" r:id="rId29"/>
    <p:sldId id="1667" r:id="rId30"/>
    <p:sldId id="1668" r:id="rId31"/>
    <p:sldId id="1669" r:id="rId32"/>
    <p:sldId id="1673" r:id="rId33"/>
    <p:sldId id="1670" r:id="rId34"/>
    <p:sldId id="1671" r:id="rId35"/>
    <p:sldId id="1674" r:id="rId36"/>
    <p:sldId id="1675" r:id="rId37"/>
    <p:sldId id="257" r:id="rId38"/>
    <p:sldId id="258" r:id="rId39"/>
    <p:sldId id="259" r:id="rId40"/>
    <p:sldId id="260" r:id="rId41"/>
    <p:sldId id="261" r:id="rId42"/>
    <p:sldId id="262" r:id="rId43"/>
    <p:sldId id="263" r:id="rId44"/>
    <p:sldId id="264" r:id="rId45"/>
    <p:sldId id="266" r:id="rId46"/>
    <p:sldId id="267" r:id="rId47"/>
    <p:sldId id="268" r:id="rId48"/>
    <p:sldId id="269" r:id="rId49"/>
    <p:sldId id="270" r:id="rId50"/>
    <p:sldId id="1676" r:id="rId51"/>
    <p:sldId id="1677" r:id="rId52"/>
    <p:sldId id="1678" r:id="rId53"/>
    <p:sldId id="1679" r:id="rId54"/>
    <p:sldId id="273" r:id="rId55"/>
    <p:sldId id="275" r:id="rId56"/>
    <p:sldId id="276" r:id="rId57"/>
    <p:sldId id="277" r:id="rId58"/>
    <p:sldId id="278" r:id="rId59"/>
    <p:sldId id="279" r:id="rId60"/>
    <p:sldId id="280" r:id="rId61"/>
    <p:sldId id="281" r:id="rId62"/>
    <p:sldId id="282" r:id="rId63"/>
    <p:sldId id="285" r:id="rId64"/>
    <p:sldId id="286" r:id="rId65"/>
    <p:sldId id="287" r:id="rId66"/>
    <p:sldId id="288" r:id="rId67"/>
    <p:sldId id="289" r:id="rId68"/>
    <p:sldId id="290" r:id="rId69"/>
    <p:sldId id="291" r:id="rId70"/>
    <p:sldId id="292" r:id="rId71"/>
    <p:sldId id="293" r:id="rId72"/>
    <p:sldId id="297" r:id="rId73"/>
    <p:sldId id="294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3300"/>
    <a:srgbClr val="A50021"/>
    <a:srgbClr val="FFFFCC"/>
    <a:srgbClr val="0066FF"/>
    <a:srgbClr val="FF3300"/>
    <a:srgbClr val="474A81"/>
    <a:srgbClr val="F09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53"/>
    <p:restoredTop sz="90871"/>
  </p:normalViewPr>
  <p:slideViewPr>
    <p:cSldViewPr snapToGrid="0">
      <p:cViewPr varScale="1">
        <p:scale>
          <a:sx n="107" d="100"/>
          <a:sy n="107" d="100"/>
        </p:scale>
        <p:origin x="680" y="176"/>
      </p:cViewPr>
      <p:guideLst>
        <p:guide orient="horz" pos="196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fld id="{6AD79B19-D95C-4F27-8A11-3437BE2AF8A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91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fld id="{74BB973B-1B97-45E3-A222-E90F04D5A6AA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20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8797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7E123-157A-46E1-9E5C-55DB5A848A38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810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278B1E-F09B-4FE7-8E57-7B9CC1915898}" type="slidenum">
              <a:rPr lang="en-US"/>
              <a:pPr/>
              <a:t>10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124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A3C57-3618-418E-A86A-05D7F28A041E}" type="slidenum">
              <a:rPr lang="en-US"/>
              <a:pPr/>
              <a:t>11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600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85F98-C2EF-4623-8246-7C0F68838B56}" type="slidenum">
              <a:rPr lang="en-US"/>
              <a:pPr/>
              <a:t>12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381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60471-D83D-4DBB-9CC3-88A3EB8114C3}" type="slidenum">
              <a:rPr lang="en-US"/>
              <a:pPr/>
              <a:t>13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959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E5843-394D-4FFF-B25C-EBCB0DA5497D}" type="slidenum">
              <a:rPr lang="en-US"/>
              <a:pPr/>
              <a:t>14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465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B2A82-FDCD-40F3-8303-E8E0C19B3241}" type="slidenum">
              <a:rPr lang="en-US"/>
              <a:pPr/>
              <a:t>15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755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C3E47-3E06-4869-95DD-DE09BBCAAF7A}" type="slidenum">
              <a:rPr lang="en-US"/>
              <a:pPr/>
              <a:t>16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057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BEDFD-E8EB-404D-917E-AFA6C79196D7}" type="slidenum">
              <a:rPr lang="en-US"/>
              <a:pPr/>
              <a:t>17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502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88223-994A-4E7E-8B24-C8C21F7E728B}" type="slidenum">
              <a:rPr lang="en-US"/>
              <a:pPr/>
              <a:t>18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749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0FE85-D90A-4CF5-9454-5C05DCDD4FFA}" type="slidenum">
              <a:rPr lang="en-US"/>
              <a:pPr/>
              <a:t>19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7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0150B-7AE0-49C4-963D-8EC2D71E88C7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16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FA5E35-8BDF-414D-8B43-18E19B6A54F2}" type="slidenum">
              <a:rPr lang="en-US"/>
              <a:pPr/>
              <a:t>20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420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DA48E-B3F8-4F1E-AB03-50AF08FC64ED}" type="slidenum">
              <a:rPr lang="en-US"/>
              <a:pPr/>
              <a:t>21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940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F11D1-3876-48A7-BEE4-954267C5B142}" type="slidenum">
              <a:rPr lang="en-US"/>
              <a:pPr/>
              <a:t>22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06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9B657-7371-445A-894B-88E41324F312}" type="slidenum">
              <a:rPr lang="en-US"/>
              <a:pPr/>
              <a:t>23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449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16F15-F3C4-49E2-8E45-ECDD88C24153}" type="slidenum">
              <a:rPr lang="en-US"/>
              <a:pPr/>
              <a:t>24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103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F53AB-FBAC-4352-A148-94F435AA1F1E}" type="slidenum">
              <a:rPr lang="en-US"/>
              <a:pPr/>
              <a:t>25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497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B6411-9900-4834-9C20-CEA76A393ECC}" type="slidenum">
              <a:rPr lang="en-US"/>
              <a:pPr/>
              <a:t>26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193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F6611-4115-4506-ADD2-285A71218893}" type="slidenum">
              <a:rPr lang="en-US"/>
              <a:pPr/>
              <a:t>27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2506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D843D-FD36-427E-A396-91D6F5F3FE91}" type="slidenum">
              <a:rPr lang="en-US"/>
              <a:pPr/>
              <a:t>28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739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A4423-EF5B-49C5-A1B0-BC3A819B250B}" type="slidenum">
              <a:rPr lang="en-US"/>
              <a:pPr/>
              <a:t>29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682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814C9-8390-4B8A-B616-6EF3F4A3A032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7712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F21B4-5213-46AC-A9CD-B59467DAA314}" type="slidenum">
              <a:rPr lang="en-US"/>
              <a:pPr/>
              <a:t>30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7121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672A7-FBBB-4292-85A4-7C83D9EEB2B9}" type="slidenum">
              <a:rPr lang="en-US"/>
              <a:pPr/>
              <a:t>31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4482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797B6-50E2-4351-823A-518EA6FAF541}" type="slidenum">
              <a:rPr lang="en-US"/>
              <a:pPr/>
              <a:t>32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209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189B2-E678-4242-8FD7-319C8AAB3B17}" type="slidenum">
              <a:rPr lang="en-US"/>
              <a:pPr/>
              <a:t>33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1445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9FEDB-DAB1-4E13-B3A4-20B0C7DBFB2F}" type="slidenum">
              <a:rPr lang="en-US"/>
              <a:pPr/>
              <a:t>34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337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6C11E-4964-4027-B17B-4214F7E98C00}" type="slidenum">
              <a:rPr lang="en-US"/>
              <a:pPr/>
              <a:t>4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129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41084-E63D-4F70-B404-C6FCA65184A3}" type="slidenum">
              <a:rPr lang="en-US"/>
              <a:pPr/>
              <a:t>5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931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A8A97-6BDD-4D23-BAAA-F72DD22710B7}" type="slidenum">
              <a:rPr lang="en-US"/>
              <a:pPr/>
              <a:t>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679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73494-632C-4242-ADBC-2DCF57002575}" type="slidenum">
              <a:rPr lang="en-US"/>
              <a:pPr/>
              <a:t>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111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32B7A-B5BF-4A24-9924-A9D938BD1D86}" type="slidenum">
              <a:rPr lang="en-US"/>
              <a:pPr/>
              <a:t>8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731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1A35C-2958-402F-BD7B-F8F6C5C0FAC2}" type="slidenum">
              <a:rPr lang="en-US"/>
              <a:pPr/>
              <a:t>9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95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77000" y="381000"/>
            <a:ext cx="1981200" cy="5715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791200" cy="5715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8498" y="1201165"/>
            <a:ext cx="8687003" cy="5568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79001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90015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H</a:t>
            </a:r>
            <a:r>
              <a:rPr spc="-10" dirty="0"/>
              <a:t>a</a:t>
            </a:r>
            <a:r>
              <a:rPr dirty="0"/>
              <a:t>r</a:t>
            </a:r>
            <a:r>
              <a:rPr spc="-10" dirty="0"/>
              <a:t>c</a:t>
            </a:r>
            <a:r>
              <a:rPr dirty="0"/>
              <a:t>ourt,</a:t>
            </a:r>
            <a:r>
              <a:rPr spc="20" dirty="0"/>
              <a:t> </a:t>
            </a:r>
            <a:r>
              <a:rPr spc="-30" dirty="0"/>
              <a:t>I</a:t>
            </a:r>
            <a:r>
              <a:rPr dirty="0"/>
              <a:t>n</a:t>
            </a:r>
            <a:r>
              <a:rPr spc="-5" dirty="0"/>
              <a:t>c</a:t>
            </a:r>
            <a:r>
              <a:rPr dirty="0"/>
              <a:t>.</a:t>
            </a:r>
            <a:r>
              <a:rPr spc="30" dirty="0"/>
              <a:t> </a:t>
            </a:r>
            <a:r>
              <a:rPr dirty="0"/>
              <a:t>it</a:t>
            </a:r>
            <a:r>
              <a:rPr spc="-5" dirty="0"/>
              <a:t>e</a:t>
            </a:r>
            <a:r>
              <a:rPr dirty="0"/>
              <a:t>ms</a:t>
            </a:r>
            <a:r>
              <a:rPr spc="10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10" dirty="0"/>
              <a:t> </a:t>
            </a:r>
            <a:r>
              <a:rPr dirty="0"/>
              <a:t>d</a:t>
            </a:r>
            <a:r>
              <a:rPr spc="-5" dirty="0"/>
              <a:t>e</a:t>
            </a:r>
            <a:r>
              <a:rPr dirty="0"/>
              <a:t>riv</a:t>
            </a:r>
            <a:r>
              <a:rPr spc="-10" dirty="0"/>
              <a:t>e</a:t>
            </a:r>
            <a:r>
              <a:rPr dirty="0"/>
              <a:t>d</a:t>
            </a:r>
            <a:r>
              <a:rPr spc="20" dirty="0"/>
              <a:t> </a:t>
            </a:r>
            <a:r>
              <a:rPr dirty="0"/>
              <a:t>it</a:t>
            </a:r>
            <a:r>
              <a:rPr spc="-5" dirty="0"/>
              <a:t>e</a:t>
            </a:r>
            <a:r>
              <a:rPr dirty="0"/>
              <a:t>ms</a:t>
            </a:r>
            <a:r>
              <a:rPr spc="10" dirty="0"/>
              <a:t> </a:t>
            </a:r>
            <a:r>
              <a:rPr spc="-5" dirty="0"/>
              <a:t>c</a:t>
            </a:r>
            <a:r>
              <a:rPr dirty="0"/>
              <a:t>op</a:t>
            </a:r>
            <a:r>
              <a:rPr spc="-40" dirty="0"/>
              <a:t>y</a:t>
            </a:r>
            <a:r>
              <a:rPr dirty="0"/>
              <a:t>right</a:t>
            </a:r>
            <a:r>
              <a:rPr spc="45" dirty="0"/>
              <a:t> </a:t>
            </a:r>
            <a:r>
              <a:rPr dirty="0"/>
              <a:t>© 2001 by</a:t>
            </a:r>
            <a:r>
              <a:rPr spc="-5" dirty="0"/>
              <a:t> </a:t>
            </a:r>
            <a:r>
              <a:rPr dirty="0"/>
              <a:t>H</a:t>
            </a:r>
            <a:r>
              <a:rPr spc="-10" dirty="0"/>
              <a:t>a</a:t>
            </a:r>
            <a:r>
              <a:rPr dirty="0"/>
              <a:t>r</a:t>
            </a:r>
            <a:r>
              <a:rPr spc="-10" dirty="0"/>
              <a:t>c</a:t>
            </a:r>
            <a:r>
              <a:rPr dirty="0"/>
              <a:t>ourt,</a:t>
            </a:r>
            <a:r>
              <a:rPr spc="20" dirty="0"/>
              <a:t> </a:t>
            </a:r>
            <a:r>
              <a:rPr spc="-30" dirty="0"/>
              <a:t>I</a:t>
            </a:r>
            <a:r>
              <a:rPr dirty="0"/>
              <a:t>n</a:t>
            </a:r>
            <a:r>
              <a:rPr spc="-5" dirty="0"/>
              <a:t>c</a:t>
            </a:r>
            <a:r>
              <a:rPr dirty="0"/>
              <a:t>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4626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90015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H</a:t>
            </a:r>
            <a:r>
              <a:rPr spc="-10" dirty="0"/>
              <a:t>a</a:t>
            </a:r>
            <a:r>
              <a:rPr dirty="0"/>
              <a:t>r</a:t>
            </a:r>
            <a:r>
              <a:rPr spc="-10" dirty="0"/>
              <a:t>c</a:t>
            </a:r>
            <a:r>
              <a:rPr dirty="0"/>
              <a:t>ourt,</a:t>
            </a:r>
            <a:r>
              <a:rPr spc="20" dirty="0"/>
              <a:t> </a:t>
            </a:r>
            <a:r>
              <a:rPr spc="-30" dirty="0"/>
              <a:t>I</a:t>
            </a:r>
            <a:r>
              <a:rPr dirty="0"/>
              <a:t>n</a:t>
            </a:r>
            <a:r>
              <a:rPr spc="-5" dirty="0"/>
              <a:t>c</a:t>
            </a:r>
            <a:r>
              <a:rPr dirty="0"/>
              <a:t>.</a:t>
            </a:r>
            <a:r>
              <a:rPr spc="30" dirty="0"/>
              <a:t> </a:t>
            </a:r>
            <a:r>
              <a:rPr dirty="0"/>
              <a:t>it</a:t>
            </a:r>
            <a:r>
              <a:rPr spc="-5" dirty="0"/>
              <a:t>e</a:t>
            </a:r>
            <a:r>
              <a:rPr dirty="0"/>
              <a:t>ms</a:t>
            </a:r>
            <a:r>
              <a:rPr spc="10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10" dirty="0"/>
              <a:t> </a:t>
            </a:r>
            <a:r>
              <a:rPr dirty="0"/>
              <a:t>d</a:t>
            </a:r>
            <a:r>
              <a:rPr spc="-5" dirty="0"/>
              <a:t>e</a:t>
            </a:r>
            <a:r>
              <a:rPr dirty="0"/>
              <a:t>riv</a:t>
            </a:r>
            <a:r>
              <a:rPr spc="-10" dirty="0"/>
              <a:t>e</a:t>
            </a:r>
            <a:r>
              <a:rPr dirty="0"/>
              <a:t>d</a:t>
            </a:r>
            <a:r>
              <a:rPr spc="20" dirty="0"/>
              <a:t> </a:t>
            </a:r>
            <a:r>
              <a:rPr dirty="0"/>
              <a:t>it</a:t>
            </a:r>
            <a:r>
              <a:rPr spc="-5" dirty="0"/>
              <a:t>e</a:t>
            </a:r>
            <a:r>
              <a:rPr dirty="0"/>
              <a:t>ms</a:t>
            </a:r>
            <a:r>
              <a:rPr spc="10" dirty="0"/>
              <a:t> </a:t>
            </a:r>
            <a:r>
              <a:rPr spc="-5" dirty="0"/>
              <a:t>c</a:t>
            </a:r>
            <a:r>
              <a:rPr dirty="0"/>
              <a:t>op</a:t>
            </a:r>
            <a:r>
              <a:rPr spc="-40" dirty="0"/>
              <a:t>y</a:t>
            </a:r>
            <a:r>
              <a:rPr dirty="0"/>
              <a:t>right</a:t>
            </a:r>
            <a:r>
              <a:rPr spc="45" dirty="0"/>
              <a:t> </a:t>
            </a:r>
            <a:r>
              <a:rPr dirty="0"/>
              <a:t>© 2001 by</a:t>
            </a:r>
            <a:r>
              <a:rPr spc="-5" dirty="0"/>
              <a:t> </a:t>
            </a:r>
            <a:r>
              <a:rPr dirty="0"/>
              <a:t>H</a:t>
            </a:r>
            <a:r>
              <a:rPr spc="-10" dirty="0"/>
              <a:t>a</a:t>
            </a:r>
            <a:r>
              <a:rPr dirty="0"/>
              <a:t>r</a:t>
            </a:r>
            <a:r>
              <a:rPr spc="-10" dirty="0"/>
              <a:t>c</a:t>
            </a:r>
            <a:r>
              <a:rPr dirty="0"/>
              <a:t>ourt,</a:t>
            </a:r>
            <a:r>
              <a:rPr spc="20" dirty="0"/>
              <a:t> </a:t>
            </a:r>
            <a:r>
              <a:rPr spc="-30" dirty="0"/>
              <a:t>I</a:t>
            </a:r>
            <a:r>
              <a:rPr dirty="0"/>
              <a:t>n</a:t>
            </a:r>
            <a:r>
              <a:rPr spc="-5" dirty="0"/>
              <a:t>c</a:t>
            </a:r>
            <a:r>
              <a:rPr dirty="0"/>
              <a:t>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277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FFFFCC">
                <a:gamma/>
                <a:tint val="20000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39825" y="6470650"/>
            <a:ext cx="2357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96963" y="6451600"/>
            <a:ext cx="2265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400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0" rIns="92075" bIns="0" anchor="b"/>
          <a:lstStyle/>
          <a:p>
            <a:pPr algn="ctr"/>
            <a:r>
              <a:rPr lang="en-US" sz="1200" i="0">
                <a:latin typeface="Times New Roman" pitchFamily="18" charset="0"/>
              </a:rPr>
              <a:t>Harcourt, Inc. items and derived items copyright © 2001 by Harcourt, Inc.</a:t>
            </a:r>
            <a:endParaRPr lang="en-US" sz="1400" i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09A0E"/>
        </a:buClr>
        <a:buSzPct val="75000"/>
        <a:buFont typeface="Monotype Sorts" pitchFamily="2" charset="2"/>
        <a:buChar char="u"/>
        <a:tabLst>
          <a:tab pos="333375" algn="l"/>
          <a:tab pos="857250" algn="l"/>
        </a:tabLst>
        <a:defRPr sz="3200" b="1">
          <a:solidFill>
            <a:srgbClr val="474A8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ä"/>
        <a:tabLst>
          <a:tab pos="333375" algn="l"/>
          <a:tab pos="857250" algn="l"/>
        </a:tabLst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tabLst>
          <a:tab pos="333375" algn="l"/>
          <a:tab pos="857250" algn="l"/>
        </a:tabLst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76600" y="1752600"/>
            <a:ext cx="5638800" cy="1143000"/>
          </a:xfrm>
          <a:noFill/>
          <a:ln/>
        </p:spPr>
        <p:txBody>
          <a:bodyPr/>
          <a:lstStyle/>
          <a:p>
            <a:r>
              <a:rPr lang="en-US" sz="3800">
                <a:solidFill>
                  <a:schemeClr val="tx1"/>
                </a:solidFill>
                <a:effectLst/>
              </a:rPr>
              <a:t>Inflação:</a:t>
            </a:r>
            <a:br>
              <a:rPr lang="en-US" sz="3800">
                <a:solidFill>
                  <a:schemeClr val="tx1"/>
                </a:solidFill>
                <a:effectLst/>
              </a:rPr>
            </a:br>
            <a:r>
              <a:rPr lang="en-US" sz="3800">
                <a:solidFill>
                  <a:schemeClr val="tx1"/>
                </a:solidFill>
                <a:effectLst/>
              </a:rPr>
              <a:t>Causas e Custos</a:t>
            </a:r>
            <a:endParaRPr lang="en-US" sz="380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38500" y="3200401"/>
            <a:ext cx="5715000" cy="762000"/>
          </a:xfrm>
          <a:noFill/>
          <a:ln/>
        </p:spPr>
        <p:txBody>
          <a:bodyPr/>
          <a:lstStyle/>
          <a:p>
            <a:pPr marL="342900" indent="-342900"/>
            <a:r>
              <a:rPr lang="en-US" sz="3600" dirty="0" err="1">
                <a:solidFill>
                  <a:schemeClr val="tx1"/>
                </a:solidFill>
                <a:latin typeface="Arial" charset="0"/>
              </a:rPr>
              <a:t>Capítulo</a:t>
            </a:r>
            <a:r>
              <a:rPr lang="en-US" sz="3600" dirty="0">
                <a:solidFill>
                  <a:schemeClr val="tx1"/>
                </a:solidFill>
                <a:latin typeface="Arial" charset="0"/>
              </a:rPr>
              <a:t> 28</a:t>
            </a:r>
          </a:p>
          <a:p>
            <a:pPr marL="342900" indent="-342900"/>
            <a:endParaRPr lang="en-US" sz="3600" dirty="0">
              <a:solidFill>
                <a:schemeClr val="tx1"/>
              </a:solidFill>
              <a:latin typeface="Arial" charset="0"/>
            </a:endParaRPr>
          </a:p>
          <a:p>
            <a:pPr marL="342900" indent="-342900"/>
            <a:r>
              <a:rPr lang="en-US" sz="3600" dirty="0">
                <a:solidFill>
                  <a:schemeClr val="tx1"/>
                </a:solidFill>
                <a:latin typeface="Arial" charset="0"/>
              </a:rPr>
              <a:t>Pedro V. Marques </a:t>
            </a:r>
          </a:p>
          <a:p>
            <a:pPr marL="342900" indent="-342900"/>
            <a:r>
              <a:rPr lang="en-US" sz="2800" dirty="0">
                <a:solidFill>
                  <a:schemeClr val="tx1"/>
                </a:solidFill>
                <a:latin typeface="Arial" charset="0"/>
              </a:rPr>
              <a:t>João Guilherme Araújo Schimidt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124200" y="6488347"/>
            <a:ext cx="5791200" cy="7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0" dirty="0">
                <a:latin typeface="Times New Roman" pitchFamily="18" charset="0"/>
              </a:rPr>
              <a:t>Copyright © 2001 by Harcourt, Inc</a:t>
            </a:r>
            <a:r>
              <a:rPr lang="en-US" sz="1400" i="0" dirty="0">
                <a:latin typeface="Times New Roman" pitchFamily="18" charset="0"/>
              </a:rPr>
              <a:t>.</a:t>
            </a:r>
            <a:br>
              <a:rPr lang="en-US" sz="1400" i="0" dirty="0">
                <a:latin typeface="Times New Roman" pitchFamily="18" charset="0"/>
              </a:rPr>
            </a:br>
            <a:br>
              <a:rPr lang="en-US" sz="1400" i="0" dirty="0">
                <a:latin typeface="Times New Roman" pitchFamily="18" charset="0"/>
              </a:rPr>
            </a:br>
            <a:endParaRPr lang="en-US" sz="1400" i="0" dirty="0">
              <a:latin typeface="Times New Roman" pitchFamily="18" charset="0"/>
            </a:endParaRPr>
          </a:p>
        </p:txBody>
      </p:sp>
      <p:pic>
        <p:nvPicPr>
          <p:cNvPr id="4106" name="Picture 10" descr="chap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1143000"/>
          </a:xfrm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Velocidade e Equação das Trocas</a:t>
            </a:r>
            <a:endParaRPr lang="en-US" sz="360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3188" y="2568575"/>
            <a:ext cx="6550025" cy="2673350"/>
          </a:xfrm>
          <a:noFill/>
          <a:ln/>
        </p:spPr>
        <p:txBody>
          <a:bodyPr/>
          <a:lstStyle/>
          <a:p>
            <a:pPr algn="l"/>
            <a:r>
              <a:rPr lang="en-US" sz="3400"/>
              <a:t>A </a:t>
            </a:r>
            <a:r>
              <a:rPr lang="en-US" sz="3400">
                <a:solidFill>
                  <a:srgbClr val="A50021"/>
                </a:solidFill>
              </a:rPr>
              <a:t>velocidade de circulação da moeda</a:t>
            </a:r>
            <a:r>
              <a:rPr lang="en-US" sz="3400"/>
              <a:t> refere-se à rapidez com que uma unidade monetária viaja pela economia de um bolso ao outro.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Velocidade e Equação das Trocas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810000"/>
          </a:xfrm>
          <a:noFill/>
          <a:ln/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sz="4800" i="1" dirty="0">
                <a:solidFill>
                  <a:srgbClr val="A50021"/>
                </a:solidFill>
                <a:latin typeface="Tahoma" pitchFamily="34" charset="0"/>
              </a:rPr>
              <a:t>V = (P x Y)/M</a:t>
            </a:r>
            <a:endParaRPr lang="en-US" sz="4800" i="1" dirty="0">
              <a:solidFill>
                <a:schemeClr val="tx2"/>
              </a:solidFill>
              <a:latin typeface="Arial" charset="0"/>
            </a:endParaRPr>
          </a:p>
          <a:p>
            <a:pPr lvl="1">
              <a:buFont typeface="Monotype Sorts" pitchFamily="2" charset="2"/>
              <a:buNone/>
            </a:pPr>
            <a:r>
              <a:rPr lang="en-US" dirty="0"/>
              <a:t>	</a:t>
            </a:r>
          </a:p>
          <a:p>
            <a:pPr lvl="1">
              <a:buFont typeface="Monotype Sorts" pitchFamily="2" charset="2"/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474A81"/>
                </a:solidFill>
              </a:rPr>
              <a:t>Onde</a:t>
            </a:r>
            <a:r>
              <a:rPr lang="en-US" dirty="0">
                <a:solidFill>
                  <a:srgbClr val="474A81"/>
                </a:solidFill>
              </a:rPr>
              <a:t>:          </a:t>
            </a:r>
          </a:p>
          <a:p>
            <a:pPr lvl="1">
              <a:buFont typeface="Monotype Sorts" pitchFamily="2" charset="2"/>
              <a:buNone/>
            </a:pPr>
            <a:r>
              <a:rPr lang="en-US" dirty="0">
                <a:solidFill>
                  <a:srgbClr val="474A81"/>
                </a:solidFill>
              </a:rPr>
              <a:t>			</a:t>
            </a:r>
            <a:r>
              <a:rPr lang="en-US" i="1" dirty="0">
                <a:solidFill>
                  <a:srgbClr val="474A81"/>
                </a:solidFill>
                <a:latin typeface="Arial" charset="0"/>
              </a:rPr>
              <a:t>V</a:t>
            </a:r>
            <a:r>
              <a:rPr lang="en-US" dirty="0">
                <a:solidFill>
                  <a:srgbClr val="474A81"/>
                </a:solidFill>
              </a:rPr>
              <a:t>  = </a:t>
            </a:r>
            <a:r>
              <a:rPr lang="en-US" dirty="0" err="1">
                <a:solidFill>
                  <a:srgbClr val="474A81"/>
                </a:solidFill>
              </a:rPr>
              <a:t>velocidade</a:t>
            </a:r>
            <a:endParaRPr lang="en-US" dirty="0">
              <a:solidFill>
                <a:srgbClr val="474A81"/>
              </a:solidFill>
            </a:endParaRPr>
          </a:p>
          <a:p>
            <a:pPr lvl="2">
              <a:buFontTx/>
              <a:buNone/>
            </a:pPr>
            <a:r>
              <a:rPr lang="en-US" sz="2800" i="1" dirty="0">
                <a:solidFill>
                  <a:srgbClr val="474A81"/>
                </a:solidFill>
                <a:latin typeface="Arial" charset="0"/>
              </a:rPr>
              <a:t>P</a:t>
            </a:r>
            <a:r>
              <a:rPr lang="en-US" sz="2800" i="1" dirty="0">
                <a:solidFill>
                  <a:srgbClr val="474A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dirty="0">
                <a:solidFill>
                  <a:srgbClr val="474A81"/>
                </a:solidFill>
              </a:rPr>
              <a:t> = </a:t>
            </a:r>
            <a:r>
              <a:rPr lang="en-US" sz="2800" dirty="0" err="1">
                <a:solidFill>
                  <a:srgbClr val="474A81"/>
                </a:solidFill>
              </a:rPr>
              <a:t>nível</a:t>
            </a:r>
            <a:r>
              <a:rPr lang="en-US" sz="2800" dirty="0">
                <a:solidFill>
                  <a:srgbClr val="474A81"/>
                </a:solidFill>
              </a:rPr>
              <a:t> de </a:t>
            </a:r>
            <a:r>
              <a:rPr lang="en-US" sz="2800" dirty="0" err="1">
                <a:solidFill>
                  <a:srgbClr val="474A81"/>
                </a:solidFill>
              </a:rPr>
              <a:t>preços</a:t>
            </a:r>
            <a:endParaRPr lang="en-US" sz="2800" dirty="0">
              <a:solidFill>
                <a:srgbClr val="474A81"/>
              </a:solidFill>
            </a:endParaRPr>
          </a:p>
          <a:p>
            <a:pPr lvl="2">
              <a:buFontTx/>
              <a:buNone/>
            </a:pPr>
            <a:r>
              <a:rPr lang="en-US" sz="2800" i="1" dirty="0">
                <a:solidFill>
                  <a:srgbClr val="474A81"/>
                </a:solidFill>
                <a:latin typeface="Arial" charset="0"/>
              </a:rPr>
              <a:t>Y</a:t>
            </a:r>
            <a:r>
              <a:rPr lang="en-US" sz="2800" dirty="0">
                <a:solidFill>
                  <a:srgbClr val="474A81"/>
                </a:solidFill>
              </a:rPr>
              <a:t>  = </a:t>
            </a:r>
            <a:r>
              <a:rPr lang="en-US" sz="2800" dirty="0" err="1">
                <a:solidFill>
                  <a:srgbClr val="474A81"/>
                </a:solidFill>
              </a:rPr>
              <a:t>quantidade</a:t>
            </a:r>
            <a:r>
              <a:rPr lang="en-US" sz="2800" dirty="0">
                <a:solidFill>
                  <a:srgbClr val="474A81"/>
                </a:solidFill>
              </a:rPr>
              <a:t> </a:t>
            </a:r>
            <a:r>
              <a:rPr lang="en-US" sz="2800" dirty="0" err="1">
                <a:solidFill>
                  <a:srgbClr val="474A81"/>
                </a:solidFill>
              </a:rPr>
              <a:t>produzida</a:t>
            </a:r>
            <a:endParaRPr lang="en-US" sz="2800" dirty="0">
              <a:solidFill>
                <a:srgbClr val="474A81"/>
              </a:solidFill>
            </a:endParaRPr>
          </a:p>
          <a:p>
            <a:pPr lvl="2">
              <a:buFontTx/>
              <a:buNone/>
            </a:pPr>
            <a:r>
              <a:rPr lang="en-US" sz="2800" i="1" dirty="0">
                <a:solidFill>
                  <a:srgbClr val="474A81"/>
                </a:solidFill>
                <a:latin typeface="Arial" charset="0"/>
              </a:rPr>
              <a:t>M</a:t>
            </a:r>
            <a:r>
              <a:rPr lang="en-US" sz="2800" dirty="0">
                <a:solidFill>
                  <a:srgbClr val="474A81"/>
                </a:solidFill>
              </a:rPr>
              <a:t> = </a:t>
            </a:r>
            <a:r>
              <a:rPr lang="en-US" sz="2800" dirty="0" err="1">
                <a:solidFill>
                  <a:srgbClr val="474A81"/>
                </a:solidFill>
              </a:rPr>
              <a:t>quantidade</a:t>
            </a:r>
            <a:r>
              <a:rPr lang="en-US" sz="2800" dirty="0">
                <a:solidFill>
                  <a:srgbClr val="474A81"/>
                </a:solidFill>
              </a:rPr>
              <a:t> de </a:t>
            </a:r>
            <a:r>
              <a:rPr lang="en-US" sz="2800" dirty="0" err="1">
                <a:solidFill>
                  <a:srgbClr val="474A81"/>
                </a:solidFill>
              </a:rPr>
              <a:t>moeda</a:t>
            </a:r>
            <a:endParaRPr lang="en-US" sz="2800" dirty="0">
              <a:solidFill>
                <a:srgbClr val="474A8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Velocidade e Equação das Trocas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977148"/>
          </a:xfrm>
          <a:noFill/>
          <a:ln/>
        </p:spPr>
        <p:txBody>
          <a:bodyPr/>
          <a:lstStyle/>
          <a:p>
            <a:pPr>
              <a:buSzPct val="80000"/>
            </a:pPr>
            <a:r>
              <a:rPr lang="en-US" sz="3400" dirty="0" err="1"/>
              <a:t>Reescrevendo</a:t>
            </a:r>
            <a:r>
              <a:rPr lang="en-US" sz="3400" dirty="0"/>
              <a:t> a </a:t>
            </a:r>
            <a:r>
              <a:rPr lang="en-US" sz="3400" dirty="0" err="1"/>
              <a:t>equação</a:t>
            </a:r>
            <a:r>
              <a:rPr lang="en-US" sz="3400" dirty="0"/>
              <a:t> </a:t>
            </a:r>
            <a:r>
              <a:rPr lang="en-US" sz="3400" dirty="0" err="1"/>
              <a:t>obtem</a:t>
            </a:r>
            <a:r>
              <a:rPr lang="en-US" sz="3400" dirty="0"/>
              <a:t>-se a </a:t>
            </a:r>
            <a:r>
              <a:rPr lang="en-US" sz="3400" dirty="0" err="1">
                <a:solidFill>
                  <a:schemeClr val="tx1"/>
                </a:solidFill>
              </a:rPr>
              <a:t>equação</a:t>
            </a:r>
            <a:r>
              <a:rPr lang="en-US" sz="3400" dirty="0">
                <a:solidFill>
                  <a:schemeClr val="tx1"/>
                </a:solidFill>
              </a:rPr>
              <a:t> da </a:t>
            </a:r>
            <a:r>
              <a:rPr lang="en-US" sz="3400" dirty="0" err="1">
                <a:solidFill>
                  <a:schemeClr val="tx1"/>
                </a:solidFill>
              </a:rPr>
              <a:t>quantidade</a:t>
            </a:r>
            <a:r>
              <a:rPr lang="en-US" sz="3400" dirty="0"/>
              <a:t>: </a:t>
            </a:r>
            <a:endParaRPr lang="en-US" dirty="0">
              <a:solidFill>
                <a:srgbClr val="9933FF"/>
              </a:solidFill>
            </a:endParaRPr>
          </a:p>
          <a:p>
            <a:pPr algn="ctr">
              <a:spcBef>
                <a:spcPct val="53000"/>
              </a:spcBef>
              <a:buFont typeface="Monotype Sorts" pitchFamily="2" charset="2"/>
              <a:buNone/>
            </a:pPr>
            <a:r>
              <a:rPr lang="en-US" sz="4800" i="1" dirty="0">
                <a:solidFill>
                  <a:srgbClr val="A50021"/>
                </a:solidFill>
                <a:latin typeface="Tahoma" pitchFamily="34" charset="0"/>
              </a:rPr>
              <a:t>M x V ≡ P x Y</a:t>
            </a:r>
          </a:p>
          <a:p>
            <a:pPr algn="ctr">
              <a:spcBef>
                <a:spcPct val="53000"/>
              </a:spcBef>
              <a:buFont typeface="Monotype Sorts" pitchFamily="2" charset="2"/>
              <a:buNone/>
            </a:pPr>
            <a:r>
              <a:rPr lang="en-US" sz="4800" i="1" dirty="0" err="1">
                <a:solidFill>
                  <a:srgbClr val="A50021"/>
                </a:solidFill>
                <a:latin typeface="Tahoma" pitchFamily="34" charset="0"/>
              </a:rPr>
              <a:t>explicar</a:t>
            </a:r>
            <a:endParaRPr lang="en-US" sz="4800" i="1" dirty="0">
              <a:solidFill>
                <a:srgbClr val="A5002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Velocidade e Equação das Trocas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9800" y="2816225"/>
            <a:ext cx="7416800" cy="1816100"/>
          </a:xfrm>
          <a:noFill/>
          <a:ln/>
        </p:spPr>
        <p:txBody>
          <a:bodyPr/>
          <a:lstStyle/>
          <a:p>
            <a:r>
              <a:rPr lang="en-US" sz="3400"/>
              <a:t>A </a:t>
            </a:r>
            <a:r>
              <a:rPr lang="en-US" sz="3400">
                <a:solidFill>
                  <a:srgbClr val="A50021"/>
                </a:solidFill>
              </a:rPr>
              <a:t>equação de quantidade </a:t>
            </a:r>
            <a:r>
              <a:rPr lang="en-US" sz="3400"/>
              <a:t>relaciona a quantidade de moeda (</a:t>
            </a:r>
            <a:r>
              <a:rPr lang="en-US" sz="3400">
                <a:solidFill>
                  <a:srgbClr val="A50021"/>
                </a:solidFill>
              </a:rPr>
              <a:t>M</a:t>
            </a:r>
            <a:r>
              <a:rPr lang="en-US" sz="3400"/>
              <a:t>) ao valor nominal da produção (</a:t>
            </a:r>
            <a:r>
              <a:rPr lang="en-US" sz="3400">
                <a:solidFill>
                  <a:srgbClr val="A50021"/>
                </a:solidFill>
              </a:rPr>
              <a:t>P x Y</a:t>
            </a:r>
            <a:r>
              <a:rPr lang="en-US" sz="3400"/>
              <a:t>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Velocidade e Equação das Trocas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709738"/>
            <a:ext cx="8096250" cy="4200525"/>
          </a:xfrm>
          <a:noFill/>
          <a:ln/>
        </p:spPr>
        <p:txBody>
          <a:bodyPr/>
          <a:lstStyle/>
          <a:p>
            <a:pPr>
              <a:buSzPct val="80000"/>
            </a:pPr>
            <a:r>
              <a:rPr lang="en-US"/>
              <a:t>A equação de quantidade mostra que um aumento da quantidade de moeda dentro da economia deve refletir em uma de outras três variáveis:</a:t>
            </a:r>
          </a:p>
          <a:p>
            <a:pPr lvl="1">
              <a:buClr>
                <a:schemeClr val="bg2"/>
              </a:buClr>
              <a:buSzPct val="70000"/>
              <a:buFont typeface="Monotype Sorts" pitchFamily="2" charset="2"/>
              <a:buChar char="u"/>
            </a:pPr>
            <a:r>
              <a:rPr lang="en-US">
                <a:solidFill>
                  <a:srgbClr val="474A81"/>
                </a:solidFill>
              </a:rPr>
              <a:t>O nível de preços deve subir,</a:t>
            </a:r>
            <a:endParaRPr lang="en-US"/>
          </a:p>
          <a:p>
            <a:pPr lvl="1">
              <a:buClr>
                <a:schemeClr val="bg2"/>
              </a:buClr>
              <a:buSzPct val="70000"/>
              <a:buFont typeface="Monotype Sorts" pitchFamily="2" charset="2"/>
              <a:buChar char="u"/>
            </a:pPr>
            <a:r>
              <a:rPr lang="en-US">
                <a:solidFill>
                  <a:srgbClr val="474A81"/>
                </a:solidFill>
              </a:rPr>
              <a:t>A quantidade produzida deve aumentar, ou</a:t>
            </a:r>
          </a:p>
          <a:p>
            <a:pPr lvl="1">
              <a:buClr>
                <a:schemeClr val="bg2"/>
              </a:buClr>
              <a:buSzPct val="70000"/>
              <a:buFont typeface="Monotype Sorts" pitchFamily="2" charset="2"/>
              <a:buChar char="u"/>
            </a:pPr>
            <a:r>
              <a:rPr lang="en-US">
                <a:solidFill>
                  <a:srgbClr val="474A81"/>
                </a:solidFill>
              </a:rPr>
              <a:t>A velocidade de circulação da moeda deve aumentar.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96" name="Group 44"/>
          <p:cNvGrpSpPr>
            <a:grpSpLocks/>
          </p:cNvGrpSpPr>
          <p:nvPr/>
        </p:nvGrpSpPr>
        <p:grpSpPr bwMode="auto">
          <a:xfrm>
            <a:off x="1784350" y="2038350"/>
            <a:ext cx="6111875" cy="3897313"/>
            <a:chOff x="1124" y="1284"/>
            <a:chExt cx="3850" cy="2455"/>
          </a:xfrm>
        </p:grpSpPr>
        <p:sp>
          <p:nvSpPr>
            <p:cNvPr id="49184" name="Rectangle 32"/>
            <p:cNvSpPr>
              <a:spLocks noChangeArrowheads="1"/>
            </p:cNvSpPr>
            <p:nvPr/>
          </p:nvSpPr>
          <p:spPr bwMode="auto">
            <a:xfrm>
              <a:off x="3432" y="1284"/>
              <a:ext cx="10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b="1" i="0">
                  <a:solidFill>
                    <a:srgbClr val="000000"/>
                  </a:solidFill>
                </a:rPr>
                <a:t>PIB Nominal</a:t>
              </a:r>
            </a:p>
          </p:txBody>
        </p:sp>
        <p:sp>
          <p:nvSpPr>
            <p:cNvPr id="49188" name="Freeform 36"/>
            <p:cNvSpPr>
              <a:spLocks/>
            </p:cNvSpPr>
            <p:nvPr/>
          </p:nvSpPr>
          <p:spPr bwMode="auto">
            <a:xfrm>
              <a:off x="1124" y="1320"/>
              <a:ext cx="3850" cy="2419"/>
            </a:xfrm>
            <a:custGeom>
              <a:avLst/>
              <a:gdLst/>
              <a:ahLst/>
              <a:cxnLst>
                <a:cxn ang="0">
                  <a:pos x="87" y="2413"/>
                </a:cxn>
                <a:cxn ang="0">
                  <a:pos x="245" y="2395"/>
                </a:cxn>
                <a:cxn ang="0">
                  <a:pos x="356" y="2377"/>
                </a:cxn>
                <a:cxn ang="0">
                  <a:pos x="396" y="2365"/>
                </a:cxn>
                <a:cxn ang="0">
                  <a:pos x="435" y="2353"/>
                </a:cxn>
                <a:cxn ang="0">
                  <a:pos x="467" y="2329"/>
                </a:cxn>
                <a:cxn ang="0">
                  <a:pos x="570" y="2299"/>
                </a:cxn>
                <a:cxn ang="0">
                  <a:pos x="712" y="2287"/>
                </a:cxn>
                <a:cxn ang="0">
                  <a:pos x="958" y="2228"/>
                </a:cxn>
                <a:cxn ang="0">
                  <a:pos x="1211" y="2162"/>
                </a:cxn>
                <a:cxn ang="0">
                  <a:pos x="1235" y="2144"/>
                </a:cxn>
                <a:cxn ang="0">
                  <a:pos x="1314" y="2090"/>
                </a:cxn>
                <a:cxn ang="0">
                  <a:pos x="1330" y="2072"/>
                </a:cxn>
                <a:cxn ang="0">
                  <a:pos x="1377" y="2054"/>
                </a:cxn>
                <a:cxn ang="0">
                  <a:pos x="1520" y="2018"/>
                </a:cxn>
                <a:cxn ang="0">
                  <a:pos x="1575" y="2006"/>
                </a:cxn>
                <a:cxn ang="0">
                  <a:pos x="1607" y="1982"/>
                </a:cxn>
                <a:cxn ang="0">
                  <a:pos x="1646" y="1976"/>
                </a:cxn>
                <a:cxn ang="0">
                  <a:pos x="1662" y="1952"/>
                </a:cxn>
                <a:cxn ang="0">
                  <a:pos x="1710" y="1934"/>
                </a:cxn>
                <a:cxn ang="0">
                  <a:pos x="1733" y="1928"/>
                </a:cxn>
                <a:cxn ang="0">
                  <a:pos x="1820" y="1875"/>
                </a:cxn>
                <a:cxn ang="0">
                  <a:pos x="1915" y="1761"/>
                </a:cxn>
                <a:cxn ang="0">
                  <a:pos x="2074" y="1629"/>
                </a:cxn>
                <a:cxn ang="0">
                  <a:pos x="2129" y="1575"/>
                </a:cxn>
                <a:cxn ang="0">
                  <a:pos x="2248" y="1492"/>
                </a:cxn>
                <a:cxn ang="0">
                  <a:pos x="2359" y="1444"/>
                </a:cxn>
                <a:cxn ang="0">
                  <a:pos x="2375" y="1420"/>
                </a:cxn>
                <a:cxn ang="0">
                  <a:pos x="2406" y="1402"/>
                </a:cxn>
                <a:cxn ang="0">
                  <a:pos x="2446" y="1372"/>
                </a:cxn>
                <a:cxn ang="0">
                  <a:pos x="2525" y="1288"/>
                </a:cxn>
                <a:cxn ang="0">
                  <a:pos x="2588" y="1187"/>
                </a:cxn>
                <a:cxn ang="0">
                  <a:pos x="2628" y="1163"/>
                </a:cxn>
                <a:cxn ang="0">
                  <a:pos x="2667" y="1139"/>
                </a:cxn>
                <a:cxn ang="0">
                  <a:pos x="2802" y="1037"/>
                </a:cxn>
                <a:cxn ang="0">
                  <a:pos x="2857" y="995"/>
                </a:cxn>
                <a:cxn ang="0">
                  <a:pos x="2936" y="929"/>
                </a:cxn>
                <a:cxn ang="0">
                  <a:pos x="2976" y="870"/>
                </a:cxn>
                <a:cxn ang="0">
                  <a:pos x="2976" y="840"/>
                </a:cxn>
                <a:cxn ang="0">
                  <a:pos x="3000" y="810"/>
                </a:cxn>
                <a:cxn ang="0">
                  <a:pos x="3126" y="690"/>
                </a:cxn>
                <a:cxn ang="0">
                  <a:pos x="3237" y="582"/>
                </a:cxn>
                <a:cxn ang="0">
                  <a:pos x="3261" y="564"/>
                </a:cxn>
                <a:cxn ang="0">
                  <a:pos x="3253" y="576"/>
                </a:cxn>
                <a:cxn ang="0">
                  <a:pos x="3245" y="588"/>
                </a:cxn>
                <a:cxn ang="0">
                  <a:pos x="3269" y="558"/>
                </a:cxn>
                <a:cxn ang="0">
                  <a:pos x="3301" y="523"/>
                </a:cxn>
                <a:cxn ang="0">
                  <a:pos x="3356" y="463"/>
                </a:cxn>
                <a:cxn ang="0">
                  <a:pos x="3396" y="421"/>
                </a:cxn>
                <a:cxn ang="0">
                  <a:pos x="3530" y="283"/>
                </a:cxn>
                <a:cxn ang="0">
                  <a:pos x="3556" y="108"/>
                </a:cxn>
                <a:cxn ang="0">
                  <a:pos x="3676" y="72"/>
                </a:cxn>
                <a:cxn ang="0">
                  <a:pos x="3730" y="54"/>
                </a:cxn>
                <a:cxn ang="0">
                  <a:pos x="3802" y="12"/>
                </a:cxn>
                <a:cxn ang="0">
                  <a:pos x="3850" y="0"/>
                </a:cxn>
              </a:cxnLst>
              <a:rect l="0" t="0" r="r" b="b"/>
              <a:pathLst>
                <a:path w="3850" h="2419">
                  <a:moveTo>
                    <a:pt x="0" y="2419"/>
                  </a:moveTo>
                  <a:lnTo>
                    <a:pt x="87" y="2413"/>
                  </a:lnTo>
                  <a:lnTo>
                    <a:pt x="166" y="2401"/>
                  </a:lnTo>
                  <a:lnTo>
                    <a:pt x="245" y="2395"/>
                  </a:lnTo>
                  <a:lnTo>
                    <a:pt x="332" y="2383"/>
                  </a:lnTo>
                  <a:lnTo>
                    <a:pt x="356" y="2377"/>
                  </a:lnTo>
                  <a:lnTo>
                    <a:pt x="380" y="2371"/>
                  </a:lnTo>
                  <a:lnTo>
                    <a:pt x="396" y="2365"/>
                  </a:lnTo>
                  <a:lnTo>
                    <a:pt x="419" y="2359"/>
                  </a:lnTo>
                  <a:lnTo>
                    <a:pt x="435" y="2353"/>
                  </a:lnTo>
                  <a:lnTo>
                    <a:pt x="443" y="2353"/>
                  </a:lnTo>
                  <a:lnTo>
                    <a:pt x="467" y="2329"/>
                  </a:lnTo>
                  <a:lnTo>
                    <a:pt x="499" y="2317"/>
                  </a:lnTo>
                  <a:lnTo>
                    <a:pt x="570" y="2299"/>
                  </a:lnTo>
                  <a:lnTo>
                    <a:pt x="649" y="2293"/>
                  </a:lnTo>
                  <a:lnTo>
                    <a:pt x="712" y="2287"/>
                  </a:lnTo>
                  <a:lnTo>
                    <a:pt x="831" y="2251"/>
                  </a:lnTo>
                  <a:lnTo>
                    <a:pt x="958" y="2228"/>
                  </a:lnTo>
                  <a:lnTo>
                    <a:pt x="1084" y="2198"/>
                  </a:lnTo>
                  <a:lnTo>
                    <a:pt x="1211" y="2162"/>
                  </a:lnTo>
                  <a:lnTo>
                    <a:pt x="1219" y="2156"/>
                  </a:lnTo>
                  <a:lnTo>
                    <a:pt x="1235" y="2144"/>
                  </a:lnTo>
                  <a:lnTo>
                    <a:pt x="1274" y="2120"/>
                  </a:lnTo>
                  <a:lnTo>
                    <a:pt x="1314" y="2090"/>
                  </a:lnTo>
                  <a:lnTo>
                    <a:pt x="1322" y="2078"/>
                  </a:lnTo>
                  <a:lnTo>
                    <a:pt x="1330" y="2072"/>
                  </a:lnTo>
                  <a:lnTo>
                    <a:pt x="1353" y="2060"/>
                  </a:lnTo>
                  <a:lnTo>
                    <a:pt x="1377" y="2054"/>
                  </a:lnTo>
                  <a:lnTo>
                    <a:pt x="1448" y="2036"/>
                  </a:lnTo>
                  <a:lnTo>
                    <a:pt x="1520" y="2018"/>
                  </a:lnTo>
                  <a:lnTo>
                    <a:pt x="1551" y="2012"/>
                  </a:lnTo>
                  <a:lnTo>
                    <a:pt x="1575" y="2006"/>
                  </a:lnTo>
                  <a:lnTo>
                    <a:pt x="1591" y="1994"/>
                  </a:lnTo>
                  <a:lnTo>
                    <a:pt x="1607" y="1982"/>
                  </a:lnTo>
                  <a:lnTo>
                    <a:pt x="1630" y="1982"/>
                  </a:lnTo>
                  <a:lnTo>
                    <a:pt x="1646" y="1976"/>
                  </a:lnTo>
                  <a:lnTo>
                    <a:pt x="1654" y="1964"/>
                  </a:lnTo>
                  <a:lnTo>
                    <a:pt x="1662" y="1952"/>
                  </a:lnTo>
                  <a:lnTo>
                    <a:pt x="1686" y="1946"/>
                  </a:lnTo>
                  <a:lnTo>
                    <a:pt x="1710" y="1934"/>
                  </a:lnTo>
                  <a:lnTo>
                    <a:pt x="1725" y="1928"/>
                  </a:lnTo>
                  <a:lnTo>
                    <a:pt x="1733" y="1928"/>
                  </a:lnTo>
                  <a:lnTo>
                    <a:pt x="1773" y="1899"/>
                  </a:lnTo>
                  <a:lnTo>
                    <a:pt x="1820" y="1875"/>
                  </a:lnTo>
                  <a:lnTo>
                    <a:pt x="1868" y="1815"/>
                  </a:lnTo>
                  <a:lnTo>
                    <a:pt x="1915" y="1761"/>
                  </a:lnTo>
                  <a:lnTo>
                    <a:pt x="2034" y="1665"/>
                  </a:lnTo>
                  <a:lnTo>
                    <a:pt x="2074" y="1629"/>
                  </a:lnTo>
                  <a:lnTo>
                    <a:pt x="2113" y="1587"/>
                  </a:lnTo>
                  <a:lnTo>
                    <a:pt x="2129" y="1575"/>
                  </a:lnTo>
                  <a:lnTo>
                    <a:pt x="2145" y="1564"/>
                  </a:lnTo>
                  <a:lnTo>
                    <a:pt x="2248" y="1492"/>
                  </a:lnTo>
                  <a:lnTo>
                    <a:pt x="2303" y="1468"/>
                  </a:lnTo>
                  <a:lnTo>
                    <a:pt x="2359" y="1444"/>
                  </a:lnTo>
                  <a:lnTo>
                    <a:pt x="2375" y="1432"/>
                  </a:lnTo>
                  <a:lnTo>
                    <a:pt x="2375" y="1420"/>
                  </a:lnTo>
                  <a:lnTo>
                    <a:pt x="2390" y="1408"/>
                  </a:lnTo>
                  <a:lnTo>
                    <a:pt x="2406" y="1402"/>
                  </a:lnTo>
                  <a:lnTo>
                    <a:pt x="2422" y="1390"/>
                  </a:lnTo>
                  <a:lnTo>
                    <a:pt x="2446" y="1372"/>
                  </a:lnTo>
                  <a:lnTo>
                    <a:pt x="2493" y="1336"/>
                  </a:lnTo>
                  <a:lnTo>
                    <a:pt x="2525" y="1288"/>
                  </a:lnTo>
                  <a:lnTo>
                    <a:pt x="2557" y="1234"/>
                  </a:lnTo>
                  <a:lnTo>
                    <a:pt x="2588" y="1187"/>
                  </a:lnTo>
                  <a:lnTo>
                    <a:pt x="2604" y="1175"/>
                  </a:lnTo>
                  <a:lnTo>
                    <a:pt x="2628" y="1163"/>
                  </a:lnTo>
                  <a:lnTo>
                    <a:pt x="2644" y="1151"/>
                  </a:lnTo>
                  <a:lnTo>
                    <a:pt x="2667" y="1139"/>
                  </a:lnTo>
                  <a:lnTo>
                    <a:pt x="2786" y="1049"/>
                  </a:lnTo>
                  <a:lnTo>
                    <a:pt x="2802" y="1037"/>
                  </a:lnTo>
                  <a:lnTo>
                    <a:pt x="2818" y="1019"/>
                  </a:lnTo>
                  <a:lnTo>
                    <a:pt x="2857" y="995"/>
                  </a:lnTo>
                  <a:lnTo>
                    <a:pt x="2897" y="971"/>
                  </a:lnTo>
                  <a:lnTo>
                    <a:pt x="2936" y="929"/>
                  </a:lnTo>
                  <a:lnTo>
                    <a:pt x="2968" y="888"/>
                  </a:lnTo>
                  <a:lnTo>
                    <a:pt x="2976" y="870"/>
                  </a:lnTo>
                  <a:lnTo>
                    <a:pt x="2976" y="858"/>
                  </a:lnTo>
                  <a:lnTo>
                    <a:pt x="2976" y="840"/>
                  </a:lnTo>
                  <a:lnTo>
                    <a:pt x="2992" y="822"/>
                  </a:lnTo>
                  <a:lnTo>
                    <a:pt x="3000" y="810"/>
                  </a:lnTo>
                  <a:lnTo>
                    <a:pt x="3024" y="786"/>
                  </a:lnTo>
                  <a:lnTo>
                    <a:pt x="3126" y="690"/>
                  </a:lnTo>
                  <a:lnTo>
                    <a:pt x="3221" y="594"/>
                  </a:lnTo>
                  <a:lnTo>
                    <a:pt x="3237" y="582"/>
                  </a:lnTo>
                  <a:lnTo>
                    <a:pt x="3245" y="570"/>
                  </a:lnTo>
                  <a:lnTo>
                    <a:pt x="3261" y="564"/>
                  </a:lnTo>
                  <a:lnTo>
                    <a:pt x="3261" y="564"/>
                  </a:lnTo>
                  <a:lnTo>
                    <a:pt x="3253" y="576"/>
                  </a:lnTo>
                  <a:lnTo>
                    <a:pt x="3245" y="582"/>
                  </a:lnTo>
                  <a:lnTo>
                    <a:pt x="3245" y="588"/>
                  </a:lnTo>
                  <a:lnTo>
                    <a:pt x="3261" y="576"/>
                  </a:lnTo>
                  <a:lnTo>
                    <a:pt x="3269" y="558"/>
                  </a:lnTo>
                  <a:lnTo>
                    <a:pt x="3285" y="541"/>
                  </a:lnTo>
                  <a:lnTo>
                    <a:pt x="3301" y="523"/>
                  </a:lnTo>
                  <a:lnTo>
                    <a:pt x="3309" y="505"/>
                  </a:lnTo>
                  <a:lnTo>
                    <a:pt x="3356" y="463"/>
                  </a:lnTo>
                  <a:lnTo>
                    <a:pt x="3380" y="445"/>
                  </a:lnTo>
                  <a:lnTo>
                    <a:pt x="3396" y="421"/>
                  </a:lnTo>
                  <a:lnTo>
                    <a:pt x="3459" y="343"/>
                  </a:lnTo>
                  <a:lnTo>
                    <a:pt x="3530" y="283"/>
                  </a:lnTo>
                  <a:lnTo>
                    <a:pt x="3562" y="247"/>
                  </a:lnTo>
                  <a:lnTo>
                    <a:pt x="3556" y="108"/>
                  </a:lnTo>
                  <a:lnTo>
                    <a:pt x="3622" y="90"/>
                  </a:lnTo>
                  <a:lnTo>
                    <a:pt x="3676" y="72"/>
                  </a:lnTo>
                  <a:lnTo>
                    <a:pt x="3706" y="60"/>
                  </a:lnTo>
                  <a:lnTo>
                    <a:pt x="3730" y="54"/>
                  </a:lnTo>
                  <a:lnTo>
                    <a:pt x="3766" y="24"/>
                  </a:lnTo>
                  <a:lnTo>
                    <a:pt x="3802" y="12"/>
                  </a:lnTo>
                  <a:lnTo>
                    <a:pt x="3826" y="12"/>
                  </a:lnTo>
                  <a:lnTo>
                    <a:pt x="3850" y="0"/>
                  </a:lnTo>
                  <a:lnTo>
                    <a:pt x="3826" y="12"/>
                  </a:lnTo>
                </a:path>
              </a:pathLst>
            </a:custGeom>
            <a:noFill/>
            <a:ln w="381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47675" y="852488"/>
            <a:ext cx="874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Índices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1125538"/>
            <a:ext cx="17351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900" b="1" i="0">
                <a:solidFill>
                  <a:srgbClr val="000000"/>
                </a:solidFill>
                <a:latin typeface="Arial" charset="0"/>
              </a:rPr>
              <a:t> (1960 = 100)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757238" y="1800225"/>
            <a:ext cx="63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1,500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757238" y="3195638"/>
            <a:ext cx="63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1,000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968375" y="4616450"/>
            <a:ext cx="423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500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257300" y="6038850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 flipV="1">
            <a:off x="1654175" y="6016625"/>
            <a:ext cx="0" cy="176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V="1">
            <a:off x="2497138" y="6016625"/>
            <a:ext cx="0" cy="176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V="1">
            <a:off x="3340100" y="6016625"/>
            <a:ext cx="0" cy="176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V="1">
            <a:off x="4181475" y="6016625"/>
            <a:ext cx="0" cy="176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4999038" y="6016625"/>
            <a:ext cx="0" cy="176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5867400" y="6016625"/>
            <a:ext cx="0" cy="176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6710363" y="6016625"/>
            <a:ext cx="0" cy="176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V="1">
            <a:off x="7553325" y="6016625"/>
            <a:ext cx="0" cy="176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V="1">
            <a:off x="8394700" y="6016625"/>
            <a:ext cx="0" cy="176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1476375" y="4776788"/>
            <a:ext cx="1762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1476375" y="3355975"/>
            <a:ext cx="17621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1476375" y="1935163"/>
            <a:ext cx="1762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1363663" y="62484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1960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2205038" y="62484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1965</a:t>
            </a: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3048000" y="62484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1970</a:t>
            </a:r>
          </a:p>
        </p:txBody>
      </p:sp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3916363" y="62484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1975</a:t>
            </a:r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4733925" y="62484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1980</a:t>
            </a:r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5575300" y="62484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1985</a:t>
            </a:r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6418263" y="62484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1990</a:t>
            </a: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7261225" y="62484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1995</a:t>
            </a: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8129588" y="62484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2000</a:t>
            </a:r>
          </a:p>
        </p:txBody>
      </p:sp>
      <p:sp>
        <p:nvSpPr>
          <p:cNvPr id="49181" name="Freeform 29"/>
          <p:cNvSpPr>
            <a:spLocks/>
          </p:cNvSpPr>
          <p:nvPr/>
        </p:nvSpPr>
        <p:spPr bwMode="auto">
          <a:xfrm>
            <a:off x="1468438" y="904875"/>
            <a:ext cx="7110412" cy="5292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33"/>
              </a:cxn>
              <a:cxn ang="0">
                <a:pos x="4478" y="3333"/>
              </a:cxn>
            </a:cxnLst>
            <a:rect l="0" t="0" r="r" b="b"/>
            <a:pathLst>
              <a:path w="4479" h="3334">
                <a:moveTo>
                  <a:pt x="0" y="0"/>
                </a:moveTo>
                <a:lnTo>
                  <a:pt x="0" y="3333"/>
                </a:lnTo>
                <a:lnTo>
                  <a:pt x="4478" y="333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grpSp>
        <p:nvGrpSpPr>
          <p:cNvPr id="49195" name="Group 43"/>
          <p:cNvGrpSpPr>
            <a:grpSpLocks/>
          </p:cNvGrpSpPr>
          <p:nvPr/>
        </p:nvGrpSpPr>
        <p:grpSpPr bwMode="auto">
          <a:xfrm>
            <a:off x="1670050" y="2362200"/>
            <a:ext cx="6281738" cy="3506788"/>
            <a:chOff x="1052" y="1488"/>
            <a:chExt cx="3957" cy="2209"/>
          </a:xfrm>
        </p:grpSpPr>
        <p:sp>
          <p:nvSpPr>
            <p:cNvPr id="49183" name="Rectangle 31"/>
            <p:cNvSpPr>
              <a:spLocks noChangeArrowheads="1"/>
            </p:cNvSpPr>
            <p:nvPr/>
          </p:nvSpPr>
          <p:spPr bwMode="auto">
            <a:xfrm>
              <a:off x="4764" y="1834"/>
              <a:ext cx="2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b="1" i="0">
                  <a:solidFill>
                    <a:srgbClr val="000000"/>
                  </a:solidFill>
                </a:rPr>
                <a:t>M2</a:t>
              </a:r>
            </a:p>
          </p:txBody>
        </p:sp>
        <p:sp>
          <p:nvSpPr>
            <p:cNvPr id="49187" name="Freeform 35"/>
            <p:cNvSpPr>
              <a:spLocks/>
            </p:cNvSpPr>
            <p:nvPr/>
          </p:nvSpPr>
          <p:spPr bwMode="auto">
            <a:xfrm>
              <a:off x="1052" y="1488"/>
              <a:ext cx="3934" cy="2209"/>
            </a:xfrm>
            <a:custGeom>
              <a:avLst/>
              <a:gdLst/>
              <a:ahLst/>
              <a:cxnLst>
                <a:cxn ang="0">
                  <a:pos x="192" y="2185"/>
                </a:cxn>
                <a:cxn ang="0">
                  <a:pos x="439" y="2162"/>
                </a:cxn>
                <a:cxn ang="0">
                  <a:pos x="527" y="2144"/>
                </a:cxn>
                <a:cxn ang="0">
                  <a:pos x="574" y="2120"/>
                </a:cxn>
                <a:cxn ang="0">
                  <a:pos x="694" y="2114"/>
                </a:cxn>
                <a:cxn ang="0">
                  <a:pos x="798" y="2103"/>
                </a:cxn>
                <a:cxn ang="0">
                  <a:pos x="869" y="2091"/>
                </a:cxn>
                <a:cxn ang="0">
                  <a:pos x="909" y="2079"/>
                </a:cxn>
                <a:cxn ang="0">
                  <a:pos x="917" y="2061"/>
                </a:cxn>
                <a:cxn ang="0">
                  <a:pos x="933" y="2049"/>
                </a:cxn>
                <a:cxn ang="0">
                  <a:pos x="1037" y="2043"/>
                </a:cxn>
                <a:cxn ang="0">
                  <a:pos x="1196" y="2014"/>
                </a:cxn>
                <a:cxn ang="0">
                  <a:pos x="1308" y="1943"/>
                </a:cxn>
                <a:cxn ang="0">
                  <a:pos x="1420" y="1878"/>
                </a:cxn>
                <a:cxn ang="0">
                  <a:pos x="1547" y="1842"/>
                </a:cxn>
                <a:cxn ang="0">
                  <a:pos x="1675" y="1771"/>
                </a:cxn>
                <a:cxn ang="0">
                  <a:pos x="1786" y="1671"/>
                </a:cxn>
                <a:cxn ang="0">
                  <a:pos x="1850" y="1641"/>
                </a:cxn>
                <a:cxn ang="0">
                  <a:pos x="1882" y="1612"/>
                </a:cxn>
                <a:cxn ang="0">
                  <a:pos x="1914" y="1600"/>
                </a:cxn>
                <a:cxn ang="0">
                  <a:pos x="1954" y="1588"/>
                </a:cxn>
                <a:cxn ang="0">
                  <a:pos x="1994" y="1576"/>
                </a:cxn>
                <a:cxn ang="0">
                  <a:pos x="2010" y="1570"/>
                </a:cxn>
                <a:cxn ang="0">
                  <a:pos x="2049" y="1546"/>
                </a:cxn>
                <a:cxn ang="0">
                  <a:pos x="2073" y="1529"/>
                </a:cxn>
                <a:cxn ang="0">
                  <a:pos x="2105" y="1517"/>
                </a:cxn>
                <a:cxn ang="0">
                  <a:pos x="2145" y="1481"/>
                </a:cxn>
                <a:cxn ang="0">
                  <a:pos x="2145" y="1481"/>
                </a:cxn>
                <a:cxn ang="0">
                  <a:pos x="2145" y="1487"/>
                </a:cxn>
                <a:cxn ang="0">
                  <a:pos x="2177" y="1470"/>
                </a:cxn>
                <a:cxn ang="0">
                  <a:pos x="2201" y="1446"/>
                </a:cxn>
                <a:cxn ang="0">
                  <a:pos x="2289" y="1381"/>
                </a:cxn>
                <a:cxn ang="0">
                  <a:pos x="2344" y="1304"/>
                </a:cxn>
                <a:cxn ang="0">
                  <a:pos x="2416" y="1203"/>
                </a:cxn>
                <a:cxn ang="0">
                  <a:pos x="2432" y="1174"/>
                </a:cxn>
                <a:cxn ang="0">
                  <a:pos x="2448" y="1162"/>
                </a:cxn>
                <a:cxn ang="0">
                  <a:pos x="2480" y="1150"/>
                </a:cxn>
                <a:cxn ang="0">
                  <a:pos x="2584" y="1050"/>
                </a:cxn>
                <a:cxn ang="0">
                  <a:pos x="2703" y="961"/>
                </a:cxn>
                <a:cxn ang="0">
                  <a:pos x="2743" y="914"/>
                </a:cxn>
                <a:cxn ang="0">
                  <a:pos x="2775" y="866"/>
                </a:cxn>
                <a:cxn ang="0">
                  <a:pos x="2807" y="843"/>
                </a:cxn>
                <a:cxn ang="0">
                  <a:pos x="2879" y="795"/>
                </a:cxn>
                <a:cxn ang="0">
                  <a:pos x="2982" y="707"/>
                </a:cxn>
                <a:cxn ang="0">
                  <a:pos x="3054" y="612"/>
                </a:cxn>
                <a:cxn ang="0">
                  <a:pos x="3158" y="517"/>
                </a:cxn>
                <a:cxn ang="0">
                  <a:pos x="3182" y="494"/>
                </a:cxn>
                <a:cxn ang="0">
                  <a:pos x="3253" y="464"/>
                </a:cxn>
                <a:cxn ang="0">
                  <a:pos x="3317" y="440"/>
                </a:cxn>
                <a:cxn ang="0">
                  <a:pos x="3357" y="429"/>
                </a:cxn>
                <a:cxn ang="0">
                  <a:pos x="3389" y="405"/>
                </a:cxn>
                <a:cxn ang="0">
                  <a:pos x="3526" y="432"/>
                </a:cxn>
                <a:cxn ang="0">
                  <a:pos x="3586" y="390"/>
                </a:cxn>
                <a:cxn ang="0">
                  <a:pos x="3640" y="348"/>
                </a:cxn>
                <a:cxn ang="0">
                  <a:pos x="3724" y="282"/>
                </a:cxn>
                <a:cxn ang="0">
                  <a:pos x="3764" y="251"/>
                </a:cxn>
                <a:cxn ang="0">
                  <a:pos x="3819" y="233"/>
                </a:cxn>
                <a:cxn ang="0">
                  <a:pos x="3851" y="221"/>
                </a:cxn>
                <a:cxn ang="0">
                  <a:pos x="3875" y="204"/>
                </a:cxn>
                <a:cxn ang="0">
                  <a:pos x="3934" y="0"/>
                </a:cxn>
                <a:cxn ang="0">
                  <a:pos x="3910" y="144"/>
                </a:cxn>
              </a:cxnLst>
              <a:rect l="0" t="0" r="r" b="b"/>
              <a:pathLst>
                <a:path w="3934" h="2209">
                  <a:moveTo>
                    <a:pt x="0" y="2209"/>
                  </a:moveTo>
                  <a:lnTo>
                    <a:pt x="192" y="2185"/>
                  </a:lnTo>
                  <a:lnTo>
                    <a:pt x="375" y="2174"/>
                  </a:lnTo>
                  <a:lnTo>
                    <a:pt x="439" y="2162"/>
                  </a:lnTo>
                  <a:lnTo>
                    <a:pt x="503" y="2150"/>
                  </a:lnTo>
                  <a:lnTo>
                    <a:pt x="527" y="2144"/>
                  </a:lnTo>
                  <a:lnTo>
                    <a:pt x="551" y="2132"/>
                  </a:lnTo>
                  <a:lnTo>
                    <a:pt x="574" y="2120"/>
                  </a:lnTo>
                  <a:lnTo>
                    <a:pt x="598" y="2114"/>
                  </a:lnTo>
                  <a:lnTo>
                    <a:pt x="694" y="2114"/>
                  </a:lnTo>
                  <a:lnTo>
                    <a:pt x="782" y="2108"/>
                  </a:lnTo>
                  <a:lnTo>
                    <a:pt x="798" y="2103"/>
                  </a:lnTo>
                  <a:lnTo>
                    <a:pt x="838" y="2097"/>
                  </a:lnTo>
                  <a:lnTo>
                    <a:pt x="869" y="2091"/>
                  </a:lnTo>
                  <a:lnTo>
                    <a:pt x="893" y="2085"/>
                  </a:lnTo>
                  <a:lnTo>
                    <a:pt x="909" y="2079"/>
                  </a:lnTo>
                  <a:lnTo>
                    <a:pt x="917" y="2073"/>
                  </a:lnTo>
                  <a:lnTo>
                    <a:pt x="917" y="2061"/>
                  </a:lnTo>
                  <a:lnTo>
                    <a:pt x="917" y="2055"/>
                  </a:lnTo>
                  <a:lnTo>
                    <a:pt x="933" y="2049"/>
                  </a:lnTo>
                  <a:lnTo>
                    <a:pt x="949" y="2049"/>
                  </a:lnTo>
                  <a:lnTo>
                    <a:pt x="1037" y="2043"/>
                  </a:lnTo>
                  <a:lnTo>
                    <a:pt x="1133" y="2037"/>
                  </a:lnTo>
                  <a:lnTo>
                    <a:pt x="1196" y="2014"/>
                  </a:lnTo>
                  <a:lnTo>
                    <a:pt x="1252" y="1984"/>
                  </a:lnTo>
                  <a:lnTo>
                    <a:pt x="1308" y="1943"/>
                  </a:lnTo>
                  <a:lnTo>
                    <a:pt x="1364" y="1901"/>
                  </a:lnTo>
                  <a:lnTo>
                    <a:pt x="1420" y="1878"/>
                  </a:lnTo>
                  <a:lnTo>
                    <a:pt x="1483" y="1860"/>
                  </a:lnTo>
                  <a:lnTo>
                    <a:pt x="1547" y="1842"/>
                  </a:lnTo>
                  <a:lnTo>
                    <a:pt x="1603" y="1819"/>
                  </a:lnTo>
                  <a:lnTo>
                    <a:pt x="1675" y="1771"/>
                  </a:lnTo>
                  <a:lnTo>
                    <a:pt x="1738" y="1718"/>
                  </a:lnTo>
                  <a:lnTo>
                    <a:pt x="1786" y="1671"/>
                  </a:lnTo>
                  <a:lnTo>
                    <a:pt x="1818" y="1653"/>
                  </a:lnTo>
                  <a:lnTo>
                    <a:pt x="1850" y="1641"/>
                  </a:lnTo>
                  <a:lnTo>
                    <a:pt x="1866" y="1617"/>
                  </a:lnTo>
                  <a:lnTo>
                    <a:pt x="1882" y="1612"/>
                  </a:lnTo>
                  <a:lnTo>
                    <a:pt x="1898" y="1606"/>
                  </a:lnTo>
                  <a:lnTo>
                    <a:pt x="1914" y="1600"/>
                  </a:lnTo>
                  <a:lnTo>
                    <a:pt x="1938" y="1594"/>
                  </a:lnTo>
                  <a:lnTo>
                    <a:pt x="1954" y="1588"/>
                  </a:lnTo>
                  <a:lnTo>
                    <a:pt x="1970" y="1582"/>
                  </a:lnTo>
                  <a:lnTo>
                    <a:pt x="1994" y="1576"/>
                  </a:lnTo>
                  <a:lnTo>
                    <a:pt x="2010" y="1570"/>
                  </a:lnTo>
                  <a:lnTo>
                    <a:pt x="2010" y="1570"/>
                  </a:lnTo>
                  <a:lnTo>
                    <a:pt x="2033" y="1552"/>
                  </a:lnTo>
                  <a:lnTo>
                    <a:pt x="2049" y="1546"/>
                  </a:lnTo>
                  <a:lnTo>
                    <a:pt x="2065" y="1535"/>
                  </a:lnTo>
                  <a:lnTo>
                    <a:pt x="2073" y="1529"/>
                  </a:lnTo>
                  <a:lnTo>
                    <a:pt x="2089" y="1523"/>
                  </a:lnTo>
                  <a:lnTo>
                    <a:pt x="2105" y="1517"/>
                  </a:lnTo>
                  <a:lnTo>
                    <a:pt x="2129" y="1493"/>
                  </a:lnTo>
                  <a:lnTo>
                    <a:pt x="2145" y="1481"/>
                  </a:lnTo>
                  <a:lnTo>
                    <a:pt x="2145" y="1476"/>
                  </a:lnTo>
                  <a:lnTo>
                    <a:pt x="2145" y="1481"/>
                  </a:lnTo>
                  <a:lnTo>
                    <a:pt x="2137" y="1487"/>
                  </a:lnTo>
                  <a:lnTo>
                    <a:pt x="2145" y="1487"/>
                  </a:lnTo>
                  <a:lnTo>
                    <a:pt x="2153" y="1481"/>
                  </a:lnTo>
                  <a:lnTo>
                    <a:pt x="2177" y="1470"/>
                  </a:lnTo>
                  <a:lnTo>
                    <a:pt x="2193" y="1458"/>
                  </a:lnTo>
                  <a:lnTo>
                    <a:pt x="2201" y="1446"/>
                  </a:lnTo>
                  <a:lnTo>
                    <a:pt x="2241" y="1410"/>
                  </a:lnTo>
                  <a:lnTo>
                    <a:pt x="2289" y="1381"/>
                  </a:lnTo>
                  <a:lnTo>
                    <a:pt x="2313" y="1339"/>
                  </a:lnTo>
                  <a:lnTo>
                    <a:pt x="2344" y="1304"/>
                  </a:lnTo>
                  <a:lnTo>
                    <a:pt x="2400" y="1227"/>
                  </a:lnTo>
                  <a:lnTo>
                    <a:pt x="2416" y="1203"/>
                  </a:lnTo>
                  <a:lnTo>
                    <a:pt x="2424" y="1186"/>
                  </a:lnTo>
                  <a:lnTo>
                    <a:pt x="2432" y="1174"/>
                  </a:lnTo>
                  <a:lnTo>
                    <a:pt x="2440" y="1168"/>
                  </a:lnTo>
                  <a:lnTo>
                    <a:pt x="2448" y="1162"/>
                  </a:lnTo>
                  <a:lnTo>
                    <a:pt x="2464" y="1156"/>
                  </a:lnTo>
                  <a:lnTo>
                    <a:pt x="2480" y="1150"/>
                  </a:lnTo>
                  <a:lnTo>
                    <a:pt x="2528" y="1097"/>
                  </a:lnTo>
                  <a:lnTo>
                    <a:pt x="2584" y="1050"/>
                  </a:lnTo>
                  <a:lnTo>
                    <a:pt x="2647" y="1002"/>
                  </a:lnTo>
                  <a:lnTo>
                    <a:pt x="2703" y="961"/>
                  </a:lnTo>
                  <a:lnTo>
                    <a:pt x="2719" y="937"/>
                  </a:lnTo>
                  <a:lnTo>
                    <a:pt x="2743" y="914"/>
                  </a:lnTo>
                  <a:lnTo>
                    <a:pt x="2759" y="890"/>
                  </a:lnTo>
                  <a:lnTo>
                    <a:pt x="2775" y="866"/>
                  </a:lnTo>
                  <a:lnTo>
                    <a:pt x="2791" y="854"/>
                  </a:lnTo>
                  <a:lnTo>
                    <a:pt x="2807" y="843"/>
                  </a:lnTo>
                  <a:lnTo>
                    <a:pt x="2839" y="819"/>
                  </a:lnTo>
                  <a:lnTo>
                    <a:pt x="2879" y="795"/>
                  </a:lnTo>
                  <a:lnTo>
                    <a:pt x="2910" y="766"/>
                  </a:lnTo>
                  <a:lnTo>
                    <a:pt x="2982" y="707"/>
                  </a:lnTo>
                  <a:lnTo>
                    <a:pt x="3022" y="659"/>
                  </a:lnTo>
                  <a:lnTo>
                    <a:pt x="3054" y="612"/>
                  </a:lnTo>
                  <a:lnTo>
                    <a:pt x="3142" y="529"/>
                  </a:lnTo>
                  <a:lnTo>
                    <a:pt x="3158" y="517"/>
                  </a:lnTo>
                  <a:lnTo>
                    <a:pt x="3174" y="505"/>
                  </a:lnTo>
                  <a:lnTo>
                    <a:pt x="3182" y="494"/>
                  </a:lnTo>
                  <a:lnTo>
                    <a:pt x="3198" y="482"/>
                  </a:lnTo>
                  <a:lnTo>
                    <a:pt x="3253" y="464"/>
                  </a:lnTo>
                  <a:lnTo>
                    <a:pt x="3301" y="446"/>
                  </a:lnTo>
                  <a:lnTo>
                    <a:pt x="3317" y="440"/>
                  </a:lnTo>
                  <a:lnTo>
                    <a:pt x="3333" y="434"/>
                  </a:lnTo>
                  <a:lnTo>
                    <a:pt x="3357" y="429"/>
                  </a:lnTo>
                  <a:lnTo>
                    <a:pt x="3365" y="423"/>
                  </a:lnTo>
                  <a:lnTo>
                    <a:pt x="3389" y="405"/>
                  </a:lnTo>
                  <a:lnTo>
                    <a:pt x="3454" y="462"/>
                  </a:lnTo>
                  <a:lnTo>
                    <a:pt x="3526" y="432"/>
                  </a:lnTo>
                  <a:lnTo>
                    <a:pt x="3562" y="408"/>
                  </a:lnTo>
                  <a:lnTo>
                    <a:pt x="3586" y="390"/>
                  </a:lnTo>
                  <a:lnTo>
                    <a:pt x="3610" y="402"/>
                  </a:lnTo>
                  <a:lnTo>
                    <a:pt x="3640" y="348"/>
                  </a:lnTo>
                  <a:lnTo>
                    <a:pt x="3688" y="324"/>
                  </a:lnTo>
                  <a:lnTo>
                    <a:pt x="3724" y="282"/>
                  </a:lnTo>
                  <a:lnTo>
                    <a:pt x="3748" y="270"/>
                  </a:lnTo>
                  <a:lnTo>
                    <a:pt x="3764" y="251"/>
                  </a:lnTo>
                  <a:lnTo>
                    <a:pt x="3795" y="239"/>
                  </a:lnTo>
                  <a:lnTo>
                    <a:pt x="3819" y="233"/>
                  </a:lnTo>
                  <a:lnTo>
                    <a:pt x="3835" y="227"/>
                  </a:lnTo>
                  <a:lnTo>
                    <a:pt x="3851" y="221"/>
                  </a:lnTo>
                  <a:lnTo>
                    <a:pt x="3851" y="221"/>
                  </a:lnTo>
                  <a:lnTo>
                    <a:pt x="3875" y="204"/>
                  </a:lnTo>
                  <a:lnTo>
                    <a:pt x="3891" y="192"/>
                  </a:lnTo>
                  <a:lnTo>
                    <a:pt x="3934" y="0"/>
                  </a:lnTo>
                  <a:lnTo>
                    <a:pt x="3922" y="78"/>
                  </a:lnTo>
                  <a:lnTo>
                    <a:pt x="3910" y="144"/>
                  </a:lnTo>
                  <a:lnTo>
                    <a:pt x="3898" y="168"/>
                  </a:lnTo>
                </a:path>
              </a:pathLst>
            </a:custGeom>
            <a:noFill/>
            <a:ln w="38100" cap="rnd" cmpd="sng">
              <a:solidFill>
                <a:srgbClr val="33996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1600200" y="1524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latin typeface="Arial" charset="0"/>
              </a:rPr>
              <a:t>PIB Nominal, Quantidade de Moeda, e a Velocidade de Circulação da Moeda</a:t>
            </a:r>
            <a:endParaRPr lang="en-US" sz="3000" b="1" i="0"/>
          </a:p>
        </p:txBody>
      </p:sp>
      <p:grpSp>
        <p:nvGrpSpPr>
          <p:cNvPr id="49194" name="Group 42"/>
          <p:cNvGrpSpPr>
            <a:grpSpLocks/>
          </p:cNvGrpSpPr>
          <p:nvPr/>
        </p:nvGrpSpPr>
        <p:grpSpPr bwMode="auto">
          <a:xfrm>
            <a:off x="1765300" y="5454650"/>
            <a:ext cx="6862763" cy="508000"/>
            <a:chOff x="1112" y="3436"/>
            <a:chExt cx="4323" cy="320"/>
          </a:xfrm>
        </p:grpSpPr>
        <p:sp>
          <p:nvSpPr>
            <p:cNvPr id="49182" name="Rectangle 30"/>
            <p:cNvSpPr>
              <a:spLocks noChangeArrowheads="1"/>
            </p:cNvSpPr>
            <p:nvPr/>
          </p:nvSpPr>
          <p:spPr bwMode="auto">
            <a:xfrm>
              <a:off x="4560" y="3436"/>
              <a:ext cx="87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b="1" i="0">
                  <a:solidFill>
                    <a:srgbClr val="000000"/>
                  </a:solidFill>
                </a:rPr>
                <a:t>Velocidade</a:t>
              </a:r>
            </a:p>
          </p:txBody>
        </p:sp>
        <p:grpSp>
          <p:nvGrpSpPr>
            <p:cNvPr id="49193" name="Group 41"/>
            <p:cNvGrpSpPr>
              <a:grpSpLocks/>
            </p:cNvGrpSpPr>
            <p:nvPr/>
          </p:nvGrpSpPr>
          <p:grpSpPr bwMode="auto">
            <a:xfrm>
              <a:off x="1112" y="3636"/>
              <a:ext cx="4096" cy="120"/>
              <a:chOff x="1112" y="3636"/>
              <a:chExt cx="4096" cy="120"/>
            </a:xfrm>
          </p:grpSpPr>
          <p:sp>
            <p:nvSpPr>
              <p:cNvPr id="49189" name="Freeform 37"/>
              <p:cNvSpPr>
                <a:spLocks/>
              </p:cNvSpPr>
              <p:nvPr/>
            </p:nvSpPr>
            <p:spPr bwMode="auto">
              <a:xfrm>
                <a:off x="1112" y="3694"/>
                <a:ext cx="3828" cy="62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29" y="37"/>
                  </a:cxn>
                  <a:cxn ang="0">
                    <a:pos x="266" y="43"/>
                  </a:cxn>
                  <a:cxn ang="0">
                    <a:pos x="523" y="55"/>
                  </a:cxn>
                  <a:cxn ang="0">
                    <a:pos x="652" y="61"/>
                  </a:cxn>
                  <a:cxn ang="0">
                    <a:pos x="781" y="49"/>
                  </a:cxn>
                  <a:cxn ang="0">
                    <a:pos x="910" y="31"/>
                  </a:cxn>
                  <a:cxn ang="0">
                    <a:pos x="1031" y="0"/>
                  </a:cxn>
                  <a:cxn ang="0">
                    <a:pos x="1224" y="0"/>
                  </a:cxn>
                  <a:cxn ang="0">
                    <a:pos x="1426" y="7"/>
                  </a:cxn>
                  <a:cxn ang="0">
                    <a:pos x="1619" y="13"/>
                  </a:cxn>
                  <a:cxn ang="0">
                    <a:pos x="1812" y="31"/>
                  </a:cxn>
                  <a:cxn ang="0">
                    <a:pos x="1957" y="25"/>
                  </a:cxn>
                  <a:cxn ang="0">
                    <a:pos x="2094" y="19"/>
                  </a:cxn>
                  <a:cxn ang="0">
                    <a:pos x="2231" y="19"/>
                  </a:cxn>
                  <a:cxn ang="0">
                    <a:pos x="2368" y="25"/>
                  </a:cxn>
                  <a:cxn ang="0">
                    <a:pos x="2441" y="31"/>
                  </a:cxn>
                  <a:cxn ang="0">
                    <a:pos x="2505" y="37"/>
                  </a:cxn>
                  <a:cxn ang="0">
                    <a:pos x="2650" y="31"/>
                  </a:cxn>
                  <a:cxn ang="0">
                    <a:pos x="2787" y="19"/>
                  </a:cxn>
                  <a:cxn ang="0">
                    <a:pos x="2924" y="13"/>
                  </a:cxn>
                  <a:cxn ang="0">
                    <a:pos x="3053" y="7"/>
                  </a:cxn>
                  <a:cxn ang="0">
                    <a:pos x="3182" y="0"/>
                  </a:cxn>
                  <a:cxn ang="0">
                    <a:pos x="3424" y="0"/>
                  </a:cxn>
                  <a:cxn ang="0">
                    <a:pos x="3665" y="0"/>
                  </a:cxn>
                  <a:cxn ang="0">
                    <a:pos x="3794" y="0"/>
                  </a:cxn>
                  <a:cxn ang="0">
                    <a:pos x="3923" y="0"/>
                  </a:cxn>
                </a:cxnLst>
                <a:rect l="0" t="0" r="r" b="b"/>
                <a:pathLst>
                  <a:path w="3924" h="62">
                    <a:moveTo>
                      <a:pt x="0" y="31"/>
                    </a:moveTo>
                    <a:lnTo>
                      <a:pt x="129" y="37"/>
                    </a:lnTo>
                    <a:lnTo>
                      <a:pt x="266" y="43"/>
                    </a:lnTo>
                    <a:lnTo>
                      <a:pt x="523" y="55"/>
                    </a:lnTo>
                    <a:lnTo>
                      <a:pt x="652" y="61"/>
                    </a:lnTo>
                    <a:lnTo>
                      <a:pt x="781" y="49"/>
                    </a:lnTo>
                    <a:lnTo>
                      <a:pt x="910" y="31"/>
                    </a:lnTo>
                    <a:lnTo>
                      <a:pt x="1031" y="0"/>
                    </a:lnTo>
                    <a:lnTo>
                      <a:pt x="1224" y="0"/>
                    </a:lnTo>
                    <a:lnTo>
                      <a:pt x="1426" y="7"/>
                    </a:lnTo>
                    <a:lnTo>
                      <a:pt x="1619" y="13"/>
                    </a:lnTo>
                    <a:lnTo>
                      <a:pt x="1812" y="31"/>
                    </a:lnTo>
                    <a:lnTo>
                      <a:pt x="1957" y="25"/>
                    </a:lnTo>
                    <a:lnTo>
                      <a:pt x="2094" y="19"/>
                    </a:lnTo>
                    <a:lnTo>
                      <a:pt x="2231" y="19"/>
                    </a:lnTo>
                    <a:lnTo>
                      <a:pt x="2368" y="25"/>
                    </a:lnTo>
                    <a:lnTo>
                      <a:pt x="2441" y="31"/>
                    </a:lnTo>
                    <a:lnTo>
                      <a:pt x="2505" y="37"/>
                    </a:lnTo>
                    <a:lnTo>
                      <a:pt x="2650" y="31"/>
                    </a:lnTo>
                    <a:lnTo>
                      <a:pt x="2787" y="19"/>
                    </a:lnTo>
                    <a:lnTo>
                      <a:pt x="2924" y="13"/>
                    </a:lnTo>
                    <a:lnTo>
                      <a:pt x="3053" y="7"/>
                    </a:lnTo>
                    <a:lnTo>
                      <a:pt x="3182" y="0"/>
                    </a:lnTo>
                    <a:lnTo>
                      <a:pt x="3424" y="0"/>
                    </a:lnTo>
                    <a:lnTo>
                      <a:pt x="3665" y="0"/>
                    </a:lnTo>
                    <a:lnTo>
                      <a:pt x="3794" y="0"/>
                    </a:lnTo>
                    <a:lnTo>
                      <a:pt x="3923" y="0"/>
                    </a:lnTo>
                  </a:path>
                </a:pathLst>
              </a:custGeom>
              <a:noFill/>
              <a:ln w="38100" cap="rnd" cmpd="sng">
                <a:solidFill>
                  <a:srgbClr val="474A8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9192" name="Freeform 40"/>
              <p:cNvSpPr>
                <a:spLocks/>
              </p:cNvSpPr>
              <p:nvPr/>
            </p:nvSpPr>
            <p:spPr bwMode="auto">
              <a:xfrm>
                <a:off x="4920" y="3636"/>
                <a:ext cx="288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20" y="0"/>
                  </a:cxn>
                  <a:cxn ang="0">
                    <a:pos x="288" y="60"/>
                  </a:cxn>
                </a:cxnLst>
                <a:rect l="0" t="0" r="r" b="b"/>
                <a:pathLst>
                  <a:path w="288" h="60">
                    <a:moveTo>
                      <a:pt x="0" y="60"/>
                    </a:moveTo>
                    <a:lnTo>
                      <a:pt x="120" y="0"/>
                    </a:lnTo>
                    <a:lnTo>
                      <a:pt x="288" y="60"/>
                    </a:lnTo>
                  </a:path>
                </a:pathLst>
              </a:custGeom>
              <a:noFill/>
              <a:ln w="38100" cap="flat" cmpd="sng">
                <a:solidFill>
                  <a:srgbClr val="474A8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  <a:noFill/>
          <a:ln/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effectLst/>
              </a:rPr>
              <a:t>Equilíbrio do Nível de Preços, Taxa de Inflação e a Teoria Quantitativa da Moeda</a:t>
            </a:r>
            <a:endParaRPr lang="en-US" sz="320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0000"/>
            </a:pPr>
            <a:r>
              <a:rPr lang="en-US"/>
              <a:t>A velocidade de circulação da moeda é relativamente estável ao longo do tempo.</a:t>
            </a:r>
          </a:p>
          <a:p>
            <a:pPr>
              <a:buSzPct val="70000"/>
            </a:pPr>
            <a:r>
              <a:rPr lang="en-US"/>
              <a:t>Quanto o Banco Central modifica a oferta da quantidade de moeda, isto causa mudanças proporcionais no valor nominal da produção (P x Y).</a:t>
            </a:r>
          </a:p>
          <a:p>
            <a:pPr>
              <a:buSzPct val="70000"/>
            </a:pPr>
            <a:r>
              <a:rPr lang="en-US"/>
              <a:t>A moeda é neutra, portanto, ela não afeta a produção.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81000"/>
            <a:ext cx="8610600" cy="1143000"/>
          </a:xfrm>
          <a:noFill/>
          <a:ln/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effectLst/>
              </a:rPr>
              <a:t>Equilíbrio do Nível de Preços, Taxa de Inflação e a Teoria Quantitativa da Moeda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0000"/>
            </a:pPr>
            <a:r>
              <a:rPr lang="en-US"/>
              <a:t>Quando o Banco Central altera a oferta de moeda e induz mudanças paralelas no valor nominal da produção, aquelas modificações também se refletem em variações do nível de preços.</a:t>
            </a:r>
          </a:p>
          <a:p>
            <a:pPr>
              <a:buSzPct val="70000"/>
            </a:pPr>
            <a:r>
              <a:rPr lang="en-US"/>
              <a:t>Quando o Banco Central aumenta a oferta de moeda rapidamente, o resultado é uma maior taxa de inflação.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Hiperinflação</a:t>
            </a:r>
            <a:endParaRPr lang="en-US" sz="360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5025" y="1981200"/>
            <a:ext cx="7467600" cy="3200400"/>
          </a:xfrm>
          <a:noFill/>
          <a:ln/>
        </p:spPr>
        <p:txBody>
          <a:bodyPr/>
          <a:lstStyle/>
          <a:p>
            <a:pPr>
              <a:buSzPct val="70000"/>
            </a:pPr>
            <a:r>
              <a:rPr lang="en-US"/>
              <a:t>Hiperinflação é a inflação que excede uma taxa de 50 porcento ao mês. </a:t>
            </a:r>
          </a:p>
          <a:p>
            <a:pPr>
              <a:buSzPct val="70000"/>
            </a:pPr>
            <a:r>
              <a:rPr lang="en-US"/>
              <a:t> A hiperinflação ocorre em alguns países quando o governo imprime muito dinheiro para pagar seus gastos.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effectLst/>
              </a:rPr>
              <a:t>Moeda e Preços durante</a:t>
            </a:r>
            <a:br>
              <a:rPr lang="en-US" sz="3200">
                <a:solidFill>
                  <a:schemeClr val="tx1"/>
                </a:solidFill>
                <a:effectLst/>
              </a:rPr>
            </a:br>
            <a:r>
              <a:rPr lang="en-US" sz="3200">
                <a:solidFill>
                  <a:schemeClr val="tx1"/>
                </a:solidFill>
                <a:effectLst/>
              </a:rPr>
              <a:t>Quatro Hiperinflações</a:t>
            </a:r>
            <a:endParaRPr lang="en-US" sz="320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6053138" y="1838325"/>
            <a:ext cx="1331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i="0">
                <a:solidFill>
                  <a:srgbClr val="000000"/>
                </a:solidFill>
              </a:rPr>
              <a:t>(b) Hungria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7942263" y="4716463"/>
            <a:ext cx="1003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Oferta de</a:t>
            </a:r>
          </a:p>
          <a:p>
            <a:pPr algn="ctr"/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moeda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8329613" y="612933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1925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7731125" y="612933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1924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7113588" y="612933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1923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6518275" y="612933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1922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5765800" y="6137275"/>
            <a:ext cx="50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1921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2743200" y="3505200"/>
            <a:ext cx="1689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Nível de preços</a:t>
            </a: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5802313" y="5165725"/>
            <a:ext cx="1111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5802313" y="4256088"/>
            <a:ext cx="1111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5802313" y="3344863"/>
            <a:ext cx="1111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4900613" y="3176588"/>
            <a:ext cx="825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100,000</a:t>
            </a: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5029200" y="4114800"/>
            <a:ext cx="698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10,000</a:t>
            </a: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5156200" y="5033963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1,000</a:t>
            </a: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5346700" y="597535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100</a:t>
            </a:r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 flipV="1">
            <a:off x="5965825" y="58420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 flipV="1">
            <a:off x="7410450" y="5834063"/>
            <a:ext cx="0" cy="2238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 flipV="1">
            <a:off x="8024813" y="5834063"/>
            <a:ext cx="0" cy="2238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 flipV="1">
            <a:off x="8623300" y="5834063"/>
            <a:ext cx="0" cy="2238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366" name="Freeform 22"/>
          <p:cNvSpPr>
            <a:spLocks/>
          </p:cNvSpPr>
          <p:nvPr/>
        </p:nvSpPr>
        <p:spPr bwMode="auto">
          <a:xfrm>
            <a:off x="5791200" y="2255838"/>
            <a:ext cx="3019425" cy="38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99"/>
              </a:cxn>
              <a:cxn ang="0">
                <a:pos x="1901" y="2399"/>
              </a:cxn>
            </a:cxnLst>
            <a:rect l="0" t="0" r="r" b="b"/>
            <a:pathLst>
              <a:path w="1902" h="2400">
                <a:moveTo>
                  <a:pt x="0" y="0"/>
                </a:moveTo>
                <a:lnTo>
                  <a:pt x="0" y="2399"/>
                </a:lnTo>
                <a:lnTo>
                  <a:pt x="1901" y="2399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 flipV="1">
            <a:off x="6656388" y="5842000"/>
            <a:ext cx="0" cy="227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4519613" y="2243138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Índice (Jan. 1921 = 100)</a:t>
            </a: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1870075" y="1838325"/>
            <a:ext cx="1228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i="0">
                <a:solidFill>
                  <a:srgbClr val="000000"/>
                </a:solidFill>
              </a:rPr>
              <a:t>(a) Áustria</a:t>
            </a: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3810000" y="612933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1925</a:t>
            </a: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3211513" y="612933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1924</a:t>
            </a: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2593975" y="612933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1923</a:t>
            </a: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1998663" y="612933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1922</a:t>
            </a: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1246188" y="6137275"/>
            <a:ext cx="50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1921</a:t>
            </a:r>
          </a:p>
        </p:txBody>
      </p:sp>
      <p:sp>
        <p:nvSpPr>
          <p:cNvPr id="57375" name="Line 31"/>
          <p:cNvSpPr>
            <a:spLocks noChangeShapeType="1"/>
          </p:cNvSpPr>
          <p:nvPr/>
        </p:nvSpPr>
        <p:spPr bwMode="auto">
          <a:xfrm>
            <a:off x="1282700" y="5165725"/>
            <a:ext cx="1111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376" name="Line 32"/>
          <p:cNvSpPr>
            <a:spLocks noChangeShapeType="1"/>
          </p:cNvSpPr>
          <p:nvPr/>
        </p:nvSpPr>
        <p:spPr bwMode="auto">
          <a:xfrm>
            <a:off x="1282700" y="4256088"/>
            <a:ext cx="1111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377" name="Line 33"/>
          <p:cNvSpPr>
            <a:spLocks noChangeShapeType="1"/>
          </p:cNvSpPr>
          <p:nvPr/>
        </p:nvSpPr>
        <p:spPr bwMode="auto">
          <a:xfrm>
            <a:off x="1282700" y="3344863"/>
            <a:ext cx="1111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378" name="Rectangle 34"/>
          <p:cNvSpPr>
            <a:spLocks noChangeArrowheads="1"/>
          </p:cNvSpPr>
          <p:nvPr/>
        </p:nvSpPr>
        <p:spPr bwMode="auto">
          <a:xfrm>
            <a:off x="381000" y="3176588"/>
            <a:ext cx="825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100,000</a:t>
            </a:r>
          </a:p>
        </p:txBody>
      </p:sp>
      <p:sp>
        <p:nvSpPr>
          <p:cNvPr id="57379" name="Rectangle 35"/>
          <p:cNvSpPr>
            <a:spLocks noChangeArrowheads="1"/>
          </p:cNvSpPr>
          <p:nvPr/>
        </p:nvSpPr>
        <p:spPr bwMode="auto">
          <a:xfrm>
            <a:off x="509588" y="4114800"/>
            <a:ext cx="698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10,000</a:t>
            </a:r>
          </a:p>
        </p:txBody>
      </p:sp>
      <p:sp>
        <p:nvSpPr>
          <p:cNvPr id="57380" name="Rectangle 36"/>
          <p:cNvSpPr>
            <a:spLocks noChangeArrowheads="1"/>
          </p:cNvSpPr>
          <p:nvPr/>
        </p:nvSpPr>
        <p:spPr bwMode="auto">
          <a:xfrm>
            <a:off x="636588" y="5033963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1,000</a:t>
            </a:r>
          </a:p>
        </p:txBody>
      </p:sp>
      <p:sp>
        <p:nvSpPr>
          <p:cNvPr id="57381" name="Rectangle 37"/>
          <p:cNvSpPr>
            <a:spLocks noChangeArrowheads="1"/>
          </p:cNvSpPr>
          <p:nvPr/>
        </p:nvSpPr>
        <p:spPr bwMode="auto">
          <a:xfrm>
            <a:off x="827088" y="597535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100</a:t>
            </a:r>
          </a:p>
        </p:txBody>
      </p:sp>
      <p:sp>
        <p:nvSpPr>
          <p:cNvPr id="57382" name="Line 38"/>
          <p:cNvSpPr>
            <a:spLocks noChangeShapeType="1"/>
          </p:cNvSpPr>
          <p:nvPr/>
        </p:nvSpPr>
        <p:spPr bwMode="auto">
          <a:xfrm flipV="1">
            <a:off x="1446213" y="5842000"/>
            <a:ext cx="0" cy="223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383" name="Line 39"/>
          <p:cNvSpPr>
            <a:spLocks noChangeShapeType="1"/>
          </p:cNvSpPr>
          <p:nvPr/>
        </p:nvSpPr>
        <p:spPr bwMode="auto">
          <a:xfrm flipV="1">
            <a:off x="2890838" y="5834063"/>
            <a:ext cx="0" cy="2238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384" name="Line 40"/>
          <p:cNvSpPr>
            <a:spLocks noChangeShapeType="1"/>
          </p:cNvSpPr>
          <p:nvPr/>
        </p:nvSpPr>
        <p:spPr bwMode="auto">
          <a:xfrm flipV="1">
            <a:off x="3505200" y="5834063"/>
            <a:ext cx="0" cy="2238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385" name="Line 41"/>
          <p:cNvSpPr>
            <a:spLocks noChangeShapeType="1"/>
          </p:cNvSpPr>
          <p:nvPr/>
        </p:nvSpPr>
        <p:spPr bwMode="auto">
          <a:xfrm flipV="1">
            <a:off x="4103688" y="5834063"/>
            <a:ext cx="0" cy="2238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386" name="Freeform 42"/>
          <p:cNvSpPr>
            <a:spLocks/>
          </p:cNvSpPr>
          <p:nvPr/>
        </p:nvSpPr>
        <p:spPr bwMode="auto">
          <a:xfrm>
            <a:off x="1271588" y="2255838"/>
            <a:ext cx="3376612" cy="38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99"/>
              </a:cxn>
              <a:cxn ang="0">
                <a:pos x="2126" y="2399"/>
              </a:cxn>
            </a:cxnLst>
            <a:rect l="0" t="0" r="r" b="b"/>
            <a:pathLst>
              <a:path w="2127" h="2400">
                <a:moveTo>
                  <a:pt x="0" y="0"/>
                </a:moveTo>
                <a:lnTo>
                  <a:pt x="0" y="2399"/>
                </a:lnTo>
                <a:lnTo>
                  <a:pt x="2126" y="2399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7387" name="Line 43"/>
          <p:cNvSpPr>
            <a:spLocks noChangeShapeType="1"/>
          </p:cNvSpPr>
          <p:nvPr/>
        </p:nvSpPr>
        <p:spPr bwMode="auto">
          <a:xfrm flipV="1">
            <a:off x="2136775" y="5842000"/>
            <a:ext cx="0" cy="227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388" name="Rectangle 44"/>
          <p:cNvSpPr>
            <a:spLocks noChangeArrowheads="1"/>
          </p:cNvSpPr>
          <p:nvPr/>
        </p:nvSpPr>
        <p:spPr bwMode="auto">
          <a:xfrm>
            <a:off x="0" y="2243138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Índice (Jan. 1921 = 100)</a:t>
            </a:r>
          </a:p>
        </p:txBody>
      </p:sp>
      <p:sp>
        <p:nvSpPr>
          <p:cNvPr id="57389" name="Freeform 45"/>
          <p:cNvSpPr>
            <a:spLocks/>
          </p:cNvSpPr>
          <p:nvPr/>
        </p:nvSpPr>
        <p:spPr bwMode="auto">
          <a:xfrm>
            <a:off x="1482725" y="3952875"/>
            <a:ext cx="2930525" cy="2117725"/>
          </a:xfrm>
          <a:custGeom>
            <a:avLst/>
            <a:gdLst/>
            <a:ahLst/>
            <a:cxnLst>
              <a:cxn ang="0">
                <a:pos x="44" y="1315"/>
              </a:cxn>
              <a:cxn ang="0">
                <a:pos x="178" y="1241"/>
              </a:cxn>
              <a:cxn ang="0">
                <a:pos x="227" y="1223"/>
              </a:cxn>
              <a:cxn ang="0">
                <a:pos x="298" y="1205"/>
              </a:cxn>
              <a:cxn ang="0">
                <a:pos x="311" y="1198"/>
              </a:cxn>
              <a:cxn ang="0">
                <a:pos x="355" y="1168"/>
              </a:cxn>
              <a:cxn ang="0">
                <a:pos x="400" y="1143"/>
              </a:cxn>
              <a:cxn ang="0">
                <a:pos x="453" y="1088"/>
              </a:cxn>
              <a:cxn ang="0">
                <a:pos x="502" y="1033"/>
              </a:cxn>
              <a:cxn ang="0">
                <a:pos x="511" y="997"/>
              </a:cxn>
              <a:cxn ang="0">
                <a:pos x="511" y="997"/>
              </a:cxn>
              <a:cxn ang="0">
                <a:pos x="516" y="1003"/>
              </a:cxn>
              <a:cxn ang="0">
                <a:pos x="533" y="978"/>
              </a:cxn>
              <a:cxn ang="0">
                <a:pos x="542" y="942"/>
              </a:cxn>
              <a:cxn ang="0">
                <a:pos x="600" y="899"/>
              </a:cxn>
              <a:cxn ang="0">
                <a:pos x="667" y="874"/>
              </a:cxn>
              <a:cxn ang="0">
                <a:pos x="698" y="856"/>
              </a:cxn>
              <a:cxn ang="0">
                <a:pos x="733" y="844"/>
              </a:cxn>
              <a:cxn ang="0">
                <a:pos x="782" y="789"/>
              </a:cxn>
              <a:cxn ang="0">
                <a:pos x="822" y="734"/>
              </a:cxn>
              <a:cxn ang="0">
                <a:pos x="858" y="648"/>
              </a:cxn>
              <a:cxn ang="0">
                <a:pos x="911" y="575"/>
              </a:cxn>
              <a:cxn ang="0">
                <a:pos x="978" y="440"/>
              </a:cxn>
              <a:cxn ang="0">
                <a:pos x="991" y="391"/>
              </a:cxn>
              <a:cxn ang="0">
                <a:pos x="1014" y="360"/>
              </a:cxn>
              <a:cxn ang="0">
                <a:pos x="1040" y="318"/>
              </a:cxn>
              <a:cxn ang="0">
                <a:pos x="1067" y="256"/>
              </a:cxn>
              <a:cxn ang="0">
                <a:pos x="1129" y="183"/>
              </a:cxn>
              <a:cxn ang="0">
                <a:pos x="1254" y="122"/>
              </a:cxn>
              <a:cxn ang="0">
                <a:pos x="1391" y="73"/>
              </a:cxn>
              <a:cxn ang="0">
                <a:pos x="1463" y="42"/>
              </a:cxn>
              <a:cxn ang="0">
                <a:pos x="1645" y="24"/>
              </a:cxn>
              <a:cxn ang="0">
                <a:pos x="1801" y="18"/>
              </a:cxn>
              <a:cxn ang="0">
                <a:pos x="1823" y="12"/>
              </a:cxn>
              <a:cxn ang="0">
                <a:pos x="1836" y="6"/>
              </a:cxn>
            </a:cxnLst>
            <a:rect l="0" t="0" r="r" b="b"/>
            <a:pathLst>
              <a:path w="1846" h="1334">
                <a:moveTo>
                  <a:pt x="0" y="1333"/>
                </a:moveTo>
                <a:lnTo>
                  <a:pt x="44" y="1315"/>
                </a:lnTo>
                <a:lnTo>
                  <a:pt x="89" y="1296"/>
                </a:lnTo>
                <a:lnTo>
                  <a:pt x="178" y="1241"/>
                </a:lnTo>
                <a:lnTo>
                  <a:pt x="200" y="1229"/>
                </a:lnTo>
                <a:lnTo>
                  <a:pt x="227" y="1223"/>
                </a:lnTo>
                <a:lnTo>
                  <a:pt x="275" y="1211"/>
                </a:lnTo>
                <a:lnTo>
                  <a:pt x="298" y="1205"/>
                </a:lnTo>
                <a:lnTo>
                  <a:pt x="307" y="1198"/>
                </a:lnTo>
                <a:lnTo>
                  <a:pt x="311" y="1198"/>
                </a:lnTo>
                <a:lnTo>
                  <a:pt x="333" y="1180"/>
                </a:lnTo>
                <a:lnTo>
                  <a:pt x="355" y="1168"/>
                </a:lnTo>
                <a:lnTo>
                  <a:pt x="378" y="1156"/>
                </a:lnTo>
                <a:lnTo>
                  <a:pt x="400" y="1143"/>
                </a:lnTo>
                <a:lnTo>
                  <a:pt x="427" y="1119"/>
                </a:lnTo>
                <a:lnTo>
                  <a:pt x="453" y="1088"/>
                </a:lnTo>
                <a:lnTo>
                  <a:pt x="476" y="1064"/>
                </a:lnTo>
                <a:lnTo>
                  <a:pt x="502" y="1033"/>
                </a:lnTo>
                <a:lnTo>
                  <a:pt x="511" y="1009"/>
                </a:lnTo>
                <a:lnTo>
                  <a:pt x="511" y="997"/>
                </a:lnTo>
                <a:lnTo>
                  <a:pt x="511" y="997"/>
                </a:lnTo>
                <a:lnTo>
                  <a:pt x="511" y="997"/>
                </a:lnTo>
                <a:lnTo>
                  <a:pt x="511" y="1003"/>
                </a:lnTo>
                <a:lnTo>
                  <a:pt x="516" y="1003"/>
                </a:lnTo>
                <a:lnTo>
                  <a:pt x="520" y="997"/>
                </a:lnTo>
                <a:lnTo>
                  <a:pt x="533" y="978"/>
                </a:lnTo>
                <a:lnTo>
                  <a:pt x="538" y="960"/>
                </a:lnTo>
                <a:lnTo>
                  <a:pt x="542" y="942"/>
                </a:lnTo>
                <a:lnTo>
                  <a:pt x="569" y="917"/>
                </a:lnTo>
                <a:lnTo>
                  <a:pt x="600" y="899"/>
                </a:lnTo>
                <a:lnTo>
                  <a:pt x="636" y="886"/>
                </a:lnTo>
                <a:lnTo>
                  <a:pt x="667" y="874"/>
                </a:lnTo>
                <a:lnTo>
                  <a:pt x="684" y="868"/>
                </a:lnTo>
                <a:lnTo>
                  <a:pt x="698" y="856"/>
                </a:lnTo>
                <a:lnTo>
                  <a:pt x="716" y="850"/>
                </a:lnTo>
                <a:lnTo>
                  <a:pt x="733" y="844"/>
                </a:lnTo>
                <a:lnTo>
                  <a:pt x="756" y="819"/>
                </a:lnTo>
                <a:lnTo>
                  <a:pt x="782" y="789"/>
                </a:lnTo>
                <a:lnTo>
                  <a:pt x="805" y="764"/>
                </a:lnTo>
                <a:lnTo>
                  <a:pt x="822" y="734"/>
                </a:lnTo>
                <a:lnTo>
                  <a:pt x="840" y="691"/>
                </a:lnTo>
                <a:lnTo>
                  <a:pt x="858" y="648"/>
                </a:lnTo>
                <a:lnTo>
                  <a:pt x="880" y="611"/>
                </a:lnTo>
                <a:lnTo>
                  <a:pt x="911" y="575"/>
                </a:lnTo>
                <a:lnTo>
                  <a:pt x="942" y="507"/>
                </a:lnTo>
                <a:lnTo>
                  <a:pt x="978" y="440"/>
                </a:lnTo>
                <a:lnTo>
                  <a:pt x="987" y="409"/>
                </a:lnTo>
                <a:lnTo>
                  <a:pt x="991" y="391"/>
                </a:lnTo>
                <a:lnTo>
                  <a:pt x="1000" y="379"/>
                </a:lnTo>
                <a:lnTo>
                  <a:pt x="1014" y="360"/>
                </a:lnTo>
                <a:lnTo>
                  <a:pt x="1027" y="336"/>
                </a:lnTo>
                <a:lnTo>
                  <a:pt x="1040" y="318"/>
                </a:lnTo>
                <a:lnTo>
                  <a:pt x="1045" y="311"/>
                </a:lnTo>
                <a:lnTo>
                  <a:pt x="1067" y="256"/>
                </a:lnTo>
                <a:lnTo>
                  <a:pt x="1094" y="214"/>
                </a:lnTo>
                <a:lnTo>
                  <a:pt x="1129" y="183"/>
                </a:lnTo>
                <a:lnTo>
                  <a:pt x="1165" y="159"/>
                </a:lnTo>
                <a:lnTo>
                  <a:pt x="1254" y="122"/>
                </a:lnTo>
                <a:lnTo>
                  <a:pt x="1356" y="85"/>
                </a:lnTo>
                <a:lnTo>
                  <a:pt x="1391" y="73"/>
                </a:lnTo>
                <a:lnTo>
                  <a:pt x="1427" y="55"/>
                </a:lnTo>
                <a:lnTo>
                  <a:pt x="1463" y="42"/>
                </a:lnTo>
                <a:lnTo>
                  <a:pt x="1498" y="30"/>
                </a:lnTo>
                <a:lnTo>
                  <a:pt x="1645" y="24"/>
                </a:lnTo>
                <a:lnTo>
                  <a:pt x="1787" y="24"/>
                </a:lnTo>
                <a:lnTo>
                  <a:pt x="1801" y="18"/>
                </a:lnTo>
                <a:lnTo>
                  <a:pt x="1809" y="18"/>
                </a:lnTo>
                <a:lnTo>
                  <a:pt x="1823" y="12"/>
                </a:lnTo>
                <a:lnTo>
                  <a:pt x="1827" y="12"/>
                </a:lnTo>
                <a:lnTo>
                  <a:pt x="1836" y="6"/>
                </a:lnTo>
                <a:lnTo>
                  <a:pt x="1845" y="0"/>
                </a:lnTo>
              </a:path>
            </a:pathLst>
          </a:custGeom>
          <a:noFill/>
          <a:ln w="25400" cap="rnd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7390" name="Freeform 46"/>
          <p:cNvSpPr>
            <a:spLocks/>
          </p:cNvSpPr>
          <p:nvPr/>
        </p:nvSpPr>
        <p:spPr bwMode="auto">
          <a:xfrm>
            <a:off x="1444625" y="3825875"/>
            <a:ext cx="3003550" cy="2262188"/>
          </a:xfrm>
          <a:custGeom>
            <a:avLst/>
            <a:gdLst/>
            <a:ahLst/>
            <a:cxnLst>
              <a:cxn ang="0">
                <a:pos x="18" y="1417"/>
              </a:cxn>
              <a:cxn ang="0">
                <a:pos x="36" y="1411"/>
              </a:cxn>
              <a:cxn ang="0">
                <a:pos x="36" y="1411"/>
              </a:cxn>
              <a:cxn ang="0">
                <a:pos x="27" y="1417"/>
              </a:cxn>
              <a:cxn ang="0">
                <a:pos x="40" y="1417"/>
              </a:cxn>
              <a:cxn ang="0">
                <a:pos x="76" y="1405"/>
              </a:cxn>
              <a:cxn ang="0">
                <a:pos x="121" y="1393"/>
              </a:cxn>
              <a:cxn ang="0">
                <a:pos x="161" y="1380"/>
              </a:cxn>
              <a:cxn ang="0">
                <a:pos x="201" y="1343"/>
              </a:cxn>
              <a:cxn ang="0">
                <a:pos x="246" y="1282"/>
              </a:cxn>
              <a:cxn ang="0">
                <a:pos x="309" y="1226"/>
              </a:cxn>
              <a:cxn ang="0">
                <a:pos x="412" y="1158"/>
              </a:cxn>
              <a:cxn ang="0">
                <a:pos x="457" y="1103"/>
              </a:cxn>
              <a:cxn ang="0">
                <a:pos x="466" y="1072"/>
              </a:cxn>
              <a:cxn ang="0">
                <a:pos x="470" y="1072"/>
              </a:cxn>
              <a:cxn ang="0">
                <a:pos x="475" y="1066"/>
              </a:cxn>
              <a:cxn ang="0">
                <a:pos x="502" y="1035"/>
              </a:cxn>
              <a:cxn ang="0">
                <a:pos x="511" y="1004"/>
              </a:cxn>
              <a:cxn ang="0">
                <a:pos x="524" y="986"/>
              </a:cxn>
              <a:cxn ang="0">
                <a:pos x="569" y="967"/>
              </a:cxn>
              <a:cxn ang="0">
                <a:pos x="623" y="949"/>
              </a:cxn>
              <a:cxn ang="0">
                <a:pos x="636" y="943"/>
              </a:cxn>
              <a:cxn ang="0">
                <a:pos x="668" y="924"/>
              </a:cxn>
              <a:cxn ang="0">
                <a:pos x="699" y="912"/>
              </a:cxn>
              <a:cxn ang="0">
                <a:pos x="739" y="881"/>
              </a:cxn>
              <a:cxn ang="0">
                <a:pos x="748" y="869"/>
              </a:cxn>
              <a:cxn ang="0">
                <a:pos x="748" y="869"/>
              </a:cxn>
              <a:cxn ang="0">
                <a:pos x="780" y="856"/>
              </a:cxn>
              <a:cxn ang="0">
                <a:pos x="856" y="783"/>
              </a:cxn>
              <a:cxn ang="0">
                <a:pos x="869" y="770"/>
              </a:cxn>
              <a:cxn ang="0">
                <a:pos x="901" y="709"/>
              </a:cxn>
              <a:cxn ang="0">
                <a:pos x="945" y="653"/>
              </a:cxn>
              <a:cxn ang="0">
                <a:pos x="968" y="616"/>
              </a:cxn>
              <a:cxn ang="0">
                <a:pos x="990" y="579"/>
              </a:cxn>
              <a:cxn ang="0">
                <a:pos x="1026" y="419"/>
              </a:cxn>
              <a:cxn ang="0">
                <a:pos x="1089" y="271"/>
              </a:cxn>
              <a:cxn ang="0">
                <a:pos x="1111" y="203"/>
              </a:cxn>
              <a:cxn ang="0">
                <a:pos x="1134" y="179"/>
              </a:cxn>
              <a:cxn ang="0">
                <a:pos x="1169" y="142"/>
              </a:cxn>
              <a:cxn ang="0">
                <a:pos x="1214" y="98"/>
              </a:cxn>
              <a:cxn ang="0">
                <a:pos x="1295" y="55"/>
              </a:cxn>
              <a:cxn ang="0">
                <a:pos x="1456" y="37"/>
              </a:cxn>
              <a:cxn ang="0">
                <a:pos x="1600" y="31"/>
              </a:cxn>
              <a:cxn ang="0">
                <a:pos x="1640" y="18"/>
              </a:cxn>
              <a:cxn ang="0">
                <a:pos x="1671" y="18"/>
              </a:cxn>
              <a:cxn ang="0">
                <a:pos x="1725" y="12"/>
              </a:cxn>
              <a:cxn ang="0">
                <a:pos x="1774" y="6"/>
              </a:cxn>
              <a:cxn ang="0">
                <a:pos x="1851" y="0"/>
              </a:cxn>
              <a:cxn ang="0">
                <a:pos x="1887" y="0"/>
              </a:cxn>
            </a:cxnLst>
            <a:rect l="0" t="0" r="r" b="b"/>
            <a:pathLst>
              <a:path w="1892" h="1425">
                <a:moveTo>
                  <a:pt x="0" y="1424"/>
                </a:moveTo>
                <a:lnTo>
                  <a:pt x="18" y="1417"/>
                </a:lnTo>
                <a:lnTo>
                  <a:pt x="27" y="1417"/>
                </a:lnTo>
                <a:lnTo>
                  <a:pt x="36" y="1411"/>
                </a:lnTo>
                <a:lnTo>
                  <a:pt x="36" y="1411"/>
                </a:lnTo>
                <a:lnTo>
                  <a:pt x="36" y="1411"/>
                </a:lnTo>
                <a:lnTo>
                  <a:pt x="27" y="1417"/>
                </a:lnTo>
                <a:lnTo>
                  <a:pt x="27" y="1417"/>
                </a:lnTo>
                <a:lnTo>
                  <a:pt x="31" y="1417"/>
                </a:lnTo>
                <a:lnTo>
                  <a:pt x="40" y="1417"/>
                </a:lnTo>
                <a:lnTo>
                  <a:pt x="54" y="1411"/>
                </a:lnTo>
                <a:lnTo>
                  <a:pt x="76" y="1405"/>
                </a:lnTo>
                <a:lnTo>
                  <a:pt x="103" y="1399"/>
                </a:lnTo>
                <a:lnTo>
                  <a:pt x="121" y="1393"/>
                </a:lnTo>
                <a:lnTo>
                  <a:pt x="143" y="1387"/>
                </a:lnTo>
                <a:lnTo>
                  <a:pt x="161" y="1380"/>
                </a:lnTo>
                <a:lnTo>
                  <a:pt x="170" y="1380"/>
                </a:lnTo>
                <a:lnTo>
                  <a:pt x="201" y="1343"/>
                </a:lnTo>
                <a:lnTo>
                  <a:pt x="233" y="1300"/>
                </a:lnTo>
                <a:lnTo>
                  <a:pt x="246" y="1282"/>
                </a:lnTo>
                <a:lnTo>
                  <a:pt x="255" y="1269"/>
                </a:lnTo>
                <a:lnTo>
                  <a:pt x="309" y="1226"/>
                </a:lnTo>
                <a:lnTo>
                  <a:pt x="363" y="1195"/>
                </a:lnTo>
                <a:lnTo>
                  <a:pt x="412" y="1158"/>
                </a:lnTo>
                <a:lnTo>
                  <a:pt x="434" y="1134"/>
                </a:lnTo>
                <a:lnTo>
                  <a:pt x="457" y="1103"/>
                </a:lnTo>
                <a:lnTo>
                  <a:pt x="466" y="1078"/>
                </a:lnTo>
                <a:lnTo>
                  <a:pt x="466" y="1072"/>
                </a:lnTo>
                <a:lnTo>
                  <a:pt x="470" y="1066"/>
                </a:lnTo>
                <a:lnTo>
                  <a:pt x="470" y="1072"/>
                </a:lnTo>
                <a:lnTo>
                  <a:pt x="470" y="1072"/>
                </a:lnTo>
                <a:lnTo>
                  <a:pt x="475" y="1066"/>
                </a:lnTo>
                <a:lnTo>
                  <a:pt x="484" y="1060"/>
                </a:lnTo>
                <a:lnTo>
                  <a:pt x="502" y="1035"/>
                </a:lnTo>
                <a:lnTo>
                  <a:pt x="511" y="1017"/>
                </a:lnTo>
                <a:lnTo>
                  <a:pt x="511" y="1004"/>
                </a:lnTo>
                <a:lnTo>
                  <a:pt x="515" y="992"/>
                </a:lnTo>
                <a:lnTo>
                  <a:pt x="524" y="986"/>
                </a:lnTo>
                <a:lnTo>
                  <a:pt x="533" y="980"/>
                </a:lnTo>
                <a:lnTo>
                  <a:pt x="569" y="967"/>
                </a:lnTo>
                <a:lnTo>
                  <a:pt x="600" y="955"/>
                </a:lnTo>
                <a:lnTo>
                  <a:pt x="623" y="949"/>
                </a:lnTo>
                <a:lnTo>
                  <a:pt x="632" y="943"/>
                </a:lnTo>
                <a:lnTo>
                  <a:pt x="636" y="943"/>
                </a:lnTo>
                <a:lnTo>
                  <a:pt x="650" y="937"/>
                </a:lnTo>
                <a:lnTo>
                  <a:pt x="668" y="924"/>
                </a:lnTo>
                <a:lnTo>
                  <a:pt x="685" y="918"/>
                </a:lnTo>
                <a:lnTo>
                  <a:pt x="699" y="912"/>
                </a:lnTo>
                <a:lnTo>
                  <a:pt x="726" y="893"/>
                </a:lnTo>
                <a:lnTo>
                  <a:pt x="739" y="881"/>
                </a:lnTo>
                <a:lnTo>
                  <a:pt x="744" y="869"/>
                </a:lnTo>
                <a:lnTo>
                  <a:pt x="748" y="869"/>
                </a:lnTo>
                <a:lnTo>
                  <a:pt x="744" y="869"/>
                </a:lnTo>
                <a:lnTo>
                  <a:pt x="748" y="869"/>
                </a:lnTo>
                <a:lnTo>
                  <a:pt x="757" y="863"/>
                </a:lnTo>
                <a:lnTo>
                  <a:pt x="780" y="856"/>
                </a:lnTo>
                <a:lnTo>
                  <a:pt x="833" y="801"/>
                </a:lnTo>
                <a:lnTo>
                  <a:pt x="856" y="783"/>
                </a:lnTo>
                <a:lnTo>
                  <a:pt x="865" y="776"/>
                </a:lnTo>
                <a:lnTo>
                  <a:pt x="869" y="770"/>
                </a:lnTo>
                <a:lnTo>
                  <a:pt x="883" y="733"/>
                </a:lnTo>
                <a:lnTo>
                  <a:pt x="901" y="709"/>
                </a:lnTo>
                <a:lnTo>
                  <a:pt x="918" y="684"/>
                </a:lnTo>
                <a:lnTo>
                  <a:pt x="945" y="653"/>
                </a:lnTo>
                <a:lnTo>
                  <a:pt x="959" y="635"/>
                </a:lnTo>
                <a:lnTo>
                  <a:pt x="968" y="616"/>
                </a:lnTo>
                <a:lnTo>
                  <a:pt x="977" y="598"/>
                </a:lnTo>
                <a:lnTo>
                  <a:pt x="990" y="579"/>
                </a:lnTo>
                <a:lnTo>
                  <a:pt x="1008" y="499"/>
                </a:lnTo>
                <a:lnTo>
                  <a:pt x="1026" y="419"/>
                </a:lnTo>
                <a:lnTo>
                  <a:pt x="1053" y="339"/>
                </a:lnTo>
                <a:lnTo>
                  <a:pt x="1089" y="271"/>
                </a:lnTo>
                <a:lnTo>
                  <a:pt x="1102" y="234"/>
                </a:lnTo>
                <a:lnTo>
                  <a:pt x="1111" y="203"/>
                </a:lnTo>
                <a:lnTo>
                  <a:pt x="1120" y="191"/>
                </a:lnTo>
                <a:lnTo>
                  <a:pt x="1134" y="179"/>
                </a:lnTo>
                <a:lnTo>
                  <a:pt x="1156" y="154"/>
                </a:lnTo>
                <a:lnTo>
                  <a:pt x="1169" y="142"/>
                </a:lnTo>
                <a:lnTo>
                  <a:pt x="1178" y="123"/>
                </a:lnTo>
                <a:lnTo>
                  <a:pt x="1214" y="98"/>
                </a:lnTo>
                <a:lnTo>
                  <a:pt x="1250" y="74"/>
                </a:lnTo>
                <a:lnTo>
                  <a:pt x="1295" y="55"/>
                </a:lnTo>
                <a:lnTo>
                  <a:pt x="1335" y="43"/>
                </a:lnTo>
                <a:lnTo>
                  <a:pt x="1456" y="37"/>
                </a:lnTo>
                <a:lnTo>
                  <a:pt x="1577" y="37"/>
                </a:lnTo>
                <a:lnTo>
                  <a:pt x="1600" y="31"/>
                </a:lnTo>
                <a:lnTo>
                  <a:pt x="1618" y="24"/>
                </a:lnTo>
                <a:lnTo>
                  <a:pt x="1640" y="18"/>
                </a:lnTo>
                <a:lnTo>
                  <a:pt x="1653" y="18"/>
                </a:lnTo>
                <a:lnTo>
                  <a:pt x="1671" y="18"/>
                </a:lnTo>
                <a:lnTo>
                  <a:pt x="1694" y="12"/>
                </a:lnTo>
                <a:lnTo>
                  <a:pt x="1725" y="12"/>
                </a:lnTo>
                <a:lnTo>
                  <a:pt x="1748" y="12"/>
                </a:lnTo>
                <a:lnTo>
                  <a:pt x="1774" y="6"/>
                </a:lnTo>
                <a:lnTo>
                  <a:pt x="1828" y="6"/>
                </a:lnTo>
                <a:lnTo>
                  <a:pt x="1851" y="0"/>
                </a:lnTo>
                <a:lnTo>
                  <a:pt x="1873" y="0"/>
                </a:lnTo>
                <a:lnTo>
                  <a:pt x="1887" y="0"/>
                </a:lnTo>
                <a:lnTo>
                  <a:pt x="1891" y="0"/>
                </a:lnTo>
              </a:path>
            </a:pathLst>
          </a:custGeom>
          <a:noFill/>
          <a:ln w="25400" cap="rnd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7391" name="Freeform 47"/>
          <p:cNvSpPr>
            <a:spLocks/>
          </p:cNvSpPr>
          <p:nvPr/>
        </p:nvSpPr>
        <p:spPr bwMode="auto">
          <a:xfrm>
            <a:off x="6335713" y="3487738"/>
            <a:ext cx="2293937" cy="2584450"/>
          </a:xfrm>
          <a:custGeom>
            <a:avLst/>
            <a:gdLst/>
            <a:ahLst/>
            <a:cxnLst>
              <a:cxn ang="0">
                <a:pos x="9" y="1609"/>
              </a:cxn>
              <a:cxn ang="0">
                <a:pos x="18" y="1584"/>
              </a:cxn>
              <a:cxn ang="0">
                <a:pos x="18" y="1566"/>
              </a:cxn>
              <a:cxn ang="0">
                <a:pos x="35" y="1505"/>
              </a:cxn>
              <a:cxn ang="0">
                <a:pos x="44" y="1468"/>
              </a:cxn>
              <a:cxn ang="0">
                <a:pos x="105" y="1450"/>
              </a:cxn>
              <a:cxn ang="0">
                <a:pos x="166" y="1450"/>
              </a:cxn>
              <a:cxn ang="0">
                <a:pos x="218" y="1431"/>
              </a:cxn>
              <a:cxn ang="0">
                <a:pos x="253" y="1419"/>
              </a:cxn>
              <a:cxn ang="0">
                <a:pos x="296" y="1419"/>
              </a:cxn>
              <a:cxn ang="0">
                <a:pos x="374" y="1382"/>
              </a:cxn>
              <a:cxn ang="0">
                <a:pos x="418" y="1333"/>
              </a:cxn>
              <a:cxn ang="0">
                <a:pos x="479" y="1235"/>
              </a:cxn>
              <a:cxn ang="0">
                <a:pos x="548" y="1101"/>
              </a:cxn>
              <a:cxn ang="0">
                <a:pos x="618" y="1058"/>
              </a:cxn>
              <a:cxn ang="0">
                <a:pos x="679" y="991"/>
              </a:cxn>
              <a:cxn ang="0">
                <a:pos x="740" y="911"/>
              </a:cxn>
              <a:cxn ang="0">
                <a:pos x="757" y="881"/>
              </a:cxn>
              <a:cxn ang="0">
                <a:pos x="783" y="838"/>
              </a:cxn>
              <a:cxn ang="0">
                <a:pos x="800" y="813"/>
              </a:cxn>
              <a:cxn ang="0">
                <a:pos x="818" y="770"/>
              </a:cxn>
              <a:cxn ang="0">
                <a:pos x="827" y="746"/>
              </a:cxn>
              <a:cxn ang="0">
                <a:pos x="835" y="715"/>
              </a:cxn>
              <a:cxn ang="0">
                <a:pos x="844" y="685"/>
              </a:cxn>
              <a:cxn ang="0">
                <a:pos x="844" y="642"/>
              </a:cxn>
              <a:cxn ang="0">
                <a:pos x="861" y="556"/>
              </a:cxn>
              <a:cxn ang="0">
                <a:pos x="896" y="446"/>
              </a:cxn>
              <a:cxn ang="0">
                <a:pos x="914" y="385"/>
              </a:cxn>
              <a:cxn ang="0">
                <a:pos x="957" y="336"/>
              </a:cxn>
              <a:cxn ang="0">
                <a:pos x="974" y="305"/>
              </a:cxn>
              <a:cxn ang="0">
                <a:pos x="1018" y="263"/>
              </a:cxn>
              <a:cxn ang="0">
                <a:pos x="1027" y="238"/>
              </a:cxn>
              <a:cxn ang="0">
                <a:pos x="1035" y="208"/>
              </a:cxn>
              <a:cxn ang="0">
                <a:pos x="1061" y="171"/>
              </a:cxn>
              <a:cxn ang="0">
                <a:pos x="1096" y="116"/>
              </a:cxn>
              <a:cxn ang="0">
                <a:pos x="1105" y="73"/>
              </a:cxn>
              <a:cxn ang="0">
                <a:pos x="1157" y="24"/>
              </a:cxn>
              <a:cxn ang="0">
                <a:pos x="1235" y="6"/>
              </a:cxn>
              <a:cxn ang="0">
                <a:pos x="1374" y="0"/>
              </a:cxn>
              <a:cxn ang="0">
                <a:pos x="1444" y="6"/>
              </a:cxn>
            </a:cxnLst>
            <a:rect l="0" t="0" r="r" b="b"/>
            <a:pathLst>
              <a:path w="1445" h="1628">
                <a:moveTo>
                  <a:pt x="0" y="1627"/>
                </a:moveTo>
                <a:lnTo>
                  <a:pt x="9" y="1609"/>
                </a:lnTo>
                <a:lnTo>
                  <a:pt x="9" y="1596"/>
                </a:lnTo>
                <a:lnTo>
                  <a:pt x="18" y="1584"/>
                </a:lnTo>
                <a:lnTo>
                  <a:pt x="18" y="1578"/>
                </a:lnTo>
                <a:lnTo>
                  <a:pt x="18" y="1566"/>
                </a:lnTo>
                <a:lnTo>
                  <a:pt x="27" y="1541"/>
                </a:lnTo>
                <a:lnTo>
                  <a:pt x="35" y="1505"/>
                </a:lnTo>
                <a:lnTo>
                  <a:pt x="35" y="1486"/>
                </a:lnTo>
                <a:lnTo>
                  <a:pt x="44" y="1468"/>
                </a:lnTo>
                <a:lnTo>
                  <a:pt x="70" y="1456"/>
                </a:lnTo>
                <a:lnTo>
                  <a:pt x="105" y="1450"/>
                </a:lnTo>
                <a:lnTo>
                  <a:pt x="131" y="1450"/>
                </a:lnTo>
                <a:lnTo>
                  <a:pt x="166" y="1450"/>
                </a:lnTo>
                <a:lnTo>
                  <a:pt x="200" y="1437"/>
                </a:lnTo>
                <a:lnTo>
                  <a:pt x="218" y="1431"/>
                </a:lnTo>
                <a:lnTo>
                  <a:pt x="244" y="1425"/>
                </a:lnTo>
                <a:lnTo>
                  <a:pt x="253" y="1419"/>
                </a:lnTo>
                <a:lnTo>
                  <a:pt x="270" y="1419"/>
                </a:lnTo>
                <a:lnTo>
                  <a:pt x="296" y="1419"/>
                </a:lnTo>
                <a:lnTo>
                  <a:pt x="340" y="1413"/>
                </a:lnTo>
                <a:lnTo>
                  <a:pt x="374" y="1382"/>
                </a:lnTo>
                <a:lnTo>
                  <a:pt x="400" y="1358"/>
                </a:lnTo>
                <a:lnTo>
                  <a:pt x="418" y="1333"/>
                </a:lnTo>
                <a:lnTo>
                  <a:pt x="453" y="1315"/>
                </a:lnTo>
                <a:lnTo>
                  <a:pt x="479" y="1235"/>
                </a:lnTo>
                <a:lnTo>
                  <a:pt x="505" y="1162"/>
                </a:lnTo>
                <a:lnTo>
                  <a:pt x="548" y="1101"/>
                </a:lnTo>
                <a:lnTo>
                  <a:pt x="583" y="1076"/>
                </a:lnTo>
                <a:lnTo>
                  <a:pt x="618" y="1058"/>
                </a:lnTo>
                <a:lnTo>
                  <a:pt x="644" y="1021"/>
                </a:lnTo>
                <a:lnTo>
                  <a:pt x="679" y="991"/>
                </a:lnTo>
                <a:lnTo>
                  <a:pt x="714" y="954"/>
                </a:lnTo>
                <a:lnTo>
                  <a:pt x="740" y="911"/>
                </a:lnTo>
                <a:lnTo>
                  <a:pt x="748" y="899"/>
                </a:lnTo>
                <a:lnTo>
                  <a:pt x="757" y="881"/>
                </a:lnTo>
                <a:lnTo>
                  <a:pt x="766" y="862"/>
                </a:lnTo>
                <a:lnTo>
                  <a:pt x="783" y="838"/>
                </a:lnTo>
                <a:lnTo>
                  <a:pt x="792" y="819"/>
                </a:lnTo>
                <a:lnTo>
                  <a:pt x="800" y="813"/>
                </a:lnTo>
                <a:lnTo>
                  <a:pt x="809" y="789"/>
                </a:lnTo>
                <a:lnTo>
                  <a:pt x="818" y="770"/>
                </a:lnTo>
                <a:lnTo>
                  <a:pt x="818" y="758"/>
                </a:lnTo>
                <a:lnTo>
                  <a:pt x="827" y="746"/>
                </a:lnTo>
                <a:lnTo>
                  <a:pt x="827" y="734"/>
                </a:lnTo>
                <a:lnTo>
                  <a:pt x="835" y="715"/>
                </a:lnTo>
                <a:lnTo>
                  <a:pt x="844" y="691"/>
                </a:lnTo>
                <a:lnTo>
                  <a:pt x="844" y="685"/>
                </a:lnTo>
                <a:lnTo>
                  <a:pt x="844" y="679"/>
                </a:lnTo>
                <a:lnTo>
                  <a:pt x="844" y="642"/>
                </a:lnTo>
                <a:lnTo>
                  <a:pt x="853" y="611"/>
                </a:lnTo>
                <a:lnTo>
                  <a:pt x="861" y="556"/>
                </a:lnTo>
                <a:lnTo>
                  <a:pt x="879" y="507"/>
                </a:lnTo>
                <a:lnTo>
                  <a:pt x="896" y="446"/>
                </a:lnTo>
                <a:lnTo>
                  <a:pt x="905" y="409"/>
                </a:lnTo>
                <a:lnTo>
                  <a:pt x="914" y="385"/>
                </a:lnTo>
                <a:lnTo>
                  <a:pt x="922" y="360"/>
                </a:lnTo>
                <a:lnTo>
                  <a:pt x="957" y="336"/>
                </a:lnTo>
                <a:lnTo>
                  <a:pt x="966" y="318"/>
                </a:lnTo>
                <a:lnTo>
                  <a:pt x="974" y="305"/>
                </a:lnTo>
                <a:lnTo>
                  <a:pt x="1001" y="275"/>
                </a:lnTo>
                <a:lnTo>
                  <a:pt x="1018" y="263"/>
                </a:lnTo>
                <a:lnTo>
                  <a:pt x="1018" y="256"/>
                </a:lnTo>
                <a:lnTo>
                  <a:pt x="1027" y="238"/>
                </a:lnTo>
                <a:lnTo>
                  <a:pt x="1027" y="220"/>
                </a:lnTo>
                <a:lnTo>
                  <a:pt x="1035" y="208"/>
                </a:lnTo>
                <a:lnTo>
                  <a:pt x="1053" y="189"/>
                </a:lnTo>
                <a:lnTo>
                  <a:pt x="1061" y="171"/>
                </a:lnTo>
                <a:lnTo>
                  <a:pt x="1079" y="146"/>
                </a:lnTo>
                <a:lnTo>
                  <a:pt x="1096" y="116"/>
                </a:lnTo>
                <a:lnTo>
                  <a:pt x="1096" y="91"/>
                </a:lnTo>
                <a:lnTo>
                  <a:pt x="1105" y="73"/>
                </a:lnTo>
                <a:lnTo>
                  <a:pt x="1122" y="48"/>
                </a:lnTo>
                <a:lnTo>
                  <a:pt x="1157" y="24"/>
                </a:lnTo>
                <a:lnTo>
                  <a:pt x="1192" y="12"/>
                </a:lnTo>
                <a:lnTo>
                  <a:pt x="1235" y="6"/>
                </a:lnTo>
                <a:lnTo>
                  <a:pt x="1287" y="0"/>
                </a:lnTo>
                <a:lnTo>
                  <a:pt x="1374" y="0"/>
                </a:lnTo>
                <a:lnTo>
                  <a:pt x="1409" y="6"/>
                </a:lnTo>
                <a:lnTo>
                  <a:pt x="1444" y="6"/>
                </a:lnTo>
              </a:path>
            </a:pathLst>
          </a:custGeom>
          <a:noFill/>
          <a:ln w="25400" cap="rnd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7392" name="Freeform 48"/>
          <p:cNvSpPr>
            <a:spLocks/>
          </p:cNvSpPr>
          <p:nvPr/>
        </p:nvSpPr>
        <p:spPr bwMode="auto">
          <a:xfrm>
            <a:off x="6416675" y="3759200"/>
            <a:ext cx="2265363" cy="2328863"/>
          </a:xfrm>
          <a:custGeom>
            <a:avLst/>
            <a:gdLst/>
            <a:ahLst/>
            <a:cxnLst>
              <a:cxn ang="0">
                <a:pos x="0" y="1466"/>
              </a:cxn>
              <a:cxn ang="0">
                <a:pos x="9" y="1429"/>
              </a:cxn>
              <a:cxn ang="0">
                <a:pos x="26" y="1392"/>
              </a:cxn>
              <a:cxn ang="0">
                <a:pos x="44" y="1368"/>
              </a:cxn>
              <a:cxn ang="0">
                <a:pos x="105" y="1337"/>
              </a:cxn>
              <a:cxn ang="0">
                <a:pos x="201" y="1331"/>
              </a:cxn>
              <a:cxn ang="0">
                <a:pos x="236" y="1319"/>
              </a:cxn>
              <a:cxn ang="0">
                <a:pos x="262" y="1300"/>
              </a:cxn>
              <a:cxn ang="0">
                <a:pos x="306" y="1276"/>
              </a:cxn>
              <a:cxn ang="0">
                <a:pos x="341" y="1257"/>
              </a:cxn>
              <a:cxn ang="0">
                <a:pos x="367" y="1251"/>
              </a:cxn>
              <a:cxn ang="0">
                <a:pos x="437" y="1165"/>
              </a:cxn>
              <a:cxn ang="0">
                <a:pos x="499" y="1073"/>
              </a:cxn>
              <a:cxn ang="0">
                <a:pos x="577" y="1030"/>
              </a:cxn>
              <a:cxn ang="0">
                <a:pos x="691" y="969"/>
              </a:cxn>
              <a:cxn ang="0">
                <a:pos x="752" y="865"/>
              </a:cxn>
              <a:cxn ang="0">
                <a:pos x="805" y="754"/>
              </a:cxn>
              <a:cxn ang="0">
                <a:pos x="866" y="681"/>
              </a:cxn>
              <a:cxn ang="0">
                <a:pos x="892" y="589"/>
              </a:cxn>
              <a:cxn ang="0">
                <a:pos x="910" y="521"/>
              </a:cxn>
              <a:cxn ang="0">
                <a:pos x="927" y="478"/>
              </a:cxn>
              <a:cxn ang="0">
                <a:pos x="945" y="460"/>
              </a:cxn>
              <a:cxn ang="0">
                <a:pos x="971" y="429"/>
              </a:cxn>
              <a:cxn ang="0">
                <a:pos x="1006" y="399"/>
              </a:cxn>
              <a:cxn ang="0">
                <a:pos x="1015" y="386"/>
              </a:cxn>
              <a:cxn ang="0">
                <a:pos x="1041" y="343"/>
              </a:cxn>
              <a:cxn ang="0">
                <a:pos x="1067" y="300"/>
              </a:cxn>
              <a:cxn ang="0">
                <a:pos x="1085" y="264"/>
              </a:cxn>
              <a:cxn ang="0">
                <a:pos x="1076" y="270"/>
              </a:cxn>
              <a:cxn ang="0">
                <a:pos x="1076" y="270"/>
              </a:cxn>
              <a:cxn ang="0">
                <a:pos x="1102" y="233"/>
              </a:cxn>
              <a:cxn ang="0">
                <a:pos x="1120" y="190"/>
              </a:cxn>
              <a:cxn ang="0">
                <a:pos x="1146" y="147"/>
              </a:cxn>
              <a:cxn ang="0">
                <a:pos x="1207" y="86"/>
              </a:cxn>
              <a:cxn ang="0">
                <a:pos x="1242" y="37"/>
              </a:cxn>
              <a:cxn ang="0">
                <a:pos x="1356" y="18"/>
              </a:cxn>
              <a:cxn ang="0">
                <a:pos x="1426" y="0"/>
              </a:cxn>
            </a:cxnLst>
            <a:rect l="0" t="0" r="r" b="b"/>
            <a:pathLst>
              <a:path w="1427" h="1467">
                <a:moveTo>
                  <a:pt x="0" y="1466"/>
                </a:moveTo>
                <a:lnTo>
                  <a:pt x="0" y="1466"/>
                </a:lnTo>
                <a:lnTo>
                  <a:pt x="0" y="1454"/>
                </a:lnTo>
                <a:lnTo>
                  <a:pt x="9" y="1429"/>
                </a:lnTo>
                <a:lnTo>
                  <a:pt x="17" y="1399"/>
                </a:lnTo>
                <a:lnTo>
                  <a:pt x="26" y="1392"/>
                </a:lnTo>
                <a:lnTo>
                  <a:pt x="26" y="1386"/>
                </a:lnTo>
                <a:lnTo>
                  <a:pt x="44" y="1368"/>
                </a:lnTo>
                <a:lnTo>
                  <a:pt x="70" y="1356"/>
                </a:lnTo>
                <a:lnTo>
                  <a:pt x="105" y="1337"/>
                </a:lnTo>
                <a:lnTo>
                  <a:pt x="149" y="1331"/>
                </a:lnTo>
                <a:lnTo>
                  <a:pt x="201" y="1331"/>
                </a:lnTo>
                <a:lnTo>
                  <a:pt x="219" y="1325"/>
                </a:lnTo>
                <a:lnTo>
                  <a:pt x="236" y="1319"/>
                </a:lnTo>
                <a:lnTo>
                  <a:pt x="245" y="1313"/>
                </a:lnTo>
                <a:lnTo>
                  <a:pt x="262" y="1300"/>
                </a:lnTo>
                <a:lnTo>
                  <a:pt x="280" y="1294"/>
                </a:lnTo>
                <a:lnTo>
                  <a:pt x="306" y="1276"/>
                </a:lnTo>
                <a:lnTo>
                  <a:pt x="324" y="1270"/>
                </a:lnTo>
                <a:lnTo>
                  <a:pt x="341" y="1257"/>
                </a:lnTo>
                <a:lnTo>
                  <a:pt x="359" y="1251"/>
                </a:lnTo>
                <a:lnTo>
                  <a:pt x="367" y="1251"/>
                </a:lnTo>
                <a:lnTo>
                  <a:pt x="411" y="1214"/>
                </a:lnTo>
                <a:lnTo>
                  <a:pt x="437" y="1165"/>
                </a:lnTo>
                <a:lnTo>
                  <a:pt x="464" y="1116"/>
                </a:lnTo>
                <a:lnTo>
                  <a:pt x="499" y="1073"/>
                </a:lnTo>
                <a:lnTo>
                  <a:pt x="534" y="1049"/>
                </a:lnTo>
                <a:lnTo>
                  <a:pt x="577" y="1030"/>
                </a:lnTo>
                <a:lnTo>
                  <a:pt x="656" y="1000"/>
                </a:lnTo>
                <a:lnTo>
                  <a:pt x="691" y="969"/>
                </a:lnTo>
                <a:lnTo>
                  <a:pt x="709" y="938"/>
                </a:lnTo>
                <a:lnTo>
                  <a:pt x="752" y="865"/>
                </a:lnTo>
                <a:lnTo>
                  <a:pt x="787" y="791"/>
                </a:lnTo>
                <a:lnTo>
                  <a:pt x="805" y="754"/>
                </a:lnTo>
                <a:lnTo>
                  <a:pt x="840" y="730"/>
                </a:lnTo>
                <a:lnTo>
                  <a:pt x="866" y="681"/>
                </a:lnTo>
                <a:lnTo>
                  <a:pt x="884" y="632"/>
                </a:lnTo>
                <a:lnTo>
                  <a:pt x="892" y="589"/>
                </a:lnTo>
                <a:lnTo>
                  <a:pt x="901" y="546"/>
                </a:lnTo>
                <a:lnTo>
                  <a:pt x="910" y="521"/>
                </a:lnTo>
                <a:lnTo>
                  <a:pt x="910" y="497"/>
                </a:lnTo>
                <a:lnTo>
                  <a:pt x="927" y="478"/>
                </a:lnTo>
                <a:lnTo>
                  <a:pt x="936" y="472"/>
                </a:lnTo>
                <a:lnTo>
                  <a:pt x="945" y="460"/>
                </a:lnTo>
                <a:lnTo>
                  <a:pt x="954" y="448"/>
                </a:lnTo>
                <a:lnTo>
                  <a:pt x="971" y="429"/>
                </a:lnTo>
                <a:lnTo>
                  <a:pt x="989" y="411"/>
                </a:lnTo>
                <a:lnTo>
                  <a:pt x="1006" y="399"/>
                </a:lnTo>
                <a:lnTo>
                  <a:pt x="1015" y="392"/>
                </a:lnTo>
                <a:lnTo>
                  <a:pt x="1015" y="386"/>
                </a:lnTo>
                <a:lnTo>
                  <a:pt x="1024" y="362"/>
                </a:lnTo>
                <a:lnTo>
                  <a:pt x="1041" y="343"/>
                </a:lnTo>
                <a:lnTo>
                  <a:pt x="1050" y="325"/>
                </a:lnTo>
                <a:lnTo>
                  <a:pt x="1067" y="300"/>
                </a:lnTo>
                <a:lnTo>
                  <a:pt x="1076" y="276"/>
                </a:lnTo>
                <a:lnTo>
                  <a:pt x="1085" y="264"/>
                </a:lnTo>
                <a:lnTo>
                  <a:pt x="1085" y="264"/>
                </a:lnTo>
                <a:lnTo>
                  <a:pt x="1076" y="270"/>
                </a:lnTo>
                <a:lnTo>
                  <a:pt x="1076" y="270"/>
                </a:lnTo>
                <a:lnTo>
                  <a:pt x="1076" y="270"/>
                </a:lnTo>
                <a:lnTo>
                  <a:pt x="1085" y="258"/>
                </a:lnTo>
                <a:lnTo>
                  <a:pt x="1102" y="233"/>
                </a:lnTo>
                <a:lnTo>
                  <a:pt x="1111" y="208"/>
                </a:lnTo>
                <a:lnTo>
                  <a:pt x="1120" y="190"/>
                </a:lnTo>
                <a:lnTo>
                  <a:pt x="1129" y="166"/>
                </a:lnTo>
                <a:lnTo>
                  <a:pt x="1146" y="147"/>
                </a:lnTo>
                <a:lnTo>
                  <a:pt x="1181" y="123"/>
                </a:lnTo>
                <a:lnTo>
                  <a:pt x="1207" y="86"/>
                </a:lnTo>
                <a:lnTo>
                  <a:pt x="1225" y="61"/>
                </a:lnTo>
                <a:lnTo>
                  <a:pt x="1242" y="37"/>
                </a:lnTo>
                <a:lnTo>
                  <a:pt x="1277" y="12"/>
                </a:lnTo>
                <a:lnTo>
                  <a:pt x="1356" y="18"/>
                </a:lnTo>
                <a:lnTo>
                  <a:pt x="1391" y="12"/>
                </a:lnTo>
                <a:lnTo>
                  <a:pt x="1426" y="0"/>
                </a:lnTo>
              </a:path>
            </a:pathLst>
          </a:custGeom>
          <a:noFill/>
          <a:ln w="25400" cap="rnd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7393" name="Rectangle 49"/>
          <p:cNvSpPr>
            <a:spLocks noChangeArrowheads="1"/>
          </p:cNvSpPr>
          <p:nvPr/>
        </p:nvSpPr>
        <p:spPr bwMode="auto">
          <a:xfrm>
            <a:off x="6991350" y="3162300"/>
            <a:ext cx="1689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Nível de preços</a:t>
            </a:r>
          </a:p>
        </p:txBody>
      </p:sp>
      <p:sp>
        <p:nvSpPr>
          <p:cNvPr id="57394" name="Rectangle 50"/>
          <p:cNvSpPr>
            <a:spLocks noChangeArrowheads="1"/>
          </p:cNvSpPr>
          <p:nvPr/>
        </p:nvSpPr>
        <p:spPr bwMode="auto">
          <a:xfrm>
            <a:off x="3581400" y="4191000"/>
            <a:ext cx="1003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Oferta de</a:t>
            </a:r>
          </a:p>
          <a:p>
            <a:pPr algn="ctr"/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moeda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ffectLst/>
              </a:rPr>
              <a:t>Inflação</a:t>
            </a:r>
            <a:endParaRPr lang="en-US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0825" y="2892425"/>
            <a:ext cx="6181725" cy="1298575"/>
          </a:xfrm>
          <a:noFill/>
          <a:ln w="50800" cap="flat">
            <a:solidFill>
              <a:srgbClr val="474A81"/>
            </a:solidFill>
          </a:ln>
        </p:spPr>
        <p:txBody>
          <a:bodyPr/>
          <a:lstStyle/>
          <a:p>
            <a:r>
              <a:rPr lang="en-US" sz="3600">
                <a:solidFill>
                  <a:srgbClr val="A50021"/>
                </a:solidFill>
              </a:rPr>
              <a:t>Inflação </a:t>
            </a:r>
            <a:r>
              <a:rPr lang="en-US" sz="3600"/>
              <a:t>é o crescimento do nível geral de preços.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8077200" cy="1687512"/>
          </a:xfrm>
          <a:noFill/>
          <a:ln/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  <a:effectLst/>
              </a:rPr>
              <a:t>Moeda</a:t>
            </a:r>
            <a:r>
              <a:rPr lang="en-US" sz="2800" dirty="0">
                <a:solidFill>
                  <a:schemeClr val="tx1"/>
                </a:solidFill>
                <a:effectLst/>
              </a:rPr>
              <a:t> e </a:t>
            </a:r>
            <a:r>
              <a:rPr lang="en-US" sz="2800" dirty="0" err="1">
                <a:solidFill>
                  <a:schemeClr val="tx1"/>
                </a:solidFill>
                <a:effectLst/>
              </a:rPr>
              <a:t>Preços</a:t>
            </a:r>
            <a:r>
              <a:rPr lang="en-US" sz="2800" dirty="0">
                <a:solidFill>
                  <a:schemeClr val="tx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</a:rPr>
              <a:t>durante</a:t>
            </a:r>
            <a:br>
              <a:rPr lang="en-US" sz="2800" dirty="0">
                <a:solidFill>
                  <a:schemeClr val="tx1"/>
                </a:solidFill>
                <a:effectLst/>
              </a:rPr>
            </a:br>
            <a:r>
              <a:rPr lang="en-US" sz="2800" dirty="0">
                <a:solidFill>
                  <a:schemeClr val="tx1"/>
                </a:solidFill>
                <a:effectLst/>
              </a:rPr>
              <a:t>Quatro </a:t>
            </a:r>
            <a:r>
              <a:rPr lang="en-US" sz="2800" dirty="0" err="1">
                <a:solidFill>
                  <a:schemeClr val="tx1"/>
                </a:solidFill>
                <a:effectLst/>
              </a:rPr>
              <a:t>Hiperinflações</a:t>
            </a:r>
            <a:r>
              <a:rPr lang="en-US" sz="2800" dirty="0">
                <a:solidFill>
                  <a:schemeClr val="tx1"/>
                </a:solidFill>
                <a:effectLst/>
              </a:rPr>
              <a:t>. </a:t>
            </a:r>
            <a:br>
              <a:rPr lang="en-US" sz="2800" dirty="0">
                <a:solidFill>
                  <a:schemeClr val="tx1"/>
                </a:solidFill>
                <a:effectLst/>
              </a:rPr>
            </a:br>
            <a:r>
              <a:rPr lang="en-US" sz="2800" dirty="0">
                <a:solidFill>
                  <a:schemeClr val="tx1"/>
                </a:solidFill>
                <a:effectLst/>
              </a:rPr>
              <a:t>Venezuela </a:t>
            </a:r>
            <a:r>
              <a:rPr lang="en-US" sz="2800" dirty="0" err="1">
                <a:solidFill>
                  <a:schemeClr val="tx1"/>
                </a:solidFill>
                <a:effectLst/>
              </a:rPr>
              <a:t>em</a:t>
            </a:r>
            <a:r>
              <a:rPr lang="en-US" sz="2800" dirty="0">
                <a:solidFill>
                  <a:schemeClr val="tx1"/>
                </a:solidFill>
                <a:effectLst/>
              </a:rPr>
              <a:t> anexo:10.000.000% aa </a:t>
            </a:r>
            <a:r>
              <a:rPr lang="en-US" sz="2800" dirty="0" err="1">
                <a:solidFill>
                  <a:schemeClr val="tx1"/>
                </a:solidFill>
                <a:effectLst/>
              </a:rPr>
              <a:t>em</a:t>
            </a:r>
            <a:r>
              <a:rPr lang="en-US" sz="2800" dirty="0">
                <a:solidFill>
                  <a:schemeClr val="tx1"/>
                </a:solidFill>
                <a:effectLst/>
              </a:rPr>
              <a:t> 2019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714500" y="1820863"/>
            <a:ext cx="1501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i="0">
                <a:solidFill>
                  <a:srgbClr val="000000"/>
                </a:solidFill>
              </a:rPr>
              <a:t>c)  Alemanha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501775" y="58864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85750" y="3255963"/>
            <a:ext cx="1270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100 trilhões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615950" y="4778375"/>
            <a:ext cx="927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 milhão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438150" y="4030663"/>
            <a:ext cx="1117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10 bilhões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654050" y="3662363"/>
            <a:ext cx="88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 trilhão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247650" y="4402138"/>
            <a:ext cx="130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100 milhões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844550" y="5184775"/>
            <a:ext cx="698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10,000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1162050" y="5588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100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4064000" y="6153150"/>
            <a:ext cx="50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1925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3465513" y="6153150"/>
            <a:ext cx="50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1924</a:t>
            </a: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2851150" y="6153150"/>
            <a:ext cx="50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1923</a:t>
            </a: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2254250" y="6153150"/>
            <a:ext cx="50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1922</a:t>
            </a: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1655763" y="6153150"/>
            <a:ext cx="50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1921</a:t>
            </a: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2819400" y="3276600"/>
            <a:ext cx="1689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Nível de preços</a:t>
            </a: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1663700" y="5719763"/>
            <a:ext cx="1111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1663700" y="5316538"/>
            <a:ext cx="1111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1663700" y="4911725"/>
            <a:ext cx="1111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>
            <a:off x="1663700" y="4543425"/>
            <a:ext cx="1111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1663700" y="4168775"/>
            <a:ext cx="1111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>
            <a:off x="1663700" y="3800475"/>
            <a:ext cx="1111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16" name="Line 24"/>
          <p:cNvSpPr>
            <a:spLocks noChangeShapeType="1"/>
          </p:cNvSpPr>
          <p:nvPr/>
        </p:nvSpPr>
        <p:spPr bwMode="auto">
          <a:xfrm>
            <a:off x="1663700" y="3394075"/>
            <a:ext cx="1111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3886200" y="3810000"/>
            <a:ext cx="1003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Oferta de</a:t>
            </a:r>
          </a:p>
          <a:p>
            <a:pPr algn="ctr"/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moeda</a:t>
            </a:r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 flipV="1">
            <a:off x="2443163" y="5856288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 flipV="1">
            <a:off x="3040063" y="5856288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 flipV="1">
            <a:off x="3654425" y="5856288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 flipV="1">
            <a:off x="4252913" y="5856288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 flipV="1">
            <a:off x="1827213" y="5856288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23" name="Line 31"/>
          <p:cNvSpPr>
            <a:spLocks noChangeShapeType="1"/>
          </p:cNvSpPr>
          <p:nvPr/>
        </p:nvSpPr>
        <p:spPr bwMode="auto">
          <a:xfrm flipV="1">
            <a:off x="3454400" y="4037013"/>
            <a:ext cx="42863" cy="425450"/>
          </a:xfrm>
          <a:prstGeom prst="line">
            <a:avLst/>
          </a:prstGeom>
          <a:noFill/>
          <a:ln w="25400">
            <a:solidFill>
              <a:srgbClr val="FFA6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24" name="Freeform 32"/>
          <p:cNvSpPr>
            <a:spLocks/>
          </p:cNvSpPr>
          <p:nvPr/>
        </p:nvSpPr>
        <p:spPr bwMode="auto">
          <a:xfrm>
            <a:off x="1655763" y="2346325"/>
            <a:ext cx="2786062" cy="3743325"/>
          </a:xfrm>
          <a:custGeom>
            <a:avLst/>
            <a:gdLst/>
            <a:ahLst/>
            <a:cxnLst>
              <a:cxn ang="0">
                <a:pos x="1754" y="2357"/>
              </a:cxn>
              <a:cxn ang="0">
                <a:pos x="0" y="2357"/>
              </a:cxn>
              <a:cxn ang="0">
                <a:pos x="0" y="0"/>
              </a:cxn>
            </a:cxnLst>
            <a:rect l="0" t="0" r="r" b="b"/>
            <a:pathLst>
              <a:path w="1755" h="2358">
                <a:moveTo>
                  <a:pt x="1754" y="2357"/>
                </a:moveTo>
                <a:lnTo>
                  <a:pt x="0" y="2357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425" name="Rectangle 33"/>
          <p:cNvSpPr>
            <a:spLocks noChangeArrowheads="1"/>
          </p:cNvSpPr>
          <p:nvPr/>
        </p:nvSpPr>
        <p:spPr bwMode="auto">
          <a:xfrm>
            <a:off x="6599238" y="1828800"/>
            <a:ext cx="12334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i="0">
                <a:solidFill>
                  <a:srgbClr val="000000"/>
                </a:solidFill>
              </a:rPr>
              <a:t> d) Polônia</a:t>
            </a:r>
          </a:p>
        </p:txBody>
      </p:sp>
      <p:sp>
        <p:nvSpPr>
          <p:cNvPr id="59426" name="Rectangle 34"/>
          <p:cNvSpPr>
            <a:spLocks noChangeArrowheads="1"/>
          </p:cNvSpPr>
          <p:nvPr/>
        </p:nvSpPr>
        <p:spPr bwMode="auto">
          <a:xfrm>
            <a:off x="7939088" y="4164013"/>
            <a:ext cx="1003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Oferta de</a:t>
            </a:r>
          </a:p>
          <a:p>
            <a:pPr algn="ctr"/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moeda</a:t>
            </a:r>
          </a:p>
        </p:txBody>
      </p:sp>
      <p:sp>
        <p:nvSpPr>
          <p:cNvPr id="59428" name="Rectangle 36"/>
          <p:cNvSpPr>
            <a:spLocks noChangeArrowheads="1"/>
          </p:cNvSpPr>
          <p:nvPr/>
        </p:nvSpPr>
        <p:spPr bwMode="auto">
          <a:xfrm>
            <a:off x="7110413" y="3503613"/>
            <a:ext cx="1689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Nível de preços</a:t>
            </a:r>
          </a:p>
        </p:txBody>
      </p:sp>
      <p:sp>
        <p:nvSpPr>
          <p:cNvPr id="59429" name="Rectangle 37"/>
          <p:cNvSpPr>
            <a:spLocks noChangeArrowheads="1"/>
          </p:cNvSpPr>
          <p:nvPr/>
        </p:nvSpPr>
        <p:spPr bwMode="auto">
          <a:xfrm>
            <a:off x="4549775" y="23495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Índice (Jan. 1921 = 100)</a:t>
            </a:r>
          </a:p>
        </p:txBody>
      </p:sp>
      <p:sp>
        <p:nvSpPr>
          <p:cNvPr id="59430" name="Rectangle 38"/>
          <p:cNvSpPr>
            <a:spLocks noChangeArrowheads="1"/>
          </p:cNvSpPr>
          <p:nvPr/>
        </p:nvSpPr>
        <p:spPr bwMode="auto">
          <a:xfrm>
            <a:off x="5513388" y="5935663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100</a:t>
            </a:r>
          </a:p>
        </p:txBody>
      </p:sp>
      <p:sp>
        <p:nvSpPr>
          <p:cNvPr id="59431" name="Line 39"/>
          <p:cNvSpPr>
            <a:spLocks noChangeShapeType="1"/>
          </p:cNvSpPr>
          <p:nvPr/>
        </p:nvSpPr>
        <p:spPr bwMode="auto">
          <a:xfrm>
            <a:off x="5964238" y="5513388"/>
            <a:ext cx="11271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32" name="Line 40"/>
          <p:cNvSpPr>
            <a:spLocks noChangeShapeType="1"/>
          </p:cNvSpPr>
          <p:nvPr/>
        </p:nvSpPr>
        <p:spPr bwMode="auto">
          <a:xfrm>
            <a:off x="5964238" y="4973638"/>
            <a:ext cx="11271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33" name="Line 41"/>
          <p:cNvSpPr>
            <a:spLocks noChangeShapeType="1"/>
          </p:cNvSpPr>
          <p:nvPr/>
        </p:nvSpPr>
        <p:spPr bwMode="auto">
          <a:xfrm>
            <a:off x="5964238" y="3897313"/>
            <a:ext cx="11271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34" name="Line 42"/>
          <p:cNvSpPr>
            <a:spLocks noChangeShapeType="1"/>
          </p:cNvSpPr>
          <p:nvPr/>
        </p:nvSpPr>
        <p:spPr bwMode="auto">
          <a:xfrm>
            <a:off x="5964238" y="4400550"/>
            <a:ext cx="1127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35" name="Line 43"/>
          <p:cNvSpPr>
            <a:spLocks noChangeShapeType="1"/>
          </p:cNvSpPr>
          <p:nvPr/>
        </p:nvSpPr>
        <p:spPr bwMode="auto">
          <a:xfrm>
            <a:off x="5964238" y="3355975"/>
            <a:ext cx="1127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36" name="Rectangle 44"/>
          <p:cNvSpPr>
            <a:spLocks noChangeArrowheads="1"/>
          </p:cNvSpPr>
          <p:nvPr/>
        </p:nvSpPr>
        <p:spPr bwMode="auto">
          <a:xfrm>
            <a:off x="4711700" y="3240088"/>
            <a:ext cx="1181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10 milhões</a:t>
            </a:r>
          </a:p>
        </p:txBody>
      </p:sp>
      <p:sp>
        <p:nvSpPr>
          <p:cNvPr id="59437" name="Rectangle 45"/>
          <p:cNvSpPr>
            <a:spLocks noChangeArrowheads="1"/>
          </p:cNvSpPr>
          <p:nvPr/>
        </p:nvSpPr>
        <p:spPr bwMode="auto">
          <a:xfrm>
            <a:off x="5067300" y="4319588"/>
            <a:ext cx="827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100,000</a:t>
            </a:r>
          </a:p>
        </p:txBody>
      </p:sp>
      <p:sp>
        <p:nvSpPr>
          <p:cNvPr id="59438" name="Rectangle 46"/>
          <p:cNvSpPr>
            <a:spLocks noChangeArrowheads="1"/>
          </p:cNvSpPr>
          <p:nvPr/>
        </p:nvSpPr>
        <p:spPr bwMode="auto">
          <a:xfrm>
            <a:off x="4967288" y="3779838"/>
            <a:ext cx="927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 milhão</a:t>
            </a:r>
          </a:p>
        </p:txBody>
      </p:sp>
      <p:sp>
        <p:nvSpPr>
          <p:cNvPr id="59439" name="Rectangle 47"/>
          <p:cNvSpPr>
            <a:spLocks noChangeArrowheads="1"/>
          </p:cNvSpPr>
          <p:nvPr/>
        </p:nvSpPr>
        <p:spPr bwMode="auto">
          <a:xfrm>
            <a:off x="5195888" y="4857750"/>
            <a:ext cx="698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10,000</a:t>
            </a:r>
          </a:p>
        </p:txBody>
      </p:sp>
      <p:sp>
        <p:nvSpPr>
          <p:cNvPr id="59440" name="Rectangle 48"/>
          <p:cNvSpPr>
            <a:spLocks noChangeArrowheads="1"/>
          </p:cNvSpPr>
          <p:nvPr/>
        </p:nvSpPr>
        <p:spPr bwMode="auto">
          <a:xfrm>
            <a:off x="5322888" y="5395913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1,000</a:t>
            </a:r>
          </a:p>
        </p:txBody>
      </p:sp>
      <p:sp>
        <p:nvSpPr>
          <p:cNvPr id="59441" name="Rectangle 49"/>
          <p:cNvSpPr>
            <a:spLocks noChangeArrowheads="1"/>
          </p:cNvSpPr>
          <p:nvPr/>
        </p:nvSpPr>
        <p:spPr bwMode="auto">
          <a:xfrm>
            <a:off x="8364538" y="6115050"/>
            <a:ext cx="50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1925</a:t>
            </a:r>
          </a:p>
        </p:txBody>
      </p:sp>
      <p:sp>
        <p:nvSpPr>
          <p:cNvPr id="59442" name="Rectangle 50"/>
          <p:cNvSpPr>
            <a:spLocks noChangeArrowheads="1"/>
          </p:cNvSpPr>
          <p:nvPr/>
        </p:nvSpPr>
        <p:spPr bwMode="auto">
          <a:xfrm>
            <a:off x="7764463" y="6115050"/>
            <a:ext cx="50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1924</a:t>
            </a:r>
          </a:p>
        </p:txBody>
      </p:sp>
      <p:sp>
        <p:nvSpPr>
          <p:cNvPr id="59443" name="Rectangle 51"/>
          <p:cNvSpPr>
            <a:spLocks noChangeArrowheads="1"/>
          </p:cNvSpPr>
          <p:nvPr/>
        </p:nvSpPr>
        <p:spPr bwMode="auto">
          <a:xfrm>
            <a:off x="7150100" y="6115050"/>
            <a:ext cx="50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1923</a:t>
            </a:r>
          </a:p>
        </p:txBody>
      </p:sp>
      <p:sp>
        <p:nvSpPr>
          <p:cNvPr id="59444" name="Rectangle 52"/>
          <p:cNvSpPr>
            <a:spLocks noChangeArrowheads="1"/>
          </p:cNvSpPr>
          <p:nvPr/>
        </p:nvSpPr>
        <p:spPr bwMode="auto">
          <a:xfrm>
            <a:off x="6551613" y="6115050"/>
            <a:ext cx="50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1922</a:t>
            </a:r>
          </a:p>
        </p:txBody>
      </p:sp>
      <p:sp>
        <p:nvSpPr>
          <p:cNvPr id="59445" name="Rectangle 53"/>
          <p:cNvSpPr>
            <a:spLocks noChangeArrowheads="1"/>
          </p:cNvSpPr>
          <p:nvPr/>
        </p:nvSpPr>
        <p:spPr bwMode="auto">
          <a:xfrm>
            <a:off x="5956300" y="6115050"/>
            <a:ext cx="50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1921</a:t>
            </a:r>
          </a:p>
        </p:txBody>
      </p:sp>
      <p:sp>
        <p:nvSpPr>
          <p:cNvPr id="59446" name="Line 54"/>
          <p:cNvSpPr>
            <a:spLocks noChangeShapeType="1"/>
          </p:cNvSpPr>
          <p:nvPr/>
        </p:nvSpPr>
        <p:spPr bwMode="auto">
          <a:xfrm flipV="1">
            <a:off x="7342188" y="5818188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47" name="Line 55"/>
          <p:cNvSpPr>
            <a:spLocks noChangeShapeType="1"/>
          </p:cNvSpPr>
          <p:nvPr/>
        </p:nvSpPr>
        <p:spPr bwMode="auto">
          <a:xfrm flipV="1">
            <a:off x="7956550" y="5818188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48" name="Line 56"/>
          <p:cNvSpPr>
            <a:spLocks noChangeShapeType="1"/>
          </p:cNvSpPr>
          <p:nvPr/>
        </p:nvSpPr>
        <p:spPr bwMode="auto">
          <a:xfrm flipV="1">
            <a:off x="8553450" y="5818188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49" name="Line 57"/>
          <p:cNvSpPr>
            <a:spLocks noChangeShapeType="1"/>
          </p:cNvSpPr>
          <p:nvPr/>
        </p:nvSpPr>
        <p:spPr bwMode="auto">
          <a:xfrm flipV="1">
            <a:off x="6386513" y="5918200"/>
            <a:ext cx="44450" cy="57150"/>
          </a:xfrm>
          <a:prstGeom prst="line">
            <a:avLst/>
          </a:prstGeom>
          <a:noFill/>
          <a:ln w="25400">
            <a:solidFill>
              <a:srgbClr val="FFA6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50" name="Line 58"/>
          <p:cNvSpPr>
            <a:spLocks noChangeShapeType="1"/>
          </p:cNvSpPr>
          <p:nvPr/>
        </p:nvSpPr>
        <p:spPr bwMode="auto">
          <a:xfrm flipV="1">
            <a:off x="7599363" y="4906963"/>
            <a:ext cx="44450" cy="125412"/>
          </a:xfrm>
          <a:prstGeom prst="line">
            <a:avLst/>
          </a:prstGeom>
          <a:noFill/>
          <a:ln w="25400">
            <a:solidFill>
              <a:srgbClr val="FFA6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51" name="Line 59"/>
          <p:cNvSpPr>
            <a:spLocks noChangeShapeType="1"/>
          </p:cNvSpPr>
          <p:nvPr/>
        </p:nvSpPr>
        <p:spPr bwMode="auto">
          <a:xfrm flipV="1">
            <a:off x="7653338" y="4906963"/>
            <a:ext cx="42862" cy="93662"/>
          </a:xfrm>
          <a:prstGeom prst="line">
            <a:avLst/>
          </a:prstGeom>
          <a:noFill/>
          <a:ln w="25400">
            <a:solidFill>
              <a:srgbClr val="80FF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52" name="Freeform 60"/>
          <p:cNvSpPr>
            <a:spLocks/>
          </p:cNvSpPr>
          <p:nvPr/>
        </p:nvSpPr>
        <p:spPr bwMode="auto">
          <a:xfrm>
            <a:off x="5957888" y="2308225"/>
            <a:ext cx="2784475" cy="3743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57"/>
              </a:cxn>
              <a:cxn ang="0">
                <a:pos x="1753" y="2357"/>
              </a:cxn>
            </a:cxnLst>
            <a:rect l="0" t="0" r="r" b="b"/>
            <a:pathLst>
              <a:path w="1754" h="2358">
                <a:moveTo>
                  <a:pt x="0" y="0"/>
                </a:moveTo>
                <a:lnTo>
                  <a:pt x="0" y="2357"/>
                </a:lnTo>
                <a:lnTo>
                  <a:pt x="1753" y="2357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453" name="Line 61"/>
          <p:cNvSpPr>
            <a:spLocks noChangeShapeType="1"/>
          </p:cNvSpPr>
          <p:nvPr/>
        </p:nvSpPr>
        <p:spPr bwMode="auto">
          <a:xfrm flipV="1">
            <a:off x="6745288" y="5818188"/>
            <a:ext cx="0" cy="227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454" name="Rectangle 62"/>
          <p:cNvSpPr>
            <a:spLocks noChangeArrowheads="1"/>
          </p:cNvSpPr>
          <p:nvPr/>
        </p:nvSpPr>
        <p:spPr bwMode="auto">
          <a:xfrm>
            <a:off x="228600" y="23495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Índice (Jan. 1921 = 100)</a:t>
            </a:r>
          </a:p>
        </p:txBody>
      </p:sp>
      <p:sp>
        <p:nvSpPr>
          <p:cNvPr id="59455" name="Freeform 63"/>
          <p:cNvSpPr>
            <a:spLocks/>
          </p:cNvSpPr>
          <p:nvPr/>
        </p:nvSpPr>
        <p:spPr bwMode="auto">
          <a:xfrm>
            <a:off x="1693863" y="3597275"/>
            <a:ext cx="2508250" cy="2160588"/>
          </a:xfrm>
          <a:custGeom>
            <a:avLst/>
            <a:gdLst/>
            <a:ahLst/>
            <a:cxnLst>
              <a:cxn ang="0">
                <a:pos x="46" y="1349"/>
              </a:cxn>
              <a:cxn ang="0">
                <a:pos x="165" y="1360"/>
              </a:cxn>
              <a:cxn ang="0">
                <a:pos x="288" y="1360"/>
              </a:cxn>
              <a:cxn ang="0">
                <a:pos x="355" y="1343"/>
              </a:cxn>
              <a:cxn ang="0">
                <a:pos x="385" y="1320"/>
              </a:cxn>
              <a:cxn ang="0">
                <a:pos x="415" y="1308"/>
              </a:cxn>
              <a:cxn ang="0">
                <a:pos x="482" y="1290"/>
              </a:cxn>
              <a:cxn ang="0">
                <a:pos x="588" y="1267"/>
              </a:cxn>
              <a:cxn ang="0">
                <a:pos x="665" y="1221"/>
              </a:cxn>
              <a:cxn ang="0">
                <a:pos x="715" y="1168"/>
              </a:cxn>
              <a:cxn ang="0">
                <a:pos x="749" y="1128"/>
              </a:cxn>
              <a:cxn ang="0">
                <a:pos x="770" y="1093"/>
              </a:cxn>
              <a:cxn ang="0">
                <a:pos x="804" y="1064"/>
              </a:cxn>
              <a:cxn ang="0">
                <a:pos x="834" y="1064"/>
              </a:cxn>
              <a:cxn ang="0">
                <a:pos x="855" y="1064"/>
              </a:cxn>
              <a:cxn ang="0">
                <a:pos x="868" y="1035"/>
              </a:cxn>
              <a:cxn ang="0">
                <a:pos x="893" y="1006"/>
              </a:cxn>
              <a:cxn ang="0">
                <a:pos x="923" y="1023"/>
              </a:cxn>
              <a:cxn ang="0">
                <a:pos x="948" y="1029"/>
              </a:cxn>
              <a:cxn ang="0">
                <a:pos x="978" y="1012"/>
              </a:cxn>
              <a:cxn ang="0">
                <a:pos x="999" y="965"/>
              </a:cxn>
              <a:cxn ang="0">
                <a:pos x="1020" y="901"/>
              </a:cxn>
              <a:cxn ang="0">
                <a:pos x="1058" y="814"/>
              </a:cxn>
              <a:cxn ang="0">
                <a:pos x="1079" y="721"/>
              </a:cxn>
              <a:cxn ang="0">
                <a:pos x="1113" y="529"/>
              </a:cxn>
              <a:cxn ang="0">
                <a:pos x="1143" y="332"/>
              </a:cxn>
              <a:cxn ang="0">
                <a:pos x="1143" y="221"/>
              </a:cxn>
              <a:cxn ang="0">
                <a:pos x="1139" y="128"/>
              </a:cxn>
              <a:cxn ang="0">
                <a:pos x="1160" y="53"/>
              </a:cxn>
              <a:cxn ang="0">
                <a:pos x="1206" y="12"/>
              </a:cxn>
              <a:cxn ang="0">
                <a:pos x="1274" y="6"/>
              </a:cxn>
              <a:cxn ang="0">
                <a:pos x="1342" y="12"/>
              </a:cxn>
              <a:cxn ang="0">
                <a:pos x="1384" y="18"/>
              </a:cxn>
              <a:cxn ang="0">
                <a:pos x="1427" y="24"/>
              </a:cxn>
              <a:cxn ang="0">
                <a:pos x="1473" y="24"/>
              </a:cxn>
              <a:cxn ang="0">
                <a:pos x="1515" y="24"/>
              </a:cxn>
              <a:cxn ang="0">
                <a:pos x="1579" y="24"/>
              </a:cxn>
            </a:cxnLst>
            <a:rect l="0" t="0" r="r" b="b"/>
            <a:pathLst>
              <a:path w="1580" h="1361">
                <a:moveTo>
                  <a:pt x="0" y="1343"/>
                </a:moveTo>
                <a:lnTo>
                  <a:pt x="46" y="1349"/>
                </a:lnTo>
                <a:lnTo>
                  <a:pt x="89" y="1349"/>
                </a:lnTo>
                <a:lnTo>
                  <a:pt x="165" y="1360"/>
                </a:lnTo>
                <a:lnTo>
                  <a:pt x="245" y="1360"/>
                </a:lnTo>
                <a:lnTo>
                  <a:pt x="288" y="1360"/>
                </a:lnTo>
                <a:lnTo>
                  <a:pt x="334" y="1354"/>
                </a:lnTo>
                <a:lnTo>
                  <a:pt x="355" y="1343"/>
                </a:lnTo>
                <a:lnTo>
                  <a:pt x="368" y="1331"/>
                </a:lnTo>
                <a:lnTo>
                  <a:pt x="385" y="1320"/>
                </a:lnTo>
                <a:lnTo>
                  <a:pt x="402" y="1308"/>
                </a:lnTo>
                <a:lnTo>
                  <a:pt x="415" y="1308"/>
                </a:lnTo>
                <a:lnTo>
                  <a:pt x="432" y="1302"/>
                </a:lnTo>
                <a:lnTo>
                  <a:pt x="482" y="1290"/>
                </a:lnTo>
                <a:lnTo>
                  <a:pt x="538" y="1279"/>
                </a:lnTo>
                <a:lnTo>
                  <a:pt x="588" y="1267"/>
                </a:lnTo>
                <a:lnTo>
                  <a:pt x="635" y="1244"/>
                </a:lnTo>
                <a:lnTo>
                  <a:pt x="665" y="1221"/>
                </a:lnTo>
                <a:lnTo>
                  <a:pt x="690" y="1197"/>
                </a:lnTo>
                <a:lnTo>
                  <a:pt x="715" y="1168"/>
                </a:lnTo>
                <a:lnTo>
                  <a:pt x="745" y="1145"/>
                </a:lnTo>
                <a:lnTo>
                  <a:pt x="749" y="1128"/>
                </a:lnTo>
                <a:lnTo>
                  <a:pt x="753" y="1110"/>
                </a:lnTo>
                <a:lnTo>
                  <a:pt x="770" y="1093"/>
                </a:lnTo>
                <a:lnTo>
                  <a:pt x="792" y="1075"/>
                </a:lnTo>
                <a:lnTo>
                  <a:pt x="804" y="1064"/>
                </a:lnTo>
                <a:lnTo>
                  <a:pt x="813" y="1058"/>
                </a:lnTo>
                <a:lnTo>
                  <a:pt x="834" y="1064"/>
                </a:lnTo>
                <a:lnTo>
                  <a:pt x="847" y="1064"/>
                </a:lnTo>
                <a:lnTo>
                  <a:pt x="855" y="1064"/>
                </a:lnTo>
                <a:lnTo>
                  <a:pt x="864" y="1058"/>
                </a:lnTo>
                <a:lnTo>
                  <a:pt x="868" y="1035"/>
                </a:lnTo>
                <a:lnTo>
                  <a:pt x="876" y="1000"/>
                </a:lnTo>
                <a:lnTo>
                  <a:pt x="893" y="1006"/>
                </a:lnTo>
                <a:lnTo>
                  <a:pt x="906" y="1012"/>
                </a:lnTo>
                <a:lnTo>
                  <a:pt x="923" y="1023"/>
                </a:lnTo>
                <a:lnTo>
                  <a:pt x="935" y="1029"/>
                </a:lnTo>
                <a:lnTo>
                  <a:pt x="948" y="1029"/>
                </a:lnTo>
                <a:lnTo>
                  <a:pt x="965" y="1023"/>
                </a:lnTo>
                <a:lnTo>
                  <a:pt x="978" y="1012"/>
                </a:lnTo>
                <a:lnTo>
                  <a:pt x="986" y="994"/>
                </a:lnTo>
                <a:lnTo>
                  <a:pt x="999" y="965"/>
                </a:lnTo>
                <a:lnTo>
                  <a:pt x="1007" y="930"/>
                </a:lnTo>
                <a:lnTo>
                  <a:pt x="1020" y="901"/>
                </a:lnTo>
                <a:lnTo>
                  <a:pt x="1046" y="860"/>
                </a:lnTo>
                <a:lnTo>
                  <a:pt x="1058" y="814"/>
                </a:lnTo>
                <a:lnTo>
                  <a:pt x="1071" y="767"/>
                </a:lnTo>
                <a:lnTo>
                  <a:pt x="1079" y="721"/>
                </a:lnTo>
                <a:lnTo>
                  <a:pt x="1096" y="628"/>
                </a:lnTo>
                <a:lnTo>
                  <a:pt x="1113" y="529"/>
                </a:lnTo>
                <a:lnTo>
                  <a:pt x="1126" y="430"/>
                </a:lnTo>
                <a:lnTo>
                  <a:pt x="1143" y="332"/>
                </a:lnTo>
                <a:lnTo>
                  <a:pt x="1143" y="273"/>
                </a:lnTo>
                <a:lnTo>
                  <a:pt x="1143" y="221"/>
                </a:lnTo>
                <a:lnTo>
                  <a:pt x="1139" y="175"/>
                </a:lnTo>
                <a:lnTo>
                  <a:pt x="1139" y="128"/>
                </a:lnTo>
                <a:lnTo>
                  <a:pt x="1143" y="88"/>
                </a:lnTo>
                <a:lnTo>
                  <a:pt x="1160" y="53"/>
                </a:lnTo>
                <a:lnTo>
                  <a:pt x="1190" y="24"/>
                </a:lnTo>
                <a:lnTo>
                  <a:pt x="1206" y="12"/>
                </a:lnTo>
                <a:lnTo>
                  <a:pt x="1232" y="0"/>
                </a:lnTo>
                <a:lnTo>
                  <a:pt x="1274" y="6"/>
                </a:lnTo>
                <a:lnTo>
                  <a:pt x="1312" y="12"/>
                </a:lnTo>
                <a:lnTo>
                  <a:pt x="1342" y="12"/>
                </a:lnTo>
                <a:lnTo>
                  <a:pt x="1367" y="18"/>
                </a:lnTo>
                <a:lnTo>
                  <a:pt x="1384" y="18"/>
                </a:lnTo>
                <a:lnTo>
                  <a:pt x="1401" y="18"/>
                </a:lnTo>
                <a:lnTo>
                  <a:pt x="1427" y="24"/>
                </a:lnTo>
                <a:lnTo>
                  <a:pt x="1448" y="24"/>
                </a:lnTo>
                <a:lnTo>
                  <a:pt x="1473" y="24"/>
                </a:lnTo>
                <a:lnTo>
                  <a:pt x="1490" y="24"/>
                </a:lnTo>
                <a:lnTo>
                  <a:pt x="1515" y="24"/>
                </a:lnTo>
                <a:lnTo>
                  <a:pt x="1545" y="24"/>
                </a:lnTo>
                <a:lnTo>
                  <a:pt x="1579" y="24"/>
                </a:lnTo>
              </a:path>
            </a:pathLst>
          </a:custGeom>
          <a:noFill/>
          <a:ln w="25400" cap="rnd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456" name="Freeform 64"/>
          <p:cNvSpPr>
            <a:spLocks/>
          </p:cNvSpPr>
          <p:nvPr/>
        </p:nvSpPr>
        <p:spPr bwMode="auto">
          <a:xfrm>
            <a:off x="1693863" y="3684588"/>
            <a:ext cx="2525712" cy="2016125"/>
          </a:xfrm>
          <a:custGeom>
            <a:avLst/>
            <a:gdLst/>
            <a:ahLst/>
            <a:cxnLst>
              <a:cxn ang="0">
                <a:pos x="0" y="1269"/>
              </a:cxn>
              <a:cxn ang="0">
                <a:pos x="327" y="1240"/>
              </a:cxn>
              <a:cxn ang="0">
                <a:pos x="655" y="1223"/>
              </a:cxn>
              <a:cxn ang="0">
                <a:pos x="693" y="1212"/>
              </a:cxn>
              <a:cxn ang="0">
                <a:pos x="731" y="1200"/>
              </a:cxn>
              <a:cxn ang="0">
                <a:pos x="761" y="1183"/>
              </a:cxn>
              <a:cxn ang="0">
                <a:pos x="791" y="1154"/>
              </a:cxn>
              <a:cxn ang="0">
                <a:pos x="799" y="1137"/>
              </a:cxn>
              <a:cxn ang="0">
                <a:pos x="808" y="1120"/>
              </a:cxn>
              <a:cxn ang="0">
                <a:pos x="821" y="1102"/>
              </a:cxn>
              <a:cxn ang="0">
                <a:pos x="833" y="1091"/>
              </a:cxn>
              <a:cxn ang="0">
                <a:pos x="863" y="1074"/>
              </a:cxn>
              <a:cxn ang="0">
                <a:pos x="897" y="1062"/>
              </a:cxn>
              <a:cxn ang="0">
                <a:pos x="931" y="1051"/>
              </a:cxn>
              <a:cxn ang="0">
                <a:pos x="965" y="1045"/>
              </a:cxn>
              <a:cxn ang="0">
                <a:pos x="982" y="1033"/>
              </a:cxn>
              <a:cxn ang="0">
                <a:pos x="995" y="1022"/>
              </a:cxn>
              <a:cxn ang="0">
                <a:pos x="1008" y="999"/>
              </a:cxn>
              <a:cxn ang="0">
                <a:pos x="1016" y="976"/>
              </a:cxn>
              <a:cxn ang="0">
                <a:pos x="1020" y="936"/>
              </a:cxn>
              <a:cxn ang="0">
                <a:pos x="1025" y="919"/>
              </a:cxn>
              <a:cxn ang="0">
                <a:pos x="1029" y="907"/>
              </a:cxn>
              <a:cxn ang="0">
                <a:pos x="1033" y="901"/>
              </a:cxn>
              <a:cxn ang="0">
                <a:pos x="1042" y="890"/>
              </a:cxn>
              <a:cxn ang="0">
                <a:pos x="1046" y="884"/>
              </a:cxn>
              <a:cxn ang="0">
                <a:pos x="1054" y="867"/>
              </a:cxn>
              <a:cxn ang="0">
                <a:pos x="1084" y="804"/>
              </a:cxn>
              <a:cxn ang="0">
                <a:pos x="1101" y="775"/>
              </a:cxn>
              <a:cxn ang="0">
                <a:pos x="1122" y="746"/>
              </a:cxn>
              <a:cxn ang="0">
                <a:pos x="1127" y="723"/>
              </a:cxn>
              <a:cxn ang="0">
                <a:pos x="1131" y="706"/>
              </a:cxn>
              <a:cxn ang="0">
                <a:pos x="1135" y="683"/>
              </a:cxn>
              <a:cxn ang="0">
                <a:pos x="1135" y="677"/>
              </a:cxn>
              <a:cxn ang="0">
                <a:pos x="1135" y="672"/>
              </a:cxn>
              <a:cxn ang="0">
                <a:pos x="1131" y="666"/>
              </a:cxn>
              <a:cxn ang="0">
                <a:pos x="1135" y="643"/>
              </a:cxn>
              <a:cxn ang="0">
                <a:pos x="1135" y="626"/>
              </a:cxn>
              <a:cxn ang="0">
                <a:pos x="1135" y="597"/>
              </a:cxn>
              <a:cxn ang="0">
                <a:pos x="1139" y="562"/>
              </a:cxn>
              <a:cxn ang="0">
                <a:pos x="1144" y="522"/>
              </a:cxn>
              <a:cxn ang="0">
                <a:pos x="1152" y="448"/>
              </a:cxn>
              <a:cxn ang="0">
                <a:pos x="1165" y="373"/>
              </a:cxn>
              <a:cxn ang="0">
                <a:pos x="1178" y="298"/>
              </a:cxn>
              <a:cxn ang="0">
                <a:pos x="1190" y="224"/>
              </a:cxn>
              <a:cxn ang="0">
                <a:pos x="1195" y="195"/>
              </a:cxn>
              <a:cxn ang="0">
                <a:pos x="1203" y="160"/>
              </a:cxn>
              <a:cxn ang="0">
                <a:pos x="1216" y="126"/>
              </a:cxn>
              <a:cxn ang="0">
                <a:pos x="1233" y="103"/>
              </a:cxn>
              <a:cxn ang="0">
                <a:pos x="1254" y="97"/>
              </a:cxn>
              <a:cxn ang="0">
                <a:pos x="1275" y="86"/>
              </a:cxn>
              <a:cxn ang="0">
                <a:pos x="1292" y="80"/>
              </a:cxn>
              <a:cxn ang="0">
                <a:pos x="1301" y="80"/>
              </a:cxn>
              <a:cxn ang="0">
                <a:pos x="1301" y="80"/>
              </a:cxn>
              <a:cxn ang="0">
                <a:pos x="1331" y="51"/>
              </a:cxn>
              <a:cxn ang="0">
                <a:pos x="1365" y="34"/>
              </a:cxn>
              <a:cxn ang="0">
                <a:pos x="1437" y="11"/>
              </a:cxn>
              <a:cxn ang="0">
                <a:pos x="1513" y="0"/>
              </a:cxn>
              <a:cxn ang="0">
                <a:pos x="1590" y="0"/>
              </a:cxn>
            </a:cxnLst>
            <a:rect l="0" t="0" r="r" b="b"/>
            <a:pathLst>
              <a:path w="1591" h="1270">
                <a:moveTo>
                  <a:pt x="0" y="1269"/>
                </a:moveTo>
                <a:lnTo>
                  <a:pt x="327" y="1240"/>
                </a:lnTo>
                <a:lnTo>
                  <a:pt x="655" y="1223"/>
                </a:lnTo>
                <a:lnTo>
                  <a:pt x="693" y="1212"/>
                </a:lnTo>
                <a:lnTo>
                  <a:pt x="731" y="1200"/>
                </a:lnTo>
                <a:lnTo>
                  <a:pt x="761" y="1183"/>
                </a:lnTo>
                <a:lnTo>
                  <a:pt x="791" y="1154"/>
                </a:lnTo>
                <a:lnTo>
                  <a:pt x="799" y="1137"/>
                </a:lnTo>
                <a:lnTo>
                  <a:pt x="808" y="1120"/>
                </a:lnTo>
                <a:lnTo>
                  <a:pt x="821" y="1102"/>
                </a:lnTo>
                <a:lnTo>
                  <a:pt x="833" y="1091"/>
                </a:lnTo>
                <a:lnTo>
                  <a:pt x="863" y="1074"/>
                </a:lnTo>
                <a:lnTo>
                  <a:pt x="897" y="1062"/>
                </a:lnTo>
                <a:lnTo>
                  <a:pt x="931" y="1051"/>
                </a:lnTo>
                <a:lnTo>
                  <a:pt x="965" y="1045"/>
                </a:lnTo>
                <a:lnTo>
                  <a:pt x="982" y="1033"/>
                </a:lnTo>
                <a:lnTo>
                  <a:pt x="995" y="1022"/>
                </a:lnTo>
                <a:lnTo>
                  <a:pt x="1008" y="999"/>
                </a:lnTo>
                <a:lnTo>
                  <a:pt x="1016" y="976"/>
                </a:lnTo>
                <a:lnTo>
                  <a:pt x="1020" y="936"/>
                </a:lnTo>
                <a:lnTo>
                  <a:pt x="1025" y="919"/>
                </a:lnTo>
                <a:lnTo>
                  <a:pt x="1029" y="907"/>
                </a:lnTo>
                <a:lnTo>
                  <a:pt x="1033" y="901"/>
                </a:lnTo>
                <a:lnTo>
                  <a:pt x="1042" y="890"/>
                </a:lnTo>
                <a:lnTo>
                  <a:pt x="1046" y="884"/>
                </a:lnTo>
                <a:lnTo>
                  <a:pt x="1054" y="867"/>
                </a:lnTo>
                <a:lnTo>
                  <a:pt x="1084" y="804"/>
                </a:lnTo>
                <a:lnTo>
                  <a:pt x="1101" y="775"/>
                </a:lnTo>
                <a:lnTo>
                  <a:pt x="1122" y="746"/>
                </a:lnTo>
                <a:lnTo>
                  <a:pt x="1127" y="723"/>
                </a:lnTo>
                <a:lnTo>
                  <a:pt x="1131" y="706"/>
                </a:lnTo>
                <a:lnTo>
                  <a:pt x="1135" y="683"/>
                </a:lnTo>
                <a:lnTo>
                  <a:pt x="1135" y="677"/>
                </a:lnTo>
                <a:lnTo>
                  <a:pt x="1135" y="672"/>
                </a:lnTo>
                <a:lnTo>
                  <a:pt x="1131" y="666"/>
                </a:lnTo>
                <a:lnTo>
                  <a:pt x="1135" y="643"/>
                </a:lnTo>
                <a:lnTo>
                  <a:pt x="1135" y="626"/>
                </a:lnTo>
                <a:lnTo>
                  <a:pt x="1135" y="597"/>
                </a:lnTo>
                <a:lnTo>
                  <a:pt x="1139" y="562"/>
                </a:lnTo>
                <a:lnTo>
                  <a:pt x="1144" y="522"/>
                </a:lnTo>
                <a:lnTo>
                  <a:pt x="1152" y="448"/>
                </a:lnTo>
                <a:lnTo>
                  <a:pt x="1165" y="373"/>
                </a:lnTo>
                <a:lnTo>
                  <a:pt x="1178" y="298"/>
                </a:lnTo>
                <a:lnTo>
                  <a:pt x="1190" y="224"/>
                </a:lnTo>
                <a:lnTo>
                  <a:pt x="1195" y="195"/>
                </a:lnTo>
                <a:lnTo>
                  <a:pt x="1203" y="160"/>
                </a:lnTo>
                <a:lnTo>
                  <a:pt x="1216" y="126"/>
                </a:lnTo>
                <a:lnTo>
                  <a:pt x="1233" y="103"/>
                </a:lnTo>
                <a:lnTo>
                  <a:pt x="1254" y="97"/>
                </a:lnTo>
                <a:lnTo>
                  <a:pt x="1275" y="86"/>
                </a:lnTo>
                <a:lnTo>
                  <a:pt x="1292" y="80"/>
                </a:lnTo>
                <a:lnTo>
                  <a:pt x="1301" y="80"/>
                </a:lnTo>
                <a:lnTo>
                  <a:pt x="1301" y="80"/>
                </a:lnTo>
                <a:lnTo>
                  <a:pt x="1331" y="51"/>
                </a:lnTo>
                <a:lnTo>
                  <a:pt x="1365" y="34"/>
                </a:lnTo>
                <a:lnTo>
                  <a:pt x="1437" y="11"/>
                </a:lnTo>
                <a:lnTo>
                  <a:pt x="1513" y="0"/>
                </a:lnTo>
                <a:lnTo>
                  <a:pt x="1590" y="0"/>
                </a:lnTo>
              </a:path>
            </a:pathLst>
          </a:custGeom>
          <a:noFill/>
          <a:ln w="25400" cap="rnd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457" name="Freeform 65"/>
          <p:cNvSpPr>
            <a:spLocks/>
          </p:cNvSpPr>
          <p:nvPr/>
        </p:nvSpPr>
        <p:spPr bwMode="auto">
          <a:xfrm>
            <a:off x="6116638" y="3895725"/>
            <a:ext cx="2001837" cy="2103438"/>
          </a:xfrm>
          <a:custGeom>
            <a:avLst/>
            <a:gdLst/>
            <a:ahLst/>
            <a:cxnLst>
              <a:cxn ang="0">
                <a:pos x="33" y="1306"/>
              </a:cxn>
              <a:cxn ang="0">
                <a:pos x="90" y="1312"/>
              </a:cxn>
              <a:cxn ang="0">
                <a:pos x="147" y="1318"/>
              </a:cxn>
              <a:cxn ang="0">
                <a:pos x="196" y="1312"/>
              </a:cxn>
              <a:cxn ang="0">
                <a:pos x="229" y="1294"/>
              </a:cxn>
              <a:cxn ang="0">
                <a:pos x="237" y="1270"/>
              </a:cxn>
              <a:cxn ang="0">
                <a:pos x="286" y="1221"/>
              </a:cxn>
              <a:cxn ang="0">
                <a:pos x="401" y="1203"/>
              </a:cxn>
              <a:cxn ang="0">
                <a:pos x="483" y="1203"/>
              </a:cxn>
              <a:cxn ang="0">
                <a:pos x="540" y="1191"/>
              </a:cxn>
              <a:cxn ang="0">
                <a:pos x="581" y="1167"/>
              </a:cxn>
              <a:cxn ang="0">
                <a:pos x="606" y="1149"/>
              </a:cxn>
              <a:cxn ang="0">
                <a:pos x="622" y="1125"/>
              </a:cxn>
              <a:cxn ang="0">
                <a:pos x="630" y="1094"/>
              </a:cxn>
              <a:cxn ang="0">
                <a:pos x="638" y="1088"/>
              </a:cxn>
              <a:cxn ang="0">
                <a:pos x="655" y="1082"/>
              </a:cxn>
              <a:cxn ang="0">
                <a:pos x="696" y="1040"/>
              </a:cxn>
              <a:cxn ang="0">
                <a:pos x="728" y="985"/>
              </a:cxn>
              <a:cxn ang="0">
                <a:pos x="745" y="937"/>
              </a:cxn>
              <a:cxn ang="0">
                <a:pos x="777" y="883"/>
              </a:cxn>
              <a:cxn ang="0">
                <a:pos x="826" y="822"/>
              </a:cxn>
              <a:cxn ang="0">
                <a:pos x="884" y="786"/>
              </a:cxn>
              <a:cxn ang="0">
                <a:pos x="925" y="738"/>
              </a:cxn>
              <a:cxn ang="0">
                <a:pos x="974" y="641"/>
              </a:cxn>
              <a:cxn ang="0">
                <a:pos x="1015" y="532"/>
              </a:cxn>
              <a:cxn ang="0">
                <a:pos x="1055" y="460"/>
              </a:cxn>
              <a:cxn ang="0">
                <a:pos x="1064" y="333"/>
              </a:cxn>
              <a:cxn ang="0">
                <a:pos x="1080" y="200"/>
              </a:cxn>
              <a:cxn ang="0">
                <a:pos x="1096" y="145"/>
              </a:cxn>
              <a:cxn ang="0">
                <a:pos x="1129" y="109"/>
              </a:cxn>
              <a:cxn ang="0">
                <a:pos x="1154" y="61"/>
              </a:cxn>
              <a:cxn ang="0">
                <a:pos x="1211" y="6"/>
              </a:cxn>
            </a:cxnLst>
            <a:rect l="0" t="0" r="r" b="b"/>
            <a:pathLst>
              <a:path w="1261" h="1325">
                <a:moveTo>
                  <a:pt x="0" y="1324"/>
                </a:moveTo>
                <a:lnTo>
                  <a:pt x="33" y="1306"/>
                </a:lnTo>
                <a:lnTo>
                  <a:pt x="66" y="1306"/>
                </a:lnTo>
                <a:lnTo>
                  <a:pt x="90" y="1312"/>
                </a:lnTo>
                <a:lnTo>
                  <a:pt x="123" y="1324"/>
                </a:lnTo>
                <a:lnTo>
                  <a:pt x="147" y="1318"/>
                </a:lnTo>
                <a:lnTo>
                  <a:pt x="172" y="1312"/>
                </a:lnTo>
                <a:lnTo>
                  <a:pt x="196" y="1312"/>
                </a:lnTo>
                <a:lnTo>
                  <a:pt x="221" y="1300"/>
                </a:lnTo>
                <a:lnTo>
                  <a:pt x="229" y="1294"/>
                </a:lnTo>
                <a:lnTo>
                  <a:pt x="229" y="1288"/>
                </a:lnTo>
                <a:lnTo>
                  <a:pt x="237" y="1270"/>
                </a:lnTo>
                <a:lnTo>
                  <a:pt x="262" y="1239"/>
                </a:lnTo>
                <a:lnTo>
                  <a:pt x="286" y="1221"/>
                </a:lnTo>
                <a:lnTo>
                  <a:pt x="352" y="1191"/>
                </a:lnTo>
                <a:lnTo>
                  <a:pt x="401" y="1203"/>
                </a:lnTo>
                <a:lnTo>
                  <a:pt x="442" y="1209"/>
                </a:lnTo>
                <a:lnTo>
                  <a:pt x="483" y="1203"/>
                </a:lnTo>
                <a:lnTo>
                  <a:pt x="507" y="1197"/>
                </a:lnTo>
                <a:lnTo>
                  <a:pt x="540" y="1191"/>
                </a:lnTo>
                <a:lnTo>
                  <a:pt x="565" y="1179"/>
                </a:lnTo>
                <a:lnTo>
                  <a:pt x="581" y="1167"/>
                </a:lnTo>
                <a:lnTo>
                  <a:pt x="597" y="1155"/>
                </a:lnTo>
                <a:lnTo>
                  <a:pt x="606" y="1149"/>
                </a:lnTo>
                <a:lnTo>
                  <a:pt x="614" y="1137"/>
                </a:lnTo>
                <a:lnTo>
                  <a:pt x="622" y="1125"/>
                </a:lnTo>
                <a:lnTo>
                  <a:pt x="630" y="1106"/>
                </a:lnTo>
                <a:lnTo>
                  <a:pt x="630" y="1094"/>
                </a:lnTo>
                <a:lnTo>
                  <a:pt x="638" y="1088"/>
                </a:lnTo>
                <a:lnTo>
                  <a:pt x="638" y="1088"/>
                </a:lnTo>
                <a:lnTo>
                  <a:pt x="646" y="1088"/>
                </a:lnTo>
                <a:lnTo>
                  <a:pt x="655" y="1082"/>
                </a:lnTo>
                <a:lnTo>
                  <a:pt x="671" y="1070"/>
                </a:lnTo>
                <a:lnTo>
                  <a:pt x="696" y="1040"/>
                </a:lnTo>
                <a:lnTo>
                  <a:pt x="712" y="1010"/>
                </a:lnTo>
                <a:lnTo>
                  <a:pt x="728" y="985"/>
                </a:lnTo>
                <a:lnTo>
                  <a:pt x="736" y="961"/>
                </a:lnTo>
                <a:lnTo>
                  <a:pt x="745" y="937"/>
                </a:lnTo>
                <a:lnTo>
                  <a:pt x="761" y="913"/>
                </a:lnTo>
                <a:lnTo>
                  <a:pt x="777" y="883"/>
                </a:lnTo>
                <a:lnTo>
                  <a:pt x="802" y="846"/>
                </a:lnTo>
                <a:lnTo>
                  <a:pt x="826" y="822"/>
                </a:lnTo>
                <a:lnTo>
                  <a:pt x="859" y="804"/>
                </a:lnTo>
                <a:lnTo>
                  <a:pt x="884" y="786"/>
                </a:lnTo>
                <a:lnTo>
                  <a:pt x="892" y="780"/>
                </a:lnTo>
                <a:lnTo>
                  <a:pt x="925" y="738"/>
                </a:lnTo>
                <a:lnTo>
                  <a:pt x="957" y="689"/>
                </a:lnTo>
                <a:lnTo>
                  <a:pt x="974" y="641"/>
                </a:lnTo>
                <a:lnTo>
                  <a:pt x="990" y="587"/>
                </a:lnTo>
                <a:lnTo>
                  <a:pt x="1015" y="532"/>
                </a:lnTo>
                <a:lnTo>
                  <a:pt x="1047" y="490"/>
                </a:lnTo>
                <a:lnTo>
                  <a:pt x="1055" y="460"/>
                </a:lnTo>
                <a:lnTo>
                  <a:pt x="1055" y="423"/>
                </a:lnTo>
                <a:lnTo>
                  <a:pt x="1064" y="333"/>
                </a:lnTo>
                <a:lnTo>
                  <a:pt x="1072" y="236"/>
                </a:lnTo>
                <a:lnTo>
                  <a:pt x="1080" y="200"/>
                </a:lnTo>
                <a:lnTo>
                  <a:pt x="1088" y="169"/>
                </a:lnTo>
                <a:lnTo>
                  <a:pt x="1096" y="145"/>
                </a:lnTo>
                <a:lnTo>
                  <a:pt x="1113" y="127"/>
                </a:lnTo>
                <a:lnTo>
                  <a:pt x="1129" y="109"/>
                </a:lnTo>
                <a:lnTo>
                  <a:pt x="1137" y="103"/>
                </a:lnTo>
                <a:lnTo>
                  <a:pt x="1154" y="61"/>
                </a:lnTo>
                <a:lnTo>
                  <a:pt x="1178" y="24"/>
                </a:lnTo>
                <a:lnTo>
                  <a:pt x="1211" y="6"/>
                </a:lnTo>
                <a:lnTo>
                  <a:pt x="1260" y="0"/>
                </a:lnTo>
              </a:path>
            </a:pathLst>
          </a:custGeom>
          <a:noFill/>
          <a:ln w="25400" cap="rnd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458" name="Freeform 66"/>
          <p:cNvSpPr>
            <a:spLocks/>
          </p:cNvSpPr>
          <p:nvPr/>
        </p:nvSpPr>
        <p:spPr bwMode="auto">
          <a:xfrm>
            <a:off x="6102350" y="3860800"/>
            <a:ext cx="1962150" cy="2157413"/>
          </a:xfrm>
          <a:custGeom>
            <a:avLst/>
            <a:gdLst/>
            <a:ahLst/>
            <a:cxnLst>
              <a:cxn ang="0">
                <a:pos x="32" y="1334"/>
              </a:cxn>
              <a:cxn ang="0">
                <a:pos x="97" y="1297"/>
              </a:cxn>
              <a:cxn ang="0">
                <a:pos x="122" y="1291"/>
              </a:cxn>
              <a:cxn ang="0">
                <a:pos x="179" y="1249"/>
              </a:cxn>
              <a:cxn ang="0">
                <a:pos x="260" y="1237"/>
              </a:cxn>
              <a:cxn ang="0">
                <a:pos x="325" y="1212"/>
              </a:cxn>
              <a:cxn ang="0">
                <a:pos x="357" y="1200"/>
              </a:cxn>
              <a:cxn ang="0">
                <a:pos x="406" y="1164"/>
              </a:cxn>
              <a:cxn ang="0">
                <a:pos x="495" y="1122"/>
              </a:cxn>
              <a:cxn ang="0">
                <a:pos x="569" y="1103"/>
              </a:cxn>
              <a:cxn ang="0">
                <a:pos x="682" y="1037"/>
              </a:cxn>
              <a:cxn ang="0">
                <a:pos x="772" y="988"/>
              </a:cxn>
              <a:cxn ang="0">
                <a:pos x="837" y="927"/>
              </a:cxn>
              <a:cxn ang="0">
                <a:pos x="902" y="867"/>
              </a:cxn>
              <a:cxn ang="0">
                <a:pos x="942" y="733"/>
              </a:cxn>
              <a:cxn ang="0">
                <a:pos x="959" y="703"/>
              </a:cxn>
              <a:cxn ang="0">
                <a:pos x="991" y="667"/>
              </a:cxn>
              <a:cxn ang="0">
                <a:pos x="1032" y="618"/>
              </a:cxn>
              <a:cxn ang="0">
                <a:pos x="1032" y="606"/>
              </a:cxn>
              <a:cxn ang="0">
                <a:pos x="1040" y="594"/>
              </a:cxn>
              <a:cxn ang="0">
                <a:pos x="1064" y="564"/>
              </a:cxn>
              <a:cxn ang="0">
                <a:pos x="1072" y="539"/>
              </a:cxn>
              <a:cxn ang="0">
                <a:pos x="1064" y="551"/>
              </a:cxn>
              <a:cxn ang="0">
                <a:pos x="1064" y="558"/>
              </a:cxn>
              <a:cxn ang="0">
                <a:pos x="1081" y="533"/>
              </a:cxn>
              <a:cxn ang="0">
                <a:pos x="1113" y="442"/>
              </a:cxn>
              <a:cxn ang="0">
                <a:pos x="1146" y="345"/>
              </a:cxn>
              <a:cxn ang="0">
                <a:pos x="1154" y="291"/>
              </a:cxn>
              <a:cxn ang="0">
                <a:pos x="1154" y="254"/>
              </a:cxn>
              <a:cxn ang="0">
                <a:pos x="1162" y="151"/>
              </a:cxn>
              <a:cxn ang="0">
                <a:pos x="1178" y="54"/>
              </a:cxn>
              <a:cxn ang="0">
                <a:pos x="1211" y="18"/>
              </a:cxn>
            </a:cxnLst>
            <a:rect l="0" t="0" r="r" b="b"/>
            <a:pathLst>
              <a:path w="1236" h="1359">
                <a:moveTo>
                  <a:pt x="0" y="1358"/>
                </a:moveTo>
                <a:lnTo>
                  <a:pt x="32" y="1334"/>
                </a:lnTo>
                <a:lnTo>
                  <a:pt x="57" y="1309"/>
                </a:lnTo>
                <a:lnTo>
                  <a:pt x="97" y="1297"/>
                </a:lnTo>
                <a:lnTo>
                  <a:pt x="114" y="1291"/>
                </a:lnTo>
                <a:lnTo>
                  <a:pt x="122" y="1291"/>
                </a:lnTo>
                <a:lnTo>
                  <a:pt x="154" y="1261"/>
                </a:lnTo>
                <a:lnTo>
                  <a:pt x="179" y="1249"/>
                </a:lnTo>
                <a:lnTo>
                  <a:pt x="211" y="1243"/>
                </a:lnTo>
                <a:lnTo>
                  <a:pt x="260" y="1237"/>
                </a:lnTo>
                <a:lnTo>
                  <a:pt x="292" y="1225"/>
                </a:lnTo>
                <a:lnTo>
                  <a:pt x="325" y="1212"/>
                </a:lnTo>
                <a:lnTo>
                  <a:pt x="341" y="1206"/>
                </a:lnTo>
                <a:lnTo>
                  <a:pt x="357" y="1200"/>
                </a:lnTo>
                <a:lnTo>
                  <a:pt x="357" y="1200"/>
                </a:lnTo>
                <a:lnTo>
                  <a:pt x="406" y="1164"/>
                </a:lnTo>
                <a:lnTo>
                  <a:pt x="455" y="1134"/>
                </a:lnTo>
                <a:lnTo>
                  <a:pt x="495" y="1122"/>
                </a:lnTo>
                <a:lnTo>
                  <a:pt x="528" y="1115"/>
                </a:lnTo>
                <a:lnTo>
                  <a:pt x="569" y="1103"/>
                </a:lnTo>
                <a:lnTo>
                  <a:pt x="601" y="1091"/>
                </a:lnTo>
                <a:lnTo>
                  <a:pt x="682" y="1037"/>
                </a:lnTo>
                <a:lnTo>
                  <a:pt x="723" y="1012"/>
                </a:lnTo>
                <a:lnTo>
                  <a:pt x="772" y="988"/>
                </a:lnTo>
                <a:lnTo>
                  <a:pt x="804" y="964"/>
                </a:lnTo>
                <a:lnTo>
                  <a:pt x="837" y="927"/>
                </a:lnTo>
                <a:lnTo>
                  <a:pt x="861" y="897"/>
                </a:lnTo>
                <a:lnTo>
                  <a:pt x="902" y="867"/>
                </a:lnTo>
                <a:lnTo>
                  <a:pt x="926" y="800"/>
                </a:lnTo>
                <a:lnTo>
                  <a:pt x="942" y="733"/>
                </a:lnTo>
                <a:lnTo>
                  <a:pt x="951" y="715"/>
                </a:lnTo>
                <a:lnTo>
                  <a:pt x="959" y="703"/>
                </a:lnTo>
                <a:lnTo>
                  <a:pt x="975" y="685"/>
                </a:lnTo>
                <a:lnTo>
                  <a:pt x="991" y="667"/>
                </a:lnTo>
                <a:lnTo>
                  <a:pt x="1016" y="636"/>
                </a:lnTo>
                <a:lnTo>
                  <a:pt x="1032" y="618"/>
                </a:lnTo>
                <a:lnTo>
                  <a:pt x="1032" y="606"/>
                </a:lnTo>
                <a:lnTo>
                  <a:pt x="1032" y="606"/>
                </a:lnTo>
                <a:lnTo>
                  <a:pt x="1032" y="600"/>
                </a:lnTo>
                <a:lnTo>
                  <a:pt x="1040" y="594"/>
                </a:lnTo>
                <a:lnTo>
                  <a:pt x="1056" y="582"/>
                </a:lnTo>
                <a:lnTo>
                  <a:pt x="1064" y="564"/>
                </a:lnTo>
                <a:lnTo>
                  <a:pt x="1064" y="551"/>
                </a:lnTo>
                <a:lnTo>
                  <a:pt x="1072" y="539"/>
                </a:lnTo>
                <a:lnTo>
                  <a:pt x="1072" y="539"/>
                </a:lnTo>
                <a:lnTo>
                  <a:pt x="1064" y="551"/>
                </a:lnTo>
                <a:lnTo>
                  <a:pt x="1064" y="558"/>
                </a:lnTo>
                <a:lnTo>
                  <a:pt x="1064" y="558"/>
                </a:lnTo>
                <a:lnTo>
                  <a:pt x="1072" y="545"/>
                </a:lnTo>
                <a:lnTo>
                  <a:pt x="1081" y="533"/>
                </a:lnTo>
                <a:lnTo>
                  <a:pt x="1089" y="509"/>
                </a:lnTo>
                <a:lnTo>
                  <a:pt x="1113" y="442"/>
                </a:lnTo>
                <a:lnTo>
                  <a:pt x="1137" y="370"/>
                </a:lnTo>
                <a:lnTo>
                  <a:pt x="1146" y="345"/>
                </a:lnTo>
                <a:lnTo>
                  <a:pt x="1146" y="315"/>
                </a:lnTo>
                <a:lnTo>
                  <a:pt x="1154" y="291"/>
                </a:lnTo>
                <a:lnTo>
                  <a:pt x="1154" y="279"/>
                </a:lnTo>
                <a:lnTo>
                  <a:pt x="1154" y="254"/>
                </a:lnTo>
                <a:lnTo>
                  <a:pt x="1162" y="224"/>
                </a:lnTo>
                <a:lnTo>
                  <a:pt x="1162" y="151"/>
                </a:lnTo>
                <a:lnTo>
                  <a:pt x="1170" y="85"/>
                </a:lnTo>
                <a:lnTo>
                  <a:pt x="1178" y="54"/>
                </a:lnTo>
                <a:lnTo>
                  <a:pt x="1186" y="36"/>
                </a:lnTo>
                <a:lnTo>
                  <a:pt x="1211" y="18"/>
                </a:lnTo>
                <a:lnTo>
                  <a:pt x="1235" y="0"/>
                </a:lnTo>
              </a:path>
            </a:pathLst>
          </a:custGeom>
          <a:noFill/>
          <a:ln w="25400" cap="rnd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Hiperinflação e a Taxa de Inflação</a:t>
            </a:r>
            <a:endParaRPr lang="en-US" sz="360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552575"/>
            <a:ext cx="7772400" cy="4695825"/>
          </a:xfrm>
          <a:noFill/>
          <a:ln/>
        </p:spPr>
        <p:txBody>
          <a:bodyPr/>
          <a:lstStyle/>
          <a:p>
            <a:pPr>
              <a:buSzPct val="70000"/>
            </a:pPr>
            <a:r>
              <a:rPr lang="en-US"/>
              <a:t>Quando o governo aumenta a receita imprimindo dinheiro, isto é conhecido como </a:t>
            </a:r>
            <a:r>
              <a:rPr lang="en-US">
                <a:solidFill>
                  <a:schemeClr val="tx1"/>
                </a:solidFill>
              </a:rPr>
              <a:t>imposto inflacionário</a:t>
            </a:r>
            <a:r>
              <a:rPr lang="en-US"/>
              <a:t>.</a:t>
            </a:r>
          </a:p>
          <a:p>
            <a:pPr>
              <a:buSzPct val="70000"/>
            </a:pPr>
            <a:r>
              <a:rPr lang="en-US"/>
              <a:t>Um imposto inflacionário funciona como um imposto sobre todos aqueles que retêm moeda.</a:t>
            </a:r>
          </a:p>
          <a:p>
            <a:pPr>
              <a:buSzPct val="70000"/>
            </a:pPr>
            <a:r>
              <a:rPr lang="en-US"/>
              <a:t>A inflação termina quando o governo realiza reformas fiscais, tais como diminuindo seus gastos.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O Efeito Fisher</a:t>
            </a:r>
            <a:endParaRPr lang="en-US" sz="360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0000"/>
            </a:pPr>
            <a:r>
              <a:rPr lang="en-US" dirty="0"/>
              <a:t>De </a:t>
            </a:r>
            <a:r>
              <a:rPr lang="en-US" dirty="0" err="1"/>
              <a:t>acordo</a:t>
            </a:r>
            <a:r>
              <a:rPr lang="en-US" dirty="0"/>
              <a:t> com o </a:t>
            </a:r>
            <a:r>
              <a:rPr lang="en-US" dirty="0" err="1">
                <a:solidFill>
                  <a:schemeClr val="tx1"/>
                </a:solidFill>
              </a:rPr>
              <a:t>Efeito</a:t>
            </a:r>
            <a:r>
              <a:rPr lang="en-US" dirty="0">
                <a:solidFill>
                  <a:schemeClr val="tx1"/>
                </a:solidFill>
              </a:rPr>
              <a:t> Fisher</a:t>
            </a:r>
            <a:r>
              <a:rPr lang="en-US" dirty="0"/>
              <a:t>, </a:t>
            </a:r>
            <a:r>
              <a:rPr lang="en-US" dirty="0" err="1"/>
              <a:t>quando</a:t>
            </a:r>
            <a:r>
              <a:rPr lang="en-US" dirty="0"/>
              <a:t> a taxa de </a:t>
            </a:r>
            <a:r>
              <a:rPr lang="en-US" dirty="0" err="1"/>
              <a:t>inflação</a:t>
            </a:r>
            <a:r>
              <a:rPr lang="en-US" dirty="0"/>
              <a:t> </a:t>
            </a:r>
            <a:r>
              <a:rPr lang="en-US" dirty="0" err="1"/>
              <a:t>aumenta</a:t>
            </a:r>
            <a:r>
              <a:rPr lang="en-US" dirty="0"/>
              <a:t> a taxa de </a:t>
            </a:r>
            <a:r>
              <a:rPr lang="en-US" dirty="0" err="1"/>
              <a:t>juros</a:t>
            </a:r>
            <a:r>
              <a:rPr lang="en-US" dirty="0"/>
              <a:t> nominal </a:t>
            </a:r>
            <a:r>
              <a:rPr lang="en-US" dirty="0" err="1"/>
              <a:t>sobe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montante</a:t>
            </a:r>
            <a:r>
              <a:rPr lang="en-US" dirty="0"/>
              <a:t>.</a:t>
            </a:r>
          </a:p>
          <a:p>
            <a:pPr>
              <a:buSzPct val="70000"/>
            </a:pPr>
            <a:r>
              <a:rPr lang="en-US" dirty="0"/>
              <a:t>A taxa de </a:t>
            </a:r>
            <a:r>
              <a:rPr lang="en-US" dirty="0" err="1"/>
              <a:t>juros</a:t>
            </a:r>
            <a:r>
              <a:rPr lang="en-US" dirty="0"/>
              <a:t> real </a:t>
            </a:r>
            <a:r>
              <a:rPr lang="en-US" dirty="0" err="1"/>
              <a:t>permanece</a:t>
            </a:r>
            <a:r>
              <a:rPr lang="en-US" dirty="0"/>
              <a:t> a </a:t>
            </a:r>
            <a:r>
              <a:rPr lang="en-US" dirty="0" err="1"/>
              <a:t>mesma</a:t>
            </a:r>
            <a:r>
              <a:rPr lang="en-US" dirty="0"/>
              <a:t>.</a:t>
            </a:r>
          </a:p>
          <a:p>
            <a:pPr>
              <a:buSzPct val="70000"/>
            </a:pPr>
            <a:r>
              <a:rPr lang="en-US" dirty="0"/>
              <a:t> </a:t>
            </a:r>
            <a:r>
              <a:rPr lang="en-US" dirty="0" err="1"/>
              <a:t>juros</a:t>
            </a:r>
            <a:r>
              <a:rPr lang="en-US" dirty="0"/>
              <a:t> reais x </a:t>
            </a:r>
            <a:r>
              <a:rPr lang="en-US" dirty="0" err="1"/>
              <a:t>juros</a:t>
            </a:r>
            <a:r>
              <a:rPr lang="en-US" dirty="0"/>
              <a:t> </a:t>
            </a:r>
            <a:r>
              <a:rPr lang="en-US" dirty="0" err="1"/>
              <a:t>nominais</a:t>
            </a:r>
            <a:r>
              <a:rPr lang="en-US" dirty="0"/>
              <a:t>,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abordado</a:t>
            </a:r>
            <a:r>
              <a:rPr lang="en-US" dirty="0"/>
              <a:t> </a:t>
            </a:r>
            <a:r>
              <a:rPr lang="en-US" dirty="0" err="1"/>
              <a:t>adiante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reeform 2"/>
          <p:cNvSpPr>
            <a:spLocks/>
          </p:cNvSpPr>
          <p:nvPr/>
        </p:nvSpPr>
        <p:spPr bwMode="auto">
          <a:xfrm>
            <a:off x="1239838" y="992188"/>
            <a:ext cx="7105650" cy="5218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86"/>
              </a:cxn>
              <a:cxn ang="0">
                <a:pos x="4691" y="3286"/>
              </a:cxn>
            </a:cxnLst>
            <a:rect l="0" t="0" r="r" b="b"/>
            <a:pathLst>
              <a:path w="4692" h="3287">
                <a:moveTo>
                  <a:pt x="0" y="0"/>
                </a:moveTo>
                <a:lnTo>
                  <a:pt x="0" y="3286"/>
                </a:lnTo>
                <a:lnTo>
                  <a:pt x="4691" y="328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-209550" y="657225"/>
            <a:ext cx="1524000" cy="615950"/>
            <a:chOff x="48" y="576"/>
            <a:chExt cx="960" cy="388"/>
          </a:xfrm>
        </p:grpSpPr>
        <p:sp>
          <p:nvSpPr>
            <p:cNvPr id="65539" name="Rectangle 3"/>
            <p:cNvSpPr>
              <a:spLocks noChangeArrowheads="1"/>
            </p:cNvSpPr>
            <p:nvPr/>
          </p:nvSpPr>
          <p:spPr bwMode="auto">
            <a:xfrm>
              <a:off x="190" y="576"/>
              <a:ext cx="8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b="1" i="0">
                  <a:solidFill>
                    <a:srgbClr val="000000"/>
                  </a:solidFill>
                  <a:latin typeface="Arial" charset="0"/>
                </a:rPr>
                <a:t>Percentual</a:t>
              </a:r>
            </a:p>
          </p:txBody>
        </p:sp>
        <p:sp>
          <p:nvSpPr>
            <p:cNvPr id="65540" name="Rectangle 4"/>
            <p:cNvSpPr>
              <a:spLocks noChangeArrowheads="1"/>
            </p:cNvSpPr>
            <p:nvPr/>
          </p:nvSpPr>
          <p:spPr bwMode="auto">
            <a:xfrm>
              <a:off x="48" y="772"/>
              <a:ext cx="8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b="1" i="0">
                  <a:solidFill>
                    <a:srgbClr val="000000"/>
                  </a:solidFill>
                  <a:latin typeface="Arial" charset="0"/>
                </a:rPr>
                <a:t>     (ao ano)</a:t>
              </a:r>
            </a:p>
          </p:txBody>
        </p:sp>
      </p:grp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968375" y="5808663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949325" y="4275138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877888" y="35036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877888" y="18494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 flipV="1">
            <a:off x="1449388" y="6029325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V="1">
            <a:off x="2398713" y="6029325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 flipV="1">
            <a:off x="3197225" y="6010275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V="1">
            <a:off x="3975100" y="6010275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V="1">
            <a:off x="4714875" y="6000750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V="1">
            <a:off x="5513388" y="5991225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 flipV="1">
            <a:off x="7088188" y="5972175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5559" name="Rectangle 23"/>
          <p:cNvSpPr>
            <a:spLocks noChangeArrowheads="1"/>
          </p:cNvSpPr>
          <p:nvPr/>
        </p:nvSpPr>
        <p:spPr bwMode="auto">
          <a:xfrm>
            <a:off x="1182688" y="62992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1960</a:t>
            </a:r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2114550" y="6308725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1965</a:t>
            </a:r>
          </a:p>
        </p:txBody>
      </p:sp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2911475" y="62992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1970</a:t>
            </a:r>
          </a:p>
        </p:txBody>
      </p:sp>
      <p:sp>
        <p:nvSpPr>
          <p:cNvPr id="65562" name="Rectangle 26"/>
          <p:cNvSpPr>
            <a:spLocks noChangeArrowheads="1"/>
          </p:cNvSpPr>
          <p:nvPr/>
        </p:nvSpPr>
        <p:spPr bwMode="auto">
          <a:xfrm>
            <a:off x="3663950" y="62992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1975</a:t>
            </a:r>
          </a:p>
        </p:txBody>
      </p:sp>
      <p:sp>
        <p:nvSpPr>
          <p:cNvPr id="65563" name="Rectangle 27"/>
          <p:cNvSpPr>
            <a:spLocks noChangeArrowheads="1"/>
          </p:cNvSpPr>
          <p:nvPr/>
        </p:nvSpPr>
        <p:spPr bwMode="auto">
          <a:xfrm>
            <a:off x="4430713" y="6308725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1980</a:t>
            </a:r>
          </a:p>
        </p:txBody>
      </p:sp>
      <p:sp>
        <p:nvSpPr>
          <p:cNvPr id="65564" name="Rectangle 28"/>
          <p:cNvSpPr>
            <a:spLocks noChangeArrowheads="1"/>
          </p:cNvSpPr>
          <p:nvPr/>
        </p:nvSpPr>
        <p:spPr bwMode="auto">
          <a:xfrm>
            <a:off x="5227638" y="62992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1985</a:t>
            </a:r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6005513" y="6308725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1990</a:t>
            </a:r>
          </a:p>
        </p:txBody>
      </p:sp>
      <p:sp>
        <p:nvSpPr>
          <p:cNvPr id="65566" name="Rectangle 30"/>
          <p:cNvSpPr>
            <a:spLocks noChangeArrowheads="1"/>
          </p:cNvSpPr>
          <p:nvPr/>
        </p:nvSpPr>
        <p:spPr bwMode="auto">
          <a:xfrm>
            <a:off x="6829425" y="6289675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1995</a:t>
            </a:r>
          </a:p>
        </p:txBody>
      </p:sp>
      <p:sp>
        <p:nvSpPr>
          <p:cNvPr id="65660" name="Line 124"/>
          <p:cNvSpPr>
            <a:spLocks noChangeShapeType="1"/>
          </p:cNvSpPr>
          <p:nvPr/>
        </p:nvSpPr>
        <p:spPr bwMode="auto">
          <a:xfrm>
            <a:off x="1247775" y="6211888"/>
            <a:ext cx="1746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5665" name="Rectangle 129"/>
          <p:cNvSpPr>
            <a:spLocks noChangeArrowheads="1"/>
          </p:cNvSpPr>
          <p:nvPr/>
        </p:nvSpPr>
        <p:spPr bwMode="auto">
          <a:xfrm>
            <a:off x="1600200" y="304800"/>
            <a:ext cx="6629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0">
                <a:latin typeface="Arial" charset="0"/>
              </a:rPr>
              <a:t>Taxa de Juros Nominal e Taxa de Inflação</a:t>
            </a:r>
            <a:endParaRPr lang="en-US" sz="3600" b="1" i="0"/>
          </a:p>
        </p:txBody>
      </p:sp>
      <p:sp>
        <p:nvSpPr>
          <p:cNvPr id="65668" name="Rectangle 132"/>
          <p:cNvSpPr>
            <a:spLocks noChangeArrowheads="1"/>
          </p:cNvSpPr>
          <p:nvPr/>
        </p:nvSpPr>
        <p:spPr bwMode="auto">
          <a:xfrm>
            <a:off x="930275" y="5122863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65670" name="Rectangle 134"/>
          <p:cNvSpPr>
            <a:spLocks noChangeArrowheads="1"/>
          </p:cNvSpPr>
          <p:nvPr/>
        </p:nvSpPr>
        <p:spPr bwMode="auto">
          <a:xfrm>
            <a:off x="877888" y="27035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12</a:t>
            </a:r>
          </a:p>
        </p:txBody>
      </p:sp>
      <p:grpSp>
        <p:nvGrpSpPr>
          <p:cNvPr id="65700" name="Group 164"/>
          <p:cNvGrpSpPr>
            <a:grpSpLocks/>
          </p:cNvGrpSpPr>
          <p:nvPr/>
        </p:nvGrpSpPr>
        <p:grpSpPr bwMode="auto">
          <a:xfrm>
            <a:off x="1416050" y="3062288"/>
            <a:ext cx="6337300" cy="2846387"/>
            <a:chOff x="892" y="1929"/>
            <a:chExt cx="3992" cy="1793"/>
          </a:xfrm>
        </p:grpSpPr>
        <p:sp>
          <p:nvSpPr>
            <p:cNvPr id="65567" name="Rectangle 31"/>
            <p:cNvSpPr>
              <a:spLocks noChangeArrowheads="1"/>
            </p:cNvSpPr>
            <p:nvPr/>
          </p:nvSpPr>
          <p:spPr bwMode="auto">
            <a:xfrm>
              <a:off x="3480" y="3477"/>
              <a:ext cx="6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b="1" i="0">
                  <a:solidFill>
                    <a:srgbClr val="000000"/>
                  </a:solidFill>
                  <a:latin typeface="Arial" charset="0"/>
                </a:rPr>
                <a:t>Inflação</a:t>
              </a:r>
            </a:p>
          </p:txBody>
        </p:sp>
        <p:grpSp>
          <p:nvGrpSpPr>
            <p:cNvPr id="65699" name="Group 163"/>
            <p:cNvGrpSpPr>
              <a:grpSpLocks/>
            </p:cNvGrpSpPr>
            <p:nvPr/>
          </p:nvGrpSpPr>
          <p:grpSpPr bwMode="auto">
            <a:xfrm>
              <a:off x="892" y="1929"/>
              <a:ext cx="3992" cy="1793"/>
              <a:chOff x="892" y="1929"/>
              <a:chExt cx="3992" cy="1793"/>
            </a:xfrm>
          </p:grpSpPr>
          <p:grpSp>
            <p:nvGrpSpPr>
              <p:cNvPr id="65697" name="Group 161"/>
              <p:cNvGrpSpPr>
                <a:grpSpLocks/>
              </p:cNvGrpSpPr>
              <p:nvPr/>
            </p:nvGrpSpPr>
            <p:grpSpPr bwMode="auto">
              <a:xfrm>
                <a:off x="892" y="1929"/>
                <a:ext cx="3992" cy="1793"/>
                <a:chOff x="892" y="1929"/>
                <a:chExt cx="3992" cy="1793"/>
              </a:xfrm>
            </p:grpSpPr>
            <p:sp>
              <p:nvSpPr>
                <p:cNvPr id="65624" name="Line 88"/>
                <p:cNvSpPr>
                  <a:spLocks noChangeShapeType="1"/>
                </p:cNvSpPr>
                <p:nvPr/>
              </p:nvSpPr>
              <p:spPr bwMode="auto">
                <a:xfrm flipH="1" flipV="1">
                  <a:off x="892" y="3647"/>
                  <a:ext cx="110" cy="61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25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1003" y="3687"/>
                  <a:ext cx="193" cy="35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27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1235" y="3619"/>
                  <a:ext cx="288" cy="73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29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1522" y="3393"/>
                  <a:ext cx="115" cy="22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30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1631" y="3362"/>
                  <a:ext cx="132" cy="37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31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1755" y="3158"/>
                  <a:ext cx="98" cy="207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33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1942" y="2945"/>
                  <a:ext cx="88" cy="85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34" name="Line 98"/>
                <p:cNvSpPr>
                  <a:spLocks noChangeShapeType="1"/>
                </p:cNvSpPr>
                <p:nvPr/>
              </p:nvSpPr>
              <p:spPr bwMode="auto">
                <a:xfrm flipH="1" flipV="1">
                  <a:off x="2032" y="2942"/>
                  <a:ext cx="108" cy="20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35" name="Line 99"/>
                <p:cNvSpPr>
                  <a:spLocks noChangeShapeType="1"/>
                </p:cNvSpPr>
                <p:nvPr/>
              </p:nvSpPr>
              <p:spPr bwMode="auto">
                <a:xfrm flipH="1" flipV="1">
                  <a:off x="2139" y="3143"/>
                  <a:ext cx="82" cy="13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36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2227" y="2884"/>
                  <a:ext cx="110" cy="40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37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2341" y="2275"/>
                  <a:ext cx="75" cy="61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38" name="Line 102"/>
                <p:cNvSpPr>
                  <a:spLocks noChangeShapeType="1"/>
                </p:cNvSpPr>
                <p:nvPr/>
              </p:nvSpPr>
              <p:spPr bwMode="auto">
                <a:xfrm flipH="1" flipV="1">
                  <a:off x="2418" y="2272"/>
                  <a:ext cx="108" cy="24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39" name="Line 103"/>
                <p:cNvSpPr>
                  <a:spLocks noChangeShapeType="1"/>
                </p:cNvSpPr>
                <p:nvPr/>
              </p:nvSpPr>
              <p:spPr bwMode="auto">
                <a:xfrm flipH="1" flipV="1">
                  <a:off x="2532" y="2500"/>
                  <a:ext cx="98" cy="455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41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2709" y="2716"/>
                  <a:ext cx="110" cy="155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42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2823" y="2242"/>
                  <a:ext cx="93" cy="46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43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2914" y="1932"/>
                  <a:ext cx="98" cy="32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44" name="Line 108"/>
                <p:cNvSpPr>
                  <a:spLocks noChangeShapeType="1"/>
                </p:cNvSpPr>
                <p:nvPr/>
              </p:nvSpPr>
              <p:spPr bwMode="auto">
                <a:xfrm flipH="1" flipV="1">
                  <a:off x="3015" y="1929"/>
                  <a:ext cx="92" cy="42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45" name="Line 109"/>
                <p:cNvSpPr>
                  <a:spLocks noChangeShapeType="1"/>
                </p:cNvSpPr>
                <p:nvPr/>
              </p:nvSpPr>
              <p:spPr bwMode="auto">
                <a:xfrm flipH="1" flipV="1">
                  <a:off x="3100" y="2331"/>
                  <a:ext cx="109" cy="587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46" name="Line 110"/>
                <p:cNvSpPr>
                  <a:spLocks noChangeShapeType="1"/>
                </p:cNvSpPr>
                <p:nvPr/>
              </p:nvSpPr>
              <p:spPr bwMode="auto">
                <a:xfrm flipH="1" flipV="1">
                  <a:off x="3208" y="2911"/>
                  <a:ext cx="92" cy="387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47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3299" y="3141"/>
                  <a:ext cx="99" cy="153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48" name="Line 112"/>
                <p:cNvSpPr>
                  <a:spLocks noChangeShapeType="1"/>
                </p:cNvSpPr>
                <p:nvPr/>
              </p:nvSpPr>
              <p:spPr bwMode="auto">
                <a:xfrm flipH="1" flipV="1">
                  <a:off x="3383" y="3138"/>
                  <a:ext cx="110" cy="11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49" name="Line 113"/>
                <p:cNvSpPr>
                  <a:spLocks noChangeShapeType="1"/>
                </p:cNvSpPr>
                <p:nvPr/>
              </p:nvSpPr>
              <p:spPr bwMode="auto">
                <a:xfrm flipH="1" flipV="1">
                  <a:off x="3492" y="3242"/>
                  <a:ext cx="97" cy="21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50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3597" y="3240"/>
                  <a:ext cx="91" cy="223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51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3693" y="3191"/>
                  <a:ext cx="91" cy="5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52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3772" y="3092"/>
                  <a:ext cx="110" cy="11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53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3875" y="3011"/>
                  <a:ext cx="103" cy="8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54" name="Line 118"/>
                <p:cNvSpPr>
                  <a:spLocks noChangeShapeType="1"/>
                </p:cNvSpPr>
                <p:nvPr/>
              </p:nvSpPr>
              <p:spPr bwMode="auto">
                <a:xfrm flipH="1" flipV="1">
                  <a:off x="3982" y="3008"/>
                  <a:ext cx="107" cy="14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55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4088" y="3143"/>
                  <a:ext cx="81" cy="17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56" name="Line 120"/>
                <p:cNvSpPr>
                  <a:spLocks noChangeShapeType="1"/>
                </p:cNvSpPr>
                <p:nvPr/>
              </p:nvSpPr>
              <p:spPr bwMode="auto">
                <a:xfrm flipH="1" flipV="1">
                  <a:off x="4175" y="3306"/>
                  <a:ext cx="107" cy="3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57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4287" y="3336"/>
                  <a:ext cx="75" cy="9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92" name="Freeform 156"/>
                <p:cNvSpPr>
                  <a:spLocks/>
                </p:cNvSpPr>
                <p:nvPr/>
              </p:nvSpPr>
              <p:spPr bwMode="auto">
                <a:xfrm>
                  <a:off x="4356" y="3348"/>
                  <a:ext cx="528" cy="108"/>
                </a:xfrm>
                <a:custGeom>
                  <a:avLst/>
                  <a:gdLst/>
                  <a:ahLst/>
                  <a:cxnLst>
                    <a:cxn ang="0">
                      <a:pos x="0" y="84"/>
                    </a:cxn>
                    <a:cxn ang="0">
                      <a:pos x="324" y="0"/>
                    </a:cxn>
                    <a:cxn ang="0">
                      <a:pos x="528" y="132"/>
                    </a:cxn>
                  </a:cxnLst>
                  <a:rect l="0" t="0" r="r" b="b"/>
                  <a:pathLst>
                    <a:path w="528" h="132">
                      <a:moveTo>
                        <a:pt x="0" y="84"/>
                      </a:moveTo>
                      <a:lnTo>
                        <a:pt x="324" y="0"/>
                      </a:lnTo>
                      <a:lnTo>
                        <a:pt x="528" y="132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32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1851" y="3011"/>
                  <a:ext cx="98" cy="16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40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2627" y="2855"/>
                  <a:ext cx="93" cy="93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65626" name="Line 90"/>
              <p:cNvSpPr>
                <a:spLocks noChangeShapeType="1"/>
              </p:cNvSpPr>
              <p:nvPr/>
            </p:nvSpPr>
            <p:spPr bwMode="auto">
              <a:xfrm flipH="1" flipV="1">
                <a:off x="1195" y="3676"/>
                <a:ext cx="60" cy="1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65661" name="Line 125"/>
          <p:cNvSpPr>
            <a:spLocks noChangeShapeType="1"/>
          </p:cNvSpPr>
          <p:nvPr/>
        </p:nvSpPr>
        <p:spPr bwMode="auto">
          <a:xfrm>
            <a:off x="1246188" y="4394200"/>
            <a:ext cx="1619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5662" name="Line 126"/>
          <p:cNvSpPr>
            <a:spLocks noChangeShapeType="1"/>
          </p:cNvSpPr>
          <p:nvPr/>
        </p:nvSpPr>
        <p:spPr bwMode="auto">
          <a:xfrm>
            <a:off x="1246188" y="2843213"/>
            <a:ext cx="1619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5663" name="Line 127"/>
          <p:cNvSpPr>
            <a:spLocks noChangeShapeType="1"/>
          </p:cNvSpPr>
          <p:nvPr/>
        </p:nvSpPr>
        <p:spPr bwMode="auto">
          <a:xfrm>
            <a:off x="1246188" y="2006600"/>
            <a:ext cx="1619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5667" name="Line 131"/>
          <p:cNvSpPr>
            <a:spLocks noChangeShapeType="1"/>
          </p:cNvSpPr>
          <p:nvPr/>
        </p:nvSpPr>
        <p:spPr bwMode="auto">
          <a:xfrm>
            <a:off x="1246188" y="5232400"/>
            <a:ext cx="1619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5669" name="Line 133"/>
          <p:cNvSpPr>
            <a:spLocks noChangeShapeType="1"/>
          </p:cNvSpPr>
          <p:nvPr/>
        </p:nvSpPr>
        <p:spPr bwMode="auto">
          <a:xfrm>
            <a:off x="1228725" y="3643313"/>
            <a:ext cx="1619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5703" name="Group 167"/>
          <p:cNvGrpSpPr>
            <a:grpSpLocks/>
          </p:cNvGrpSpPr>
          <p:nvPr/>
        </p:nvGrpSpPr>
        <p:grpSpPr bwMode="auto">
          <a:xfrm>
            <a:off x="1546225" y="2959100"/>
            <a:ext cx="6604000" cy="2439988"/>
            <a:chOff x="974" y="1864"/>
            <a:chExt cx="4160" cy="1537"/>
          </a:xfrm>
        </p:grpSpPr>
        <p:sp>
          <p:nvSpPr>
            <p:cNvPr id="65568" name="Rectangle 32"/>
            <p:cNvSpPr>
              <a:spLocks noChangeArrowheads="1"/>
            </p:cNvSpPr>
            <p:nvPr/>
          </p:nvSpPr>
          <p:spPr bwMode="auto">
            <a:xfrm>
              <a:off x="3446" y="2269"/>
              <a:ext cx="16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b="1" i="0">
                  <a:solidFill>
                    <a:srgbClr val="000000"/>
                  </a:solidFill>
                  <a:latin typeface="Arial" charset="0"/>
                </a:rPr>
                <a:t>Taxa de juros nominal</a:t>
              </a:r>
            </a:p>
          </p:txBody>
        </p:sp>
        <p:grpSp>
          <p:nvGrpSpPr>
            <p:cNvPr id="65702" name="Group 166"/>
            <p:cNvGrpSpPr>
              <a:grpSpLocks/>
            </p:cNvGrpSpPr>
            <p:nvPr/>
          </p:nvGrpSpPr>
          <p:grpSpPr bwMode="auto">
            <a:xfrm>
              <a:off x="974" y="1864"/>
              <a:ext cx="3862" cy="1537"/>
              <a:chOff x="974" y="1864"/>
              <a:chExt cx="3862" cy="1537"/>
            </a:xfrm>
          </p:grpSpPr>
          <p:sp>
            <p:nvSpPr>
              <p:cNvPr id="65582" name="Line 46"/>
              <p:cNvSpPr>
                <a:spLocks noChangeShapeType="1"/>
              </p:cNvSpPr>
              <p:nvPr/>
            </p:nvSpPr>
            <p:spPr bwMode="auto">
              <a:xfrm flipH="1">
                <a:off x="1375" y="3253"/>
                <a:ext cx="100" cy="50"/>
              </a:xfrm>
              <a:prstGeom prst="line">
                <a:avLst/>
              </a:prstGeom>
              <a:noFill/>
              <a:ln w="38100">
                <a:solidFill>
                  <a:srgbClr val="474A8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5613" name="Line 77"/>
              <p:cNvSpPr>
                <a:spLocks noChangeShapeType="1"/>
              </p:cNvSpPr>
              <p:nvPr/>
            </p:nvSpPr>
            <p:spPr bwMode="auto">
              <a:xfrm flipH="1">
                <a:off x="4370" y="2994"/>
                <a:ext cx="91" cy="159"/>
              </a:xfrm>
              <a:prstGeom prst="line">
                <a:avLst/>
              </a:prstGeom>
              <a:noFill/>
              <a:ln w="38100">
                <a:solidFill>
                  <a:srgbClr val="474A8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65701" name="Group 165"/>
              <p:cNvGrpSpPr>
                <a:grpSpLocks/>
              </p:cNvGrpSpPr>
              <p:nvPr/>
            </p:nvGrpSpPr>
            <p:grpSpPr bwMode="auto">
              <a:xfrm>
                <a:off x="974" y="1864"/>
                <a:ext cx="3862" cy="1537"/>
                <a:chOff x="974" y="1864"/>
                <a:chExt cx="3862" cy="1537"/>
              </a:xfrm>
            </p:grpSpPr>
            <p:sp>
              <p:nvSpPr>
                <p:cNvPr id="65580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167" y="3351"/>
                  <a:ext cx="115" cy="50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585" name="Line 49"/>
                <p:cNvSpPr>
                  <a:spLocks noChangeShapeType="1"/>
                </p:cNvSpPr>
                <p:nvPr/>
              </p:nvSpPr>
              <p:spPr bwMode="auto">
                <a:xfrm flipH="1" flipV="1">
                  <a:off x="1663" y="3073"/>
                  <a:ext cx="97" cy="60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588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1940" y="2828"/>
                  <a:ext cx="88" cy="34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590" name="Line 54"/>
                <p:cNvSpPr>
                  <a:spLocks noChangeShapeType="1"/>
                </p:cNvSpPr>
                <p:nvPr/>
              </p:nvSpPr>
              <p:spPr bwMode="auto">
                <a:xfrm flipH="1" flipV="1">
                  <a:off x="2142" y="3130"/>
                  <a:ext cx="79" cy="54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592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2341" y="2687"/>
                  <a:ext cx="81" cy="115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595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2621" y="3021"/>
                  <a:ext cx="105" cy="22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12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4276" y="3140"/>
                  <a:ext cx="100" cy="164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599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3010" y="1866"/>
                  <a:ext cx="93" cy="328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00" name="Line 64"/>
                <p:cNvSpPr>
                  <a:spLocks noChangeShapeType="1"/>
                </p:cNvSpPr>
                <p:nvPr/>
              </p:nvSpPr>
              <p:spPr bwMode="auto">
                <a:xfrm flipH="1" flipV="1">
                  <a:off x="3112" y="1864"/>
                  <a:ext cx="91" cy="446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578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974" y="3306"/>
                  <a:ext cx="116" cy="31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579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1083" y="3335"/>
                  <a:ext cx="98" cy="66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581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281" y="3302"/>
                  <a:ext cx="97" cy="50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583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1471" y="3207"/>
                  <a:ext cx="91" cy="44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584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556" y="3070"/>
                  <a:ext cx="116" cy="138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586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1752" y="3002"/>
                  <a:ext cx="104" cy="137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587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1857" y="2831"/>
                  <a:ext cx="92" cy="175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589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2029" y="2858"/>
                  <a:ext cx="117" cy="278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591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2221" y="2798"/>
                  <a:ext cx="116" cy="388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593" name="Line 57"/>
                <p:cNvSpPr>
                  <a:spLocks noChangeShapeType="1"/>
                </p:cNvSpPr>
                <p:nvPr/>
              </p:nvSpPr>
              <p:spPr bwMode="auto">
                <a:xfrm flipH="1" flipV="1">
                  <a:off x="2418" y="2681"/>
                  <a:ext cx="114" cy="265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594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2532" y="2942"/>
                  <a:ext cx="92" cy="110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596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2724" y="2756"/>
                  <a:ext cx="95" cy="275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597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2823" y="2380"/>
                  <a:ext cx="96" cy="380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598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2920" y="2184"/>
                  <a:ext cx="92" cy="200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01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3208" y="2306"/>
                  <a:ext cx="98" cy="279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02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3311" y="2455"/>
                  <a:ext cx="87" cy="126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03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3401" y="2453"/>
                  <a:ext cx="98" cy="288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04" name="Line 68"/>
                <p:cNvSpPr>
                  <a:spLocks noChangeShapeType="1"/>
                </p:cNvSpPr>
                <p:nvPr/>
              </p:nvSpPr>
              <p:spPr bwMode="auto">
                <a:xfrm flipH="1" flipV="1">
                  <a:off x="3498" y="2731"/>
                  <a:ext cx="91" cy="191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05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3579" y="2912"/>
                  <a:ext cx="107" cy="26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06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3678" y="2829"/>
                  <a:ext cx="112" cy="108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07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3790" y="2651"/>
                  <a:ext cx="92" cy="191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08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3876" y="2649"/>
                  <a:ext cx="103" cy="92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09" name="Line 73"/>
                <p:cNvSpPr>
                  <a:spLocks noChangeShapeType="1"/>
                </p:cNvSpPr>
                <p:nvPr/>
              </p:nvSpPr>
              <p:spPr bwMode="auto">
                <a:xfrm flipH="1" flipV="1">
                  <a:off x="3976" y="2737"/>
                  <a:ext cx="113" cy="267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10" name="Line 74"/>
                <p:cNvSpPr>
                  <a:spLocks noChangeShapeType="1"/>
                </p:cNvSpPr>
                <p:nvPr/>
              </p:nvSpPr>
              <p:spPr bwMode="auto">
                <a:xfrm flipH="1" flipV="1">
                  <a:off x="4091" y="2996"/>
                  <a:ext cx="78" cy="255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11" name="Line 75"/>
                <p:cNvSpPr>
                  <a:spLocks noChangeShapeType="1"/>
                </p:cNvSpPr>
                <p:nvPr/>
              </p:nvSpPr>
              <p:spPr bwMode="auto">
                <a:xfrm flipH="1" flipV="1">
                  <a:off x="4169" y="3241"/>
                  <a:ext cx="113" cy="72"/>
                </a:xfrm>
                <a:prstGeom prst="line">
                  <a:avLst/>
                </a:prstGeom>
                <a:noFill/>
                <a:ln w="38100">
                  <a:solidFill>
                    <a:srgbClr val="474A8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689" name="Freeform 153"/>
                <p:cNvSpPr>
                  <a:spLocks/>
                </p:cNvSpPr>
                <p:nvPr/>
              </p:nvSpPr>
              <p:spPr bwMode="auto">
                <a:xfrm>
                  <a:off x="4449" y="3000"/>
                  <a:ext cx="387" cy="10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72"/>
                    </a:cxn>
                    <a:cxn ang="0">
                      <a:pos x="300" y="60"/>
                    </a:cxn>
                    <a:cxn ang="0">
                      <a:pos x="372" y="108"/>
                    </a:cxn>
                  </a:cxnLst>
                  <a:rect l="0" t="0" r="r" b="b"/>
                  <a:pathLst>
                    <a:path w="372" h="108">
                      <a:moveTo>
                        <a:pt x="0" y="0"/>
                      </a:moveTo>
                      <a:lnTo>
                        <a:pt x="96" y="72"/>
                      </a:lnTo>
                      <a:lnTo>
                        <a:pt x="300" y="60"/>
                      </a:lnTo>
                      <a:lnTo>
                        <a:pt x="372" y="108"/>
                      </a:lnTo>
                    </a:path>
                  </a:pathLst>
                </a:custGeom>
                <a:noFill/>
                <a:ln w="38100" cap="flat" cmpd="sng">
                  <a:solidFill>
                    <a:srgbClr val="474A8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65704" name="Line 168"/>
          <p:cNvSpPr>
            <a:spLocks noChangeShapeType="1"/>
          </p:cNvSpPr>
          <p:nvPr/>
        </p:nvSpPr>
        <p:spPr bwMode="auto">
          <a:xfrm flipV="1">
            <a:off x="6297613" y="6010275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Os Custos da Inflação:  </a:t>
            </a:r>
            <a:br>
              <a:rPr lang="en-US" sz="3600">
                <a:solidFill>
                  <a:schemeClr val="tx1"/>
                </a:solidFill>
                <a:effectLst/>
              </a:rPr>
            </a:br>
            <a:r>
              <a:rPr lang="en-US" sz="3600">
                <a:solidFill>
                  <a:schemeClr val="tx1"/>
                </a:solidFill>
                <a:effectLst/>
              </a:rPr>
              <a:t>Diminuição do Poder Aquisitivo?</a:t>
            </a:r>
            <a:endParaRPr lang="en-US" sz="360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575" y="2892425"/>
            <a:ext cx="7851775" cy="1463675"/>
          </a:xfrm>
          <a:noFill/>
          <a:ln w="50800" cap="flat">
            <a:solidFill>
              <a:srgbClr val="474A81"/>
            </a:solidFill>
          </a:ln>
        </p:spPr>
        <p:txBody>
          <a:bodyPr/>
          <a:lstStyle/>
          <a:p>
            <a:r>
              <a:rPr lang="en-US" sz="4000"/>
              <a:t>A inflação sozinha </a:t>
            </a:r>
            <a:r>
              <a:rPr lang="en-US" sz="4000" i="1"/>
              <a:t>não</a:t>
            </a:r>
            <a:r>
              <a:rPr lang="en-US" sz="4000"/>
              <a:t> reduz o poder real de compra das pessoas.  </a:t>
            </a:r>
            <a:endParaRPr lang="en-US" sz="400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Os Custos da Inflação</a:t>
            </a:r>
            <a:endParaRPr lang="en-US" sz="360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1981200"/>
            <a:ext cx="7315200" cy="3733800"/>
          </a:xfrm>
          <a:noFill/>
          <a:ln/>
        </p:spPr>
        <p:txBody>
          <a:bodyPr/>
          <a:lstStyle/>
          <a:p>
            <a:pPr>
              <a:buSzPct val="70000"/>
            </a:pPr>
            <a:r>
              <a:rPr lang="en-US" sz="3300"/>
              <a:t>Custo de sola de sapato</a:t>
            </a:r>
          </a:p>
          <a:p>
            <a:pPr>
              <a:buSzPct val="70000"/>
            </a:pPr>
            <a:r>
              <a:rPr lang="en-US" sz="3300"/>
              <a:t>Custos de Menu</a:t>
            </a:r>
          </a:p>
          <a:p>
            <a:pPr>
              <a:buSzPct val="70000"/>
            </a:pPr>
            <a:r>
              <a:rPr lang="en-US" sz="3300"/>
              <a:t>Variação dos preços relativos</a:t>
            </a:r>
          </a:p>
          <a:p>
            <a:pPr>
              <a:buSzPct val="70000"/>
            </a:pPr>
            <a:r>
              <a:rPr lang="en-US" sz="3300"/>
              <a:t>Distorções tributárias</a:t>
            </a:r>
          </a:p>
          <a:p>
            <a:pPr>
              <a:buSzPct val="70000"/>
            </a:pPr>
            <a:r>
              <a:rPr lang="en-US" sz="3300"/>
              <a:t>Confusão e inconveniência</a:t>
            </a:r>
          </a:p>
          <a:p>
            <a:pPr>
              <a:buSzPct val="70000"/>
            </a:pPr>
            <a:r>
              <a:rPr lang="en-US" sz="3300"/>
              <a:t>Redistribuição arbitrária da renda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Shoeleather Costs</a:t>
            </a:r>
            <a:endParaRPr lang="en-US" sz="360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057400"/>
            <a:ext cx="8220075" cy="3200400"/>
          </a:xfrm>
          <a:noFill/>
          <a:ln/>
        </p:spPr>
        <p:txBody>
          <a:bodyPr/>
          <a:lstStyle/>
          <a:p>
            <a:pPr>
              <a:buSzPct val="70000"/>
            </a:pPr>
            <a:r>
              <a:rPr lang="en-US">
                <a:solidFill>
                  <a:srgbClr val="A50021"/>
                </a:solidFill>
              </a:rPr>
              <a:t>Custos de sola de sapato</a:t>
            </a:r>
            <a:r>
              <a:rPr lang="en-US"/>
              <a:t> são os recursos gastos quando a inflação encoraja as pessoas a reduzir o dinheiro em seus bolsos.</a:t>
            </a:r>
          </a:p>
          <a:p>
            <a:pPr>
              <a:buSzPct val="70000"/>
            </a:pPr>
            <a:r>
              <a:rPr lang="en-US"/>
              <a:t>A inflação reduz o valor real do dinheiro, portanto as pessoas têm um incentivo para minimizar a posse de moeda.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Custos de Sola de Sapato</a:t>
            </a:r>
            <a:endParaRPr lang="en-US" sz="360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290638"/>
            <a:ext cx="8372475" cy="5629275"/>
          </a:xfrm>
          <a:noFill/>
          <a:ln/>
        </p:spPr>
        <p:txBody>
          <a:bodyPr/>
          <a:lstStyle/>
          <a:p>
            <a:pPr>
              <a:buSzPct val="70000"/>
            </a:pPr>
            <a:r>
              <a:rPr lang="en-US"/>
              <a:t>Menos dinheiro no bolso significa viagens mais frequentes ao banco para sacar dinheiro para pagar as contas do dia-a-dia. </a:t>
            </a:r>
          </a:p>
          <a:p>
            <a:pPr>
              <a:buSzPct val="70000"/>
            </a:pPr>
            <a:r>
              <a:rPr lang="en-US"/>
              <a:t>O custo real de reduzir o carregamento de dinheiro é o tempo e conveniência que você deve sacrificar para manter menos dinheiro em suas mãos. </a:t>
            </a:r>
          </a:p>
          <a:p>
            <a:pPr>
              <a:buSzPct val="70000"/>
            </a:pPr>
            <a:r>
              <a:rPr lang="en-US"/>
              <a:t>Além disso, viagens extras ao banco tomam tempo que poderia ser destinado para atividades produtivas.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Custos de Menu</a:t>
            </a:r>
            <a:endParaRPr lang="en-US" sz="360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267200"/>
          </a:xfrm>
          <a:noFill/>
          <a:ln/>
        </p:spPr>
        <p:txBody>
          <a:bodyPr/>
          <a:lstStyle/>
          <a:p>
            <a:pPr>
              <a:buSzPct val="70000"/>
            </a:pPr>
            <a:r>
              <a:rPr lang="en-US">
                <a:solidFill>
                  <a:srgbClr val="A50021"/>
                </a:solidFill>
              </a:rPr>
              <a:t>Menu costs</a:t>
            </a:r>
            <a:r>
              <a:rPr lang="en-US"/>
              <a:t> são os custos de ajustes de preços.</a:t>
            </a:r>
          </a:p>
          <a:p>
            <a:pPr>
              <a:buSzPct val="70000"/>
            </a:pPr>
            <a:r>
              <a:rPr lang="en-US"/>
              <a:t>Durante períodos de alta inflação, torna-se necessário atualizar listas de preços e outros tabelas.</a:t>
            </a:r>
          </a:p>
          <a:p>
            <a:pPr>
              <a:buSzPct val="70000"/>
            </a:pPr>
            <a:r>
              <a:rPr lang="en-US"/>
              <a:t>Este é um processo que consome recursos e que os toma em detrimento de atividades produtivas.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Variação dos Preços Relativos</a:t>
            </a:r>
            <a:endParaRPr lang="en-US" sz="360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2209800"/>
            <a:ext cx="7658100" cy="2590800"/>
          </a:xfrm>
          <a:noFill/>
          <a:ln/>
        </p:spPr>
        <p:txBody>
          <a:bodyPr/>
          <a:lstStyle/>
          <a:p>
            <a:pPr>
              <a:buSzPct val="70000"/>
            </a:pPr>
            <a:r>
              <a:rPr lang="en-US"/>
              <a:t>A inflação distorce os preços relativos. </a:t>
            </a:r>
          </a:p>
          <a:p>
            <a:pPr>
              <a:buSzPct val="70000"/>
            </a:pPr>
            <a:r>
              <a:rPr lang="en-US"/>
              <a:t>Decisões de consumo são distorcidas e mercados são menos aptos a alocar os recursos para seus melhores usos.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Inflação: Aspectos Históricos</a:t>
            </a:r>
            <a:endParaRPr lang="en-US" sz="360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600200"/>
            <a:ext cx="7699375" cy="4724400"/>
          </a:xfrm>
          <a:noFill/>
          <a:ln/>
        </p:spPr>
        <p:txBody>
          <a:bodyPr/>
          <a:lstStyle/>
          <a:p>
            <a:pPr>
              <a:buSzPct val="70000"/>
            </a:pPr>
            <a:r>
              <a:rPr lang="en-US"/>
              <a:t>Nos últimos sessenta anos, os preços têm subido aproximadamente 5 porcento ao ano nos EUA.</a:t>
            </a:r>
          </a:p>
          <a:p>
            <a:pPr>
              <a:buSzPct val="70000"/>
            </a:pPr>
            <a:r>
              <a:rPr lang="en-US">
                <a:solidFill>
                  <a:srgbClr val="A50021"/>
                </a:solidFill>
              </a:rPr>
              <a:t>Deflação</a:t>
            </a:r>
            <a:r>
              <a:rPr lang="en-US"/>
              <a:t> significa diminuição dos preços médios.</a:t>
            </a:r>
          </a:p>
          <a:p>
            <a:pPr>
              <a:buSzPct val="70000"/>
            </a:pPr>
            <a:r>
              <a:rPr lang="en-US">
                <a:solidFill>
                  <a:srgbClr val="A50021"/>
                </a:solidFill>
              </a:rPr>
              <a:t>Hiperinflação</a:t>
            </a:r>
            <a:r>
              <a:rPr lang="en-US"/>
              <a:t> refere-se à altas taxas de inflação tais como as que a Alemanha experimentou nos anos 1920.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Distorção Tributária Induzida pela Inflação</a:t>
            </a:r>
            <a:endParaRPr lang="en-US" sz="360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2157413"/>
            <a:ext cx="7013575" cy="3252787"/>
          </a:xfrm>
          <a:noFill/>
          <a:ln/>
        </p:spPr>
        <p:txBody>
          <a:bodyPr/>
          <a:lstStyle/>
          <a:p>
            <a:pPr>
              <a:buSzPct val="70000"/>
            </a:pPr>
            <a:r>
              <a:rPr lang="en-US"/>
              <a:t>A inflação superestima os ganhos de capital e aumenta o ônus dos impostos sobre este tipo de renda. </a:t>
            </a:r>
          </a:p>
          <a:p>
            <a:pPr>
              <a:buSzPct val="70000"/>
            </a:pPr>
            <a:r>
              <a:rPr lang="en-US"/>
              <a:t>Com impostos progressivos, os ganhos de capital são taxados mais pesadamente.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1143000"/>
          </a:xfrm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Distorção Tributária Induzida pela Inflação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5488" y="1809750"/>
            <a:ext cx="7696200" cy="4133850"/>
          </a:xfrm>
          <a:noFill/>
          <a:ln/>
        </p:spPr>
        <p:txBody>
          <a:bodyPr/>
          <a:lstStyle/>
          <a:p>
            <a:pPr>
              <a:buSzPct val="70000"/>
            </a:pPr>
            <a:r>
              <a:rPr lang="en-US"/>
              <a:t>O imposto de renda trata a taxa de juros nominal obtida em aplicações como renda, mesmo que parte dos juros nominais seja meramente para compensar a inflação. </a:t>
            </a:r>
          </a:p>
          <a:p>
            <a:pPr>
              <a:buSzPct val="70000"/>
            </a:pPr>
            <a:r>
              <a:rPr lang="en-US"/>
              <a:t>A taxa de juros real após o pagamento do imposto diminui, tornando a poupança menos atrativa.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Como a Inflação aumenta o Ônus do Imposto sobre a Poupança</a:t>
            </a:r>
            <a:endParaRPr lang="en-US" sz="360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7137400" y="1909763"/>
            <a:ext cx="14288" cy="3508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7137400" y="2260600"/>
            <a:ext cx="14288" cy="3349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3996" name="Rectangle 28"/>
          <p:cNvSpPr>
            <a:spLocks noChangeArrowheads="1"/>
          </p:cNvSpPr>
          <p:nvPr/>
        </p:nvSpPr>
        <p:spPr bwMode="auto">
          <a:xfrm>
            <a:off x="7137400" y="2595563"/>
            <a:ext cx="14288" cy="422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4007" name="Rectangle 39"/>
          <p:cNvSpPr>
            <a:spLocks noChangeArrowheads="1"/>
          </p:cNvSpPr>
          <p:nvPr/>
        </p:nvSpPr>
        <p:spPr bwMode="auto">
          <a:xfrm>
            <a:off x="7137400" y="3017838"/>
            <a:ext cx="14288" cy="4381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4020" name="Rectangle 52"/>
          <p:cNvSpPr>
            <a:spLocks noChangeArrowheads="1"/>
          </p:cNvSpPr>
          <p:nvPr/>
        </p:nvSpPr>
        <p:spPr bwMode="auto">
          <a:xfrm>
            <a:off x="7137400" y="3455988"/>
            <a:ext cx="14288" cy="7143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4033" name="Rectangle 65"/>
          <p:cNvSpPr>
            <a:spLocks noChangeArrowheads="1"/>
          </p:cNvSpPr>
          <p:nvPr/>
        </p:nvSpPr>
        <p:spPr bwMode="auto">
          <a:xfrm>
            <a:off x="7137400" y="4170363"/>
            <a:ext cx="14288" cy="7000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4037" name="Rectangle 69"/>
          <p:cNvSpPr>
            <a:spLocks noChangeArrowheads="1"/>
          </p:cNvSpPr>
          <p:nvPr/>
        </p:nvSpPr>
        <p:spPr bwMode="auto">
          <a:xfrm>
            <a:off x="433388" y="4870450"/>
            <a:ext cx="4935537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4042" name="Rectangle 74"/>
          <p:cNvSpPr>
            <a:spLocks noChangeArrowheads="1"/>
          </p:cNvSpPr>
          <p:nvPr/>
        </p:nvSpPr>
        <p:spPr bwMode="auto">
          <a:xfrm>
            <a:off x="5368925" y="4870450"/>
            <a:ext cx="1768475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4046" name="Rectangle 78"/>
          <p:cNvSpPr>
            <a:spLocks noChangeArrowheads="1"/>
          </p:cNvSpPr>
          <p:nvPr/>
        </p:nvSpPr>
        <p:spPr bwMode="auto">
          <a:xfrm>
            <a:off x="7137400" y="4870450"/>
            <a:ext cx="14288" cy="7000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4047" name="Rectangle 79"/>
          <p:cNvSpPr>
            <a:spLocks noChangeArrowheads="1"/>
          </p:cNvSpPr>
          <p:nvPr/>
        </p:nvSpPr>
        <p:spPr bwMode="auto">
          <a:xfrm>
            <a:off x="7137400" y="4870450"/>
            <a:ext cx="1663700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4065" name="Rectangle 97"/>
          <p:cNvSpPr>
            <a:spLocks noChangeArrowheads="1"/>
          </p:cNvSpPr>
          <p:nvPr/>
        </p:nvSpPr>
        <p:spPr bwMode="auto">
          <a:xfrm>
            <a:off x="7137400" y="5570538"/>
            <a:ext cx="14288" cy="6699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84069" name="Group 101"/>
          <p:cNvGrpSpPr>
            <a:grpSpLocks/>
          </p:cNvGrpSpPr>
          <p:nvPr/>
        </p:nvGrpSpPr>
        <p:grpSpPr bwMode="auto">
          <a:xfrm>
            <a:off x="403225" y="1866900"/>
            <a:ext cx="8515350" cy="4476750"/>
            <a:chOff x="254" y="1176"/>
            <a:chExt cx="5364" cy="2820"/>
          </a:xfrm>
        </p:grpSpPr>
        <p:sp>
          <p:nvSpPr>
            <p:cNvPr id="83972" name="Rectangle 4"/>
            <p:cNvSpPr>
              <a:spLocks noChangeArrowheads="1"/>
            </p:cNvSpPr>
            <p:nvPr/>
          </p:nvSpPr>
          <p:spPr bwMode="auto">
            <a:xfrm>
              <a:off x="254" y="1176"/>
              <a:ext cx="19" cy="4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973" name="Rectangle 5"/>
            <p:cNvSpPr>
              <a:spLocks noChangeArrowheads="1"/>
            </p:cNvSpPr>
            <p:nvPr/>
          </p:nvSpPr>
          <p:spPr bwMode="auto">
            <a:xfrm>
              <a:off x="254" y="1176"/>
              <a:ext cx="3128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974" name="Rectangle 6"/>
            <p:cNvSpPr>
              <a:spLocks noChangeArrowheads="1"/>
            </p:cNvSpPr>
            <p:nvPr/>
          </p:nvSpPr>
          <p:spPr bwMode="auto">
            <a:xfrm>
              <a:off x="3382" y="1176"/>
              <a:ext cx="1114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975" name="Rectangle 7"/>
            <p:cNvSpPr>
              <a:spLocks noChangeArrowheads="1"/>
            </p:cNvSpPr>
            <p:nvPr/>
          </p:nvSpPr>
          <p:spPr bwMode="auto">
            <a:xfrm>
              <a:off x="3382" y="1194"/>
              <a:ext cx="10" cy="2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976" name="Rectangle 8"/>
            <p:cNvSpPr>
              <a:spLocks noChangeArrowheads="1"/>
            </p:cNvSpPr>
            <p:nvPr/>
          </p:nvSpPr>
          <p:spPr bwMode="auto">
            <a:xfrm>
              <a:off x="3447" y="1240"/>
              <a:ext cx="8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0">
                  <a:solidFill>
                    <a:srgbClr val="000000"/>
                  </a:solidFill>
                  <a:latin typeface="Arial" charset="0"/>
                </a:rPr>
                <a:t>Economia 1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83977" name="Rectangle 9"/>
            <p:cNvSpPr>
              <a:spLocks noChangeArrowheads="1"/>
            </p:cNvSpPr>
            <p:nvPr/>
          </p:nvSpPr>
          <p:spPr bwMode="auto">
            <a:xfrm>
              <a:off x="3382" y="1415"/>
              <a:ext cx="10" cy="2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978" name="Rectangle 10"/>
            <p:cNvSpPr>
              <a:spLocks noChangeArrowheads="1"/>
            </p:cNvSpPr>
            <p:nvPr/>
          </p:nvSpPr>
          <p:spPr bwMode="auto">
            <a:xfrm>
              <a:off x="3447" y="1415"/>
              <a:ext cx="9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i="0">
                  <a:solidFill>
                    <a:srgbClr val="000000"/>
                  </a:solidFill>
                  <a:latin typeface="Arial" charset="0"/>
                </a:rPr>
                <a:t>(estabilidade)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83979" name="Rectangle 11"/>
            <p:cNvSpPr>
              <a:spLocks noChangeArrowheads="1"/>
            </p:cNvSpPr>
            <p:nvPr/>
          </p:nvSpPr>
          <p:spPr bwMode="auto">
            <a:xfrm>
              <a:off x="4496" y="1176"/>
              <a:ext cx="106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980" name="Rectangle 12"/>
            <p:cNvSpPr>
              <a:spLocks noChangeArrowheads="1"/>
            </p:cNvSpPr>
            <p:nvPr/>
          </p:nvSpPr>
          <p:spPr bwMode="auto">
            <a:xfrm>
              <a:off x="5554" y="1176"/>
              <a:ext cx="18" cy="2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981" name="Rectangle 13"/>
            <p:cNvSpPr>
              <a:spLocks noChangeArrowheads="1"/>
            </p:cNvSpPr>
            <p:nvPr/>
          </p:nvSpPr>
          <p:spPr bwMode="auto">
            <a:xfrm>
              <a:off x="5563" y="1222"/>
              <a:ext cx="55" cy="19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983" name="Rectangle 15"/>
            <p:cNvSpPr>
              <a:spLocks noChangeArrowheads="1"/>
            </p:cNvSpPr>
            <p:nvPr/>
          </p:nvSpPr>
          <p:spPr bwMode="auto">
            <a:xfrm>
              <a:off x="4566" y="1240"/>
              <a:ext cx="8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i="0">
                  <a:solidFill>
                    <a:srgbClr val="000000"/>
                  </a:solidFill>
                  <a:latin typeface="Arial" charset="0"/>
                </a:rPr>
                <a:t>Economia 2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83984" name="Rectangle 16"/>
            <p:cNvSpPr>
              <a:spLocks noChangeArrowheads="1"/>
            </p:cNvSpPr>
            <p:nvPr/>
          </p:nvSpPr>
          <p:spPr bwMode="auto">
            <a:xfrm>
              <a:off x="5554" y="1415"/>
              <a:ext cx="18" cy="2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985" name="Rectangle 17"/>
            <p:cNvSpPr>
              <a:spLocks noChangeArrowheads="1"/>
            </p:cNvSpPr>
            <p:nvPr/>
          </p:nvSpPr>
          <p:spPr bwMode="auto">
            <a:xfrm>
              <a:off x="5563" y="1415"/>
              <a:ext cx="55" cy="21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987" name="Rectangle 19"/>
            <p:cNvSpPr>
              <a:spLocks noChangeArrowheads="1"/>
            </p:cNvSpPr>
            <p:nvPr/>
          </p:nvSpPr>
          <p:spPr bwMode="auto">
            <a:xfrm>
              <a:off x="4656" y="1415"/>
              <a:ext cx="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i="0">
                  <a:solidFill>
                    <a:srgbClr val="000000"/>
                  </a:solidFill>
                  <a:latin typeface="Arial" charset="0"/>
                </a:rPr>
                <a:t>(inflação)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83988" name="Rectangle 20"/>
            <p:cNvSpPr>
              <a:spLocks noChangeArrowheads="1"/>
            </p:cNvSpPr>
            <p:nvPr/>
          </p:nvSpPr>
          <p:spPr bwMode="auto">
            <a:xfrm>
              <a:off x="254" y="1626"/>
              <a:ext cx="19" cy="2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989" name="Rectangle 21"/>
            <p:cNvSpPr>
              <a:spLocks noChangeArrowheads="1"/>
            </p:cNvSpPr>
            <p:nvPr/>
          </p:nvSpPr>
          <p:spPr bwMode="auto">
            <a:xfrm>
              <a:off x="273" y="1626"/>
              <a:ext cx="310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990" name="Rectangle 22"/>
            <p:cNvSpPr>
              <a:spLocks noChangeArrowheads="1"/>
            </p:cNvSpPr>
            <p:nvPr/>
          </p:nvSpPr>
          <p:spPr bwMode="auto">
            <a:xfrm>
              <a:off x="319" y="1690"/>
              <a:ext cx="12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Taxa de juros real</a:t>
              </a:r>
              <a:endParaRPr lang="en-US">
                <a:latin typeface="Arial" charset="0"/>
              </a:endParaRPr>
            </a:p>
          </p:txBody>
        </p:sp>
        <p:sp>
          <p:nvSpPr>
            <p:cNvPr id="83991" name="Rectangle 23"/>
            <p:cNvSpPr>
              <a:spLocks noChangeArrowheads="1"/>
            </p:cNvSpPr>
            <p:nvPr/>
          </p:nvSpPr>
          <p:spPr bwMode="auto">
            <a:xfrm>
              <a:off x="3382" y="1626"/>
              <a:ext cx="10" cy="2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992" name="Rectangle 24"/>
            <p:cNvSpPr>
              <a:spLocks noChangeArrowheads="1"/>
            </p:cNvSpPr>
            <p:nvPr/>
          </p:nvSpPr>
          <p:spPr bwMode="auto">
            <a:xfrm>
              <a:off x="3382" y="1626"/>
              <a:ext cx="1114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993" name="Rectangle 25"/>
            <p:cNvSpPr>
              <a:spLocks noChangeArrowheads="1"/>
            </p:cNvSpPr>
            <p:nvPr/>
          </p:nvSpPr>
          <p:spPr bwMode="auto">
            <a:xfrm>
              <a:off x="3824" y="1690"/>
              <a:ext cx="2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4%</a:t>
              </a:r>
              <a:endParaRPr lang="en-US"/>
            </a:p>
          </p:txBody>
        </p:sp>
        <p:sp>
          <p:nvSpPr>
            <p:cNvPr id="83994" name="Rectangle 26"/>
            <p:cNvSpPr>
              <a:spLocks noChangeArrowheads="1"/>
            </p:cNvSpPr>
            <p:nvPr/>
          </p:nvSpPr>
          <p:spPr bwMode="auto">
            <a:xfrm>
              <a:off x="5554" y="1626"/>
              <a:ext cx="18" cy="2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995" name="Rectangle 27"/>
            <p:cNvSpPr>
              <a:spLocks noChangeArrowheads="1"/>
            </p:cNvSpPr>
            <p:nvPr/>
          </p:nvSpPr>
          <p:spPr bwMode="auto">
            <a:xfrm>
              <a:off x="5563" y="1626"/>
              <a:ext cx="55" cy="26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997" name="Rectangle 29"/>
            <p:cNvSpPr>
              <a:spLocks noChangeArrowheads="1"/>
            </p:cNvSpPr>
            <p:nvPr/>
          </p:nvSpPr>
          <p:spPr bwMode="auto">
            <a:xfrm>
              <a:off x="4496" y="1626"/>
              <a:ext cx="104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998" name="Rectangle 30"/>
            <p:cNvSpPr>
              <a:spLocks noChangeArrowheads="1"/>
            </p:cNvSpPr>
            <p:nvPr/>
          </p:nvSpPr>
          <p:spPr bwMode="auto">
            <a:xfrm>
              <a:off x="4910" y="1690"/>
              <a:ext cx="2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4%</a:t>
              </a:r>
              <a:endParaRPr lang="en-US"/>
            </a:p>
          </p:txBody>
        </p:sp>
        <p:sp>
          <p:nvSpPr>
            <p:cNvPr id="83999" name="Rectangle 31"/>
            <p:cNvSpPr>
              <a:spLocks noChangeArrowheads="1"/>
            </p:cNvSpPr>
            <p:nvPr/>
          </p:nvSpPr>
          <p:spPr bwMode="auto">
            <a:xfrm>
              <a:off x="254" y="1892"/>
              <a:ext cx="19" cy="2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00" name="Rectangle 32"/>
            <p:cNvSpPr>
              <a:spLocks noChangeArrowheads="1"/>
            </p:cNvSpPr>
            <p:nvPr/>
          </p:nvSpPr>
          <p:spPr bwMode="auto">
            <a:xfrm>
              <a:off x="273" y="1892"/>
              <a:ext cx="3109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01" name="Rectangle 33"/>
            <p:cNvSpPr>
              <a:spLocks noChangeArrowheads="1"/>
            </p:cNvSpPr>
            <p:nvPr/>
          </p:nvSpPr>
          <p:spPr bwMode="auto">
            <a:xfrm>
              <a:off x="319" y="1957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Taxa de inflação</a:t>
              </a:r>
              <a:endParaRPr lang="en-US">
                <a:latin typeface="Arial" charset="0"/>
              </a:endParaRPr>
            </a:p>
          </p:txBody>
        </p:sp>
        <p:sp>
          <p:nvSpPr>
            <p:cNvPr id="84002" name="Rectangle 34"/>
            <p:cNvSpPr>
              <a:spLocks noChangeArrowheads="1"/>
            </p:cNvSpPr>
            <p:nvPr/>
          </p:nvSpPr>
          <p:spPr bwMode="auto">
            <a:xfrm>
              <a:off x="3382" y="1892"/>
              <a:ext cx="10" cy="2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03" name="Rectangle 35"/>
            <p:cNvSpPr>
              <a:spLocks noChangeArrowheads="1"/>
            </p:cNvSpPr>
            <p:nvPr/>
          </p:nvSpPr>
          <p:spPr bwMode="auto">
            <a:xfrm>
              <a:off x="3382" y="1892"/>
              <a:ext cx="1114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04" name="Rectangle 36"/>
            <p:cNvSpPr>
              <a:spLocks noChangeArrowheads="1"/>
            </p:cNvSpPr>
            <p:nvPr/>
          </p:nvSpPr>
          <p:spPr bwMode="auto">
            <a:xfrm>
              <a:off x="3898" y="1957"/>
              <a:ext cx="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84005" name="Rectangle 37"/>
            <p:cNvSpPr>
              <a:spLocks noChangeArrowheads="1"/>
            </p:cNvSpPr>
            <p:nvPr/>
          </p:nvSpPr>
          <p:spPr bwMode="auto">
            <a:xfrm>
              <a:off x="5554" y="1892"/>
              <a:ext cx="18" cy="2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06" name="Rectangle 38"/>
            <p:cNvSpPr>
              <a:spLocks noChangeArrowheads="1"/>
            </p:cNvSpPr>
            <p:nvPr/>
          </p:nvSpPr>
          <p:spPr bwMode="auto">
            <a:xfrm>
              <a:off x="5563" y="1892"/>
              <a:ext cx="55" cy="27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08" name="Rectangle 40"/>
            <p:cNvSpPr>
              <a:spLocks noChangeArrowheads="1"/>
            </p:cNvSpPr>
            <p:nvPr/>
          </p:nvSpPr>
          <p:spPr bwMode="auto">
            <a:xfrm>
              <a:off x="4496" y="1892"/>
              <a:ext cx="1048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09" name="Rectangle 41"/>
            <p:cNvSpPr>
              <a:spLocks noChangeArrowheads="1"/>
            </p:cNvSpPr>
            <p:nvPr/>
          </p:nvSpPr>
          <p:spPr bwMode="auto">
            <a:xfrm>
              <a:off x="4983" y="1957"/>
              <a:ext cx="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84010" name="Rectangle 42"/>
            <p:cNvSpPr>
              <a:spLocks noChangeArrowheads="1"/>
            </p:cNvSpPr>
            <p:nvPr/>
          </p:nvSpPr>
          <p:spPr bwMode="auto">
            <a:xfrm>
              <a:off x="254" y="2168"/>
              <a:ext cx="19" cy="2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11" name="Rectangle 43"/>
            <p:cNvSpPr>
              <a:spLocks noChangeArrowheads="1"/>
            </p:cNvSpPr>
            <p:nvPr/>
          </p:nvSpPr>
          <p:spPr bwMode="auto">
            <a:xfrm>
              <a:off x="273" y="2168"/>
              <a:ext cx="310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12" name="Rectangle 44"/>
            <p:cNvSpPr>
              <a:spLocks noChangeArrowheads="1"/>
            </p:cNvSpPr>
            <p:nvPr/>
          </p:nvSpPr>
          <p:spPr bwMode="auto">
            <a:xfrm>
              <a:off x="319" y="2232"/>
              <a:ext cx="15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Taxa de juros nominal</a:t>
              </a:r>
              <a:endParaRPr lang="en-US">
                <a:latin typeface="Arial" charset="0"/>
              </a:endParaRPr>
            </a:p>
          </p:txBody>
        </p:sp>
        <p:sp>
          <p:nvSpPr>
            <p:cNvPr id="84013" name="Rectangle 45"/>
            <p:cNvSpPr>
              <a:spLocks noChangeArrowheads="1"/>
            </p:cNvSpPr>
            <p:nvPr/>
          </p:nvSpPr>
          <p:spPr bwMode="auto">
            <a:xfrm>
              <a:off x="254" y="2407"/>
              <a:ext cx="19" cy="2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14" name="Rectangle 46"/>
            <p:cNvSpPr>
              <a:spLocks noChangeArrowheads="1"/>
            </p:cNvSpPr>
            <p:nvPr/>
          </p:nvSpPr>
          <p:spPr bwMode="auto">
            <a:xfrm>
              <a:off x="328" y="2407"/>
              <a:ext cx="27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 (Taxa de juros real + taxa de inflação)</a:t>
              </a:r>
              <a:endParaRPr lang="en-US">
                <a:latin typeface="Arial" charset="0"/>
              </a:endParaRPr>
            </a:p>
          </p:txBody>
        </p:sp>
        <p:sp>
          <p:nvSpPr>
            <p:cNvPr id="84015" name="Rectangle 47"/>
            <p:cNvSpPr>
              <a:spLocks noChangeArrowheads="1"/>
            </p:cNvSpPr>
            <p:nvPr/>
          </p:nvSpPr>
          <p:spPr bwMode="auto">
            <a:xfrm>
              <a:off x="3382" y="2168"/>
              <a:ext cx="10" cy="4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16" name="Rectangle 48"/>
            <p:cNvSpPr>
              <a:spLocks noChangeArrowheads="1"/>
            </p:cNvSpPr>
            <p:nvPr/>
          </p:nvSpPr>
          <p:spPr bwMode="auto">
            <a:xfrm>
              <a:off x="3382" y="2168"/>
              <a:ext cx="1114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17" name="Rectangle 49"/>
            <p:cNvSpPr>
              <a:spLocks noChangeArrowheads="1"/>
            </p:cNvSpPr>
            <p:nvPr/>
          </p:nvSpPr>
          <p:spPr bwMode="auto">
            <a:xfrm>
              <a:off x="3898" y="2232"/>
              <a:ext cx="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84018" name="Rectangle 50"/>
            <p:cNvSpPr>
              <a:spLocks noChangeArrowheads="1"/>
            </p:cNvSpPr>
            <p:nvPr/>
          </p:nvSpPr>
          <p:spPr bwMode="auto">
            <a:xfrm>
              <a:off x="5554" y="2168"/>
              <a:ext cx="18" cy="4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19" name="Rectangle 51"/>
            <p:cNvSpPr>
              <a:spLocks noChangeArrowheads="1"/>
            </p:cNvSpPr>
            <p:nvPr/>
          </p:nvSpPr>
          <p:spPr bwMode="auto">
            <a:xfrm>
              <a:off x="5563" y="2168"/>
              <a:ext cx="55" cy="45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21" name="Rectangle 53"/>
            <p:cNvSpPr>
              <a:spLocks noChangeArrowheads="1"/>
            </p:cNvSpPr>
            <p:nvPr/>
          </p:nvSpPr>
          <p:spPr bwMode="auto">
            <a:xfrm>
              <a:off x="4496" y="2168"/>
              <a:ext cx="104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22" name="Rectangle 54"/>
            <p:cNvSpPr>
              <a:spLocks noChangeArrowheads="1"/>
            </p:cNvSpPr>
            <p:nvPr/>
          </p:nvSpPr>
          <p:spPr bwMode="auto">
            <a:xfrm>
              <a:off x="4946" y="2232"/>
              <a:ext cx="15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12</a:t>
              </a:r>
              <a:endParaRPr lang="en-US"/>
            </a:p>
          </p:txBody>
        </p:sp>
        <p:sp>
          <p:nvSpPr>
            <p:cNvPr id="84023" name="Rectangle 55"/>
            <p:cNvSpPr>
              <a:spLocks noChangeArrowheads="1"/>
            </p:cNvSpPr>
            <p:nvPr/>
          </p:nvSpPr>
          <p:spPr bwMode="auto">
            <a:xfrm>
              <a:off x="254" y="2618"/>
              <a:ext cx="19" cy="2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24" name="Rectangle 56"/>
            <p:cNvSpPr>
              <a:spLocks noChangeArrowheads="1"/>
            </p:cNvSpPr>
            <p:nvPr/>
          </p:nvSpPr>
          <p:spPr bwMode="auto">
            <a:xfrm>
              <a:off x="273" y="2618"/>
              <a:ext cx="310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25" name="Rectangle 57"/>
            <p:cNvSpPr>
              <a:spLocks noChangeArrowheads="1"/>
            </p:cNvSpPr>
            <p:nvPr/>
          </p:nvSpPr>
          <p:spPr bwMode="auto">
            <a:xfrm>
              <a:off x="319" y="2682"/>
              <a:ext cx="30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Taxa reduzida por 25 porcento de imposto</a:t>
              </a:r>
              <a:endParaRPr lang="en-US">
                <a:latin typeface="Arial" charset="0"/>
              </a:endParaRPr>
            </a:p>
          </p:txBody>
        </p:sp>
        <p:sp>
          <p:nvSpPr>
            <p:cNvPr id="84026" name="Rectangle 58"/>
            <p:cNvSpPr>
              <a:spLocks noChangeArrowheads="1"/>
            </p:cNvSpPr>
            <p:nvPr/>
          </p:nvSpPr>
          <p:spPr bwMode="auto">
            <a:xfrm>
              <a:off x="254" y="2857"/>
              <a:ext cx="19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27" name="Rectangle 59"/>
            <p:cNvSpPr>
              <a:spLocks noChangeArrowheads="1"/>
            </p:cNvSpPr>
            <p:nvPr/>
          </p:nvSpPr>
          <p:spPr bwMode="auto">
            <a:xfrm>
              <a:off x="328" y="2857"/>
              <a:ext cx="18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 charset="0"/>
                </a:rPr>
                <a:t> (.25 x taxa de juros nominal)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84028" name="Rectangle 60"/>
            <p:cNvSpPr>
              <a:spLocks noChangeArrowheads="1"/>
            </p:cNvSpPr>
            <p:nvPr/>
          </p:nvSpPr>
          <p:spPr bwMode="auto">
            <a:xfrm>
              <a:off x="3382" y="2618"/>
              <a:ext cx="10" cy="44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29" name="Rectangle 61"/>
            <p:cNvSpPr>
              <a:spLocks noChangeArrowheads="1"/>
            </p:cNvSpPr>
            <p:nvPr/>
          </p:nvSpPr>
          <p:spPr bwMode="auto">
            <a:xfrm>
              <a:off x="3382" y="2618"/>
              <a:ext cx="1114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30" name="Rectangle 62"/>
            <p:cNvSpPr>
              <a:spLocks noChangeArrowheads="1"/>
            </p:cNvSpPr>
            <p:nvPr/>
          </p:nvSpPr>
          <p:spPr bwMode="auto">
            <a:xfrm>
              <a:off x="3898" y="2682"/>
              <a:ext cx="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84031" name="Rectangle 63"/>
            <p:cNvSpPr>
              <a:spLocks noChangeArrowheads="1"/>
            </p:cNvSpPr>
            <p:nvPr/>
          </p:nvSpPr>
          <p:spPr bwMode="auto">
            <a:xfrm>
              <a:off x="5554" y="2618"/>
              <a:ext cx="18" cy="44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32" name="Rectangle 64"/>
            <p:cNvSpPr>
              <a:spLocks noChangeArrowheads="1"/>
            </p:cNvSpPr>
            <p:nvPr/>
          </p:nvSpPr>
          <p:spPr bwMode="auto">
            <a:xfrm>
              <a:off x="5563" y="2618"/>
              <a:ext cx="55" cy="44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34" name="Rectangle 66"/>
            <p:cNvSpPr>
              <a:spLocks noChangeArrowheads="1"/>
            </p:cNvSpPr>
            <p:nvPr/>
          </p:nvSpPr>
          <p:spPr bwMode="auto">
            <a:xfrm>
              <a:off x="4496" y="2618"/>
              <a:ext cx="104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35" name="Rectangle 67"/>
            <p:cNvSpPr>
              <a:spLocks noChangeArrowheads="1"/>
            </p:cNvSpPr>
            <p:nvPr/>
          </p:nvSpPr>
          <p:spPr bwMode="auto">
            <a:xfrm>
              <a:off x="4983" y="2682"/>
              <a:ext cx="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84036" name="Rectangle 68"/>
            <p:cNvSpPr>
              <a:spLocks noChangeArrowheads="1"/>
            </p:cNvSpPr>
            <p:nvPr/>
          </p:nvSpPr>
          <p:spPr bwMode="auto">
            <a:xfrm>
              <a:off x="254" y="3059"/>
              <a:ext cx="19" cy="23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38" name="Rectangle 70"/>
            <p:cNvSpPr>
              <a:spLocks noChangeArrowheads="1"/>
            </p:cNvSpPr>
            <p:nvPr/>
          </p:nvSpPr>
          <p:spPr bwMode="auto">
            <a:xfrm>
              <a:off x="310" y="3123"/>
              <a:ext cx="25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Taxa de juros nominal após imposto</a:t>
              </a:r>
              <a:endParaRPr lang="en-US">
                <a:latin typeface="Arial" charset="0"/>
              </a:endParaRPr>
            </a:p>
          </p:txBody>
        </p:sp>
        <p:sp>
          <p:nvSpPr>
            <p:cNvPr id="84039" name="Rectangle 71"/>
            <p:cNvSpPr>
              <a:spLocks noChangeArrowheads="1"/>
            </p:cNvSpPr>
            <p:nvPr/>
          </p:nvSpPr>
          <p:spPr bwMode="auto">
            <a:xfrm>
              <a:off x="254" y="3298"/>
              <a:ext cx="19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40" name="Rectangle 72"/>
            <p:cNvSpPr>
              <a:spLocks noChangeArrowheads="1"/>
            </p:cNvSpPr>
            <p:nvPr/>
          </p:nvSpPr>
          <p:spPr bwMode="auto">
            <a:xfrm>
              <a:off x="328" y="3297"/>
              <a:ext cx="18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 charset="0"/>
                </a:rPr>
                <a:t> (.75 x taxa de juros nominal)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84041" name="Rectangle 73"/>
            <p:cNvSpPr>
              <a:spLocks noChangeArrowheads="1"/>
            </p:cNvSpPr>
            <p:nvPr/>
          </p:nvSpPr>
          <p:spPr bwMode="auto">
            <a:xfrm>
              <a:off x="3382" y="3059"/>
              <a:ext cx="10" cy="44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43" name="Rectangle 75"/>
            <p:cNvSpPr>
              <a:spLocks noChangeArrowheads="1"/>
            </p:cNvSpPr>
            <p:nvPr/>
          </p:nvSpPr>
          <p:spPr bwMode="auto">
            <a:xfrm>
              <a:off x="3898" y="3123"/>
              <a:ext cx="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84044" name="Rectangle 76"/>
            <p:cNvSpPr>
              <a:spLocks noChangeArrowheads="1"/>
            </p:cNvSpPr>
            <p:nvPr/>
          </p:nvSpPr>
          <p:spPr bwMode="auto">
            <a:xfrm>
              <a:off x="5554" y="3059"/>
              <a:ext cx="18" cy="44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45" name="Rectangle 77"/>
            <p:cNvSpPr>
              <a:spLocks noChangeArrowheads="1"/>
            </p:cNvSpPr>
            <p:nvPr/>
          </p:nvSpPr>
          <p:spPr bwMode="auto">
            <a:xfrm>
              <a:off x="5563" y="3059"/>
              <a:ext cx="55" cy="44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48" name="Rectangle 80"/>
            <p:cNvSpPr>
              <a:spLocks noChangeArrowheads="1"/>
            </p:cNvSpPr>
            <p:nvPr/>
          </p:nvSpPr>
          <p:spPr bwMode="auto">
            <a:xfrm>
              <a:off x="4983" y="3123"/>
              <a:ext cx="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84049" name="Rectangle 81"/>
            <p:cNvSpPr>
              <a:spLocks noChangeArrowheads="1"/>
            </p:cNvSpPr>
            <p:nvPr/>
          </p:nvSpPr>
          <p:spPr bwMode="auto">
            <a:xfrm>
              <a:off x="254" y="3500"/>
              <a:ext cx="19" cy="2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50" name="Rectangle 82"/>
            <p:cNvSpPr>
              <a:spLocks noChangeArrowheads="1"/>
            </p:cNvSpPr>
            <p:nvPr/>
          </p:nvSpPr>
          <p:spPr bwMode="auto">
            <a:xfrm>
              <a:off x="273" y="3500"/>
              <a:ext cx="310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51" name="Rectangle 83"/>
            <p:cNvSpPr>
              <a:spLocks noChangeArrowheads="1"/>
            </p:cNvSpPr>
            <p:nvPr/>
          </p:nvSpPr>
          <p:spPr bwMode="auto">
            <a:xfrm>
              <a:off x="322" y="3540"/>
              <a:ext cx="19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Taxa de juros após imposto</a:t>
              </a:r>
              <a:endParaRPr lang="en-US">
                <a:latin typeface="Arial" charset="0"/>
              </a:endParaRPr>
            </a:p>
          </p:txBody>
        </p:sp>
        <p:sp>
          <p:nvSpPr>
            <p:cNvPr id="84052" name="Rectangle 84"/>
            <p:cNvSpPr>
              <a:spLocks noChangeArrowheads="1"/>
            </p:cNvSpPr>
            <p:nvPr/>
          </p:nvSpPr>
          <p:spPr bwMode="auto">
            <a:xfrm>
              <a:off x="254" y="3738"/>
              <a:ext cx="19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53" name="Rectangle 85"/>
            <p:cNvSpPr>
              <a:spLocks noChangeArrowheads="1"/>
            </p:cNvSpPr>
            <p:nvPr/>
          </p:nvSpPr>
          <p:spPr bwMode="auto">
            <a:xfrm>
              <a:off x="254" y="3931"/>
              <a:ext cx="3128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54" name="Rectangle 86"/>
            <p:cNvSpPr>
              <a:spLocks noChangeArrowheads="1"/>
            </p:cNvSpPr>
            <p:nvPr/>
          </p:nvSpPr>
          <p:spPr bwMode="auto">
            <a:xfrm>
              <a:off x="300" y="3940"/>
              <a:ext cx="3082" cy="5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55" name="Rectangle 87"/>
            <p:cNvSpPr>
              <a:spLocks noChangeArrowheads="1"/>
            </p:cNvSpPr>
            <p:nvPr/>
          </p:nvSpPr>
          <p:spPr bwMode="auto">
            <a:xfrm>
              <a:off x="331" y="3714"/>
              <a:ext cx="29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 charset="0"/>
                </a:rPr>
                <a:t>(Taxa nominal após imposto - taxa de inflação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84056" name="Rectangle 88"/>
            <p:cNvSpPr>
              <a:spLocks noChangeArrowheads="1"/>
            </p:cNvSpPr>
            <p:nvPr/>
          </p:nvSpPr>
          <p:spPr bwMode="auto">
            <a:xfrm>
              <a:off x="3382" y="3931"/>
              <a:ext cx="1114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57" name="Rectangle 89"/>
            <p:cNvSpPr>
              <a:spLocks noChangeArrowheads="1"/>
            </p:cNvSpPr>
            <p:nvPr/>
          </p:nvSpPr>
          <p:spPr bwMode="auto">
            <a:xfrm>
              <a:off x="3382" y="3940"/>
              <a:ext cx="1114" cy="5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58" name="Rectangle 90"/>
            <p:cNvSpPr>
              <a:spLocks noChangeArrowheads="1"/>
            </p:cNvSpPr>
            <p:nvPr/>
          </p:nvSpPr>
          <p:spPr bwMode="auto">
            <a:xfrm>
              <a:off x="3382" y="3500"/>
              <a:ext cx="10" cy="4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59" name="Rectangle 91"/>
            <p:cNvSpPr>
              <a:spLocks noChangeArrowheads="1"/>
            </p:cNvSpPr>
            <p:nvPr/>
          </p:nvSpPr>
          <p:spPr bwMode="auto">
            <a:xfrm>
              <a:off x="3382" y="3500"/>
              <a:ext cx="1114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60" name="Rectangle 92"/>
            <p:cNvSpPr>
              <a:spLocks noChangeArrowheads="1"/>
            </p:cNvSpPr>
            <p:nvPr/>
          </p:nvSpPr>
          <p:spPr bwMode="auto">
            <a:xfrm>
              <a:off x="3898" y="3564"/>
              <a:ext cx="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84061" name="Rectangle 93"/>
            <p:cNvSpPr>
              <a:spLocks noChangeArrowheads="1"/>
            </p:cNvSpPr>
            <p:nvPr/>
          </p:nvSpPr>
          <p:spPr bwMode="auto">
            <a:xfrm>
              <a:off x="5554" y="3500"/>
              <a:ext cx="18" cy="44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62" name="Rectangle 94"/>
            <p:cNvSpPr>
              <a:spLocks noChangeArrowheads="1"/>
            </p:cNvSpPr>
            <p:nvPr/>
          </p:nvSpPr>
          <p:spPr bwMode="auto">
            <a:xfrm>
              <a:off x="4496" y="3931"/>
              <a:ext cx="106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63" name="Rectangle 95"/>
            <p:cNvSpPr>
              <a:spLocks noChangeArrowheads="1"/>
            </p:cNvSpPr>
            <p:nvPr/>
          </p:nvSpPr>
          <p:spPr bwMode="auto">
            <a:xfrm>
              <a:off x="5563" y="3500"/>
              <a:ext cx="55" cy="49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64" name="Rectangle 96"/>
            <p:cNvSpPr>
              <a:spLocks noChangeArrowheads="1"/>
            </p:cNvSpPr>
            <p:nvPr/>
          </p:nvSpPr>
          <p:spPr bwMode="auto">
            <a:xfrm>
              <a:off x="4496" y="3940"/>
              <a:ext cx="1122" cy="5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66" name="Rectangle 98"/>
            <p:cNvSpPr>
              <a:spLocks noChangeArrowheads="1"/>
            </p:cNvSpPr>
            <p:nvPr/>
          </p:nvSpPr>
          <p:spPr bwMode="auto">
            <a:xfrm>
              <a:off x="4496" y="3500"/>
              <a:ext cx="104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067" name="Rectangle 99"/>
            <p:cNvSpPr>
              <a:spLocks noChangeArrowheads="1"/>
            </p:cNvSpPr>
            <p:nvPr/>
          </p:nvSpPr>
          <p:spPr bwMode="auto">
            <a:xfrm>
              <a:off x="4983" y="3564"/>
              <a:ext cx="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</p:grp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1143000"/>
          </a:xfrm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Confusão e Inconveniência</a:t>
            </a:r>
            <a:endParaRPr lang="en-US" sz="360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566863"/>
            <a:ext cx="8343900" cy="4757737"/>
          </a:xfrm>
          <a:noFill/>
          <a:ln/>
        </p:spPr>
        <p:txBody>
          <a:bodyPr/>
          <a:lstStyle/>
          <a:p>
            <a:pPr>
              <a:buSzPct val="70000"/>
            </a:pPr>
            <a:r>
              <a:rPr lang="en-US"/>
              <a:t>Quando o Banco Central aumenta a oferta de moeda e cria inflação, ele erode o valor real de uma unidade monetária.</a:t>
            </a:r>
          </a:p>
          <a:p>
            <a:pPr>
              <a:buSzPct val="70000"/>
            </a:pPr>
            <a:r>
              <a:rPr lang="en-US"/>
              <a:t>A inflação faz com que a moeda tenha diferentes valores em diferentes períodos de tempo.</a:t>
            </a:r>
          </a:p>
          <a:p>
            <a:pPr>
              <a:buSzPct val="70000"/>
            </a:pPr>
            <a:r>
              <a:rPr lang="en-US"/>
              <a:t>Portanto, com preços ascendentes, torna-se mais difícil comparar receitas reais, custos e lucros ao longo do tempo.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6813" y="0"/>
            <a:ext cx="8195187" cy="1676400"/>
          </a:xfrm>
          <a:noFill/>
          <a:ln/>
        </p:spPr>
        <p:txBody>
          <a:bodyPr/>
          <a:lstStyle/>
          <a:p>
            <a:r>
              <a:rPr lang="en-US" sz="3600" dirty="0" err="1">
                <a:solidFill>
                  <a:schemeClr val="tx1"/>
                </a:solidFill>
                <a:effectLst/>
              </a:rPr>
              <a:t>Redistribuição</a:t>
            </a:r>
            <a:r>
              <a:rPr lang="en-US" sz="360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</a:rPr>
              <a:t>Arbitrária</a:t>
            </a:r>
            <a:r>
              <a:rPr lang="en-US" sz="3600" dirty="0">
                <a:solidFill>
                  <a:schemeClr val="tx1"/>
                </a:solidFill>
                <a:effectLst/>
              </a:rPr>
              <a:t> da Renda</a:t>
            </a:r>
            <a:endParaRPr lang="en-US" sz="3600" dirty="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813" y="1209368"/>
            <a:ext cx="8271387" cy="5417574"/>
          </a:xfrm>
          <a:noFill/>
          <a:ln/>
        </p:spPr>
        <p:txBody>
          <a:bodyPr/>
          <a:lstStyle/>
          <a:p>
            <a:pPr>
              <a:buSzPct val="70000"/>
            </a:pPr>
            <a:r>
              <a:rPr lang="en-US" dirty="0" err="1"/>
              <a:t>Inflação</a:t>
            </a:r>
            <a:r>
              <a:rPr lang="en-US" dirty="0"/>
              <a:t> </a:t>
            </a:r>
            <a:r>
              <a:rPr lang="en-US" dirty="0" err="1"/>
              <a:t>inesperada</a:t>
            </a:r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</a:rPr>
              <a:t>redistribui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renda</a:t>
            </a:r>
            <a:r>
              <a:rPr lang="en-US" dirty="0"/>
              <a:t> entre a </a:t>
            </a:r>
            <a:r>
              <a:rPr lang="en-US" dirty="0" err="1"/>
              <a:t>população</a:t>
            </a:r>
            <a:r>
              <a:rPr lang="en-US" dirty="0"/>
              <a:t> de forma a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considerar</a:t>
            </a:r>
            <a:r>
              <a:rPr lang="en-US" dirty="0"/>
              <a:t> </a:t>
            </a:r>
            <a:r>
              <a:rPr lang="en-US" dirty="0" err="1"/>
              <a:t>méritos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necessidades</a:t>
            </a:r>
            <a:r>
              <a:rPr lang="en-US" dirty="0"/>
              <a:t>.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ricos</a:t>
            </a:r>
            <a:r>
              <a:rPr lang="en-US" dirty="0"/>
              <a:t> </a:t>
            </a:r>
            <a:r>
              <a:rPr lang="en-US" dirty="0" err="1"/>
              <a:t>ficam</a:t>
            </a:r>
            <a:r>
              <a:rPr lang="en-US" dirty="0"/>
              <a:t> </a:t>
            </a:r>
            <a:r>
              <a:rPr lang="en-US" dirty="0" err="1"/>
              <a:t>ainda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ricos</a:t>
            </a:r>
            <a:r>
              <a:rPr lang="en-US" dirty="0"/>
              <a:t> 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pobres</a:t>
            </a:r>
            <a:r>
              <a:rPr lang="en-US" dirty="0"/>
              <a:t>, </a:t>
            </a:r>
            <a:r>
              <a:rPr lang="en-US" dirty="0" err="1"/>
              <a:t>ainda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pobres</a:t>
            </a:r>
            <a:endParaRPr lang="en-US" dirty="0"/>
          </a:p>
          <a:p>
            <a:pPr>
              <a:buSzPct val="70000"/>
            </a:pPr>
            <a:r>
              <a:rPr lang="en-US" dirty="0"/>
              <a:t>A </a:t>
            </a:r>
            <a:r>
              <a:rPr lang="en-US" dirty="0" err="1"/>
              <a:t>redistribuição</a:t>
            </a:r>
            <a:r>
              <a:rPr lang="en-US" dirty="0"/>
              <a:t> </a:t>
            </a:r>
            <a:r>
              <a:rPr lang="en-US" dirty="0" err="1"/>
              <a:t>ocorre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muitos</a:t>
            </a:r>
            <a:r>
              <a:rPr lang="en-US" dirty="0"/>
              <a:t> </a:t>
            </a:r>
            <a:r>
              <a:rPr lang="en-US" dirty="0" err="1"/>
              <a:t>empréstimos</a:t>
            </a:r>
            <a:r>
              <a:rPr lang="en-US" dirty="0"/>
              <a:t> dentro da </a:t>
            </a:r>
            <a:r>
              <a:rPr lang="en-US" dirty="0" err="1"/>
              <a:t>economia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especificados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unidade</a:t>
            </a:r>
            <a:r>
              <a:rPr lang="en-US" dirty="0"/>
              <a:t> de </a:t>
            </a:r>
            <a:r>
              <a:rPr lang="en-US" dirty="0" err="1"/>
              <a:t>cálculo</a:t>
            </a:r>
            <a:r>
              <a:rPr lang="en-US" dirty="0"/>
              <a:t> - </a:t>
            </a:r>
            <a:r>
              <a:rPr lang="en-US" dirty="0" err="1"/>
              <a:t>moeda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9AC3A-E53F-498E-A85F-4CD526F9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37652"/>
            <a:ext cx="7772400" cy="624348"/>
          </a:xfrm>
        </p:spPr>
        <p:txBody>
          <a:bodyPr/>
          <a:lstStyle/>
          <a:p>
            <a:r>
              <a:rPr lang="pt-BR" dirty="0"/>
              <a:t>Formas de controle de inflação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B71FDE-4166-4674-B820-B8EE5BA0A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" y="875071"/>
            <a:ext cx="8330381" cy="5845277"/>
          </a:xfrm>
        </p:spPr>
        <p:txBody>
          <a:bodyPr/>
          <a:lstStyle/>
          <a:p>
            <a:r>
              <a:rPr lang="pt-BR" sz="2400" dirty="0"/>
              <a:t>A principal forma de controle da inflação é o aumento na taxa de juros.</a:t>
            </a:r>
          </a:p>
          <a:p>
            <a:r>
              <a:rPr lang="pt-BR" sz="2400" dirty="0"/>
              <a:t>Qual a lógica disso: </a:t>
            </a:r>
          </a:p>
          <a:p>
            <a:pPr lvl="1"/>
            <a:r>
              <a:rPr lang="pt-BR" sz="2000" dirty="0"/>
              <a:t>Eleva juros, pessoas se incentivam a poupar, com isso gastam menos, causando menos pressão na demanda e nos preços</a:t>
            </a:r>
          </a:p>
          <a:p>
            <a:r>
              <a:rPr lang="pt-BR" sz="2400" dirty="0"/>
              <a:t>Pode-se também:</a:t>
            </a:r>
          </a:p>
          <a:p>
            <a:pPr lvl="1"/>
            <a:r>
              <a:rPr lang="pt-BR" sz="2000" dirty="0"/>
              <a:t>Diminuir velocidade de circulação da moeda, por exemplo, impedindo ou dificultando uso de cartão de crédito. Já foi feito no Brasil época Sarney</a:t>
            </a:r>
          </a:p>
          <a:p>
            <a:pPr lvl="1"/>
            <a:r>
              <a:rPr lang="pt-BR" sz="2000" dirty="0"/>
              <a:t>Diminuindo gastos do governo. Governo é o maior gastador da economia e sua única fonte de receita são os impostos. Quanto gasta demais, as vezes precisa emitir moeda, causando inflação</a:t>
            </a:r>
          </a:p>
          <a:p>
            <a:r>
              <a:rPr lang="pt-BR" sz="2400" dirty="0"/>
              <a:t>Resumindo: sempre que se eleva o consumo sem correspondente elevação na produção, há aumento na inflação. Caso a ser lembrado: inflação na Espanha colonial em decorrência do excesso de ouro e prata</a:t>
            </a:r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73169143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CA7CD9-4515-44DB-9DC7-C4C3DE218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88490"/>
            <a:ext cx="7981335" cy="673510"/>
          </a:xfrm>
        </p:spPr>
        <p:txBody>
          <a:bodyPr/>
          <a:lstStyle/>
          <a:p>
            <a:r>
              <a:rPr lang="pt-BR" dirty="0"/>
              <a:t>Efeitos da inflação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DDD028-54AA-4A52-A6F9-2B490EA00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865239"/>
            <a:ext cx="8133735" cy="5230761"/>
          </a:xfrm>
        </p:spPr>
        <p:txBody>
          <a:bodyPr/>
          <a:lstStyle/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Inflação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sempre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prejudice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os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mais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pobres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pt-BR" sz="2400" dirty="0">
                <a:solidFill>
                  <a:schemeClr val="tx1">
                    <a:lumMod val="50000"/>
                  </a:schemeClr>
                </a:solidFill>
              </a:rPr>
              <a:t>Existe nível tolerável de inflação ? O próprio crescimento populacional causa pressão nos preços. Assim, nível até uns 4% de inflação é aceitável</a:t>
            </a:r>
          </a:p>
          <a:p>
            <a:r>
              <a:rPr lang="pt-BR" sz="2400" dirty="0">
                <a:solidFill>
                  <a:schemeClr val="tx1">
                    <a:lumMod val="50000"/>
                  </a:schemeClr>
                </a:solidFill>
              </a:rPr>
              <a:t>Uma forma de combater inflação é desincentivar o consumo mas isso causa desemprego.</a:t>
            </a:r>
          </a:p>
          <a:p>
            <a:r>
              <a:rPr lang="pt-BR" sz="2400" dirty="0">
                <a:solidFill>
                  <a:schemeClr val="tx1">
                    <a:lumMod val="50000"/>
                  </a:schemeClr>
                </a:solidFill>
              </a:rPr>
              <a:t>Juros negativos. Pode acontecer de o governo querer incentivar o consumo, dai taxa o dinheiro poupado. Para não perder dinheiro, pessoas gastam (consomem)</a:t>
            </a:r>
          </a:p>
          <a:p>
            <a:r>
              <a:rPr lang="pt-BR" sz="2400" dirty="0">
                <a:solidFill>
                  <a:schemeClr val="tx1">
                    <a:lumMod val="50000"/>
                  </a:schemeClr>
                </a:solidFill>
              </a:rPr>
              <a:t>Estagflação: </a:t>
            </a:r>
            <a:r>
              <a:rPr lang="pt-BR" sz="2400" b="0" dirty="0">
                <a:solidFill>
                  <a:schemeClr val="tx1">
                    <a:lumMod val="50000"/>
                  </a:schemeClr>
                </a:solidFill>
                <a:latin typeface="EuphemiaUCAS"/>
              </a:rPr>
              <a:t> estagnação econômica (caracterizada por </a:t>
            </a:r>
            <a:r>
              <a:rPr lang="pt-BR" sz="2400" b="0" dirty="0" err="1">
                <a:solidFill>
                  <a:schemeClr val="tx1">
                    <a:lumMod val="50000"/>
                  </a:schemeClr>
                </a:solidFill>
                <a:latin typeface="EuphemiaUCAS"/>
              </a:rPr>
              <a:t>cescimento</a:t>
            </a:r>
            <a:r>
              <a:rPr lang="pt-BR" sz="2400" b="0" dirty="0">
                <a:solidFill>
                  <a:schemeClr val="tx1">
                    <a:lumMod val="50000"/>
                  </a:schemeClr>
                </a:solidFill>
                <a:latin typeface="EuphemiaUCAS"/>
              </a:rPr>
              <a:t> zero ou quase zero e aumento do desemprego) com inflação (caracterizada por aumento de preços)</a:t>
            </a:r>
            <a:endParaRPr lang="pt-BR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pt-BR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pt-BR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83773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0442" y="636778"/>
            <a:ext cx="673735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Calculan</a:t>
            </a:r>
            <a:r>
              <a:rPr spc="-25" dirty="0"/>
              <a:t>d</a:t>
            </a:r>
            <a:r>
              <a:rPr spc="-5" dirty="0"/>
              <a:t>o</a:t>
            </a:r>
            <a:r>
              <a:rPr spc="15" dirty="0"/>
              <a:t> </a:t>
            </a:r>
            <a:r>
              <a:rPr spc="-5" dirty="0"/>
              <a:t>o</a:t>
            </a:r>
            <a:r>
              <a:rPr spc="-15" dirty="0"/>
              <a:t> </a:t>
            </a:r>
            <a:r>
              <a:rPr spc="-5" dirty="0"/>
              <a:t>Cu</a:t>
            </a:r>
            <a:r>
              <a:rPr spc="-20" dirty="0"/>
              <a:t>s</a:t>
            </a:r>
            <a:r>
              <a:rPr spc="-5" dirty="0"/>
              <a:t>to</a:t>
            </a:r>
            <a:r>
              <a:rPr spc="15" dirty="0"/>
              <a:t> </a:t>
            </a:r>
            <a:r>
              <a:rPr spc="-5" dirty="0"/>
              <a:t>de Vida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101" y="2014601"/>
            <a:ext cx="7212330" cy="2547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F9A0D"/>
              </a:buClr>
              <a:buSzPct val="70312"/>
              <a:buFont typeface="Wingdings"/>
              <a:buChar char=""/>
              <a:tabLst>
                <a:tab pos="355600" algn="l"/>
              </a:tabLst>
            </a:pP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Inflaç</a:t>
            </a:r>
            <a:r>
              <a:rPr sz="3200" b="1" spc="5" dirty="0">
                <a:solidFill>
                  <a:srgbClr val="A40020"/>
                </a:solidFill>
                <a:latin typeface="Times New Roman"/>
                <a:cs typeface="Times New Roman"/>
              </a:rPr>
              <a:t>ã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o</a:t>
            </a:r>
            <a:r>
              <a:rPr sz="3200" b="1" spc="-25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fe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spc="1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-se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à situação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q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 o</a:t>
            </a:r>
            <a:r>
              <a:rPr sz="32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ível</a:t>
            </a:r>
            <a:endParaRPr sz="3200">
              <a:latin typeface="Times New Roman"/>
              <a:cs typeface="Times New Roman"/>
            </a:endParaRPr>
          </a:p>
          <a:p>
            <a:pPr marL="118745" algn="ctr">
              <a:lnSpc>
                <a:spcPct val="100000"/>
              </a:lnSpc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preç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s 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 economia</a:t>
            </a:r>
            <a:r>
              <a:rPr sz="3200" b="1" spc="-3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está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cr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scendo.</a:t>
            </a:r>
            <a:endParaRPr sz="3200">
              <a:latin typeface="Times New Roman"/>
              <a:cs typeface="Times New Roman"/>
            </a:endParaRPr>
          </a:p>
          <a:p>
            <a:pPr marL="355600" marR="615950" indent="-342900">
              <a:lnSpc>
                <a:spcPct val="100000"/>
              </a:lnSpc>
              <a:spcBef>
                <a:spcPts val="770"/>
              </a:spcBef>
              <a:buClr>
                <a:srgbClr val="EF9A0D"/>
              </a:buClr>
              <a:buSzPct val="70312"/>
              <a:buFont typeface="Wingdings"/>
              <a:buChar char=""/>
              <a:tabLst>
                <a:tab pos="355600" algn="l"/>
              </a:tabLst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ta</a:t>
            </a:r>
            <a:r>
              <a:rPr sz="3200" b="1" spc="5" dirty="0">
                <a:solidFill>
                  <a:srgbClr val="A40020"/>
                </a:solidFill>
                <a:latin typeface="Times New Roman"/>
                <a:cs typeface="Times New Roman"/>
              </a:rPr>
              <a:t>x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a</a:t>
            </a:r>
            <a:r>
              <a:rPr sz="3200" b="1" spc="-15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de </a:t>
            </a:r>
            <a:r>
              <a:rPr sz="3200" b="1" spc="-15" dirty="0">
                <a:solidFill>
                  <a:srgbClr val="A40020"/>
                </a:solidFill>
                <a:latin typeface="Times New Roman"/>
                <a:cs typeface="Times New Roman"/>
              </a:rPr>
              <a:t>i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nflaç</a:t>
            </a:r>
            <a:r>
              <a:rPr sz="3200" b="1" spc="5" dirty="0">
                <a:solidFill>
                  <a:srgbClr val="A40020"/>
                </a:solidFill>
                <a:latin typeface="Times New Roman"/>
                <a:cs typeface="Times New Roman"/>
              </a:rPr>
              <a:t>ã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o</a:t>
            </a:r>
            <a:r>
              <a:rPr sz="3200" b="1" spc="-15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é a va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iaç</a:t>
            </a:r>
            <a:r>
              <a:rPr sz="32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ã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 perc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nt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al</a:t>
            </a:r>
            <a:r>
              <a:rPr sz="3200" b="1" spc="-3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do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í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vel 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 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re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ç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os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 um período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ante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ior.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438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474980" algn="l"/>
                <a:tab pos="2583180" algn="l"/>
                <a:tab pos="4893310" algn="l"/>
              </a:tabLst>
            </a:pPr>
            <a:r>
              <a:rPr sz="3600" dirty="0"/>
              <a:t>O	Índ</a:t>
            </a:r>
            <a:r>
              <a:rPr sz="3600" spc="-15" dirty="0"/>
              <a:t>i</a:t>
            </a:r>
            <a:r>
              <a:rPr sz="3600" dirty="0"/>
              <a:t>ce</a:t>
            </a:r>
            <a:r>
              <a:rPr sz="3600" spc="5" dirty="0"/>
              <a:t> </a:t>
            </a:r>
            <a:r>
              <a:rPr sz="3600" dirty="0"/>
              <a:t>de	Preços</a:t>
            </a:r>
            <a:r>
              <a:rPr sz="3600" spc="-20" dirty="0"/>
              <a:t> </a:t>
            </a:r>
            <a:r>
              <a:rPr sz="3600" dirty="0"/>
              <a:t>ao	</a:t>
            </a:r>
            <a:r>
              <a:rPr sz="3600" spc="5" dirty="0"/>
              <a:t>C</a:t>
            </a:r>
            <a:r>
              <a:rPr sz="3600" dirty="0"/>
              <a:t>onsumi</a:t>
            </a:r>
            <a:r>
              <a:rPr sz="3600" spc="-15" dirty="0"/>
              <a:t>d</a:t>
            </a:r>
            <a:r>
              <a:rPr sz="3600" dirty="0"/>
              <a:t>or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1977" y="1860677"/>
            <a:ext cx="7992745" cy="410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13384" indent="-342900">
              <a:lnSpc>
                <a:spcPct val="100000"/>
              </a:lnSpc>
              <a:buClr>
                <a:srgbClr val="EF9A0D"/>
              </a:buClr>
              <a:buSzPct val="70312"/>
              <a:buFont typeface="Wingdings"/>
              <a:buChar char=""/>
              <a:tabLst>
                <a:tab pos="355600" algn="l"/>
              </a:tabLst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ín</a:t>
            </a:r>
            <a:r>
              <a:rPr sz="3200" b="1" spc="-15" dirty="0">
                <a:solidFill>
                  <a:srgbClr val="A40020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ice de</a:t>
            </a:r>
            <a:r>
              <a:rPr sz="3200" b="1" spc="-1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pre</a:t>
            </a:r>
            <a:r>
              <a:rPr sz="3200" b="1" spc="5" dirty="0">
                <a:solidFill>
                  <a:srgbClr val="A40020"/>
                </a:solidFill>
                <a:latin typeface="Times New Roman"/>
                <a:cs typeface="Times New Roman"/>
              </a:rPr>
              <a:t>ç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os ao</a:t>
            </a:r>
            <a:r>
              <a:rPr sz="3200" b="1" spc="-15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c</a:t>
            </a:r>
            <a:r>
              <a:rPr sz="3200" b="1" spc="5" dirty="0">
                <a:solidFill>
                  <a:srgbClr val="A40020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nsu</a:t>
            </a:r>
            <a:r>
              <a:rPr sz="3200" b="1" spc="-15" dirty="0">
                <a:solidFill>
                  <a:srgbClr val="A40020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idor</a:t>
            </a:r>
            <a:r>
              <a:rPr sz="3200" b="1" spc="-3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(IPC)</a:t>
            </a:r>
            <a:r>
              <a:rPr sz="3200" b="1" spc="1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é u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 med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da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do custo ger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l</a:t>
            </a:r>
            <a:r>
              <a:rPr sz="3200" b="1" spc="-3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dos 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b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ens e ser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v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iços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comprados</a:t>
            </a:r>
            <a:r>
              <a:rPr sz="3200" b="1" spc="-3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por 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m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consu</a:t>
            </a:r>
            <a:r>
              <a:rPr sz="32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or típ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EF9A0D"/>
              </a:buClr>
              <a:buSzPct val="70312"/>
              <a:buFont typeface="Wingdings"/>
              <a:buChar char=""/>
              <a:tabLst>
                <a:tab pos="355600" algn="l"/>
              </a:tabLst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Nos EUA,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istério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do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Trabalho</a:t>
            </a:r>
            <a:r>
              <a:rPr sz="3200" b="1" spc="-3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cal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l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 IPC 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ensalmente.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EF9A0D"/>
              </a:buClr>
              <a:buSzPct val="70312"/>
              <a:buFont typeface="Wingdings"/>
              <a:buChar char=""/>
              <a:tabLst>
                <a:tab pos="355600" algn="l"/>
              </a:tabLst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Ele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é util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zado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para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mon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tor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spc="-3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as va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iaç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õ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es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do custo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 vida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ao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longo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do tem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9053" y="1199641"/>
            <a:ext cx="7621270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O Ín</a:t>
            </a:r>
            <a:r>
              <a:rPr sz="3600" spc="-15" dirty="0"/>
              <a:t>d</a:t>
            </a:r>
            <a:r>
              <a:rPr sz="3600" dirty="0"/>
              <a:t>ice de Preços</a:t>
            </a:r>
            <a:r>
              <a:rPr sz="3600" spc="-25" dirty="0"/>
              <a:t> </a:t>
            </a:r>
            <a:r>
              <a:rPr sz="3600" dirty="0"/>
              <a:t>ao Consum</a:t>
            </a:r>
            <a:r>
              <a:rPr sz="3600" spc="-15" dirty="0"/>
              <a:t>i</a:t>
            </a:r>
            <a:r>
              <a:rPr sz="3600" dirty="0"/>
              <a:t>dor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140713" y="2588514"/>
            <a:ext cx="6715125" cy="2365375"/>
          </a:xfrm>
          <a:prstGeom prst="rect">
            <a:avLst/>
          </a:prstGeom>
          <a:ln w="50291">
            <a:solidFill>
              <a:srgbClr val="464981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66040" marR="57785" algn="just">
              <a:lnSpc>
                <a:spcPct val="100000"/>
              </a:lnSpc>
              <a:spcBef>
                <a:spcPts val="40"/>
              </a:spcBef>
            </a:pP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Quando </a:t>
            </a:r>
            <a:r>
              <a:rPr sz="3600" b="1" spc="34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o </a:t>
            </a:r>
            <a:r>
              <a:rPr sz="3600" b="1" spc="35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6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C </a:t>
            </a:r>
            <a:r>
              <a:rPr sz="3600" b="1" spc="35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sobe, </a:t>
            </a:r>
            <a:r>
              <a:rPr sz="3600" b="1" spc="34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a </a:t>
            </a:r>
            <a:r>
              <a:rPr sz="3600" b="1" spc="34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fam</a:t>
            </a:r>
            <a:r>
              <a:rPr sz="36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í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lia típica   </a:t>
            </a:r>
            <a:r>
              <a:rPr sz="3600" b="1" spc="5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tem   </a:t>
            </a:r>
            <a:r>
              <a:rPr sz="3600" b="1" spc="6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que   </a:t>
            </a:r>
            <a:r>
              <a:rPr sz="3600" b="1" spc="5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gastar   </a:t>
            </a:r>
            <a:r>
              <a:rPr sz="3600" b="1" spc="5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mais dinheiro </a:t>
            </a:r>
            <a:r>
              <a:rPr sz="3600" b="1" spc="5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para </a:t>
            </a:r>
            <a:r>
              <a:rPr sz="3600" b="1" spc="6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manter </a:t>
            </a:r>
            <a:r>
              <a:rPr sz="3600" b="1" spc="6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a </a:t>
            </a:r>
            <a:r>
              <a:rPr sz="3600" b="1" spc="6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mesma qualidade</a:t>
            </a:r>
            <a:r>
              <a:rPr sz="36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de</a:t>
            </a:r>
            <a:r>
              <a:rPr sz="36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vid</a:t>
            </a:r>
            <a:r>
              <a:rPr sz="36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A Teoria Clássica da Inflação</a:t>
            </a:r>
            <a:endParaRPr lang="en-US" sz="360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2588"/>
            <a:ext cx="7772400" cy="4672012"/>
          </a:xfrm>
          <a:noFill/>
          <a:ln/>
        </p:spPr>
        <p:txBody>
          <a:bodyPr/>
          <a:lstStyle/>
          <a:p>
            <a:pPr>
              <a:buSzPct val="70000"/>
            </a:pPr>
            <a:r>
              <a:rPr lang="en-US"/>
              <a:t>A </a:t>
            </a:r>
            <a:r>
              <a:rPr lang="en-US">
                <a:solidFill>
                  <a:srgbClr val="A50021"/>
                </a:solidFill>
              </a:rPr>
              <a:t>teoria quantitativa da moeda </a:t>
            </a:r>
            <a:r>
              <a:rPr lang="en-US"/>
              <a:t>é utilizada para explicar os determinantes de longo prazo do nível de preço e da taxa de inflação.</a:t>
            </a:r>
          </a:p>
          <a:p>
            <a:pPr>
              <a:buSzPct val="70000"/>
            </a:pPr>
            <a:r>
              <a:rPr lang="en-US"/>
              <a:t>Inflação é um fenômeno que envolve toda a economia e é referente ao valor do meio de troca. </a:t>
            </a:r>
          </a:p>
          <a:p>
            <a:pPr>
              <a:buSzPct val="70000"/>
            </a:pPr>
            <a:r>
              <a:rPr lang="en-US"/>
              <a:t>Quando o nível geral de preço sobe, o valor do dinheiro diminui.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2783" y="390275"/>
            <a:ext cx="6452870" cy="110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4535" marR="5080" indent="-712470">
              <a:lnSpc>
                <a:spcPct val="100299"/>
              </a:lnSpc>
              <a:tabLst>
                <a:tab pos="1434465" algn="l"/>
                <a:tab pos="1816100" algn="l"/>
                <a:tab pos="3035300" algn="l"/>
                <a:tab pos="4050665" algn="l"/>
                <a:tab pos="4457065" algn="l"/>
                <a:tab pos="5905500" algn="l"/>
              </a:tabLst>
            </a:pPr>
            <a:r>
              <a:rPr sz="3600" dirty="0"/>
              <a:t>Como	é	calcu</a:t>
            </a:r>
            <a:r>
              <a:rPr sz="3600" spc="-15" dirty="0"/>
              <a:t>l</a:t>
            </a:r>
            <a:r>
              <a:rPr sz="3600" dirty="0"/>
              <a:t>ado	o	Índice	de Preços</a:t>
            </a:r>
            <a:r>
              <a:rPr sz="3600" spc="-15" dirty="0"/>
              <a:t> </a:t>
            </a:r>
            <a:r>
              <a:rPr sz="3600" dirty="0"/>
              <a:t>ao	</a:t>
            </a:r>
            <a:r>
              <a:rPr sz="3600" spc="5" dirty="0"/>
              <a:t>C</a:t>
            </a:r>
            <a:r>
              <a:rPr sz="3600" dirty="0"/>
              <a:t>onsumi</a:t>
            </a:r>
            <a:r>
              <a:rPr sz="3600" spc="-15" dirty="0"/>
              <a:t>d</a:t>
            </a:r>
            <a:r>
              <a:rPr sz="3600" dirty="0"/>
              <a:t>or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74877" y="2013077"/>
            <a:ext cx="7069455" cy="335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0795" indent="-342900">
              <a:lnSpc>
                <a:spcPct val="100000"/>
              </a:lnSpc>
              <a:tabLst>
                <a:tab pos="3992245" algn="l"/>
              </a:tabLst>
            </a:pPr>
            <a:r>
              <a:rPr sz="2550" spc="180" dirty="0">
                <a:solidFill>
                  <a:srgbClr val="EF9A0D"/>
                </a:solidFill>
                <a:latin typeface="Wingdings"/>
                <a:cs typeface="Wingdings"/>
              </a:rPr>
              <a:t>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Det</a:t>
            </a:r>
            <a:r>
              <a:rPr sz="3200" b="1" spc="10" dirty="0">
                <a:solidFill>
                  <a:srgbClr val="A4002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rminar</a:t>
            </a:r>
            <a:r>
              <a:rPr sz="3200" b="1" spc="-3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a ces</a:t>
            </a:r>
            <a:r>
              <a:rPr sz="3200" b="1" spc="5" dirty="0">
                <a:solidFill>
                  <a:srgbClr val="A40020"/>
                </a:solidFill>
                <a:latin typeface="Times New Roman"/>
                <a:cs typeface="Times New Roman"/>
              </a:rPr>
              <a:t>t</a:t>
            </a:r>
            <a:r>
              <a:rPr sz="3200" b="1" spc="15" dirty="0">
                <a:solidFill>
                  <a:srgbClr val="A40020"/>
                </a:solidFill>
                <a:latin typeface="Times New Roman"/>
                <a:cs typeface="Times New Roman"/>
              </a:rPr>
              <a:t>a</a:t>
            </a:r>
            <a:r>
              <a:rPr sz="3200" b="1" i="1" dirty="0">
                <a:solidFill>
                  <a:srgbClr val="A40020"/>
                </a:solidFill>
                <a:latin typeface="Times New Roman"/>
                <a:cs typeface="Times New Roman"/>
              </a:rPr>
              <a:t>:	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Det</a:t>
            </a:r>
            <a:r>
              <a:rPr sz="32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rminar</a:t>
            </a:r>
            <a:r>
              <a:rPr sz="3200" b="1" spc="-4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q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ais os 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re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ç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os 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os 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b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ens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 servi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ç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os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mais im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tantes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para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 consumi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or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típ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675"/>
              </a:spcBef>
              <a:buClr>
                <a:srgbClr val="EE9100"/>
              </a:buClr>
              <a:buSzPct val="69642"/>
              <a:buFont typeface="Wingdings"/>
              <a:buChar char=""/>
              <a:tabLst>
                <a:tab pos="756920" algn="l"/>
              </a:tabLst>
            </a:pP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Uma</a:t>
            </a:r>
            <a:r>
              <a:rPr sz="2800" b="1" spc="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pes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q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ui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iden</a:t>
            </a:r>
            <a:r>
              <a:rPr sz="28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if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ca a c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 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28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bens</a:t>
            </a:r>
            <a:r>
              <a:rPr sz="28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se</a:t>
            </a:r>
            <a:r>
              <a:rPr sz="28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viços</a:t>
            </a:r>
            <a:r>
              <a:rPr sz="28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que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 cons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mid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28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tí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ico ad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q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uire.</a:t>
            </a:r>
            <a:endParaRPr sz="2800">
              <a:latin typeface="Times New Roman"/>
              <a:cs typeface="Times New Roman"/>
            </a:endParaRPr>
          </a:p>
          <a:p>
            <a:pPr marL="756285" marR="126364" indent="-286385">
              <a:lnSpc>
                <a:spcPct val="100000"/>
              </a:lnSpc>
              <a:spcBef>
                <a:spcPts val="670"/>
              </a:spcBef>
              <a:buClr>
                <a:srgbClr val="EE9100"/>
              </a:buClr>
              <a:buSzPct val="69642"/>
              <a:buFont typeface="Wingdings"/>
              <a:buChar char=""/>
              <a:tabLst>
                <a:tab pos="756920" algn="l"/>
              </a:tabLst>
            </a:pP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28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q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ui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as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mens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is 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ete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mi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am</a:t>
            </a:r>
            <a:r>
              <a:rPr sz="2800" b="1" spc="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os</a:t>
            </a:r>
            <a:r>
              <a:rPr sz="28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pre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ç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os d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q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eles bens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28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serviços.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2783" y="849121"/>
            <a:ext cx="645287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4535" marR="5080" indent="-712470">
              <a:lnSpc>
                <a:spcPct val="100000"/>
              </a:lnSpc>
              <a:tabLst>
                <a:tab pos="1434465" algn="l"/>
                <a:tab pos="1816100" algn="l"/>
                <a:tab pos="3035300" algn="l"/>
                <a:tab pos="4050665" algn="l"/>
                <a:tab pos="4457065" algn="l"/>
                <a:tab pos="5905500" algn="l"/>
              </a:tabLst>
            </a:pP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Como	é	calcu</a:t>
            </a:r>
            <a:r>
              <a:rPr sz="3600" b="1" spc="-15" dirty="0">
                <a:solidFill>
                  <a:srgbClr val="790015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ado	o	Índice	de Preços</a:t>
            </a:r>
            <a:r>
              <a:rPr sz="3600" b="1" spc="-15" dirty="0">
                <a:solidFill>
                  <a:srgbClr val="790015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ao	</a:t>
            </a:r>
            <a:r>
              <a:rPr sz="3600" b="1" spc="5" dirty="0">
                <a:solidFill>
                  <a:srgbClr val="790015"/>
                </a:solidFill>
                <a:latin typeface="Arial"/>
                <a:cs typeface="Arial"/>
              </a:rPr>
              <a:t>C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onsumi</a:t>
            </a:r>
            <a:r>
              <a:rPr sz="3600" b="1" spc="-15" dirty="0">
                <a:solidFill>
                  <a:srgbClr val="790015"/>
                </a:solidFill>
                <a:latin typeface="Arial"/>
                <a:cs typeface="Arial"/>
              </a:rPr>
              <a:t>d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or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0577" y="2774060"/>
            <a:ext cx="7146290" cy="156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</a:pPr>
            <a:r>
              <a:rPr sz="2700" spc="35" dirty="0">
                <a:solidFill>
                  <a:srgbClr val="EF9A0D"/>
                </a:solidFill>
                <a:latin typeface="Wingdings"/>
                <a:cs typeface="Wingdings"/>
              </a:rPr>
              <a:t>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Pesq</a:t>
            </a:r>
            <a:r>
              <a:rPr sz="3400" b="1" spc="-20" dirty="0">
                <a:solidFill>
                  <a:srgbClr val="A40020"/>
                </a:solidFill>
                <a:latin typeface="Times New Roman"/>
                <a:cs typeface="Times New Roman"/>
              </a:rPr>
              <a:t>u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isar</a:t>
            </a:r>
            <a:r>
              <a:rPr sz="3400" b="1" spc="2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os preç</a:t>
            </a:r>
            <a:r>
              <a:rPr sz="3400" b="1" spc="0" dirty="0">
                <a:solidFill>
                  <a:srgbClr val="A40020"/>
                </a:solidFill>
                <a:latin typeface="Times New Roman"/>
                <a:cs typeface="Times New Roman"/>
              </a:rPr>
              <a:t>o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s:</a:t>
            </a:r>
            <a:r>
              <a:rPr sz="3400" b="1" spc="2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Lev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ntamento dos pre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ç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os</a:t>
            </a:r>
            <a:r>
              <a:rPr sz="3400" b="1" spc="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de c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da </a:t>
            </a:r>
            <a:r>
              <a:rPr sz="34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b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em</a:t>
            </a:r>
            <a:r>
              <a:rPr sz="3400" b="1" spc="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 s</a:t>
            </a:r>
            <a:r>
              <a:rPr sz="3400" b="1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rv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ços</a:t>
            </a:r>
            <a:r>
              <a:rPr sz="34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da cesta</a:t>
            </a:r>
            <a:r>
              <a:rPr sz="3400" b="1" spc="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em c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da ponto do tempo.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2783" y="849121"/>
            <a:ext cx="645287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4535" marR="5080" indent="-712470">
              <a:lnSpc>
                <a:spcPct val="100000"/>
              </a:lnSpc>
              <a:tabLst>
                <a:tab pos="1434465" algn="l"/>
                <a:tab pos="1816100" algn="l"/>
                <a:tab pos="3035300" algn="l"/>
                <a:tab pos="4050665" algn="l"/>
                <a:tab pos="4457065" algn="l"/>
                <a:tab pos="5905500" algn="l"/>
              </a:tabLst>
            </a:pPr>
            <a:r>
              <a:rPr sz="3600" dirty="0"/>
              <a:t>Como	é	calcu</a:t>
            </a:r>
            <a:r>
              <a:rPr sz="3600" spc="-15" dirty="0"/>
              <a:t>l</a:t>
            </a:r>
            <a:r>
              <a:rPr sz="3600" dirty="0"/>
              <a:t>ado	o	Índice	de Preços</a:t>
            </a:r>
            <a:r>
              <a:rPr sz="3600" spc="-15" dirty="0"/>
              <a:t> </a:t>
            </a:r>
            <a:r>
              <a:rPr sz="3600" dirty="0"/>
              <a:t>ao	</a:t>
            </a:r>
            <a:r>
              <a:rPr sz="3600" spc="5" dirty="0"/>
              <a:t>C</a:t>
            </a:r>
            <a:r>
              <a:rPr sz="3600" dirty="0"/>
              <a:t>onsumi</a:t>
            </a:r>
            <a:r>
              <a:rPr sz="3600" spc="-15" dirty="0"/>
              <a:t>d</a:t>
            </a:r>
            <a:r>
              <a:rPr sz="3600" dirty="0"/>
              <a:t>or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60577" y="2850641"/>
            <a:ext cx="7252970" cy="2084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5301615" algn="l"/>
              </a:tabLst>
            </a:pPr>
            <a:r>
              <a:rPr sz="2700" spc="25" dirty="0">
                <a:solidFill>
                  <a:srgbClr val="EF9A0D"/>
                </a:solidFill>
                <a:latin typeface="Wingdings"/>
                <a:cs typeface="Wingdings"/>
              </a:rPr>
              <a:t>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Calcul</a:t>
            </a:r>
            <a:r>
              <a:rPr sz="3400" b="1" spc="0" dirty="0">
                <a:solidFill>
                  <a:srgbClr val="A40020"/>
                </a:solidFill>
                <a:latin typeface="Times New Roman"/>
                <a:cs typeface="Times New Roman"/>
              </a:rPr>
              <a:t>a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r o</a:t>
            </a:r>
            <a:r>
              <a:rPr sz="3400" b="1" spc="5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custo</a:t>
            </a:r>
            <a:r>
              <a:rPr sz="3400" b="1" spc="15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da cesta:</a:t>
            </a:r>
            <a:r>
              <a:rPr sz="3400" b="1" dirty="0">
                <a:solidFill>
                  <a:srgbClr val="A40020"/>
                </a:solidFill>
                <a:latin typeface="Times New Roman"/>
                <a:cs typeface="Times New Roman"/>
              </a:rPr>
              <a:t>	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Utiliz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400" b="1" spc="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os dados de pr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ços</a:t>
            </a:r>
            <a:r>
              <a:rPr sz="3400" b="1" spc="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para</a:t>
            </a:r>
            <a:r>
              <a:rPr sz="34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calcul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 o</a:t>
            </a:r>
            <a:r>
              <a:rPr sz="34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custo da cesta</a:t>
            </a:r>
            <a:r>
              <a:rPr sz="3400" b="1" spc="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de bens e s</a:t>
            </a:r>
            <a:r>
              <a:rPr sz="3400" b="1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rv</a:t>
            </a:r>
            <a:r>
              <a:rPr sz="34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ços </a:t>
            </a:r>
            <a:r>
              <a:rPr sz="3400" b="1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m diferentes</a:t>
            </a:r>
            <a:r>
              <a:rPr sz="3400" b="1" spc="3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mo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m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entos.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2783" y="391921"/>
            <a:ext cx="6452870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4535" marR="5080" indent="-712470">
              <a:lnSpc>
                <a:spcPct val="100000"/>
              </a:lnSpc>
              <a:tabLst>
                <a:tab pos="1434465" algn="l"/>
                <a:tab pos="1816100" algn="l"/>
                <a:tab pos="3035300" algn="l"/>
                <a:tab pos="4050665" algn="l"/>
                <a:tab pos="4457065" algn="l"/>
                <a:tab pos="5905500" algn="l"/>
              </a:tabLst>
            </a:pPr>
            <a:r>
              <a:rPr sz="3600" dirty="0"/>
              <a:t>Como	é	calcu</a:t>
            </a:r>
            <a:r>
              <a:rPr sz="3600" spc="-15" dirty="0"/>
              <a:t>l</a:t>
            </a:r>
            <a:r>
              <a:rPr sz="3600" dirty="0"/>
              <a:t>ado	o	Índice	de Preços</a:t>
            </a:r>
            <a:r>
              <a:rPr sz="3600" spc="-15" dirty="0"/>
              <a:t> </a:t>
            </a:r>
            <a:r>
              <a:rPr sz="3600" dirty="0"/>
              <a:t>ao	</a:t>
            </a:r>
            <a:r>
              <a:rPr sz="3600" spc="5" dirty="0"/>
              <a:t>C</a:t>
            </a:r>
            <a:r>
              <a:rPr sz="3600" dirty="0"/>
              <a:t>onsumi</a:t>
            </a:r>
            <a:r>
              <a:rPr sz="3600" spc="-15" dirty="0"/>
              <a:t>d</a:t>
            </a:r>
            <a:r>
              <a:rPr sz="3600" dirty="0"/>
              <a:t>or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58825" y="2012060"/>
            <a:ext cx="7999730" cy="283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700" spc="25" dirty="0">
                <a:solidFill>
                  <a:srgbClr val="EF9A0D"/>
                </a:solidFill>
                <a:latin typeface="Wingdings"/>
                <a:cs typeface="Wingdings"/>
              </a:rPr>
              <a:t>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Esc</a:t>
            </a:r>
            <a:r>
              <a:rPr sz="3400" b="1" spc="0" dirty="0">
                <a:solidFill>
                  <a:srgbClr val="A40020"/>
                </a:solidFill>
                <a:latin typeface="Times New Roman"/>
                <a:cs typeface="Times New Roman"/>
              </a:rPr>
              <a:t>o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lher</a:t>
            </a:r>
            <a:r>
              <a:rPr sz="3400" b="1" spc="5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um</a:t>
            </a:r>
            <a:r>
              <a:rPr sz="3400" b="1" spc="1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an</a:t>
            </a:r>
            <a:r>
              <a:rPr sz="3400" b="1" spc="5" dirty="0">
                <a:solidFill>
                  <a:srgbClr val="A40020"/>
                </a:solidFill>
                <a:latin typeface="Times New Roman"/>
                <a:cs typeface="Times New Roman"/>
              </a:rPr>
              <a:t>o</a:t>
            </a:r>
            <a:r>
              <a:rPr sz="3400" b="1" spc="-10" dirty="0">
                <a:solidFill>
                  <a:srgbClr val="A40020"/>
                </a:solidFill>
                <a:latin typeface="Times New Roman"/>
                <a:cs typeface="Times New Roman"/>
              </a:rPr>
              <a:t>-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base e</a:t>
            </a:r>
            <a:r>
              <a:rPr sz="3400" b="1" spc="5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c</a:t>
            </a:r>
            <a:r>
              <a:rPr sz="3400" b="1" spc="0" dirty="0">
                <a:solidFill>
                  <a:srgbClr val="A40020"/>
                </a:solidFill>
                <a:latin typeface="Times New Roman"/>
                <a:cs typeface="Times New Roman"/>
              </a:rPr>
              <a:t>a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lcul</a:t>
            </a:r>
            <a:r>
              <a:rPr sz="3400" b="1" spc="0" dirty="0">
                <a:solidFill>
                  <a:srgbClr val="A40020"/>
                </a:solidFill>
                <a:latin typeface="Times New Roman"/>
                <a:cs typeface="Times New Roman"/>
              </a:rPr>
              <a:t>a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r o</a:t>
            </a:r>
            <a:r>
              <a:rPr sz="3400" b="1" spc="5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índic</a:t>
            </a:r>
            <a:r>
              <a:rPr sz="3400" b="1" dirty="0">
                <a:solidFill>
                  <a:srgbClr val="A40020"/>
                </a:solidFill>
                <a:latin typeface="Times New Roman"/>
                <a:cs typeface="Times New Roman"/>
              </a:rPr>
              <a:t>e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:</a:t>
            </a:r>
            <a:endParaRPr sz="3400">
              <a:latin typeface="Times New Roman"/>
              <a:cs typeface="Times New Roman"/>
            </a:endParaRPr>
          </a:p>
          <a:p>
            <a:pPr marL="756285" marR="156845" indent="-286385" algn="ctr">
              <a:lnSpc>
                <a:spcPct val="100000"/>
              </a:lnSpc>
              <a:spcBef>
                <a:spcPts val="685"/>
              </a:spcBef>
              <a:buClr>
                <a:srgbClr val="EE9100"/>
              </a:buClr>
              <a:buSzPct val="69642"/>
              <a:buFont typeface="Wingdings"/>
              <a:buChar char=""/>
              <a:tabLst>
                <a:tab pos="756920" algn="l"/>
              </a:tabLst>
            </a:pP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fi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ir o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an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-b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se,</a:t>
            </a:r>
            <a:r>
              <a:rPr sz="28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 q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al será o pa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rão em</a:t>
            </a:r>
            <a:endParaRPr sz="2800">
              <a:latin typeface="Times New Roman"/>
              <a:cs typeface="Times New Roman"/>
            </a:endParaRPr>
          </a:p>
          <a:p>
            <a:pPr marR="65405" algn="ctr">
              <a:lnSpc>
                <a:spcPct val="100000"/>
              </a:lnSpc>
            </a:pP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l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ção</a:t>
            </a:r>
            <a:r>
              <a:rPr sz="28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 dema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 q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 serão</a:t>
            </a:r>
            <a:r>
              <a:rPr sz="28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comp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rad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s.</a:t>
            </a:r>
            <a:endParaRPr sz="2800">
              <a:latin typeface="Times New Roman"/>
              <a:cs typeface="Times New Roman"/>
            </a:endParaRPr>
          </a:p>
          <a:p>
            <a:pPr marL="756285" marR="196215" indent="-286385" algn="just">
              <a:lnSpc>
                <a:spcPct val="100000"/>
              </a:lnSpc>
              <a:spcBef>
                <a:spcPts val="670"/>
              </a:spcBef>
              <a:buClr>
                <a:srgbClr val="EE9100"/>
              </a:buClr>
              <a:buSzPct val="69642"/>
              <a:buFont typeface="Wingdings"/>
              <a:buChar char=""/>
              <a:tabLst>
                <a:tab pos="756920" algn="l"/>
              </a:tabLst>
            </a:pP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Calcu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l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ar o í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dice di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v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id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28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-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se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 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ço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da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esta em um</a:t>
            </a:r>
            <a:r>
              <a:rPr sz="2800" b="1" spc="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do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ano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pelo</a:t>
            </a:r>
            <a:r>
              <a:rPr sz="28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pr</a:t>
            </a:r>
            <a:r>
              <a:rPr sz="28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ço 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 mesma</a:t>
            </a:r>
            <a:r>
              <a:rPr sz="28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no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an</a:t>
            </a:r>
            <a:r>
              <a:rPr sz="2800" b="1" spc="2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- b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se e</a:t>
            </a:r>
            <a:r>
              <a:rPr sz="28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mul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ip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l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ica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do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 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1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0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0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2783" y="1001521"/>
            <a:ext cx="645160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Como</a:t>
            </a:r>
            <a:r>
              <a:rPr sz="3600" b="1" spc="-15" dirty="0">
                <a:solidFill>
                  <a:srgbClr val="790015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é calc</a:t>
            </a:r>
            <a:r>
              <a:rPr sz="3600" b="1" spc="-15" dirty="0">
                <a:solidFill>
                  <a:srgbClr val="790015"/>
                </a:solidFill>
                <a:latin typeface="Arial"/>
                <a:cs typeface="Arial"/>
              </a:rPr>
              <a:t>u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lado</a:t>
            </a:r>
            <a:r>
              <a:rPr sz="3600" b="1" spc="-15" dirty="0">
                <a:solidFill>
                  <a:srgbClr val="790015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o Índ</a:t>
            </a:r>
            <a:r>
              <a:rPr sz="3600" b="1" spc="-15" dirty="0">
                <a:solidFill>
                  <a:srgbClr val="790015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ce de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2311400" algn="l"/>
              </a:tabLst>
            </a:pP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Preços</a:t>
            </a:r>
            <a:r>
              <a:rPr sz="3600" b="1" spc="-15" dirty="0">
                <a:solidFill>
                  <a:srgbClr val="790015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ao	</a:t>
            </a:r>
            <a:r>
              <a:rPr sz="3600" b="1" spc="5" dirty="0">
                <a:solidFill>
                  <a:srgbClr val="790015"/>
                </a:solidFill>
                <a:latin typeface="Arial"/>
                <a:cs typeface="Arial"/>
              </a:rPr>
              <a:t>C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onsumi</a:t>
            </a:r>
            <a:r>
              <a:rPr sz="3600" b="1" spc="-15" dirty="0">
                <a:solidFill>
                  <a:srgbClr val="790015"/>
                </a:solidFill>
                <a:latin typeface="Arial"/>
                <a:cs typeface="Arial"/>
              </a:rPr>
              <a:t>d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or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0577" y="2850641"/>
            <a:ext cx="7424420" cy="156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5661025" algn="l"/>
              </a:tabLst>
            </a:pPr>
            <a:r>
              <a:rPr sz="2700" spc="25" dirty="0">
                <a:solidFill>
                  <a:srgbClr val="EF9A0D"/>
                </a:solidFill>
                <a:latin typeface="Wingdings"/>
                <a:cs typeface="Wingdings"/>
              </a:rPr>
              <a:t>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Calcul</a:t>
            </a:r>
            <a:r>
              <a:rPr sz="3400" b="1" spc="0" dirty="0">
                <a:solidFill>
                  <a:srgbClr val="A40020"/>
                </a:solidFill>
                <a:latin typeface="Times New Roman"/>
                <a:cs typeface="Times New Roman"/>
              </a:rPr>
              <a:t>a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r a</a:t>
            </a:r>
            <a:r>
              <a:rPr sz="3400" b="1" spc="5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ta</a:t>
            </a:r>
            <a:r>
              <a:rPr sz="3400" b="1" spc="0" dirty="0">
                <a:solidFill>
                  <a:srgbClr val="A40020"/>
                </a:solidFill>
                <a:latin typeface="Times New Roman"/>
                <a:cs typeface="Times New Roman"/>
              </a:rPr>
              <a:t>x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a de infla</a:t>
            </a:r>
            <a:r>
              <a:rPr sz="3400" b="1" dirty="0">
                <a:solidFill>
                  <a:srgbClr val="A40020"/>
                </a:solidFill>
                <a:latin typeface="Times New Roman"/>
                <a:cs typeface="Times New Roman"/>
              </a:rPr>
              <a:t>ç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ã</a:t>
            </a:r>
            <a:r>
              <a:rPr sz="3400" b="1" spc="0" dirty="0">
                <a:solidFill>
                  <a:srgbClr val="A40020"/>
                </a:solidFill>
                <a:latin typeface="Times New Roman"/>
                <a:cs typeface="Times New Roman"/>
              </a:rPr>
              <a:t>o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:</a:t>
            </a:r>
            <a:r>
              <a:rPr sz="3400" b="1" dirty="0">
                <a:solidFill>
                  <a:srgbClr val="A40020"/>
                </a:solidFill>
                <a:latin typeface="Times New Roman"/>
                <a:cs typeface="Times New Roman"/>
              </a:rPr>
              <a:t>	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 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taxa</a:t>
            </a:r>
            <a:r>
              <a:rPr sz="3400" b="1" spc="5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de infla</a:t>
            </a:r>
            <a:r>
              <a:rPr sz="3400" b="1" dirty="0">
                <a:solidFill>
                  <a:srgbClr val="A40020"/>
                </a:solidFill>
                <a:latin typeface="Times New Roman"/>
                <a:cs typeface="Times New Roman"/>
              </a:rPr>
              <a:t>ç</a:t>
            </a:r>
            <a:r>
              <a:rPr sz="3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ão</a:t>
            </a:r>
            <a:r>
              <a:rPr sz="3400" b="1" spc="2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é a</a:t>
            </a:r>
            <a:r>
              <a:rPr sz="34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v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ri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ção</a:t>
            </a:r>
            <a:r>
              <a:rPr sz="34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perc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nt</a:t>
            </a:r>
            <a:r>
              <a:rPr sz="34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al</a:t>
            </a:r>
            <a:r>
              <a:rPr sz="3400" b="1" spc="3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do índice</a:t>
            </a:r>
            <a:r>
              <a:rPr sz="34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de preços do</a:t>
            </a:r>
            <a:r>
              <a:rPr sz="34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período</a:t>
            </a:r>
            <a:r>
              <a:rPr sz="34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anterio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.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525" y="559785"/>
            <a:ext cx="845439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dirty="0"/>
              <a:t>Calculando</a:t>
            </a:r>
            <a:r>
              <a:rPr sz="3000" spc="5" dirty="0"/>
              <a:t> </a:t>
            </a:r>
            <a:r>
              <a:rPr sz="3000" dirty="0"/>
              <a:t>o</a:t>
            </a:r>
            <a:r>
              <a:rPr sz="3000" spc="5" dirty="0"/>
              <a:t> </a:t>
            </a:r>
            <a:r>
              <a:rPr sz="3000" dirty="0"/>
              <a:t>Índice de</a:t>
            </a:r>
            <a:r>
              <a:rPr sz="3000" spc="5" dirty="0"/>
              <a:t> </a:t>
            </a:r>
            <a:r>
              <a:rPr sz="3000" dirty="0"/>
              <a:t>Preços</a:t>
            </a:r>
            <a:r>
              <a:rPr sz="3000" spc="-15" dirty="0"/>
              <a:t> </a:t>
            </a:r>
            <a:r>
              <a:rPr sz="3000" dirty="0"/>
              <a:t>ao Cons</a:t>
            </a:r>
            <a:r>
              <a:rPr sz="3000" spc="5" dirty="0"/>
              <a:t>u</a:t>
            </a:r>
            <a:r>
              <a:rPr sz="3000" dirty="0"/>
              <a:t>midor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3000" dirty="0"/>
              <a:t>e a</a:t>
            </a:r>
            <a:r>
              <a:rPr sz="3000" spc="-10" dirty="0"/>
              <a:t> </a:t>
            </a:r>
            <a:r>
              <a:rPr sz="3000" dirty="0"/>
              <a:t>Taxa</a:t>
            </a:r>
            <a:r>
              <a:rPr sz="3000" spc="-15" dirty="0"/>
              <a:t> </a:t>
            </a:r>
            <a:r>
              <a:rPr sz="3000" dirty="0"/>
              <a:t>de Inf</a:t>
            </a:r>
            <a:r>
              <a:rPr sz="3000" spc="-10" dirty="0"/>
              <a:t>l</a:t>
            </a:r>
            <a:r>
              <a:rPr sz="3000" dirty="0"/>
              <a:t>ação:</a:t>
            </a:r>
            <a:r>
              <a:rPr sz="3000" spc="5" dirty="0"/>
              <a:t> </a:t>
            </a:r>
            <a:r>
              <a:rPr sz="3000" dirty="0"/>
              <a:t>Um</a:t>
            </a:r>
            <a:r>
              <a:rPr sz="3000" spc="-25" dirty="0"/>
              <a:t> </a:t>
            </a:r>
            <a:r>
              <a:rPr sz="3000" dirty="0" err="1"/>
              <a:t>Exemp</a:t>
            </a:r>
            <a:r>
              <a:rPr sz="3000" spc="-15" dirty="0" err="1"/>
              <a:t>l</a:t>
            </a:r>
            <a:r>
              <a:rPr sz="3000" dirty="0" err="1"/>
              <a:t>o</a:t>
            </a:r>
            <a:r>
              <a:rPr lang="pt-BR" sz="3000" dirty="0"/>
              <a:t> economia somente  com dois produtos</a:t>
            </a:r>
            <a:endParaRPr sz="3000" dirty="0"/>
          </a:p>
        </p:txBody>
      </p:sp>
      <p:sp>
        <p:nvSpPr>
          <p:cNvPr id="4" name="object 4"/>
          <p:cNvSpPr txBox="1"/>
          <p:nvPr/>
        </p:nvSpPr>
        <p:spPr>
          <a:xfrm>
            <a:off x="228701" y="2477389"/>
            <a:ext cx="8382634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1º P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o: Pe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q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isar</a:t>
            </a:r>
            <a:r>
              <a:rPr sz="2400" b="1" u="heavy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u="heavy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mp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rtamento</a:t>
            </a:r>
            <a:r>
              <a:rPr sz="2400" b="1" u="heavy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s co</a:t>
            </a:r>
            <a:r>
              <a:rPr sz="2400" b="1" u="heavy" spc="-1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midores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para determinar uma 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esta</a:t>
            </a:r>
            <a:r>
              <a:rPr sz="2400" b="1" u="heavy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400" b="1" u="heavy" spc="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xa</a:t>
            </a:r>
            <a:r>
              <a:rPr sz="2400" b="1" u="heavy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de be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s e 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erviços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53171" y="4014215"/>
            <a:ext cx="105410" cy="559435"/>
          </a:xfrm>
          <a:custGeom>
            <a:avLst/>
            <a:gdLst/>
            <a:ahLst/>
            <a:cxnLst/>
            <a:rect l="l" t="t" r="r" b="b"/>
            <a:pathLst>
              <a:path w="105409" h="559435">
                <a:moveTo>
                  <a:pt x="0" y="559307"/>
                </a:moveTo>
                <a:lnTo>
                  <a:pt x="105155" y="559307"/>
                </a:lnTo>
                <a:lnTo>
                  <a:pt x="105155" y="0"/>
                </a:lnTo>
                <a:lnTo>
                  <a:pt x="0" y="0"/>
                </a:lnTo>
                <a:lnTo>
                  <a:pt x="0" y="55930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1308" y="4573523"/>
            <a:ext cx="6637020" cy="105410"/>
          </a:xfrm>
          <a:custGeom>
            <a:avLst/>
            <a:gdLst/>
            <a:ahLst/>
            <a:cxnLst/>
            <a:rect l="l" t="t" r="r" b="b"/>
            <a:pathLst>
              <a:path w="6637020" h="105410">
                <a:moveTo>
                  <a:pt x="0" y="105156"/>
                </a:moveTo>
                <a:lnTo>
                  <a:pt x="6637020" y="105156"/>
                </a:lnTo>
                <a:lnTo>
                  <a:pt x="6637020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50441" y="3944873"/>
            <a:ext cx="6602730" cy="629920"/>
          </a:xfrm>
          <a:prstGeom prst="rect">
            <a:avLst/>
          </a:prstGeom>
          <a:ln w="36576">
            <a:solidFill>
              <a:srgbClr val="000000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670"/>
              </a:spcBef>
            </a:pPr>
            <a:r>
              <a:rPr sz="2900" dirty="0">
                <a:latin typeface="Tahoma"/>
                <a:cs typeface="Tahoma"/>
              </a:rPr>
              <a:t>4 </a:t>
            </a:r>
            <a:r>
              <a:rPr sz="2900" spc="-5" dirty="0">
                <a:latin typeface="Tahoma"/>
                <a:cs typeface="Tahoma"/>
              </a:rPr>
              <a:t>ca</a:t>
            </a:r>
            <a:r>
              <a:rPr sz="2900" spc="5" dirty="0">
                <a:latin typeface="Tahoma"/>
                <a:cs typeface="Tahoma"/>
              </a:rPr>
              <a:t>c</a:t>
            </a:r>
            <a:r>
              <a:rPr sz="2900" dirty="0">
                <a:latin typeface="Tahoma"/>
                <a:cs typeface="Tahoma"/>
              </a:rPr>
              <a:t>hor</a:t>
            </a:r>
            <a:r>
              <a:rPr sz="2900" spc="-25" dirty="0">
                <a:latin typeface="Tahoma"/>
                <a:cs typeface="Tahoma"/>
              </a:rPr>
              <a:t>r</a:t>
            </a:r>
            <a:r>
              <a:rPr sz="2900" dirty="0">
                <a:latin typeface="Tahoma"/>
                <a:cs typeface="Tahoma"/>
              </a:rPr>
              <a:t>os-quentes,</a:t>
            </a:r>
            <a:r>
              <a:rPr sz="2900" spc="-25" dirty="0">
                <a:latin typeface="Tahoma"/>
                <a:cs typeface="Tahoma"/>
              </a:rPr>
              <a:t> </a:t>
            </a:r>
            <a:r>
              <a:rPr sz="2900" dirty="0">
                <a:latin typeface="Tahoma"/>
                <a:cs typeface="Tahoma"/>
              </a:rPr>
              <a:t>2 hambú</a:t>
            </a:r>
            <a:r>
              <a:rPr sz="2900" spc="-20" dirty="0">
                <a:latin typeface="Tahoma"/>
                <a:cs typeface="Tahoma"/>
              </a:rPr>
              <a:t>r</a:t>
            </a:r>
            <a:r>
              <a:rPr sz="2900" dirty="0">
                <a:latin typeface="Tahoma"/>
                <a:cs typeface="Tahoma"/>
              </a:rPr>
              <a:t>gue</a:t>
            </a:r>
            <a:r>
              <a:rPr sz="2900" spc="-20" dirty="0">
                <a:latin typeface="Tahoma"/>
                <a:cs typeface="Tahoma"/>
              </a:rPr>
              <a:t>r</a:t>
            </a:r>
            <a:r>
              <a:rPr sz="2900" spc="-5" dirty="0">
                <a:latin typeface="Tahoma"/>
                <a:cs typeface="Tahoma"/>
              </a:rPr>
              <a:t>es</a:t>
            </a:r>
            <a:endParaRPr sz="2900">
              <a:latin typeface="Tahoma"/>
              <a:cs typeface="Tahoma"/>
            </a:endParaRPr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477" y="484885"/>
            <a:ext cx="8453120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6970" marR="5080" indent="-1144905">
              <a:lnSpc>
                <a:spcPct val="100000"/>
              </a:lnSpc>
            </a:pPr>
            <a:r>
              <a:rPr sz="3000" dirty="0"/>
              <a:t>Calculando</a:t>
            </a:r>
            <a:r>
              <a:rPr sz="3000" spc="5" dirty="0"/>
              <a:t> </a:t>
            </a:r>
            <a:r>
              <a:rPr sz="3000" dirty="0"/>
              <a:t>o</a:t>
            </a:r>
            <a:r>
              <a:rPr sz="3000" spc="5" dirty="0"/>
              <a:t> </a:t>
            </a:r>
            <a:r>
              <a:rPr sz="3000" dirty="0"/>
              <a:t>Índice de</a:t>
            </a:r>
            <a:r>
              <a:rPr sz="3000" spc="5" dirty="0"/>
              <a:t> </a:t>
            </a:r>
            <a:r>
              <a:rPr sz="3000" dirty="0"/>
              <a:t>Preços</a:t>
            </a:r>
            <a:r>
              <a:rPr sz="3000" spc="-15" dirty="0"/>
              <a:t> </a:t>
            </a:r>
            <a:r>
              <a:rPr sz="3000" dirty="0"/>
              <a:t>ao Cons</a:t>
            </a:r>
            <a:r>
              <a:rPr sz="3000" spc="5" dirty="0"/>
              <a:t>u</a:t>
            </a:r>
            <a:r>
              <a:rPr sz="3000" dirty="0"/>
              <a:t>m</a:t>
            </a:r>
            <a:r>
              <a:rPr sz="3000" spc="-10" dirty="0"/>
              <a:t>i</a:t>
            </a:r>
            <a:r>
              <a:rPr sz="3000" dirty="0"/>
              <a:t>dor e a Taxa</a:t>
            </a:r>
            <a:r>
              <a:rPr sz="3000" spc="-15" dirty="0"/>
              <a:t> </a:t>
            </a:r>
            <a:r>
              <a:rPr sz="3000" dirty="0"/>
              <a:t>de Inflação:</a:t>
            </a:r>
            <a:r>
              <a:rPr sz="3000" spc="10" dirty="0"/>
              <a:t> </a:t>
            </a:r>
            <a:r>
              <a:rPr sz="3000" dirty="0"/>
              <a:t>Um</a:t>
            </a:r>
            <a:r>
              <a:rPr sz="3000" spc="-15" dirty="0"/>
              <a:t> </a:t>
            </a:r>
            <a:r>
              <a:rPr sz="3000" dirty="0"/>
              <a:t>Exemplo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536549" y="1867789"/>
            <a:ext cx="797814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2º Pas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o: P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sq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isar</a:t>
            </a:r>
            <a:r>
              <a:rPr sz="2400" b="1" u="heavy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preço de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 c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ada</a:t>
            </a:r>
            <a:r>
              <a:rPr sz="2400" b="1" u="heavy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bem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em ca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u="heavy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ano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64195" y="2756916"/>
            <a:ext cx="108585" cy="381000"/>
          </a:xfrm>
          <a:custGeom>
            <a:avLst/>
            <a:gdLst/>
            <a:ahLst/>
            <a:cxnLst/>
            <a:rect l="l" t="t" r="r" b="b"/>
            <a:pathLst>
              <a:path w="108584" h="381000">
                <a:moveTo>
                  <a:pt x="0" y="381000"/>
                </a:moveTo>
                <a:lnTo>
                  <a:pt x="108203" y="381000"/>
                </a:lnTo>
                <a:lnTo>
                  <a:pt x="108203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64195" y="3137916"/>
            <a:ext cx="108585" cy="417830"/>
          </a:xfrm>
          <a:custGeom>
            <a:avLst/>
            <a:gdLst/>
            <a:ahLst/>
            <a:cxnLst/>
            <a:rect l="l" t="t" r="r" b="b"/>
            <a:pathLst>
              <a:path w="108584" h="417829">
                <a:moveTo>
                  <a:pt x="0" y="417575"/>
                </a:moveTo>
                <a:lnTo>
                  <a:pt x="108203" y="417575"/>
                </a:lnTo>
                <a:lnTo>
                  <a:pt x="108203" y="0"/>
                </a:lnTo>
                <a:lnTo>
                  <a:pt x="0" y="0"/>
                </a:lnTo>
                <a:lnTo>
                  <a:pt x="0" y="41757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64195" y="3555491"/>
            <a:ext cx="108585" cy="525780"/>
          </a:xfrm>
          <a:custGeom>
            <a:avLst/>
            <a:gdLst/>
            <a:ahLst/>
            <a:cxnLst/>
            <a:rect l="l" t="t" r="r" b="b"/>
            <a:pathLst>
              <a:path w="108584" h="525779">
                <a:moveTo>
                  <a:pt x="0" y="525779"/>
                </a:moveTo>
                <a:lnTo>
                  <a:pt x="108203" y="525779"/>
                </a:lnTo>
                <a:lnTo>
                  <a:pt x="108203" y="0"/>
                </a:lnTo>
                <a:lnTo>
                  <a:pt x="0" y="0"/>
                </a:lnTo>
                <a:lnTo>
                  <a:pt x="0" y="52577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64195" y="4081271"/>
            <a:ext cx="108585" cy="544195"/>
          </a:xfrm>
          <a:custGeom>
            <a:avLst/>
            <a:gdLst/>
            <a:ahLst/>
            <a:cxnLst/>
            <a:rect l="l" t="t" r="r" b="b"/>
            <a:pathLst>
              <a:path w="108584" h="544195">
                <a:moveTo>
                  <a:pt x="0" y="544067"/>
                </a:moveTo>
                <a:lnTo>
                  <a:pt x="108203" y="544067"/>
                </a:lnTo>
                <a:lnTo>
                  <a:pt x="108203" y="0"/>
                </a:lnTo>
                <a:lnTo>
                  <a:pt x="0" y="0"/>
                </a:lnTo>
                <a:lnTo>
                  <a:pt x="0" y="54406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2644" y="5169408"/>
            <a:ext cx="1858010" cy="109855"/>
          </a:xfrm>
          <a:custGeom>
            <a:avLst/>
            <a:gdLst/>
            <a:ahLst/>
            <a:cxnLst/>
            <a:rect l="l" t="t" r="r" b="b"/>
            <a:pathLst>
              <a:path w="1858010" h="109854">
                <a:moveTo>
                  <a:pt x="0" y="109727"/>
                </a:moveTo>
                <a:lnTo>
                  <a:pt x="1857756" y="109727"/>
                </a:lnTo>
                <a:lnTo>
                  <a:pt x="185775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0400" y="5169408"/>
            <a:ext cx="2148840" cy="109855"/>
          </a:xfrm>
          <a:custGeom>
            <a:avLst/>
            <a:gdLst/>
            <a:ahLst/>
            <a:cxnLst/>
            <a:rect l="l" t="t" r="r" b="b"/>
            <a:pathLst>
              <a:path w="2148840" h="109854">
                <a:moveTo>
                  <a:pt x="0" y="109727"/>
                </a:moveTo>
                <a:lnTo>
                  <a:pt x="2148840" y="109727"/>
                </a:lnTo>
                <a:lnTo>
                  <a:pt x="2148840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64195" y="4625340"/>
            <a:ext cx="108585" cy="544195"/>
          </a:xfrm>
          <a:custGeom>
            <a:avLst/>
            <a:gdLst/>
            <a:ahLst/>
            <a:cxnLst/>
            <a:rect l="l" t="t" r="r" b="b"/>
            <a:pathLst>
              <a:path w="108584" h="544195">
                <a:moveTo>
                  <a:pt x="0" y="544068"/>
                </a:moveTo>
                <a:lnTo>
                  <a:pt x="108203" y="544068"/>
                </a:lnTo>
                <a:lnTo>
                  <a:pt x="108203" y="0"/>
                </a:lnTo>
                <a:lnTo>
                  <a:pt x="0" y="0"/>
                </a:lnTo>
                <a:lnTo>
                  <a:pt x="0" y="544068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49240" y="5169408"/>
            <a:ext cx="2423160" cy="109855"/>
          </a:xfrm>
          <a:custGeom>
            <a:avLst/>
            <a:gdLst/>
            <a:ahLst/>
            <a:cxnLst/>
            <a:rect l="l" t="t" r="r" b="b"/>
            <a:pathLst>
              <a:path w="2423159" h="109854">
                <a:moveTo>
                  <a:pt x="0" y="109727"/>
                </a:moveTo>
                <a:lnTo>
                  <a:pt x="2423160" y="109727"/>
                </a:lnTo>
                <a:lnTo>
                  <a:pt x="2423160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251203" y="2667000"/>
          <a:ext cx="6394704" cy="24841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93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300" b="1" dirty="0">
                          <a:latin typeface="Tahoma"/>
                          <a:cs typeface="Tahoma"/>
                        </a:rPr>
                        <a:t>Ano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6575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T w="36575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 marR="421005">
                        <a:lnSpc>
                          <a:spcPts val="2710"/>
                        </a:lnSpc>
                        <a:spcBef>
                          <a:spcPts val="840"/>
                        </a:spcBef>
                      </a:pPr>
                      <a:r>
                        <a:rPr sz="2300" b="1" spc="-5" dirty="0">
                          <a:latin typeface="Tahoma"/>
                          <a:cs typeface="Tahoma"/>
                        </a:rPr>
                        <a:t>Pre</a:t>
                      </a:r>
                      <a:r>
                        <a:rPr sz="2300" b="1" spc="-10" dirty="0">
                          <a:latin typeface="Tahoma"/>
                          <a:cs typeface="Tahoma"/>
                        </a:rPr>
                        <a:t>ç</a:t>
                      </a:r>
                      <a:r>
                        <a:rPr sz="2300" b="1" dirty="0">
                          <a:latin typeface="Tahoma"/>
                          <a:cs typeface="Tahoma"/>
                        </a:rPr>
                        <a:t>o </a:t>
                      </a:r>
                      <a:r>
                        <a:rPr sz="2300" b="1" spc="-5" dirty="0">
                          <a:latin typeface="Tahoma"/>
                          <a:cs typeface="Tahoma"/>
                        </a:rPr>
                        <a:t>do Cachorr</a:t>
                      </a:r>
                      <a:r>
                        <a:rPr sz="2300" b="1" spc="1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2300" b="1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2300" b="1" spc="-5" dirty="0">
                          <a:latin typeface="Tahoma"/>
                          <a:cs typeface="Tahoma"/>
                        </a:rPr>
                        <a:t>quente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812">
                      <a:solidFill>
                        <a:srgbClr val="000000"/>
                      </a:solidFill>
                      <a:prstDash val="solid"/>
                    </a:lnL>
                    <a:lnR w="19811">
                      <a:solidFill>
                        <a:srgbClr val="000000"/>
                      </a:solidFill>
                      <a:prstDash val="solid"/>
                    </a:lnR>
                    <a:lnT w="36575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309880">
                        <a:lnSpc>
                          <a:spcPts val="2710"/>
                        </a:lnSpc>
                        <a:spcBef>
                          <a:spcPts val="840"/>
                        </a:spcBef>
                      </a:pPr>
                      <a:r>
                        <a:rPr sz="2300" b="1" spc="-5" dirty="0">
                          <a:latin typeface="Tahoma"/>
                          <a:cs typeface="Tahoma"/>
                        </a:rPr>
                        <a:t>Pre</a:t>
                      </a:r>
                      <a:r>
                        <a:rPr sz="2300" b="1" spc="-10" dirty="0">
                          <a:latin typeface="Tahoma"/>
                          <a:cs typeface="Tahoma"/>
                        </a:rPr>
                        <a:t>ç</a:t>
                      </a:r>
                      <a:r>
                        <a:rPr sz="2300" b="1" dirty="0">
                          <a:latin typeface="Tahoma"/>
                          <a:cs typeface="Tahoma"/>
                        </a:rPr>
                        <a:t>o </a:t>
                      </a:r>
                      <a:r>
                        <a:rPr sz="2300" b="1" spc="-5" dirty="0">
                          <a:latin typeface="Tahoma"/>
                          <a:cs typeface="Tahoma"/>
                        </a:rPr>
                        <a:t>do Hambúrguer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811">
                      <a:solidFill>
                        <a:srgbClr val="000000"/>
                      </a:solidFill>
                      <a:prstDash val="solid"/>
                    </a:lnL>
                    <a:lnR w="36576">
                      <a:solidFill>
                        <a:srgbClr val="000000"/>
                      </a:solidFill>
                      <a:prstDash val="solid"/>
                    </a:lnR>
                    <a:lnT w="36575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300" dirty="0">
                          <a:latin typeface="Tahoma"/>
                          <a:cs typeface="Tahoma"/>
                        </a:rPr>
                        <a:t>2001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6575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21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300" dirty="0">
                          <a:latin typeface="Tahoma"/>
                          <a:cs typeface="Tahoma"/>
                        </a:rPr>
                        <a:t>$1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812">
                      <a:solidFill>
                        <a:srgbClr val="000000"/>
                      </a:solidFill>
                      <a:prstDash val="solid"/>
                    </a:lnL>
                    <a:lnR w="19811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83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300" dirty="0">
                          <a:latin typeface="Tahoma"/>
                          <a:cs typeface="Tahoma"/>
                        </a:rPr>
                        <a:t>$2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811">
                      <a:solidFill>
                        <a:srgbClr val="000000"/>
                      </a:solidFill>
                      <a:prstDash val="solid"/>
                    </a:lnL>
                    <a:lnR w="36576">
                      <a:solidFill>
                        <a:srgbClr val="000000"/>
                      </a:solidFill>
                      <a:prstDash val="solid"/>
                    </a:lnR>
                    <a:lnT w="18288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06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2300" dirty="0">
                          <a:latin typeface="Tahoma"/>
                          <a:cs typeface="Tahoma"/>
                        </a:rPr>
                        <a:t>2002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6575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21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2300" dirty="0">
                          <a:latin typeface="Tahoma"/>
                          <a:cs typeface="Tahoma"/>
                        </a:rPr>
                        <a:t>$2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812">
                      <a:solidFill>
                        <a:srgbClr val="000000"/>
                      </a:solidFill>
                      <a:prstDash val="solid"/>
                    </a:lnL>
                    <a:lnR w="19811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83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2300" dirty="0">
                          <a:latin typeface="Tahoma"/>
                          <a:cs typeface="Tahoma"/>
                        </a:rPr>
                        <a:t>$3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811">
                      <a:solidFill>
                        <a:srgbClr val="000000"/>
                      </a:solidFill>
                      <a:prstDash val="solid"/>
                    </a:lnL>
                    <a:lnR w="3657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1828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92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300" dirty="0">
                          <a:latin typeface="Tahoma"/>
                          <a:cs typeface="Tahoma"/>
                        </a:rPr>
                        <a:t>2003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6575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36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21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300" dirty="0">
                          <a:latin typeface="Tahoma"/>
                          <a:cs typeface="Tahoma"/>
                        </a:rPr>
                        <a:t>$3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812">
                      <a:solidFill>
                        <a:srgbClr val="000000"/>
                      </a:solidFill>
                      <a:prstDash val="solid"/>
                    </a:lnL>
                    <a:lnR w="19811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36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83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300" dirty="0">
                          <a:latin typeface="Tahoma"/>
                          <a:cs typeface="Tahoma"/>
                        </a:rPr>
                        <a:t>$4</a:t>
                      </a:r>
                      <a:endParaRPr sz="2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9811">
                      <a:solidFill>
                        <a:srgbClr val="000000"/>
                      </a:solidFill>
                      <a:prstDash val="solid"/>
                    </a:lnL>
                    <a:lnR w="36576">
                      <a:solidFill>
                        <a:srgbClr val="000000"/>
                      </a:solidFill>
                      <a:prstDash val="solid"/>
                    </a:lnR>
                    <a:lnT w="18287">
                      <a:solidFill>
                        <a:srgbClr val="000000"/>
                      </a:solidFill>
                      <a:prstDash val="solid"/>
                    </a:lnT>
                    <a:lnB w="36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405" y="637285"/>
            <a:ext cx="8771255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5740" marR="5080" indent="-1463675">
              <a:lnSpc>
                <a:spcPct val="100000"/>
              </a:lnSpc>
            </a:pPr>
            <a:r>
              <a:rPr sz="3000" dirty="0"/>
              <a:t>Calculando</a:t>
            </a:r>
            <a:r>
              <a:rPr sz="3000" spc="5" dirty="0"/>
              <a:t> </a:t>
            </a:r>
            <a:r>
              <a:rPr sz="3000" dirty="0"/>
              <a:t>o</a:t>
            </a:r>
            <a:r>
              <a:rPr sz="3000" spc="5" dirty="0"/>
              <a:t> </a:t>
            </a:r>
            <a:r>
              <a:rPr sz="3000" dirty="0"/>
              <a:t>Índice de</a:t>
            </a:r>
            <a:r>
              <a:rPr sz="3000" spc="5" dirty="0"/>
              <a:t> </a:t>
            </a:r>
            <a:r>
              <a:rPr sz="3000" dirty="0"/>
              <a:t>Preços</a:t>
            </a:r>
            <a:r>
              <a:rPr sz="3000" spc="-15" dirty="0"/>
              <a:t> </a:t>
            </a:r>
            <a:r>
              <a:rPr sz="3000" dirty="0"/>
              <a:t>ao Cons</a:t>
            </a:r>
            <a:r>
              <a:rPr sz="3000" spc="5" dirty="0"/>
              <a:t>u</a:t>
            </a:r>
            <a:r>
              <a:rPr sz="3000" dirty="0"/>
              <a:t>m</a:t>
            </a:r>
            <a:r>
              <a:rPr sz="3000" spc="-10" dirty="0"/>
              <a:t>i</a:t>
            </a:r>
            <a:r>
              <a:rPr sz="3000" dirty="0"/>
              <a:t>dor</a:t>
            </a:r>
            <a:r>
              <a:rPr sz="3000" spc="5" dirty="0"/>
              <a:t> </a:t>
            </a:r>
            <a:r>
              <a:rPr sz="3000" dirty="0"/>
              <a:t>e a Taxa de</a:t>
            </a:r>
            <a:r>
              <a:rPr sz="3000" spc="-15" dirty="0"/>
              <a:t> </a:t>
            </a:r>
            <a:r>
              <a:rPr sz="3000" dirty="0"/>
              <a:t>Inf</a:t>
            </a:r>
            <a:r>
              <a:rPr sz="3000" spc="-15" dirty="0"/>
              <a:t>l</a:t>
            </a:r>
            <a:r>
              <a:rPr sz="3000" dirty="0"/>
              <a:t>ação:</a:t>
            </a:r>
            <a:r>
              <a:rPr sz="3000" spc="15" dirty="0"/>
              <a:t> </a:t>
            </a:r>
            <a:r>
              <a:rPr sz="3000" dirty="0"/>
              <a:t>Um Exemplo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490829" y="2096389"/>
            <a:ext cx="831469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3º Pas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o: C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lcular</a:t>
            </a:r>
            <a:r>
              <a:rPr sz="2400" b="1" u="heavy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cu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to da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cesta</a:t>
            </a:r>
            <a:r>
              <a:rPr sz="2400" b="1" u="heavy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de</a:t>
            </a:r>
            <a:r>
              <a:rPr sz="2400" b="1" u="heavy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be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s em</a:t>
            </a:r>
            <a:r>
              <a:rPr sz="2400" b="1" u="heavy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ca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a ano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55023" y="3532632"/>
            <a:ext cx="83820" cy="347980"/>
          </a:xfrm>
          <a:custGeom>
            <a:avLst/>
            <a:gdLst/>
            <a:ahLst/>
            <a:cxnLst/>
            <a:rect l="l" t="t" r="r" b="b"/>
            <a:pathLst>
              <a:path w="83820" h="347979">
                <a:moveTo>
                  <a:pt x="0" y="347471"/>
                </a:moveTo>
                <a:lnTo>
                  <a:pt x="83820" y="347471"/>
                </a:lnTo>
                <a:lnTo>
                  <a:pt x="83820" y="0"/>
                </a:lnTo>
                <a:lnTo>
                  <a:pt x="0" y="0"/>
                </a:lnTo>
                <a:lnTo>
                  <a:pt x="0" y="347471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55023" y="3880103"/>
            <a:ext cx="83820" cy="417830"/>
          </a:xfrm>
          <a:custGeom>
            <a:avLst/>
            <a:gdLst/>
            <a:ahLst/>
            <a:cxnLst/>
            <a:rect l="l" t="t" r="r" b="b"/>
            <a:pathLst>
              <a:path w="83820" h="417829">
                <a:moveTo>
                  <a:pt x="0" y="417576"/>
                </a:moveTo>
                <a:lnTo>
                  <a:pt x="83820" y="417576"/>
                </a:lnTo>
                <a:lnTo>
                  <a:pt x="83820" y="0"/>
                </a:lnTo>
                <a:lnTo>
                  <a:pt x="0" y="0"/>
                </a:lnTo>
                <a:lnTo>
                  <a:pt x="0" y="41757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692" y="4716779"/>
            <a:ext cx="660400" cy="82550"/>
          </a:xfrm>
          <a:custGeom>
            <a:avLst/>
            <a:gdLst/>
            <a:ahLst/>
            <a:cxnLst/>
            <a:rect l="l" t="t" r="r" b="b"/>
            <a:pathLst>
              <a:path w="660400" h="82550">
                <a:moveTo>
                  <a:pt x="0" y="82296"/>
                </a:moveTo>
                <a:lnTo>
                  <a:pt x="659892" y="82296"/>
                </a:lnTo>
                <a:lnTo>
                  <a:pt x="659892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55023" y="4297679"/>
            <a:ext cx="83820" cy="419100"/>
          </a:xfrm>
          <a:custGeom>
            <a:avLst/>
            <a:gdLst/>
            <a:ahLst/>
            <a:cxnLst/>
            <a:rect l="l" t="t" r="r" b="b"/>
            <a:pathLst>
              <a:path w="83820" h="419100">
                <a:moveTo>
                  <a:pt x="0" y="419100"/>
                </a:moveTo>
                <a:lnTo>
                  <a:pt x="83820" y="419100"/>
                </a:lnTo>
                <a:lnTo>
                  <a:pt x="8382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2583" y="4716779"/>
            <a:ext cx="8176259" cy="82550"/>
          </a:xfrm>
          <a:custGeom>
            <a:avLst/>
            <a:gdLst/>
            <a:ahLst/>
            <a:cxnLst/>
            <a:rect l="l" t="t" r="r" b="b"/>
            <a:pathLst>
              <a:path w="8176259" h="82550">
                <a:moveTo>
                  <a:pt x="0" y="82296"/>
                </a:moveTo>
                <a:lnTo>
                  <a:pt x="8176259" y="82296"/>
                </a:lnTo>
                <a:lnTo>
                  <a:pt x="8176259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34112" y="3462528"/>
          <a:ext cx="8807195" cy="1238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1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5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95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2001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7432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540"/>
                        </a:spcBef>
                        <a:tabLst>
                          <a:tab pos="7336790" algn="l"/>
                        </a:tabLst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($1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por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achor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que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e x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4)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+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$2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por h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mbú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guer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x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2 u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idades)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=	</a:t>
                      </a:r>
                      <a:r>
                        <a:rPr sz="1800" b="1" spc="5" dirty="0">
                          <a:solidFill>
                            <a:srgbClr val="000080"/>
                          </a:solidFill>
                          <a:latin typeface="Tahoma"/>
                          <a:cs typeface="Tahoma"/>
                        </a:rPr>
                        <a:t>$8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27431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2002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7432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($2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por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achor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que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e x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4)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+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$3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por h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mbú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guer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x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2 u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idades)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=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000080"/>
                          </a:solidFill>
                          <a:latin typeface="Tahoma"/>
                          <a:cs typeface="Tahoma"/>
                        </a:rPr>
                        <a:t>$14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27431">
                      <a:solidFill>
                        <a:srgbClr val="000000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1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2003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7432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2743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($3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por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achor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que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e x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4)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+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$4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por h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mbú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guer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x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2 u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idades)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=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000080"/>
                          </a:solidFill>
                          <a:latin typeface="Tahoma"/>
                          <a:cs typeface="Tahoma"/>
                        </a:rPr>
                        <a:t>$20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27431">
                      <a:solidFill>
                        <a:srgbClr val="000000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2743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7115" y="21255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8325" y="484885"/>
            <a:ext cx="8453120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6970" marR="5080" indent="-1144905">
              <a:lnSpc>
                <a:spcPct val="100000"/>
              </a:lnSpc>
            </a:pPr>
            <a:r>
              <a:rPr sz="3000" dirty="0"/>
              <a:t>Calculando</a:t>
            </a:r>
            <a:r>
              <a:rPr sz="3000" spc="5" dirty="0"/>
              <a:t> </a:t>
            </a:r>
            <a:r>
              <a:rPr sz="3000" dirty="0"/>
              <a:t>o</a:t>
            </a:r>
            <a:r>
              <a:rPr sz="3000" spc="5" dirty="0"/>
              <a:t> </a:t>
            </a:r>
            <a:r>
              <a:rPr sz="3000" dirty="0"/>
              <a:t>Índice de</a:t>
            </a:r>
            <a:r>
              <a:rPr sz="3000" spc="5" dirty="0"/>
              <a:t> </a:t>
            </a:r>
            <a:r>
              <a:rPr sz="3000" dirty="0"/>
              <a:t>Preços</a:t>
            </a:r>
            <a:r>
              <a:rPr sz="3000" spc="-15" dirty="0"/>
              <a:t> </a:t>
            </a:r>
            <a:r>
              <a:rPr sz="3000" dirty="0"/>
              <a:t>ao Cons</a:t>
            </a:r>
            <a:r>
              <a:rPr sz="3000" spc="5" dirty="0"/>
              <a:t>u</a:t>
            </a:r>
            <a:r>
              <a:rPr sz="3000" dirty="0"/>
              <a:t>m</a:t>
            </a:r>
            <a:r>
              <a:rPr sz="3000" spc="-10" dirty="0"/>
              <a:t>i</a:t>
            </a:r>
            <a:r>
              <a:rPr sz="3000" dirty="0"/>
              <a:t>dor e a Taxa</a:t>
            </a:r>
            <a:r>
              <a:rPr sz="3000" spc="-15" dirty="0"/>
              <a:t> </a:t>
            </a:r>
            <a:r>
              <a:rPr sz="3000" dirty="0"/>
              <a:t>de Inflação:</a:t>
            </a:r>
            <a:r>
              <a:rPr sz="3000" spc="10" dirty="0"/>
              <a:t> </a:t>
            </a:r>
            <a:r>
              <a:rPr sz="3000" dirty="0"/>
              <a:t>Um</a:t>
            </a:r>
            <a:r>
              <a:rPr sz="3000" spc="-15" dirty="0"/>
              <a:t> </a:t>
            </a:r>
            <a:r>
              <a:rPr sz="3000" dirty="0"/>
              <a:t>Exemplo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367385" y="1715389"/>
            <a:ext cx="8401050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3030" marR="5080" indent="-1370965">
              <a:lnSpc>
                <a:spcPct val="100000"/>
              </a:lnSpc>
            </a:pP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4º Pas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o: E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colher um 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no base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spc="5" dirty="0">
                <a:solidFill>
                  <a:srgbClr val="000099"/>
                </a:solidFill>
                <a:latin typeface="Arial"/>
                <a:cs typeface="Arial"/>
              </a:rPr>
              <a:t>(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20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0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1</a:t>
            </a:r>
            <a:r>
              <a:rPr lang="pt-BR" sz="2400" b="1" u="heavy" dirty="0">
                <a:solidFill>
                  <a:srgbClr val="000099"/>
                </a:solidFill>
                <a:latin typeface="Arial"/>
                <a:cs typeface="Arial"/>
              </a:rPr>
              <a:t>=100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)</a:t>
            </a:r>
            <a:r>
              <a:rPr sz="2400" b="1" u="heavy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calcular o índice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de preços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ao cons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midor em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ca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u="heavy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ano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76721" y="2893898"/>
            <a:ext cx="112395" cy="464820"/>
          </a:xfrm>
          <a:custGeom>
            <a:avLst/>
            <a:gdLst/>
            <a:ahLst/>
            <a:cxnLst/>
            <a:rect l="l" t="t" r="r" b="b"/>
            <a:pathLst>
              <a:path w="112395" h="464820">
                <a:moveTo>
                  <a:pt x="0" y="464287"/>
                </a:moveTo>
                <a:lnTo>
                  <a:pt x="112405" y="464287"/>
                </a:lnTo>
                <a:lnTo>
                  <a:pt x="112405" y="0"/>
                </a:lnTo>
                <a:lnTo>
                  <a:pt x="0" y="0"/>
                </a:lnTo>
                <a:lnTo>
                  <a:pt x="0" y="46428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76721" y="3358096"/>
            <a:ext cx="112395" cy="557530"/>
          </a:xfrm>
          <a:custGeom>
            <a:avLst/>
            <a:gdLst/>
            <a:ahLst/>
            <a:cxnLst/>
            <a:rect l="l" t="t" r="r" b="b"/>
            <a:pathLst>
              <a:path w="112395" h="557529">
                <a:moveTo>
                  <a:pt x="0" y="557395"/>
                </a:moveTo>
                <a:lnTo>
                  <a:pt x="112405" y="557395"/>
                </a:lnTo>
                <a:lnTo>
                  <a:pt x="112405" y="0"/>
                </a:lnTo>
                <a:lnTo>
                  <a:pt x="0" y="0"/>
                </a:lnTo>
                <a:lnTo>
                  <a:pt x="0" y="55739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2216" y="4472639"/>
            <a:ext cx="1103630" cy="111760"/>
          </a:xfrm>
          <a:custGeom>
            <a:avLst/>
            <a:gdLst/>
            <a:ahLst/>
            <a:cxnLst/>
            <a:rect l="l" t="t" r="r" b="b"/>
            <a:pathLst>
              <a:path w="1103630" h="111760">
                <a:moveTo>
                  <a:pt x="0" y="111418"/>
                </a:moveTo>
                <a:lnTo>
                  <a:pt x="1103013" y="111418"/>
                </a:lnTo>
                <a:lnTo>
                  <a:pt x="1103013" y="0"/>
                </a:lnTo>
                <a:lnTo>
                  <a:pt x="0" y="0"/>
                </a:lnTo>
                <a:lnTo>
                  <a:pt x="0" y="111418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76721" y="3915555"/>
            <a:ext cx="112395" cy="557530"/>
          </a:xfrm>
          <a:custGeom>
            <a:avLst/>
            <a:gdLst/>
            <a:ahLst/>
            <a:cxnLst/>
            <a:rect l="l" t="t" r="r" b="b"/>
            <a:pathLst>
              <a:path w="112395" h="557529">
                <a:moveTo>
                  <a:pt x="0" y="557083"/>
                </a:moveTo>
                <a:lnTo>
                  <a:pt x="112405" y="557083"/>
                </a:lnTo>
                <a:lnTo>
                  <a:pt x="112405" y="0"/>
                </a:lnTo>
                <a:lnTo>
                  <a:pt x="0" y="0"/>
                </a:lnTo>
                <a:lnTo>
                  <a:pt x="0" y="557083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55115" y="4472639"/>
            <a:ext cx="5534025" cy="111760"/>
          </a:xfrm>
          <a:custGeom>
            <a:avLst/>
            <a:gdLst/>
            <a:ahLst/>
            <a:cxnLst/>
            <a:rect l="l" t="t" r="r" b="b"/>
            <a:pathLst>
              <a:path w="5534025" h="111760">
                <a:moveTo>
                  <a:pt x="0" y="111418"/>
                </a:moveTo>
                <a:lnTo>
                  <a:pt x="5533913" y="111418"/>
                </a:lnTo>
                <a:lnTo>
                  <a:pt x="5533913" y="0"/>
                </a:lnTo>
                <a:lnTo>
                  <a:pt x="0" y="0"/>
                </a:lnTo>
                <a:lnTo>
                  <a:pt x="0" y="111418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524000" y="2590800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Cálculo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Índice de  Preço</a:t>
                      </a:r>
                      <a:r>
                        <a:rPr lang="pt-BR" baseline="0" dirty="0"/>
                        <a:t> ao Consumidor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(8/8)*100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(14/8)*100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(20/8)*100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25" y="484885"/>
            <a:ext cx="8453120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6970" marR="5080" indent="-1144905">
              <a:lnSpc>
                <a:spcPct val="100000"/>
              </a:lnSpc>
            </a:pPr>
            <a:r>
              <a:rPr sz="3000" dirty="0"/>
              <a:t>Calculando</a:t>
            </a:r>
            <a:r>
              <a:rPr sz="3000" spc="5" dirty="0"/>
              <a:t> </a:t>
            </a:r>
            <a:r>
              <a:rPr sz="3000" dirty="0"/>
              <a:t>o</a:t>
            </a:r>
            <a:r>
              <a:rPr sz="3000" spc="5" dirty="0"/>
              <a:t> </a:t>
            </a:r>
            <a:r>
              <a:rPr sz="3000" dirty="0"/>
              <a:t>Índice de</a:t>
            </a:r>
            <a:r>
              <a:rPr sz="3000" spc="5" dirty="0"/>
              <a:t> </a:t>
            </a:r>
            <a:r>
              <a:rPr sz="3000" dirty="0"/>
              <a:t>Preços</a:t>
            </a:r>
            <a:r>
              <a:rPr sz="3000" spc="-15" dirty="0"/>
              <a:t> </a:t>
            </a:r>
            <a:r>
              <a:rPr sz="3000" dirty="0"/>
              <a:t>ao Cons</a:t>
            </a:r>
            <a:r>
              <a:rPr sz="3000" spc="5" dirty="0"/>
              <a:t>u</a:t>
            </a:r>
            <a:r>
              <a:rPr sz="3000" dirty="0"/>
              <a:t>m</a:t>
            </a:r>
            <a:r>
              <a:rPr sz="3000" spc="-10" dirty="0"/>
              <a:t>i</a:t>
            </a:r>
            <a:r>
              <a:rPr sz="3000" dirty="0"/>
              <a:t>dor e a Taxa</a:t>
            </a:r>
            <a:r>
              <a:rPr sz="3000" spc="-15" dirty="0"/>
              <a:t> </a:t>
            </a:r>
            <a:r>
              <a:rPr sz="3000" dirty="0"/>
              <a:t>de Inflação:</a:t>
            </a:r>
            <a:r>
              <a:rPr sz="3000" spc="10" dirty="0"/>
              <a:t> </a:t>
            </a:r>
            <a:r>
              <a:rPr sz="3000" dirty="0"/>
              <a:t>Um</a:t>
            </a:r>
            <a:r>
              <a:rPr sz="3000" spc="-15" dirty="0"/>
              <a:t> </a:t>
            </a:r>
            <a:r>
              <a:rPr sz="3000" dirty="0"/>
              <a:t>Exemplo</a:t>
            </a:r>
            <a:endParaRPr sz="3000"/>
          </a:p>
        </p:txBody>
      </p:sp>
      <p:sp>
        <p:nvSpPr>
          <p:cNvPr id="4" name="object 4"/>
          <p:cNvSpPr/>
          <p:nvPr/>
        </p:nvSpPr>
        <p:spPr>
          <a:xfrm>
            <a:off x="8602803" y="3260624"/>
            <a:ext cx="95250" cy="440055"/>
          </a:xfrm>
          <a:custGeom>
            <a:avLst/>
            <a:gdLst/>
            <a:ahLst/>
            <a:cxnLst/>
            <a:rect l="l" t="t" r="r" b="b"/>
            <a:pathLst>
              <a:path w="95250" h="440054">
                <a:moveTo>
                  <a:pt x="0" y="439839"/>
                </a:moveTo>
                <a:lnTo>
                  <a:pt x="95134" y="439839"/>
                </a:lnTo>
                <a:lnTo>
                  <a:pt x="95134" y="0"/>
                </a:lnTo>
                <a:lnTo>
                  <a:pt x="0" y="0"/>
                </a:lnTo>
                <a:lnTo>
                  <a:pt x="0" y="43983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3625" y="4219114"/>
            <a:ext cx="1080770" cy="94615"/>
          </a:xfrm>
          <a:custGeom>
            <a:avLst/>
            <a:gdLst/>
            <a:ahLst/>
            <a:cxnLst/>
            <a:rect l="l" t="t" r="r" b="b"/>
            <a:pathLst>
              <a:path w="1080770" h="94614">
                <a:moveTo>
                  <a:pt x="0" y="94380"/>
                </a:moveTo>
                <a:lnTo>
                  <a:pt x="1080405" y="94380"/>
                </a:lnTo>
                <a:lnTo>
                  <a:pt x="1080405" y="0"/>
                </a:lnTo>
                <a:lnTo>
                  <a:pt x="0" y="0"/>
                </a:lnTo>
                <a:lnTo>
                  <a:pt x="0" y="9438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4056" y="4219114"/>
            <a:ext cx="6864350" cy="94615"/>
          </a:xfrm>
          <a:custGeom>
            <a:avLst/>
            <a:gdLst/>
            <a:ahLst/>
            <a:cxnLst/>
            <a:rect l="l" t="t" r="r" b="b"/>
            <a:pathLst>
              <a:path w="6864350" h="94614">
                <a:moveTo>
                  <a:pt x="0" y="94380"/>
                </a:moveTo>
                <a:lnTo>
                  <a:pt x="6863922" y="94380"/>
                </a:lnTo>
                <a:lnTo>
                  <a:pt x="6863922" y="0"/>
                </a:lnTo>
                <a:lnTo>
                  <a:pt x="0" y="0"/>
                </a:lnTo>
                <a:lnTo>
                  <a:pt x="0" y="9438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9681" y="2020189"/>
            <a:ext cx="8252459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675" marR="5080" indent="-1070610">
              <a:lnSpc>
                <a:spcPct val="100000"/>
              </a:lnSpc>
            </a:pP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5º Passo:</a:t>
            </a:r>
            <a:r>
              <a:rPr sz="2400" b="1" u="heavy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Uti</a:t>
            </a:r>
            <a:r>
              <a:rPr sz="2400" b="1" u="heavy" spc="5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izar</a:t>
            </a:r>
            <a:r>
              <a:rPr sz="2400" b="1" u="heavy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o índice</a:t>
            </a:r>
            <a:r>
              <a:rPr sz="2400" b="1" u="heavy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de p</a:t>
            </a:r>
            <a:r>
              <a:rPr sz="2400" b="1" u="heavy" spc="5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eços ao</a:t>
            </a:r>
            <a:r>
              <a:rPr sz="2400" b="1" u="heavy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consum</a:t>
            </a:r>
            <a:r>
              <a:rPr sz="2400" b="1" u="heavy" spc="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dor para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calcular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a taxa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de </a:t>
            </a:r>
            <a:r>
              <a:rPr sz="2400" b="1" u="heavy" spc="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nflaç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ã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u="heavy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do</a:t>
            </a:r>
            <a:r>
              <a:rPr sz="2400" b="1" u="heavy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ano</a:t>
            </a:r>
            <a:r>
              <a:rPr sz="2400" b="1" u="heavy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anter</a:t>
            </a:r>
            <a:r>
              <a:rPr sz="2400" b="1" u="heavy" spc="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400" b="1" u="heavy" dirty="0">
                <a:solidFill>
                  <a:srgbClr val="000099"/>
                </a:solidFill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74160" y="3182145"/>
          <a:ext cx="8007920" cy="1021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531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spc="10" dirty="0">
                          <a:latin typeface="Tahoma"/>
                          <a:cs typeface="Tahoma"/>
                        </a:rPr>
                        <a:t>20</a:t>
                      </a:r>
                      <a:r>
                        <a:rPr sz="2000" spc="-110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2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12">
                      <a:solidFill>
                        <a:srgbClr val="000000"/>
                      </a:solidFill>
                      <a:prstDash val="solid"/>
                    </a:lnL>
                    <a:lnR w="16013">
                      <a:solidFill>
                        <a:srgbClr val="000000"/>
                      </a:solidFill>
                      <a:prstDash val="solid"/>
                    </a:lnR>
                    <a:lnT w="31460">
                      <a:solidFill>
                        <a:srgbClr val="000000"/>
                      </a:solidFill>
                      <a:prstDash val="solid"/>
                    </a:lnT>
                    <a:lnB w="1588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400" spc="-55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2400" spc="-70" dirty="0">
                          <a:latin typeface="Tahoma"/>
                          <a:cs typeface="Tahoma"/>
                        </a:rPr>
                        <a:t>175</a:t>
                      </a:r>
                      <a:r>
                        <a:rPr sz="2400" spc="-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2400" spc="-70" dirty="0">
                          <a:latin typeface="Tahoma"/>
                          <a:cs typeface="Tahoma"/>
                        </a:rPr>
                        <a:t>100</a:t>
                      </a:r>
                      <a:r>
                        <a:rPr sz="2400" spc="-55" dirty="0">
                          <a:latin typeface="Tahoma"/>
                          <a:cs typeface="Tahoma"/>
                        </a:rPr>
                        <a:t>)</a:t>
                      </a:r>
                      <a:r>
                        <a:rPr sz="2400" spc="-50" dirty="0">
                          <a:latin typeface="Tahoma"/>
                          <a:cs typeface="Tahoma"/>
                        </a:rPr>
                        <a:t>/</a:t>
                      </a:r>
                      <a:r>
                        <a:rPr sz="2400" spc="-70" dirty="0">
                          <a:latin typeface="Tahoma"/>
                          <a:cs typeface="Tahoma"/>
                        </a:rPr>
                        <a:t>10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2400" spc="-3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x</a:t>
                      </a:r>
                      <a:r>
                        <a:rPr sz="2400" spc="-2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70" dirty="0">
                          <a:latin typeface="Tahoma"/>
                          <a:cs typeface="Tahoma"/>
                        </a:rPr>
                        <a:t>10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24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=</a:t>
                      </a:r>
                      <a:r>
                        <a:rPr sz="2400" spc="-25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40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75%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6013">
                      <a:solidFill>
                        <a:srgbClr val="000000"/>
                      </a:solidFill>
                      <a:prstDash val="solid"/>
                    </a:lnL>
                    <a:lnR w="31712">
                      <a:solidFill>
                        <a:srgbClr val="000000"/>
                      </a:solidFill>
                      <a:prstDash val="solid"/>
                    </a:lnR>
                    <a:lnT w="31460">
                      <a:solidFill>
                        <a:srgbClr val="000000"/>
                      </a:solidFill>
                      <a:prstDash val="solid"/>
                    </a:lnT>
                    <a:lnB w="1588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12">
                      <a:solidFill>
                        <a:srgbClr val="000000"/>
                      </a:solidFill>
                      <a:prstDash val="solid"/>
                    </a:lnL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698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000" spc="10" dirty="0">
                          <a:latin typeface="Tahoma"/>
                          <a:cs typeface="Tahoma"/>
                        </a:rPr>
                        <a:t>20</a:t>
                      </a:r>
                      <a:r>
                        <a:rPr sz="2000" spc="-110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3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12">
                      <a:solidFill>
                        <a:srgbClr val="000000"/>
                      </a:solidFill>
                      <a:prstDash val="solid"/>
                    </a:lnL>
                    <a:lnR w="16013">
                      <a:solidFill>
                        <a:srgbClr val="000000"/>
                      </a:solidFill>
                      <a:prstDash val="solid"/>
                    </a:lnR>
                    <a:lnT w="15882">
                      <a:solidFill>
                        <a:srgbClr val="000000"/>
                      </a:solidFill>
                      <a:prstDash val="solid"/>
                    </a:lnT>
                    <a:lnB w="3115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400" spc="-55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2400" spc="-70" dirty="0">
                          <a:latin typeface="Tahoma"/>
                          <a:cs typeface="Tahoma"/>
                        </a:rPr>
                        <a:t>250</a:t>
                      </a:r>
                      <a:r>
                        <a:rPr sz="2400" spc="-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2400" spc="-195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2400" spc="-70" dirty="0">
                          <a:latin typeface="Tahoma"/>
                          <a:cs typeface="Tahoma"/>
                        </a:rPr>
                        <a:t>75</a:t>
                      </a:r>
                      <a:r>
                        <a:rPr sz="2400" spc="-55" dirty="0">
                          <a:latin typeface="Tahoma"/>
                          <a:cs typeface="Tahoma"/>
                        </a:rPr>
                        <a:t>)</a:t>
                      </a:r>
                      <a:r>
                        <a:rPr sz="2400" spc="-70" dirty="0">
                          <a:latin typeface="Tahoma"/>
                          <a:cs typeface="Tahoma"/>
                        </a:rPr>
                        <a:t>17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5</a:t>
                      </a:r>
                      <a:r>
                        <a:rPr sz="24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x</a:t>
                      </a:r>
                      <a:r>
                        <a:rPr sz="2400" spc="-2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70" dirty="0">
                          <a:latin typeface="Tahoma"/>
                          <a:cs typeface="Tahoma"/>
                        </a:rPr>
                        <a:t>10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24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=</a:t>
                      </a:r>
                      <a:r>
                        <a:rPr sz="2400" spc="-25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40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2400" b="1" spc="-165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2400" b="1" dirty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6013">
                      <a:solidFill>
                        <a:srgbClr val="000000"/>
                      </a:solidFill>
                      <a:prstDash val="solid"/>
                    </a:lnL>
                    <a:lnR w="31712">
                      <a:solidFill>
                        <a:srgbClr val="000000"/>
                      </a:solidFill>
                      <a:prstDash val="solid"/>
                    </a:lnR>
                    <a:lnT w="15882">
                      <a:solidFill>
                        <a:srgbClr val="000000"/>
                      </a:solidFill>
                      <a:prstDash val="solid"/>
                    </a:lnT>
                    <a:lnB w="3115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12">
                      <a:solidFill>
                        <a:srgbClr val="000000"/>
                      </a:solidFill>
                      <a:prstDash val="solid"/>
                    </a:lnL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effectLst/>
              </a:rPr>
              <a:t>Oferta de Moeda, Demanda por Moeda e Equilíbrio Monetário</a:t>
            </a:r>
            <a:endParaRPr lang="en-US" sz="320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66875"/>
            <a:ext cx="7772400" cy="3057525"/>
          </a:xfrm>
          <a:noFill/>
          <a:ln/>
        </p:spPr>
        <p:txBody>
          <a:bodyPr/>
          <a:lstStyle/>
          <a:p>
            <a:pPr>
              <a:buSzPct val="80000"/>
            </a:pPr>
            <a:r>
              <a:rPr lang="en-US" sz="3300"/>
              <a:t>A </a:t>
            </a:r>
            <a:r>
              <a:rPr lang="en-US" sz="3300">
                <a:solidFill>
                  <a:srgbClr val="A50021"/>
                </a:solidFill>
              </a:rPr>
              <a:t>oferta de moeda</a:t>
            </a:r>
            <a:r>
              <a:rPr lang="en-US" sz="3300" i="1"/>
              <a:t> </a:t>
            </a:r>
            <a:r>
              <a:rPr lang="en-US" sz="3300"/>
              <a:t> é a variável controlada pelo Banco Central. </a:t>
            </a:r>
            <a:endParaRPr lang="en-US"/>
          </a:p>
          <a:p>
            <a:pPr lvl="1">
              <a:buClr>
                <a:schemeClr val="bg2"/>
              </a:buClr>
              <a:buSzPct val="70000"/>
              <a:buFont typeface="Monotype Sorts" pitchFamily="2" charset="2"/>
              <a:buChar char="u"/>
            </a:pPr>
            <a:r>
              <a:rPr lang="en-US">
                <a:solidFill>
                  <a:srgbClr val="474A81"/>
                </a:solidFill>
              </a:rPr>
              <a:t>Por meio de instrumentos tais como operações de mercado aberto, o Banco Central controla diretamente a quantidade de moeda ofertada na economia.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9BAE3-A752-4217-8A4E-B7C680557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Principal índice de inflação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416F27-6117-4806-BAEC-65C37011C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Existem vários índices que medem a inflação, cada um tem um significado diferente. IPC, IPCA, </a:t>
            </a:r>
          </a:p>
          <a:p>
            <a:r>
              <a:rPr lang="pt-BR" dirty="0"/>
              <a:t>O Índice de Preços ao Consumidor </a:t>
            </a:r>
            <a:r>
              <a:rPr lang="pt-BR" dirty="0" err="1"/>
              <a:t>Apliado</a:t>
            </a:r>
            <a:r>
              <a:rPr lang="pt-BR" dirty="0"/>
              <a:t> (IPCA) é a referencia para o regime de metas de inflação no Brasil</a:t>
            </a:r>
          </a:p>
          <a:p>
            <a:r>
              <a:rPr lang="pt-BR" dirty="0"/>
              <a:t>A taxa de inflação oficial é a variação do IPCA num período de tempo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3059260"/>
      </p:ext>
    </p:extLst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DF3EA-2569-41B7-B343-44E13576B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29" y="127820"/>
            <a:ext cx="7961671" cy="757084"/>
          </a:xfrm>
        </p:spPr>
        <p:txBody>
          <a:bodyPr/>
          <a:lstStyle/>
          <a:p>
            <a:r>
              <a:rPr lang="pt-BR" dirty="0"/>
              <a:t>IPCA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8B4592-2A24-4617-89FF-F4C7893A9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CE93906-AD7B-4C82-B65D-FBA68D20B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97"/>
            <a:ext cx="9144000" cy="58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56640"/>
      </p:ext>
    </p:extLst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B1C105C-2B6F-4711-87C0-BCA17150F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84" y="407586"/>
            <a:ext cx="7778839" cy="625913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34A9FBE-2278-4D23-927C-59C14D95DCE8}"/>
              </a:ext>
            </a:extLst>
          </p:cNvPr>
          <p:cNvSpPr txBox="1"/>
          <p:nvPr/>
        </p:nvSpPr>
        <p:spPr>
          <a:xfrm>
            <a:off x="983226" y="49164"/>
            <a:ext cx="4388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 inflação não é a mesma para todos</a:t>
            </a:r>
          </a:p>
        </p:txBody>
      </p:sp>
    </p:spTree>
    <p:extLst>
      <p:ext uri="{BB962C8B-B14F-4D97-AF65-F5344CB8AC3E}">
        <p14:creationId xmlns:p14="http://schemas.microsoft.com/office/powerpoint/2010/main" val="205238955"/>
      </p:ext>
    </p:extLst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3A355-A40A-47C2-8B05-EEE5AA1B7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81000"/>
            <a:ext cx="9026013" cy="1143000"/>
          </a:xfrm>
        </p:spPr>
        <p:txBody>
          <a:bodyPr/>
          <a:lstStyle/>
          <a:p>
            <a:r>
              <a:rPr lang="pt-BR" dirty="0"/>
              <a:t>Inflação atual (12/05/2020) Brasil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7B31C86-E2D1-490E-8C7B-986262201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884252"/>
            <a:ext cx="7772400" cy="23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71477"/>
      </p:ext>
    </p:extLst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438" rIns="0" bIns="0" rtlCol="0">
            <a:spAutoFit/>
          </a:bodyPr>
          <a:lstStyle/>
          <a:p>
            <a:pPr marL="1033144">
              <a:lnSpc>
                <a:spcPct val="100000"/>
              </a:lnSpc>
              <a:tabLst>
                <a:tab pos="2658745" algn="l"/>
                <a:tab pos="4359275" algn="l"/>
                <a:tab pos="5020310" algn="l"/>
              </a:tabLst>
            </a:pPr>
            <a:r>
              <a:rPr sz="3600" dirty="0"/>
              <a:t>Outros	Índ</a:t>
            </a:r>
            <a:r>
              <a:rPr sz="3600" spc="-15" dirty="0"/>
              <a:t>i</a:t>
            </a:r>
            <a:r>
              <a:rPr sz="3600" dirty="0"/>
              <a:t>ces	de	P</a:t>
            </a:r>
            <a:r>
              <a:rPr sz="3600" spc="5" dirty="0"/>
              <a:t>r</a:t>
            </a:r>
            <a:r>
              <a:rPr sz="3600" dirty="0"/>
              <a:t>eços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141577" y="2012060"/>
            <a:ext cx="6650990" cy="288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25" dirty="0">
                <a:solidFill>
                  <a:srgbClr val="EF9A0D"/>
                </a:solidFill>
                <a:latin typeface="Wingdings"/>
                <a:cs typeface="Wingdings"/>
              </a:rPr>
              <a:t>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Outros</a:t>
            </a:r>
            <a:r>
              <a:rPr sz="3400" b="1" spc="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índices</a:t>
            </a:r>
            <a:r>
              <a:rPr sz="3400" b="1" spc="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podem</a:t>
            </a:r>
            <a:r>
              <a:rPr sz="3400" b="1" spc="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ser</a:t>
            </a:r>
            <a:endParaRPr sz="3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ca</a:t>
            </a:r>
            <a:r>
              <a:rPr sz="3400" b="1" dirty="0">
                <a:solidFill>
                  <a:srgbClr val="464981"/>
                </a:solidFill>
                <a:latin typeface="Times New Roman"/>
                <a:cs typeface="Times New Roman"/>
              </a:rPr>
              <a:t>l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culados:</a:t>
            </a:r>
            <a:endParaRPr sz="34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515"/>
              </a:spcBef>
              <a:buClr>
                <a:srgbClr val="EE9100"/>
              </a:buClr>
              <a:buSzPct val="69642"/>
              <a:buFont typeface="Wingdings"/>
              <a:buChar char=""/>
              <a:tabLst>
                <a:tab pos="756920" algn="l"/>
              </a:tabLst>
            </a:pP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Í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dices p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ra di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f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entes</a:t>
            </a:r>
            <a:r>
              <a:rPr sz="28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g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ões</a:t>
            </a:r>
            <a:r>
              <a:rPr sz="28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do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ís.</a:t>
            </a:r>
            <a:endParaRPr sz="2800">
              <a:latin typeface="Times New Roman"/>
              <a:cs typeface="Times New Roman"/>
            </a:endParaRPr>
          </a:p>
          <a:p>
            <a:pPr marL="756285" marR="159385" indent="-286385">
              <a:lnSpc>
                <a:spcPct val="100000"/>
              </a:lnSpc>
              <a:spcBef>
                <a:spcPts val="500"/>
              </a:spcBef>
              <a:buClr>
                <a:srgbClr val="EE9100"/>
              </a:buClr>
              <a:buSzPct val="69642"/>
              <a:buFont typeface="Wingdings"/>
              <a:buChar char=""/>
              <a:tabLst>
                <a:tab pos="756920" algn="l"/>
              </a:tabLst>
            </a:pPr>
            <a:r>
              <a:rPr sz="28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Í</a:t>
            </a:r>
            <a:r>
              <a:rPr sz="2800" b="1" dirty="0">
                <a:solidFill>
                  <a:srgbClr val="A40020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dice de </a:t>
            </a:r>
            <a:r>
              <a:rPr sz="2800" b="1" dirty="0">
                <a:solidFill>
                  <a:srgbClr val="A40020"/>
                </a:solidFill>
                <a:latin typeface="Times New Roman"/>
                <a:cs typeface="Times New Roman"/>
              </a:rPr>
              <a:t>p</a:t>
            </a:r>
            <a:r>
              <a:rPr sz="28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r</a:t>
            </a:r>
            <a:r>
              <a:rPr sz="2800" b="1" spc="-20" dirty="0">
                <a:solidFill>
                  <a:srgbClr val="A40020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ços ao</a:t>
            </a:r>
            <a:r>
              <a:rPr sz="2800" b="1" spc="1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pro</a:t>
            </a:r>
            <a:r>
              <a:rPr sz="2800" b="1" dirty="0">
                <a:solidFill>
                  <a:srgbClr val="A40020"/>
                </a:solidFill>
                <a:latin typeface="Times New Roman"/>
                <a:cs typeface="Times New Roman"/>
              </a:rPr>
              <a:t>d</a:t>
            </a:r>
            <a:r>
              <a:rPr sz="28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u</a:t>
            </a:r>
            <a:r>
              <a:rPr sz="2800" b="1" dirty="0">
                <a:solidFill>
                  <a:srgbClr val="A40020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o</a:t>
            </a:r>
            <a:r>
              <a:rPr sz="2800" b="1" spc="10" dirty="0">
                <a:solidFill>
                  <a:srgbClr val="A40020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, o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qu</a:t>
            </a:r>
            <a:r>
              <a:rPr sz="28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l calcula</a:t>
            </a:r>
            <a:r>
              <a:rPr sz="28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 custo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de uma</a:t>
            </a:r>
            <a:r>
              <a:rPr sz="28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sta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de bens e serviços 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om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rad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 pel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 f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rmas.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Prob</a:t>
            </a:r>
            <a:r>
              <a:rPr spc="-15" dirty="0"/>
              <a:t>l</a:t>
            </a:r>
            <a:r>
              <a:rPr dirty="0"/>
              <a:t>emas no</a:t>
            </a:r>
            <a:r>
              <a:rPr spc="-15" dirty="0"/>
              <a:t> </a:t>
            </a:r>
            <a:r>
              <a:rPr dirty="0"/>
              <a:t>Cálculo</a:t>
            </a:r>
            <a:r>
              <a:rPr spc="-15" dirty="0"/>
              <a:t> </a:t>
            </a:r>
            <a:r>
              <a:rPr dirty="0"/>
              <a:t>do Custo de</a:t>
            </a:r>
            <a:r>
              <a:rPr spc="-15" dirty="0"/>
              <a:t> </a:t>
            </a:r>
            <a:r>
              <a:rPr dirty="0"/>
              <a:t>Vi</a:t>
            </a:r>
            <a:r>
              <a:rPr spc="-15" dirty="0"/>
              <a:t>d</a:t>
            </a:r>
            <a:r>
              <a:rPr dirty="0"/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4266" y="2740914"/>
            <a:ext cx="7931150" cy="1679575"/>
          </a:xfrm>
          <a:prstGeom prst="rect">
            <a:avLst/>
          </a:prstGeom>
          <a:ln w="50292">
            <a:solidFill>
              <a:srgbClr val="464981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66040" marR="165100">
              <a:lnSpc>
                <a:spcPct val="100000"/>
              </a:lnSpc>
              <a:spcBef>
                <a:spcPts val="50"/>
              </a:spcBef>
            </a:pP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4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IPC é uma boa </a:t>
            </a:r>
            <a:r>
              <a:rPr sz="3400" b="1" dirty="0">
                <a:solidFill>
                  <a:srgbClr val="464981"/>
                </a:solidFill>
                <a:latin typeface="Times New Roman"/>
                <a:cs typeface="Times New Roman"/>
              </a:rPr>
              <a:t>m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edida de</a:t>
            </a:r>
            <a:r>
              <a:rPr sz="34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bens sel</a:t>
            </a:r>
            <a:r>
              <a:rPr sz="3400" b="1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ci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nados</a:t>
            </a:r>
            <a:r>
              <a:rPr sz="34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de uma</a:t>
            </a:r>
            <a:r>
              <a:rPr sz="34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cesta</a:t>
            </a:r>
            <a:r>
              <a:rPr sz="3400" b="1" spc="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típic</a:t>
            </a:r>
            <a:r>
              <a:rPr sz="34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,</a:t>
            </a:r>
            <a:r>
              <a:rPr sz="34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mas</a:t>
            </a:r>
            <a:r>
              <a:rPr sz="34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não é uma</a:t>
            </a:r>
            <a:r>
              <a:rPr sz="34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m</a:t>
            </a:r>
            <a:r>
              <a:rPr sz="3400" b="1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dida</a:t>
            </a:r>
            <a:r>
              <a:rPr sz="34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perfeita</a:t>
            </a:r>
            <a:r>
              <a:rPr sz="3400" b="1" spc="3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do cus</a:t>
            </a:r>
            <a:r>
              <a:rPr sz="34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t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400" b="1" spc="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de</a:t>
            </a:r>
            <a:r>
              <a:rPr sz="34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vid</a:t>
            </a:r>
            <a:r>
              <a:rPr sz="34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.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892" y="971041"/>
            <a:ext cx="8687435" cy="322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77135" algn="l"/>
                <a:tab pos="3162935" algn="l"/>
                <a:tab pos="5625465" algn="l"/>
                <a:tab pos="7047865" algn="l"/>
                <a:tab pos="7708265" algn="l"/>
              </a:tabLst>
            </a:pP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Problemas	no	Cálculo</a:t>
            </a:r>
            <a:r>
              <a:rPr sz="3600" b="1" spc="-15" dirty="0">
                <a:solidFill>
                  <a:srgbClr val="790015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do	Custo	de	Vida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319405">
              <a:lnSpc>
                <a:spcPct val="100000"/>
              </a:lnSpc>
              <a:spcBef>
                <a:spcPts val="2130"/>
              </a:spcBef>
            </a:pPr>
            <a:r>
              <a:rPr sz="2500" spc="225" dirty="0">
                <a:solidFill>
                  <a:srgbClr val="EF9A0D"/>
                </a:solidFill>
                <a:latin typeface="Wingdings"/>
                <a:cs typeface="Wingdings"/>
              </a:rPr>
              <a:t>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Tendência à substituição</a:t>
            </a:r>
            <a:endParaRPr sz="3600">
              <a:latin typeface="Times New Roman"/>
              <a:cs typeface="Times New Roman"/>
            </a:endParaRPr>
          </a:p>
          <a:p>
            <a:pPr marL="319405">
              <a:lnSpc>
                <a:spcPct val="100000"/>
              </a:lnSpc>
              <a:spcBef>
                <a:spcPts val="865"/>
              </a:spcBef>
            </a:pPr>
            <a:r>
              <a:rPr sz="2500" spc="225" dirty="0">
                <a:solidFill>
                  <a:srgbClr val="EF9A0D"/>
                </a:solidFill>
                <a:latin typeface="Wingdings"/>
                <a:cs typeface="Wingdings"/>
              </a:rPr>
              <a:t>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Introdução de novos bens</a:t>
            </a:r>
            <a:endParaRPr sz="3600">
              <a:latin typeface="Times New Roman"/>
              <a:cs typeface="Times New Roman"/>
            </a:endParaRPr>
          </a:p>
          <a:p>
            <a:pPr marL="319405">
              <a:lnSpc>
                <a:spcPct val="100000"/>
              </a:lnSpc>
              <a:spcBef>
                <a:spcPts val="860"/>
              </a:spcBef>
            </a:pPr>
            <a:r>
              <a:rPr sz="2500" spc="225" dirty="0">
                <a:solidFill>
                  <a:srgbClr val="EF9A0D"/>
                </a:solidFill>
                <a:latin typeface="Wingdings"/>
                <a:cs typeface="Wingdings"/>
              </a:rPr>
              <a:t>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Mudança de qualidade nã</a:t>
            </a:r>
            <a:r>
              <a:rPr sz="36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-qu</a:t>
            </a:r>
            <a:r>
              <a:rPr sz="36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ntificada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438" rIns="0" bIns="0" rtlCol="0">
            <a:spAutoFit/>
          </a:bodyPr>
          <a:lstStyle/>
          <a:p>
            <a:pPr marL="1034415">
              <a:lnSpc>
                <a:spcPct val="100000"/>
              </a:lnSpc>
              <a:tabLst>
                <a:tab pos="3422015" algn="l"/>
              </a:tabLst>
            </a:pPr>
            <a:r>
              <a:rPr sz="3600" dirty="0"/>
              <a:t>Tendênc</a:t>
            </a:r>
            <a:r>
              <a:rPr sz="3600" spc="-15" dirty="0"/>
              <a:t>i</a:t>
            </a:r>
            <a:r>
              <a:rPr sz="3600" dirty="0"/>
              <a:t>a	à</a:t>
            </a:r>
            <a:r>
              <a:rPr sz="3600" spc="5" dirty="0"/>
              <a:t> </a:t>
            </a:r>
            <a:r>
              <a:rPr sz="3600" dirty="0"/>
              <a:t>Su</a:t>
            </a:r>
            <a:r>
              <a:rPr sz="3600" spc="-15" dirty="0"/>
              <a:t>b</a:t>
            </a:r>
            <a:r>
              <a:rPr sz="3600" dirty="0"/>
              <a:t>stituição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36777" y="1708277"/>
            <a:ext cx="7435215" cy="420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39700" indent="-342900">
              <a:lnSpc>
                <a:spcPct val="100000"/>
              </a:lnSpc>
            </a:pPr>
            <a:r>
              <a:rPr sz="2550" spc="180" dirty="0">
                <a:solidFill>
                  <a:srgbClr val="EF9A0D"/>
                </a:solidFill>
                <a:latin typeface="Wingdings"/>
                <a:cs typeface="Wingdings"/>
              </a:rPr>
              <a:t>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 cesta</a:t>
            </a:r>
            <a:r>
              <a:rPr sz="32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 bens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não va</a:t>
            </a:r>
            <a:r>
              <a:rPr sz="32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ia</a:t>
            </a:r>
            <a:r>
              <a:rPr sz="3200" b="1" spc="-3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para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fletir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 r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ç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ão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do consu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idor</a:t>
            </a:r>
            <a:r>
              <a:rPr sz="3200" b="1" spc="-3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à va</a:t>
            </a:r>
            <a:r>
              <a:rPr sz="32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iaç</a:t>
            </a:r>
            <a:r>
              <a:rPr sz="32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õ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es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dos preç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rel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tivos.</a:t>
            </a:r>
            <a:endParaRPr sz="3200">
              <a:latin typeface="Times New Roman"/>
              <a:cs typeface="Times New Roman"/>
            </a:endParaRPr>
          </a:p>
          <a:p>
            <a:pPr marL="756285" marR="401955" indent="-286385">
              <a:lnSpc>
                <a:spcPct val="100000"/>
              </a:lnSpc>
              <a:spcBef>
                <a:spcPts val="680"/>
              </a:spcBef>
              <a:buClr>
                <a:srgbClr val="EE9100"/>
              </a:buClr>
              <a:buSzPct val="69642"/>
              <a:buFont typeface="Wingdings"/>
              <a:buChar char=""/>
              <a:tabLst>
                <a:tab pos="756920" algn="l"/>
              </a:tabLst>
            </a:pP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Os con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um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am a 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om</a:t>
            </a:r>
            <a:r>
              <a:rPr sz="28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rar 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b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ens q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 se t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rnaram</a:t>
            </a:r>
            <a:r>
              <a:rPr sz="28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l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ti</a:t>
            </a:r>
            <a:r>
              <a:rPr sz="28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v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amen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28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ma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 b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rato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756285" marR="5080" indent="-286385">
              <a:lnSpc>
                <a:spcPct val="100000"/>
              </a:lnSpc>
              <a:spcBef>
                <a:spcPts val="670"/>
              </a:spcBef>
              <a:buClr>
                <a:srgbClr val="EE9100"/>
              </a:buClr>
              <a:buSzPct val="69642"/>
              <a:buFont typeface="Wingdings"/>
              <a:buChar char=""/>
              <a:tabLst>
                <a:tab pos="756920" algn="l"/>
              </a:tabLst>
            </a:pP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 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í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ice</a:t>
            </a:r>
            <a:r>
              <a:rPr sz="28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per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ima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 a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mento</a:t>
            </a:r>
            <a:r>
              <a:rPr sz="28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do</a:t>
            </a:r>
            <a:r>
              <a:rPr sz="28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cus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 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 v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da</a:t>
            </a:r>
            <a:r>
              <a:rPr sz="28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 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ão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si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ar</a:t>
            </a:r>
            <a:r>
              <a:rPr sz="28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 s</a:t>
            </a:r>
            <a:r>
              <a:rPr sz="28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b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ti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uiç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ã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 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 pro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os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eali</a:t>
            </a:r>
            <a:r>
              <a:rPr sz="2800" b="1" spc="-30" dirty="0">
                <a:solidFill>
                  <a:srgbClr val="464981"/>
                </a:solidFill>
                <a:latin typeface="Times New Roman"/>
                <a:cs typeface="Times New Roman"/>
              </a:rPr>
              <a:t>z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pelo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mi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or.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438" rIns="0" bIns="0" rtlCol="0">
            <a:spAutoFit/>
          </a:bodyPr>
          <a:lstStyle/>
          <a:p>
            <a:pPr marL="892810">
              <a:lnSpc>
                <a:spcPct val="100000"/>
              </a:lnSpc>
              <a:tabLst>
                <a:tab pos="3382645" algn="l"/>
                <a:tab pos="5570220" algn="l"/>
              </a:tabLst>
            </a:pPr>
            <a:r>
              <a:rPr sz="3600" dirty="0"/>
              <a:t>Introduç</a:t>
            </a:r>
            <a:r>
              <a:rPr sz="3600" spc="5" dirty="0"/>
              <a:t>ã</a:t>
            </a:r>
            <a:r>
              <a:rPr sz="3600" dirty="0"/>
              <a:t>o	de</a:t>
            </a:r>
            <a:r>
              <a:rPr sz="3600" spc="5" dirty="0"/>
              <a:t> </a:t>
            </a:r>
            <a:r>
              <a:rPr sz="3600" spc="10" dirty="0"/>
              <a:t>N</a:t>
            </a:r>
            <a:r>
              <a:rPr sz="3600" dirty="0"/>
              <a:t>ovos	</a:t>
            </a:r>
            <a:r>
              <a:rPr sz="3600" spc="5" dirty="0"/>
              <a:t>B</a:t>
            </a:r>
            <a:r>
              <a:rPr sz="3600" dirty="0"/>
              <a:t>ens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1977" y="2013077"/>
            <a:ext cx="8065770" cy="3779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66395" indent="-342900">
              <a:lnSpc>
                <a:spcPct val="100000"/>
              </a:lnSpc>
            </a:pPr>
            <a:r>
              <a:rPr sz="2550" spc="180" dirty="0">
                <a:solidFill>
                  <a:srgbClr val="EF9A0D"/>
                </a:solidFill>
                <a:latin typeface="Wingdings"/>
                <a:cs typeface="Wingdings"/>
              </a:rPr>
              <a:t>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 cesta</a:t>
            </a:r>
            <a:r>
              <a:rPr sz="32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ão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flete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 va</a:t>
            </a:r>
            <a:r>
              <a:rPr sz="32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iação</a:t>
            </a:r>
            <a:r>
              <a:rPr sz="3200" b="1" spc="-3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do 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oder aqu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sitivo</a:t>
            </a:r>
            <a:r>
              <a:rPr sz="3200" b="1" spc="-3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determi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ado</a:t>
            </a:r>
            <a:r>
              <a:rPr sz="3200" b="1" spc="-3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pela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trodução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 nov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produtos.</a:t>
            </a:r>
            <a:endParaRPr sz="3200">
              <a:latin typeface="Times New Roman"/>
              <a:cs typeface="Times New Roman"/>
            </a:endParaRPr>
          </a:p>
          <a:p>
            <a:pPr marL="756285" marR="5080" indent="-286385">
              <a:lnSpc>
                <a:spcPct val="100000"/>
              </a:lnSpc>
              <a:spcBef>
                <a:spcPts val="675"/>
              </a:spcBef>
              <a:buClr>
                <a:srgbClr val="EE9100"/>
              </a:buClr>
              <a:buSzPct val="69642"/>
              <a:buFont typeface="Wingdings"/>
              <a:buChar char=""/>
              <a:tabLst>
                <a:tab pos="756920" algn="l"/>
              </a:tabLst>
            </a:pP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No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v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os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pro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os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esul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am em</a:t>
            </a:r>
            <a:r>
              <a:rPr sz="28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mai</a:t>
            </a:r>
            <a:r>
              <a:rPr sz="28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28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v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rieda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e,</a:t>
            </a:r>
            <a:r>
              <a:rPr sz="28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 qu</a:t>
            </a:r>
            <a:r>
              <a:rPr sz="28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l por sua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vez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t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rna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cada u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id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de </a:t>
            </a:r>
            <a:r>
              <a:rPr sz="28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m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etária mais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v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li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670"/>
              </a:spcBef>
              <a:buClr>
                <a:srgbClr val="EE9100"/>
              </a:buClr>
              <a:buSzPct val="69642"/>
              <a:buFont typeface="Wingdings"/>
              <a:buChar char=""/>
              <a:tabLst>
                <a:tab pos="756920" algn="l"/>
              </a:tabLst>
            </a:pP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 co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mid</a:t>
            </a:r>
            <a:r>
              <a:rPr sz="28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 nec</a:t>
            </a:r>
            <a:r>
              <a:rPr sz="28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it</a:t>
            </a:r>
            <a:r>
              <a:rPr sz="28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m de men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di</a:t>
            </a:r>
            <a:r>
              <a:rPr sz="28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heiro</a:t>
            </a:r>
            <a:endParaRPr sz="28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ra manter o mesmo</a:t>
            </a:r>
            <a:r>
              <a:rPr sz="28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drão de vi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8461" y="390275"/>
            <a:ext cx="5004435" cy="110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6430" marR="5080" indent="-634365">
              <a:lnSpc>
                <a:spcPct val="100299"/>
              </a:lnSpc>
              <a:tabLst>
                <a:tab pos="2120900" algn="l"/>
                <a:tab pos="2780030" algn="l"/>
              </a:tabLst>
            </a:pPr>
            <a:r>
              <a:rPr sz="3600" dirty="0"/>
              <a:t>Mudança	</a:t>
            </a:r>
            <a:r>
              <a:rPr sz="3600" spc="-15" dirty="0"/>
              <a:t>d</a:t>
            </a:r>
            <a:r>
              <a:rPr sz="3600" dirty="0"/>
              <a:t>e	Qualidade Nã</a:t>
            </a:r>
            <a:r>
              <a:rPr sz="3600" spc="5" dirty="0"/>
              <a:t>o</a:t>
            </a:r>
            <a:r>
              <a:rPr sz="3600" dirty="0"/>
              <a:t>-quant</a:t>
            </a:r>
            <a:r>
              <a:rPr sz="3600" spc="-15" dirty="0"/>
              <a:t>i</a:t>
            </a:r>
            <a:r>
              <a:rPr sz="3600" dirty="0"/>
              <a:t>ficada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52424" y="2013077"/>
            <a:ext cx="7875270" cy="303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EF9A0D"/>
              </a:buClr>
              <a:buSzPct val="75000"/>
              <a:buFont typeface="Wingdings"/>
              <a:buChar char=""/>
              <a:tabLst>
                <a:tab pos="356235" algn="l"/>
              </a:tabLst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Se 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q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alidade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 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m bem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aumenta</a:t>
            </a:r>
            <a:r>
              <a:rPr sz="3200" b="1" spc="-3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 um ano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para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outro,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 valor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moeda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aume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ta, mesmo se o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pre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ç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do 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b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em s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ja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 mesmo.</a:t>
            </a:r>
            <a:endParaRPr sz="3200">
              <a:latin typeface="Times New Roman"/>
              <a:cs typeface="Times New Roman"/>
            </a:endParaRPr>
          </a:p>
          <a:p>
            <a:pPr marL="355600" marR="245110" indent="-342900">
              <a:lnSpc>
                <a:spcPct val="100000"/>
              </a:lnSpc>
              <a:spcBef>
                <a:spcPts val="765"/>
              </a:spcBef>
              <a:buClr>
                <a:srgbClr val="EF9A0D"/>
              </a:buClr>
              <a:buSzPct val="75000"/>
              <a:buFont typeface="Wingdings"/>
              <a:buChar char=""/>
              <a:tabLst>
                <a:tab pos="356235" algn="l"/>
              </a:tabLst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Se 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q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alidade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do 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b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em 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im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 um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ano para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outro,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 valor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moeda</a:t>
            </a:r>
            <a:r>
              <a:rPr sz="3200" b="1" spc="-3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m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i, mesmo 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q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ue o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pre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ç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do 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b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em seja o 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esmo.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1143000"/>
          </a:xfrm>
          <a:noFill/>
          <a:ln/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effectLst/>
              </a:rPr>
              <a:t>Oferta de Moeda, Demanda por Moeda e Equilíbrio Monetário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6038" y="2587625"/>
            <a:ext cx="6672262" cy="2736850"/>
          </a:xfrm>
          <a:noFill/>
          <a:ln/>
        </p:spPr>
        <p:txBody>
          <a:bodyPr/>
          <a:lstStyle/>
          <a:p>
            <a:pPr algn="l"/>
            <a:r>
              <a:rPr lang="en-US" sz="3400">
                <a:solidFill>
                  <a:srgbClr val="A50021"/>
                </a:solidFill>
              </a:rPr>
              <a:t>Demanda por moeda</a:t>
            </a:r>
            <a:r>
              <a:rPr lang="en-US" sz="3400"/>
              <a:t> tem diversos determinantes, incluindo a taxa de juros e o nível médio de preços da economia.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2749" y="1001521"/>
            <a:ext cx="7780020" cy="397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80" algn="ctr">
              <a:lnSpc>
                <a:spcPct val="100000"/>
              </a:lnSpc>
            </a:pP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Mu</a:t>
            </a:r>
            <a:r>
              <a:rPr sz="3600" b="1" spc="-15" dirty="0">
                <a:solidFill>
                  <a:srgbClr val="790015"/>
                </a:solidFill>
                <a:latin typeface="Arial"/>
                <a:cs typeface="Arial"/>
              </a:rPr>
              <a:t>d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ança </a:t>
            </a:r>
            <a:r>
              <a:rPr sz="3600" b="1" spc="-15" dirty="0">
                <a:solidFill>
                  <a:srgbClr val="790015"/>
                </a:solidFill>
                <a:latin typeface="Arial"/>
                <a:cs typeface="Arial"/>
              </a:rPr>
              <a:t>d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e Qual</a:t>
            </a:r>
            <a:r>
              <a:rPr sz="3600" b="1" spc="-15" dirty="0">
                <a:solidFill>
                  <a:srgbClr val="790015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dade</a:t>
            </a:r>
            <a:endParaRPr sz="3600">
              <a:latin typeface="Arial"/>
              <a:cs typeface="Arial"/>
            </a:endParaRPr>
          </a:p>
          <a:p>
            <a:pPr marL="132715" algn="ctr">
              <a:lnSpc>
                <a:spcPct val="100000"/>
              </a:lnSpc>
            </a:pP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Nã</a:t>
            </a:r>
            <a:r>
              <a:rPr sz="3600" b="1" spc="5" dirty="0">
                <a:solidFill>
                  <a:srgbClr val="790015"/>
                </a:solidFill>
                <a:latin typeface="Arial"/>
                <a:cs typeface="Arial"/>
              </a:rPr>
              <a:t>o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-quant</a:t>
            </a:r>
            <a:r>
              <a:rPr sz="3600" b="1" spc="-15" dirty="0">
                <a:solidFill>
                  <a:srgbClr val="790015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ficada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4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Os ins</a:t>
            </a:r>
            <a:r>
              <a:rPr sz="36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t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itutos</a:t>
            </a:r>
            <a:r>
              <a:rPr sz="36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de pesquisa</a:t>
            </a:r>
            <a:r>
              <a:rPr sz="36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procuram aj</a:t>
            </a:r>
            <a:r>
              <a:rPr sz="36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st</a:t>
            </a:r>
            <a:r>
              <a:rPr sz="36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r o </a:t>
            </a:r>
            <a:r>
              <a:rPr sz="36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reço p</a:t>
            </a:r>
            <a:r>
              <a:rPr sz="36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ra um</a:t>
            </a:r>
            <a:r>
              <a:rPr sz="36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q</a:t>
            </a:r>
            <a:r>
              <a:rPr sz="36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alidade con</a:t>
            </a:r>
            <a:r>
              <a:rPr sz="36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ta</a:t>
            </a:r>
            <a:r>
              <a:rPr sz="36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te, </a:t>
            </a:r>
            <a:r>
              <a:rPr sz="36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m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as as </a:t>
            </a:r>
            <a:r>
              <a:rPr sz="36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iferenças</a:t>
            </a:r>
            <a:r>
              <a:rPr sz="3600" b="1" spc="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são</a:t>
            </a:r>
            <a:r>
              <a:rPr sz="36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difíceis de </a:t>
            </a:r>
            <a:r>
              <a:rPr sz="36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erem</a:t>
            </a:r>
            <a:r>
              <a:rPr sz="36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calculad</a:t>
            </a:r>
            <a:r>
              <a:rPr sz="36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6854" y="390275"/>
            <a:ext cx="4827905" cy="110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marR="5080" indent="-533400">
              <a:lnSpc>
                <a:spcPct val="100299"/>
              </a:lnSpc>
              <a:tabLst>
                <a:tab pos="1231265" algn="l"/>
                <a:tab pos="2477135" algn="l"/>
                <a:tab pos="2653665" algn="l"/>
                <a:tab pos="3162935" algn="l"/>
                <a:tab pos="3314700" algn="l"/>
              </a:tabLst>
            </a:pPr>
            <a:r>
              <a:rPr sz="3600" dirty="0"/>
              <a:t>Problemas	no	Cálculo do	Custo	de	Vida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58825" y="2013077"/>
            <a:ext cx="8203565" cy="4267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</a:pPr>
            <a:r>
              <a:rPr sz="2550" spc="180" dirty="0">
                <a:solidFill>
                  <a:srgbClr val="EF9A0D"/>
                </a:solidFill>
                <a:latin typeface="Wingdings"/>
                <a:cs typeface="Wingdings"/>
              </a:rPr>
              <a:t>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 ten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ência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à su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b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stituiçã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,</a:t>
            </a:r>
            <a:r>
              <a:rPr sz="3200" b="1" spc="-3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introdução</a:t>
            </a:r>
            <a:r>
              <a:rPr sz="3200" b="1" spc="-3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 novos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prod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tos</a:t>
            </a:r>
            <a:r>
              <a:rPr sz="3200" b="1" spc="-3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 mu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ança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 q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alida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spc="-3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nã</a:t>
            </a:r>
            <a:r>
              <a:rPr sz="32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- q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antificada</a:t>
            </a:r>
            <a:r>
              <a:rPr sz="3200" b="1" spc="-3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fa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z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em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m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q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 o IPC superes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ime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 custo de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vida.</a:t>
            </a:r>
            <a:endParaRPr sz="3200">
              <a:latin typeface="Times New Roman"/>
              <a:cs typeface="Times New Roman"/>
            </a:endParaRPr>
          </a:p>
          <a:p>
            <a:pPr marL="756285" marR="146685" indent="-286385" algn="just">
              <a:lnSpc>
                <a:spcPct val="100000"/>
              </a:lnSpc>
              <a:spcBef>
                <a:spcPts val="675"/>
              </a:spcBef>
              <a:buClr>
                <a:srgbClr val="EE9100"/>
              </a:buClr>
              <a:buSzPct val="69642"/>
              <a:buFont typeface="Wingdings"/>
              <a:buChar char=""/>
              <a:tabLst>
                <a:tab pos="756920" algn="l"/>
              </a:tabLst>
            </a:pP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 q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estão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é</a:t>
            </a:r>
            <a:r>
              <a:rPr sz="28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import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nte porq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 mui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os</a:t>
            </a:r>
            <a:r>
              <a:rPr sz="28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g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vernos têm </a:t>
            </a:r>
            <a:r>
              <a:rPr sz="28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rogram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 q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 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ti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l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2800" b="1" spc="-35" dirty="0">
                <a:solidFill>
                  <a:srgbClr val="464981"/>
                </a:solidFill>
                <a:latin typeface="Times New Roman"/>
                <a:cs typeface="Times New Roman"/>
              </a:rPr>
              <a:t>z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am</a:t>
            </a:r>
            <a:r>
              <a:rPr sz="2800" b="1" spc="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 IPC</a:t>
            </a:r>
            <a:r>
              <a:rPr sz="2800" b="1" spc="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ra a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j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t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 v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riações</a:t>
            </a:r>
            <a:r>
              <a:rPr sz="28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do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ní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v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el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geral de pre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ç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756285" marR="121285" indent="-286385" algn="just">
              <a:lnSpc>
                <a:spcPct val="100000"/>
              </a:lnSpc>
              <a:spcBef>
                <a:spcPts val="675"/>
              </a:spcBef>
              <a:buClr>
                <a:srgbClr val="EE9100"/>
              </a:buClr>
              <a:buSzPct val="69642"/>
              <a:buFont typeface="Wingdings"/>
              <a:buChar char=""/>
              <a:tabLst>
                <a:tab pos="756920" algn="l"/>
              </a:tabLst>
            </a:pP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 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PC s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per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ima</a:t>
            </a:r>
            <a:r>
              <a:rPr sz="28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 i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fl</a:t>
            </a:r>
            <a:r>
              <a:rPr sz="28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ção</a:t>
            </a:r>
            <a:r>
              <a:rPr sz="28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rox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ma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amen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 de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1 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to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pe</a:t>
            </a:r>
            <a:r>
              <a:rPr sz="28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28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l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ao</a:t>
            </a:r>
            <a:r>
              <a:rPr sz="28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5644" y="620521"/>
            <a:ext cx="6704330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482600" algn="l"/>
                <a:tab pos="2336800" algn="l"/>
                <a:tab pos="3021330" algn="l"/>
                <a:tab pos="3910329" algn="l"/>
                <a:tab pos="6144260" algn="l"/>
              </a:tabLst>
            </a:pPr>
            <a:r>
              <a:rPr sz="3600" dirty="0"/>
              <a:t>O	Deflator	</a:t>
            </a:r>
            <a:r>
              <a:rPr sz="3600" spc="-15" dirty="0"/>
              <a:t>d</a:t>
            </a:r>
            <a:r>
              <a:rPr sz="3600" dirty="0"/>
              <a:t>o	PIB	e</a:t>
            </a:r>
            <a:r>
              <a:rPr sz="3600" spc="5" dirty="0"/>
              <a:t> </a:t>
            </a:r>
            <a:r>
              <a:rPr sz="3600" dirty="0"/>
              <a:t>o</a:t>
            </a:r>
            <a:r>
              <a:rPr sz="3600" spc="-15" dirty="0"/>
              <a:t> </a:t>
            </a:r>
            <a:r>
              <a:rPr sz="3600" dirty="0"/>
              <a:t>Ín</a:t>
            </a:r>
            <a:r>
              <a:rPr sz="3600" spc="-15" dirty="0"/>
              <a:t>d</a:t>
            </a:r>
            <a:r>
              <a:rPr sz="3600" dirty="0"/>
              <a:t>ice	de</a:t>
            </a:r>
            <a:endParaRPr sz="3600"/>
          </a:p>
          <a:p>
            <a:pPr marL="1905" algn="ctr">
              <a:lnSpc>
                <a:spcPct val="100000"/>
              </a:lnSpc>
              <a:spcBef>
                <a:spcPts val="10"/>
              </a:spcBef>
            </a:pPr>
            <a:r>
              <a:rPr sz="3600" dirty="0"/>
              <a:t>Preços</a:t>
            </a:r>
            <a:r>
              <a:rPr sz="3600" spc="-20" dirty="0"/>
              <a:t> </a:t>
            </a:r>
            <a:r>
              <a:rPr sz="3600" dirty="0"/>
              <a:t>ao Consumi</a:t>
            </a:r>
            <a:r>
              <a:rPr sz="3600" spc="-15" dirty="0"/>
              <a:t>d</a:t>
            </a:r>
            <a:r>
              <a:rPr sz="3600" dirty="0"/>
              <a:t>or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992225" y="2241677"/>
            <a:ext cx="6836409" cy="352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EF9A0D"/>
              </a:buClr>
              <a:buSzPct val="70312"/>
              <a:buFont typeface="Wingdings"/>
              <a:buChar char=""/>
              <a:tabLst>
                <a:tab pos="356235" algn="l"/>
              </a:tabLst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Os ec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nomistas</a:t>
            </a:r>
            <a:r>
              <a:rPr sz="3200" b="1" spc="-3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 formulador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3200" b="1" spc="-3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 polít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cas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mon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tor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am</a:t>
            </a:r>
            <a:r>
              <a:rPr sz="3200" b="1" spc="-5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ambos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os ín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icado</a:t>
            </a:r>
            <a:r>
              <a:rPr sz="32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es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para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h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er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 ritmo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 c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es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imento</a:t>
            </a:r>
            <a:r>
              <a:rPr sz="3200" b="1" spc="-3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dos 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ç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s.</a:t>
            </a:r>
            <a:endParaRPr sz="3200">
              <a:latin typeface="Times New Roman"/>
              <a:cs typeface="Times New Roman"/>
            </a:endParaRPr>
          </a:p>
          <a:p>
            <a:pPr marL="355600" marR="69215" indent="-342900">
              <a:lnSpc>
                <a:spcPct val="100000"/>
              </a:lnSpc>
              <a:spcBef>
                <a:spcPts val="770"/>
              </a:spcBef>
              <a:buClr>
                <a:srgbClr val="EF9A0D"/>
              </a:buClr>
              <a:buSzPct val="70312"/>
              <a:buFont typeface="Wingdings"/>
              <a:buChar char=""/>
              <a:tabLst>
                <a:tab pos="356235" algn="l"/>
              </a:tabLst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Exist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m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as diferenç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im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tantes entre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os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ín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ices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q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ue 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odem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usar d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ve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gências.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9902" y="1001521"/>
            <a:ext cx="7974330" cy="5055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 algn="ctr">
              <a:lnSpc>
                <a:spcPct val="100000"/>
              </a:lnSpc>
            </a:pP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Cifras Mo</a:t>
            </a:r>
            <a:r>
              <a:rPr sz="3600" b="1" spc="-15" dirty="0">
                <a:solidFill>
                  <a:srgbClr val="790015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etárias</a:t>
            </a:r>
            <a:r>
              <a:rPr sz="3600" b="1" spc="5" dirty="0">
                <a:solidFill>
                  <a:srgbClr val="790015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de</a:t>
            </a:r>
            <a:endParaRPr sz="3600" dirty="0">
              <a:latin typeface="Arial"/>
              <a:cs typeface="Arial"/>
            </a:endParaRPr>
          </a:p>
          <a:p>
            <a:pPr marL="88265" algn="ctr">
              <a:lnSpc>
                <a:spcPct val="100000"/>
              </a:lnSpc>
              <a:spcBef>
                <a:spcPts val="15"/>
              </a:spcBef>
              <a:tabLst>
                <a:tab pos="1841500" algn="l"/>
              </a:tabLst>
            </a:pP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Épocas	Diferentes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Os índ</a:t>
            </a:r>
            <a:r>
              <a:rPr sz="36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ces de pr</a:t>
            </a:r>
            <a:r>
              <a:rPr sz="36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ços </a:t>
            </a:r>
            <a:r>
              <a:rPr sz="36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ão</a:t>
            </a:r>
            <a:r>
              <a:rPr sz="36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util</a:t>
            </a:r>
            <a:r>
              <a:rPr sz="36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zados para corr</a:t>
            </a:r>
            <a:r>
              <a:rPr sz="36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gir</a:t>
            </a:r>
            <a:r>
              <a:rPr sz="36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o efeito da inflação quando se compara o valor da moeda em diferentes períodos de tempo.</a:t>
            </a:r>
            <a:r>
              <a:rPr lang="pt-BR"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 Por exemplo, comparar salários hoje com mesmos salários 50 anos atrás.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254" y="544321"/>
            <a:ext cx="4521200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422400" algn="l"/>
                <a:tab pos="3961129" algn="l"/>
              </a:tabLst>
            </a:pPr>
            <a:r>
              <a:rPr sz="3600" dirty="0"/>
              <a:t>Cifras	Mo</a:t>
            </a:r>
            <a:r>
              <a:rPr sz="3600" spc="-15" dirty="0"/>
              <a:t>n</a:t>
            </a:r>
            <a:r>
              <a:rPr sz="3600" dirty="0"/>
              <a:t>etárias	de</a:t>
            </a:r>
            <a:endParaRPr sz="3600"/>
          </a:p>
          <a:p>
            <a:pPr marL="635" algn="ctr">
              <a:lnSpc>
                <a:spcPct val="100000"/>
              </a:lnSpc>
            </a:pPr>
            <a:r>
              <a:rPr sz="3600" dirty="0"/>
              <a:t>Ép</a:t>
            </a:r>
            <a:r>
              <a:rPr sz="3600" spc="-15" dirty="0"/>
              <a:t>o</a:t>
            </a:r>
            <a:r>
              <a:rPr sz="3600" dirty="0"/>
              <a:t>cas Diferentes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1424" y="1936877"/>
            <a:ext cx="8888730" cy="146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</a:pPr>
            <a:r>
              <a:rPr sz="2550" spc="180" dirty="0">
                <a:solidFill>
                  <a:srgbClr val="EF9A0D"/>
                </a:solidFill>
                <a:latin typeface="Wingdings"/>
                <a:cs typeface="Wingdings"/>
              </a:rPr>
              <a:t>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Pa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nve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ter</a:t>
            </a:r>
            <a:r>
              <a:rPr sz="3200" b="1" spc="-3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(defla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ionar)</a:t>
            </a:r>
            <a:r>
              <a:rPr sz="3200" b="1" spc="-5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 salá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io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 R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th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 1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9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31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para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v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lor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3200" b="1" spc="-3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 1</a:t>
            </a:r>
            <a:r>
              <a:rPr sz="32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9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95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dev</a:t>
            </a:r>
            <a:r>
              <a:rPr sz="3200" b="1" spc="3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-se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aliz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spc="-3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 se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ui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te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á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lculo: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1821" y="4728209"/>
            <a:ext cx="4311650" cy="1905"/>
          </a:xfrm>
          <a:custGeom>
            <a:avLst/>
            <a:gdLst/>
            <a:ahLst/>
            <a:cxnLst/>
            <a:rect l="l" t="t" r="r" b="b"/>
            <a:pathLst>
              <a:path w="4311650" h="1904">
                <a:moveTo>
                  <a:pt x="0" y="0"/>
                </a:moveTo>
                <a:lnTo>
                  <a:pt x="4311396" y="1523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09286" y="4738878"/>
            <a:ext cx="436880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dirty="0">
                <a:latin typeface="Tahoma"/>
                <a:cs typeface="Tahoma"/>
              </a:rPr>
              <a:t>Ní</a:t>
            </a:r>
            <a:r>
              <a:rPr sz="2900" b="1" spc="-10" dirty="0">
                <a:latin typeface="Tahoma"/>
                <a:cs typeface="Tahoma"/>
              </a:rPr>
              <a:t>v</a:t>
            </a:r>
            <a:r>
              <a:rPr sz="2900" b="1" dirty="0">
                <a:latin typeface="Tahoma"/>
                <a:cs typeface="Tahoma"/>
              </a:rPr>
              <a:t>el</a:t>
            </a:r>
            <a:r>
              <a:rPr sz="2900" b="1" spc="-10" dirty="0">
                <a:latin typeface="Tahoma"/>
                <a:cs typeface="Tahoma"/>
              </a:rPr>
              <a:t> </a:t>
            </a:r>
            <a:r>
              <a:rPr sz="2900" b="1" spc="-5" dirty="0">
                <a:latin typeface="Tahoma"/>
                <a:cs typeface="Tahoma"/>
              </a:rPr>
              <a:t>d</a:t>
            </a:r>
            <a:r>
              <a:rPr sz="2900" b="1" dirty="0">
                <a:latin typeface="Tahoma"/>
                <a:cs typeface="Tahoma"/>
              </a:rPr>
              <a:t>e </a:t>
            </a:r>
            <a:r>
              <a:rPr sz="2900" b="1" spc="-5" dirty="0">
                <a:latin typeface="Tahoma"/>
                <a:cs typeface="Tahoma"/>
              </a:rPr>
              <a:t>preç</a:t>
            </a:r>
            <a:r>
              <a:rPr sz="2900" b="1" spc="-1660" dirty="0">
                <a:latin typeface="Tahoma"/>
                <a:cs typeface="Tahoma"/>
              </a:rPr>
              <a:t>o</a:t>
            </a:r>
            <a:r>
              <a:rPr sz="2900" b="1" dirty="0">
                <a:latin typeface="Tahoma"/>
                <a:cs typeface="Tahoma"/>
              </a:rPr>
              <a:t>i</a:t>
            </a:r>
            <a:r>
              <a:rPr sz="2900" b="1" spc="-220" dirty="0">
                <a:latin typeface="Tahoma"/>
                <a:cs typeface="Tahoma"/>
              </a:rPr>
              <a:t>n</a:t>
            </a:r>
            <a:r>
              <a:rPr sz="2900" b="1" dirty="0">
                <a:latin typeface="Tahoma"/>
                <a:cs typeface="Tahoma"/>
              </a:rPr>
              <a:t>em</a:t>
            </a:r>
            <a:r>
              <a:rPr sz="2900" b="1" spc="-160" dirty="0">
                <a:latin typeface="Tahoma"/>
                <a:cs typeface="Tahoma"/>
              </a:rPr>
              <a:t> </a:t>
            </a:r>
            <a:r>
              <a:rPr sz="2900" b="1" spc="-5" dirty="0">
                <a:latin typeface="Tahoma"/>
                <a:cs typeface="Tahoma"/>
              </a:rPr>
              <a:t>1931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0382" y="4454905"/>
            <a:ext cx="168656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dirty="0">
                <a:latin typeface="Tahoma"/>
                <a:cs typeface="Tahoma"/>
              </a:rPr>
              <a:t>=</a:t>
            </a:r>
            <a:r>
              <a:rPr sz="2900" b="1" spc="-265" dirty="0">
                <a:latin typeface="Tahoma"/>
                <a:cs typeface="Tahoma"/>
              </a:rPr>
              <a:t> </a:t>
            </a:r>
            <a:r>
              <a:rPr sz="2900" b="1" spc="-5" dirty="0">
                <a:latin typeface="Tahoma"/>
                <a:cs typeface="Tahoma"/>
              </a:rPr>
              <a:t>Salário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00" y="4454905"/>
            <a:ext cx="131000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spc="-5" dirty="0">
                <a:latin typeface="Tahoma"/>
                <a:cs typeface="Tahoma"/>
              </a:rPr>
              <a:t>Salário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6461" y="4697476"/>
            <a:ext cx="57404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10" dirty="0">
                <a:latin typeface="Tahoma"/>
                <a:cs typeface="Tahoma"/>
              </a:rPr>
              <a:t>1931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43405" y="4697476"/>
            <a:ext cx="57404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10" dirty="0">
                <a:latin typeface="Tahoma"/>
                <a:cs typeface="Tahoma"/>
              </a:rPr>
              <a:t>1999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5784" y="4224401"/>
            <a:ext cx="4702175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975" indent="-295275">
              <a:lnSpc>
                <a:spcPct val="100000"/>
              </a:lnSpc>
              <a:buFont typeface="Symbol"/>
              <a:buChar char=""/>
              <a:tabLst>
                <a:tab pos="308610" algn="l"/>
              </a:tabLst>
            </a:pPr>
            <a:r>
              <a:rPr sz="2900" b="1" spc="-10" dirty="0">
                <a:latin typeface="Tahoma"/>
                <a:cs typeface="Tahoma"/>
              </a:rPr>
              <a:t>N</a:t>
            </a:r>
            <a:r>
              <a:rPr sz="2900" b="1" dirty="0">
                <a:latin typeface="Tahoma"/>
                <a:cs typeface="Tahoma"/>
              </a:rPr>
              <a:t>ível</a:t>
            </a:r>
            <a:r>
              <a:rPr sz="2900" b="1" spc="-20" dirty="0">
                <a:latin typeface="Tahoma"/>
                <a:cs typeface="Tahoma"/>
              </a:rPr>
              <a:t> </a:t>
            </a:r>
            <a:r>
              <a:rPr sz="2900" b="1" spc="-5" dirty="0">
                <a:latin typeface="Tahoma"/>
                <a:cs typeface="Tahoma"/>
              </a:rPr>
              <a:t>d</a:t>
            </a:r>
            <a:r>
              <a:rPr sz="2900" b="1" dirty="0">
                <a:latin typeface="Tahoma"/>
                <a:cs typeface="Tahoma"/>
              </a:rPr>
              <a:t>e </a:t>
            </a:r>
            <a:r>
              <a:rPr sz="2900" b="1" spc="-5" dirty="0">
                <a:latin typeface="Tahoma"/>
                <a:cs typeface="Tahoma"/>
              </a:rPr>
              <a:t>preç</a:t>
            </a:r>
            <a:r>
              <a:rPr sz="2900" b="1" dirty="0">
                <a:latin typeface="Tahoma"/>
                <a:cs typeface="Tahoma"/>
              </a:rPr>
              <a:t>o</a:t>
            </a:r>
            <a:r>
              <a:rPr sz="2900" b="1" spc="-10" dirty="0">
                <a:latin typeface="Tahoma"/>
                <a:cs typeface="Tahoma"/>
              </a:rPr>
              <a:t> </a:t>
            </a:r>
            <a:r>
              <a:rPr sz="2900" b="1" dirty="0">
                <a:latin typeface="Tahoma"/>
                <a:cs typeface="Tahoma"/>
              </a:rPr>
              <a:t>em</a:t>
            </a:r>
            <a:r>
              <a:rPr sz="2900" b="1" spc="145" dirty="0">
                <a:latin typeface="Tahoma"/>
                <a:cs typeface="Tahoma"/>
              </a:rPr>
              <a:t> </a:t>
            </a:r>
            <a:r>
              <a:rPr sz="2900" b="1" spc="-5" dirty="0">
                <a:latin typeface="Tahoma"/>
                <a:cs typeface="Tahoma"/>
              </a:rPr>
              <a:t>1999</a:t>
            </a:r>
            <a:endParaRPr sz="2900">
              <a:latin typeface="Tahoma"/>
              <a:cs typeface="Tahoma"/>
            </a:endParaRPr>
          </a:p>
        </p:txBody>
      </p:sp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254" y="391921"/>
            <a:ext cx="4521200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430" marR="5080" indent="-253365">
              <a:lnSpc>
                <a:spcPct val="100000"/>
              </a:lnSpc>
              <a:tabLst>
                <a:tab pos="1435100" algn="l"/>
                <a:tab pos="2018664" algn="l"/>
                <a:tab pos="3973829" algn="l"/>
              </a:tabLst>
            </a:pPr>
            <a:r>
              <a:rPr sz="3600" dirty="0"/>
              <a:t>Cifras	Mo</a:t>
            </a:r>
            <a:r>
              <a:rPr sz="3600" spc="-15" dirty="0"/>
              <a:t>n</a:t>
            </a:r>
            <a:r>
              <a:rPr sz="3600" dirty="0"/>
              <a:t>etárias	de Épocas	Diferentes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30225" y="1784477"/>
            <a:ext cx="8500110" cy="146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</a:pPr>
            <a:r>
              <a:rPr sz="2550" spc="180" dirty="0">
                <a:solidFill>
                  <a:srgbClr val="EF9A0D"/>
                </a:solidFill>
                <a:latin typeface="Wingdings"/>
                <a:cs typeface="Wingdings"/>
              </a:rPr>
              <a:t>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Pa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nve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ter</a:t>
            </a:r>
            <a:r>
              <a:rPr sz="3200" b="1" spc="-3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(defla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ionar)</a:t>
            </a:r>
            <a:r>
              <a:rPr sz="3200" b="1" spc="-5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 salá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io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 R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th de 1931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para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v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lor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 1995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dev</a:t>
            </a:r>
            <a:r>
              <a:rPr sz="3200" b="1" spc="30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-se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aliz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spc="-3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 se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g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nte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cál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l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1728" y="5141976"/>
            <a:ext cx="850900" cy="1905"/>
          </a:xfrm>
          <a:custGeom>
            <a:avLst/>
            <a:gdLst/>
            <a:ahLst/>
            <a:cxnLst/>
            <a:rect l="l" t="t" r="r" b="b"/>
            <a:pathLst>
              <a:path w="850900" h="1904">
                <a:moveTo>
                  <a:pt x="0" y="0"/>
                </a:moveTo>
                <a:lnTo>
                  <a:pt x="850392" y="1524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61005" y="5791200"/>
            <a:ext cx="2010410" cy="41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dirty="0">
                <a:latin typeface="Tahoma"/>
                <a:cs typeface="Tahoma"/>
              </a:rPr>
              <a:t>=</a:t>
            </a:r>
            <a:r>
              <a:rPr sz="2700" b="1" spc="-240" dirty="0">
                <a:latin typeface="Tahoma"/>
                <a:cs typeface="Tahoma"/>
              </a:rPr>
              <a:t> </a:t>
            </a:r>
            <a:r>
              <a:rPr sz="2700" b="1" spc="-5" dirty="0">
                <a:latin typeface="Tahoma"/>
                <a:cs typeface="Tahoma"/>
              </a:rPr>
              <a:t>$8</a:t>
            </a:r>
            <a:r>
              <a:rPr sz="2700" b="1" spc="-15" dirty="0">
                <a:latin typeface="Tahoma"/>
                <a:cs typeface="Tahoma"/>
              </a:rPr>
              <a:t>7</a:t>
            </a:r>
            <a:r>
              <a:rPr sz="2700" b="1" spc="-5" dirty="0">
                <a:latin typeface="Tahoma"/>
                <a:cs typeface="Tahoma"/>
              </a:rPr>
              <a:t>3</a:t>
            </a:r>
            <a:r>
              <a:rPr sz="2700" b="1" spc="-15" dirty="0">
                <a:latin typeface="Tahoma"/>
                <a:cs typeface="Tahoma"/>
              </a:rPr>
              <a:t>,</a:t>
            </a:r>
            <a:r>
              <a:rPr sz="2700" b="1" spc="-5" dirty="0">
                <a:latin typeface="Tahoma"/>
                <a:cs typeface="Tahoma"/>
              </a:rPr>
              <a:t>684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64709" y="5151120"/>
            <a:ext cx="786130" cy="41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-5" dirty="0">
                <a:latin typeface="Tahoma"/>
                <a:cs typeface="Tahoma"/>
              </a:rPr>
              <a:t>15.2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1005" y="4885944"/>
            <a:ext cx="2941955" cy="41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57070" algn="l"/>
                <a:tab pos="2275205" algn="l"/>
              </a:tabLst>
            </a:pPr>
            <a:r>
              <a:rPr sz="2700" b="1" dirty="0">
                <a:latin typeface="Tahoma"/>
                <a:cs typeface="Tahoma"/>
              </a:rPr>
              <a:t>=</a:t>
            </a:r>
            <a:r>
              <a:rPr sz="2700" b="1" spc="-240" dirty="0">
                <a:latin typeface="Tahoma"/>
                <a:cs typeface="Tahoma"/>
              </a:rPr>
              <a:t> </a:t>
            </a:r>
            <a:r>
              <a:rPr sz="2700" b="1" spc="-5" dirty="0">
                <a:latin typeface="Tahoma"/>
                <a:cs typeface="Tahoma"/>
              </a:rPr>
              <a:t>$80,00</a:t>
            </a:r>
            <a:r>
              <a:rPr sz="2700" b="1" dirty="0">
                <a:latin typeface="Tahoma"/>
                <a:cs typeface="Tahoma"/>
              </a:rPr>
              <a:t>0	</a:t>
            </a:r>
            <a:r>
              <a:rPr sz="4050" baseline="1028" dirty="0">
                <a:latin typeface="Symbol"/>
                <a:cs typeface="Symbol"/>
              </a:rPr>
              <a:t></a:t>
            </a:r>
            <a:r>
              <a:rPr sz="4050" baseline="1028" dirty="0">
                <a:latin typeface="Times New Roman"/>
                <a:cs typeface="Times New Roman"/>
              </a:rPr>
              <a:t>	</a:t>
            </a:r>
            <a:r>
              <a:rPr sz="4050" b="1" spc="-7" baseline="33950" dirty="0">
                <a:latin typeface="Tahoma"/>
                <a:cs typeface="Tahoma"/>
              </a:rPr>
              <a:t>166</a:t>
            </a:r>
            <a:endParaRPr sz="4050" baseline="3395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71821" y="4007358"/>
            <a:ext cx="4311650" cy="1905"/>
          </a:xfrm>
          <a:custGeom>
            <a:avLst/>
            <a:gdLst/>
            <a:ahLst/>
            <a:cxnLst/>
            <a:rect l="l" t="t" r="r" b="b"/>
            <a:pathLst>
              <a:path w="4311650" h="1904">
                <a:moveTo>
                  <a:pt x="0" y="0"/>
                </a:moveTo>
                <a:lnTo>
                  <a:pt x="4311396" y="1524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09286" y="4018026"/>
            <a:ext cx="436880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dirty="0">
                <a:latin typeface="Tahoma"/>
                <a:cs typeface="Tahoma"/>
              </a:rPr>
              <a:t>Ní</a:t>
            </a:r>
            <a:r>
              <a:rPr sz="2900" b="1" spc="-10" dirty="0">
                <a:latin typeface="Tahoma"/>
                <a:cs typeface="Tahoma"/>
              </a:rPr>
              <a:t>v</a:t>
            </a:r>
            <a:r>
              <a:rPr sz="2900" b="1" dirty="0">
                <a:latin typeface="Tahoma"/>
                <a:cs typeface="Tahoma"/>
              </a:rPr>
              <a:t>el</a:t>
            </a:r>
            <a:r>
              <a:rPr sz="2900" b="1" spc="-10" dirty="0">
                <a:latin typeface="Tahoma"/>
                <a:cs typeface="Tahoma"/>
              </a:rPr>
              <a:t> </a:t>
            </a:r>
            <a:r>
              <a:rPr sz="2900" b="1" spc="-5" dirty="0">
                <a:latin typeface="Tahoma"/>
                <a:cs typeface="Tahoma"/>
              </a:rPr>
              <a:t>d</a:t>
            </a:r>
            <a:r>
              <a:rPr sz="2900" b="1" dirty="0">
                <a:latin typeface="Tahoma"/>
                <a:cs typeface="Tahoma"/>
              </a:rPr>
              <a:t>e </a:t>
            </a:r>
            <a:r>
              <a:rPr sz="2900" b="1" spc="-5" dirty="0">
                <a:latin typeface="Tahoma"/>
                <a:cs typeface="Tahoma"/>
              </a:rPr>
              <a:t>preç</a:t>
            </a:r>
            <a:r>
              <a:rPr sz="2900" b="1" spc="-1660" dirty="0">
                <a:latin typeface="Tahoma"/>
                <a:cs typeface="Tahoma"/>
              </a:rPr>
              <a:t>o</a:t>
            </a:r>
            <a:r>
              <a:rPr sz="2900" b="1" dirty="0">
                <a:latin typeface="Tahoma"/>
                <a:cs typeface="Tahoma"/>
              </a:rPr>
              <a:t>i</a:t>
            </a:r>
            <a:r>
              <a:rPr sz="2900" b="1" spc="-220" dirty="0">
                <a:latin typeface="Tahoma"/>
                <a:cs typeface="Tahoma"/>
              </a:rPr>
              <a:t>n</a:t>
            </a:r>
            <a:r>
              <a:rPr sz="2900" b="1" dirty="0">
                <a:latin typeface="Tahoma"/>
                <a:cs typeface="Tahoma"/>
              </a:rPr>
              <a:t>em</a:t>
            </a:r>
            <a:r>
              <a:rPr sz="2900" b="1" spc="-160" dirty="0">
                <a:latin typeface="Tahoma"/>
                <a:cs typeface="Tahoma"/>
              </a:rPr>
              <a:t> </a:t>
            </a:r>
            <a:r>
              <a:rPr sz="2900" b="1" spc="-5" dirty="0">
                <a:latin typeface="Tahoma"/>
                <a:cs typeface="Tahoma"/>
              </a:rPr>
              <a:t>1931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00" y="3734054"/>
            <a:ext cx="4207510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89455" algn="l"/>
              </a:tabLst>
            </a:pPr>
            <a:r>
              <a:rPr sz="2900" b="1" spc="-5" dirty="0">
                <a:latin typeface="Tahoma"/>
                <a:cs typeface="Tahoma"/>
              </a:rPr>
              <a:t>Salári</a:t>
            </a:r>
            <a:r>
              <a:rPr sz="2900" b="1" spc="-40" dirty="0">
                <a:latin typeface="Tahoma"/>
                <a:cs typeface="Tahoma"/>
              </a:rPr>
              <a:t>o</a:t>
            </a:r>
            <a:r>
              <a:rPr sz="2550" b="1" spc="-7" baseline="-22875" dirty="0">
                <a:latin typeface="Tahoma"/>
                <a:cs typeface="Tahoma"/>
              </a:rPr>
              <a:t>199</a:t>
            </a:r>
            <a:r>
              <a:rPr sz="2550" b="1" baseline="-22875" dirty="0">
                <a:latin typeface="Tahoma"/>
                <a:cs typeface="Tahoma"/>
              </a:rPr>
              <a:t>9	</a:t>
            </a:r>
            <a:r>
              <a:rPr sz="2900" b="1" dirty="0">
                <a:latin typeface="Tahoma"/>
                <a:cs typeface="Tahoma"/>
              </a:rPr>
              <a:t>=</a:t>
            </a:r>
            <a:r>
              <a:rPr sz="2900" b="1" spc="-265" dirty="0">
                <a:latin typeface="Tahoma"/>
                <a:cs typeface="Tahoma"/>
              </a:rPr>
              <a:t> </a:t>
            </a:r>
            <a:r>
              <a:rPr sz="2900" b="1" spc="-5" dirty="0">
                <a:latin typeface="Tahoma"/>
                <a:cs typeface="Tahoma"/>
              </a:rPr>
              <a:t>Salári</a:t>
            </a:r>
            <a:r>
              <a:rPr sz="2900" b="1" spc="-40" dirty="0">
                <a:latin typeface="Tahoma"/>
                <a:cs typeface="Tahoma"/>
              </a:rPr>
              <a:t>o</a:t>
            </a:r>
            <a:r>
              <a:rPr sz="2550" b="1" spc="-7" baseline="-22875" dirty="0">
                <a:latin typeface="Tahoma"/>
                <a:cs typeface="Tahoma"/>
              </a:rPr>
              <a:t>1931</a:t>
            </a:r>
            <a:endParaRPr sz="2550" baseline="-22875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75784" y="3503548"/>
            <a:ext cx="4702175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975" indent="-295275">
              <a:lnSpc>
                <a:spcPct val="100000"/>
              </a:lnSpc>
              <a:buFont typeface="Symbol"/>
              <a:buChar char=""/>
              <a:tabLst>
                <a:tab pos="308610" algn="l"/>
              </a:tabLst>
            </a:pPr>
            <a:r>
              <a:rPr sz="2900" b="1" dirty="0">
                <a:latin typeface="Tahoma"/>
                <a:cs typeface="Tahoma"/>
              </a:rPr>
              <a:t>Ní</a:t>
            </a:r>
            <a:r>
              <a:rPr sz="2900" b="1" spc="-10" dirty="0">
                <a:latin typeface="Tahoma"/>
                <a:cs typeface="Tahoma"/>
              </a:rPr>
              <a:t>v</a:t>
            </a:r>
            <a:r>
              <a:rPr sz="2900" b="1" dirty="0">
                <a:latin typeface="Tahoma"/>
                <a:cs typeface="Tahoma"/>
              </a:rPr>
              <a:t>el</a:t>
            </a:r>
            <a:r>
              <a:rPr sz="2900" b="1" spc="-10" dirty="0">
                <a:latin typeface="Tahoma"/>
                <a:cs typeface="Tahoma"/>
              </a:rPr>
              <a:t> </a:t>
            </a:r>
            <a:r>
              <a:rPr sz="2900" b="1" spc="-5" dirty="0">
                <a:latin typeface="Tahoma"/>
                <a:cs typeface="Tahoma"/>
              </a:rPr>
              <a:t>d</a:t>
            </a:r>
            <a:r>
              <a:rPr sz="2900" b="1" dirty="0">
                <a:latin typeface="Tahoma"/>
                <a:cs typeface="Tahoma"/>
              </a:rPr>
              <a:t>e </a:t>
            </a:r>
            <a:r>
              <a:rPr sz="2900" b="1" spc="-5" dirty="0">
                <a:latin typeface="Tahoma"/>
                <a:cs typeface="Tahoma"/>
              </a:rPr>
              <a:t>preç</a:t>
            </a:r>
            <a:r>
              <a:rPr sz="2900" b="1" dirty="0">
                <a:latin typeface="Tahoma"/>
                <a:cs typeface="Tahoma"/>
              </a:rPr>
              <a:t>o</a:t>
            </a:r>
            <a:r>
              <a:rPr sz="2900" b="1" spc="5" dirty="0">
                <a:latin typeface="Tahoma"/>
                <a:cs typeface="Tahoma"/>
              </a:rPr>
              <a:t> </a:t>
            </a:r>
            <a:r>
              <a:rPr sz="2900" b="1" dirty="0">
                <a:latin typeface="Tahoma"/>
                <a:cs typeface="Tahoma"/>
              </a:rPr>
              <a:t>em</a:t>
            </a:r>
            <a:r>
              <a:rPr sz="2900" b="1" spc="140" dirty="0">
                <a:latin typeface="Tahoma"/>
                <a:cs typeface="Tahoma"/>
              </a:rPr>
              <a:t> </a:t>
            </a:r>
            <a:r>
              <a:rPr sz="2900" b="1" spc="-5" dirty="0">
                <a:latin typeface="Tahoma"/>
                <a:cs typeface="Tahoma"/>
              </a:rPr>
              <a:t>1999</a:t>
            </a:r>
            <a:endParaRPr sz="2900">
              <a:latin typeface="Tahoma"/>
              <a:cs typeface="Tahoma"/>
            </a:endParaRPr>
          </a:p>
        </p:txBody>
      </p:sp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030" marR="5080" indent="-608965">
              <a:lnSpc>
                <a:spcPct val="100299"/>
              </a:lnSpc>
            </a:pPr>
            <a:r>
              <a:rPr sz="3200" dirty="0"/>
              <a:t>Os</a:t>
            </a:r>
            <a:r>
              <a:rPr sz="3200" spc="-15" dirty="0"/>
              <a:t> </a:t>
            </a:r>
            <a:r>
              <a:rPr sz="3200" dirty="0"/>
              <a:t>Filmes </a:t>
            </a:r>
            <a:r>
              <a:rPr sz="3200" spc="-10" dirty="0"/>
              <a:t>m</a:t>
            </a:r>
            <a:r>
              <a:rPr sz="3200" dirty="0"/>
              <a:t>ais Populares</a:t>
            </a:r>
            <a:r>
              <a:rPr sz="3200" spc="-25" dirty="0"/>
              <a:t> </a:t>
            </a:r>
            <a:r>
              <a:rPr sz="3200" dirty="0"/>
              <a:t>de</a:t>
            </a:r>
            <a:r>
              <a:rPr sz="3200" spc="-15" dirty="0"/>
              <a:t> </a:t>
            </a:r>
            <a:r>
              <a:rPr sz="3200" dirty="0"/>
              <a:t>Todos</a:t>
            </a:r>
            <a:r>
              <a:rPr sz="3200" spc="-25" dirty="0"/>
              <a:t> </a:t>
            </a:r>
            <a:r>
              <a:rPr sz="3200" dirty="0"/>
              <a:t>os Te</a:t>
            </a:r>
            <a:r>
              <a:rPr sz="3200" spc="-15" dirty="0"/>
              <a:t>m</a:t>
            </a:r>
            <a:r>
              <a:rPr sz="3200" dirty="0"/>
              <a:t>pos,</a:t>
            </a:r>
            <a:r>
              <a:rPr sz="3200" spc="-30" dirty="0"/>
              <a:t> </a:t>
            </a:r>
            <a:r>
              <a:rPr sz="3200" dirty="0"/>
              <a:t>corrig</a:t>
            </a:r>
            <a:r>
              <a:rPr sz="3200" spc="-10" dirty="0"/>
              <a:t>i</a:t>
            </a:r>
            <a:r>
              <a:rPr sz="3200" dirty="0"/>
              <a:t>dos</a:t>
            </a:r>
            <a:r>
              <a:rPr sz="3200" spc="-35" dirty="0"/>
              <a:t> </a:t>
            </a:r>
            <a:r>
              <a:rPr sz="3200" dirty="0"/>
              <a:t>pe</a:t>
            </a:r>
            <a:r>
              <a:rPr sz="3200" spc="-10" dirty="0"/>
              <a:t>l</a:t>
            </a:r>
            <a:r>
              <a:rPr sz="3200" dirty="0"/>
              <a:t>a</a:t>
            </a:r>
            <a:r>
              <a:rPr sz="3200" spc="-20" dirty="0"/>
              <a:t> </a:t>
            </a:r>
            <a:r>
              <a:rPr sz="3200" dirty="0"/>
              <a:t>Infl</a:t>
            </a:r>
            <a:r>
              <a:rPr sz="3200" spc="-15" dirty="0"/>
              <a:t>a</a:t>
            </a:r>
            <a:r>
              <a:rPr sz="3200" dirty="0"/>
              <a:t>ç</a:t>
            </a:r>
            <a:r>
              <a:rPr sz="3200" spc="-10" dirty="0"/>
              <a:t>ã</a:t>
            </a:r>
            <a:r>
              <a:rPr sz="3200" dirty="0"/>
              <a:t>o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8593835" y="1534667"/>
            <a:ext cx="82550" cy="315595"/>
          </a:xfrm>
          <a:custGeom>
            <a:avLst/>
            <a:gdLst/>
            <a:ahLst/>
            <a:cxnLst/>
            <a:rect l="l" t="t" r="r" b="b"/>
            <a:pathLst>
              <a:path w="82550" h="315594">
                <a:moveTo>
                  <a:pt x="0" y="315467"/>
                </a:moveTo>
                <a:lnTo>
                  <a:pt x="82296" y="315467"/>
                </a:lnTo>
                <a:lnTo>
                  <a:pt x="82296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93835" y="1850135"/>
            <a:ext cx="82550" cy="327660"/>
          </a:xfrm>
          <a:custGeom>
            <a:avLst/>
            <a:gdLst/>
            <a:ahLst/>
            <a:cxnLst/>
            <a:rect l="l" t="t" r="r" b="b"/>
            <a:pathLst>
              <a:path w="82550" h="327660">
                <a:moveTo>
                  <a:pt x="0" y="327660"/>
                </a:moveTo>
                <a:lnTo>
                  <a:pt x="82296" y="327660"/>
                </a:lnTo>
                <a:lnTo>
                  <a:pt x="82296" y="0"/>
                </a:lnTo>
                <a:lnTo>
                  <a:pt x="0" y="0"/>
                </a:lnTo>
                <a:lnTo>
                  <a:pt x="0" y="32766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3835" y="2177795"/>
            <a:ext cx="82550" cy="425450"/>
          </a:xfrm>
          <a:custGeom>
            <a:avLst/>
            <a:gdLst/>
            <a:ahLst/>
            <a:cxnLst/>
            <a:rect l="l" t="t" r="r" b="b"/>
            <a:pathLst>
              <a:path w="82550" h="425450">
                <a:moveTo>
                  <a:pt x="0" y="425196"/>
                </a:moveTo>
                <a:lnTo>
                  <a:pt x="82296" y="425196"/>
                </a:lnTo>
                <a:lnTo>
                  <a:pt x="82296" y="0"/>
                </a:lnTo>
                <a:lnTo>
                  <a:pt x="0" y="0"/>
                </a:lnTo>
                <a:lnTo>
                  <a:pt x="0" y="42519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93835" y="2602992"/>
            <a:ext cx="82550" cy="439420"/>
          </a:xfrm>
          <a:custGeom>
            <a:avLst/>
            <a:gdLst/>
            <a:ahLst/>
            <a:cxnLst/>
            <a:rect l="l" t="t" r="r" b="b"/>
            <a:pathLst>
              <a:path w="82550" h="439419">
                <a:moveTo>
                  <a:pt x="0" y="438912"/>
                </a:moveTo>
                <a:lnTo>
                  <a:pt x="82296" y="438912"/>
                </a:lnTo>
                <a:lnTo>
                  <a:pt x="82296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93835" y="3041904"/>
            <a:ext cx="82550" cy="425450"/>
          </a:xfrm>
          <a:custGeom>
            <a:avLst/>
            <a:gdLst/>
            <a:ahLst/>
            <a:cxnLst/>
            <a:rect l="l" t="t" r="r" b="b"/>
            <a:pathLst>
              <a:path w="82550" h="425450">
                <a:moveTo>
                  <a:pt x="0" y="425196"/>
                </a:moveTo>
                <a:lnTo>
                  <a:pt x="82296" y="425196"/>
                </a:lnTo>
                <a:lnTo>
                  <a:pt x="82296" y="0"/>
                </a:lnTo>
                <a:lnTo>
                  <a:pt x="0" y="0"/>
                </a:lnTo>
                <a:lnTo>
                  <a:pt x="0" y="42519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93835" y="3467100"/>
            <a:ext cx="82550" cy="424180"/>
          </a:xfrm>
          <a:custGeom>
            <a:avLst/>
            <a:gdLst/>
            <a:ahLst/>
            <a:cxnLst/>
            <a:rect l="l" t="t" r="r" b="b"/>
            <a:pathLst>
              <a:path w="82550" h="424179">
                <a:moveTo>
                  <a:pt x="0" y="423672"/>
                </a:moveTo>
                <a:lnTo>
                  <a:pt x="82296" y="423672"/>
                </a:lnTo>
                <a:lnTo>
                  <a:pt x="82296" y="0"/>
                </a:lnTo>
                <a:lnTo>
                  <a:pt x="0" y="0"/>
                </a:lnTo>
                <a:lnTo>
                  <a:pt x="0" y="423672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3835" y="3890771"/>
            <a:ext cx="82550" cy="440690"/>
          </a:xfrm>
          <a:custGeom>
            <a:avLst/>
            <a:gdLst/>
            <a:ahLst/>
            <a:cxnLst/>
            <a:rect l="l" t="t" r="r" b="b"/>
            <a:pathLst>
              <a:path w="82550" h="440689">
                <a:moveTo>
                  <a:pt x="0" y="440435"/>
                </a:moveTo>
                <a:lnTo>
                  <a:pt x="82296" y="440435"/>
                </a:lnTo>
                <a:lnTo>
                  <a:pt x="82296" y="0"/>
                </a:lnTo>
                <a:lnTo>
                  <a:pt x="0" y="0"/>
                </a:lnTo>
                <a:lnTo>
                  <a:pt x="0" y="44043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93835" y="4331208"/>
            <a:ext cx="82550" cy="424180"/>
          </a:xfrm>
          <a:custGeom>
            <a:avLst/>
            <a:gdLst/>
            <a:ahLst/>
            <a:cxnLst/>
            <a:rect l="l" t="t" r="r" b="b"/>
            <a:pathLst>
              <a:path w="82550" h="424179">
                <a:moveTo>
                  <a:pt x="0" y="423671"/>
                </a:moveTo>
                <a:lnTo>
                  <a:pt x="82296" y="423671"/>
                </a:lnTo>
                <a:lnTo>
                  <a:pt x="82296" y="0"/>
                </a:lnTo>
                <a:lnTo>
                  <a:pt x="0" y="0"/>
                </a:lnTo>
                <a:lnTo>
                  <a:pt x="0" y="423671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93835" y="4754879"/>
            <a:ext cx="82550" cy="437515"/>
          </a:xfrm>
          <a:custGeom>
            <a:avLst/>
            <a:gdLst/>
            <a:ahLst/>
            <a:cxnLst/>
            <a:rect l="l" t="t" r="r" b="b"/>
            <a:pathLst>
              <a:path w="82550" h="437514">
                <a:moveTo>
                  <a:pt x="0" y="437388"/>
                </a:moveTo>
                <a:lnTo>
                  <a:pt x="82296" y="437388"/>
                </a:lnTo>
                <a:lnTo>
                  <a:pt x="82296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3835" y="5192267"/>
            <a:ext cx="82550" cy="425450"/>
          </a:xfrm>
          <a:custGeom>
            <a:avLst/>
            <a:gdLst/>
            <a:ahLst/>
            <a:cxnLst/>
            <a:rect l="l" t="t" r="r" b="b"/>
            <a:pathLst>
              <a:path w="82550" h="425450">
                <a:moveTo>
                  <a:pt x="0" y="425195"/>
                </a:moveTo>
                <a:lnTo>
                  <a:pt x="82296" y="425195"/>
                </a:lnTo>
                <a:lnTo>
                  <a:pt x="82296" y="0"/>
                </a:lnTo>
                <a:lnTo>
                  <a:pt x="0" y="0"/>
                </a:lnTo>
                <a:lnTo>
                  <a:pt x="0" y="42519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93835" y="5617464"/>
            <a:ext cx="82550" cy="426720"/>
          </a:xfrm>
          <a:custGeom>
            <a:avLst/>
            <a:gdLst/>
            <a:ahLst/>
            <a:cxnLst/>
            <a:rect l="l" t="t" r="r" b="b"/>
            <a:pathLst>
              <a:path w="82550" h="426720">
                <a:moveTo>
                  <a:pt x="0" y="426720"/>
                </a:moveTo>
                <a:lnTo>
                  <a:pt x="82296" y="426720"/>
                </a:lnTo>
                <a:lnTo>
                  <a:pt x="82296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2168" y="6481571"/>
            <a:ext cx="4048125" cy="82550"/>
          </a:xfrm>
          <a:custGeom>
            <a:avLst/>
            <a:gdLst/>
            <a:ahLst/>
            <a:cxnLst/>
            <a:rect l="l" t="t" r="r" b="b"/>
            <a:pathLst>
              <a:path w="4048125" h="82550">
                <a:moveTo>
                  <a:pt x="0" y="82295"/>
                </a:moveTo>
                <a:lnTo>
                  <a:pt x="4047744" y="82295"/>
                </a:lnTo>
                <a:lnTo>
                  <a:pt x="4047744" y="0"/>
                </a:lnTo>
                <a:lnTo>
                  <a:pt x="0" y="0"/>
                </a:lnTo>
                <a:lnTo>
                  <a:pt x="0" y="8229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29911" y="6481571"/>
            <a:ext cx="1028700" cy="82550"/>
          </a:xfrm>
          <a:custGeom>
            <a:avLst/>
            <a:gdLst/>
            <a:ahLst/>
            <a:cxnLst/>
            <a:rect l="l" t="t" r="r" b="b"/>
            <a:pathLst>
              <a:path w="1028700" h="82550">
                <a:moveTo>
                  <a:pt x="0" y="82295"/>
                </a:moveTo>
                <a:lnTo>
                  <a:pt x="1028700" y="82295"/>
                </a:lnTo>
                <a:lnTo>
                  <a:pt x="1028700" y="0"/>
                </a:lnTo>
                <a:lnTo>
                  <a:pt x="0" y="0"/>
                </a:lnTo>
                <a:lnTo>
                  <a:pt x="0" y="8229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93835" y="6044184"/>
            <a:ext cx="82550" cy="437515"/>
          </a:xfrm>
          <a:custGeom>
            <a:avLst/>
            <a:gdLst/>
            <a:ahLst/>
            <a:cxnLst/>
            <a:rect l="l" t="t" r="r" b="b"/>
            <a:pathLst>
              <a:path w="82550" h="437514">
                <a:moveTo>
                  <a:pt x="0" y="437387"/>
                </a:moveTo>
                <a:lnTo>
                  <a:pt x="82296" y="437387"/>
                </a:lnTo>
                <a:lnTo>
                  <a:pt x="82296" y="0"/>
                </a:lnTo>
                <a:lnTo>
                  <a:pt x="0" y="0"/>
                </a:lnTo>
                <a:lnTo>
                  <a:pt x="0" y="43738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58611" y="6481571"/>
            <a:ext cx="3017520" cy="82550"/>
          </a:xfrm>
          <a:custGeom>
            <a:avLst/>
            <a:gdLst/>
            <a:ahLst/>
            <a:cxnLst/>
            <a:rect l="l" t="t" r="r" b="b"/>
            <a:pathLst>
              <a:path w="3017520" h="82550">
                <a:moveTo>
                  <a:pt x="0" y="82295"/>
                </a:moveTo>
                <a:lnTo>
                  <a:pt x="3017519" y="82295"/>
                </a:lnTo>
                <a:lnTo>
                  <a:pt x="3017519" y="0"/>
                </a:lnTo>
                <a:lnTo>
                  <a:pt x="0" y="0"/>
                </a:lnTo>
                <a:lnTo>
                  <a:pt x="0" y="8229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15112" y="1464563"/>
          <a:ext cx="8065006" cy="5001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7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63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ahoma"/>
                          <a:cs typeface="Tahoma"/>
                        </a:rPr>
                        <a:t>Fi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lme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52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Ano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de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6731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lançamen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to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52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Bi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l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heter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nterna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B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rut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em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Milh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õ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 de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Dól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1999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28955">
                      <a:solidFill>
                        <a:srgbClr val="000000"/>
                      </a:solidFill>
                      <a:prstDash val="solid"/>
                    </a:lnT>
                    <a:lnB w="1524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25"/>
                        </a:spcBef>
                        <a:tabLst>
                          <a:tab pos="421005" algn="l"/>
                        </a:tabLst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1.	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..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.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E o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v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ent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le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v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u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5240">
                      <a:solidFill>
                        <a:srgbClr val="000000"/>
                      </a:solidFill>
                      <a:prstDash val="solid"/>
                    </a:lnT>
                    <a:lnB w="152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0" algn="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1939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5240">
                      <a:solidFill>
                        <a:srgbClr val="000000"/>
                      </a:solidFill>
                      <a:prstDash val="solid"/>
                    </a:lnT>
                    <a:lnB w="152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$920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5240">
                      <a:solidFill>
                        <a:srgbClr val="000000"/>
                      </a:solidFill>
                      <a:prstDash val="solid"/>
                    </a:lnT>
                    <a:lnB w="1524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30"/>
                        </a:spcBef>
                        <a:tabLst>
                          <a:tab pos="420370" algn="l"/>
                        </a:tabLst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2.	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Guer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 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as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Est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elas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5240">
                      <a:solidFill>
                        <a:srgbClr val="000000"/>
                      </a:solidFill>
                      <a:prstDash val="solid"/>
                    </a:lnT>
                    <a:lnB w="137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1977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5240">
                      <a:solidFill>
                        <a:srgbClr val="000000"/>
                      </a:solidFill>
                      <a:prstDash val="solid"/>
                    </a:lnT>
                    <a:lnB w="1371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798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5240">
                      <a:solidFill>
                        <a:srgbClr val="000000"/>
                      </a:solidFill>
                      <a:prstDash val="solid"/>
                    </a:lnT>
                    <a:lnB w="1371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434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421005" algn="l"/>
                        </a:tabLst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3.	A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viç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ebel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3715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1965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3715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638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3715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195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50"/>
                        </a:spcBef>
                        <a:tabLst>
                          <a:tab pos="417830" algn="l"/>
                        </a:tabLst>
                      </a:pPr>
                      <a:r>
                        <a:rPr sz="1800" spc="-15" dirty="0">
                          <a:latin typeface="Tahoma"/>
                          <a:cs typeface="Tahoma"/>
                        </a:rPr>
                        <a:t>4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.	Titanic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523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1997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523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601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523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30"/>
                        </a:spcBef>
                        <a:tabLst>
                          <a:tab pos="420370" algn="l"/>
                        </a:tabLst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5.	E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.</a:t>
                      </a:r>
                      <a:r>
                        <a:rPr sz="1800" spc="-24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5239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1982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5239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601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5239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433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45"/>
                        </a:spcBef>
                        <a:tabLst>
                          <a:tab pos="420370" algn="l"/>
                        </a:tabLst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6.	Os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De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z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nd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mentos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1956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587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403860" algn="l"/>
                        </a:tabLst>
                      </a:pPr>
                      <a:r>
                        <a:rPr sz="1800" spc="-135" dirty="0">
                          <a:latin typeface="Tahoma"/>
                          <a:cs typeface="Tahoma"/>
                        </a:rPr>
                        <a:t>7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.	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ub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rão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1523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1975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1523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574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1523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195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45"/>
                        </a:spcBef>
                        <a:tabLst>
                          <a:tab pos="420370" algn="l"/>
                        </a:tabLst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8.	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Douto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J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v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ago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5239">
                      <a:solidFill>
                        <a:srgbClr val="000000"/>
                      </a:solidFill>
                      <a:prstDash val="solid"/>
                    </a:lnT>
                    <a:lnB w="1523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1965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5239">
                      <a:solidFill>
                        <a:srgbClr val="000000"/>
                      </a:solidFill>
                      <a:prstDash val="solid"/>
                    </a:lnT>
                    <a:lnB w="1523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543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5239">
                      <a:solidFill>
                        <a:srgbClr val="000000"/>
                      </a:solidFill>
                      <a:prstDash val="solid"/>
                    </a:lnT>
                    <a:lnB w="1523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420370" algn="l"/>
                        </a:tabLst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9.	Mogl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,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 Menino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Lobo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5239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1967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5239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485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5239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529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10.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 de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Ne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v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259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1937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1371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2590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476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715">
                      <a:solidFill>
                        <a:srgbClr val="000000"/>
                      </a:solidFill>
                      <a:prstDash val="solid"/>
                    </a:lnL>
                    <a:lnR w="28955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2590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1953" y="1277365"/>
            <a:ext cx="226123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In</a:t>
            </a:r>
            <a:r>
              <a:rPr sz="3600" spc="-15" dirty="0"/>
              <a:t>d</a:t>
            </a:r>
            <a:r>
              <a:rPr sz="3600" dirty="0"/>
              <a:t>exação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84149" y="2543936"/>
            <a:ext cx="8385809" cy="2084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Quando</a:t>
            </a:r>
            <a:r>
              <a:rPr sz="34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 va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l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or m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netár</a:t>
            </a:r>
            <a:r>
              <a:rPr sz="34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400" b="1" spc="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é </a:t>
            </a:r>
            <a:r>
              <a:rPr sz="3400" b="1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or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ig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do automati</a:t>
            </a:r>
            <a:r>
              <a:rPr sz="3400" b="1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am</a:t>
            </a:r>
            <a:r>
              <a:rPr sz="3400" b="1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nte</a:t>
            </a:r>
            <a:r>
              <a:rPr sz="3400" b="1" spc="3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pela </a:t>
            </a:r>
            <a:r>
              <a:rPr sz="34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nflaçã</a:t>
            </a:r>
            <a:r>
              <a:rPr sz="34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, determ</a:t>
            </a:r>
            <a:r>
              <a:rPr sz="34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nado por 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l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ei</a:t>
            </a:r>
            <a:r>
              <a:rPr sz="34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ou por</a:t>
            </a:r>
            <a:r>
              <a:rPr sz="34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ntrato,</a:t>
            </a:r>
            <a:r>
              <a:rPr sz="34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 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v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al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 é denom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nado co</a:t>
            </a:r>
            <a:r>
              <a:rPr sz="3400" b="1" dirty="0">
                <a:solidFill>
                  <a:srgbClr val="464981"/>
                </a:solidFill>
                <a:latin typeface="Times New Roman"/>
                <a:cs typeface="Times New Roman"/>
              </a:rPr>
              <a:t>m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o sendo “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4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ex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do pela </a:t>
            </a:r>
            <a:r>
              <a:rPr sz="34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nflaçã</a:t>
            </a:r>
            <a:r>
              <a:rPr sz="34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4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”.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5390" y="1277365"/>
            <a:ext cx="7265034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Taxas</a:t>
            </a:r>
            <a:r>
              <a:rPr sz="3600" b="1" spc="-20" dirty="0">
                <a:solidFill>
                  <a:srgbClr val="790015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de Juros Reais</a:t>
            </a:r>
            <a:r>
              <a:rPr sz="3600" b="1" spc="-25" dirty="0">
                <a:solidFill>
                  <a:srgbClr val="790015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e Nomi</a:t>
            </a:r>
            <a:r>
              <a:rPr sz="3600" b="1" spc="-15" dirty="0">
                <a:solidFill>
                  <a:srgbClr val="790015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790015"/>
                </a:solidFill>
                <a:latin typeface="Arial"/>
                <a:cs typeface="Arial"/>
              </a:rPr>
              <a:t>ais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9254" y="3000121"/>
            <a:ext cx="7456805" cy="165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A taxa de juros</a:t>
            </a:r>
            <a:r>
              <a:rPr sz="36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repr</a:t>
            </a:r>
            <a:r>
              <a:rPr sz="36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senta</a:t>
            </a:r>
            <a:r>
              <a:rPr sz="36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um pagamento fut</a:t>
            </a:r>
            <a:r>
              <a:rPr sz="36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ro</a:t>
            </a:r>
            <a:r>
              <a:rPr sz="36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por uma transferên</a:t>
            </a:r>
            <a:r>
              <a:rPr sz="36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ia em dinhe</a:t>
            </a:r>
            <a:r>
              <a:rPr sz="36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600" b="1" dirty="0">
                <a:solidFill>
                  <a:srgbClr val="464981"/>
                </a:solidFill>
                <a:latin typeface="Times New Roman"/>
                <a:cs typeface="Times New Roman"/>
              </a:rPr>
              <a:t>ro no passado.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2914" rIns="0" bIns="0" rtlCol="0">
            <a:spAutoFit/>
          </a:bodyPr>
          <a:lstStyle/>
          <a:p>
            <a:pPr marL="170180">
              <a:lnSpc>
                <a:spcPct val="100000"/>
              </a:lnSpc>
              <a:tabLst>
                <a:tab pos="2252980" algn="l"/>
                <a:tab pos="3625215" algn="l"/>
                <a:tab pos="5351780" algn="l"/>
              </a:tabLst>
            </a:pPr>
            <a:r>
              <a:rPr sz="3600" dirty="0"/>
              <a:t>Taxas</a:t>
            </a:r>
            <a:r>
              <a:rPr sz="3600" spc="-15" dirty="0"/>
              <a:t> </a:t>
            </a:r>
            <a:r>
              <a:rPr sz="3600" dirty="0"/>
              <a:t>de	Juros	Re</a:t>
            </a:r>
            <a:r>
              <a:rPr sz="3600" spc="5" dirty="0"/>
              <a:t>a</a:t>
            </a:r>
            <a:r>
              <a:rPr sz="3600" dirty="0"/>
              <a:t>is</a:t>
            </a:r>
            <a:r>
              <a:rPr sz="3600" spc="-20" dirty="0"/>
              <a:t> </a:t>
            </a:r>
            <a:r>
              <a:rPr sz="3600" dirty="0"/>
              <a:t>e	Nominais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6549" y="1936877"/>
            <a:ext cx="7757795" cy="3826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2930" marR="822960" indent="-343535">
              <a:lnSpc>
                <a:spcPct val="100000"/>
              </a:lnSpc>
              <a:buClr>
                <a:srgbClr val="EF9A0D"/>
              </a:buClr>
              <a:buSzPct val="70312"/>
              <a:buFont typeface="Wingdings"/>
              <a:buChar char=""/>
              <a:tabLst>
                <a:tab pos="583565" algn="l"/>
              </a:tabLst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ta</a:t>
            </a:r>
            <a:r>
              <a:rPr sz="3200" b="1" spc="5" dirty="0">
                <a:solidFill>
                  <a:srgbClr val="A40020"/>
                </a:solidFill>
                <a:latin typeface="Times New Roman"/>
                <a:cs typeface="Times New Roman"/>
              </a:rPr>
              <a:t>x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a</a:t>
            </a:r>
            <a:r>
              <a:rPr sz="3200" b="1" spc="-15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de j</a:t>
            </a:r>
            <a:r>
              <a:rPr sz="3200" b="1" spc="-15" dirty="0">
                <a:solidFill>
                  <a:srgbClr val="A40020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A40020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s</a:t>
            </a:r>
            <a:r>
              <a:rPr sz="3200" b="1" spc="-2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nomi</a:t>
            </a:r>
            <a:r>
              <a:rPr sz="3200" b="1" spc="-15" dirty="0">
                <a:solidFill>
                  <a:srgbClr val="A40020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al</a:t>
            </a:r>
            <a:r>
              <a:rPr sz="3200" b="1" spc="-1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é a</a:t>
            </a:r>
            <a:r>
              <a:rPr sz="32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taxa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não c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igida</a:t>
            </a:r>
            <a:r>
              <a:rPr sz="3200" b="1" spc="-3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pela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inf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l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ç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ã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983615" lvl="1" indent="-286385">
              <a:lnSpc>
                <a:spcPct val="100000"/>
              </a:lnSpc>
              <a:spcBef>
                <a:spcPts val="680"/>
              </a:spcBef>
              <a:buClr>
                <a:srgbClr val="EE9100"/>
              </a:buClr>
              <a:buSzPct val="69642"/>
              <a:buFont typeface="Wingdings"/>
              <a:buChar char=""/>
              <a:tabLst>
                <a:tab pos="984250" algn="l"/>
              </a:tabLst>
            </a:pP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É a</a:t>
            </a:r>
            <a:r>
              <a:rPr sz="28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ta</a:t>
            </a:r>
            <a:r>
              <a:rPr sz="28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x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de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j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ros q</a:t>
            </a:r>
            <a:r>
              <a:rPr sz="2800" b="1" spc="0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e o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b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nco 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464981"/>
                </a:solidFill>
                <a:latin typeface="Times New Roman"/>
                <a:cs typeface="Times New Roman"/>
              </a:rPr>
              <a:t>g</a:t>
            </a:r>
            <a:r>
              <a:rPr sz="2800" b="1" spc="-5" dirty="0">
                <a:solidFill>
                  <a:srgbClr val="464981"/>
                </a:solidFill>
                <a:latin typeface="Times New Roman"/>
                <a:cs typeface="Times New Roman"/>
              </a:rPr>
              <a:t>a.</a:t>
            </a:r>
            <a:endParaRPr sz="2800">
              <a:latin typeface="Times New Roman"/>
              <a:cs typeface="Times New Roman"/>
            </a:endParaRPr>
          </a:p>
          <a:p>
            <a:pPr marL="582930" indent="-343535">
              <a:lnSpc>
                <a:spcPct val="100000"/>
              </a:lnSpc>
              <a:spcBef>
                <a:spcPts val="760"/>
              </a:spcBef>
              <a:buClr>
                <a:srgbClr val="EF9A0D"/>
              </a:buClr>
              <a:buSzPct val="70312"/>
              <a:buFont typeface="Wingdings"/>
              <a:buChar char=""/>
              <a:tabLst>
                <a:tab pos="583565" algn="l"/>
              </a:tabLst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ta</a:t>
            </a:r>
            <a:r>
              <a:rPr sz="3200" b="1" spc="5" dirty="0">
                <a:solidFill>
                  <a:srgbClr val="A40020"/>
                </a:solidFill>
                <a:latin typeface="Times New Roman"/>
                <a:cs typeface="Times New Roman"/>
              </a:rPr>
              <a:t>x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a</a:t>
            </a:r>
            <a:r>
              <a:rPr sz="3200" b="1" spc="-15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de j</a:t>
            </a:r>
            <a:r>
              <a:rPr sz="3200" b="1" spc="-15" dirty="0">
                <a:solidFill>
                  <a:srgbClr val="A40020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A40020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s</a:t>
            </a:r>
            <a:r>
              <a:rPr sz="3200" b="1" spc="-2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A4002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A40020"/>
                </a:solidFill>
                <a:latin typeface="Times New Roman"/>
                <a:cs typeface="Times New Roman"/>
              </a:rPr>
              <a:t>al</a:t>
            </a:r>
            <a:r>
              <a:rPr sz="3200" b="1" spc="1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é a taxa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nomi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al</a:t>
            </a:r>
            <a:endParaRPr sz="3200">
              <a:latin typeface="Times New Roman"/>
              <a:cs typeface="Times New Roman"/>
            </a:endParaRPr>
          </a:p>
          <a:p>
            <a:pPr marL="582930">
              <a:lnSpc>
                <a:spcPct val="100000"/>
              </a:lnSpc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co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rigida</a:t>
            </a:r>
            <a:r>
              <a:rPr sz="3200" b="1" spc="-3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pela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flaç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ã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800" b="1" spc="-10" dirty="0">
                <a:latin typeface="Tahoma"/>
                <a:cs typeface="Tahoma"/>
              </a:rPr>
              <a:t>Tax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dirty="0">
                <a:latin typeface="Tahoma"/>
                <a:cs typeface="Tahoma"/>
              </a:rPr>
              <a:t> d</a:t>
            </a:r>
            <a:r>
              <a:rPr sz="2800" b="1" spc="-5" dirty="0">
                <a:latin typeface="Tahoma"/>
                <a:cs typeface="Tahoma"/>
              </a:rPr>
              <a:t>e </a:t>
            </a:r>
            <a:r>
              <a:rPr sz="2800" b="1" dirty="0">
                <a:latin typeface="Tahoma"/>
                <a:cs typeface="Tahoma"/>
              </a:rPr>
              <a:t>j</a:t>
            </a:r>
            <a:r>
              <a:rPr sz="2800" b="1" spc="-10" dirty="0">
                <a:latin typeface="Tahoma"/>
                <a:cs typeface="Tahoma"/>
              </a:rPr>
              <a:t>uro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re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=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4344670" algn="l"/>
              </a:tabLst>
            </a:pPr>
            <a:r>
              <a:rPr sz="2800" b="1" spc="-10" dirty="0">
                <a:latin typeface="Tahoma"/>
                <a:cs typeface="Tahoma"/>
              </a:rPr>
              <a:t>(Tax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0" dirty="0">
                <a:latin typeface="Tahoma"/>
                <a:cs typeface="Tahoma"/>
              </a:rPr>
              <a:t>d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juros </a:t>
            </a:r>
            <a:r>
              <a:rPr sz="2800" b="1" spc="-10" dirty="0">
                <a:latin typeface="Tahoma"/>
                <a:cs typeface="Tahoma"/>
              </a:rPr>
              <a:t>nom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na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dirty="0">
                <a:latin typeface="Tahoma"/>
                <a:cs typeface="Tahoma"/>
              </a:rPr>
              <a:t>	</a:t>
            </a:r>
            <a:r>
              <a:rPr sz="2800" b="1" spc="-5" dirty="0">
                <a:latin typeface="Tahoma"/>
                <a:cs typeface="Tahoma"/>
              </a:rPr>
              <a:t>–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Tax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inf</a:t>
            </a:r>
            <a:r>
              <a:rPr sz="2800" b="1" spc="-20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aç</a:t>
            </a:r>
            <a:r>
              <a:rPr sz="2800" b="1" spc="-20" dirty="0">
                <a:latin typeface="Tahoma"/>
                <a:cs typeface="Tahoma"/>
              </a:rPr>
              <a:t>ã</a:t>
            </a:r>
            <a:r>
              <a:rPr sz="2800" b="1" spc="-10" dirty="0">
                <a:latin typeface="Tahoma"/>
                <a:cs typeface="Tahoma"/>
              </a:rPr>
              <a:t>o)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7543800" cy="2438400"/>
          </a:xfrm>
          <a:noFill/>
          <a:ln/>
        </p:spPr>
        <p:txBody>
          <a:bodyPr/>
          <a:lstStyle/>
          <a:p>
            <a:pPr>
              <a:buSzPct val="80000"/>
            </a:pPr>
            <a:r>
              <a:rPr lang="en-US" sz="3300"/>
              <a:t>As pessoas reservam dinheiro porque este é um meio de troca. </a:t>
            </a:r>
            <a:endParaRPr lang="en-US"/>
          </a:p>
          <a:p>
            <a:pPr lvl="1">
              <a:buClr>
                <a:schemeClr val="bg2"/>
              </a:buClr>
              <a:buSzPct val="70000"/>
              <a:buFont typeface="Monotype Sorts" pitchFamily="2" charset="2"/>
              <a:buChar char="u"/>
            </a:pPr>
            <a:r>
              <a:rPr lang="en-US">
                <a:solidFill>
                  <a:srgbClr val="474A81"/>
                </a:solidFill>
              </a:rPr>
              <a:t>A quantidade de dinheiro que as pessoas escolhem reservar depende dos preços dos bens e produtos.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effectLst/>
              </a:rPr>
              <a:t>Oferta de Moeda, Demanda por Moeda e Equilíbrio Monetário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bldLvl="2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2914" rIns="0" bIns="0" rtlCol="0">
            <a:spAutoFit/>
          </a:bodyPr>
          <a:lstStyle/>
          <a:p>
            <a:pPr marL="170180">
              <a:lnSpc>
                <a:spcPct val="100000"/>
              </a:lnSpc>
              <a:tabLst>
                <a:tab pos="2252980" algn="l"/>
                <a:tab pos="3625215" algn="l"/>
                <a:tab pos="5351780" algn="l"/>
              </a:tabLst>
            </a:pPr>
            <a:r>
              <a:rPr sz="3600" dirty="0"/>
              <a:t>Taxas</a:t>
            </a:r>
            <a:r>
              <a:rPr sz="3600" spc="-15" dirty="0"/>
              <a:t> </a:t>
            </a:r>
            <a:r>
              <a:rPr sz="3600" dirty="0"/>
              <a:t>de	Juros	Re</a:t>
            </a:r>
            <a:r>
              <a:rPr sz="3600" spc="5" dirty="0"/>
              <a:t>a</a:t>
            </a:r>
            <a:r>
              <a:rPr sz="3600" dirty="0"/>
              <a:t>is</a:t>
            </a:r>
            <a:r>
              <a:rPr sz="3600" spc="-20" dirty="0"/>
              <a:t> </a:t>
            </a:r>
            <a:r>
              <a:rPr sz="3600" dirty="0"/>
              <a:t>e	Nominais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30225" y="2013077"/>
            <a:ext cx="8325484" cy="336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EF9A0D"/>
              </a:buClr>
              <a:buSzPct val="70312"/>
              <a:buFont typeface="Wingdings"/>
              <a:buChar char=""/>
              <a:tabLst>
                <a:tab pos="355600" algn="l"/>
              </a:tabLst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Vo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ê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emprest</a:t>
            </a:r>
            <a:r>
              <a:rPr sz="32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$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1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,0</a:t>
            </a:r>
            <a:r>
              <a:rPr sz="32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0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0</a:t>
            </a:r>
            <a:r>
              <a:rPr sz="3200" b="1" spc="-4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por um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ano.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EF9A0D"/>
              </a:buClr>
              <a:buSzPct val="70312"/>
              <a:buFont typeface="Wingdings"/>
              <a:buChar char=""/>
              <a:tabLst>
                <a:tab pos="355600" algn="l"/>
              </a:tabLst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 taxa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juros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nom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nal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era</a:t>
            </a:r>
            <a:r>
              <a:rPr sz="32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 15%.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EF9A0D"/>
              </a:buClr>
              <a:buSzPct val="70312"/>
              <a:buFont typeface="Wingdings"/>
              <a:buChar char=""/>
              <a:tabLst>
                <a:tab pos="355600" algn="l"/>
              </a:tabLst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Durante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 ano,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 i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fla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ç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ão</a:t>
            </a:r>
            <a:r>
              <a:rPr sz="3200" b="1" spc="-3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foi 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 10%.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b="1" i="1" dirty="0">
                <a:solidFill>
                  <a:srgbClr val="A40020"/>
                </a:solidFill>
                <a:latin typeface="Arial"/>
                <a:cs typeface="Arial"/>
              </a:rPr>
              <a:t>Ta</a:t>
            </a:r>
            <a:r>
              <a:rPr sz="2600" b="1" i="1" spc="5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2600" b="1" i="1" dirty="0">
                <a:solidFill>
                  <a:srgbClr val="A40020"/>
                </a:solidFill>
                <a:latin typeface="Arial"/>
                <a:cs typeface="Arial"/>
              </a:rPr>
              <a:t>a</a:t>
            </a:r>
            <a:r>
              <a:rPr sz="2600" b="1" i="1" spc="-1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A40020"/>
                </a:solidFill>
                <a:latin typeface="Arial"/>
                <a:cs typeface="Arial"/>
              </a:rPr>
              <a:t>de juros</a:t>
            </a:r>
            <a:r>
              <a:rPr sz="2600" b="1" i="1" spc="-1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A40020"/>
                </a:solidFill>
                <a:latin typeface="Arial"/>
                <a:cs typeface="Arial"/>
              </a:rPr>
              <a:t>real = Ta</a:t>
            </a:r>
            <a:r>
              <a:rPr sz="2600" b="1" i="1" spc="5" dirty="0">
                <a:solidFill>
                  <a:srgbClr val="A40020"/>
                </a:solidFill>
                <a:latin typeface="Arial"/>
                <a:cs typeface="Arial"/>
              </a:rPr>
              <a:t>x</a:t>
            </a:r>
            <a:r>
              <a:rPr sz="2600" b="1" i="1" dirty="0">
                <a:solidFill>
                  <a:srgbClr val="A40020"/>
                </a:solidFill>
                <a:latin typeface="Arial"/>
                <a:cs typeface="Arial"/>
              </a:rPr>
              <a:t>a</a:t>
            </a:r>
            <a:r>
              <a:rPr sz="2600" b="1" i="1" spc="-1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A40020"/>
                </a:solidFill>
                <a:latin typeface="Arial"/>
                <a:cs typeface="Arial"/>
              </a:rPr>
              <a:t>de</a:t>
            </a:r>
            <a:r>
              <a:rPr sz="2600" b="1" i="1" spc="-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A40020"/>
                </a:solidFill>
                <a:latin typeface="Arial"/>
                <a:cs typeface="Arial"/>
              </a:rPr>
              <a:t>juros nominal</a:t>
            </a:r>
            <a:r>
              <a:rPr sz="2600" b="1" i="1" spc="-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A40020"/>
                </a:solidFill>
                <a:latin typeface="Arial"/>
                <a:cs typeface="Arial"/>
              </a:rPr>
              <a:t>– Inf</a:t>
            </a:r>
            <a:r>
              <a:rPr sz="2600" b="1" i="1" spc="-15" dirty="0">
                <a:solidFill>
                  <a:srgbClr val="A40020"/>
                </a:solidFill>
                <a:latin typeface="Arial"/>
                <a:cs typeface="Arial"/>
              </a:rPr>
              <a:t>l</a:t>
            </a:r>
            <a:r>
              <a:rPr sz="2600" b="1" i="1" dirty="0">
                <a:solidFill>
                  <a:srgbClr val="A40020"/>
                </a:solidFill>
                <a:latin typeface="Arial"/>
                <a:cs typeface="Arial"/>
              </a:rPr>
              <a:t>aç</a:t>
            </a:r>
            <a:r>
              <a:rPr sz="2600" b="1" i="1" spc="5" dirty="0">
                <a:solidFill>
                  <a:srgbClr val="A40020"/>
                </a:solidFill>
                <a:latin typeface="Arial"/>
                <a:cs typeface="Arial"/>
              </a:rPr>
              <a:t>ã</a:t>
            </a:r>
            <a:r>
              <a:rPr sz="2600" b="1" i="1" dirty="0">
                <a:solidFill>
                  <a:srgbClr val="A40020"/>
                </a:solidFill>
                <a:latin typeface="Arial"/>
                <a:cs typeface="Arial"/>
              </a:rPr>
              <a:t>o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>
              <a:latin typeface="Times New Roman"/>
              <a:cs typeface="Times New Roman"/>
            </a:endParaRPr>
          </a:p>
          <a:p>
            <a:pPr marL="2632710">
              <a:lnSpc>
                <a:spcPct val="100000"/>
              </a:lnSpc>
            </a:pPr>
            <a:r>
              <a:rPr sz="3200" b="1" i="1" dirty="0">
                <a:solidFill>
                  <a:srgbClr val="A40020"/>
                </a:solidFill>
                <a:latin typeface="Arial"/>
                <a:cs typeface="Arial"/>
              </a:rPr>
              <a:t>=</a:t>
            </a:r>
            <a:r>
              <a:rPr sz="3200" b="1" i="1" spc="-8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A40020"/>
                </a:solidFill>
                <a:latin typeface="Arial"/>
                <a:cs typeface="Arial"/>
              </a:rPr>
              <a:t>1</a:t>
            </a:r>
            <a:r>
              <a:rPr sz="3200" b="1" i="1" spc="-10" dirty="0">
                <a:solidFill>
                  <a:srgbClr val="A40020"/>
                </a:solidFill>
                <a:latin typeface="Arial"/>
                <a:cs typeface="Arial"/>
              </a:rPr>
              <a:t>5</a:t>
            </a:r>
            <a:r>
              <a:rPr sz="3200" b="1" i="1" dirty="0">
                <a:solidFill>
                  <a:srgbClr val="A40020"/>
                </a:solidFill>
                <a:latin typeface="Arial"/>
                <a:cs typeface="Arial"/>
              </a:rPr>
              <a:t>%</a:t>
            </a:r>
            <a:r>
              <a:rPr sz="3200" b="1" i="1" spc="-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A40020"/>
                </a:solidFill>
                <a:latin typeface="Arial"/>
                <a:cs typeface="Arial"/>
              </a:rPr>
              <a:t>-</a:t>
            </a:r>
            <a:r>
              <a:rPr sz="3200" b="1" i="1" spc="-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A40020"/>
                </a:solidFill>
                <a:latin typeface="Arial"/>
                <a:cs typeface="Arial"/>
              </a:rPr>
              <a:t>1</a:t>
            </a:r>
            <a:r>
              <a:rPr sz="3200" b="1" i="1" spc="-10" dirty="0">
                <a:solidFill>
                  <a:srgbClr val="A40020"/>
                </a:solidFill>
                <a:latin typeface="Arial"/>
                <a:cs typeface="Arial"/>
              </a:rPr>
              <a:t>0</a:t>
            </a:r>
            <a:r>
              <a:rPr sz="3200" b="1" i="1" dirty="0">
                <a:solidFill>
                  <a:srgbClr val="A40020"/>
                </a:solidFill>
                <a:latin typeface="Arial"/>
                <a:cs typeface="Arial"/>
              </a:rPr>
              <a:t>% = </a:t>
            </a:r>
            <a:r>
              <a:rPr sz="3200" b="1" i="1" spc="-15" dirty="0">
                <a:solidFill>
                  <a:srgbClr val="A40020"/>
                </a:solidFill>
                <a:latin typeface="Arial"/>
                <a:cs typeface="Arial"/>
              </a:rPr>
              <a:t>5</a:t>
            </a:r>
            <a:r>
              <a:rPr sz="3200" b="1" i="1" dirty="0">
                <a:solidFill>
                  <a:srgbClr val="A40020"/>
                </a:solidFill>
                <a:latin typeface="Arial"/>
                <a:cs typeface="Arial"/>
              </a:rPr>
              <a:t>%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29003" y="6099861"/>
            <a:ext cx="80391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baseline="36111" dirty="0">
                <a:latin typeface="Arial"/>
                <a:cs typeface="Arial"/>
              </a:rPr>
              <a:t>- </a:t>
            </a:r>
            <a:r>
              <a:rPr sz="3000" b="1" spc="-179" baseline="36111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1965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4347" y="5933135"/>
            <a:ext cx="16764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03654" y="5083302"/>
            <a:ext cx="6859905" cy="1905"/>
          </a:xfrm>
          <a:custGeom>
            <a:avLst/>
            <a:gdLst/>
            <a:ahLst/>
            <a:cxnLst/>
            <a:rect l="l" t="t" r="r" b="b"/>
            <a:pathLst>
              <a:path w="6859905" h="1904">
                <a:moveTo>
                  <a:pt x="0" y="1524"/>
                </a:moveTo>
                <a:lnTo>
                  <a:pt x="6859524" y="0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3173" y="1296161"/>
            <a:ext cx="6050280" cy="4775200"/>
          </a:xfrm>
          <a:custGeom>
            <a:avLst/>
            <a:gdLst/>
            <a:ahLst/>
            <a:cxnLst/>
            <a:rect l="l" t="t" r="r" b="b"/>
            <a:pathLst>
              <a:path w="6050280" h="4775200">
                <a:moveTo>
                  <a:pt x="6050280" y="4774628"/>
                </a:moveTo>
                <a:lnTo>
                  <a:pt x="0" y="4750816"/>
                </a:ln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4792" y="4084320"/>
            <a:ext cx="163195" cy="1905"/>
          </a:xfrm>
          <a:custGeom>
            <a:avLst/>
            <a:gdLst/>
            <a:ahLst/>
            <a:cxnLst/>
            <a:rect l="l" t="t" r="r" b="b"/>
            <a:pathLst>
              <a:path w="163194" h="1904">
                <a:moveTo>
                  <a:pt x="163068" y="0"/>
                </a:moveTo>
                <a:lnTo>
                  <a:pt x="0" y="152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4792" y="3108960"/>
            <a:ext cx="163195" cy="1905"/>
          </a:xfrm>
          <a:custGeom>
            <a:avLst/>
            <a:gdLst/>
            <a:ahLst/>
            <a:cxnLst/>
            <a:rect l="l" t="t" r="r" b="b"/>
            <a:pathLst>
              <a:path w="163194" h="1905">
                <a:moveTo>
                  <a:pt x="163068" y="0"/>
                </a:moveTo>
                <a:lnTo>
                  <a:pt x="0" y="152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4792" y="2132076"/>
            <a:ext cx="163195" cy="1905"/>
          </a:xfrm>
          <a:custGeom>
            <a:avLst/>
            <a:gdLst/>
            <a:ahLst/>
            <a:cxnLst/>
            <a:rect l="l" t="t" r="r" b="b"/>
            <a:pathLst>
              <a:path w="163194" h="1905">
                <a:moveTo>
                  <a:pt x="163068" y="0"/>
                </a:moveTo>
                <a:lnTo>
                  <a:pt x="0" y="152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69948" y="5957315"/>
            <a:ext cx="1905" cy="111760"/>
          </a:xfrm>
          <a:custGeom>
            <a:avLst/>
            <a:gdLst/>
            <a:ahLst/>
            <a:cxnLst/>
            <a:rect l="l" t="t" r="r" b="b"/>
            <a:pathLst>
              <a:path w="1905" h="111760">
                <a:moveTo>
                  <a:pt x="0" y="0"/>
                </a:moveTo>
                <a:lnTo>
                  <a:pt x="1524" y="11125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46832" y="5957315"/>
            <a:ext cx="1905" cy="111760"/>
          </a:xfrm>
          <a:custGeom>
            <a:avLst/>
            <a:gdLst/>
            <a:ahLst/>
            <a:cxnLst/>
            <a:rect l="l" t="t" r="r" b="b"/>
            <a:pathLst>
              <a:path w="1905" h="111760">
                <a:moveTo>
                  <a:pt x="0" y="0"/>
                </a:moveTo>
                <a:lnTo>
                  <a:pt x="1524" y="11125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16835" y="6099861"/>
            <a:ext cx="59245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1970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22191" y="5957315"/>
            <a:ext cx="1905" cy="111760"/>
          </a:xfrm>
          <a:custGeom>
            <a:avLst/>
            <a:gdLst/>
            <a:ahLst/>
            <a:cxnLst/>
            <a:rect l="l" t="t" r="r" b="b"/>
            <a:pathLst>
              <a:path w="1904" h="111760">
                <a:moveTo>
                  <a:pt x="0" y="0"/>
                </a:moveTo>
                <a:lnTo>
                  <a:pt x="1524" y="11125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69334" y="6099861"/>
            <a:ext cx="59245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1975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75346" y="6099861"/>
            <a:ext cx="59245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1995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50948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5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65832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5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56332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5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60448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5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90700" y="5870447"/>
            <a:ext cx="64135" cy="1905"/>
          </a:xfrm>
          <a:custGeom>
            <a:avLst/>
            <a:gdLst/>
            <a:ahLst/>
            <a:cxnLst/>
            <a:rect l="l" t="t" r="r" b="b"/>
            <a:pathLst>
              <a:path w="64135" h="1904">
                <a:moveTo>
                  <a:pt x="0" y="0"/>
                </a:moveTo>
                <a:lnTo>
                  <a:pt x="64007" y="152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90700" y="5679947"/>
            <a:ext cx="64135" cy="1905"/>
          </a:xfrm>
          <a:custGeom>
            <a:avLst/>
            <a:gdLst/>
            <a:ahLst/>
            <a:cxnLst/>
            <a:rect l="l" t="t" r="r" b="b"/>
            <a:pathLst>
              <a:path w="64135" h="1904">
                <a:moveTo>
                  <a:pt x="0" y="0"/>
                </a:moveTo>
                <a:lnTo>
                  <a:pt x="64007" y="152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90700" y="5489447"/>
            <a:ext cx="64135" cy="1905"/>
          </a:xfrm>
          <a:custGeom>
            <a:avLst/>
            <a:gdLst/>
            <a:ahLst/>
            <a:cxnLst/>
            <a:rect l="l" t="t" r="r" b="b"/>
            <a:pathLst>
              <a:path w="64135" h="1904">
                <a:moveTo>
                  <a:pt x="0" y="0"/>
                </a:moveTo>
                <a:lnTo>
                  <a:pt x="64007" y="152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90700" y="5298947"/>
            <a:ext cx="64135" cy="1905"/>
          </a:xfrm>
          <a:custGeom>
            <a:avLst/>
            <a:gdLst/>
            <a:ahLst/>
            <a:cxnLst/>
            <a:rect l="l" t="t" r="r" b="b"/>
            <a:pathLst>
              <a:path w="64135" h="1904">
                <a:moveTo>
                  <a:pt x="0" y="0"/>
                </a:moveTo>
                <a:lnTo>
                  <a:pt x="64007" y="152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90700" y="4893564"/>
            <a:ext cx="64135" cy="3175"/>
          </a:xfrm>
          <a:custGeom>
            <a:avLst/>
            <a:gdLst/>
            <a:ahLst/>
            <a:cxnLst/>
            <a:rect l="l" t="t" r="r" b="b"/>
            <a:pathLst>
              <a:path w="64135" h="3175">
                <a:moveTo>
                  <a:pt x="0" y="0"/>
                </a:moveTo>
                <a:lnTo>
                  <a:pt x="64007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90700" y="4680203"/>
            <a:ext cx="64135" cy="1905"/>
          </a:xfrm>
          <a:custGeom>
            <a:avLst/>
            <a:gdLst/>
            <a:ahLst/>
            <a:cxnLst/>
            <a:rect l="l" t="t" r="r" b="b"/>
            <a:pathLst>
              <a:path w="64135" h="1904">
                <a:moveTo>
                  <a:pt x="0" y="0"/>
                </a:moveTo>
                <a:lnTo>
                  <a:pt x="64007" y="1524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90700" y="4489703"/>
            <a:ext cx="64135" cy="1905"/>
          </a:xfrm>
          <a:custGeom>
            <a:avLst/>
            <a:gdLst/>
            <a:ahLst/>
            <a:cxnLst/>
            <a:rect l="l" t="t" r="r" b="b"/>
            <a:pathLst>
              <a:path w="64135" h="1904">
                <a:moveTo>
                  <a:pt x="0" y="0"/>
                </a:moveTo>
                <a:lnTo>
                  <a:pt x="64007" y="1524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90700" y="4274820"/>
            <a:ext cx="64135" cy="1905"/>
          </a:xfrm>
          <a:custGeom>
            <a:avLst/>
            <a:gdLst/>
            <a:ahLst/>
            <a:cxnLst/>
            <a:rect l="l" t="t" r="r" b="b"/>
            <a:pathLst>
              <a:path w="64135" h="1904">
                <a:moveTo>
                  <a:pt x="0" y="0"/>
                </a:moveTo>
                <a:lnTo>
                  <a:pt x="64007" y="152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90700" y="3893820"/>
            <a:ext cx="64135" cy="1905"/>
          </a:xfrm>
          <a:custGeom>
            <a:avLst/>
            <a:gdLst/>
            <a:ahLst/>
            <a:cxnLst/>
            <a:rect l="l" t="t" r="r" b="b"/>
            <a:pathLst>
              <a:path w="64135" h="1904">
                <a:moveTo>
                  <a:pt x="0" y="0"/>
                </a:moveTo>
                <a:lnTo>
                  <a:pt x="64007" y="152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90700" y="3680459"/>
            <a:ext cx="64135" cy="1905"/>
          </a:xfrm>
          <a:custGeom>
            <a:avLst/>
            <a:gdLst/>
            <a:ahLst/>
            <a:cxnLst/>
            <a:rect l="l" t="t" r="r" b="b"/>
            <a:pathLst>
              <a:path w="64135" h="1904">
                <a:moveTo>
                  <a:pt x="0" y="0"/>
                </a:moveTo>
                <a:lnTo>
                  <a:pt x="64007" y="152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90700" y="3489959"/>
            <a:ext cx="64135" cy="1905"/>
          </a:xfrm>
          <a:custGeom>
            <a:avLst/>
            <a:gdLst/>
            <a:ahLst/>
            <a:cxnLst/>
            <a:rect l="l" t="t" r="r" b="b"/>
            <a:pathLst>
              <a:path w="64135" h="1904">
                <a:moveTo>
                  <a:pt x="0" y="0"/>
                </a:moveTo>
                <a:lnTo>
                  <a:pt x="64007" y="152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90700" y="3299459"/>
            <a:ext cx="64135" cy="1905"/>
          </a:xfrm>
          <a:custGeom>
            <a:avLst/>
            <a:gdLst/>
            <a:ahLst/>
            <a:cxnLst/>
            <a:rect l="l" t="t" r="r" b="b"/>
            <a:pathLst>
              <a:path w="64135" h="1904">
                <a:moveTo>
                  <a:pt x="0" y="0"/>
                </a:moveTo>
                <a:lnTo>
                  <a:pt x="64007" y="152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90700" y="2322576"/>
            <a:ext cx="64135" cy="1905"/>
          </a:xfrm>
          <a:custGeom>
            <a:avLst/>
            <a:gdLst/>
            <a:ahLst/>
            <a:cxnLst/>
            <a:rect l="l" t="t" r="r" b="b"/>
            <a:pathLst>
              <a:path w="64135" h="1905">
                <a:moveTo>
                  <a:pt x="0" y="0"/>
                </a:moveTo>
                <a:lnTo>
                  <a:pt x="64007" y="152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90700" y="2513076"/>
            <a:ext cx="64135" cy="1905"/>
          </a:xfrm>
          <a:custGeom>
            <a:avLst/>
            <a:gdLst/>
            <a:ahLst/>
            <a:cxnLst/>
            <a:rect l="l" t="t" r="r" b="b"/>
            <a:pathLst>
              <a:path w="64135" h="1905">
                <a:moveTo>
                  <a:pt x="0" y="0"/>
                </a:moveTo>
                <a:lnTo>
                  <a:pt x="64007" y="152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90700" y="2703576"/>
            <a:ext cx="64135" cy="1905"/>
          </a:xfrm>
          <a:custGeom>
            <a:avLst/>
            <a:gdLst/>
            <a:ahLst/>
            <a:cxnLst/>
            <a:rect l="l" t="t" r="r" b="b"/>
            <a:pathLst>
              <a:path w="64135" h="1905">
                <a:moveTo>
                  <a:pt x="0" y="0"/>
                </a:moveTo>
                <a:lnTo>
                  <a:pt x="64007" y="152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90700" y="2894076"/>
            <a:ext cx="64135" cy="1905"/>
          </a:xfrm>
          <a:custGeom>
            <a:avLst/>
            <a:gdLst/>
            <a:ahLst/>
            <a:cxnLst/>
            <a:rect l="l" t="t" r="r" b="b"/>
            <a:pathLst>
              <a:path w="64135" h="1905">
                <a:moveTo>
                  <a:pt x="0" y="0"/>
                </a:moveTo>
                <a:lnTo>
                  <a:pt x="64007" y="152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90700" y="1345691"/>
            <a:ext cx="64135" cy="1905"/>
          </a:xfrm>
          <a:custGeom>
            <a:avLst/>
            <a:gdLst/>
            <a:ahLst/>
            <a:cxnLst/>
            <a:rect l="l" t="t" r="r" b="b"/>
            <a:pathLst>
              <a:path w="64135" h="1905">
                <a:moveTo>
                  <a:pt x="0" y="0"/>
                </a:moveTo>
                <a:lnTo>
                  <a:pt x="64007" y="152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90700" y="1536191"/>
            <a:ext cx="64135" cy="1905"/>
          </a:xfrm>
          <a:custGeom>
            <a:avLst/>
            <a:gdLst/>
            <a:ahLst/>
            <a:cxnLst/>
            <a:rect l="l" t="t" r="r" b="b"/>
            <a:pathLst>
              <a:path w="64135" h="1905">
                <a:moveTo>
                  <a:pt x="0" y="0"/>
                </a:moveTo>
                <a:lnTo>
                  <a:pt x="64007" y="152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90700" y="1726692"/>
            <a:ext cx="64135" cy="1905"/>
          </a:xfrm>
          <a:custGeom>
            <a:avLst/>
            <a:gdLst/>
            <a:ahLst/>
            <a:cxnLst/>
            <a:rect l="l" t="t" r="r" b="b"/>
            <a:pathLst>
              <a:path w="64135" h="1905">
                <a:moveTo>
                  <a:pt x="0" y="0"/>
                </a:moveTo>
                <a:lnTo>
                  <a:pt x="64007" y="152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90700" y="1917192"/>
            <a:ext cx="64135" cy="1905"/>
          </a:xfrm>
          <a:custGeom>
            <a:avLst/>
            <a:gdLst/>
            <a:ahLst/>
            <a:cxnLst/>
            <a:rect l="l" t="t" r="r" b="b"/>
            <a:pathLst>
              <a:path w="64135" h="1905">
                <a:moveTo>
                  <a:pt x="0" y="0"/>
                </a:moveTo>
                <a:lnTo>
                  <a:pt x="64007" y="152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7832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5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41191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4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8832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4" h="62864">
                <a:moveTo>
                  <a:pt x="0" y="0"/>
                </a:moveTo>
                <a:lnTo>
                  <a:pt x="1523" y="6248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37332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5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99076" y="5957315"/>
            <a:ext cx="1905" cy="111760"/>
          </a:xfrm>
          <a:custGeom>
            <a:avLst/>
            <a:gdLst/>
            <a:ahLst/>
            <a:cxnLst/>
            <a:rect l="l" t="t" r="r" b="b"/>
            <a:pathLst>
              <a:path w="1904" h="111760">
                <a:moveTo>
                  <a:pt x="0" y="0"/>
                </a:moveTo>
                <a:lnTo>
                  <a:pt x="1524" y="11125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03191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4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93691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4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84191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4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12691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4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75959" y="5957315"/>
            <a:ext cx="1905" cy="111760"/>
          </a:xfrm>
          <a:custGeom>
            <a:avLst/>
            <a:gdLst/>
            <a:ahLst/>
            <a:cxnLst/>
            <a:rect l="l" t="t" r="r" b="b"/>
            <a:pathLst>
              <a:path w="1904" h="111760">
                <a:moveTo>
                  <a:pt x="0" y="0"/>
                </a:moveTo>
                <a:lnTo>
                  <a:pt x="1524" y="11125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80076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4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94959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4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61076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4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89576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4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51319" y="5957315"/>
            <a:ext cx="1905" cy="111760"/>
          </a:xfrm>
          <a:custGeom>
            <a:avLst/>
            <a:gdLst/>
            <a:ahLst/>
            <a:cxnLst/>
            <a:rect l="l" t="t" r="r" b="b"/>
            <a:pathLst>
              <a:path w="1904" h="111760">
                <a:moveTo>
                  <a:pt x="0" y="0"/>
                </a:moveTo>
                <a:lnTo>
                  <a:pt x="1524" y="11125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56959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4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47459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4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37959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4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66459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4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28204" y="5957315"/>
            <a:ext cx="1905" cy="111760"/>
          </a:xfrm>
          <a:custGeom>
            <a:avLst/>
            <a:gdLst/>
            <a:ahLst/>
            <a:cxnLst/>
            <a:rect l="l" t="t" r="r" b="b"/>
            <a:pathLst>
              <a:path w="1904" h="111760">
                <a:moveTo>
                  <a:pt x="0" y="0"/>
                </a:moveTo>
                <a:lnTo>
                  <a:pt x="1524" y="11125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32319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4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22819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4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13319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4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41819" y="6006084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4" h="62864">
                <a:moveTo>
                  <a:pt x="0" y="0"/>
                </a:moveTo>
                <a:lnTo>
                  <a:pt x="1524" y="6248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674102" y="6072378"/>
            <a:ext cx="1065530" cy="0"/>
          </a:xfrm>
          <a:custGeom>
            <a:avLst/>
            <a:gdLst/>
            <a:ahLst/>
            <a:cxnLst/>
            <a:rect l="l" t="t" r="r" b="b"/>
            <a:pathLst>
              <a:path w="1065529">
                <a:moveTo>
                  <a:pt x="0" y="0"/>
                </a:moveTo>
                <a:lnTo>
                  <a:pt x="1065276" y="0"/>
                </a:lnTo>
              </a:path>
            </a:pathLst>
          </a:custGeom>
          <a:ln w="25908">
            <a:solidFill>
              <a:srgbClr val="79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48700" y="5949696"/>
            <a:ext cx="1905" cy="111760"/>
          </a:xfrm>
          <a:custGeom>
            <a:avLst/>
            <a:gdLst/>
            <a:ahLst/>
            <a:cxnLst/>
            <a:rect l="l" t="t" r="r" b="b"/>
            <a:pathLst>
              <a:path w="1904" h="111760">
                <a:moveTo>
                  <a:pt x="0" y="0"/>
                </a:moveTo>
                <a:lnTo>
                  <a:pt x="1524" y="111251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52816" y="5996940"/>
            <a:ext cx="1905" cy="64135"/>
          </a:xfrm>
          <a:custGeom>
            <a:avLst/>
            <a:gdLst/>
            <a:ahLst/>
            <a:cxnLst/>
            <a:rect l="l" t="t" r="r" b="b"/>
            <a:pathLst>
              <a:path w="1904" h="64135">
                <a:moveTo>
                  <a:pt x="0" y="0"/>
                </a:moveTo>
                <a:lnTo>
                  <a:pt x="1524" y="6400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43316" y="5996940"/>
            <a:ext cx="1905" cy="64135"/>
          </a:xfrm>
          <a:custGeom>
            <a:avLst/>
            <a:gdLst/>
            <a:ahLst/>
            <a:cxnLst/>
            <a:rect l="l" t="t" r="r" b="b"/>
            <a:pathLst>
              <a:path w="1904" h="64135">
                <a:moveTo>
                  <a:pt x="0" y="0"/>
                </a:moveTo>
                <a:lnTo>
                  <a:pt x="1524" y="6400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433816" y="5996940"/>
            <a:ext cx="1905" cy="64135"/>
          </a:xfrm>
          <a:custGeom>
            <a:avLst/>
            <a:gdLst/>
            <a:ahLst/>
            <a:cxnLst/>
            <a:rect l="l" t="t" r="r" b="b"/>
            <a:pathLst>
              <a:path w="1904" h="64135">
                <a:moveTo>
                  <a:pt x="0" y="0"/>
                </a:moveTo>
                <a:lnTo>
                  <a:pt x="1524" y="6400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62316" y="5996940"/>
            <a:ext cx="1905" cy="64135"/>
          </a:xfrm>
          <a:custGeom>
            <a:avLst/>
            <a:gdLst/>
            <a:ahLst/>
            <a:cxnLst/>
            <a:rect l="l" t="t" r="r" b="b"/>
            <a:pathLst>
              <a:path w="1904" h="64135">
                <a:moveTo>
                  <a:pt x="0" y="0"/>
                </a:moveTo>
                <a:lnTo>
                  <a:pt x="1524" y="6400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8194675" y="6066637"/>
            <a:ext cx="59245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1998</a:t>
            </a:r>
            <a:endParaRPr sz="2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8739" y="1142111"/>
            <a:ext cx="3899535" cy="413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810" marR="2259965" indent="-245745">
              <a:lnSpc>
                <a:spcPts val="2039"/>
              </a:lnSpc>
            </a:pPr>
            <a:r>
              <a:rPr sz="2000" b="1" spc="-14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axa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juros (percen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ual</a:t>
            </a:r>
            <a:endParaRPr sz="2000">
              <a:latin typeface="Arial"/>
              <a:cs typeface="Arial"/>
            </a:endParaRPr>
          </a:p>
          <a:p>
            <a:pPr marL="881380">
              <a:lnSpc>
                <a:spcPts val="2030"/>
              </a:lnSpc>
            </a:pPr>
            <a:r>
              <a:rPr sz="2000" b="1" dirty="0">
                <a:latin typeface="Arial"/>
                <a:cs typeface="Arial"/>
              </a:rPr>
              <a:t>anual)</a:t>
            </a:r>
            <a:endParaRPr sz="2000">
              <a:latin typeface="Arial"/>
              <a:cs typeface="Arial"/>
            </a:endParaRPr>
          </a:p>
          <a:p>
            <a:pPr marR="840740" algn="ctr">
              <a:lnSpc>
                <a:spcPts val="2275"/>
              </a:lnSpc>
              <a:spcBef>
                <a:spcPts val="670"/>
              </a:spcBef>
            </a:pPr>
            <a:r>
              <a:rPr sz="2000" b="1" dirty="0">
                <a:latin typeface="Arial"/>
                <a:cs typeface="Arial"/>
              </a:rPr>
              <a:t>15</a:t>
            </a:r>
            <a:endParaRPr sz="2000">
              <a:latin typeface="Arial"/>
              <a:cs typeface="Arial"/>
            </a:endParaRPr>
          </a:p>
          <a:p>
            <a:pPr marL="2506345" indent="-349250">
              <a:lnSpc>
                <a:spcPts val="2275"/>
              </a:lnSpc>
            </a:pPr>
            <a:r>
              <a:rPr sz="2000" b="1" spc="-5" dirty="0">
                <a:latin typeface="Tahoma"/>
                <a:cs typeface="Tahoma"/>
              </a:rPr>
              <a:t>Tax</a:t>
            </a:r>
            <a:r>
              <a:rPr sz="2000" b="1" dirty="0">
                <a:latin typeface="Tahoma"/>
                <a:cs typeface="Tahoma"/>
              </a:rPr>
              <a:t>a </a:t>
            </a:r>
            <a:r>
              <a:rPr sz="2000" b="1" spc="-5" dirty="0">
                <a:latin typeface="Tahoma"/>
                <a:cs typeface="Tahoma"/>
              </a:rPr>
              <a:t>d</a:t>
            </a:r>
            <a:r>
              <a:rPr sz="2000" b="1" dirty="0">
                <a:latin typeface="Tahoma"/>
                <a:cs typeface="Tahoma"/>
              </a:rPr>
              <a:t>e juros</a:t>
            </a:r>
            <a:endParaRPr sz="2000">
              <a:latin typeface="Tahoma"/>
              <a:cs typeface="Tahoma"/>
            </a:endParaRPr>
          </a:p>
          <a:p>
            <a:pPr marL="2506345">
              <a:lnSpc>
                <a:spcPct val="100000"/>
              </a:lnSpc>
            </a:pPr>
            <a:r>
              <a:rPr sz="2000" b="1" spc="-5" dirty="0">
                <a:latin typeface="Tahoma"/>
                <a:cs typeface="Tahoma"/>
              </a:rPr>
              <a:t>nominal</a:t>
            </a:r>
            <a:endParaRPr sz="2000">
              <a:latin typeface="Tahoma"/>
              <a:cs typeface="Tahoma"/>
            </a:endParaRPr>
          </a:p>
          <a:p>
            <a:pPr marR="840740" algn="ctr">
              <a:lnSpc>
                <a:spcPct val="100000"/>
              </a:lnSpc>
              <a:spcBef>
                <a:spcPts val="740"/>
              </a:spcBef>
            </a:pPr>
            <a:r>
              <a:rPr sz="2000" b="1" dirty="0">
                <a:latin typeface="Arial"/>
                <a:cs typeface="Arial"/>
              </a:rPr>
              <a:t>10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550">
              <a:latin typeface="Times New Roman"/>
              <a:cs typeface="Times New Roman"/>
            </a:endParaRPr>
          </a:p>
          <a:p>
            <a:pPr marR="744855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750">
              <a:latin typeface="Times New Roman"/>
              <a:cs typeface="Times New Roman"/>
            </a:endParaRPr>
          </a:p>
          <a:p>
            <a:pPr marR="700405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888485" y="2821685"/>
            <a:ext cx="649605" cy="312420"/>
          </a:xfrm>
          <a:custGeom>
            <a:avLst/>
            <a:gdLst/>
            <a:ahLst/>
            <a:cxnLst/>
            <a:rect l="l" t="t" r="r" b="b"/>
            <a:pathLst>
              <a:path w="649604" h="312419">
                <a:moveTo>
                  <a:pt x="649224" y="312419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99666" y="2399538"/>
            <a:ext cx="6012180" cy="2068195"/>
          </a:xfrm>
          <a:custGeom>
            <a:avLst/>
            <a:gdLst/>
            <a:ahLst/>
            <a:cxnLst/>
            <a:rect l="l" t="t" r="r" b="b"/>
            <a:pathLst>
              <a:path w="6012180" h="2068195">
                <a:moveTo>
                  <a:pt x="0" y="1853692"/>
                </a:moveTo>
                <a:lnTo>
                  <a:pt x="50800" y="1790319"/>
                </a:lnTo>
                <a:lnTo>
                  <a:pt x="101600" y="1739519"/>
                </a:lnTo>
                <a:lnTo>
                  <a:pt x="165100" y="1696593"/>
                </a:lnTo>
                <a:lnTo>
                  <a:pt x="239775" y="1660144"/>
                </a:lnTo>
                <a:lnTo>
                  <a:pt x="328675" y="1747393"/>
                </a:lnTo>
                <a:lnTo>
                  <a:pt x="417575" y="1818767"/>
                </a:lnTo>
                <a:lnTo>
                  <a:pt x="468375" y="1768094"/>
                </a:lnTo>
                <a:lnTo>
                  <a:pt x="519175" y="1710944"/>
                </a:lnTo>
                <a:lnTo>
                  <a:pt x="557276" y="1653794"/>
                </a:lnTo>
                <a:lnTo>
                  <a:pt x="608076" y="1610868"/>
                </a:lnTo>
                <a:lnTo>
                  <a:pt x="658876" y="1539494"/>
                </a:lnTo>
                <a:lnTo>
                  <a:pt x="720725" y="1468120"/>
                </a:lnTo>
                <a:lnTo>
                  <a:pt x="796925" y="1402969"/>
                </a:lnTo>
                <a:lnTo>
                  <a:pt x="873125" y="1360170"/>
                </a:lnTo>
                <a:lnTo>
                  <a:pt x="923925" y="1374394"/>
                </a:lnTo>
                <a:lnTo>
                  <a:pt x="962025" y="1396619"/>
                </a:lnTo>
                <a:lnTo>
                  <a:pt x="1050925" y="1431544"/>
                </a:lnTo>
                <a:lnTo>
                  <a:pt x="1101725" y="1625219"/>
                </a:lnTo>
                <a:lnTo>
                  <a:pt x="1176401" y="1818767"/>
                </a:lnTo>
                <a:lnTo>
                  <a:pt x="1201801" y="1853692"/>
                </a:lnTo>
                <a:lnTo>
                  <a:pt x="1252601" y="1890268"/>
                </a:lnTo>
                <a:lnTo>
                  <a:pt x="1303401" y="1904492"/>
                </a:lnTo>
                <a:lnTo>
                  <a:pt x="1328801" y="1910842"/>
                </a:lnTo>
                <a:lnTo>
                  <a:pt x="1366900" y="1861693"/>
                </a:lnTo>
                <a:lnTo>
                  <a:pt x="1392300" y="1804543"/>
                </a:lnTo>
                <a:lnTo>
                  <a:pt x="1443100" y="1682369"/>
                </a:lnTo>
                <a:lnTo>
                  <a:pt x="1481200" y="1560068"/>
                </a:lnTo>
                <a:lnTo>
                  <a:pt x="1506600" y="1503045"/>
                </a:lnTo>
                <a:lnTo>
                  <a:pt x="1532000" y="1453769"/>
                </a:lnTo>
                <a:lnTo>
                  <a:pt x="1544700" y="1417320"/>
                </a:lnTo>
                <a:lnTo>
                  <a:pt x="1544700" y="1396619"/>
                </a:lnTo>
                <a:lnTo>
                  <a:pt x="1544700" y="1402969"/>
                </a:lnTo>
                <a:lnTo>
                  <a:pt x="1557400" y="1396619"/>
                </a:lnTo>
                <a:lnTo>
                  <a:pt x="1570100" y="1380744"/>
                </a:lnTo>
                <a:lnTo>
                  <a:pt x="1582800" y="1345819"/>
                </a:lnTo>
                <a:lnTo>
                  <a:pt x="1593976" y="1317244"/>
                </a:lnTo>
                <a:lnTo>
                  <a:pt x="1606676" y="1288795"/>
                </a:lnTo>
                <a:lnTo>
                  <a:pt x="1606676" y="1266570"/>
                </a:lnTo>
                <a:lnTo>
                  <a:pt x="1632076" y="1237995"/>
                </a:lnTo>
                <a:lnTo>
                  <a:pt x="1657476" y="1223645"/>
                </a:lnTo>
                <a:lnTo>
                  <a:pt x="1682876" y="1217295"/>
                </a:lnTo>
                <a:lnTo>
                  <a:pt x="1708276" y="1203071"/>
                </a:lnTo>
                <a:lnTo>
                  <a:pt x="1746376" y="1188720"/>
                </a:lnTo>
                <a:lnTo>
                  <a:pt x="1771776" y="1180846"/>
                </a:lnTo>
                <a:lnTo>
                  <a:pt x="1784476" y="1188720"/>
                </a:lnTo>
                <a:lnTo>
                  <a:pt x="1797176" y="1203071"/>
                </a:lnTo>
                <a:lnTo>
                  <a:pt x="1809876" y="1237995"/>
                </a:lnTo>
                <a:lnTo>
                  <a:pt x="1809876" y="1274445"/>
                </a:lnTo>
                <a:lnTo>
                  <a:pt x="1860676" y="1380744"/>
                </a:lnTo>
                <a:lnTo>
                  <a:pt x="1924176" y="1482344"/>
                </a:lnTo>
                <a:lnTo>
                  <a:pt x="2074925" y="1660144"/>
                </a:lnTo>
                <a:lnTo>
                  <a:pt x="2100325" y="1696593"/>
                </a:lnTo>
                <a:lnTo>
                  <a:pt x="2125725" y="1725168"/>
                </a:lnTo>
                <a:lnTo>
                  <a:pt x="2163825" y="1747393"/>
                </a:lnTo>
                <a:lnTo>
                  <a:pt x="2201925" y="1768094"/>
                </a:lnTo>
                <a:lnTo>
                  <a:pt x="2240025" y="1739519"/>
                </a:lnTo>
                <a:lnTo>
                  <a:pt x="2278125" y="1717294"/>
                </a:lnTo>
                <a:lnTo>
                  <a:pt x="2303525" y="1696593"/>
                </a:lnTo>
                <a:lnTo>
                  <a:pt x="2316225" y="1688719"/>
                </a:lnTo>
                <a:lnTo>
                  <a:pt x="2328925" y="1668018"/>
                </a:lnTo>
                <a:lnTo>
                  <a:pt x="2354325" y="1645793"/>
                </a:lnTo>
                <a:lnTo>
                  <a:pt x="2392425" y="1610868"/>
                </a:lnTo>
                <a:lnTo>
                  <a:pt x="2417825" y="1588643"/>
                </a:lnTo>
                <a:lnTo>
                  <a:pt x="2417825" y="1574419"/>
                </a:lnTo>
                <a:lnTo>
                  <a:pt x="2430525" y="1560068"/>
                </a:lnTo>
                <a:lnTo>
                  <a:pt x="2430525" y="1539494"/>
                </a:lnTo>
                <a:lnTo>
                  <a:pt x="2430525" y="1525270"/>
                </a:lnTo>
                <a:lnTo>
                  <a:pt x="2443225" y="1503045"/>
                </a:lnTo>
                <a:lnTo>
                  <a:pt x="2468625" y="1488694"/>
                </a:lnTo>
                <a:lnTo>
                  <a:pt x="2481325" y="1468120"/>
                </a:lnTo>
                <a:lnTo>
                  <a:pt x="2530601" y="1396619"/>
                </a:lnTo>
                <a:lnTo>
                  <a:pt x="2568701" y="1323594"/>
                </a:lnTo>
                <a:lnTo>
                  <a:pt x="2657601" y="1188720"/>
                </a:lnTo>
                <a:lnTo>
                  <a:pt x="2670301" y="1152271"/>
                </a:lnTo>
                <a:lnTo>
                  <a:pt x="2670301" y="1131570"/>
                </a:lnTo>
                <a:lnTo>
                  <a:pt x="2670301" y="1137920"/>
                </a:lnTo>
                <a:lnTo>
                  <a:pt x="2683001" y="1137920"/>
                </a:lnTo>
                <a:lnTo>
                  <a:pt x="2695701" y="1117346"/>
                </a:lnTo>
                <a:lnTo>
                  <a:pt x="2708401" y="1080770"/>
                </a:lnTo>
                <a:lnTo>
                  <a:pt x="2733801" y="1023747"/>
                </a:lnTo>
                <a:lnTo>
                  <a:pt x="2746501" y="966597"/>
                </a:lnTo>
                <a:lnTo>
                  <a:pt x="2771901" y="909447"/>
                </a:lnTo>
                <a:lnTo>
                  <a:pt x="2797301" y="852297"/>
                </a:lnTo>
                <a:lnTo>
                  <a:pt x="2873501" y="579247"/>
                </a:lnTo>
                <a:lnTo>
                  <a:pt x="2911601" y="444373"/>
                </a:lnTo>
                <a:lnTo>
                  <a:pt x="2975101" y="322199"/>
                </a:lnTo>
                <a:lnTo>
                  <a:pt x="3024378" y="207899"/>
                </a:lnTo>
                <a:lnTo>
                  <a:pt x="3062478" y="157099"/>
                </a:lnTo>
                <a:lnTo>
                  <a:pt x="3100578" y="107950"/>
                </a:lnTo>
                <a:lnTo>
                  <a:pt x="3113278" y="85725"/>
                </a:lnTo>
                <a:lnTo>
                  <a:pt x="3113278" y="57150"/>
                </a:lnTo>
                <a:lnTo>
                  <a:pt x="3125978" y="36449"/>
                </a:lnTo>
                <a:lnTo>
                  <a:pt x="3138678" y="14224"/>
                </a:lnTo>
                <a:lnTo>
                  <a:pt x="3151378" y="0"/>
                </a:lnTo>
                <a:lnTo>
                  <a:pt x="3151378" y="6350"/>
                </a:lnTo>
                <a:lnTo>
                  <a:pt x="3164078" y="57150"/>
                </a:lnTo>
                <a:lnTo>
                  <a:pt x="3164078" y="107950"/>
                </a:lnTo>
                <a:lnTo>
                  <a:pt x="3164078" y="214249"/>
                </a:lnTo>
                <a:lnTo>
                  <a:pt x="3176778" y="257048"/>
                </a:lnTo>
                <a:lnTo>
                  <a:pt x="3202178" y="307848"/>
                </a:lnTo>
                <a:lnTo>
                  <a:pt x="3214878" y="358648"/>
                </a:lnTo>
                <a:lnTo>
                  <a:pt x="3227578" y="393573"/>
                </a:lnTo>
                <a:lnTo>
                  <a:pt x="3291078" y="572897"/>
                </a:lnTo>
                <a:lnTo>
                  <a:pt x="3329178" y="650748"/>
                </a:lnTo>
                <a:lnTo>
                  <a:pt x="3379978" y="730123"/>
                </a:lnTo>
                <a:lnTo>
                  <a:pt x="3418078" y="795147"/>
                </a:lnTo>
                <a:lnTo>
                  <a:pt x="3467227" y="852297"/>
                </a:lnTo>
                <a:lnTo>
                  <a:pt x="3505327" y="901446"/>
                </a:lnTo>
                <a:lnTo>
                  <a:pt x="3543427" y="972947"/>
                </a:lnTo>
                <a:lnTo>
                  <a:pt x="3568827" y="966597"/>
                </a:lnTo>
                <a:lnTo>
                  <a:pt x="3594227" y="958596"/>
                </a:lnTo>
                <a:lnTo>
                  <a:pt x="3632327" y="938022"/>
                </a:lnTo>
                <a:lnTo>
                  <a:pt x="3657727" y="915797"/>
                </a:lnTo>
                <a:lnTo>
                  <a:pt x="3683127" y="895096"/>
                </a:lnTo>
                <a:lnTo>
                  <a:pt x="3695827" y="887222"/>
                </a:lnTo>
                <a:lnTo>
                  <a:pt x="3746627" y="930021"/>
                </a:lnTo>
                <a:lnTo>
                  <a:pt x="3784727" y="980821"/>
                </a:lnTo>
                <a:lnTo>
                  <a:pt x="3822827" y="1030097"/>
                </a:lnTo>
                <a:lnTo>
                  <a:pt x="3873627" y="1080770"/>
                </a:lnTo>
                <a:lnTo>
                  <a:pt x="3886327" y="1109345"/>
                </a:lnTo>
                <a:lnTo>
                  <a:pt x="3899027" y="1131570"/>
                </a:lnTo>
                <a:lnTo>
                  <a:pt x="3899027" y="1152271"/>
                </a:lnTo>
                <a:lnTo>
                  <a:pt x="3911727" y="1160145"/>
                </a:lnTo>
                <a:lnTo>
                  <a:pt x="3922903" y="1174496"/>
                </a:lnTo>
                <a:lnTo>
                  <a:pt x="3935603" y="1203071"/>
                </a:lnTo>
                <a:lnTo>
                  <a:pt x="3961003" y="1237995"/>
                </a:lnTo>
                <a:lnTo>
                  <a:pt x="4011803" y="1317244"/>
                </a:lnTo>
                <a:lnTo>
                  <a:pt x="4062603" y="1396619"/>
                </a:lnTo>
                <a:lnTo>
                  <a:pt x="4126103" y="1460119"/>
                </a:lnTo>
                <a:lnTo>
                  <a:pt x="4176903" y="1482344"/>
                </a:lnTo>
                <a:lnTo>
                  <a:pt x="4215003" y="1503045"/>
                </a:lnTo>
                <a:lnTo>
                  <a:pt x="4227703" y="1531620"/>
                </a:lnTo>
                <a:lnTo>
                  <a:pt x="4240403" y="1545844"/>
                </a:lnTo>
                <a:lnTo>
                  <a:pt x="4253103" y="1553718"/>
                </a:lnTo>
                <a:lnTo>
                  <a:pt x="4278503" y="1553718"/>
                </a:lnTo>
                <a:lnTo>
                  <a:pt x="4303903" y="1539494"/>
                </a:lnTo>
                <a:lnTo>
                  <a:pt x="4342003" y="1517269"/>
                </a:lnTo>
                <a:lnTo>
                  <a:pt x="4354703" y="1503045"/>
                </a:lnTo>
                <a:lnTo>
                  <a:pt x="4403852" y="1482344"/>
                </a:lnTo>
                <a:lnTo>
                  <a:pt x="4441952" y="1468120"/>
                </a:lnTo>
                <a:lnTo>
                  <a:pt x="4454652" y="1460119"/>
                </a:lnTo>
                <a:lnTo>
                  <a:pt x="4454652" y="1468120"/>
                </a:lnTo>
                <a:lnTo>
                  <a:pt x="4480052" y="1453769"/>
                </a:lnTo>
                <a:lnTo>
                  <a:pt x="4505452" y="1431544"/>
                </a:lnTo>
                <a:lnTo>
                  <a:pt x="4632579" y="1280795"/>
                </a:lnTo>
                <a:lnTo>
                  <a:pt x="4696079" y="1209420"/>
                </a:lnTo>
                <a:lnTo>
                  <a:pt x="4772279" y="1152271"/>
                </a:lnTo>
                <a:lnTo>
                  <a:pt x="4823079" y="1166495"/>
                </a:lnTo>
                <a:lnTo>
                  <a:pt x="4859528" y="1188720"/>
                </a:lnTo>
                <a:lnTo>
                  <a:pt x="4872228" y="1217295"/>
                </a:lnTo>
                <a:lnTo>
                  <a:pt x="4910328" y="1260220"/>
                </a:lnTo>
                <a:lnTo>
                  <a:pt x="4923028" y="1366520"/>
                </a:lnTo>
                <a:lnTo>
                  <a:pt x="4948428" y="1468120"/>
                </a:lnTo>
                <a:lnTo>
                  <a:pt x="4973828" y="1560068"/>
                </a:lnTo>
                <a:lnTo>
                  <a:pt x="5037328" y="1645793"/>
                </a:lnTo>
                <a:lnTo>
                  <a:pt x="5075428" y="1710944"/>
                </a:lnTo>
                <a:lnTo>
                  <a:pt x="5113528" y="1761744"/>
                </a:lnTo>
                <a:lnTo>
                  <a:pt x="5202428" y="1875917"/>
                </a:lnTo>
                <a:lnTo>
                  <a:pt x="5215128" y="1918843"/>
                </a:lnTo>
                <a:lnTo>
                  <a:pt x="5215128" y="1947418"/>
                </a:lnTo>
                <a:lnTo>
                  <a:pt x="5227828" y="1967992"/>
                </a:lnTo>
                <a:lnTo>
                  <a:pt x="5227828" y="1975993"/>
                </a:lnTo>
                <a:lnTo>
                  <a:pt x="5253228" y="1982343"/>
                </a:lnTo>
                <a:lnTo>
                  <a:pt x="5278628" y="1990217"/>
                </a:lnTo>
                <a:lnTo>
                  <a:pt x="5304028" y="1996567"/>
                </a:lnTo>
                <a:lnTo>
                  <a:pt x="5327904" y="2004568"/>
                </a:lnTo>
                <a:lnTo>
                  <a:pt x="5353304" y="2010918"/>
                </a:lnTo>
                <a:lnTo>
                  <a:pt x="5378704" y="2025142"/>
                </a:lnTo>
                <a:lnTo>
                  <a:pt x="5404104" y="2047367"/>
                </a:lnTo>
                <a:lnTo>
                  <a:pt x="5442204" y="2061718"/>
                </a:lnTo>
                <a:lnTo>
                  <a:pt x="5467604" y="2067941"/>
                </a:lnTo>
                <a:lnTo>
                  <a:pt x="5480304" y="2053717"/>
                </a:lnTo>
                <a:lnTo>
                  <a:pt x="5493004" y="2033143"/>
                </a:lnTo>
                <a:lnTo>
                  <a:pt x="5569204" y="1925193"/>
                </a:lnTo>
                <a:lnTo>
                  <a:pt x="5607304" y="1890268"/>
                </a:lnTo>
                <a:lnTo>
                  <a:pt x="5645404" y="1853692"/>
                </a:lnTo>
                <a:lnTo>
                  <a:pt x="5658104" y="1833118"/>
                </a:lnTo>
                <a:lnTo>
                  <a:pt x="5670804" y="1804543"/>
                </a:lnTo>
                <a:lnTo>
                  <a:pt x="5708904" y="1790319"/>
                </a:lnTo>
                <a:lnTo>
                  <a:pt x="5759704" y="1768094"/>
                </a:lnTo>
                <a:lnTo>
                  <a:pt x="5796153" y="1747393"/>
                </a:lnTo>
                <a:lnTo>
                  <a:pt x="5834253" y="1733169"/>
                </a:lnTo>
                <a:lnTo>
                  <a:pt x="5872353" y="1696593"/>
                </a:lnTo>
                <a:lnTo>
                  <a:pt x="5923153" y="1674368"/>
                </a:lnTo>
                <a:lnTo>
                  <a:pt x="5973953" y="1645793"/>
                </a:lnTo>
                <a:lnTo>
                  <a:pt x="6012053" y="1610868"/>
                </a:lnTo>
              </a:path>
            </a:pathLst>
          </a:custGeom>
          <a:ln w="50292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93557" y="4030217"/>
            <a:ext cx="583565" cy="173990"/>
          </a:xfrm>
          <a:custGeom>
            <a:avLst/>
            <a:gdLst/>
            <a:ahLst/>
            <a:cxnLst/>
            <a:rect l="l" t="t" r="r" b="b"/>
            <a:pathLst>
              <a:path w="583565" h="173989">
                <a:moveTo>
                  <a:pt x="0" y="0"/>
                </a:moveTo>
                <a:lnTo>
                  <a:pt x="66801" y="6349"/>
                </a:lnTo>
                <a:lnTo>
                  <a:pt x="108076" y="6349"/>
                </a:lnTo>
                <a:lnTo>
                  <a:pt x="135127" y="12572"/>
                </a:lnTo>
                <a:lnTo>
                  <a:pt x="162178" y="33146"/>
                </a:lnTo>
                <a:lnTo>
                  <a:pt x="176530" y="59943"/>
                </a:lnTo>
                <a:lnTo>
                  <a:pt x="189230" y="80517"/>
                </a:lnTo>
                <a:lnTo>
                  <a:pt x="203581" y="99440"/>
                </a:lnTo>
                <a:lnTo>
                  <a:pt x="271907" y="126364"/>
                </a:lnTo>
                <a:lnTo>
                  <a:pt x="338709" y="134238"/>
                </a:lnTo>
                <a:lnTo>
                  <a:pt x="392811" y="134238"/>
                </a:lnTo>
                <a:lnTo>
                  <a:pt x="461137" y="140461"/>
                </a:lnTo>
                <a:lnTo>
                  <a:pt x="488188" y="146811"/>
                </a:lnTo>
                <a:lnTo>
                  <a:pt x="515239" y="153161"/>
                </a:lnTo>
                <a:lnTo>
                  <a:pt x="529590" y="161035"/>
                </a:lnTo>
                <a:lnTo>
                  <a:pt x="556641" y="167385"/>
                </a:lnTo>
                <a:lnTo>
                  <a:pt x="569341" y="173735"/>
                </a:lnTo>
                <a:lnTo>
                  <a:pt x="583565" y="173735"/>
                </a:lnTo>
              </a:path>
            </a:pathLst>
          </a:custGeom>
          <a:ln w="50292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545838" y="5534456"/>
            <a:ext cx="2545715" cy="880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Tahoma"/>
                <a:cs typeface="Tahoma"/>
              </a:rPr>
              <a:t>Tax</a:t>
            </a:r>
            <a:r>
              <a:rPr sz="2000" b="1" dirty="0">
                <a:latin typeface="Tahoma"/>
                <a:cs typeface="Tahoma"/>
              </a:rPr>
              <a:t>a </a:t>
            </a:r>
            <a:r>
              <a:rPr sz="2000" b="1" spc="-5" dirty="0">
                <a:latin typeface="Tahoma"/>
                <a:cs typeface="Tahoma"/>
              </a:rPr>
              <a:t>d</a:t>
            </a:r>
            <a:r>
              <a:rPr sz="2000" b="1" dirty="0">
                <a:latin typeface="Tahoma"/>
                <a:cs typeface="Tahoma"/>
              </a:rPr>
              <a:t>e juros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r</a:t>
            </a:r>
            <a:r>
              <a:rPr sz="2000" b="1" spc="-10" dirty="0">
                <a:latin typeface="Tahoma"/>
                <a:cs typeface="Tahoma"/>
              </a:rPr>
              <a:t>e</a:t>
            </a:r>
            <a:r>
              <a:rPr sz="2000" b="1" dirty="0">
                <a:latin typeface="Tahoma"/>
                <a:cs typeface="Tahoma"/>
              </a:rPr>
              <a:t>al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88694" algn="l"/>
                <a:tab pos="1965325" algn="l"/>
              </a:tabLst>
            </a:pPr>
            <a:r>
              <a:rPr sz="2000" b="1" dirty="0">
                <a:latin typeface="Arial"/>
                <a:cs typeface="Arial"/>
              </a:rPr>
              <a:t>1980	1985	1990</a:t>
            </a:r>
            <a:endParaRPr sz="20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890522" y="4115561"/>
            <a:ext cx="6144895" cy="1676400"/>
          </a:xfrm>
          <a:custGeom>
            <a:avLst/>
            <a:gdLst/>
            <a:ahLst/>
            <a:cxnLst/>
            <a:rect l="l" t="t" r="r" b="b"/>
            <a:pathLst>
              <a:path w="6144895" h="1676400">
                <a:moveTo>
                  <a:pt x="0" y="509524"/>
                </a:moveTo>
                <a:lnTo>
                  <a:pt x="26923" y="517525"/>
                </a:lnTo>
                <a:lnTo>
                  <a:pt x="52323" y="527050"/>
                </a:lnTo>
                <a:lnTo>
                  <a:pt x="103123" y="573024"/>
                </a:lnTo>
                <a:lnTo>
                  <a:pt x="115823" y="601599"/>
                </a:lnTo>
                <a:lnTo>
                  <a:pt x="141223" y="620649"/>
                </a:lnTo>
                <a:lnTo>
                  <a:pt x="180975" y="628650"/>
                </a:lnTo>
                <a:lnTo>
                  <a:pt x="206375" y="628650"/>
                </a:lnTo>
                <a:lnTo>
                  <a:pt x="231775" y="638175"/>
                </a:lnTo>
                <a:lnTo>
                  <a:pt x="244475" y="638175"/>
                </a:lnTo>
                <a:lnTo>
                  <a:pt x="269875" y="638175"/>
                </a:lnTo>
                <a:lnTo>
                  <a:pt x="309498" y="638175"/>
                </a:lnTo>
                <a:lnTo>
                  <a:pt x="372998" y="647700"/>
                </a:lnTo>
                <a:lnTo>
                  <a:pt x="425450" y="676275"/>
                </a:lnTo>
                <a:lnTo>
                  <a:pt x="476250" y="703199"/>
                </a:lnTo>
                <a:lnTo>
                  <a:pt x="514350" y="731774"/>
                </a:lnTo>
                <a:lnTo>
                  <a:pt x="566673" y="758825"/>
                </a:lnTo>
                <a:lnTo>
                  <a:pt x="642873" y="777875"/>
                </a:lnTo>
                <a:lnTo>
                  <a:pt x="720725" y="787400"/>
                </a:lnTo>
                <a:lnTo>
                  <a:pt x="796797" y="796925"/>
                </a:lnTo>
                <a:lnTo>
                  <a:pt x="874648" y="814324"/>
                </a:lnTo>
                <a:lnTo>
                  <a:pt x="912748" y="833374"/>
                </a:lnTo>
                <a:lnTo>
                  <a:pt x="965072" y="842899"/>
                </a:lnTo>
                <a:lnTo>
                  <a:pt x="1003172" y="860425"/>
                </a:lnTo>
                <a:lnTo>
                  <a:pt x="1041272" y="879475"/>
                </a:lnTo>
                <a:lnTo>
                  <a:pt x="1066672" y="898525"/>
                </a:lnTo>
                <a:lnTo>
                  <a:pt x="1093723" y="915924"/>
                </a:lnTo>
                <a:lnTo>
                  <a:pt x="1131823" y="925449"/>
                </a:lnTo>
                <a:lnTo>
                  <a:pt x="1169923" y="934974"/>
                </a:lnTo>
                <a:lnTo>
                  <a:pt x="1195323" y="954024"/>
                </a:lnTo>
                <a:lnTo>
                  <a:pt x="1209547" y="954024"/>
                </a:lnTo>
                <a:lnTo>
                  <a:pt x="1363599" y="898525"/>
                </a:lnTo>
                <a:lnTo>
                  <a:pt x="1388999" y="889000"/>
                </a:lnTo>
                <a:lnTo>
                  <a:pt x="1414399" y="879475"/>
                </a:lnTo>
                <a:lnTo>
                  <a:pt x="1439799" y="869950"/>
                </a:lnTo>
                <a:lnTo>
                  <a:pt x="1465199" y="860425"/>
                </a:lnTo>
                <a:lnTo>
                  <a:pt x="1530223" y="869950"/>
                </a:lnTo>
                <a:lnTo>
                  <a:pt x="1568323" y="869950"/>
                </a:lnTo>
                <a:lnTo>
                  <a:pt x="1633347" y="925449"/>
                </a:lnTo>
                <a:lnTo>
                  <a:pt x="1658747" y="981075"/>
                </a:lnTo>
                <a:lnTo>
                  <a:pt x="1684147" y="1046099"/>
                </a:lnTo>
                <a:lnTo>
                  <a:pt x="1696847" y="1111250"/>
                </a:lnTo>
                <a:lnTo>
                  <a:pt x="1761998" y="1323975"/>
                </a:lnTo>
                <a:lnTo>
                  <a:pt x="1825498" y="1536636"/>
                </a:lnTo>
                <a:lnTo>
                  <a:pt x="1838198" y="1546161"/>
                </a:lnTo>
                <a:lnTo>
                  <a:pt x="1850898" y="1565211"/>
                </a:lnTo>
                <a:lnTo>
                  <a:pt x="1903222" y="1611249"/>
                </a:lnTo>
                <a:lnTo>
                  <a:pt x="1954022" y="1647761"/>
                </a:lnTo>
                <a:lnTo>
                  <a:pt x="1992122" y="1676336"/>
                </a:lnTo>
                <a:lnTo>
                  <a:pt x="2031873" y="1620774"/>
                </a:lnTo>
                <a:lnTo>
                  <a:pt x="2044573" y="1565211"/>
                </a:lnTo>
                <a:lnTo>
                  <a:pt x="2057273" y="1519174"/>
                </a:lnTo>
                <a:lnTo>
                  <a:pt x="2082673" y="1481086"/>
                </a:lnTo>
                <a:lnTo>
                  <a:pt x="2108073" y="1454150"/>
                </a:lnTo>
                <a:lnTo>
                  <a:pt x="2120773" y="1435100"/>
                </a:lnTo>
                <a:lnTo>
                  <a:pt x="2147697" y="1417574"/>
                </a:lnTo>
                <a:lnTo>
                  <a:pt x="2160397" y="1388999"/>
                </a:lnTo>
                <a:lnTo>
                  <a:pt x="2160397" y="1369949"/>
                </a:lnTo>
                <a:lnTo>
                  <a:pt x="2173097" y="1343025"/>
                </a:lnTo>
                <a:lnTo>
                  <a:pt x="2236597" y="1258824"/>
                </a:lnTo>
                <a:lnTo>
                  <a:pt x="2314320" y="1193800"/>
                </a:lnTo>
                <a:lnTo>
                  <a:pt x="2327020" y="1203325"/>
                </a:lnTo>
                <a:lnTo>
                  <a:pt x="2365120" y="1222375"/>
                </a:lnTo>
                <a:lnTo>
                  <a:pt x="2417572" y="1241425"/>
                </a:lnTo>
                <a:lnTo>
                  <a:pt x="2442972" y="1250950"/>
                </a:lnTo>
                <a:lnTo>
                  <a:pt x="2455672" y="1250950"/>
                </a:lnTo>
                <a:lnTo>
                  <a:pt x="2468372" y="1231900"/>
                </a:lnTo>
                <a:lnTo>
                  <a:pt x="2493772" y="1212850"/>
                </a:lnTo>
                <a:lnTo>
                  <a:pt x="2546095" y="1203325"/>
                </a:lnTo>
                <a:lnTo>
                  <a:pt x="2596895" y="1185799"/>
                </a:lnTo>
                <a:lnTo>
                  <a:pt x="2622295" y="1176274"/>
                </a:lnTo>
                <a:lnTo>
                  <a:pt x="2647695" y="1166749"/>
                </a:lnTo>
                <a:lnTo>
                  <a:pt x="2687447" y="1176274"/>
                </a:lnTo>
                <a:lnTo>
                  <a:pt x="2700147" y="1185799"/>
                </a:lnTo>
                <a:lnTo>
                  <a:pt x="2687447" y="1193800"/>
                </a:lnTo>
                <a:lnTo>
                  <a:pt x="2712847" y="1212850"/>
                </a:lnTo>
                <a:lnTo>
                  <a:pt x="2738247" y="1241425"/>
                </a:lnTo>
                <a:lnTo>
                  <a:pt x="2815970" y="1287399"/>
                </a:lnTo>
                <a:lnTo>
                  <a:pt x="2841370" y="1314450"/>
                </a:lnTo>
                <a:lnTo>
                  <a:pt x="2879470" y="1333500"/>
                </a:lnTo>
                <a:lnTo>
                  <a:pt x="2904870" y="1352550"/>
                </a:lnTo>
                <a:lnTo>
                  <a:pt x="2919222" y="1362075"/>
                </a:lnTo>
                <a:lnTo>
                  <a:pt x="2970022" y="1185799"/>
                </a:lnTo>
                <a:lnTo>
                  <a:pt x="2995422" y="1101725"/>
                </a:lnTo>
                <a:lnTo>
                  <a:pt x="3033522" y="1019175"/>
                </a:lnTo>
                <a:lnTo>
                  <a:pt x="3111245" y="749300"/>
                </a:lnTo>
                <a:lnTo>
                  <a:pt x="3174745" y="471424"/>
                </a:lnTo>
                <a:lnTo>
                  <a:pt x="3201669" y="388874"/>
                </a:lnTo>
                <a:lnTo>
                  <a:pt x="3214369" y="304800"/>
                </a:lnTo>
                <a:lnTo>
                  <a:pt x="3252469" y="239649"/>
                </a:lnTo>
                <a:lnTo>
                  <a:pt x="3277869" y="212725"/>
                </a:lnTo>
                <a:lnTo>
                  <a:pt x="3317620" y="193675"/>
                </a:lnTo>
                <a:lnTo>
                  <a:pt x="3368420" y="147574"/>
                </a:lnTo>
                <a:lnTo>
                  <a:pt x="3431920" y="111125"/>
                </a:lnTo>
                <a:lnTo>
                  <a:pt x="3547744" y="55499"/>
                </a:lnTo>
                <a:lnTo>
                  <a:pt x="3600195" y="36449"/>
                </a:lnTo>
                <a:lnTo>
                  <a:pt x="3650995" y="17399"/>
                </a:lnTo>
                <a:lnTo>
                  <a:pt x="3689095" y="7874"/>
                </a:lnTo>
                <a:lnTo>
                  <a:pt x="3701795" y="0"/>
                </a:lnTo>
                <a:lnTo>
                  <a:pt x="3741419" y="7874"/>
                </a:lnTo>
                <a:lnTo>
                  <a:pt x="3766819" y="17399"/>
                </a:lnTo>
                <a:lnTo>
                  <a:pt x="3779519" y="45974"/>
                </a:lnTo>
                <a:lnTo>
                  <a:pt x="3779519" y="73025"/>
                </a:lnTo>
                <a:lnTo>
                  <a:pt x="3792219" y="111125"/>
                </a:lnTo>
                <a:lnTo>
                  <a:pt x="3830319" y="147574"/>
                </a:lnTo>
                <a:lnTo>
                  <a:pt x="3869943" y="184150"/>
                </a:lnTo>
                <a:lnTo>
                  <a:pt x="3908043" y="212725"/>
                </a:lnTo>
                <a:lnTo>
                  <a:pt x="3998594" y="222250"/>
                </a:lnTo>
                <a:lnTo>
                  <a:pt x="4074794" y="230124"/>
                </a:lnTo>
                <a:lnTo>
                  <a:pt x="4139818" y="323850"/>
                </a:lnTo>
                <a:lnTo>
                  <a:pt x="4203319" y="425450"/>
                </a:lnTo>
                <a:lnTo>
                  <a:pt x="4255770" y="461899"/>
                </a:lnTo>
                <a:lnTo>
                  <a:pt x="4293870" y="509524"/>
                </a:lnTo>
                <a:lnTo>
                  <a:pt x="4306570" y="536575"/>
                </a:lnTo>
                <a:lnTo>
                  <a:pt x="4319270" y="565150"/>
                </a:lnTo>
                <a:lnTo>
                  <a:pt x="4357370" y="573024"/>
                </a:lnTo>
                <a:lnTo>
                  <a:pt x="4384294" y="582549"/>
                </a:lnTo>
                <a:lnTo>
                  <a:pt x="4485894" y="536575"/>
                </a:lnTo>
                <a:lnTo>
                  <a:pt x="4589145" y="490474"/>
                </a:lnTo>
                <a:lnTo>
                  <a:pt x="4627118" y="461899"/>
                </a:lnTo>
                <a:lnTo>
                  <a:pt x="4679569" y="425450"/>
                </a:lnTo>
                <a:lnTo>
                  <a:pt x="4717669" y="398399"/>
                </a:lnTo>
                <a:lnTo>
                  <a:pt x="4730369" y="388874"/>
                </a:lnTo>
                <a:lnTo>
                  <a:pt x="4782693" y="415925"/>
                </a:lnTo>
                <a:lnTo>
                  <a:pt x="4846193" y="454025"/>
                </a:lnTo>
                <a:lnTo>
                  <a:pt x="4898644" y="509524"/>
                </a:lnTo>
                <a:lnTo>
                  <a:pt x="4949444" y="546100"/>
                </a:lnTo>
                <a:lnTo>
                  <a:pt x="4974844" y="582549"/>
                </a:lnTo>
                <a:lnTo>
                  <a:pt x="5000244" y="611124"/>
                </a:lnTo>
                <a:lnTo>
                  <a:pt x="5027168" y="628650"/>
                </a:lnTo>
                <a:lnTo>
                  <a:pt x="5065268" y="647700"/>
                </a:lnTo>
                <a:lnTo>
                  <a:pt x="5116068" y="703199"/>
                </a:lnTo>
                <a:lnTo>
                  <a:pt x="5181219" y="768350"/>
                </a:lnTo>
                <a:lnTo>
                  <a:pt x="5257419" y="823849"/>
                </a:lnTo>
                <a:lnTo>
                  <a:pt x="5282819" y="842899"/>
                </a:lnTo>
                <a:lnTo>
                  <a:pt x="5309743" y="860425"/>
                </a:lnTo>
                <a:lnTo>
                  <a:pt x="5373243" y="879475"/>
                </a:lnTo>
                <a:lnTo>
                  <a:pt x="5438267" y="898525"/>
                </a:lnTo>
                <a:lnTo>
                  <a:pt x="5476367" y="852424"/>
                </a:lnTo>
                <a:lnTo>
                  <a:pt x="5501767" y="814324"/>
                </a:lnTo>
                <a:lnTo>
                  <a:pt x="5514467" y="804799"/>
                </a:lnTo>
                <a:lnTo>
                  <a:pt x="5539867" y="787400"/>
                </a:lnTo>
                <a:lnTo>
                  <a:pt x="5617718" y="731774"/>
                </a:lnTo>
                <a:lnTo>
                  <a:pt x="5681218" y="676275"/>
                </a:lnTo>
                <a:lnTo>
                  <a:pt x="5708142" y="657225"/>
                </a:lnTo>
                <a:lnTo>
                  <a:pt x="5720842" y="647700"/>
                </a:lnTo>
                <a:lnTo>
                  <a:pt x="5746242" y="638175"/>
                </a:lnTo>
                <a:lnTo>
                  <a:pt x="5771642" y="628650"/>
                </a:lnTo>
                <a:lnTo>
                  <a:pt x="5809742" y="601599"/>
                </a:lnTo>
                <a:lnTo>
                  <a:pt x="5849493" y="573024"/>
                </a:lnTo>
                <a:lnTo>
                  <a:pt x="5887593" y="546100"/>
                </a:lnTo>
                <a:lnTo>
                  <a:pt x="5925693" y="527050"/>
                </a:lnTo>
                <a:lnTo>
                  <a:pt x="5965317" y="517525"/>
                </a:lnTo>
                <a:lnTo>
                  <a:pt x="6003417" y="509524"/>
                </a:lnTo>
                <a:lnTo>
                  <a:pt x="6028817" y="499999"/>
                </a:lnTo>
                <a:lnTo>
                  <a:pt x="6041517" y="490474"/>
                </a:lnTo>
                <a:lnTo>
                  <a:pt x="6066917" y="471424"/>
                </a:lnTo>
                <a:lnTo>
                  <a:pt x="6093968" y="454025"/>
                </a:lnTo>
                <a:lnTo>
                  <a:pt x="6119368" y="454025"/>
                </a:lnTo>
                <a:lnTo>
                  <a:pt x="6144641" y="444500"/>
                </a:lnTo>
              </a:path>
            </a:pathLst>
          </a:custGeom>
          <a:ln w="50292">
            <a:solidFill>
              <a:srgbClr val="79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12430" y="4571238"/>
            <a:ext cx="446405" cy="198120"/>
          </a:xfrm>
          <a:custGeom>
            <a:avLst/>
            <a:gdLst/>
            <a:ahLst/>
            <a:cxnLst/>
            <a:rect l="l" t="t" r="r" b="b"/>
            <a:pathLst>
              <a:path w="446404" h="198120">
                <a:moveTo>
                  <a:pt x="0" y="0"/>
                </a:moveTo>
                <a:lnTo>
                  <a:pt x="81025" y="7874"/>
                </a:lnTo>
                <a:lnTo>
                  <a:pt x="147700" y="15875"/>
                </a:lnTo>
                <a:lnTo>
                  <a:pt x="162051" y="22225"/>
                </a:lnTo>
                <a:lnTo>
                  <a:pt x="176402" y="37973"/>
                </a:lnTo>
                <a:lnTo>
                  <a:pt x="230377" y="83947"/>
                </a:lnTo>
                <a:lnTo>
                  <a:pt x="270128" y="122047"/>
                </a:lnTo>
                <a:lnTo>
                  <a:pt x="284352" y="137794"/>
                </a:lnTo>
                <a:lnTo>
                  <a:pt x="284352" y="144144"/>
                </a:lnTo>
                <a:lnTo>
                  <a:pt x="311403" y="152145"/>
                </a:lnTo>
                <a:lnTo>
                  <a:pt x="338454" y="160019"/>
                </a:lnTo>
                <a:lnTo>
                  <a:pt x="378205" y="160019"/>
                </a:lnTo>
                <a:lnTo>
                  <a:pt x="405129" y="160019"/>
                </a:lnTo>
                <a:lnTo>
                  <a:pt x="432180" y="182244"/>
                </a:lnTo>
                <a:lnTo>
                  <a:pt x="446404" y="198119"/>
                </a:lnTo>
              </a:path>
            </a:pathLst>
          </a:custGeom>
          <a:ln w="50292">
            <a:solidFill>
              <a:srgbClr val="79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16502" y="5691378"/>
            <a:ext cx="455930" cy="0"/>
          </a:xfrm>
          <a:custGeom>
            <a:avLst/>
            <a:gdLst/>
            <a:ahLst/>
            <a:cxnLst/>
            <a:rect l="l" t="t" r="r" b="b"/>
            <a:pathLst>
              <a:path w="455929">
                <a:moveTo>
                  <a:pt x="455675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7900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988" rIns="0" bIns="0" rtlCol="0">
            <a:spAutoFit/>
          </a:bodyPr>
          <a:lstStyle/>
          <a:p>
            <a:pPr marL="567690">
              <a:lnSpc>
                <a:spcPct val="100000"/>
              </a:lnSpc>
              <a:tabLst>
                <a:tab pos="1957070" algn="l"/>
                <a:tab pos="3987800" algn="l"/>
                <a:tab pos="5334635" algn="l"/>
                <a:tab pos="5715635" algn="l"/>
              </a:tabLst>
            </a:pPr>
            <a:r>
              <a:rPr sz="3600" spc="-270" dirty="0"/>
              <a:t>T</a:t>
            </a:r>
            <a:r>
              <a:rPr sz="3600" dirty="0"/>
              <a:t>axas	de</a:t>
            </a:r>
            <a:r>
              <a:rPr sz="3600" spc="-15" dirty="0"/>
              <a:t> </a:t>
            </a:r>
            <a:r>
              <a:rPr sz="3600" dirty="0"/>
              <a:t>Juros	Reais	e	Nominais</a:t>
            </a:r>
            <a:endParaRPr sz="3600"/>
          </a:p>
        </p:txBody>
      </p:sp>
    </p:spTree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714" rIns="0" bIns="0" rtlCol="0">
            <a:spAutoFit/>
          </a:bodyPr>
          <a:lstStyle/>
          <a:p>
            <a:pPr marL="2963545">
              <a:lnSpc>
                <a:spcPct val="100000"/>
              </a:lnSpc>
            </a:pPr>
            <a:r>
              <a:rPr sz="3600" dirty="0"/>
              <a:t>Resumo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6549" y="1633601"/>
            <a:ext cx="7988300" cy="4637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98450" indent="-342900">
              <a:lnSpc>
                <a:spcPct val="100000"/>
              </a:lnSpc>
              <a:buClr>
                <a:srgbClr val="EF9A0D"/>
              </a:buClr>
              <a:buSzPct val="70312"/>
              <a:buFont typeface="Wingdings"/>
              <a:buChar char=""/>
              <a:tabLst>
                <a:tab pos="356235" algn="l"/>
              </a:tabLst>
            </a:pPr>
            <a:r>
              <a:rPr lang="pt-BR"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 que é e o que não é inflação</a:t>
            </a:r>
          </a:p>
          <a:p>
            <a:pPr marL="355600" marR="298450" indent="-342900">
              <a:lnSpc>
                <a:spcPct val="100000"/>
              </a:lnSpc>
              <a:buClr>
                <a:srgbClr val="EF9A0D"/>
              </a:buClr>
              <a:buSzPct val="70312"/>
              <a:buFont typeface="Wingdings"/>
              <a:buChar char=""/>
              <a:tabLst>
                <a:tab pos="356235" algn="l"/>
              </a:tabLst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 valor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da 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da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em 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ifer</a:t>
            </a:r>
            <a:r>
              <a:rPr sz="32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ntes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pontos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no tempo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não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pres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nta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m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ç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ão v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á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li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do 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oder</a:t>
            </a:r>
            <a:r>
              <a:rPr sz="32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 compra.</a:t>
            </a:r>
            <a:endParaRPr sz="32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EF9A0D"/>
              </a:buClr>
              <a:buSzPct val="70312"/>
              <a:buFont typeface="Wingdings"/>
              <a:buChar char=""/>
              <a:tabLst>
                <a:tab pos="356235" algn="l"/>
              </a:tabLst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Vá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ias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leis e c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ntratos</a:t>
            </a:r>
            <a:r>
              <a:rPr sz="3200" b="1" spc="-3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uti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l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izam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os ín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ices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 preç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para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co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rigir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os efeitos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flaç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ã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 (in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x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ç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ão).</a:t>
            </a: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EF9A0D"/>
              </a:buClr>
              <a:buSzPct val="70312"/>
              <a:buFont typeface="Wingdings"/>
              <a:buChar char=""/>
              <a:tabLst>
                <a:tab pos="356235" algn="l"/>
              </a:tabLst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 taxa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juros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re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l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é ig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al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à taxa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juros</a:t>
            </a:r>
            <a:endParaRPr sz="32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nomi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al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menos a taxa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 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nflaç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ã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38" rIns="0" bIns="0" rtlCol="0">
            <a:spAutoFit/>
          </a:bodyPr>
          <a:lstStyle/>
          <a:p>
            <a:pPr marL="2887345">
              <a:lnSpc>
                <a:spcPct val="100000"/>
              </a:lnSpc>
            </a:pPr>
            <a:r>
              <a:rPr sz="3600" dirty="0"/>
              <a:t>Resumo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24001" y="1405001"/>
            <a:ext cx="7717155" cy="4144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73355" indent="-342900">
              <a:lnSpc>
                <a:spcPct val="100000"/>
              </a:lnSpc>
              <a:buClr>
                <a:srgbClr val="EF9A0D"/>
              </a:buClr>
              <a:buSzPct val="70312"/>
              <a:buFont typeface="Wingdings"/>
              <a:buChar char=""/>
              <a:tabLst>
                <a:tab pos="355600" algn="l"/>
              </a:tabLst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 í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dice 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 preç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s ao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nsu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idor</a:t>
            </a:r>
            <a:r>
              <a:rPr sz="3200" b="1" spc="-3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mostra o custo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 uma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sta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 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b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ens e se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viç</a:t>
            </a:r>
            <a:r>
              <a:rPr sz="32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s rel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tivo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ao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custo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mesma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ces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no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ano base.</a:t>
            </a:r>
            <a:endParaRPr sz="3200" dirty="0">
              <a:latin typeface="Times New Roman"/>
              <a:cs typeface="Times New Roman"/>
            </a:endParaRPr>
          </a:p>
          <a:p>
            <a:pPr marL="355600" marR="839469" indent="-342900">
              <a:lnSpc>
                <a:spcPct val="100000"/>
              </a:lnSpc>
              <a:spcBef>
                <a:spcPts val="765"/>
              </a:spcBef>
              <a:buClr>
                <a:srgbClr val="EF9A0D"/>
              </a:buClr>
              <a:buSzPct val="70312"/>
              <a:buFont typeface="Wingdings"/>
              <a:buChar char=""/>
              <a:tabLst>
                <a:tab pos="355600" algn="l"/>
              </a:tabLst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 í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dice é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usado 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lcular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 n</a:t>
            </a:r>
            <a:r>
              <a:rPr sz="3200" b="1" spc="-10" dirty="0">
                <a:solidFill>
                  <a:srgbClr val="464981"/>
                </a:solidFill>
                <a:latin typeface="Times New Roman"/>
                <a:cs typeface="Times New Roman"/>
              </a:rPr>
              <a:t>í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v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l g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l</a:t>
            </a:r>
            <a:r>
              <a:rPr sz="3200" b="1" spc="-2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 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p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ç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s</a:t>
            </a:r>
            <a:r>
              <a:rPr sz="3200" b="1" spc="-2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na economia.</a:t>
            </a: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EF9A0D"/>
              </a:buClr>
              <a:buSzPct val="70312"/>
              <a:buFont typeface="Wingdings"/>
              <a:buChar char=""/>
              <a:tabLst>
                <a:tab pos="355600" algn="l"/>
              </a:tabLst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 va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iaç</a:t>
            </a:r>
            <a:r>
              <a:rPr sz="3200" b="1" spc="10" dirty="0">
                <a:solidFill>
                  <a:srgbClr val="464981"/>
                </a:solidFill>
                <a:latin typeface="Times New Roman"/>
                <a:cs typeface="Times New Roman"/>
              </a:rPr>
              <a:t>ã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spc="-40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per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entual</a:t>
            </a:r>
            <a:r>
              <a:rPr sz="3200" b="1" spc="-3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do IPC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mede a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ta</a:t>
            </a:r>
            <a:r>
              <a:rPr sz="3200" b="1" spc="5" dirty="0">
                <a:solidFill>
                  <a:srgbClr val="464981"/>
                </a:solidFill>
                <a:latin typeface="Times New Roman"/>
                <a:cs typeface="Times New Roman"/>
              </a:rPr>
              <a:t>x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a</a:t>
            </a:r>
            <a:endParaRPr sz="3200" dirty="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de</a:t>
            </a:r>
            <a:r>
              <a:rPr sz="3200" b="1" spc="-15" dirty="0">
                <a:solidFill>
                  <a:srgbClr val="464981"/>
                </a:solidFill>
                <a:latin typeface="Times New Roman"/>
                <a:cs typeface="Times New Roman"/>
              </a:rPr>
              <a:t> </a:t>
            </a:r>
            <a:r>
              <a:rPr sz="3200" b="1" dirty="0" err="1">
                <a:solidFill>
                  <a:srgbClr val="464981"/>
                </a:solidFill>
                <a:latin typeface="Times New Roman"/>
                <a:cs typeface="Times New Roman"/>
              </a:rPr>
              <a:t>i</a:t>
            </a:r>
            <a:r>
              <a:rPr sz="3200" b="1" spc="-10" dirty="0" err="1">
                <a:solidFill>
                  <a:srgbClr val="464981"/>
                </a:solidFill>
                <a:latin typeface="Times New Roman"/>
                <a:cs typeface="Times New Roman"/>
              </a:rPr>
              <a:t>n</a:t>
            </a:r>
            <a:r>
              <a:rPr sz="3200" b="1" dirty="0" err="1">
                <a:solidFill>
                  <a:srgbClr val="464981"/>
                </a:solidFill>
                <a:latin typeface="Times New Roman"/>
                <a:cs typeface="Times New Roman"/>
              </a:rPr>
              <a:t>flaç</a:t>
            </a:r>
            <a:r>
              <a:rPr sz="3200" b="1" spc="5" dirty="0" err="1">
                <a:solidFill>
                  <a:srgbClr val="464981"/>
                </a:solidFill>
                <a:latin typeface="Times New Roman"/>
                <a:cs typeface="Times New Roman"/>
              </a:rPr>
              <a:t>ã</a:t>
            </a:r>
            <a:r>
              <a:rPr sz="3200" b="1" dirty="0" err="1">
                <a:solidFill>
                  <a:srgbClr val="46498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464981"/>
                </a:solidFill>
                <a:latin typeface="Times New Roman"/>
                <a:cs typeface="Times New Roman"/>
              </a:rPr>
              <a:t>.</a:t>
            </a:r>
            <a:endParaRPr lang="pt-BR" sz="3200" b="1" dirty="0">
              <a:solidFill>
                <a:srgbClr val="46498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772400" cy="1143000"/>
          </a:xfrm>
          <a:noFill/>
          <a:ln/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effectLst/>
              </a:rPr>
              <a:t>Oferta de Moeda, Demanda por Moeda e Equilíbrio Monetário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2663" y="3044825"/>
            <a:ext cx="7067550" cy="1627188"/>
          </a:xfrm>
          <a:noFill/>
          <a:ln w="50800" cap="flat">
            <a:solidFill>
              <a:srgbClr val="474A81"/>
            </a:solidFill>
          </a:ln>
        </p:spPr>
        <p:txBody>
          <a:bodyPr/>
          <a:lstStyle/>
          <a:p>
            <a:pPr algn="l"/>
            <a:r>
              <a:rPr lang="en-US"/>
              <a:t>No longo prazo, o nível geral de preços se ajusta ao nível para o qual a demanda por moeda se iguala à oferta.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994"/>
            <a:ext cx="7772400" cy="1120877"/>
          </a:xfrm>
          <a:noFill/>
          <a:ln/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effectLst/>
              </a:rPr>
              <a:t>A Teoria </a:t>
            </a:r>
            <a:r>
              <a:rPr lang="en-US" sz="3600" dirty="0" err="1">
                <a:solidFill>
                  <a:schemeClr val="tx1"/>
                </a:solidFill>
                <a:effectLst/>
              </a:rPr>
              <a:t>Quantitativa</a:t>
            </a:r>
            <a:r>
              <a:rPr lang="en-US" sz="3600" dirty="0">
                <a:solidFill>
                  <a:schemeClr val="tx1"/>
                </a:solidFill>
                <a:effectLst/>
              </a:rPr>
              <a:t> da </a:t>
            </a:r>
            <a:r>
              <a:rPr lang="en-US" sz="3600" dirty="0" err="1">
                <a:solidFill>
                  <a:schemeClr val="tx1"/>
                </a:solidFill>
                <a:effectLst/>
              </a:rPr>
              <a:t>Moeda</a:t>
            </a:r>
            <a:endParaRPr lang="en-US" sz="3600" dirty="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303" y="1120877"/>
            <a:ext cx="8240047" cy="5368413"/>
          </a:xfrm>
          <a:noFill/>
          <a:ln/>
        </p:spPr>
        <p:txBody>
          <a:bodyPr/>
          <a:lstStyle/>
          <a:p>
            <a:pPr>
              <a:buSzPct val="80000"/>
            </a:pPr>
            <a:r>
              <a:rPr lang="en-US" dirty="0"/>
              <a:t>Como o </a:t>
            </a:r>
            <a:r>
              <a:rPr lang="en-US" dirty="0" err="1"/>
              <a:t>nível</a:t>
            </a:r>
            <a:r>
              <a:rPr lang="en-US" dirty="0"/>
              <a:t> de </a:t>
            </a:r>
            <a:r>
              <a:rPr lang="en-US" dirty="0" err="1"/>
              <a:t>preço</a:t>
            </a:r>
            <a:r>
              <a:rPr lang="en-US" dirty="0"/>
              <a:t> é </a:t>
            </a:r>
            <a:r>
              <a:rPr lang="en-US" dirty="0" err="1"/>
              <a:t>determinado</a:t>
            </a:r>
            <a:r>
              <a:rPr lang="en-US" dirty="0"/>
              <a:t> e por que </a:t>
            </a:r>
            <a:r>
              <a:rPr lang="en-US" dirty="0" err="1"/>
              <a:t>ele</a:t>
            </a:r>
            <a:r>
              <a:rPr lang="en-US" dirty="0"/>
              <a:t> se </a:t>
            </a:r>
            <a:r>
              <a:rPr lang="en-US" dirty="0" err="1"/>
              <a:t>modifica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longo</a:t>
            </a:r>
            <a:r>
              <a:rPr lang="en-US" dirty="0"/>
              <a:t> do tempo é </a:t>
            </a:r>
            <a:r>
              <a:rPr lang="en-US" dirty="0" err="1"/>
              <a:t>denominado</a:t>
            </a:r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</a:rPr>
              <a:t>teoria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quantitativa</a:t>
            </a:r>
            <a:r>
              <a:rPr lang="en-US" dirty="0">
                <a:solidFill>
                  <a:schemeClr val="tx1"/>
                </a:solidFill>
              </a:rPr>
              <a:t> da </a:t>
            </a:r>
            <a:r>
              <a:rPr lang="en-US" dirty="0" err="1">
                <a:solidFill>
                  <a:schemeClr val="tx1"/>
                </a:solidFill>
              </a:rPr>
              <a:t>moeda</a:t>
            </a:r>
            <a:r>
              <a:rPr lang="en-US" dirty="0"/>
              <a:t>.</a:t>
            </a:r>
          </a:p>
          <a:p>
            <a:pPr lvl="1">
              <a:buClr>
                <a:schemeClr val="bg2"/>
              </a:buClr>
              <a:buSzPct val="70000"/>
              <a:buFont typeface="Monotype Sorts" pitchFamily="2" charset="2"/>
              <a:buChar char="u"/>
            </a:pPr>
            <a:r>
              <a:rPr lang="en-US" dirty="0">
                <a:solidFill>
                  <a:srgbClr val="474A81"/>
                </a:solidFill>
              </a:rPr>
              <a:t>A </a:t>
            </a:r>
            <a:r>
              <a:rPr lang="en-US" dirty="0" err="1">
                <a:solidFill>
                  <a:srgbClr val="474A81"/>
                </a:solidFill>
              </a:rPr>
              <a:t>quantidade</a:t>
            </a:r>
            <a:r>
              <a:rPr lang="en-US" dirty="0">
                <a:solidFill>
                  <a:srgbClr val="474A81"/>
                </a:solidFill>
              </a:rPr>
              <a:t> de </a:t>
            </a:r>
            <a:r>
              <a:rPr lang="en-US" dirty="0" err="1">
                <a:solidFill>
                  <a:srgbClr val="474A81"/>
                </a:solidFill>
              </a:rPr>
              <a:t>moeda</a:t>
            </a:r>
            <a:r>
              <a:rPr lang="en-US" dirty="0">
                <a:solidFill>
                  <a:srgbClr val="474A81"/>
                </a:solidFill>
              </a:rPr>
              <a:t> </a:t>
            </a:r>
            <a:r>
              <a:rPr lang="en-US" dirty="0" err="1">
                <a:solidFill>
                  <a:srgbClr val="474A81"/>
                </a:solidFill>
              </a:rPr>
              <a:t>disponível</a:t>
            </a:r>
            <a:r>
              <a:rPr lang="en-US" dirty="0">
                <a:solidFill>
                  <a:srgbClr val="474A81"/>
                </a:solidFill>
              </a:rPr>
              <a:t> </a:t>
            </a:r>
            <a:r>
              <a:rPr lang="en-US" dirty="0" err="1">
                <a:solidFill>
                  <a:srgbClr val="474A81"/>
                </a:solidFill>
              </a:rPr>
              <a:t>na</a:t>
            </a:r>
            <a:r>
              <a:rPr lang="en-US" dirty="0">
                <a:solidFill>
                  <a:srgbClr val="474A81"/>
                </a:solidFill>
              </a:rPr>
              <a:t> </a:t>
            </a:r>
            <a:r>
              <a:rPr lang="en-US" dirty="0" err="1">
                <a:solidFill>
                  <a:srgbClr val="474A81"/>
                </a:solidFill>
              </a:rPr>
              <a:t>economia</a:t>
            </a:r>
            <a:r>
              <a:rPr lang="en-US" dirty="0">
                <a:solidFill>
                  <a:srgbClr val="474A81"/>
                </a:solidFill>
              </a:rPr>
              <a:t> </a:t>
            </a:r>
            <a:r>
              <a:rPr lang="en-US" dirty="0" err="1">
                <a:solidFill>
                  <a:srgbClr val="474A81"/>
                </a:solidFill>
              </a:rPr>
              <a:t>determina</a:t>
            </a:r>
            <a:r>
              <a:rPr lang="en-US" dirty="0">
                <a:solidFill>
                  <a:srgbClr val="474A81"/>
                </a:solidFill>
              </a:rPr>
              <a:t> o valor do </a:t>
            </a:r>
            <a:r>
              <a:rPr lang="en-US" dirty="0" err="1">
                <a:solidFill>
                  <a:srgbClr val="474A81"/>
                </a:solidFill>
              </a:rPr>
              <a:t>dinheiro</a:t>
            </a:r>
            <a:r>
              <a:rPr lang="en-US" dirty="0">
                <a:solidFill>
                  <a:srgbClr val="474A81"/>
                </a:solidFill>
              </a:rPr>
              <a:t>.</a:t>
            </a:r>
          </a:p>
          <a:p>
            <a:pPr lvl="1">
              <a:buClr>
                <a:schemeClr val="bg2"/>
              </a:buClr>
              <a:buSzPct val="70000"/>
              <a:buFont typeface="Monotype Sorts" pitchFamily="2" charset="2"/>
              <a:buChar char="u"/>
            </a:pPr>
            <a:r>
              <a:rPr lang="en-US" dirty="0">
                <a:solidFill>
                  <a:srgbClr val="474A81"/>
                </a:solidFill>
              </a:rPr>
              <a:t>A principal causa da </a:t>
            </a:r>
            <a:r>
              <a:rPr lang="en-US" dirty="0" err="1">
                <a:solidFill>
                  <a:srgbClr val="474A81"/>
                </a:solidFill>
              </a:rPr>
              <a:t>inflação</a:t>
            </a:r>
            <a:r>
              <a:rPr lang="en-US" dirty="0">
                <a:solidFill>
                  <a:srgbClr val="474A81"/>
                </a:solidFill>
              </a:rPr>
              <a:t> é o </a:t>
            </a:r>
            <a:r>
              <a:rPr lang="en-US" dirty="0" err="1">
                <a:solidFill>
                  <a:srgbClr val="474A81"/>
                </a:solidFill>
              </a:rPr>
              <a:t>crescimento</a:t>
            </a:r>
            <a:r>
              <a:rPr lang="en-US" dirty="0">
                <a:solidFill>
                  <a:srgbClr val="474A81"/>
                </a:solidFill>
              </a:rPr>
              <a:t> da </a:t>
            </a:r>
            <a:r>
              <a:rPr lang="en-US" dirty="0" err="1">
                <a:solidFill>
                  <a:srgbClr val="474A81"/>
                </a:solidFill>
              </a:rPr>
              <a:t>quantidade</a:t>
            </a:r>
            <a:r>
              <a:rPr lang="en-US" dirty="0">
                <a:solidFill>
                  <a:srgbClr val="474A81"/>
                </a:solidFill>
              </a:rPr>
              <a:t> de </a:t>
            </a:r>
            <a:r>
              <a:rPr lang="en-US" dirty="0" err="1">
                <a:solidFill>
                  <a:srgbClr val="474A81"/>
                </a:solidFill>
              </a:rPr>
              <a:t>moeda</a:t>
            </a:r>
            <a:r>
              <a:rPr lang="en-US" dirty="0">
                <a:solidFill>
                  <a:srgbClr val="474A81"/>
                </a:solidFill>
              </a:rPr>
              <a:t>.</a:t>
            </a:r>
          </a:p>
          <a:p>
            <a:pPr lvl="2">
              <a:buClr>
                <a:schemeClr val="bg2"/>
              </a:buClr>
              <a:buSzPct val="70000"/>
              <a:buFont typeface="Monotype Sorts" pitchFamily="2" charset="2"/>
              <a:buChar char="u"/>
            </a:pPr>
            <a:r>
              <a:rPr lang="en-US" i="1" dirty="0" err="1">
                <a:solidFill>
                  <a:srgbClr val="474A81"/>
                </a:solidFill>
              </a:rPr>
              <a:t>Exemplos</a:t>
            </a:r>
            <a:r>
              <a:rPr lang="en-US" i="1" dirty="0">
                <a:solidFill>
                  <a:srgbClr val="474A81"/>
                </a:solidFill>
              </a:rPr>
              <a:t> </a:t>
            </a:r>
            <a:r>
              <a:rPr lang="en-US" i="1" dirty="0" err="1">
                <a:solidFill>
                  <a:srgbClr val="474A81"/>
                </a:solidFill>
              </a:rPr>
              <a:t>clássicos</a:t>
            </a:r>
            <a:r>
              <a:rPr lang="en-US" i="1" dirty="0">
                <a:solidFill>
                  <a:srgbClr val="474A81"/>
                </a:solidFill>
              </a:rPr>
              <a:t>: </a:t>
            </a:r>
            <a:r>
              <a:rPr lang="en-US" i="1" dirty="0" err="1">
                <a:solidFill>
                  <a:srgbClr val="474A81"/>
                </a:solidFill>
              </a:rPr>
              <a:t>Alemanha</a:t>
            </a:r>
            <a:r>
              <a:rPr lang="en-US" i="1" dirty="0">
                <a:solidFill>
                  <a:srgbClr val="474A81"/>
                </a:solidFill>
              </a:rPr>
              <a:t> </a:t>
            </a:r>
            <a:r>
              <a:rPr lang="en-US" i="1" dirty="0" err="1">
                <a:solidFill>
                  <a:srgbClr val="474A81"/>
                </a:solidFill>
              </a:rPr>
              <a:t>na</a:t>
            </a:r>
            <a:r>
              <a:rPr lang="en-US" i="1" dirty="0">
                <a:solidFill>
                  <a:srgbClr val="474A81"/>
                </a:solidFill>
              </a:rPr>
              <a:t> Guerra, Venezuela, </a:t>
            </a:r>
            <a:r>
              <a:rPr lang="en-US" i="1" dirty="0" err="1">
                <a:solidFill>
                  <a:srgbClr val="474A81"/>
                </a:solidFill>
              </a:rPr>
              <a:t>Brasil</a:t>
            </a:r>
            <a:r>
              <a:rPr lang="en-US" i="1" dirty="0">
                <a:solidFill>
                  <a:srgbClr val="474A81"/>
                </a:solidFill>
              </a:rPr>
              <a:t> </a:t>
            </a:r>
            <a:r>
              <a:rPr lang="en-US" i="1" dirty="0" err="1">
                <a:solidFill>
                  <a:srgbClr val="474A81"/>
                </a:solidFill>
              </a:rPr>
              <a:t>pré</a:t>
            </a:r>
            <a:r>
              <a:rPr lang="en-US" i="1" dirty="0">
                <a:solidFill>
                  <a:srgbClr val="474A81"/>
                </a:solidFill>
              </a:rPr>
              <a:t> </a:t>
            </a:r>
            <a:r>
              <a:rPr lang="en-US" i="1" dirty="0" err="1">
                <a:solidFill>
                  <a:srgbClr val="474A81"/>
                </a:solidFill>
              </a:rPr>
              <a:t>plano</a:t>
            </a:r>
            <a:r>
              <a:rPr lang="en-US" i="1" dirty="0">
                <a:solidFill>
                  <a:srgbClr val="474A81"/>
                </a:solidFill>
              </a:rPr>
              <a:t> cruzado, etc.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 autoUpdateAnimBg="0"/>
    </p:bldLst>
  </p:timing>
</p:sld>
</file>

<file path=ppt/theme/theme1.xml><?xml version="1.0" encoding="utf-8"?>
<a:theme xmlns:a="http://schemas.openxmlformats.org/drawingml/2006/main" name="!mankiw">
  <a:themeElements>
    <a:clrScheme name="">
      <a:dk1>
        <a:srgbClr val="790015"/>
      </a:dk1>
      <a:lt1>
        <a:srgbClr val="F6BF69"/>
      </a:lt1>
      <a:dk2>
        <a:srgbClr val="6E0043"/>
      </a:dk2>
      <a:lt2>
        <a:srgbClr val="EF9100"/>
      </a:lt2>
      <a:accent1>
        <a:srgbClr val="00B7A5"/>
      </a:accent1>
      <a:accent2>
        <a:srgbClr val="618FFD"/>
      </a:accent2>
      <a:accent3>
        <a:srgbClr val="FADCB9"/>
      </a:accent3>
      <a:accent4>
        <a:srgbClr val="660010"/>
      </a:accent4>
      <a:accent5>
        <a:srgbClr val="AAD8CF"/>
      </a:accent5>
      <a:accent6>
        <a:srgbClr val="5781E5"/>
      </a:accent6>
      <a:hlink>
        <a:srgbClr val="F76681"/>
      </a:hlink>
      <a:folHlink>
        <a:srgbClr val="FDE3BA"/>
      </a:folHlink>
    </a:clrScheme>
    <a:fontScheme name="!mankiw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!mankiw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mankiw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c:\office97\templa~1\presen~2\!mankiw.ppt</Template>
  <TotalTime>130</TotalTime>
  <Pages>64</Pages>
  <Words>3569</Words>
  <Application>Microsoft Macintosh PowerPoint</Application>
  <PresentationFormat>Apresentação na tela (4:3)</PresentationFormat>
  <Paragraphs>514</Paragraphs>
  <Slides>73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81" baseType="lpstr">
      <vt:lpstr>Arial</vt:lpstr>
      <vt:lpstr>EuphemiaUCAS</vt:lpstr>
      <vt:lpstr>Monotype Sorts</vt:lpstr>
      <vt:lpstr>Symbol</vt:lpstr>
      <vt:lpstr>Tahoma</vt:lpstr>
      <vt:lpstr>Times New Roman</vt:lpstr>
      <vt:lpstr>Wingdings</vt:lpstr>
      <vt:lpstr>!mankiw</vt:lpstr>
      <vt:lpstr>Inflação: Causas e Custos</vt:lpstr>
      <vt:lpstr>Inflação</vt:lpstr>
      <vt:lpstr>Inflação: Aspectos Históricos</vt:lpstr>
      <vt:lpstr>A Teoria Clássica da Inflação</vt:lpstr>
      <vt:lpstr>Oferta de Moeda, Demanda por Moeda e Equilíbrio Monetário</vt:lpstr>
      <vt:lpstr>Oferta de Moeda, Demanda por Moeda e Equilíbrio Monetário</vt:lpstr>
      <vt:lpstr>Oferta de Moeda, Demanda por Moeda e Equilíbrio Monetário</vt:lpstr>
      <vt:lpstr>Oferta de Moeda, Demanda por Moeda e Equilíbrio Monetário</vt:lpstr>
      <vt:lpstr>A Teoria Quantitativa da Moeda</vt:lpstr>
      <vt:lpstr>Velocidade e Equação das Trocas</vt:lpstr>
      <vt:lpstr>Velocidade e Equação das Trocas</vt:lpstr>
      <vt:lpstr>Velocidade e Equação das Trocas</vt:lpstr>
      <vt:lpstr>Velocidade e Equação das Trocas</vt:lpstr>
      <vt:lpstr>Velocidade e Equação das Trocas</vt:lpstr>
      <vt:lpstr>Apresentação do PowerPoint</vt:lpstr>
      <vt:lpstr>Equilíbrio do Nível de Preços, Taxa de Inflação e a Teoria Quantitativa da Moeda</vt:lpstr>
      <vt:lpstr>Equilíbrio do Nível de Preços, Taxa de Inflação e a Teoria Quantitativa da Moeda</vt:lpstr>
      <vt:lpstr>Hiperinflação</vt:lpstr>
      <vt:lpstr>Moeda e Preços durante Quatro Hiperinflações</vt:lpstr>
      <vt:lpstr>Moeda e Preços durante Quatro Hiperinflações.  Venezuela em anexo:10.000.000% aa em 2019</vt:lpstr>
      <vt:lpstr>Hiperinflação e a Taxa de Inflação</vt:lpstr>
      <vt:lpstr>O Efeito Fisher</vt:lpstr>
      <vt:lpstr>Apresentação do PowerPoint</vt:lpstr>
      <vt:lpstr>Os Custos da Inflação:   Diminuição do Poder Aquisitivo?</vt:lpstr>
      <vt:lpstr>Os Custos da Inflação</vt:lpstr>
      <vt:lpstr>Shoeleather Costs</vt:lpstr>
      <vt:lpstr>Custos de Sola de Sapato</vt:lpstr>
      <vt:lpstr>Custos de Menu</vt:lpstr>
      <vt:lpstr>Variação dos Preços Relativos</vt:lpstr>
      <vt:lpstr>Distorção Tributária Induzida pela Inflação</vt:lpstr>
      <vt:lpstr>Distorção Tributária Induzida pela Inflação</vt:lpstr>
      <vt:lpstr>Como a Inflação aumenta o Ônus do Imposto sobre a Poupança</vt:lpstr>
      <vt:lpstr>Confusão e Inconveniência</vt:lpstr>
      <vt:lpstr>Redistribuição Arbitrária da Renda</vt:lpstr>
      <vt:lpstr>Formas de controle de inflação</vt:lpstr>
      <vt:lpstr>Efeitos da inflação</vt:lpstr>
      <vt:lpstr>Calculando o Custo de Vida</vt:lpstr>
      <vt:lpstr>O Índice de Preços ao Consumidor</vt:lpstr>
      <vt:lpstr>O Índice de Preços ao Consumidor</vt:lpstr>
      <vt:lpstr>Como é calculado o Índice de Preços ao Consumidor</vt:lpstr>
      <vt:lpstr>Apresentação do PowerPoint</vt:lpstr>
      <vt:lpstr>Como é calculado o Índice de Preços ao Consumidor</vt:lpstr>
      <vt:lpstr>Como é calculado o Índice de Preços ao Consumidor</vt:lpstr>
      <vt:lpstr>Apresentação do PowerPoint</vt:lpstr>
      <vt:lpstr>Calculando o Índice de Preços ao Consumidor e a Taxa de Inflação: Um Exemplo economia somente  com dois produtos</vt:lpstr>
      <vt:lpstr>Calculando o Índice de Preços ao Consumidor e a Taxa de Inflação: Um Exemplo</vt:lpstr>
      <vt:lpstr>Calculando o Índice de Preços ao Consumidor e a Taxa de Inflação: Um Exemplo</vt:lpstr>
      <vt:lpstr>Calculando o Índice de Preços ao Consumidor e a Taxa de Inflação: Um Exemplo</vt:lpstr>
      <vt:lpstr>Calculando o Índice de Preços ao Consumidor e a Taxa de Inflação: Um Exemplo</vt:lpstr>
      <vt:lpstr>Principal índice de inflação</vt:lpstr>
      <vt:lpstr>IPCA</vt:lpstr>
      <vt:lpstr>Apresentação do PowerPoint</vt:lpstr>
      <vt:lpstr>Inflação atual (12/05/2020) Brasil</vt:lpstr>
      <vt:lpstr>Outros Índices de Preços</vt:lpstr>
      <vt:lpstr>Problemas no Cálculo do Custo de Vida</vt:lpstr>
      <vt:lpstr>Apresentação do PowerPoint</vt:lpstr>
      <vt:lpstr>Tendência à Substituição</vt:lpstr>
      <vt:lpstr>Introdução de Novos Bens</vt:lpstr>
      <vt:lpstr>Mudança de Qualidade Não-quantificada</vt:lpstr>
      <vt:lpstr>Apresentação do PowerPoint</vt:lpstr>
      <vt:lpstr>Problemas no Cálculo do Custo de Vida</vt:lpstr>
      <vt:lpstr>O Deflator do PIB e o Índice de Preços ao Consumidor</vt:lpstr>
      <vt:lpstr>Apresentação do PowerPoint</vt:lpstr>
      <vt:lpstr>Cifras Monetárias de Épocas Diferentes</vt:lpstr>
      <vt:lpstr>Cifras Monetárias de Épocas Diferentes</vt:lpstr>
      <vt:lpstr>Os Filmes mais Populares de Todos os Tempos, corrigidos pela Inflação</vt:lpstr>
      <vt:lpstr>Indexação</vt:lpstr>
      <vt:lpstr>Apresentação do PowerPoint</vt:lpstr>
      <vt:lpstr>Taxas de Juros Reais e Nominais</vt:lpstr>
      <vt:lpstr>Taxas de Juros Reais e Nominais</vt:lpstr>
      <vt:lpstr>Taxas de Juros Reais e Nominais</vt:lpstr>
      <vt:lpstr>Resumo</vt:lpstr>
      <vt:lpstr>Resumo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28</dc:title>
  <dc:subject>Money Growth &amp; Inflation</dc:subject>
  <dc:creator>Mark P. Karscig</dc:creator>
  <cp:keywords>price elasticity</cp:keywords>
  <cp:lastModifiedBy>João Guilherme Araujo Schimidt</cp:lastModifiedBy>
  <cp:revision>445</cp:revision>
  <cp:lastPrinted>1997-07-28T16:10:48Z</cp:lastPrinted>
  <dcterms:created xsi:type="dcterms:W3CDTF">1998-06-22T00:04:04Z</dcterms:created>
  <dcterms:modified xsi:type="dcterms:W3CDTF">2020-05-14T21:11:49Z</dcterms:modified>
</cp:coreProperties>
</file>