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sldIdLst>
    <p:sldId id="256" r:id="rId2"/>
    <p:sldId id="286" r:id="rId3"/>
    <p:sldId id="289" r:id="rId4"/>
    <p:sldId id="290" r:id="rId5"/>
    <p:sldId id="291" r:id="rId6"/>
    <p:sldId id="292" r:id="rId7"/>
    <p:sldId id="293" r:id="rId8"/>
    <p:sldId id="259" r:id="rId9"/>
    <p:sldId id="275" r:id="rId10"/>
    <p:sldId id="294" r:id="rId11"/>
    <p:sldId id="276" r:id="rId12"/>
    <p:sldId id="295" r:id="rId13"/>
    <p:sldId id="277" r:id="rId14"/>
    <p:sldId id="282" r:id="rId1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CB363B-59E5-4EE0-90E9-2DD86F378FD3}" v="2" dt="2023-08-16T17:16:19.8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18" autoAdjust="0"/>
  </p:normalViewPr>
  <p:slideViewPr>
    <p:cSldViewPr>
      <p:cViewPr varScale="1">
        <p:scale>
          <a:sx n="81" d="100"/>
          <a:sy n="81" d="100"/>
        </p:scale>
        <p:origin x="1502"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er Wilker" clId="Web-{2FCB363B-59E5-4EE0-90E9-2DD86F378FD3}"/>
    <pc:docChg chg="modSld">
      <pc:chgData name="Eder Wilker" userId="" providerId="" clId="Web-{2FCB363B-59E5-4EE0-90E9-2DD86F378FD3}" dt="2023-08-16T17:16:19.805" v="1" actId="20577"/>
      <pc:docMkLst>
        <pc:docMk/>
      </pc:docMkLst>
      <pc:sldChg chg="modSp">
        <pc:chgData name="Eder Wilker" userId="" providerId="" clId="Web-{2FCB363B-59E5-4EE0-90E9-2DD86F378FD3}" dt="2023-08-16T17:16:19.805" v="1" actId="20577"/>
        <pc:sldMkLst>
          <pc:docMk/>
          <pc:sldMk cId="3343418236" sldId="283"/>
        </pc:sldMkLst>
        <pc:spChg chg="mod">
          <ac:chgData name="Eder Wilker" userId="" providerId="" clId="Web-{2FCB363B-59E5-4EE0-90E9-2DD86F378FD3}" dt="2023-08-16T17:16:19.805" v="1" actId="20577"/>
          <ac:spMkLst>
            <pc:docMk/>
            <pc:sldMk cId="3343418236" sldId="283"/>
            <ac:spMk id="4" creationId="{FA9279AC-FF3D-8041-FB22-357443E3CF5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9" name="Subtítu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28" name="Títu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pt-BR"/>
              <a:t>Clique para editar o estilo do título mestre</a:t>
            </a:r>
            <a:endParaRPr kumimoji="0" lang="en-US"/>
          </a:p>
        </p:txBody>
      </p:sp>
      <p:cxnSp>
        <p:nvCxnSpPr>
          <p:cNvPr id="8" name="Conector reto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ço Reservado para Data 14"/>
          <p:cNvSpPr>
            <a:spLocks noGrp="1"/>
          </p:cNvSpPr>
          <p:nvPr>
            <p:ph type="dt" sz="half" idx="10"/>
          </p:nvPr>
        </p:nvSpPr>
        <p:spPr/>
        <p:txBody>
          <a:bodyPr/>
          <a:lstStyle/>
          <a:p>
            <a:fld id="{4C1464C9-7C3D-4336-B0F6-15D8ED678E4D}" type="datetimeFigureOut">
              <a:rPr lang="pt-BR" smtClean="0"/>
              <a:pPr/>
              <a:t>11/09/2023</a:t>
            </a:fld>
            <a:endParaRPr lang="pt-BR"/>
          </a:p>
        </p:txBody>
      </p:sp>
      <p:sp>
        <p:nvSpPr>
          <p:cNvPr id="16" name="Espaço Reservado para Número de Slide 15"/>
          <p:cNvSpPr>
            <a:spLocks noGrp="1"/>
          </p:cNvSpPr>
          <p:nvPr>
            <p:ph type="sldNum" sz="quarter" idx="11"/>
          </p:nvPr>
        </p:nvSpPr>
        <p:spPr/>
        <p:txBody>
          <a:bodyPr/>
          <a:lstStyle/>
          <a:p>
            <a:fld id="{B7DBF00E-A79B-495C-9B3B-86FE7A703E24}" type="slidenum">
              <a:rPr lang="pt-BR" smtClean="0"/>
              <a:pPr/>
              <a:t>‹nº›</a:t>
            </a:fld>
            <a:endParaRPr lang="pt-BR"/>
          </a:p>
        </p:txBody>
      </p:sp>
      <p:sp>
        <p:nvSpPr>
          <p:cNvPr id="17" name="Espaço Reservado para Rodapé 16"/>
          <p:cNvSpPr>
            <a:spLocks noGrp="1"/>
          </p:cNvSpPr>
          <p:nvPr>
            <p:ph type="ftr" sz="quarter" idx="12"/>
          </p:nvPr>
        </p:nvSpPr>
        <p:spPr/>
        <p:txBody>
          <a:bodyPr/>
          <a:lstStyle/>
          <a:p>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4C1464C9-7C3D-4336-B0F6-15D8ED678E4D}" type="datetimeFigureOut">
              <a:rPr lang="pt-BR" smtClean="0"/>
              <a:pPr/>
              <a:t>11/09/2023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7DBF00E-A79B-495C-9B3B-86FE7A703E24}"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4C1464C9-7C3D-4336-B0F6-15D8ED678E4D}" type="datetimeFigureOut">
              <a:rPr lang="pt-BR" smtClean="0"/>
              <a:pPr/>
              <a:t>11/09/2023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7DBF00E-A79B-495C-9B3B-86FE7A703E24}"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9" name="Espaço Reservado para Conteúdo 8"/>
          <p:cNvSpPr>
            <a:spLocks noGrp="1"/>
          </p:cNvSpPr>
          <p:nvPr>
            <p:ph idx="1"/>
          </p:nvPr>
        </p:nvSpPr>
        <p:spPr>
          <a:xfrm>
            <a:off x="457200" y="1524000"/>
            <a:ext cx="8229600" cy="4572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4" name="Espaço Reservado para Data 13"/>
          <p:cNvSpPr>
            <a:spLocks noGrp="1"/>
          </p:cNvSpPr>
          <p:nvPr>
            <p:ph type="dt" sz="half" idx="14"/>
          </p:nvPr>
        </p:nvSpPr>
        <p:spPr/>
        <p:txBody>
          <a:bodyPr/>
          <a:lstStyle/>
          <a:p>
            <a:fld id="{4C1464C9-7C3D-4336-B0F6-15D8ED678E4D}" type="datetimeFigureOut">
              <a:rPr lang="pt-BR" smtClean="0"/>
              <a:pPr/>
              <a:t>11/09/2023</a:t>
            </a:fld>
            <a:endParaRPr lang="pt-BR"/>
          </a:p>
        </p:txBody>
      </p:sp>
      <p:sp>
        <p:nvSpPr>
          <p:cNvPr id="15" name="Espaço Reservado para Número de Slide 14"/>
          <p:cNvSpPr>
            <a:spLocks noGrp="1"/>
          </p:cNvSpPr>
          <p:nvPr>
            <p:ph type="sldNum" sz="quarter" idx="15"/>
          </p:nvPr>
        </p:nvSpPr>
        <p:spPr/>
        <p:txBody>
          <a:bodyPr/>
          <a:lstStyle>
            <a:lvl1pPr algn="ctr">
              <a:defRPr/>
            </a:lvl1pPr>
          </a:lstStyle>
          <a:p>
            <a:fld id="{B7DBF00E-A79B-495C-9B3B-86FE7A703E24}" type="slidenum">
              <a:rPr lang="pt-BR" smtClean="0"/>
              <a:pPr/>
              <a:t>‹nº›</a:t>
            </a:fld>
            <a:endParaRPr lang="pt-BR"/>
          </a:p>
        </p:txBody>
      </p:sp>
      <p:sp>
        <p:nvSpPr>
          <p:cNvPr id="16" name="Espaço Reservado para Rodapé 15"/>
          <p:cNvSpPr>
            <a:spLocks noGrp="1"/>
          </p:cNvSpPr>
          <p:nvPr>
            <p:ph type="ftr" sz="quarter" idx="16"/>
          </p:nvPr>
        </p:nvSpPr>
        <p:spPr/>
        <p:txBody>
          <a:bodyPr/>
          <a:lstStyle/>
          <a:p>
            <a:endParaRPr lang="pt-BR"/>
          </a:p>
        </p:txBody>
      </p:sp>
      <p:sp>
        <p:nvSpPr>
          <p:cNvPr id="17" name="Título 16"/>
          <p:cNvSpPr>
            <a:spLocks noGrp="1"/>
          </p:cNvSpPr>
          <p:nvPr>
            <p:ph type="title"/>
          </p:nvPr>
        </p:nvSpPr>
        <p:spPr/>
        <p:txBody>
          <a:bodyPr rtlCol="0" anchor="b" anchorCtr="0"/>
          <a:lstStyle/>
          <a:p>
            <a:r>
              <a:rPr kumimoji="0" lang="pt-BR"/>
              <a:t>Clique para editar o estilo do título mestre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4" name="Espaço Reservado para Data 3"/>
          <p:cNvSpPr>
            <a:spLocks noGrp="1"/>
          </p:cNvSpPr>
          <p:nvPr>
            <p:ph type="dt" sz="half" idx="10"/>
          </p:nvPr>
        </p:nvSpPr>
        <p:spPr/>
        <p:txBody>
          <a:bodyPr/>
          <a:lstStyle/>
          <a:p>
            <a:fld id="{4C1464C9-7C3D-4336-B0F6-15D8ED678E4D}" type="datetimeFigureOut">
              <a:rPr lang="pt-BR" smtClean="0"/>
              <a:pPr/>
              <a:t>11/09/2023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7DBF00E-A79B-495C-9B3B-86FE7A703E24}" type="slidenum">
              <a:rPr lang="pt-BR" smtClean="0"/>
              <a:pPr/>
              <a:t>‹nº›</a:t>
            </a:fld>
            <a:endParaRPr lang="pt-BR"/>
          </a:p>
        </p:txBody>
      </p:sp>
      <p:sp>
        <p:nvSpPr>
          <p:cNvPr id="2" name="Títu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os estilos do texto mestre</a:t>
            </a:r>
          </a:p>
        </p:txBody>
      </p:sp>
      <p:cxnSp>
        <p:nvCxnSpPr>
          <p:cNvPr id="7" name="Conector reto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5" name="Espaço Reservado para Data 4"/>
          <p:cNvSpPr>
            <a:spLocks noGrp="1"/>
          </p:cNvSpPr>
          <p:nvPr>
            <p:ph type="dt" sz="half" idx="10"/>
          </p:nvPr>
        </p:nvSpPr>
        <p:spPr/>
        <p:txBody>
          <a:bodyPr/>
          <a:lstStyle/>
          <a:p>
            <a:fld id="{4C1464C9-7C3D-4336-B0F6-15D8ED678E4D}" type="datetimeFigureOut">
              <a:rPr lang="pt-BR" smtClean="0"/>
              <a:pPr/>
              <a:t>11/09/2023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7DBF00E-A79B-495C-9B3B-86FE7A703E24}" type="slidenum">
              <a:rPr lang="pt-BR" smtClean="0"/>
              <a:pPr/>
              <a:t>‹nº›</a:t>
            </a:fld>
            <a:endParaRPr lang="pt-BR"/>
          </a:p>
        </p:txBody>
      </p:sp>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11" name="Espaço Reservado para Conteúdo 10"/>
          <p:cNvSpPr>
            <a:spLocks noGrp="1"/>
          </p:cNvSpPr>
          <p:nvPr>
            <p:ph sz="half" idx="1"/>
          </p:nvPr>
        </p:nvSpPr>
        <p:spPr>
          <a:xfrm>
            <a:off x="457200" y="1524000"/>
            <a:ext cx="4059936" cy="4572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3" name="Espaço Reservado para Conteúdo 12"/>
          <p:cNvSpPr>
            <a:spLocks noGrp="1"/>
          </p:cNvSpPr>
          <p:nvPr>
            <p:ph sz="half" idx="2"/>
          </p:nvPr>
        </p:nvSpPr>
        <p:spPr>
          <a:xfrm>
            <a:off x="4648200" y="1524000"/>
            <a:ext cx="4059936" cy="4572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9" name="Espaço Reservado para Número de Slide 8"/>
          <p:cNvSpPr>
            <a:spLocks noGrp="1"/>
          </p:cNvSpPr>
          <p:nvPr>
            <p:ph type="sldNum" sz="quarter" idx="12"/>
          </p:nvPr>
        </p:nvSpPr>
        <p:spPr/>
        <p:txBody>
          <a:bodyPr/>
          <a:lstStyle/>
          <a:p>
            <a:fld id="{B7DBF00E-A79B-495C-9B3B-86FE7A703E24}" type="slidenum">
              <a:rPr lang="pt-BR" smtClean="0"/>
              <a:pPr/>
              <a:t>‹nº›</a:t>
            </a:fld>
            <a:endParaRPr lang="pt-BR"/>
          </a:p>
        </p:txBody>
      </p:sp>
      <p:sp>
        <p:nvSpPr>
          <p:cNvPr id="8" name="Espaço Reservado para Rodapé 7"/>
          <p:cNvSpPr>
            <a:spLocks noGrp="1"/>
          </p:cNvSpPr>
          <p:nvPr>
            <p:ph type="ftr" sz="quarter" idx="11"/>
          </p:nvPr>
        </p:nvSpPr>
        <p:spPr/>
        <p:txBody>
          <a:bodyPr/>
          <a:lstStyle/>
          <a:p>
            <a:endParaRPr lang="pt-BR"/>
          </a:p>
        </p:txBody>
      </p:sp>
      <p:sp>
        <p:nvSpPr>
          <p:cNvPr id="7" name="Espaço Reservado para Data 6"/>
          <p:cNvSpPr>
            <a:spLocks noGrp="1"/>
          </p:cNvSpPr>
          <p:nvPr>
            <p:ph type="dt" sz="half" idx="10"/>
          </p:nvPr>
        </p:nvSpPr>
        <p:spPr/>
        <p:txBody>
          <a:bodyPr/>
          <a:lstStyle/>
          <a:p>
            <a:fld id="{4C1464C9-7C3D-4336-B0F6-15D8ED678E4D}" type="datetimeFigureOut">
              <a:rPr lang="pt-BR" smtClean="0"/>
              <a:pPr/>
              <a:t>11/09/2023</a:t>
            </a:fld>
            <a:endParaRPr lang="pt-BR"/>
          </a:p>
        </p:txBody>
      </p:sp>
      <p:sp>
        <p:nvSpPr>
          <p:cNvPr id="3" name="Espaço Reservado para Tex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32" name="Espaço Reservado para Conteúdo 31"/>
          <p:cNvSpPr>
            <a:spLocks noGrp="1"/>
          </p:cNvSpPr>
          <p:nvPr>
            <p:ph sz="half" idx="2"/>
          </p:nvPr>
        </p:nvSpPr>
        <p:spPr>
          <a:xfrm>
            <a:off x="457200" y="2201896"/>
            <a:ext cx="4038600" cy="3913632"/>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34" name="Espaço Reservado para Conteúdo 33"/>
          <p:cNvSpPr>
            <a:spLocks noGrp="1"/>
          </p:cNvSpPr>
          <p:nvPr>
            <p:ph sz="quarter" idx="4"/>
          </p:nvPr>
        </p:nvSpPr>
        <p:spPr>
          <a:xfrm>
            <a:off x="4649788" y="2201896"/>
            <a:ext cx="4038600" cy="3913632"/>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2" name="Título 1"/>
          <p:cNvSpPr>
            <a:spLocks noGrp="1"/>
          </p:cNvSpPr>
          <p:nvPr>
            <p:ph type="title"/>
          </p:nvPr>
        </p:nvSpPr>
        <p:spPr>
          <a:xfrm>
            <a:off x="457200" y="155448"/>
            <a:ext cx="8229600" cy="1143000"/>
          </a:xfrm>
        </p:spPr>
        <p:txBody>
          <a:bodyPr anchor="b" anchorCtr="0"/>
          <a:lstStyle>
            <a:lvl1pPr>
              <a:defRPr/>
            </a:lvl1pPr>
          </a:lstStyle>
          <a:p>
            <a:r>
              <a:rPr kumimoji="0" lang="pt-BR"/>
              <a:t>Clique para editar o estilo do título mestre</a:t>
            </a:r>
            <a:endParaRPr kumimoji="0" lang="en-US"/>
          </a:p>
        </p:txBody>
      </p:sp>
      <p:sp>
        <p:nvSpPr>
          <p:cNvPr id="12" name="Espaço Reservado para Tex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cxnSp>
        <p:nvCxnSpPr>
          <p:cNvPr id="10" name="Conector reto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p>
            <a:fld id="{4C1464C9-7C3D-4336-B0F6-15D8ED678E4D}" type="datetimeFigureOut">
              <a:rPr lang="pt-BR" smtClean="0"/>
              <a:pPr/>
              <a:t>11/09/2023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B7DBF00E-A79B-495C-9B3B-86FE7A703E24}" type="slidenum">
              <a:rPr lang="pt-BR" smtClean="0"/>
              <a:pPr/>
              <a:t>‹nº›</a:t>
            </a:fld>
            <a:endParaRPr lang="pt-BR"/>
          </a:p>
        </p:txBody>
      </p:sp>
      <p:sp>
        <p:nvSpPr>
          <p:cNvPr id="2" name="Título 1"/>
          <p:cNvSpPr>
            <a:spLocks noGrp="1"/>
          </p:cNvSpPr>
          <p:nvPr>
            <p:ph type="title"/>
          </p:nvPr>
        </p:nvSpPr>
        <p:spPr/>
        <p:txBody>
          <a:bodyPr/>
          <a:lstStyle/>
          <a:p>
            <a:r>
              <a:rPr kumimoji="0" lang="pt-BR"/>
              <a:t>Clique para editar o estilo do título mestre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C1464C9-7C3D-4336-B0F6-15D8ED678E4D}" type="datetimeFigureOut">
              <a:rPr lang="pt-BR" smtClean="0"/>
              <a:pPr/>
              <a:t>11/09/2023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B7DBF00E-A79B-495C-9B3B-86FE7A703E24}"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9" name="Espaço Reservado para Conteúdo 28"/>
          <p:cNvSpPr>
            <a:spLocks noGrp="1"/>
          </p:cNvSpPr>
          <p:nvPr>
            <p:ph sz="quarter" idx="1"/>
          </p:nvPr>
        </p:nvSpPr>
        <p:spPr>
          <a:xfrm>
            <a:off x="457200" y="457200"/>
            <a:ext cx="6248400" cy="5715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3" name="Espaço Reservado para Tex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t-BR"/>
              <a:t>Clique para editar os estilos do texto mestre</a:t>
            </a:r>
          </a:p>
        </p:txBody>
      </p:sp>
      <p:sp>
        <p:nvSpPr>
          <p:cNvPr id="31" name="Títu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t-BR"/>
              <a:t>Clique para editar o estilo do título mestre</a:t>
            </a:r>
            <a:endParaRPr kumimoji="0" lang="en-US"/>
          </a:p>
        </p:txBody>
      </p:sp>
      <p:sp>
        <p:nvSpPr>
          <p:cNvPr id="8" name="Espaço Reservado para Data 7"/>
          <p:cNvSpPr>
            <a:spLocks noGrp="1"/>
          </p:cNvSpPr>
          <p:nvPr>
            <p:ph type="dt" sz="half" idx="14"/>
          </p:nvPr>
        </p:nvSpPr>
        <p:spPr/>
        <p:txBody>
          <a:bodyPr/>
          <a:lstStyle/>
          <a:p>
            <a:fld id="{4C1464C9-7C3D-4336-B0F6-15D8ED678E4D}" type="datetimeFigureOut">
              <a:rPr lang="pt-BR" smtClean="0"/>
              <a:pPr/>
              <a:t>11/09/2023</a:t>
            </a:fld>
            <a:endParaRPr lang="pt-BR"/>
          </a:p>
        </p:txBody>
      </p:sp>
      <p:sp>
        <p:nvSpPr>
          <p:cNvPr id="9" name="Espaço Reservado para Número de Slide 8"/>
          <p:cNvSpPr>
            <a:spLocks noGrp="1"/>
          </p:cNvSpPr>
          <p:nvPr>
            <p:ph type="sldNum" sz="quarter" idx="15"/>
          </p:nvPr>
        </p:nvSpPr>
        <p:spPr/>
        <p:txBody>
          <a:bodyPr/>
          <a:lstStyle/>
          <a:p>
            <a:fld id="{B7DBF00E-A79B-495C-9B3B-86FE7A703E24}" type="slidenum">
              <a:rPr lang="pt-BR" smtClean="0"/>
              <a:pPr/>
              <a:t>‹nº›</a:t>
            </a:fld>
            <a:endParaRPr lang="pt-BR"/>
          </a:p>
        </p:txBody>
      </p:sp>
      <p:sp>
        <p:nvSpPr>
          <p:cNvPr id="10" name="Espaço Reservado para Rodapé 9"/>
          <p:cNvSpPr>
            <a:spLocks noGrp="1"/>
          </p:cNvSpPr>
          <p:nvPr>
            <p:ph type="ftr" sz="quarter" idx="16"/>
          </p:nvPr>
        </p:nvSpPr>
        <p:spPr/>
        <p:txBody>
          <a:bodyPr/>
          <a:lstStyle/>
          <a:p>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t-BR"/>
              <a:t>Clique para editar o estilo do título mestre</a:t>
            </a:r>
            <a:endParaRPr kumimoji="0" lang="en-US"/>
          </a:p>
        </p:txBody>
      </p:sp>
      <p:sp>
        <p:nvSpPr>
          <p:cNvPr id="3" name="Espaço Reservado para Imagem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pt-BR"/>
              <a:t>Clique no ícone para adicionar uma imagem</a:t>
            </a:r>
            <a:endParaRPr kumimoji="0" lang="en-US"/>
          </a:p>
        </p:txBody>
      </p:sp>
      <p:sp>
        <p:nvSpPr>
          <p:cNvPr id="4" name="Espaço Reservado para Tex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pt-BR"/>
              <a:t>Clique para editar os estilos do texto mestre</a:t>
            </a:r>
          </a:p>
        </p:txBody>
      </p:sp>
      <p:sp>
        <p:nvSpPr>
          <p:cNvPr id="8" name="Espaço Reservado para Data 7"/>
          <p:cNvSpPr>
            <a:spLocks noGrp="1"/>
          </p:cNvSpPr>
          <p:nvPr>
            <p:ph type="dt" sz="half" idx="10"/>
          </p:nvPr>
        </p:nvSpPr>
        <p:spPr/>
        <p:txBody>
          <a:bodyPr/>
          <a:lstStyle/>
          <a:p>
            <a:fld id="{4C1464C9-7C3D-4336-B0F6-15D8ED678E4D}" type="datetimeFigureOut">
              <a:rPr lang="pt-BR" smtClean="0"/>
              <a:pPr/>
              <a:t>11/09/2023</a:t>
            </a:fld>
            <a:endParaRPr lang="pt-BR"/>
          </a:p>
        </p:txBody>
      </p:sp>
      <p:sp>
        <p:nvSpPr>
          <p:cNvPr id="9" name="Espaço Reservado para Número de Slide 8"/>
          <p:cNvSpPr>
            <a:spLocks noGrp="1"/>
          </p:cNvSpPr>
          <p:nvPr>
            <p:ph type="sldNum" sz="quarter" idx="11"/>
          </p:nvPr>
        </p:nvSpPr>
        <p:spPr/>
        <p:txBody>
          <a:bodyPr/>
          <a:lstStyle/>
          <a:p>
            <a:fld id="{B7DBF00E-A79B-495C-9B3B-86FE7A703E24}" type="slidenum">
              <a:rPr lang="pt-BR" smtClean="0"/>
              <a:pPr/>
              <a:t>‹nº›</a:t>
            </a:fld>
            <a:endParaRPr lang="pt-BR"/>
          </a:p>
        </p:txBody>
      </p:sp>
      <p:sp>
        <p:nvSpPr>
          <p:cNvPr id="10" name="Espaço Reservado para Rodapé 9"/>
          <p:cNvSpPr>
            <a:spLocks noGrp="1"/>
          </p:cNvSpPr>
          <p:nvPr>
            <p:ph type="ftr" sz="quarter" idx="12"/>
          </p:nvPr>
        </p:nvSpPr>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ço Reservado para Tex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24" name="Espaço Reservado para Dat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C1464C9-7C3D-4336-B0F6-15D8ED678E4D}" type="datetimeFigureOut">
              <a:rPr lang="pt-BR" smtClean="0"/>
              <a:pPr/>
              <a:t>11/09/2023</a:t>
            </a:fld>
            <a:endParaRPr lang="pt-BR"/>
          </a:p>
        </p:txBody>
      </p:sp>
      <p:sp>
        <p:nvSpPr>
          <p:cNvPr id="10" name="Espaço Reservado para Rodapé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pt-BR"/>
          </a:p>
        </p:txBody>
      </p:sp>
      <p:sp>
        <p:nvSpPr>
          <p:cNvPr id="22" name="Espaço Reservado para Número de Slid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7DBF00E-A79B-495C-9B3B-86FE7A703E24}" type="slidenum">
              <a:rPr lang="pt-BR" smtClean="0"/>
              <a:pPr/>
              <a:t>‹nº›</a:t>
            </a:fld>
            <a:endParaRPr lang="pt-BR"/>
          </a:p>
        </p:txBody>
      </p:sp>
      <p:sp>
        <p:nvSpPr>
          <p:cNvPr id="5" name="Espaço Reservado para Títu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pt-BR"/>
              <a:t>Clique para editar o estilo do título mestre</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youtu.be/PvMeDG2zLvI" TargetMode="External"/><Relationship Id="rId2" Type="http://schemas.openxmlformats.org/officeDocument/2006/relationships/hyperlink" Target="https://youtu.be/gkfgPslPU7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youtu.be/4cuW3K0V_64" TargetMode="External"/><Relationship Id="rId2" Type="http://schemas.openxmlformats.org/officeDocument/2006/relationships/hyperlink" Target="https://youtu.be/qgnSWLB9-Dg" TargetMode="External"/><Relationship Id="rId1" Type="http://schemas.openxmlformats.org/officeDocument/2006/relationships/slideLayout" Target="../slideLayouts/slideLayout2.xml"/><Relationship Id="rId4" Type="http://schemas.openxmlformats.org/officeDocument/2006/relationships/hyperlink" Target="https://youtu.be/ZZS93r23z_E"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youtu.be/n7aQCrNrIA0" TargetMode="External"/><Relationship Id="rId2" Type="http://schemas.openxmlformats.org/officeDocument/2006/relationships/hyperlink" Target="https://youtu.be/mn57AoUseL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youtu.be/Wse3ZoUXo5M" TargetMode="External"/><Relationship Id="rId3" Type="http://schemas.openxmlformats.org/officeDocument/2006/relationships/hyperlink" Target="https://youtu.be/JF5x-OBPliM" TargetMode="External"/><Relationship Id="rId7" Type="http://schemas.openxmlformats.org/officeDocument/2006/relationships/hyperlink" Target="https://youtu.be/oMnZgykH1Bk" TargetMode="External"/><Relationship Id="rId2" Type="http://schemas.openxmlformats.org/officeDocument/2006/relationships/hyperlink" Target="https://youtu.be/emzvOfUFdzg" TargetMode="External"/><Relationship Id="rId1" Type="http://schemas.openxmlformats.org/officeDocument/2006/relationships/slideLayout" Target="../slideLayouts/slideLayout2.xml"/><Relationship Id="rId6" Type="http://schemas.openxmlformats.org/officeDocument/2006/relationships/hyperlink" Target="https://youtu.be/J4on2sedCNg" TargetMode="External"/><Relationship Id="rId5" Type="http://schemas.openxmlformats.org/officeDocument/2006/relationships/hyperlink" Target="https://youtu.be/V1WaInjHUT0?list=PL0vAzQffq866Htm5MEPLZos6krK39Ll59" TargetMode="External"/><Relationship Id="rId4" Type="http://schemas.openxmlformats.org/officeDocument/2006/relationships/hyperlink" Target="https://youtu.be/Gn-GP8KUJB4" TargetMode="External"/><Relationship Id="rId9" Type="http://schemas.openxmlformats.org/officeDocument/2006/relationships/hyperlink" Target="https://youtu.be/DR48BUzL5l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youtu.be/UKKOvdsEILM?list=PLhHUg8xSoZUHHtjWJXNkPLh6BmqMrBVZ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67544" y="980728"/>
            <a:ext cx="8305800" cy="1837928"/>
          </a:xfrm>
        </p:spPr>
        <p:txBody>
          <a:bodyPr/>
          <a:lstStyle/>
          <a:p>
            <a:pPr algn="ctr">
              <a:lnSpc>
                <a:spcPct val="107000"/>
              </a:lnSpc>
              <a:spcAft>
                <a:spcPts val="800"/>
              </a:spcAft>
            </a:pPr>
            <a:r>
              <a:rPr lang="pt-BR" sz="3600" b="1" dirty="0">
                <a:effectLst/>
                <a:ea typeface="Calibri" panose="020F0502020204030204" pitchFamily="34" charset="0"/>
                <a:cs typeface="Times New Roman" panose="02020603050405020304" pitchFamily="18" charset="0"/>
              </a:rPr>
              <a:t>História Paralela da Música do Século XX – </a:t>
            </a:r>
            <a:br>
              <a:rPr lang="pt-BR" sz="3600" b="1" dirty="0">
                <a:effectLst/>
                <a:ea typeface="Calibri" panose="020F0502020204030204" pitchFamily="34" charset="0"/>
                <a:cs typeface="Times New Roman" panose="02020603050405020304" pitchFamily="18" charset="0"/>
              </a:rPr>
            </a:br>
            <a:r>
              <a:rPr lang="pt-BR" sz="3600" b="1" dirty="0">
                <a:effectLst/>
                <a:ea typeface="Calibri" panose="020F0502020204030204" pitchFamily="34" charset="0"/>
                <a:cs typeface="Times New Roman" panose="02020603050405020304" pitchFamily="18" charset="0"/>
              </a:rPr>
              <a:t>Experimentalismo III</a:t>
            </a:r>
            <a:endParaRPr lang="pt-BR" sz="3600" dirty="0">
              <a:effectLst/>
              <a:ea typeface="Calibri" panose="020F0502020204030204" pitchFamily="34" charset="0"/>
              <a:cs typeface="Times New Roman" panose="02020603050405020304" pitchFamily="18" charset="0"/>
            </a:endParaRPr>
          </a:p>
        </p:txBody>
      </p:sp>
      <p:sp>
        <p:nvSpPr>
          <p:cNvPr id="4" name="CaixaDeTexto 3"/>
          <p:cNvSpPr txBox="1"/>
          <p:nvPr/>
        </p:nvSpPr>
        <p:spPr>
          <a:xfrm>
            <a:off x="2676228" y="5414863"/>
            <a:ext cx="6048672" cy="923330"/>
          </a:xfrm>
          <a:prstGeom prst="rect">
            <a:avLst/>
          </a:prstGeom>
          <a:noFill/>
        </p:spPr>
        <p:txBody>
          <a:bodyPr wrap="square" rtlCol="0">
            <a:spAutoFit/>
          </a:bodyPr>
          <a:lstStyle/>
          <a:p>
            <a:pPr algn="r"/>
            <a:r>
              <a:rPr lang="pt-BR" b="1" u="sng" dirty="0"/>
              <a:t>Prof. Dr. Fernando Henrique de Oliveira </a:t>
            </a:r>
            <a:r>
              <a:rPr lang="pt-BR" b="1" u="sng" dirty="0" err="1"/>
              <a:t>Iazzetta</a:t>
            </a:r>
            <a:br>
              <a:rPr lang="pt-BR" b="1" u="sng" dirty="0"/>
            </a:br>
            <a:r>
              <a:rPr lang="pt-BR" b="1" u="sng" dirty="0"/>
              <a:t>Prof. Dr. Eder Wilker Borges Pena</a:t>
            </a:r>
            <a:br>
              <a:rPr lang="pt-BR" b="1" u="sng" dirty="0"/>
            </a:br>
            <a:r>
              <a:rPr lang="pt-BR" b="1" u="sng" dirty="0"/>
              <a:t>CMU/ECA/USP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9F876CB7-A167-5FB5-0B5F-524842766605}"/>
              </a:ext>
            </a:extLst>
          </p:cNvPr>
          <p:cNvSpPr>
            <a:spLocks noGrp="1"/>
          </p:cNvSpPr>
          <p:nvPr>
            <p:ph idx="1"/>
          </p:nvPr>
        </p:nvSpPr>
        <p:spPr>
          <a:xfrm>
            <a:off x="323528" y="404664"/>
            <a:ext cx="8363272" cy="5691336"/>
          </a:xfrm>
        </p:spPr>
        <p:txBody>
          <a:bodyPr>
            <a:normAutofit fontScale="77500" lnSpcReduction="20000"/>
          </a:bodyPr>
          <a:lstStyle/>
          <a:p>
            <a:r>
              <a:rPr lang="pt-BR" sz="2800" b="1" dirty="0">
                <a:effectLst>
                  <a:outerShdw blurRad="38100" dist="38100" dir="2700000" algn="tl">
                    <a:srgbClr val="000000">
                      <a:alpha val="43137"/>
                    </a:srgbClr>
                  </a:outerShdw>
                </a:effectLst>
              </a:rPr>
              <a:t>Primeiro estudante financiado pela New Music (Ives e Cowell);</a:t>
            </a:r>
          </a:p>
          <a:p>
            <a:r>
              <a:rPr lang="pt-BR" sz="2800" b="1" dirty="0" err="1">
                <a:effectLst>
                  <a:outerShdw blurRad="38100" dist="38100" dir="2700000" algn="tl">
                    <a:srgbClr val="000000">
                      <a:alpha val="43137"/>
                    </a:srgbClr>
                  </a:outerShdw>
                </a:effectLst>
              </a:rPr>
              <a:t>Strang</a:t>
            </a:r>
            <a:r>
              <a:rPr lang="pt-BR" sz="2800" b="1" dirty="0">
                <a:effectLst>
                  <a:outerShdw blurRad="38100" dist="38100" dir="2700000" algn="tl">
                    <a:srgbClr val="000000">
                      <a:alpha val="43137"/>
                    </a:srgbClr>
                  </a:outerShdw>
                </a:effectLst>
              </a:rPr>
              <a:t>: “</a:t>
            </a:r>
            <a:r>
              <a:rPr lang="pt-BR" sz="2800" dirty="0"/>
              <a:t>Não havia uma escola... Nenhuma escola americana nem tinha um número de escolas americanas. Era uma coisa altamente individual. Eu lembro a compulsão que eu sentia como um jovem compositor para evitar a imitação de modelos tradicionais, mas também evitando fazer coisas como outros compositores contemporâneos. Nós tivemos que achar nosso próprio caminho para ser diferente do convencional, mas além disso, nós sentimos também uma compulsão que nós não devemos continuar a fazer a mesma coisa na próxima vez. Nós deveríamos tentar ser diferentes de nossa própria diferença. Parte da atmosfera era um sentimento centrípeto o qual, mais ou menos, nos forçava a ir o máximo possível em direções individuais. O culto de ser novo ou diferente por si só era uma força motivacional tremenda”.</a:t>
            </a:r>
          </a:p>
          <a:p>
            <a:r>
              <a:rPr lang="pt-BR" sz="2800" b="1" dirty="0">
                <a:effectLst>
                  <a:outerShdw blurRad="38100" dist="38100" dir="2700000" algn="tl">
                    <a:srgbClr val="000000">
                      <a:alpha val="43137"/>
                    </a:srgbClr>
                  </a:outerShdw>
                </a:effectLst>
                <a:hlinkClick r:id="rId2"/>
              </a:rPr>
              <a:t>https://youtu.be/gkfgPslPU7U</a:t>
            </a:r>
            <a:r>
              <a:rPr lang="pt-BR" sz="2800" b="1" dirty="0">
                <a:effectLst>
                  <a:outerShdw blurRad="38100" dist="38100" dir="2700000" algn="tl">
                    <a:srgbClr val="000000">
                      <a:alpha val="43137"/>
                    </a:srgbClr>
                  </a:outerShdw>
                </a:effectLst>
              </a:rPr>
              <a:t> ; </a:t>
            </a:r>
            <a:r>
              <a:rPr lang="pt-BR" sz="2800" b="1" dirty="0">
                <a:effectLst>
                  <a:outerShdw blurRad="38100" dist="38100" dir="2700000" algn="tl">
                    <a:srgbClr val="000000">
                      <a:alpha val="43137"/>
                    </a:srgbClr>
                  </a:outerShdw>
                </a:effectLst>
                <a:hlinkClick r:id="rId3"/>
              </a:rPr>
              <a:t>https://youtu.be/PvMeDG2zLvI</a:t>
            </a:r>
            <a:r>
              <a:rPr lang="pt-BR" sz="2800" b="1" dirty="0">
                <a:effectLst>
                  <a:outerShdw blurRad="38100" dist="38100" dir="2700000" algn="tl">
                    <a:srgbClr val="000000">
                      <a:alpha val="43137"/>
                    </a:srgbClr>
                  </a:outerShdw>
                </a:effectLst>
              </a:rPr>
              <a:t> </a:t>
            </a:r>
          </a:p>
          <a:p>
            <a:endParaRPr lang="pt-BR" dirty="0"/>
          </a:p>
        </p:txBody>
      </p:sp>
    </p:spTree>
    <p:extLst>
      <p:ext uri="{BB962C8B-B14F-4D97-AF65-F5344CB8AC3E}">
        <p14:creationId xmlns:p14="http://schemas.microsoft.com/office/powerpoint/2010/main" val="2234126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23528" y="772650"/>
            <a:ext cx="6351998" cy="5752694"/>
          </a:xfrm>
        </p:spPr>
        <p:txBody>
          <a:bodyPr>
            <a:noAutofit/>
          </a:bodyPr>
          <a:lstStyle/>
          <a:p>
            <a:pPr algn="just"/>
            <a:r>
              <a:rPr lang="pt-BR" sz="1500" b="1" dirty="0">
                <a:effectLst>
                  <a:outerShdw blurRad="38100" dist="38100" dir="2700000" algn="tl">
                    <a:srgbClr val="000000">
                      <a:alpha val="43137"/>
                    </a:srgbClr>
                  </a:outerShdw>
                </a:effectLst>
              </a:rPr>
              <a:t>Músico sem treinamento formal; “</a:t>
            </a:r>
            <a:r>
              <a:rPr lang="pt-BR" sz="1500" dirty="0"/>
              <a:t>homens que estudaram na américa e, embora crus em técnica, buscavam a construção de um estilo fundado nas tradições americanas.”; “uma das expressões mais significativas dos EUA, sem os ensinamentos europeus” “a estética de </a:t>
            </a:r>
            <a:r>
              <a:rPr lang="pt-BR" sz="1500" dirty="0" err="1"/>
              <a:t>Ruggles</a:t>
            </a:r>
            <a:r>
              <a:rPr lang="pt-BR" sz="1500" dirty="0"/>
              <a:t> como contrária à tradição e que ninguém escreveria dentro de seus padrões caracterizados pela sua experimentação particular dos sons e de origem própria”; “</a:t>
            </a:r>
            <a:r>
              <a:rPr lang="pt-BR" sz="1500" dirty="0" err="1"/>
              <a:t>Ruggles</a:t>
            </a:r>
            <a:r>
              <a:rPr lang="pt-BR" sz="1500" dirty="0"/>
              <a:t> como tendo a mesma posição de importância na América que </a:t>
            </a:r>
            <a:r>
              <a:rPr lang="pt-BR" sz="1500" dirty="0" err="1"/>
              <a:t>Webern</a:t>
            </a:r>
            <a:r>
              <a:rPr lang="pt-BR" sz="1500" dirty="0"/>
              <a:t> gozava naquele momento no mundo composicional germânico” “nada menos que uma completa transformação da música a qual o mundo ocidental praticou durante os últimos seis séculos”. (</a:t>
            </a:r>
            <a:r>
              <a:rPr lang="pt-BR" sz="1500" dirty="0" err="1"/>
              <a:t>Men</a:t>
            </a:r>
            <a:r>
              <a:rPr lang="pt-BR" sz="1500" dirty="0"/>
              <a:t> </a:t>
            </a:r>
            <a:r>
              <a:rPr lang="pt-BR" sz="1500" dirty="0" err="1"/>
              <a:t>and</a:t>
            </a:r>
            <a:r>
              <a:rPr lang="pt-BR" sz="1500" dirty="0"/>
              <a:t> Mountains)</a:t>
            </a:r>
          </a:p>
          <a:p>
            <a:pPr algn="just"/>
            <a:r>
              <a:rPr lang="pt-BR" sz="1500" dirty="0"/>
              <a:t>“Existe uma coisa que pode ser dita dele a qual pode ser dita de bem poucos, de fato: sua obra não é reminiscente de nenhum outro homem, escola ou estilo” (SEEGER)</a:t>
            </a:r>
          </a:p>
          <a:p>
            <a:pPr algn="just"/>
            <a:r>
              <a:rPr lang="pt-BR" sz="1500" dirty="0"/>
              <a:t>“Ele desenvolveu uma maestria invejável de uma técnica absolutamente independente. Em suas composições ele se subordina a uma regra estrita – não regras estabelecidas por outra pessoa –, mas por ele mesmo, adquiridas através de suas primeiras experiências”. “Carl </a:t>
            </a:r>
            <a:r>
              <a:rPr lang="pt-BR" sz="1500" dirty="0" err="1"/>
              <a:t>Ruggles</a:t>
            </a:r>
            <a:r>
              <a:rPr lang="pt-BR" sz="1500" dirty="0"/>
              <a:t>, de Cape </a:t>
            </a:r>
            <a:r>
              <a:rPr lang="pt-BR" sz="1500" dirty="0" err="1"/>
              <a:t>Cod</a:t>
            </a:r>
            <a:r>
              <a:rPr lang="pt-BR" sz="1500" dirty="0"/>
              <a:t>, também teve sucesso em desenvolver um estilo único, e, na mesma medida em que ele é americano e desenvolveu o estilo sem o ensinamento europeu, não podemos olhar o estilo como americano? […] É um estilo autoconstruído, muito bem tecido, um estilo muito polifônico, no qual cada nota é escrutinizada com grande minúcia, antes de ser permitida a sua entrada em uma composição. </a:t>
            </a:r>
          </a:p>
        </p:txBody>
      </p:sp>
      <p:sp>
        <p:nvSpPr>
          <p:cNvPr id="3" name="Título 2"/>
          <p:cNvSpPr>
            <a:spLocks noGrp="1"/>
          </p:cNvSpPr>
          <p:nvPr>
            <p:ph type="title"/>
          </p:nvPr>
        </p:nvSpPr>
        <p:spPr>
          <a:xfrm>
            <a:off x="457200" y="47600"/>
            <a:ext cx="8229600" cy="717104"/>
          </a:xfrm>
        </p:spPr>
        <p:txBody>
          <a:bodyPr>
            <a:normAutofit fontScale="90000"/>
          </a:bodyPr>
          <a:lstStyle/>
          <a:p>
            <a:r>
              <a:rPr lang="pt-BR" dirty="0"/>
              <a:t>Carl </a:t>
            </a:r>
            <a:r>
              <a:rPr lang="pt-BR" dirty="0" err="1"/>
              <a:t>Ruggles</a:t>
            </a:r>
            <a:endParaRPr lang="pt-BR" dirty="0"/>
          </a:p>
        </p:txBody>
      </p:sp>
      <p:pic>
        <p:nvPicPr>
          <p:cNvPr id="4098" name="Picture 2" descr="Carl Ruggles | Spotify">
            <a:extLst>
              <a:ext uri="{FF2B5EF4-FFF2-40B4-BE49-F238E27FC236}">
                <a16:creationId xmlns:a16="http://schemas.microsoft.com/office/drawing/2014/main" id="{2DC396F2-0F0C-089E-B2B0-7A779A26E6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5526" y="48413"/>
            <a:ext cx="2448272" cy="3096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1105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48931812-05A5-FBDA-21CF-7D9434E0028B}"/>
              </a:ext>
            </a:extLst>
          </p:cNvPr>
          <p:cNvSpPr>
            <a:spLocks noGrp="1"/>
          </p:cNvSpPr>
          <p:nvPr>
            <p:ph type="title"/>
          </p:nvPr>
        </p:nvSpPr>
        <p:spPr/>
        <p:txBody>
          <a:bodyPr/>
          <a:lstStyle/>
          <a:p>
            <a:endParaRPr lang="pt-BR" dirty="0"/>
          </a:p>
        </p:txBody>
      </p:sp>
      <p:sp>
        <p:nvSpPr>
          <p:cNvPr id="5" name="CaixaDeTexto 4">
            <a:extLst>
              <a:ext uri="{FF2B5EF4-FFF2-40B4-BE49-F238E27FC236}">
                <a16:creationId xmlns:a16="http://schemas.microsoft.com/office/drawing/2014/main" id="{E7C079B2-6B3F-A8FF-534E-F0DCE0F0AF39}"/>
              </a:ext>
            </a:extLst>
          </p:cNvPr>
          <p:cNvSpPr txBox="1"/>
          <p:nvPr/>
        </p:nvSpPr>
        <p:spPr>
          <a:xfrm>
            <a:off x="395536" y="1524000"/>
            <a:ext cx="8291264" cy="1919115"/>
          </a:xfrm>
          <a:prstGeom prst="rect">
            <a:avLst/>
          </a:prstGeom>
          <a:noFill/>
        </p:spPr>
        <p:txBody>
          <a:bodyPr wrap="square">
            <a:spAutoFit/>
          </a:bodyPr>
          <a:lstStyle/>
          <a:p>
            <a:pPr algn="just">
              <a:lnSpc>
                <a:spcPct val="170000"/>
              </a:lnSpc>
            </a:pPr>
            <a:r>
              <a:rPr lang="pt-BR" sz="1800" b="1" dirty="0">
                <a:effectLst>
                  <a:outerShdw blurRad="38100" dist="38100" dir="2700000" algn="tl">
                    <a:srgbClr val="000000">
                      <a:alpha val="43137"/>
                    </a:srgbClr>
                  </a:outerShdw>
                </a:effectLst>
              </a:rPr>
              <a:t>Sobre </a:t>
            </a:r>
            <a:r>
              <a:rPr lang="pt-BR" sz="1800" b="1" dirty="0" err="1">
                <a:effectLst>
                  <a:outerShdw blurRad="38100" dist="38100" dir="2700000" algn="tl">
                    <a:srgbClr val="000000">
                      <a:alpha val="43137"/>
                    </a:srgbClr>
                  </a:outerShdw>
                </a:effectLst>
              </a:rPr>
              <a:t>Portals</a:t>
            </a:r>
            <a:r>
              <a:rPr lang="pt-BR" sz="1800" b="1" dirty="0">
                <a:effectLst>
                  <a:outerShdw blurRad="38100" dist="38100" dir="2700000" algn="tl">
                    <a:srgbClr val="000000">
                      <a:alpha val="43137"/>
                    </a:srgbClr>
                  </a:outerShdw>
                </a:effectLst>
              </a:rPr>
              <a:t> “</a:t>
            </a:r>
            <a:r>
              <a:rPr lang="pt-BR" sz="1800" dirty="0"/>
              <a:t>“Ela é original, não baseada em nenhuma imitação de um esquema europeu” </a:t>
            </a:r>
          </a:p>
          <a:p>
            <a:pPr algn="just">
              <a:lnSpc>
                <a:spcPct val="170000"/>
              </a:lnSpc>
            </a:pPr>
            <a:r>
              <a:rPr lang="pt-BR" sz="1800" b="1" dirty="0" err="1">
                <a:effectLst>
                  <a:outerShdw blurRad="38100" dist="38100" dir="2700000" algn="tl">
                    <a:srgbClr val="000000">
                      <a:alpha val="43137"/>
                    </a:srgbClr>
                  </a:outerShdw>
                </a:effectLst>
              </a:rPr>
              <a:t>Men</a:t>
            </a:r>
            <a:r>
              <a:rPr lang="pt-BR" sz="1800" b="1" dirty="0">
                <a:effectLst>
                  <a:outerShdw blurRad="38100" dist="38100" dir="2700000" algn="tl">
                    <a:srgbClr val="000000">
                      <a:alpha val="43137"/>
                    </a:srgbClr>
                  </a:outerShdw>
                </a:effectLst>
              </a:rPr>
              <a:t> </a:t>
            </a:r>
            <a:r>
              <a:rPr lang="pt-BR" sz="1800" b="1" dirty="0" err="1">
                <a:effectLst>
                  <a:outerShdw blurRad="38100" dist="38100" dir="2700000" algn="tl">
                    <a:srgbClr val="000000">
                      <a:alpha val="43137"/>
                    </a:srgbClr>
                  </a:outerShdw>
                </a:effectLst>
              </a:rPr>
              <a:t>and</a:t>
            </a:r>
            <a:r>
              <a:rPr lang="pt-BR" sz="1800" b="1" dirty="0">
                <a:effectLst>
                  <a:outerShdw blurRad="38100" dist="38100" dir="2700000" algn="tl">
                    <a:srgbClr val="000000">
                      <a:alpha val="43137"/>
                    </a:srgbClr>
                  </a:outerShdw>
                </a:effectLst>
              </a:rPr>
              <a:t> Mountains </a:t>
            </a:r>
            <a:r>
              <a:rPr lang="pt-BR" sz="1800" b="1" dirty="0">
                <a:effectLst>
                  <a:outerShdw blurRad="38100" dist="38100" dir="2700000" algn="tl">
                    <a:srgbClr val="000000">
                      <a:alpha val="43137"/>
                    </a:srgbClr>
                  </a:outerShdw>
                </a:effectLst>
                <a:hlinkClick r:id="rId2"/>
              </a:rPr>
              <a:t>https://youtu.be/qgnSWLB9-Dg</a:t>
            </a:r>
            <a:r>
              <a:rPr lang="pt-BR" sz="1800" b="1" dirty="0">
                <a:effectLst>
                  <a:outerShdw blurRad="38100" dist="38100" dir="2700000" algn="tl">
                    <a:srgbClr val="000000">
                      <a:alpha val="43137"/>
                    </a:srgbClr>
                  </a:outerShdw>
                </a:effectLst>
              </a:rPr>
              <a:t> ; </a:t>
            </a:r>
            <a:r>
              <a:rPr lang="pt-BR" sz="1800" b="1" dirty="0" err="1">
                <a:effectLst>
                  <a:outerShdw blurRad="38100" dist="38100" dir="2700000" algn="tl">
                    <a:srgbClr val="000000">
                      <a:alpha val="43137"/>
                    </a:srgbClr>
                  </a:outerShdw>
                </a:effectLst>
              </a:rPr>
              <a:t>Portals</a:t>
            </a:r>
            <a:r>
              <a:rPr lang="pt-BR" sz="1800" b="1" dirty="0">
                <a:effectLst>
                  <a:outerShdw blurRad="38100" dist="38100" dir="2700000" algn="tl">
                    <a:srgbClr val="000000">
                      <a:alpha val="43137"/>
                    </a:srgbClr>
                  </a:outerShdw>
                </a:effectLst>
              </a:rPr>
              <a:t> </a:t>
            </a:r>
            <a:r>
              <a:rPr lang="pt-BR" sz="1800" b="1" dirty="0">
                <a:effectLst>
                  <a:outerShdw blurRad="38100" dist="38100" dir="2700000" algn="tl">
                    <a:srgbClr val="000000">
                      <a:alpha val="43137"/>
                    </a:srgbClr>
                  </a:outerShdw>
                </a:effectLst>
                <a:hlinkClick r:id="rId3"/>
              </a:rPr>
              <a:t>https://youtu.be/4cuW3K0V_64</a:t>
            </a:r>
            <a:r>
              <a:rPr lang="pt-BR" sz="1800" b="1" dirty="0">
                <a:effectLst>
                  <a:outerShdw blurRad="38100" dist="38100" dir="2700000" algn="tl">
                    <a:srgbClr val="000000">
                      <a:alpha val="43137"/>
                    </a:srgbClr>
                  </a:outerShdw>
                </a:effectLst>
              </a:rPr>
              <a:t> ; </a:t>
            </a:r>
            <a:r>
              <a:rPr lang="pt-BR" sz="1800" b="1" dirty="0" err="1">
                <a:effectLst>
                  <a:outerShdw blurRad="38100" dist="38100" dir="2700000" algn="tl">
                    <a:srgbClr val="000000">
                      <a:alpha val="43137"/>
                    </a:srgbClr>
                  </a:outerShdw>
                </a:effectLst>
              </a:rPr>
              <a:t>Toys</a:t>
            </a:r>
            <a:r>
              <a:rPr lang="pt-BR" sz="1800" b="1" dirty="0">
                <a:effectLst>
                  <a:outerShdw blurRad="38100" dist="38100" dir="2700000" algn="tl">
                    <a:srgbClr val="000000">
                      <a:alpha val="43137"/>
                    </a:srgbClr>
                  </a:outerShdw>
                </a:effectLst>
              </a:rPr>
              <a:t> </a:t>
            </a:r>
            <a:r>
              <a:rPr lang="pt-BR" sz="1800" b="1" dirty="0">
                <a:effectLst>
                  <a:outerShdw blurRad="38100" dist="38100" dir="2700000" algn="tl">
                    <a:srgbClr val="000000">
                      <a:alpha val="43137"/>
                    </a:srgbClr>
                  </a:outerShdw>
                </a:effectLst>
                <a:hlinkClick r:id="rId4"/>
              </a:rPr>
              <a:t>https://youtu.be/ZZS93r23z_E</a:t>
            </a:r>
            <a:r>
              <a:rPr lang="pt-BR" sz="1800" b="1" dirty="0">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2723646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62500" lnSpcReduction="20000"/>
          </a:bodyPr>
          <a:lstStyle/>
          <a:p>
            <a:pPr algn="just">
              <a:lnSpc>
                <a:spcPct val="110000"/>
              </a:lnSpc>
            </a:pPr>
            <a:r>
              <a:rPr lang="pt-BR" sz="1800" dirty="0">
                <a:effectLst/>
                <a:latin typeface="Times New Roman" panose="02020603050405020304" pitchFamily="18" charset="0"/>
                <a:ea typeface="Times New Roman" panose="02020603050405020304" pitchFamily="18" charset="0"/>
              </a:rPr>
              <a:t>William Russell: </a:t>
            </a:r>
            <a:r>
              <a:rPr lang="pt-BR" dirty="0"/>
              <a:t>“Até este ano, em minha experiência como editor musical, nunca me foi oferecido uma obra apenas para instrumentos de percussão. Esta temporada, foram-me oferecidas quinze obras diferentes para tais combinações, as duas mais interessantes sendo </a:t>
            </a:r>
            <a:r>
              <a:rPr lang="pt-BR" i="1" dirty="0" err="1"/>
              <a:t>Ionization</a:t>
            </a:r>
            <a:r>
              <a:rPr lang="pt-BR" dirty="0"/>
              <a:t>, de </a:t>
            </a:r>
            <a:r>
              <a:rPr lang="pt-BR" dirty="0" err="1"/>
              <a:t>Varèse</a:t>
            </a:r>
            <a:r>
              <a:rPr lang="pt-BR" dirty="0"/>
              <a:t>, e </a:t>
            </a:r>
            <a:r>
              <a:rPr lang="pt-BR" i="1" dirty="0"/>
              <a:t>Fugue for </a:t>
            </a:r>
            <a:r>
              <a:rPr lang="pt-BR" i="1" dirty="0" err="1"/>
              <a:t>eight</a:t>
            </a:r>
            <a:r>
              <a:rPr lang="pt-BR" i="1" dirty="0"/>
              <a:t> </a:t>
            </a:r>
            <a:r>
              <a:rPr lang="pt-BR" i="1" dirty="0" err="1"/>
              <a:t>Percussion</a:t>
            </a:r>
            <a:r>
              <a:rPr lang="pt-BR" i="1" dirty="0"/>
              <a:t> </a:t>
            </a:r>
            <a:r>
              <a:rPr lang="pt-BR" i="1" dirty="0" err="1"/>
              <a:t>instruments</a:t>
            </a:r>
            <a:r>
              <a:rPr lang="pt-BR" dirty="0"/>
              <a:t>, de William Russell” </a:t>
            </a:r>
            <a:r>
              <a:rPr lang="pt-BR" dirty="0">
                <a:hlinkClick r:id="rId2"/>
              </a:rPr>
              <a:t>https://youtu.be/mn57AoUseLk</a:t>
            </a:r>
            <a:r>
              <a:rPr lang="pt-BR" dirty="0"/>
              <a:t> </a:t>
            </a:r>
          </a:p>
          <a:p>
            <a:pPr algn="just">
              <a:lnSpc>
                <a:spcPct val="110000"/>
              </a:lnSpc>
            </a:pPr>
            <a:r>
              <a:rPr lang="pt-BR" sz="1800" dirty="0">
                <a:latin typeface="Times New Roman" panose="02020603050405020304" pitchFamily="18" charset="0"/>
                <a:ea typeface="Times New Roman" panose="02020603050405020304" pitchFamily="18" charset="0"/>
              </a:rPr>
              <a:t>Roldán Rítmicas (1930) </a:t>
            </a:r>
            <a:r>
              <a:rPr lang="pt-BR" sz="1800" dirty="0">
                <a:latin typeface="Times New Roman" panose="02020603050405020304" pitchFamily="18" charset="0"/>
                <a:ea typeface="Times New Roman" panose="02020603050405020304" pitchFamily="18" charset="0"/>
                <a:hlinkClick r:id="rId3"/>
              </a:rPr>
              <a:t>https://youtu.be/n7aQCrNrIA0</a:t>
            </a:r>
            <a:r>
              <a:rPr lang="pt-BR" sz="1800" dirty="0">
                <a:latin typeface="Times New Roman" panose="02020603050405020304" pitchFamily="18" charset="0"/>
                <a:ea typeface="Times New Roman" panose="02020603050405020304" pitchFamily="18" charset="0"/>
              </a:rPr>
              <a:t> </a:t>
            </a:r>
          </a:p>
          <a:p>
            <a:r>
              <a:rPr lang="pt-BR" dirty="0"/>
              <a:t>Sendo eu mesmo um compositor americano [cubano], meu objetivo é, é claro, primeiro de tudo, alcançar uma produção meticulosamente americana em sua substância, completamente à parte da arte europeia; uma arte que possamos chamar de nossa, continental, digna de ser universalmente aceita não por conta de suas qualidades exóticas (nossa música, até agora, tem sido aceita na Europa principalmente sobre a base de seu sabor estrangeiro, que trouxe algo interessante, algo estranhamente novo, sendo recebida com um sorriso hospitaleiro com o qual pessoas mais velhas encaram uma desobediência infantil sem dar a ela qualquer importância real); produzir uma música capaz de ser aceita por sua significância real, seu valor intrínseco, por seu significado como uma contribuição do Novo Mundo para a arte universal. Uma nova arte – ou seja, novas formas, ou melhor, uma arte americana expressa por meios americanos, sensibilidade, forma, maneiras – tudo novo e tudo americano, tendo suas raízes profundas em uma emoção artística sincera. Moderna, sim; mas não com uma modernidade “</a:t>
            </a:r>
            <a:r>
              <a:rPr lang="pt-BR" i="1" dirty="0"/>
              <a:t>à </a:t>
            </a:r>
            <a:r>
              <a:rPr lang="pt-BR" i="1" dirty="0" err="1"/>
              <a:t>outrance</a:t>
            </a:r>
            <a:r>
              <a:rPr lang="pt-BR" dirty="0"/>
              <a:t>”, não uma expressão musical “</a:t>
            </a:r>
            <a:r>
              <a:rPr lang="pt-BR" i="1" dirty="0" err="1"/>
              <a:t>pour</a:t>
            </a:r>
            <a:r>
              <a:rPr lang="pt-BR" i="1" dirty="0"/>
              <a:t> </a:t>
            </a:r>
            <a:r>
              <a:rPr lang="pt-BR" i="1" dirty="0" err="1"/>
              <a:t>épater</a:t>
            </a:r>
            <a:r>
              <a:rPr lang="pt-BR" i="1" dirty="0"/>
              <a:t> </a:t>
            </a:r>
            <a:r>
              <a:rPr lang="pt-BR" i="1" dirty="0" err="1"/>
              <a:t>le</a:t>
            </a:r>
            <a:r>
              <a:rPr lang="pt-BR" i="1" dirty="0"/>
              <a:t> Bourgeois</a:t>
            </a:r>
            <a:r>
              <a:rPr lang="pt-BR" dirty="0"/>
              <a:t>”, mas sinceramente sentida e precisamente traduzindo as emoções do compositor (ROLDAN, 1933:175). </a:t>
            </a:r>
            <a:endParaRPr lang="pt-BR" sz="1800" dirty="0">
              <a:effectLst/>
              <a:latin typeface="Times New Roman" panose="02020603050405020304" pitchFamily="18" charset="0"/>
              <a:ea typeface="Times New Roman" panose="02020603050405020304" pitchFamily="18" charset="0"/>
            </a:endParaRPr>
          </a:p>
        </p:txBody>
      </p:sp>
      <p:sp>
        <p:nvSpPr>
          <p:cNvPr id="3" name="Título 2"/>
          <p:cNvSpPr>
            <a:spLocks noGrp="1"/>
          </p:cNvSpPr>
          <p:nvPr>
            <p:ph type="title"/>
          </p:nvPr>
        </p:nvSpPr>
        <p:spPr/>
        <p:txBody>
          <a:bodyPr>
            <a:normAutofit/>
          </a:bodyPr>
          <a:lstStyle/>
          <a:p>
            <a:r>
              <a:rPr lang="pt-BR" dirty="0"/>
              <a:t>Alguns outros nomes</a:t>
            </a:r>
          </a:p>
        </p:txBody>
      </p:sp>
    </p:spTree>
    <p:extLst>
      <p:ext uri="{BB962C8B-B14F-4D97-AF65-F5344CB8AC3E}">
        <p14:creationId xmlns:p14="http://schemas.microsoft.com/office/powerpoint/2010/main" val="4196604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25360" y="1196752"/>
            <a:ext cx="8229600" cy="4572000"/>
          </a:xfrm>
        </p:spPr>
        <p:txBody>
          <a:bodyPr>
            <a:noAutofit/>
          </a:bodyPr>
          <a:lstStyle/>
          <a:p>
            <a:r>
              <a:rPr lang="pt-BR" sz="1400" dirty="0" err="1">
                <a:effectLst/>
                <a:latin typeface="Times New Roman" panose="02020603050405020304" pitchFamily="18" charset="0"/>
                <a:ea typeface="Times New Roman" panose="02020603050405020304" pitchFamily="18" charset="0"/>
              </a:rPr>
              <a:t>Caturla</a:t>
            </a:r>
            <a:r>
              <a:rPr lang="pt-BR" sz="1400" dirty="0">
                <a:effectLst/>
                <a:latin typeface="Times New Roman" panose="02020603050405020304" pitchFamily="18" charset="0"/>
                <a:ea typeface="Times New Roman" panose="02020603050405020304" pitchFamily="18" charset="0"/>
              </a:rPr>
              <a:t>: “ </a:t>
            </a:r>
            <a:r>
              <a:rPr lang="pt-BR" sz="1400" dirty="0"/>
              <a:t>Se eles imitarem a música de outros povos ou estilos já conhecidos, eles não estão expressando a si mesmos nem estão cumprindo seu propósito de entregar uma mensagem interna para o mundo exterior através da música [...] Entretanto, a fim de chegar a uma música genuinamente cubana, é necessário trabalhar com o folclore vivo. Isto deve ser polido até que as </a:t>
            </a:r>
            <a:r>
              <a:rPr lang="pt-BR" sz="1400" dirty="0" err="1"/>
              <a:t>crudezas</a:t>
            </a:r>
            <a:r>
              <a:rPr lang="pt-BR" sz="1400" dirty="0"/>
              <a:t> e influências exteriores desapareçam; disciplinas teóricas sãs devem ser aplicadas e a música deve ser condensada em formas musicais que serão especialmente inventadas para serem adequadas, o mesmo que foi feito no caso de diferentes países europeus [...] Nada pode estar mais longe da linha do progresso musical cubano do que se seus compositores impelirem em uma imitação das tendências europeias correntes. Novas formas, sejam conservadoras ou anarquistas, devem ser encontradas de forma a despejar ideias diferentes que floresçam da música nativa (CATURLA, 1933:173-174). </a:t>
            </a:r>
            <a:r>
              <a:rPr lang="pt-BR" sz="1400" dirty="0">
                <a:hlinkClick r:id="rId2"/>
              </a:rPr>
              <a:t>https://youtu.be/emzvOfUFdzg</a:t>
            </a:r>
            <a:endParaRPr lang="pt-BR" sz="1400" dirty="0"/>
          </a:p>
          <a:p>
            <a:r>
              <a:rPr lang="pt-BR" sz="1400" dirty="0"/>
              <a:t>William </a:t>
            </a:r>
            <a:r>
              <a:rPr lang="pt-BR" sz="1400"/>
              <a:t>Grant Still https://youtu.be/9S-g-qYnqQQ</a:t>
            </a:r>
            <a:endParaRPr lang="pt-BR" sz="1400" dirty="0"/>
          </a:p>
          <a:p>
            <a:r>
              <a:rPr lang="pt-BR" sz="1400" dirty="0"/>
              <a:t>Carlos Chávez https://youtu.be/0e2D4PegHTQ</a:t>
            </a:r>
          </a:p>
          <a:p>
            <a:r>
              <a:rPr lang="pt-BR" sz="1400" dirty="0" err="1">
                <a:effectLst/>
                <a:latin typeface="Times New Roman" panose="02020603050405020304" pitchFamily="18" charset="0"/>
                <a:ea typeface="Times New Roman" panose="02020603050405020304" pitchFamily="18" charset="0"/>
              </a:rPr>
              <a:t>Conlon</a:t>
            </a:r>
            <a:r>
              <a:rPr lang="pt-BR" sz="1400" dirty="0">
                <a:effectLst/>
                <a:latin typeface="Times New Roman" panose="02020603050405020304" pitchFamily="18" charset="0"/>
                <a:ea typeface="Times New Roman" panose="02020603050405020304" pitchFamily="18" charset="0"/>
              </a:rPr>
              <a:t> </a:t>
            </a:r>
            <a:r>
              <a:rPr lang="pt-BR" sz="1400" dirty="0" err="1">
                <a:effectLst/>
                <a:latin typeface="Times New Roman" panose="02020603050405020304" pitchFamily="18" charset="0"/>
                <a:ea typeface="Times New Roman" panose="02020603050405020304" pitchFamily="18" charset="0"/>
              </a:rPr>
              <a:t>Nancarrow</a:t>
            </a:r>
            <a:r>
              <a:rPr lang="pt-BR" sz="1400" dirty="0">
                <a:latin typeface="Times New Roman" panose="02020603050405020304" pitchFamily="18" charset="0"/>
                <a:ea typeface="Times New Roman" panose="02020603050405020304" pitchFamily="18" charset="0"/>
              </a:rPr>
              <a:t> </a:t>
            </a:r>
            <a:r>
              <a:rPr lang="pt-BR" sz="1400" dirty="0">
                <a:latin typeface="Times New Roman" panose="02020603050405020304" pitchFamily="18" charset="0"/>
                <a:ea typeface="Times New Roman" panose="02020603050405020304" pitchFamily="18" charset="0"/>
                <a:hlinkClick r:id="rId3"/>
              </a:rPr>
              <a:t>https://youtu.be/JF5x-OBPliM</a:t>
            </a:r>
            <a:endParaRPr lang="pt-BR" sz="1400" dirty="0">
              <a:latin typeface="Times New Roman" panose="02020603050405020304" pitchFamily="18" charset="0"/>
              <a:ea typeface="Times New Roman" panose="02020603050405020304" pitchFamily="18" charset="0"/>
            </a:endParaRPr>
          </a:p>
          <a:p>
            <a:r>
              <a:rPr lang="pt-BR" sz="1400" dirty="0">
                <a:latin typeface="Times New Roman" panose="02020603050405020304" pitchFamily="18" charset="0"/>
                <a:ea typeface="Times New Roman" panose="02020603050405020304" pitchFamily="18" charset="0"/>
              </a:rPr>
              <a:t>Lou Harrison </a:t>
            </a:r>
            <a:r>
              <a:rPr lang="pt-BR" sz="1400" dirty="0">
                <a:latin typeface="Times New Roman" panose="02020603050405020304" pitchFamily="18" charset="0"/>
                <a:ea typeface="Times New Roman" panose="02020603050405020304" pitchFamily="18" charset="0"/>
                <a:hlinkClick r:id="rId4"/>
              </a:rPr>
              <a:t>https://youtu.be/Gn-GP8KUJB4</a:t>
            </a:r>
            <a:r>
              <a:rPr lang="pt-BR" sz="1400" dirty="0">
                <a:latin typeface="Times New Roman" panose="02020603050405020304" pitchFamily="18" charset="0"/>
                <a:ea typeface="Times New Roman" panose="02020603050405020304" pitchFamily="18" charset="0"/>
              </a:rPr>
              <a:t> ; https://youtu.be/oZ4abheV9ts</a:t>
            </a:r>
            <a:endParaRPr lang="pt-BR" sz="1400" dirty="0">
              <a:effectLst/>
              <a:latin typeface="Times New Roman" panose="02020603050405020304" pitchFamily="18" charset="0"/>
              <a:ea typeface="Times New Roman" panose="02020603050405020304" pitchFamily="18" charset="0"/>
            </a:endParaRPr>
          </a:p>
          <a:p>
            <a:r>
              <a:rPr lang="pt-BR" sz="1400" dirty="0">
                <a:latin typeface="Times New Roman" panose="02020603050405020304" pitchFamily="18" charset="0"/>
                <a:ea typeface="Times New Roman" panose="02020603050405020304" pitchFamily="18" charset="0"/>
              </a:rPr>
              <a:t>Leo </a:t>
            </a:r>
            <a:r>
              <a:rPr lang="pt-BR" sz="1400" dirty="0" err="1">
                <a:latin typeface="Times New Roman" panose="02020603050405020304" pitchFamily="18" charset="0"/>
                <a:ea typeface="Times New Roman" panose="02020603050405020304" pitchFamily="18" charset="0"/>
              </a:rPr>
              <a:t>Ornstein</a:t>
            </a:r>
            <a:r>
              <a:rPr lang="pt-BR" sz="1400" dirty="0">
                <a:latin typeface="Times New Roman" panose="02020603050405020304" pitchFamily="18" charset="0"/>
                <a:ea typeface="Times New Roman" panose="02020603050405020304" pitchFamily="18" charset="0"/>
              </a:rPr>
              <a:t> (primórdio do cluster ) </a:t>
            </a:r>
            <a:r>
              <a:rPr lang="pt-BR" sz="1400" dirty="0">
                <a:latin typeface="Times New Roman" panose="02020603050405020304" pitchFamily="18" charset="0"/>
                <a:ea typeface="Times New Roman" panose="02020603050405020304" pitchFamily="18" charset="0"/>
                <a:hlinkClick r:id="rId5"/>
              </a:rPr>
              <a:t>https://youtu.be/V1WaInjHUT0?list=PL0vAzQffq866Htm5MEPLZos6krK39Ll59</a:t>
            </a:r>
            <a:endParaRPr lang="pt-BR" sz="1400" dirty="0">
              <a:latin typeface="Times New Roman" panose="02020603050405020304" pitchFamily="18" charset="0"/>
              <a:ea typeface="Times New Roman" panose="02020603050405020304" pitchFamily="18" charset="0"/>
            </a:endParaRPr>
          </a:p>
          <a:p>
            <a:r>
              <a:rPr lang="pt-BR" sz="1400" dirty="0">
                <a:latin typeface="Times New Roman" panose="02020603050405020304" pitchFamily="18" charset="0"/>
                <a:ea typeface="Times New Roman" panose="02020603050405020304" pitchFamily="18" charset="0"/>
              </a:rPr>
              <a:t>George </a:t>
            </a:r>
            <a:r>
              <a:rPr lang="pt-BR" sz="1400" dirty="0" err="1">
                <a:latin typeface="Times New Roman" panose="02020603050405020304" pitchFamily="18" charset="0"/>
                <a:ea typeface="Times New Roman" panose="02020603050405020304" pitchFamily="18" charset="0"/>
              </a:rPr>
              <a:t>Antheil</a:t>
            </a:r>
            <a:r>
              <a:rPr lang="pt-BR" sz="1400" dirty="0">
                <a:latin typeface="Times New Roman" panose="02020603050405020304" pitchFamily="18" charset="0"/>
                <a:ea typeface="Times New Roman" panose="02020603050405020304" pitchFamily="18" charset="0"/>
              </a:rPr>
              <a:t> </a:t>
            </a:r>
            <a:r>
              <a:rPr lang="pt-BR" sz="1400" dirty="0">
                <a:latin typeface="Times New Roman" panose="02020603050405020304" pitchFamily="18" charset="0"/>
                <a:ea typeface="Times New Roman" panose="02020603050405020304" pitchFamily="18" charset="0"/>
                <a:hlinkClick r:id="rId6"/>
              </a:rPr>
              <a:t>https://youtu.be/J4on2sedCNg</a:t>
            </a:r>
            <a:r>
              <a:rPr lang="pt-BR" sz="1400" dirty="0">
                <a:latin typeface="Times New Roman" panose="02020603050405020304" pitchFamily="18" charset="0"/>
                <a:ea typeface="Times New Roman" panose="02020603050405020304" pitchFamily="18" charset="0"/>
              </a:rPr>
              <a:t> ; </a:t>
            </a:r>
            <a:r>
              <a:rPr lang="pt-BR" sz="1400" dirty="0">
                <a:latin typeface="Times New Roman" panose="02020603050405020304" pitchFamily="18" charset="0"/>
                <a:ea typeface="Times New Roman" panose="02020603050405020304" pitchFamily="18" charset="0"/>
                <a:hlinkClick r:id="rId7"/>
              </a:rPr>
              <a:t>https://youtu.be/oMnZgykH1Bk</a:t>
            </a:r>
            <a:endParaRPr lang="pt-BR" sz="1400" dirty="0">
              <a:latin typeface="Times New Roman" panose="02020603050405020304" pitchFamily="18" charset="0"/>
              <a:ea typeface="Times New Roman" panose="02020603050405020304" pitchFamily="18" charset="0"/>
            </a:endParaRPr>
          </a:p>
          <a:p>
            <a:r>
              <a:rPr lang="pt-BR" sz="1400" dirty="0">
                <a:latin typeface="Times New Roman" panose="02020603050405020304" pitchFamily="18" charset="0"/>
                <a:ea typeface="Times New Roman" panose="02020603050405020304" pitchFamily="18" charset="0"/>
              </a:rPr>
              <a:t>Elliot Carter </a:t>
            </a:r>
            <a:r>
              <a:rPr lang="pt-BR" sz="1400" dirty="0">
                <a:latin typeface="Times New Roman" panose="02020603050405020304" pitchFamily="18" charset="0"/>
                <a:ea typeface="Times New Roman" panose="02020603050405020304" pitchFamily="18" charset="0"/>
                <a:hlinkClick r:id="rId8"/>
              </a:rPr>
              <a:t>https://youtu.be/Wse3ZoUXo5M</a:t>
            </a:r>
            <a:r>
              <a:rPr lang="pt-BR" sz="1400" dirty="0">
                <a:latin typeface="Times New Roman" panose="02020603050405020304" pitchFamily="18" charset="0"/>
                <a:ea typeface="Times New Roman" panose="02020603050405020304" pitchFamily="18" charset="0"/>
              </a:rPr>
              <a:t> (modulações métricas); https://youtu.be/vEP6ZGHVK5g</a:t>
            </a:r>
            <a:endParaRPr lang="pt-BR" sz="1400" dirty="0">
              <a:effectLst/>
              <a:latin typeface="Times New Roman" panose="02020603050405020304" pitchFamily="18" charset="0"/>
              <a:ea typeface="Times New Roman" panose="02020603050405020304" pitchFamily="18" charset="0"/>
            </a:endParaRPr>
          </a:p>
          <a:p>
            <a:r>
              <a:rPr lang="pt-BR" sz="1400" dirty="0" err="1">
                <a:latin typeface="Times New Roman" panose="02020603050405020304" pitchFamily="18" charset="0"/>
                <a:ea typeface="Times New Roman" panose="02020603050405020304" pitchFamily="18" charset="0"/>
              </a:rPr>
              <a:t>Wallingford</a:t>
            </a:r>
            <a:r>
              <a:rPr lang="pt-BR" sz="1400" dirty="0">
                <a:latin typeface="Times New Roman" panose="02020603050405020304" pitchFamily="18" charset="0"/>
                <a:ea typeface="Times New Roman" panose="02020603050405020304" pitchFamily="18" charset="0"/>
              </a:rPr>
              <a:t> </a:t>
            </a:r>
            <a:r>
              <a:rPr lang="pt-BR" sz="1400" dirty="0" err="1">
                <a:latin typeface="Times New Roman" panose="02020603050405020304" pitchFamily="18" charset="0"/>
                <a:ea typeface="Times New Roman" panose="02020603050405020304" pitchFamily="18" charset="0"/>
              </a:rPr>
              <a:t>Riegger</a:t>
            </a:r>
            <a:r>
              <a:rPr lang="pt-BR" sz="1400" dirty="0">
                <a:latin typeface="Times New Roman" panose="02020603050405020304" pitchFamily="18" charset="0"/>
                <a:ea typeface="Times New Roman" panose="02020603050405020304" pitchFamily="18" charset="0"/>
              </a:rPr>
              <a:t> (Abordagem mista, vanguarda e experimentalismo) </a:t>
            </a:r>
            <a:r>
              <a:rPr lang="pt-BR" sz="1400" dirty="0">
                <a:latin typeface="Times New Roman" panose="02020603050405020304" pitchFamily="18" charset="0"/>
                <a:ea typeface="Times New Roman" panose="02020603050405020304" pitchFamily="18" charset="0"/>
                <a:hlinkClick r:id="rId9"/>
              </a:rPr>
              <a:t>https://youtu.be/DR48BUzL5lg</a:t>
            </a:r>
            <a:endParaRPr lang="pt-BR" sz="1400" dirty="0">
              <a:latin typeface="Times New Roman" panose="02020603050405020304" pitchFamily="18" charset="0"/>
              <a:ea typeface="Times New Roman" panose="02020603050405020304" pitchFamily="18" charset="0"/>
            </a:endParaRPr>
          </a:p>
          <a:p>
            <a:r>
              <a:rPr lang="pt-BR" sz="1400" dirty="0">
                <a:effectLst/>
                <a:latin typeface="Times New Roman" panose="02020603050405020304" pitchFamily="18" charset="0"/>
                <a:ea typeface="Times New Roman" panose="02020603050405020304" pitchFamily="18" charset="0"/>
              </a:rPr>
              <a:t>Collin </a:t>
            </a:r>
            <a:r>
              <a:rPr lang="pt-BR" sz="1400" dirty="0" err="1">
                <a:effectLst/>
                <a:latin typeface="Times New Roman" panose="02020603050405020304" pitchFamily="18" charset="0"/>
                <a:ea typeface="Times New Roman" panose="02020603050405020304" pitchFamily="18" charset="0"/>
              </a:rPr>
              <a:t>Mcphee</a:t>
            </a:r>
            <a:r>
              <a:rPr lang="pt-BR" sz="1400" dirty="0">
                <a:effectLst/>
                <a:latin typeface="Times New Roman" panose="02020603050405020304" pitchFamily="18" charset="0"/>
                <a:ea typeface="Times New Roman" panose="02020603050405020304" pitchFamily="18" charset="0"/>
              </a:rPr>
              <a:t> (música a partir </a:t>
            </a:r>
            <a:r>
              <a:rPr lang="pt-BR" sz="1400" dirty="0">
                <a:latin typeface="Times New Roman" panose="02020603050405020304" pitchFamily="18" charset="0"/>
                <a:ea typeface="Times New Roman" panose="02020603050405020304" pitchFamily="18" charset="0"/>
              </a:rPr>
              <a:t>de outras culturas) https://youtu.be/PAm0Rvz9ESI</a:t>
            </a:r>
            <a:endParaRPr lang="pt-BR" sz="1400" dirty="0">
              <a:effectLst/>
              <a:latin typeface="Times New Roman" panose="02020603050405020304" pitchFamily="18" charset="0"/>
              <a:ea typeface="Times New Roman" panose="02020603050405020304" pitchFamily="18" charset="0"/>
            </a:endParaRPr>
          </a:p>
        </p:txBody>
      </p:sp>
      <p:sp>
        <p:nvSpPr>
          <p:cNvPr id="3" name="Título 2"/>
          <p:cNvSpPr>
            <a:spLocks noGrp="1"/>
          </p:cNvSpPr>
          <p:nvPr>
            <p:ph type="title"/>
          </p:nvPr>
        </p:nvSpPr>
        <p:spPr>
          <a:xfrm>
            <a:off x="425360" y="302554"/>
            <a:ext cx="7859216" cy="750912"/>
          </a:xfrm>
        </p:spPr>
        <p:txBody>
          <a:bodyPr>
            <a:normAutofit/>
          </a:bodyPr>
          <a:lstStyle/>
          <a:p>
            <a:endParaRPr lang="pt-BR" dirty="0"/>
          </a:p>
        </p:txBody>
      </p:sp>
    </p:spTree>
    <p:extLst>
      <p:ext uri="{BB962C8B-B14F-4D97-AF65-F5344CB8AC3E}">
        <p14:creationId xmlns:p14="http://schemas.microsoft.com/office/powerpoint/2010/main" val="204455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fade">
                                      <p:cBhvr>
                                        <p:cTn id="5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3DBB8F9B-2986-5996-835B-0E6C2E0D0073}"/>
              </a:ext>
            </a:extLst>
          </p:cNvPr>
          <p:cNvSpPr>
            <a:spLocks noGrp="1"/>
          </p:cNvSpPr>
          <p:nvPr>
            <p:ph type="title"/>
          </p:nvPr>
        </p:nvSpPr>
        <p:spPr/>
        <p:txBody>
          <a:bodyPr/>
          <a:lstStyle/>
          <a:p>
            <a:r>
              <a:rPr lang="pt-BR" dirty="0"/>
              <a:t>Charles Seeger</a:t>
            </a:r>
          </a:p>
        </p:txBody>
      </p:sp>
      <p:sp>
        <p:nvSpPr>
          <p:cNvPr id="4" name="Espaço Reservado para Conteúdo 3">
            <a:extLst>
              <a:ext uri="{FF2B5EF4-FFF2-40B4-BE49-F238E27FC236}">
                <a16:creationId xmlns:a16="http://schemas.microsoft.com/office/drawing/2014/main" id="{EB460B87-74E5-860F-8811-9C6AEE2729B1}"/>
              </a:ext>
            </a:extLst>
          </p:cNvPr>
          <p:cNvSpPr>
            <a:spLocks noGrp="1"/>
          </p:cNvSpPr>
          <p:nvPr>
            <p:ph idx="1"/>
          </p:nvPr>
        </p:nvSpPr>
        <p:spPr>
          <a:xfrm>
            <a:off x="457200" y="1524000"/>
            <a:ext cx="6419056" cy="4281264"/>
          </a:xfrm>
        </p:spPr>
        <p:txBody>
          <a:bodyPr>
            <a:normAutofit fontScale="92500" lnSpcReduction="20000"/>
          </a:bodyPr>
          <a:lstStyle/>
          <a:p>
            <a:r>
              <a:rPr lang="pt-BR" dirty="0"/>
              <a:t>1915 – Charles Seeger começa a orientar Henry Cowell e o leva a assistir aulas na UC, mesmo que ele não possuísse ensino fundamental/médio. </a:t>
            </a:r>
            <a:r>
              <a:rPr lang="pt-BR" sz="1800" b="0" i="0" u="none" strike="noStrike" baseline="0" dirty="0">
                <a:latin typeface="Garamond" panose="02020404030301010803" pitchFamily="18" charset="0"/>
              </a:rPr>
              <a:t>“o mais empedernido, </a:t>
            </a:r>
            <a:r>
              <a:rPr lang="pt-BR" sz="1800" b="0" i="0" u="none" strike="noStrike" baseline="0" dirty="0" err="1">
                <a:latin typeface="Garamond" panose="02020404030301010803" pitchFamily="18" charset="0"/>
              </a:rPr>
              <a:t>arromântico</a:t>
            </a:r>
            <a:r>
              <a:rPr lang="pt-BR" sz="1800" b="0" i="0" u="none" strike="noStrike" baseline="0" dirty="0">
                <a:latin typeface="Garamond" panose="02020404030301010803" pitchFamily="18" charset="0"/>
              </a:rPr>
              <a:t>, e </a:t>
            </a:r>
            <a:r>
              <a:rPr lang="pt-BR" sz="1800" b="0" i="0" u="none" strike="noStrike" baseline="0" dirty="0" err="1">
                <a:latin typeface="Garamond" panose="02020404030301010803" pitchFamily="18" charset="0"/>
              </a:rPr>
              <a:t>anti-sentimental</a:t>
            </a:r>
            <a:r>
              <a:rPr lang="pt-BR" sz="1800" b="0" i="0" u="none" strike="noStrike" baseline="0" dirty="0">
                <a:latin typeface="Garamond" panose="02020404030301010803" pitchFamily="18" charset="0"/>
              </a:rPr>
              <a:t> músico do nosso tempo ... e o mais autoconfiante autodidata que já conheci” </a:t>
            </a:r>
          </a:p>
          <a:p>
            <a:r>
              <a:rPr lang="pt-BR" sz="1800" b="0" i="0" u="none" strike="noStrike" baseline="0" dirty="0">
                <a:latin typeface="Garamond" panose="02020404030301010803" pitchFamily="18" charset="0"/>
              </a:rPr>
              <a:t>Seeger ofereceu três opções a Henry: (1) abandonar a composição “livre” e se dedicar totalmente às disciplinas acadêmicas; (2) continuar a compor livremente, enquanto Seeger agia como uma fonte de informações técnicas e não o ensinava de fato; (3) seguir a composição livre e as disciplinas acadêmicas concomitantemente. Uma vez que ele não queria ensinar a música da tradição ocidental da maneira habitual, mas não podia ignorar a tradição completamente, o terceiro caminhou foi a opção e Henry se tornou o primeiro aluno de composição de Seeger. Seeger arranjou um status especial para ele na Universidade da Califórnia, em Berkeley, que era uma pequena escola com um minúsculo programa de música naquela época (JS, 2012:60). </a:t>
            </a:r>
            <a:endParaRPr lang="pt-BR" dirty="0"/>
          </a:p>
        </p:txBody>
      </p:sp>
      <p:pic>
        <p:nvPicPr>
          <p:cNvPr id="1028" name="Picture 4" descr="Charles Seeger - Wikipedia">
            <a:extLst>
              <a:ext uri="{FF2B5EF4-FFF2-40B4-BE49-F238E27FC236}">
                <a16:creationId xmlns:a16="http://schemas.microsoft.com/office/drawing/2014/main" id="{677C87E1-5008-7736-EB37-323D1401DDE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980728"/>
            <a:ext cx="2282307" cy="3022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4855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4C2530BC-DEB8-6BDA-5AED-2D94BE5E097D}"/>
              </a:ext>
            </a:extLst>
          </p:cNvPr>
          <p:cNvSpPr>
            <a:spLocks noGrp="1"/>
          </p:cNvSpPr>
          <p:nvPr>
            <p:ph idx="1"/>
          </p:nvPr>
        </p:nvSpPr>
        <p:spPr/>
        <p:txBody>
          <a:bodyPr/>
          <a:lstStyle/>
          <a:p>
            <a:r>
              <a:rPr lang="pt-BR" sz="1800" b="0" i="0" u="none" strike="noStrike" baseline="0" dirty="0">
                <a:latin typeface="Garamond" panose="02020404030301010803" pitchFamily="18" charset="0"/>
              </a:rPr>
              <a:t>Seeger também era um jovem fruto de uma criação musical bastante variada. Ele fazia viagens constantes para o México, flertava com ideias comunistas e era a favor das causas dos imigrantes. Sua consciência social e insatisfação com a primeira guerra mundial (irmão) o levou a se afastar daquilo que considerava a elitista tradição musical europeia: “Eu não conseguia reconciliar os ‘ideais’ que tinham dominado minha composição, até aquele momento, com a crescente conscientização da natureza das dificuldades geográficas e sociais das grandes massas” </a:t>
            </a:r>
          </a:p>
          <a:p>
            <a:r>
              <a:rPr lang="pt-BR" sz="1800" b="0" i="0" u="none" strike="noStrike" baseline="0" dirty="0">
                <a:latin typeface="Garamond" panose="02020404030301010803" pitchFamily="18" charset="0"/>
              </a:rPr>
              <a:t>Cowell: “Seeger, uma das personalidades mais notáveis na música que esse país produziu, foi uma escolha feliz. A maioria dos professores teriam me feito abandonar o meu próprio trabalho criativo em troca de anos de prática teórica e isto seria uma coisa bastante paralisante para eu fazer naquela idade. Em vez disso, nós chegamos a um acordo, no qual eu iria continuar com meu próprio tipo de música, tão inventiva quanto eu gostava, junto ao estudo do que as outras pessoas haviam feito – a sugestão, tendo sido feita muito delicadamente, de que tal estudo pudesse ser bom para as minhas próprias composições” </a:t>
            </a:r>
            <a:endParaRPr lang="pt-BR" dirty="0"/>
          </a:p>
        </p:txBody>
      </p:sp>
      <p:sp>
        <p:nvSpPr>
          <p:cNvPr id="3" name="Título 2">
            <a:extLst>
              <a:ext uri="{FF2B5EF4-FFF2-40B4-BE49-F238E27FC236}">
                <a16:creationId xmlns:a16="http://schemas.microsoft.com/office/drawing/2014/main" id="{D80A17C4-66BA-77A3-601C-E3765D67E435}"/>
              </a:ext>
            </a:extLst>
          </p:cNvPr>
          <p:cNvSpPr>
            <a:spLocks noGrp="1"/>
          </p:cNvSpPr>
          <p:nvPr>
            <p:ph type="title"/>
          </p:nvPr>
        </p:nvSpPr>
        <p:spPr/>
        <p:txBody>
          <a:bodyPr/>
          <a:lstStyle/>
          <a:p>
            <a:endParaRPr lang="pt-BR" dirty="0"/>
          </a:p>
        </p:txBody>
      </p:sp>
    </p:spTree>
    <p:extLst>
      <p:ext uri="{BB962C8B-B14F-4D97-AF65-F5344CB8AC3E}">
        <p14:creationId xmlns:p14="http://schemas.microsoft.com/office/powerpoint/2010/main" val="1852183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342437D5-828C-3A03-8E44-F47C63494407}"/>
              </a:ext>
            </a:extLst>
          </p:cNvPr>
          <p:cNvSpPr>
            <a:spLocks noGrp="1"/>
          </p:cNvSpPr>
          <p:nvPr>
            <p:ph idx="1"/>
          </p:nvPr>
        </p:nvSpPr>
        <p:spPr/>
        <p:txBody>
          <a:bodyPr>
            <a:normAutofit lnSpcReduction="10000"/>
          </a:bodyPr>
          <a:lstStyle/>
          <a:p>
            <a:r>
              <a:rPr lang="pt-BR" dirty="0"/>
              <a:t>Entrada </a:t>
            </a:r>
            <a:r>
              <a:rPr lang="pt-BR" dirty="0" err="1"/>
              <a:t>Juilliard</a:t>
            </a:r>
            <a:r>
              <a:rPr lang="pt-BR" dirty="0"/>
              <a:t>/Expulsão/New Musical </a:t>
            </a:r>
            <a:r>
              <a:rPr lang="pt-BR" dirty="0" err="1"/>
              <a:t>Resources</a:t>
            </a:r>
            <a:r>
              <a:rPr lang="pt-BR" dirty="0"/>
              <a:t> </a:t>
            </a:r>
          </a:p>
          <a:p>
            <a:r>
              <a:rPr lang="pt-BR" sz="1800" b="0" i="0" u="none" strike="noStrike" baseline="0" dirty="0">
                <a:latin typeface="Garamond" panose="02020404030301010803" pitchFamily="18" charset="0"/>
              </a:rPr>
              <a:t>No </a:t>
            </a:r>
            <a:r>
              <a:rPr lang="pt-BR" sz="1800" b="0" i="1" u="none" strike="noStrike" baseline="0" dirty="0" err="1">
                <a:latin typeface="Garamond" panose="02020404030301010803" pitchFamily="18" charset="0"/>
              </a:rPr>
              <a:t>Institute</a:t>
            </a:r>
            <a:r>
              <a:rPr lang="pt-BR" sz="1800" b="0" i="1" u="none" strike="noStrike" baseline="0" dirty="0">
                <a:latin typeface="Garamond" panose="02020404030301010803" pitchFamily="18" charset="0"/>
              </a:rPr>
              <a:t> </a:t>
            </a:r>
            <a:r>
              <a:rPr lang="pt-BR" sz="1800" b="0" i="1" u="none" strike="noStrike" baseline="0" dirty="0" err="1">
                <a:latin typeface="Garamond" panose="02020404030301010803" pitchFamily="18" charset="0"/>
              </a:rPr>
              <a:t>of</a:t>
            </a:r>
            <a:r>
              <a:rPr lang="pt-BR" sz="1800" b="0" i="1" u="none" strike="noStrike" baseline="0" dirty="0">
                <a:latin typeface="Garamond" panose="02020404030301010803" pitchFamily="18" charset="0"/>
              </a:rPr>
              <a:t> Musical </a:t>
            </a:r>
            <a:r>
              <a:rPr lang="pt-BR" sz="1800" b="0" i="1" u="none" strike="noStrike" baseline="0" dirty="0" err="1">
                <a:latin typeface="Garamond" panose="02020404030301010803" pitchFamily="18" charset="0"/>
              </a:rPr>
              <a:t>Arts</a:t>
            </a:r>
            <a:r>
              <a:rPr lang="pt-BR" sz="1800" b="0" i="0" u="none" strike="noStrike" baseline="0" dirty="0">
                <a:latin typeface="Garamond" panose="02020404030301010803" pitchFamily="18" charset="0"/>
              </a:rPr>
              <a:t>, o ritmo era um assunto realmente negligenciado [...] Em todo o caso, contraponto é praticamente construído em ritmos trabalhando um contra o outro, quase que por completo, entretanto, em relações consonantes, que são, em 2 ou 3 ou 4 notas contra uma, que são, em relações tonais, o que seria o mesmo que uma oitava, uma quinta e a oitava novamente, as mais simples consonâncias, as mesmas que caracterizaram o estilo tonal desses períodos também. Quando as pessoas descobriram a harmonia do tom, elas usaram o uníssono dos ritmos também, e isso é o que ainda vigora. [Cowell cita no </a:t>
            </a:r>
            <a:r>
              <a:rPr lang="pt-BR" sz="1800" b="0" i="1" u="none" strike="noStrike" baseline="0" dirty="0">
                <a:latin typeface="Garamond" panose="02020404030301010803" pitchFamily="18" charset="0"/>
              </a:rPr>
              <a:t>ragtime </a:t>
            </a:r>
            <a:r>
              <a:rPr lang="pt-BR" sz="1800" b="0" i="0" u="none" strike="noStrike" baseline="0" dirty="0">
                <a:latin typeface="Garamond" panose="02020404030301010803" pitchFamily="18" charset="0"/>
              </a:rPr>
              <a:t>uma] tendência </a:t>
            </a:r>
            <a:r>
              <a:rPr lang="pt-BR" sz="1800" b="0" i="0" u="none" strike="noStrike" baseline="0" dirty="0" err="1">
                <a:latin typeface="Garamond" panose="02020404030301010803" pitchFamily="18" charset="0"/>
              </a:rPr>
              <a:t>embriônica</a:t>
            </a:r>
            <a:r>
              <a:rPr lang="pt-BR" sz="1800" b="0" i="0" u="none" strike="noStrike" baseline="0" dirty="0">
                <a:latin typeface="Garamond" panose="02020404030301010803" pitchFamily="18" charset="0"/>
              </a:rPr>
              <a:t> em direção ao ritmo dissonante, de uma razão mais complicada. [E continua pontuando outras possibilidades como:] outro interessante contraponto com ritmo seria ter um movimento fixo que iria regularmente ficando mais rápido contra outro ficando regularmente mais devagar8 [...] Outra ideia são diferentes figuras rítmicas em contraponto de acordo com proporções de velocidade. Vários novos tipos de notas terão de ser inventadas para escrever isso, o que é impossível, com o nosso suprimento atual </a:t>
            </a:r>
            <a:endParaRPr lang="pt-BR" dirty="0"/>
          </a:p>
        </p:txBody>
      </p:sp>
      <p:sp>
        <p:nvSpPr>
          <p:cNvPr id="3" name="Título 2">
            <a:extLst>
              <a:ext uri="{FF2B5EF4-FFF2-40B4-BE49-F238E27FC236}">
                <a16:creationId xmlns:a16="http://schemas.microsoft.com/office/drawing/2014/main" id="{5DDBF50E-1C72-BBFD-22E3-CE3A2D7CAAC6}"/>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2446721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DA47086F-1A10-12A9-C46F-20FFA708BA5B}"/>
              </a:ext>
            </a:extLst>
          </p:cNvPr>
          <p:cNvSpPr>
            <a:spLocks noGrp="1"/>
          </p:cNvSpPr>
          <p:nvPr>
            <p:ph idx="1"/>
          </p:nvPr>
        </p:nvSpPr>
        <p:spPr>
          <a:xfrm>
            <a:off x="457200" y="1524000"/>
            <a:ext cx="3610744" cy="4572000"/>
          </a:xfrm>
        </p:spPr>
        <p:txBody>
          <a:bodyPr>
            <a:normAutofit fontScale="92500" lnSpcReduction="20000"/>
          </a:bodyPr>
          <a:lstStyle/>
          <a:p>
            <a:r>
              <a:rPr lang="pt-BR" dirty="0"/>
              <a:t>“Charles Ives, um compositor de araque”</a:t>
            </a:r>
          </a:p>
          <a:p>
            <a:r>
              <a:rPr lang="en-US" sz="1800" b="0" i="1" u="none" strike="noStrike" baseline="0" dirty="0">
                <a:latin typeface="Garamond" panose="02020404030301010803" pitchFamily="18" charset="0"/>
              </a:rPr>
              <a:t>Northern California Folk Music Project</a:t>
            </a:r>
          </a:p>
          <a:p>
            <a:r>
              <a:rPr lang="en-US" sz="1800" b="0" u="none" strike="noStrike" baseline="0" dirty="0" err="1">
                <a:latin typeface="Garamond" panose="02020404030301010803" pitchFamily="18" charset="0"/>
              </a:rPr>
              <a:t>Atonalismo</a:t>
            </a:r>
            <a:r>
              <a:rPr lang="en-US" sz="1800" b="0" u="none" strike="noStrike" baseline="0" dirty="0">
                <a:latin typeface="Garamond" panose="02020404030301010803" pitchFamily="18" charset="0"/>
              </a:rPr>
              <a:t>: </a:t>
            </a:r>
            <a:r>
              <a:rPr lang="pt-BR" sz="1800" b="0" i="0" u="none" strike="noStrike" baseline="0" dirty="0">
                <a:latin typeface="Garamond" panose="02020404030301010803" pitchFamily="18" charset="0"/>
              </a:rPr>
              <a:t>Charles Seeger, Cowell o destaca como um dos primeiros musicólogos americanos de abordagem científica e intelectual da música, descrevendo-o como um musicólogo experimental, além de ser um grande propagador informal de uma estética nacionalista radical americana em seus círculos sendo o segundo, em data, seguido de Charles Ives, no quesito, rompendo com o estilo imitativo europeu desde suas primeiras obras nas duas primeiras décadas do século XX e reconhecendo a similaridade do pensamento musical moderno com a música antiga </a:t>
            </a:r>
            <a:r>
              <a:rPr lang="en-US" sz="1800" b="0" i="1" u="none" strike="noStrike" baseline="0" dirty="0">
                <a:latin typeface="Garamond" panose="02020404030301010803" pitchFamily="18" charset="0"/>
              </a:rPr>
              <a:t> </a:t>
            </a:r>
            <a:endParaRPr lang="pt-BR" dirty="0"/>
          </a:p>
        </p:txBody>
      </p:sp>
      <p:sp>
        <p:nvSpPr>
          <p:cNvPr id="3" name="Título 2">
            <a:extLst>
              <a:ext uri="{FF2B5EF4-FFF2-40B4-BE49-F238E27FC236}">
                <a16:creationId xmlns:a16="http://schemas.microsoft.com/office/drawing/2014/main" id="{EC36BADC-4357-392B-F7FC-3BF09E736429}"/>
              </a:ext>
            </a:extLst>
          </p:cNvPr>
          <p:cNvSpPr>
            <a:spLocks noGrp="1"/>
          </p:cNvSpPr>
          <p:nvPr>
            <p:ph type="title"/>
          </p:nvPr>
        </p:nvSpPr>
        <p:spPr/>
        <p:txBody>
          <a:bodyPr/>
          <a:lstStyle/>
          <a:p>
            <a:endParaRPr lang="pt-BR"/>
          </a:p>
        </p:txBody>
      </p:sp>
      <p:pic>
        <p:nvPicPr>
          <p:cNvPr id="5" name="Imagem 4">
            <a:extLst>
              <a:ext uri="{FF2B5EF4-FFF2-40B4-BE49-F238E27FC236}">
                <a16:creationId xmlns:a16="http://schemas.microsoft.com/office/drawing/2014/main" id="{B3C22EAD-D19C-2E8E-7FCC-C0356EB80D3A}"/>
              </a:ext>
            </a:extLst>
          </p:cNvPr>
          <p:cNvPicPr>
            <a:picLocks noChangeAspect="1"/>
          </p:cNvPicPr>
          <p:nvPr/>
        </p:nvPicPr>
        <p:blipFill>
          <a:blip r:embed="rId2"/>
          <a:stretch>
            <a:fillRect/>
          </a:stretch>
        </p:blipFill>
        <p:spPr>
          <a:xfrm>
            <a:off x="4067944" y="1529249"/>
            <a:ext cx="5022015" cy="3612193"/>
          </a:xfrm>
          <a:prstGeom prst="rect">
            <a:avLst/>
          </a:prstGeom>
        </p:spPr>
      </p:pic>
    </p:spTree>
    <p:extLst>
      <p:ext uri="{BB962C8B-B14F-4D97-AF65-F5344CB8AC3E}">
        <p14:creationId xmlns:p14="http://schemas.microsoft.com/office/powerpoint/2010/main" val="1694514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32BDD341-EBB3-2582-1721-58E3D7FF79A7}"/>
              </a:ext>
            </a:extLst>
          </p:cNvPr>
          <p:cNvSpPr>
            <a:spLocks noGrp="1"/>
          </p:cNvSpPr>
          <p:nvPr>
            <p:ph idx="1"/>
          </p:nvPr>
        </p:nvSpPr>
        <p:spPr/>
        <p:txBody>
          <a:bodyPr>
            <a:normAutofit fontScale="85000" lnSpcReduction="20000"/>
          </a:bodyPr>
          <a:lstStyle/>
          <a:p>
            <a:r>
              <a:rPr lang="pt-BR" dirty="0"/>
              <a:t>Esboço de sistema gráfico de notação (coordenadas)</a:t>
            </a:r>
          </a:p>
          <a:p>
            <a:r>
              <a:rPr lang="pt-BR" sz="1800" b="0" i="0" u="none" strike="noStrike" baseline="0" dirty="0">
                <a:latin typeface="Garamond" panose="02020404030301010803" pitchFamily="18" charset="0"/>
              </a:rPr>
              <a:t>“Parece que a melodia poderia ser representada por uma linha, a duração do som pelo comprimento horizontal da linha, a altura do som pela sua posição verticalmente (ambos estes fatores sendo medidos exatamente pelas linhas de coordenada), o acento do som pelo engrossamento súbito da linha, a intensidade do som também pelo engrossamento, o qual poderia ser afunilado para um </a:t>
            </a:r>
            <a:r>
              <a:rPr lang="pt-BR" sz="1800" b="0" i="1" u="none" strike="noStrike" baseline="0" dirty="0">
                <a:latin typeface="Garamond" panose="02020404030301010803" pitchFamily="18" charset="0"/>
              </a:rPr>
              <a:t>diminuendo </a:t>
            </a:r>
            <a:r>
              <a:rPr lang="pt-BR" sz="1800" b="0" i="0" u="none" strike="noStrike" baseline="0" dirty="0">
                <a:latin typeface="Garamond" panose="02020404030301010803" pitchFamily="18" charset="0"/>
              </a:rPr>
              <a:t>etc., e talvez o timbre por meio da coloração da linha do som. As cores primárias poderiam representar os contrastes de timbre e as misturas de cores poderiam representar bem as misturas sonoras. Por meio de um sistema desses, mesmo as diferenças mais sutis em altura e ritmo etc., poderiam ser apresentadas ao olho. “</a:t>
            </a:r>
            <a:endParaRPr lang="pt-BR" dirty="0"/>
          </a:p>
          <a:p>
            <a:r>
              <a:rPr lang="pt-BR" sz="1800" b="0" i="0" u="none" strike="noStrike" baseline="0" dirty="0">
                <a:latin typeface="Garamond" panose="02020404030301010803" pitchFamily="18" charset="0"/>
              </a:rPr>
              <a:t>Seeger propagandeava a mesma estética de Cowell ao se referir à ausência de passado musical genuíno americano e às amarras e influência tirana da tradição que a Europa sofria inconsciente, a necessidade de uma exploração da música de outros povos e a revisão do ensino musical valorativo do passado. </a:t>
            </a:r>
          </a:p>
          <a:p>
            <a:r>
              <a:rPr lang="pt-BR" sz="1800" dirty="0">
                <a:latin typeface="Garamond" panose="02020404030301010803" pitchFamily="18" charset="0"/>
              </a:rPr>
              <a:t>Sobre </a:t>
            </a:r>
            <a:r>
              <a:rPr lang="pt-BR" sz="1800" dirty="0" err="1">
                <a:latin typeface="Garamond" panose="02020404030301010803" pitchFamily="18" charset="0"/>
              </a:rPr>
              <a:t>Ruggles</a:t>
            </a:r>
            <a:r>
              <a:rPr lang="pt-BR" sz="1800" dirty="0">
                <a:latin typeface="Garamond" panose="02020404030301010803" pitchFamily="18" charset="0"/>
              </a:rPr>
              <a:t> “</a:t>
            </a:r>
            <a:r>
              <a:rPr lang="pt-BR" sz="1800" b="0" i="0" u="none" strike="noStrike" baseline="0" dirty="0">
                <a:latin typeface="Garamond" panose="02020404030301010803" pitchFamily="18" charset="0"/>
              </a:rPr>
              <a:t>“Existe uma coisa que pode ser dita dele a qual pode ser dita de bem poucos, de fato: sua obra não é reminiscente de nenhum outro homem, escola ou estilo” </a:t>
            </a:r>
          </a:p>
          <a:p>
            <a:r>
              <a:rPr lang="pt-BR" sz="1800" b="0" i="0" u="none" strike="noStrike" baseline="0" dirty="0">
                <a:latin typeface="Garamond" panose="02020404030301010803" pitchFamily="18" charset="0"/>
              </a:rPr>
              <a:t>“Enquanto Seeger desenvolveu alguns de suas descobertas por si mesmo, sua maior importância está em sua influência sutil que ele teve ao sugerir ambos, um novo ponto de vista musical e também usos específicos em composição para outros. Muitos poucos compositores modernos, seja na América ou fora, são totalmente não influenciados por ele; entretanto, a maioria daqueles que usam ideias obtidas dele não conhecem o seu nome e acreditam que eles mesmos originaram essas ideias, tão delicado é a forma com que ele trabalha!.” </a:t>
            </a:r>
          </a:p>
          <a:p>
            <a:r>
              <a:rPr lang="pt-BR" sz="1800" dirty="0">
                <a:latin typeface="Garamond" panose="02020404030301010803" pitchFamily="18" charset="0"/>
              </a:rPr>
              <a:t>Casamento com Ruth Crawford</a:t>
            </a:r>
            <a:endParaRPr lang="pt-BR" dirty="0"/>
          </a:p>
        </p:txBody>
      </p:sp>
      <p:sp>
        <p:nvSpPr>
          <p:cNvPr id="3" name="Título 2">
            <a:extLst>
              <a:ext uri="{FF2B5EF4-FFF2-40B4-BE49-F238E27FC236}">
                <a16:creationId xmlns:a16="http://schemas.microsoft.com/office/drawing/2014/main" id="{F2C7F234-96F8-4981-3EF4-E173F18E27B9}"/>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3518875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CA61A397-A4D8-47CE-B82F-27F8343B861D}"/>
              </a:ext>
            </a:extLst>
          </p:cNvPr>
          <p:cNvSpPr>
            <a:spLocks noGrp="1"/>
          </p:cNvSpPr>
          <p:nvPr>
            <p:ph idx="1"/>
          </p:nvPr>
        </p:nvSpPr>
        <p:spPr>
          <a:xfrm>
            <a:off x="35496" y="836713"/>
            <a:ext cx="8856984" cy="5904656"/>
          </a:xfrm>
        </p:spPr>
        <p:txBody>
          <a:bodyPr>
            <a:noAutofit/>
          </a:bodyPr>
          <a:lstStyle/>
          <a:p>
            <a:r>
              <a:rPr lang="pt-BR" sz="1250" b="0" i="0" u="none" strike="noStrike" baseline="0" dirty="0">
                <a:latin typeface="Garamond" panose="02020404030301010803" pitchFamily="18" charset="0"/>
              </a:rPr>
              <a:t>O que é convencional é talvez mais geralmente feito aqui do que na Europa; mas a oportunidade de contemplar o não convencional em toda a panóplia de suas possibilidades latentes é atualmente mais real, mais presente, na América, mesmo mais prática. A Europa é tal escravo de seu passado musical que é quase impossível para ela imaginar a tirania que ela mesmo sofre influência. Algo novo em música? Quinze anos se passaram sem ao menos um esforço pueril de algo novo. E agora, ouvimos que é moderno ser convencional! Para ser exato, algum novo manejo em relação à altura foi descoberto e trabalhado, como no esquema dodecafônico de Schoenberg. Mas em dinâmica, timbre, andamento, acento e ritmo, em geral, como em melodia, contraponto e mesmo em harmonia, para não mencionar forma, a música europeia se manteve consistentemente guerra, se não pré-guerra, e mostra cada sinal de continuar desta forma. Neoclassicismo? Melhor dizer </a:t>
            </a:r>
            <a:r>
              <a:rPr lang="pt-BR" sz="1250" b="0" i="0" u="none" strike="noStrike" baseline="0" dirty="0" err="1">
                <a:latin typeface="Garamond" panose="02020404030301010803" pitchFamily="18" charset="0"/>
              </a:rPr>
              <a:t>pseudorromanticismo</a:t>
            </a:r>
            <a:r>
              <a:rPr lang="pt-BR" sz="1250" b="0" i="0" u="none" strike="noStrike" baseline="0" dirty="0">
                <a:latin typeface="Garamond" panose="02020404030301010803" pitchFamily="18" charset="0"/>
              </a:rPr>
              <a:t> ou neorrococó </a:t>
            </a:r>
          </a:p>
          <a:p>
            <a:r>
              <a:rPr lang="pt-BR" sz="1250" b="0" i="0" u="none" strike="noStrike" baseline="0" dirty="0">
                <a:latin typeface="Garamond" panose="02020404030301010803" pitchFamily="18" charset="0"/>
              </a:rPr>
              <a:t>Na América, existem apenas alguns compositores de qualquer tipo, entretanto, mesmo com esta competição mínima, com as possibilidades à plena vista e com o dinheiro aqui para pagar pela realização das possibilidades, ainda, a convencionalidade tacanha da vida profissional, assim como o mecenato, recusa mesmo um centavo para a construção do novo, enquanto milhões de dólares vão para a reconstrução do velho [...] </a:t>
            </a:r>
          </a:p>
          <a:p>
            <a:r>
              <a:rPr lang="pt-BR" sz="1250" b="0" i="0" u="none" strike="noStrike" baseline="0" dirty="0">
                <a:latin typeface="Garamond" panose="02020404030301010803" pitchFamily="18" charset="0"/>
              </a:rPr>
              <a:t>É claro que a música deve continuar na Europa por muito tempo ao longo das linhas do costume, com suaves experimentos na tradição herdada de seus antepassados. Mas, na América, não há praticamente nenhuma tradição porque não houveram antepassados, que fossem musicais – eles estavam todos lá fora cortando árvores e matando índios. Então, por agora, quando a arte da música está tentando compensar por três séculos de tempo perdido, é uma vergonha dupla que não apenas a Europa deva sofrer as desagradáveis consequências de suas ações, mas também a América pelas mesmas ações. Agora é o momento exato quando uma partida audaz para salvar séculos de desenvolvimento lento poderia ser feita. Nós precisamos de uma completa gama para cada timbre orquestral conhecido e para vários outros ainda desconhecidos, mas certamente ali. Nós precisamos ao menos começar o desenvolvimento de um sistema tonal usando intervalos menores que o semitom. Nós precisamos de uma minuciosa familiaridade com as músicas das grandes civilizações orientais e essas músicas que estão morrendo rapidamente devem ser gravadas logo ou elas esvanecerão e serão lamentadas por nossos descendentes mais iluminados assim como nós lamentamos a perda da biblioteca de Alexandria. Nós precisamos de uma notação precisa para substituir o simbolismo grosseiro em uso vigente. Nós precisamos de uma revisão dos materiais e métodos de nossa educação musical de forma que a música jovem não será pervertida e confundida como ela atualmente é pela sua instrução bem intencionada, custosa, mas completamente inepta – sempre olhando para trás, nunca para frente. E, sobretudo, nós precisamos de uma revisão de toda a atitude para com a música – esta atitude que </a:t>
            </a:r>
            <a:r>
              <a:rPr lang="pt-BR" sz="1250" b="0" i="1" u="none" strike="noStrike" baseline="0" dirty="0">
                <a:latin typeface="Garamond" panose="02020404030301010803" pitchFamily="18" charset="0"/>
              </a:rPr>
              <a:t>diz </a:t>
            </a:r>
            <a:r>
              <a:rPr lang="pt-BR" sz="1250" b="0" i="0" u="none" strike="noStrike" baseline="0" dirty="0">
                <a:latin typeface="Garamond" panose="02020404030301010803" pitchFamily="18" charset="0"/>
              </a:rPr>
              <a:t>coisas boas sobre o papel da música na sociedade, mas, na verdade, a </a:t>
            </a:r>
            <a:r>
              <a:rPr lang="pt-BR" sz="1250" b="0" i="1" u="none" strike="noStrike" baseline="0" dirty="0">
                <a:latin typeface="Garamond" panose="02020404030301010803" pitchFamily="18" charset="0"/>
              </a:rPr>
              <a:t>coloca </a:t>
            </a:r>
            <a:r>
              <a:rPr lang="pt-BR" sz="1250" b="0" i="0" u="none" strike="noStrike" baseline="0" dirty="0">
                <a:latin typeface="Garamond" panose="02020404030301010803" pitchFamily="18" charset="0"/>
              </a:rPr>
              <a:t>no uso mais básico já tido na história do homem. A tragédia da música americana é que ela tem a oportunidade, por um curto período de tempo antes que a imitação dos deuses europeus descenda sobre nós e nos corrija em um tráfego de dez milhas por hora – um </a:t>
            </a:r>
            <a:r>
              <a:rPr lang="pt-BR" sz="1250" b="0" i="0" u="none" strike="noStrike" baseline="0" dirty="0" err="1">
                <a:latin typeface="Garamond" panose="02020404030301010803" pitchFamily="18" charset="0"/>
              </a:rPr>
              <a:t>neorromanticismo</a:t>
            </a:r>
            <a:r>
              <a:rPr lang="pt-BR" sz="1250" b="0" i="0" u="none" strike="noStrike" baseline="0" dirty="0">
                <a:latin typeface="Garamond" panose="02020404030301010803" pitchFamily="18" charset="0"/>
              </a:rPr>
              <a:t> mofado. Nós podemos chegar aos sessenta – nós temos cérebros, o dinheiro e a oportunidade. Mas a junção de todos eles não está acontecendo </a:t>
            </a:r>
            <a:endParaRPr lang="pt-BR" sz="1250" dirty="0"/>
          </a:p>
        </p:txBody>
      </p:sp>
      <p:sp>
        <p:nvSpPr>
          <p:cNvPr id="3" name="Título 2">
            <a:extLst>
              <a:ext uri="{FF2B5EF4-FFF2-40B4-BE49-F238E27FC236}">
                <a16:creationId xmlns:a16="http://schemas.microsoft.com/office/drawing/2014/main" id="{FF71039A-782C-8470-D774-241B88686B16}"/>
              </a:ext>
            </a:extLst>
          </p:cNvPr>
          <p:cNvSpPr>
            <a:spLocks noGrp="1"/>
          </p:cNvSpPr>
          <p:nvPr>
            <p:ph type="title"/>
          </p:nvPr>
        </p:nvSpPr>
        <p:spPr>
          <a:xfrm>
            <a:off x="482630" y="332656"/>
            <a:ext cx="8229600" cy="576064"/>
          </a:xfrm>
        </p:spPr>
        <p:txBody>
          <a:bodyPr>
            <a:normAutofit fontScale="90000"/>
          </a:bodyPr>
          <a:lstStyle/>
          <a:p>
            <a:r>
              <a:rPr lang="pt-BR" dirty="0"/>
              <a:t>Seeger 1933</a:t>
            </a:r>
          </a:p>
        </p:txBody>
      </p:sp>
    </p:spTree>
    <p:extLst>
      <p:ext uri="{BB962C8B-B14F-4D97-AF65-F5344CB8AC3E}">
        <p14:creationId xmlns:p14="http://schemas.microsoft.com/office/powerpoint/2010/main" val="3099600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23528" y="1268760"/>
            <a:ext cx="6493550" cy="5436840"/>
          </a:xfrm>
        </p:spPr>
        <p:txBody>
          <a:bodyPr>
            <a:normAutofit/>
          </a:bodyPr>
          <a:lstStyle/>
          <a:p>
            <a:r>
              <a:rPr lang="pt-BR" sz="1600" b="1" dirty="0">
                <a:effectLst>
                  <a:outerShdw blurRad="38100" dist="38100" dir="2700000" algn="tl">
                    <a:srgbClr val="000000">
                      <a:alpha val="43137"/>
                    </a:srgbClr>
                  </a:outerShdw>
                </a:effectLst>
              </a:rPr>
              <a:t>Através de Cowell, ela é apresentada a Charles Seeger</a:t>
            </a:r>
          </a:p>
          <a:p>
            <a:r>
              <a:rPr lang="pt-BR" sz="1600" b="1" dirty="0">
                <a:effectLst>
                  <a:outerShdw blurRad="38100" dist="38100" dir="2700000" algn="tl">
                    <a:srgbClr val="000000">
                      <a:alpha val="43137"/>
                    </a:srgbClr>
                  </a:outerShdw>
                </a:effectLst>
              </a:rPr>
              <a:t>Bolsa Guggenheim 1930 (primeira mulher)</a:t>
            </a:r>
          </a:p>
          <a:p>
            <a:r>
              <a:rPr lang="pt-BR" sz="1600" b="1" dirty="0">
                <a:effectLst>
                  <a:outerShdw blurRad="38100" dist="38100" dir="2700000" algn="tl">
                    <a:srgbClr val="000000">
                      <a:alpha val="43137"/>
                    </a:srgbClr>
                  </a:outerShdw>
                </a:effectLst>
              </a:rPr>
              <a:t>Contraponto dissonante</a:t>
            </a:r>
          </a:p>
          <a:p>
            <a:r>
              <a:rPr lang="pt-BR" sz="1600" b="1" dirty="0">
                <a:effectLst>
                  <a:outerShdw blurRad="38100" dist="38100" dir="2700000" algn="tl">
                    <a:srgbClr val="000000">
                      <a:alpha val="43137"/>
                    </a:srgbClr>
                  </a:outerShdw>
                </a:effectLst>
                <a:hlinkClick r:id="rId2"/>
              </a:rPr>
              <a:t>https://youtu.be/UKKOvdsEILM?list=PLhHUg8xSoZUHHtjWJXNkPLh6BmqMrBVZM</a:t>
            </a:r>
            <a:endParaRPr lang="pt-BR" sz="1600" b="1" dirty="0">
              <a:effectLst>
                <a:outerShdw blurRad="38100" dist="38100" dir="2700000" algn="tl">
                  <a:srgbClr val="000000">
                    <a:alpha val="43137"/>
                  </a:srgbClr>
                </a:outerShdw>
              </a:effectLst>
            </a:endParaRPr>
          </a:p>
          <a:p>
            <a:r>
              <a:rPr lang="pt-BR" sz="1600" b="1" dirty="0">
                <a:effectLst>
                  <a:outerShdw blurRad="38100" dist="38100" dir="2700000" algn="tl">
                    <a:srgbClr val="000000">
                      <a:alpha val="43137"/>
                    </a:srgbClr>
                  </a:outerShdw>
                </a:effectLst>
              </a:rPr>
              <a:t>Primeiro Quarteto 1930; primeira obra gravada pela New Musical </a:t>
            </a:r>
            <a:r>
              <a:rPr lang="pt-BR" sz="1600" b="1" dirty="0" err="1">
                <a:effectLst>
                  <a:outerShdw blurRad="38100" dist="38100" dir="2700000" algn="tl">
                    <a:srgbClr val="000000">
                      <a:alpha val="43137"/>
                    </a:srgbClr>
                  </a:outerShdw>
                </a:effectLst>
              </a:rPr>
              <a:t>Recordings</a:t>
            </a:r>
            <a:endParaRPr lang="pt-BR" sz="1600" b="1" dirty="0">
              <a:effectLst>
                <a:outerShdw blurRad="38100" dist="38100" dir="2700000" algn="tl">
                  <a:srgbClr val="000000">
                    <a:alpha val="43137"/>
                  </a:srgbClr>
                </a:outerShdw>
              </a:effectLst>
            </a:endParaRPr>
          </a:p>
          <a:p>
            <a:r>
              <a:rPr lang="pt-BR" sz="1600" b="1" dirty="0">
                <a:effectLst>
                  <a:outerShdw blurRad="38100" dist="38100" dir="2700000" algn="tl">
                    <a:srgbClr val="000000">
                      <a:alpha val="43137"/>
                    </a:srgbClr>
                  </a:outerShdw>
                </a:effectLst>
              </a:rPr>
              <a:t>Publicação de volume com partituras pela New Music </a:t>
            </a:r>
            <a:r>
              <a:rPr lang="pt-BR" sz="1600" b="1" dirty="0" err="1">
                <a:effectLst>
                  <a:outerShdw blurRad="38100" dist="38100" dir="2700000" algn="tl">
                    <a:srgbClr val="000000">
                      <a:alpha val="43137"/>
                    </a:srgbClr>
                  </a:outerShdw>
                </a:effectLst>
              </a:rPr>
              <a:t>Edition</a:t>
            </a:r>
            <a:endParaRPr lang="pt-BR" sz="1600" b="1" dirty="0">
              <a:effectLst>
                <a:outerShdw blurRad="38100" dist="38100" dir="2700000" algn="tl">
                  <a:srgbClr val="000000">
                    <a:alpha val="43137"/>
                  </a:srgbClr>
                </a:outerShdw>
              </a:effectLst>
            </a:endParaRPr>
          </a:p>
          <a:p>
            <a:r>
              <a:rPr lang="pt-BR" sz="1600" b="1" dirty="0">
                <a:effectLst>
                  <a:outerShdw blurRad="38100" dist="38100" dir="2700000" algn="tl">
                    <a:srgbClr val="000000">
                      <a:alpha val="43137"/>
                    </a:srgbClr>
                  </a:outerShdw>
                </a:effectLst>
              </a:rPr>
              <a:t>https://youtu.be/agu5Xo7alIQ</a:t>
            </a:r>
          </a:p>
          <a:p>
            <a:r>
              <a:rPr lang="pt-BR" sz="1800" dirty="0"/>
              <a:t>Sua conexão com Charles a leva a produzir e registrar músicas folclóricas americanas e a se interessar por música política</a:t>
            </a:r>
          </a:p>
          <a:p>
            <a:r>
              <a:rPr lang="pt-BR" sz="1800" dirty="0"/>
              <a:t>https://youtu.be/w6F0zbAZSos?list=PLhHUg8xSoZUHHtjWJXNkPLh6BmqMrBVZM</a:t>
            </a:r>
            <a:endParaRPr lang="pt-BR" dirty="0"/>
          </a:p>
          <a:p>
            <a:pPr marL="0" indent="0">
              <a:buNone/>
            </a:pPr>
            <a:endParaRPr lang="pt-BR" dirty="0"/>
          </a:p>
          <a:p>
            <a:pPr marL="0" indent="0">
              <a:buNone/>
            </a:pPr>
            <a:endParaRPr lang="pt-BR" dirty="0"/>
          </a:p>
          <a:p>
            <a:pPr marL="0" indent="0">
              <a:buNone/>
            </a:pPr>
            <a:endParaRPr lang="pt-BR" sz="1600" b="1" dirty="0">
              <a:effectLst>
                <a:outerShdw blurRad="38100" dist="38100" dir="2700000" algn="tl">
                  <a:srgbClr val="000000">
                    <a:alpha val="43137"/>
                  </a:srgbClr>
                </a:outerShdw>
              </a:effectLst>
            </a:endParaRPr>
          </a:p>
        </p:txBody>
      </p:sp>
      <p:sp>
        <p:nvSpPr>
          <p:cNvPr id="3" name="Título 2"/>
          <p:cNvSpPr>
            <a:spLocks noGrp="1"/>
          </p:cNvSpPr>
          <p:nvPr>
            <p:ph type="title"/>
          </p:nvPr>
        </p:nvSpPr>
        <p:spPr/>
        <p:txBody>
          <a:bodyPr>
            <a:normAutofit/>
          </a:bodyPr>
          <a:lstStyle/>
          <a:p>
            <a:r>
              <a:rPr lang="pt-BR" dirty="0"/>
              <a:t>Ruth Crawford Seeger</a:t>
            </a:r>
          </a:p>
        </p:txBody>
      </p:sp>
      <p:pic>
        <p:nvPicPr>
          <p:cNvPr id="2050" name="Picture 2" descr="Ruth Crawford Seeger Fotos (3 de 8) | Last.fm">
            <a:extLst>
              <a:ext uri="{FF2B5EF4-FFF2-40B4-BE49-F238E27FC236}">
                <a16:creationId xmlns:a16="http://schemas.microsoft.com/office/drawing/2014/main" id="{C061353B-7B96-4A38-155B-F3BC9B8E920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17078" y="152400"/>
            <a:ext cx="2312657" cy="33843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07505" y="836712"/>
            <a:ext cx="6336703" cy="6021288"/>
          </a:xfrm>
        </p:spPr>
        <p:txBody>
          <a:bodyPr>
            <a:normAutofit fontScale="40000" lnSpcReduction="20000"/>
          </a:bodyPr>
          <a:lstStyle/>
          <a:p>
            <a:r>
              <a:rPr lang="pt-BR" sz="3800" b="1" dirty="0" err="1">
                <a:effectLst>
                  <a:outerShdw blurRad="38100" dist="38100" dir="2700000" algn="tl">
                    <a:srgbClr val="000000">
                      <a:alpha val="43137"/>
                    </a:srgbClr>
                  </a:outerShdw>
                </a:effectLst>
              </a:rPr>
              <a:t>Strang</a:t>
            </a:r>
            <a:r>
              <a:rPr lang="pt-BR" sz="3800" b="1" dirty="0">
                <a:effectLst>
                  <a:outerShdw blurRad="38100" dist="38100" dir="2700000" algn="tl">
                    <a:srgbClr val="000000">
                      <a:alpha val="43137"/>
                    </a:srgbClr>
                  </a:outerShdw>
                </a:effectLst>
              </a:rPr>
              <a:t> foi o braço direito de Cowell na New Music, responsável pela parte pública, pela organização de palestras, recitai, workshops e concertos abertos à participação do público e assumindo o controle total da New Music após a prisão de Henry Cowell;</a:t>
            </a:r>
          </a:p>
          <a:p>
            <a:r>
              <a:rPr lang="pt-BR" sz="3800" b="1" dirty="0">
                <a:effectLst>
                  <a:outerShdw blurRad="38100" dist="38100" dir="2700000" algn="tl">
                    <a:srgbClr val="000000">
                      <a:alpha val="43137"/>
                    </a:srgbClr>
                  </a:outerShdw>
                </a:effectLst>
              </a:rPr>
              <a:t>“</a:t>
            </a:r>
            <a:r>
              <a:rPr lang="pt-BR" sz="3800" dirty="0"/>
              <a:t>O </a:t>
            </a:r>
            <a:r>
              <a:rPr lang="pt-BR" sz="3800" i="1" dirty="0"/>
              <a:t>Workshop </a:t>
            </a:r>
            <a:r>
              <a:rPr lang="pt-BR" sz="3800" dirty="0"/>
              <a:t>estabelece o encontro de sua organização na sexta-feira à noite em Lyon St., 2100. Ele é aberto a todos os interessados no estudo da música moderna. Programas irão incluir leituras de partituras contemporâneas, discussões, palestras e a preparação de ambas, obras grandes e pequenas, para apresentação em encontros abertos. Intérpretes de uma gama variada de instrumentos orquestrais são essenciais para um </a:t>
            </a:r>
            <a:r>
              <a:rPr lang="pt-BR" sz="3800" i="1" dirty="0"/>
              <a:t>Workshop </a:t>
            </a:r>
            <a:r>
              <a:rPr lang="pt-BR" sz="3800" dirty="0"/>
              <a:t>de sucesso, uma vez que a amplitude das atividades depende da disponibilidade de combinações instrumentais variadas”</a:t>
            </a:r>
          </a:p>
          <a:p>
            <a:r>
              <a:rPr lang="pt-BR" sz="3800" dirty="0"/>
              <a:t>Isto foi algo que ele deixou para mim e eu continuei a fazer durante seus períodos de ausência. É claro que Cowell viria, quando ele estava por perto, e ele tocaria piano </a:t>
            </a:r>
            <a:r>
              <a:rPr lang="pt-BR" sz="3800" dirty="0" err="1"/>
              <a:t>paranós</a:t>
            </a:r>
            <a:r>
              <a:rPr lang="pt-BR" sz="3800" dirty="0"/>
              <a:t>. Mas, na verdade, Henry nunca fez muita coisa neste lado da coisa. Uma coisa que eu devo dizer sobre ele, ele não era tremendamente eficiente em administrar todas as coisas que ele fez. Mas, em outro sentido, ele era um empreendedor extraordinário, porque quando ele encontrava alguém que podia ou poderia fazer algo, ele tinha o bom senso de dar liberdade e deixá-lo fazer isto e tirar aquilo das suas costas [...] Neste sentido, Henry era muito mais habilidoso, eu penso, que qualquer um de nós percebia em envolver outras pessoas. Ele nunca foi um ditador como </a:t>
            </a:r>
            <a:r>
              <a:rPr lang="pt-BR" sz="3800" dirty="0" err="1"/>
              <a:t>Varèse</a:t>
            </a:r>
            <a:r>
              <a:rPr lang="pt-BR" sz="3800" dirty="0"/>
              <a:t>. E, mesmo assim, ele conseguiu realizar as coisas. Ele tinha uma correspondência incrível. Você poderia contar com uma resposta de Henry a qualquer momento que escrevesse pra ele. Na maioria das vezes, era um rabisco – quase ilegível – nas costas de um cartão postal barato em lápis [...] Eu não acho que nós percebemos o quão efetivo ele realmente era em nos mobilizar a fazer as coisas </a:t>
            </a:r>
            <a:endParaRPr lang="pt-BR" sz="3800" b="1" dirty="0">
              <a:effectLst>
                <a:outerShdw blurRad="38100" dist="38100" dir="2700000" algn="tl">
                  <a:srgbClr val="000000">
                    <a:alpha val="43137"/>
                  </a:srgbClr>
                </a:outerShdw>
              </a:effectLst>
            </a:endParaRPr>
          </a:p>
          <a:p>
            <a:pPr marL="0" indent="0">
              <a:buNone/>
            </a:pPr>
            <a:endParaRPr lang="pt-BR" sz="1600" b="1" dirty="0">
              <a:effectLst>
                <a:outerShdw blurRad="38100" dist="38100" dir="2700000" algn="tl">
                  <a:srgbClr val="000000">
                    <a:alpha val="43137"/>
                  </a:srgbClr>
                </a:outerShdw>
              </a:effectLst>
            </a:endParaRPr>
          </a:p>
        </p:txBody>
      </p:sp>
      <p:sp>
        <p:nvSpPr>
          <p:cNvPr id="3" name="Título 2"/>
          <p:cNvSpPr>
            <a:spLocks noGrp="1"/>
          </p:cNvSpPr>
          <p:nvPr>
            <p:ph type="title"/>
          </p:nvPr>
        </p:nvSpPr>
        <p:spPr>
          <a:xfrm>
            <a:off x="457200" y="152400"/>
            <a:ext cx="8229600" cy="684312"/>
          </a:xfrm>
        </p:spPr>
        <p:txBody>
          <a:bodyPr>
            <a:normAutofit fontScale="90000"/>
          </a:bodyPr>
          <a:lstStyle/>
          <a:p>
            <a:r>
              <a:rPr lang="pt-BR" dirty="0"/>
              <a:t>Gerald </a:t>
            </a:r>
            <a:r>
              <a:rPr lang="pt-BR" dirty="0" err="1"/>
              <a:t>Strang</a:t>
            </a:r>
            <a:endParaRPr lang="pt-BR" dirty="0"/>
          </a:p>
        </p:txBody>
      </p:sp>
      <p:pic>
        <p:nvPicPr>
          <p:cNvPr id="3074" name="Picture 2" descr="Gerald Strang | American Composers Alliance">
            <a:extLst>
              <a:ext uri="{FF2B5EF4-FFF2-40B4-BE49-F238E27FC236}">
                <a16:creationId xmlns:a16="http://schemas.microsoft.com/office/drawing/2014/main" id="{8ABD3263-CC2E-9885-A740-F746083830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3310" y="152977"/>
            <a:ext cx="2610690" cy="3744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8627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1294</TotalTime>
  <Words>3283</Words>
  <Application>Microsoft Office PowerPoint</Application>
  <PresentationFormat>Apresentação na tela (4:3)</PresentationFormat>
  <Paragraphs>60</Paragraphs>
  <Slides>14</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14</vt:i4>
      </vt:variant>
    </vt:vector>
  </HeadingPairs>
  <TitlesOfParts>
    <vt:vector size="19" baseType="lpstr">
      <vt:lpstr>Constantia</vt:lpstr>
      <vt:lpstr>Garamond</vt:lpstr>
      <vt:lpstr>Times New Roman</vt:lpstr>
      <vt:lpstr>Wingdings 2</vt:lpstr>
      <vt:lpstr>Papel</vt:lpstr>
      <vt:lpstr>História Paralela da Música do Século XX –  Experimentalismo III</vt:lpstr>
      <vt:lpstr>Charles Seeger</vt:lpstr>
      <vt:lpstr>Apresentação do PowerPoint</vt:lpstr>
      <vt:lpstr>Apresentação do PowerPoint</vt:lpstr>
      <vt:lpstr>Apresentação do PowerPoint</vt:lpstr>
      <vt:lpstr>Apresentação do PowerPoint</vt:lpstr>
      <vt:lpstr>Seeger 1933</vt:lpstr>
      <vt:lpstr>Ruth Crawford Seeger</vt:lpstr>
      <vt:lpstr>Gerald Strang</vt:lpstr>
      <vt:lpstr>Apresentação do PowerPoint</vt:lpstr>
      <vt:lpstr>Carl Ruggles</vt:lpstr>
      <vt:lpstr>Apresentação do PowerPoint</vt:lpstr>
      <vt:lpstr>Alguns outros nomes</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Centenário da Morte de Claude Debussy e Lili Boulanger:</dc:title>
  <dc:creator>User</dc:creator>
  <cp:lastModifiedBy>Eder Pena</cp:lastModifiedBy>
  <cp:revision>60</cp:revision>
  <dcterms:created xsi:type="dcterms:W3CDTF">2018-04-16T18:37:44Z</dcterms:created>
  <dcterms:modified xsi:type="dcterms:W3CDTF">2023-09-11T20:12:39Z</dcterms:modified>
</cp:coreProperties>
</file>