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el Mafei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4T09:46:34.479" idx="1">
    <p:pos x="3921" y="1788"/>
    <p:text>FNExtr: Caso fortuito / força maior</p:text>
  </p:cm>
  <p:cm authorId="0" dt="2015-05-15T12:45:42.437" idx="10">
    <p:pos x="3521" y="1599"/>
    <p:text>Morte:
- Viuva muda status civil
- Filhos ganham patrimônio
- De cujus torna-se penalmente inimputável, perde personalidade jurídica etc.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4T10:16:25.134" idx="2">
    <p:pos x="2179" y="1789"/>
    <p:text>Transporte de grãos sem qualquer desperdício</p:text>
  </p:cm>
  <p:cm authorId="0" dt="2015-05-14T10:19:24.322" idx="3">
    <p:pos x="2378" y="2045"/>
    <p:text>Efeito pretendido não pode ser proibido- p. ex., vender herança de pessoa viva. A pessoa pode vender seus bens desde que respeite a legítima, 50% do total, sob pena de anulação do negócio.</p:text>
  </p:cm>
  <p:cm authorId="0" dt="2015-05-15T13:02:56.420" idx="11">
    <p:pos x="3433" y="754"/>
    <p:text>Numa CV, p. ex., existência = coisa, preço e consentimento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4T21:03:54.321" idx="4">
    <p:pos x="3899" y="1855"/>
    <p:text>Ex: contrato que obriga aos herdeiros sem anuência destes.</p:text>
  </p:cm>
  <p:cm authorId="0" dt="2015-05-15T12:39:07.213" idx="9">
    <p:pos x="3544" y="1276"/>
    <p:text>Ressalvadas as mudanças para preservação do equilíbrio econômico-financeiro do contrato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4T21:48:53.328" idx="5">
    <p:pos x="2878" y="689"/>
    <p:text>Ex: Saraiva, Danilo. Comprou DDAA, pediu tradução, prometeu remuneração, mas na hora do contrato de edição recusa-se a (i) dar crédito e (ii) remunerar o prometido, sabendo que o tradutor não poderá vender a tradução para outra editora pois a Saraiva já comprou os DDAA.</p:text>
  </p:cm>
  <p:cm authorId="0" dt="2015-05-14T21:54:12.457" idx="6">
    <p:pos x="4866" y="1788"/>
    <p:text>Providenciar certidões para negócio imobiliário</p:text>
  </p:cm>
  <p:cm authorId="0" dt="2015-05-15T08:49:33.495" idx="7">
    <p:pos x="2210" y="2899"/>
    <p:text>Ex funcionário tem dever de sigilo em relação a informações estratégicas da ex empregadora (segredos de tecnologia, p. ex.)</p:text>
  </p:cm>
  <p:cm authorId="0" dt="2015-05-15T12:37:10.760" idx="8">
    <p:pos x="4777" y="1177"/>
    <p:text>Ausência de comunicação sobre fator de risco relevante em contrato de seguro - benefício indevido.
Seguro de vida e suicídio. Se houve premeditação, não é devido. Se não houve, é nula a cláusula contratual que isente seguradora.
Cobrança de valores sem especificar a quê se referem - proibição.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AE140-4153-B740-B445-BD3886175F7D}" type="datetimeFigureOut">
              <a:rPr lang="en-US" smtClean="0"/>
              <a:t>5/15/15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624D97-11AC-F246-828D-DD2E01C755FD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Rafael Mafei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Fato, ato, relação e negócio jurídicos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796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326" y="5412993"/>
            <a:ext cx="6512511" cy="1143000"/>
          </a:xfrm>
        </p:spPr>
        <p:txBody>
          <a:bodyPr/>
          <a:lstStyle/>
          <a:p>
            <a:r>
              <a:rPr lang="pt-BR" dirty="0" smtClean="0"/>
              <a:t>Fato jurídico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7059479" cy="3474720"/>
          </a:xfrm>
        </p:spPr>
        <p:txBody>
          <a:bodyPr/>
          <a:lstStyle/>
          <a:p>
            <a:r>
              <a:rPr lang="pt-BR" dirty="0" smtClean="0"/>
              <a:t>Fatos correspondentes à previsão de </a:t>
            </a:r>
            <a:r>
              <a:rPr lang="pt-BR" dirty="0" smtClean="0"/>
              <a:t>norma jur</a:t>
            </a:r>
            <a:r>
              <a:rPr lang="pt-BR" dirty="0" smtClean="0"/>
              <a:t>ídica.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Fato jurídico natural</a:t>
            </a:r>
          </a:p>
          <a:p>
            <a:pPr lvl="2"/>
            <a:r>
              <a:rPr lang="pt-BR" dirty="0" smtClean="0"/>
              <a:t>Ordinário (Ex: Nascimento, morte)</a:t>
            </a:r>
          </a:p>
          <a:p>
            <a:pPr lvl="2"/>
            <a:r>
              <a:rPr lang="pt-BR" dirty="0" smtClean="0"/>
              <a:t>Extraordinário (Ex: enchente, incêndio)</a:t>
            </a:r>
          </a:p>
          <a:p>
            <a:pPr lvl="1"/>
            <a:r>
              <a:rPr lang="pt-BR" dirty="0" smtClean="0"/>
              <a:t>Fato jurídico humano (Ex: causar dano)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0" y="3722283"/>
            <a:ext cx="4130195" cy="166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78" y="3722281"/>
            <a:ext cx="4676361" cy="1710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470" y="1287803"/>
            <a:ext cx="80966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“Os acontecimentos da vida humana precisam ‘tocar’ o direito para que se qualifiquem como jurídicos” (M. Amália Alvarenga)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53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89" y="5412987"/>
            <a:ext cx="6512511" cy="1143000"/>
          </a:xfrm>
        </p:spPr>
        <p:txBody>
          <a:bodyPr/>
          <a:lstStyle/>
          <a:p>
            <a:r>
              <a:rPr lang="pt-BR" dirty="0" smtClean="0"/>
              <a:t>Atos jurídicos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751" y="731520"/>
            <a:ext cx="7620367" cy="4172722"/>
          </a:xfrm>
        </p:spPr>
        <p:txBody>
          <a:bodyPr>
            <a:normAutofit/>
          </a:bodyPr>
          <a:lstStyle/>
          <a:p>
            <a:r>
              <a:rPr lang="pt-BR" b="1" dirty="0" smtClean="0"/>
              <a:t>Atos jurídicos</a:t>
            </a:r>
            <a:r>
              <a:rPr lang="pt-BR" dirty="0" smtClean="0"/>
              <a:t> </a:t>
            </a:r>
            <a:r>
              <a:rPr lang="pt-BR" dirty="0" smtClean="0"/>
              <a:t>– </a:t>
            </a:r>
            <a:r>
              <a:rPr lang="pt-BR" dirty="0" smtClean="0"/>
              <a:t>fatos jurídicos </a:t>
            </a:r>
            <a:r>
              <a:rPr lang="pt-BR" dirty="0" smtClean="0"/>
              <a:t>humanos</a:t>
            </a:r>
          </a:p>
          <a:p>
            <a:pPr lvl="1"/>
            <a:r>
              <a:rPr lang="pt-BR" dirty="0" smtClean="0"/>
              <a:t>Condutas </a:t>
            </a:r>
            <a:r>
              <a:rPr lang="pt-BR" dirty="0" smtClean="0"/>
              <a:t>juridicamente relevantes </a:t>
            </a:r>
            <a:endParaRPr lang="pt-BR" dirty="0" smtClean="0"/>
          </a:p>
          <a:p>
            <a:pPr lvl="2"/>
            <a:r>
              <a:rPr lang="pt-BR" dirty="0" smtClean="0"/>
              <a:t>Aç</a:t>
            </a:r>
            <a:r>
              <a:rPr lang="pt-BR" dirty="0" smtClean="0"/>
              <a:t>ão </a:t>
            </a:r>
            <a:r>
              <a:rPr lang="pt-BR" dirty="0"/>
              <a:t>(ato, </a:t>
            </a:r>
            <a:r>
              <a:rPr lang="pt-BR" i="1" dirty="0" err="1"/>
              <a:t>acto</a:t>
            </a:r>
            <a:r>
              <a:rPr lang="pt-BR" i="1" dirty="0"/>
              <a:t>, </a:t>
            </a:r>
            <a:r>
              <a:rPr lang="pt-BR" i="1" dirty="0" err="1"/>
              <a:t>actio</a:t>
            </a:r>
            <a:r>
              <a:rPr lang="pt-BR" i="1" dirty="0"/>
              <a:t>, ação)</a:t>
            </a:r>
            <a:endParaRPr lang="pt-BR" dirty="0" smtClean="0"/>
          </a:p>
          <a:p>
            <a:pPr lvl="2"/>
            <a:r>
              <a:rPr lang="pt-BR" dirty="0" smtClean="0"/>
              <a:t>Omissão, quando a ação era devida</a:t>
            </a:r>
            <a:endParaRPr lang="pt-BR" dirty="0" smtClean="0"/>
          </a:p>
          <a:p>
            <a:pPr lvl="1"/>
            <a:r>
              <a:rPr lang="pt-BR" dirty="0" smtClean="0"/>
              <a:t>Criação, transferência, modificação e extinção de dir. e obr.</a:t>
            </a:r>
          </a:p>
          <a:p>
            <a:r>
              <a:rPr lang="pt-BR" b="1" dirty="0" smtClean="0"/>
              <a:t>Classificação:</a:t>
            </a:r>
            <a:endParaRPr lang="pt-BR" dirty="0" smtClean="0"/>
          </a:p>
          <a:p>
            <a:pPr lvl="1"/>
            <a:r>
              <a:rPr lang="pt-BR" b="1" dirty="0" smtClean="0"/>
              <a:t>Atos lícitos </a:t>
            </a:r>
            <a:r>
              <a:rPr lang="pt-BR" dirty="0" smtClean="0"/>
              <a:t>– praticado em acordo com o que determina o Direito, produzindo efeitos legais esperados.</a:t>
            </a:r>
          </a:p>
          <a:p>
            <a:pPr lvl="1"/>
            <a:r>
              <a:rPr lang="pt-BR" b="1" dirty="0" smtClean="0"/>
              <a:t>Atos </a:t>
            </a:r>
            <a:r>
              <a:rPr lang="pt-BR" b="1" dirty="0" smtClean="0"/>
              <a:t>ilícitos </a:t>
            </a:r>
            <a:r>
              <a:rPr lang="pt-BR" dirty="0" smtClean="0"/>
              <a:t>– </a:t>
            </a:r>
            <a:r>
              <a:rPr lang="pt-BR" dirty="0" smtClean="0"/>
              <a:t>(próxima aula)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3873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89" y="5448277"/>
            <a:ext cx="7494372" cy="1143000"/>
          </a:xfrm>
        </p:spPr>
        <p:txBody>
          <a:bodyPr/>
          <a:lstStyle/>
          <a:p>
            <a:r>
              <a:rPr lang="pt-BR" dirty="0" smtClean="0"/>
              <a:t>Atos e negócios jurídicos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b="1" dirty="0" smtClean="0"/>
              <a:t>Ato jurídico</a:t>
            </a:r>
            <a:r>
              <a:rPr lang="pt-BR" dirty="0" smtClean="0"/>
              <a:t> – manifestação de simples intenção, com </a:t>
            </a:r>
            <a:r>
              <a:rPr lang="pt-BR" u="sng" dirty="0" smtClean="0"/>
              <a:t>consequência pré-estabelecida pela lei</a:t>
            </a:r>
            <a:r>
              <a:rPr lang="pt-BR" dirty="0" smtClean="0"/>
              <a:t>. (Ex: emancipação; reconhecimento de paternidade).</a:t>
            </a:r>
          </a:p>
          <a:p>
            <a:r>
              <a:rPr lang="pt-BR" b="1" dirty="0" smtClean="0"/>
              <a:t>Negócio jurídico</a:t>
            </a:r>
            <a:r>
              <a:rPr lang="pt-BR" dirty="0" smtClean="0"/>
              <a:t> – manifestação qualificada de vontade, com intenção de adquirir, modificar ou extinguir direitos, </a:t>
            </a:r>
            <a:r>
              <a:rPr lang="pt-BR" u="sng" dirty="0" smtClean="0"/>
              <a:t>conforme intenção dos agentes</a:t>
            </a:r>
            <a:r>
              <a:rPr lang="pt-BR" dirty="0" smtClean="0"/>
              <a:t>.</a:t>
            </a:r>
            <a:endParaRPr lang="pt-B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470" y="3863407"/>
            <a:ext cx="809664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Interpretação dos atos e negócios jurídicos</a:t>
            </a:r>
            <a:r>
              <a:rPr lang="pt-BR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/>
              <a:t>Atos</a:t>
            </a:r>
            <a:r>
              <a:rPr lang="pt-BR" dirty="0" smtClean="0"/>
              <a:t> – é livre e consciente a vontade de atingir a consequência legal?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/>
              <a:t>Negócio</a:t>
            </a:r>
            <a:r>
              <a:rPr lang="pt-BR" dirty="0" smtClean="0"/>
              <a:t> – quais consequências, no uso de sua livre iniciativa, as partes desejaram atingir? </a:t>
            </a:r>
            <a:endParaRPr lang="pt-BR" dirty="0"/>
          </a:p>
        </p:txBody>
      </p:sp>
      <p:sp>
        <p:nvSpPr>
          <p:cNvPr id="5" name="Up-Down Arrow 4"/>
          <p:cNvSpPr/>
          <p:nvPr/>
        </p:nvSpPr>
        <p:spPr>
          <a:xfrm>
            <a:off x="7579078" y="388106"/>
            <a:ext cx="1206117" cy="328125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 rot="16200000">
            <a:off x="6765194" y="1834680"/>
            <a:ext cx="277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+ + + + Autonomia - - - -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76" y="5536474"/>
            <a:ext cx="8608191" cy="1143000"/>
          </a:xfrm>
        </p:spPr>
        <p:txBody>
          <a:bodyPr/>
          <a:lstStyle/>
          <a:p>
            <a:r>
              <a:rPr lang="pt-BR" dirty="0" smtClean="0"/>
              <a:t>Existência e validade do NJ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9876" y="731520"/>
            <a:ext cx="8202478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t-BR" b="1" dirty="0" smtClean="0">
                <a:solidFill>
                  <a:srgbClr val="000000"/>
                </a:solidFill>
              </a:rPr>
              <a:t>CC. Art. 104 – a validade do NJ requer:</a:t>
            </a:r>
            <a:endParaRPr lang="pt-BR" dirty="0" smtClean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Declaração de vontade (tácita, expressa);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Finalidade negocial (adquirir, modificar, extinguir)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Coisa negociada</a:t>
            </a:r>
            <a:endParaRPr lang="pt-BR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BR" b="1" dirty="0" err="1" smtClean="0">
                <a:solidFill>
                  <a:srgbClr val="000000"/>
                </a:solidFill>
              </a:rPr>
              <a:t>I</a:t>
            </a:r>
            <a:r>
              <a:rPr lang="pt-BR" b="1" dirty="0" smtClean="0">
                <a:solidFill>
                  <a:srgbClr val="000000"/>
                </a:solidFill>
              </a:rPr>
              <a:t> – Agente capaz;</a:t>
            </a:r>
          </a:p>
          <a:p>
            <a:pPr marL="45720" indent="0">
              <a:buNone/>
            </a:pPr>
            <a:r>
              <a:rPr lang="pt-BR" b="1" dirty="0" smtClean="0">
                <a:solidFill>
                  <a:srgbClr val="000000"/>
                </a:solidFill>
              </a:rPr>
              <a:t>II – Objeto lícito, possível, determinado(</a:t>
            </a:r>
            <a:r>
              <a:rPr lang="pt-BR" b="1" dirty="0" err="1" smtClean="0">
                <a:solidFill>
                  <a:srgbClr val="000000"/>
                </a:solidFill>
              </a:rPr>
              <a:t>ável</a:t>
            </a:r>
            <a:r>
              <a:rPr lang="pt-BR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Possibilidade física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Possibilidade jurídica</a:t>
            </a:r>
          </a:p>
          <a:p>
            <a:pPr marL="45720" indent="0">
              <a:buNone/>
            </a:pPr>
            <a:r>
              <a:rPr lang="pt-BR" b="1" dirty="0" smtClean="0">
                <a:solidFill>
                  <a:srgbClr val="000000"/>
                </a:solidFill>
              </a:rPr>
              <a:t>III – Forma prescrita / não defesa em lei</a:t>
            </a:r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09416" y="829136"/>
            <a:ext cx="229317" cy="2469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5997487" y="758573"/>
            <a:ext cx="12281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Existência</a:t>
            </a:r>
            <a:endParaRPr lang="pt-BR" dirty="0"/>
          </a:p>
        </p:txBody>
      </p:sp>
      <p:sp>
        <p:nvSpPr>
          <p:cNvPr id="6" name="Right Brace 5"/>
          <p:cNvSpPr/>
          <p:nvPr/>
        </p:nvSpPr>
        <p:spPr>
          <a:xfrm>
            <a:off x="6449776" y="2357534"/>
            <a:ext cx="388071" cy="20527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6961327" y="3169021"/>
            <a:ext cx="1061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Validade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9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24" y="5218943"/>
            <a:ext cx="6512511" cy="1143000"/>
          </a:xfrm>
        </p:spPr>
        <p:txBody>
          <a:bodyPr/>
          <a:lstStyle/>
          <a:p>
            <a:r>
              <a:rPr lang="pt-BR" dirty="0" smtClean="0"/>
              <a:t>Eficácia do NJ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229" y="731520"/>
            <a:ext cx="7602728" cy="3474720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Efeitos</a:t>
            </a:r>
            <a:r>
              <a:rPr lang="pt-BR" dirty="0" smtClean="0"/>
              <a:t> produzidos do NJ válido (</a:t>
            </a:r>
            <a:r>
              <a:rPr lang="pt-BR" i="1" dirty="0" err="1" smtClean="0"/>
              <a:t>n</a:t>
            </a:r>
            <a:r>
              <a:rPr lang="pt-BR" dirty="0" smtClean="0"/>
              <a:t> relações jurídicas)</a:t>
            </a:r>
          </a:p>
          <a:p>
            <a:pPr lvl="1"/>
            <a:endParaRPr lang="pt-BR" b="1" dirty="0" smtClean="0"/>
          </a:p>
          <a:p>
            <a:r>
              <a:rPr lang="pt-BR" b="1" dirty="0" smtClean="0"/>
              <a:t>Imutabilidade</a:t>
            </a:r>
            <a:r>
              <a:rPr lang="pt-BR" dirty="0" smtClean="0"/>
              <a:t>: como regra, efeitos não se modificam no tempo até extinção das obrigações.</a:t>
            </a:r>
          </a:p>
          <a:p>
            <a:endParaRPr lang="pt-BR" dirty="0" smtClean="0"/>
          </a:p>
          <a:p>
            <a:r>
              <a:rPr lang="pt-BR" b="1" dirty="0" smtClean="0"/>
              <a:t>Relatividade</a:t>
            </a:r>
            <a:r>
              <a:rPr lang="pt-BR" dirty="0" smtClean="0"/>
              <a:t>: limitado aos negociantes.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44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84" y="5307149"/>
            <a:ext cx="6512511" cy="1143000"/>
          </a:xfrm>
        </p:spPr>
        <p:txBody>
          <a:bodyPr/>
          <a:lstStyle/>
          <a:p>
            <a:r>
              <a:rPr lang="pt-BR" dirty="0" smtClean="0"/>
              <a:t>Boa-fé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0310" y="731520"/>
            <a:ext cx="7988286" cy="3474720"/>
          </a:xfrm>
        </p:spPr>
        <p:txBody>
          <a:bodyPr/>
          <a:lstStyle/>
          <a:p>
            <a:r>
              <a:rPr lang="pt-BR" b="1" dirty="0" smtClean="0"/>
              <a:t>Boa-fé:</a:t>
            </a:r>
            <a:r>
              <a:rPr lang="pt-BR" dirty="0" smtClean="0"/>
              <a:t> ausência de intento de ferir direito alheio (O. Guimarães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b="1" dirty="0" smtClean="0"/>
              <a:t>Espécies:</a:t>
            </a:r>
            <a:endParaRPr lang="pt-BR" dirty="0" smtClean="0"/>
          </a:p>
          <a:p>
            <a:pPr lvl="1"/>
            <a:r>
              <a:rPr lang="pt-BR" b="1" dirty="0" smtClean="0"/>
              <a:t>Subjetiva:</a:t>
            </a:r>
            <a:r>
              <a:rPr lang="pt-BR" dirty="0" smtClean="0"/>
              <a:t> estado de consciência, ânimo </a:t>
            </a:r>
          </a:p>
          <a:p>
            <a:pPr lvl="2"/>
            <a:r>
              <a:rPr lang="pt-BR" b="1" dirty="0" smtClean="0">
                <a:solidFill>
                  <a:srgbClr val="FF0000"/>
                </a:solidFill>
              </a:rPr>
              <a:t>Violação: dolo</a:t>
            </a:r>
          </a:p>
          <a:p>
            <a:pPr lvl="1"/>
            <a:r>
              <a:rPr lang="pt-BR" b="1" dirty="0" smtClean="0">
                <a:solidFill>
                  <a:srgbClr val="000000"/>
                </a:solidFill>
              </a:rPr>
              <a:t>Objetiva:</a:t>
            </a:r>
            <a:r>
              <a:rPr lang="pt-BR" dirty="0" smtClean="0">
                <a:solidFill>
                  <a:srgbClr val="000000"/>
                </a:solidFill>
              </a:rPr>
              <a:t> modelo de conduta social paradigmático da pessoa reta, honesta e proba.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3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3" y="5360072"/>
            <a:ext cx="8484715" cy="1143000"/>
          </a:xfrm>
        </p:spPr>
        <p:txBody>
          <a:bodyPr/>
          <a:lstStyle/>
          <a:p>
            <a:r>
              <a:rPr lang="pt-BR" dirty="0" smtClean="0"/>
              <a:t>Boa-fé objetiva e NJ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93" y="678597"/>
            <a:ext cx="8755927" cy="3474720"/>
          </a:xfrm>
        </p:spPr>
        <p:txBody>
          <a:bodyPr>
            <a:normAutofit/>
          </a:bodyPr>
          <a:lstStyle/>
          <a:p>
            <a:r>
              <a:rPr lang="pt-BR" b="1" dirty="0" smtClean="0"/>
              <a:t>Função interpretativa: </a:t>
            </a:r>
            <a:r>
              <a:rPr lang="pt-BR" dirty="0" smtClean="0"/>
              <a:t>o NJ deve ser interpretado como se visasse a atingir o resultado que dele licitamente se espera.</a:t>
            </a:r>
          </a:p>
          <a:p>
            <a:endParaRPr lang="pt-BR" b="1" dirty="0"/>
          </a:p>
          <a:p>
            <a:endParaRPr lang="pt-BR" b="1" dirty="0" smtClean="0"/>
          </a:p>
          <a:p>
            <a:pPr marL="45720" indent="0">
              <a:buNone/>
            </a:pPr>
            <a:r>
              <a:rPr lang="pt-BR" b="1" dirty="0" smtClean="0"/>
              <a:t> </a:t>
            </a:r>
          </a:p>
          <a:p>
            <a:r>
              <a:rPr lang="pt-BR" b="1" dirty="0" smtClean="0"/>
              <a:t>Função orientadora de conduta:</a:t>
            </a:r>
            <a:r>
              <a:rPr lang="pt-BR" dirty="0" smtClean="0"/>
              <a:t> dever de boa-fé imposto aos negociantes.</a:t>
            </a:r>
          </a:p>
          <a:p>
            <a:pPr lvl="1"/>
            <a:r>
              <a:rPr lang="pt-BR" dirty="0" smtClean="0"/>
              <a:t>Exigíveis mesmo se não constam do contrato (</a:t>
            </a:r>
            <a:r>
              <a:rPr lang="pt-BR" b="1" dirty="0" smtClean="0"/>
              <a:t>deveres secundários</a:t>
            </a:r>
            <a:r>
              <a:rPr lang="pt-BR" dirty="0" smtClean="0"/>
              <a:t>)</a:t>
            </a:r>
          </a:p>
          <a:p>
            <a:pPr marL="45720" indent="0">
              <a:buNone/>
            </a:pPr>
            <a:endParaRPr lang="pt-BR" b="1" dirty="0"/>
          </a:p>
        </p:txBody>
      </p:sp>
      <p:sp>
        <p:nvSpPr>
          <p:cNvPr id="5" name="Rectangle 4"/>
          <p:cNvSpPr/>
          <p:nvPr/>
        </p:nvSpPr>
        <p:spPr>
          <a:xfrm>
            <a:off x="388072" y="1567689"/>
            <a:ext cx="848471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CC, Art. 113. </a:t>
            </a:r>
            <a:r>
              <a:rPr lang="en-US" dirty="0"/>
              <a:t>Os </a:t>
            </a:r>
            <a:r>
              <a:rPr lang="en-US" dirty="0" err="1"/>
              <a:t>negócios</a:t>
            </a:r>
            <a:r>
              <a:rPr lang="en-US" dirty="0"/>
              <a:t> </a:t>
            </a:r>
            <a:r>
              <a:rPr lang="en-US" dirty="0" err="1"/>
              <a:t>jurídicos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interpretados</a:t>
            </a:r>
            <a:r>
              <a:rPr lang="en-US" dirty="0"/>
              <a:t> </a:t>
            </a:r>
            <a:r>
              <a:rPr lang="en-US" dirty="0" err="1"/>
              <a:t>conforme</a:t>
            </a:r>
            <a:r>
              <a:rPr lang="en-US" dirty="0"/>
              <a:t> a boa-</a:t>
            </a:r>
            <a:r>
              <a:rPr lang="en-US" dirty="0" err="1"/>
              <a:t>fé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usos</a:t>
            </a:r>
            <a:r>
              <a:rPr lang="en-US" dirty="0"/>
              <a:t> do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celebração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" y="4106675"/>
            <a:ext cx="844911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CC, art. Art</a:t>
            </a:r>
            <a:r>
              <a:rPr lang="en-US" b="1" dirty="0"/>
              <a:t>. 422.</a:t>
            </a:r>
            <a:r>
              <a:rPr lang="en-US" dirty="0"/>
              <a:t> Os </a:t>
            </a:r>
            <a:r>
              <a:rPr lang="en-US" dirty="0" err="1"/>
              <a:t>contratantes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obrigados</a:t>
            </a:r>
            <a:r>
              <a:rPr lang="en-US" dirty="0"/>
              <a:t> a </a:t>
            </a:r>
            <a:r>
              <a:rPr lang="en-US" dirty="0" err="1"/>
              <a:t>guardar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conclusão</a:t>
            </a:r>
            <a:r>
              <a:rPr lang="en-US" dirty="0"/>
              <a:t> do </a:t>
            </a:r>
            <a:r>
              <a:rPr lang="en-US" dirty="0" err="1"/>
              <a:t>contrato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execução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princípios</a:t>
            </a:r>
            <a:r>
              <a:rPr lang="en-US" dirty="0"/>
              <a:t> de </a:t>
            </a:r>
            <a:r>
              <a:rPr lang="en-US" dirty="0" err="1"/>
              <a:t>probidade</a:t>
            </a:r>
            <a:r>
              <a:rPr lang="en-US" dirty="0"/>
              <a:t> e boa-</a:t>
            </a:r>
            <a:r>
              <a:rPr lang="en-US" dirty="0" err="1"/>
              <a:t>fé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1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123" y="5360071"/>
            <a:ext cx="6512511" cy="1143000"/>
          </a:xfrm>
        </p:spPr>
        <p:txBody>
          <a:bodyPr/>
          <a:lstStyle/>
          <a:p>
            <a:r>
              <a:rPr lang="pt-BR" dirty="0" smtClean="0"/>
              <a:t>Deveres secundários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515" y="731520"/>
            <a:ext cx="8393999" cy="4363936"/>
          </a:xfrm>
        </p:spPr>
        <p:txBody>
          <a:bodyPr>
            <a:normAutofit/>
          </a:bodyPr>
          <a:lstStyle/>
          <a:p>
            <a:r>
              <a:rPr lang="pt-BR" b="1" dirty="0" smtClean="0"/>
              <a:t>Proibição de comportamento contraditório</a:t>
            </a:r>
            <a:r>
              <a:rPr lang="pt-BR" dirty="0" smtClean="0"/>
              <a:t> – vedação de agir contra comportamento prévio.</a:t>
            </a:r>
            <a:endParaRPr lang="pt-BR" b="1" dirty="0" smtClean="0"/>
          </a:p>
          <a:p>
            <a:r>
              <a:rPr lang="pt-BR" b="1" dirty="0" smtClean="0"/>
              <a:t>Dever de informação e esclarecimento</a:t>
            </a:r>
            <a:r>
              <a:rPr lang="pt-BR" dirty="0" smtClean="0"/>
              <a:t> – as comunicações típicas da obrigação devem ser claras e </a:t>
            </a:r>
            <a:r>
              <a:rPr lang="pt-BR" dirty="0" smtClean="0"/>
              <a:t>transparentes.</a:t>
            </a:r>
            <a:endParaRPr lang="pt-BR" dirty="0" smtClean="0"/>
          </a:p>
          <a:p>
            <a:r>
              <a:rPr lang="pt-BR" b="1" dirty="0" smtClean="0"/>
              <a:t>Dever de cooperação e lealdade</a:t>
            </a:r>
            <a:r>
              <a:rPr lang="pt-BR" dirty="0" smtClean="0"/>
              <a:t> – cada parte deve realizar as condutas necessárias à eficácia do negócio (</a:t>
            </a:r>
            <a:r>
              <a:rPr lang="pt-BR" dirty="0" err="1" smtClean="0"/>
              <a:t>coop</a:t>
            </a:r>
            <a:r>
              <a:rPr lang="pt-BR" dirty="0" smtClean="0"/>
              <a:t>.), não podendo causar prejuízos desnecessários à outra (leal.)</a:t>
            </a:r>
            <a:endParaRPr lang="pt-BR" b="1" dirty="0" smtClean="0"/>
          </a:p>
          <a:p>
            <a:r>
              <a:rPr lang="pt-BR" b="1" dirty="0" smtClean="0"/>
              <a:t>Dever de proteção e cuidado </a:t>
            </a:r>
            <a:r>
              <a:rPr lang="pt-BR" dirty="0" smtClean="0"/>
              <a:t>– agir para impedir danos à integridade de terceiros.</a:t>
            </a:r>
            <a:endParaRPr lang="pt-BR" b="1" dirty="0" smtClean="0"/>
          </a:p>
          <a:p>
            <a:r>
              <a:rPr lang="pt-BR" b="1" dirty="0" smtClean="0"/>
              <a:t>Dever de sigilo</a:t>
            </a:r>
            <a:r>
              <a:rPr lang="pt-BR" dirty="0" smtClean="0"/>
              <a:t> – não divulgar informações que possam expor ou prejudicar a parte.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5218431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1002</TotalTime>
  <Words>603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Fato, ato, relação e negócio jurídicos</vt:lpstr>
      <vt:lpstr>Fato jurídico</vt:lpstr>
      <vt:lpstr>Atos jurídicos</vt:lpstr>
      <vt:lpstr>Atos e negócios jurídicos</vt:lpstr>
      <vt:lpstr>Existência e validade do NJ</vt:lpstr>
      <vt:lpstr>Eficácia do NJ</vt:lpstr>
      <vt:lpstr>Boa-fé</vt:lpstr>
      <vt:lpstr>Boa-fé objetiva e NJ</vt:lpstr>
      <vt:lpstr>Deveres secundários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Fato, ato, relação e negócio jurídicos</dc:title>
  <dc:creator>Rafael Mafei</dc:creator>
  <cp:lastModifiedBy>Rafael Mafei</cp:lastModifiedBy>
  <cp:revision>15</cp:revision>
  <dcterms:created xsi:type="dcterms:W3CDTF">2015-05-14T12:43:32Z</dcterms:created>
  <dcterms:modified xsi:type="dcterms:W3CDTF">2015-05-15T16:04:07Z</dcterms:modified>
</cp:coreProperties>
</file>