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4" r:id="rId8"/>
    <p:sldId id="265" r:id="rId9"/>
    <p:sldId id="261"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pt-BR"/>
              <a:t>Clique para editar o título mestre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5/2/2016</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pt-BR"/>
              <a:t>Clique para editar o título mestre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8A87A34-81AB-432B-8DAE-1953F412C126}" type="datetimeFigureOut">
              <a:rPr lang="en-US" dirty="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447191" y="2824269"/>
            <a:ext cx="4488794" cy="264445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256025" y="2821491"/>
            <a:ext cx="4488794" cy="263737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pt-BR"/>
              <a:t>Clique no ícone para adicionar uma imagem</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5/2/2016</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edagogia.com.br/conteudos/construtivista.php" TargetMode="External"/><Relationship Id="rId7" Type="http://schemas.openxmlformats.org/officeDocument/2006/relationships/hyperlink" Target="https://www.youtube.com/watch?v=O4clBOP_-7M" TargetMode="External"/><Relationship Id="rId2" Type="http://schemas.openxmlformats.org/officeDocument/2006/relationships/hyperlink" Target="http://educarparacrescer.abril.com.br/politica-publica/musica-escolas-432857.shtml" TargetMode="External"/><Relationship Id="rId1" Type="http://schemas.openxmlformats.org/officeDocument/2006/relationships/slideLayout" Target="../slideLayouts/slideLayout7.xml"/><Relationship Id="rId6" Type="http://schemas.openxmlformats.org/officeDocument/2006/relationships/hyperlink" Target="https://www.youtube.com/watch?v=kwqRykRGdPA" TargetMode="External"/><Relationship Id="rId5" Type="http://schemas.openxmlformats.org/officeDocument/2006/relationships/hyperlink" Target="http://blog.portaleducamusica.com.br/2013/01/koellreutter-educador.html" TargetMode="External"/><Relationship Id="rId4" Type="http://schemas.openxmlformats.org/officeDocument/2006/relationships/hyperlink" Target="https://pt.wikipedia.org/wiki/Hans-Joachim_Koellreutt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tecaoficinademusica.com.br/Teca/Fot_00/Teca_00/teca-koellreutter.jpg" TargetMode="External"/><Relationship Id="rId1" Type="http://schemas.openxmlformats.org/officeDocument/2006/relationships/slideLayout" Target="../slideLayouts/slideLayout7.xml"/><Relationship Id="rId4" Type="http://schemas.openxmlformats.org/officeDocument/2006/relationships/hyperlink" Target="http://tecaoficinademusica.com.b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O4clBOP_-7M" TargetMode="External"/><Relationship Id="rId2" Type="http://schemas.openxmlformats.org/officeDocument/2006/relationships/hyperlink" Target="https://www.youtube.com/watch?v=kwqRykRGdP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Hans –Joachim </a:t>
            </a:r>
            <a:r>
              <a:rPr lang="pt-BR" dirty="0" err="1"/>
              <a:t>Koellreutter</a:t>
            </a:r>
            <a:r>
              <a:rPr lang="pt-BR" dirty="0"/>
              <a:t>:</a:t>
            </a:r>
            <a:br>
              <a:rPr lang="pt-BR" dirty="0"/>
            </a:br>
            <a:r>
              <a:rPr lang="pt-BR" dirty="0"/>
              <a:t>Por quê?</a:t>
            </a:r>
          </a:p>
        </p:txBody>
      </p:sp>
      <p:sp>
        <p:nvSpPr>
          <p:cNvPr id="3" name="Subtítulo 2"/>
          <p:cNvSpPr>
            <a:spLocks noGrp="1"/>
          </p:cNvSpPr>
          <p:nvPr>
            <p:ph type="subTitle" idx="1"/>
          </p:nvPr>
        </p:nvSpPr>
        <p:spPr/>
        <p:txBody>
          <a:bodyPr/>
          <a:lstStyle/>
          <a:p>
            <a:r>
              <a:rPr lang="pt-BR" dirty="0"/>
              <a:t>Experiências Criativas</a:t>
            </a:r>
          </a:p>
          <a:p>
            <a:r>
              <a:rPr lang="pt-BR" dirty="0"/>
              <a:t>Teca Alencar de Brito</a:t>
            </a:r>
          </a:p>
        </p:txBody>
      </p:sp>
      <p:sp>
        <p:nvSpPr>
          <p:cNvPr id="4" name="CaixaDeTexto 3"/>
          <p:cNvSpPr txBox="1"/>
          <p:nvPr/>
        </p:nvSpPr>
        <p:spPr>
          <a:xfrm>
            <a:off x="147917" y="5244353"/>
            <a:ext cx="5107296" cy="646331"/>
          </a:xfrm>
          <a:prstGeom prst="rect">
            <a:avLst/>
          </a:prstGeom>
          <a:noFill/>
        </p:spPr>
        <p:txBody>
          <a:bodyPr wrap="none" rtlCol="0">
            <a:spAutoFit/>
          </a:bodyPr>
          <a:lstStyle/>
          <a:p>
            <a:r>
              <a:rPr lang="pt-BR" dirty="0"/>
              <a:t>Seminário Fundamentos da Educação Musical,</a:t>
            </a:r>
          </a:p>
          <a:p>
            <a:r>
              <a:rPr lang="pt-BR" dirty="0"/>
              <a:t>Kelly </a:t>
            </a:r>
            <a:r>
              <a:rPr lang="pt-BR" dirty="0" err="1"/>
              <a:t>Araujo</a:t>
            </a:r>
            <a:r>
              <a:rPr lang="pt-BR" dirty="0"/>
              <a:t> C </a:t>
            </a:r>
            <a:r>
              <a:rPr lang="pt-BR" dirty="0" err="1"/>
              <a:t>C</a:t>
            </a:r>
            <a:r>
              <a:rPr lang="pt-BR" dirty="0"/>
              <a:t> Oliveira, 8931984. </a:t>
            </a:r>
          </a:p>
        </p:txBody>
      </p:sp>
    </p:spTree>
    <p:extLst>
      <p:ext uri="{BB962C8B-B14F-4D97-AF65-F5344CB8AC3E}">
        <p14:creationId xmlns:p14="http://schemas.microsoft.com/office/powerpoint/2010/main" val="3144643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99247" y="1277471"/>
            <a:ext cx="10233212" cy="4801314"/>
          </a:xfrm>
          <a:prstGeom prst="rect">
            <a:avLst/>
          </a:prstGeom>
          <a:noFill/>
        </p:spPr>
        <p:txBody>
          <a:bodyPr wrap="square" rtlCol="0">
            <a:spAutoFit/>
          </a:bodyPr>
          <a:lstStyle/>
          <a:p>
            <a:r>
              <a:rPr lang="pt-BR" dirty="0"/>
              <a:t>Bibliografia:</a:t>
            </a:r>
          </a:p>
          <a:p>
            <a:endParaRPr lang="pt-BR" dirty="0"/>
          </a:p>
          <a:p>
            <a:r>
              <a:rPr lang="pt-BR" dirty="0"/>
              <a:t>BRITO, teca A. de Hans-Joachim </a:t>
            </a:r>
            <a:r>
              <a:rPr lang="pt-BR" dirty="0" err="1"/>
              <a:t>Koellreuter</a:t>
            </a:r>
            <a:r>
              <a:rPr lang="pt-BR" dirty="0"/>
              <a:t>: Por quê? Experiências Criativas</a:t>
            </a:r>
          </a:p>
          <a:p>
            <a:r>
              <a:rPr lang="pt-BR" dirty="0"/>
              <a:t>Texto </a:t>
            </a:r>
            <a:r>
              <a:rPr lang="pt-BR" b="1" dirty="0">
                <a:hlinkClick r:id="rId2"/>
              </a:rPr>
              <a:t>Cynthia Costa, Juliana Bernardino e Mariana Queen</a:t>
            </a:r>
            <a:endParaRPr lang="pt-BR" dirty="0"/>
          </a:p>
          <a:p>
            <a:r>
              <a:rPr lang="pt-BR" dirty="0">
                <a:hlinkClick r:id="rId2"/>
              </a:rPr>
              <a:t>http://educarparacrescer.abril.com.br/politica-publica/musica-escolas-432857.shtml</a:t>
            </a:r>
            <a:endParaRPr lang="pt-BR" dirty="0"/>
          </a:p>
          <a:p>
            <a:r>
              <a:rPr lang="pt-BR" dirty="0">
                <a:hlinkClick r:id="rId3"/>
              </a:rPr>
              <a:t>http://www.pedagogia.com.br/conteudos/construtivista.php</a:t>
            </a:r>
            <a:endParaRPr lang="pt-BR" dirty="0"/>
          </a:p>
          <a:p>
            <a:r>
              <a:rPr lang="pt-BR" dirty="0">
                <a:hlinkClick r:id="rId4"/>
              </a:rPr>
              <a:t>https://pt.wikipedia.org/wiki/Hans-Joachim_Koellreutter</a:t>
            </a:r>
            <a:endParaRPr lang="pt-BR" dirty="0"/>
          </a:p>
          <a:p>
            <a:r>
              <a:rPr lang="pt-BR" dirty="0">
                <a:hlinkClick r:id="rId5"/>
              </a:rPr>
              <a:t>http://blog.portaleducamusica.com.br/2013/01/koellreutter-educador.html</a:t>
            </a:r>
            <a:endParaRPr lang="pt-BR" dirty="0"/>
          </a:p>
          <a:p>
            <a:r>
              <a:rPr lang="pt-BR" dirty="0"/>
              <a:t>Educação Musical no Século XXI - Experiências Criativas</a:t>
            </a:r>
          </a:p>
          <a:p>
            <a:r>
              <a:rPr lang="pt-BR" dirty="0">
                <a:hlinkClick r:id="rId6"/>
              </a:rPr>
              <a:t>https://www.youtube.com/watch?v=kwqRykRGdPA</a:t>
            </a:r>
            <a:endParaRPr lang="pt-BR" dirty="0"/>
          </a:p>
          <a:p>
            <a:r>
              <a:rPr lang="pt-BR" dirty="0"/>
              <a:t>Modelos de improviso de </a:t>
            </a:r>
            <a:r>
              <a:rPr lang="pt-BR" dirty="0" err="1"/>
              <a:t>Koellreutter</a:t>
            </a:r>
            <a:endParaRPr lang="pt-BR" dirty="0"/>
          </a:p>
          <a:p>
            <a:r>
              <a:rPr lang="pt-BR" dirty="0">
                <a:hlinkClick r:id="rId7"/>
              </a:rPr>
              <a:t>https://www.youtube.com/watch?v=O4clBOP_-7M</a:t>
            </a:r>
            <a:endParaRPr lang="pt-BR" dirty="0"/>
          </a:p>
          <a:p>
            <a:r>
              <a:rPr lang="pt-BR" dirty="0"/>
              <a:t>(Exercício de improvisação com tambores segundo modelo proposto por J.H. </a:t>
            </a:r>
            <a:r>
              <a:rPr lang="pt-BR" dirty="0" err="1"/>
              <a:t>Koellreutter</a:t>
            </a:r>
            <a:r>
              <a:rPr lang="pt-BR" dirty="0"/>
              <a:t>. Um da cada vez improvisa livremente, sem pulsação fixa, até o momento em que começa-se a repetir uma célula rítmica; o grupo passa então a </a:t>
            </a:r>
            <a:r>
              <a:rPr lang="pt-BR" dirty="0" err="1"/>
              <a:t>repetí-la</a:t>
            </a:r>
            <a:r>
              <a:rPr lang="pt-BR" dirty="0"/>
              <a:t> também, até que o próximo da roda comece o seu improviso. (Turma de Pós em Educação Musical - Fac. Cantareira - Prof. </a:t>
            </a:r>
            <a:r>
              <a:rPr lang="pt-BR" dirty="0" err="1"/>
              <a:t>Enny</a:t>
            </a:r>
            <a:r>
              <a:rPr lang="pt-BR" dirty="0"/>
              <a:t> </a:t>
            </a:r>
            <a:r>
              <a:rPr lang="pt-BR" dirty="0" err="1"/>
              <a:t>Parejo</a:t>
            </a:r>
            <a:r>
              <a:rPr lang="pt-BR" dirty="0"/>
              <a:t>)</a:t>
            </a:r>
          </a:p>
        </p:txBody>
      </p:sp>
    </p:spTree>
    <p:extLst>
      <p:ext uri="{BB962C8B-B14F-4D97-AF65-F5344CB8AC3E}">
        <p14:creationId xmlns:p14="http://schemas.microsoft.com/office/powerpoint/2010/main" val="110655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3426" y="1126435"/>
            <a:ext cx="10084904" cy="4031873"/>
          </a:xfrm>
          <a:prstGeom prst="rect">
            <a:avLst/>
          </a:prstGeom>
          <a:noFill/>
        </p:spPr>
        <p:txBody>
          <a:bodyPr wrap="square" rtlCol="0">
            <a:spAutoFit/>
          </a:bodyPr>
          <a:lstStyle/>
          <a:p>
            <a:r>
              <a:rPr lang="pt-BR" sz="3200" dirty="0"/>
              <a:t>As concepções de educação musical que </a:t>
            </a:r>
            <a:r>
              <a:rPr lang="pt-BR" sz="3200" dirty="0" err="1"/>
              <a:t>Koellreutter</a:t>
            </a:r>
            <a:r>
              <a:rPr lang="pt-BR" sz="3200" dirty="0"/>
              <a:t> ofereceu,  foram baseadas no construtivismo, onde, este propõe que o aluno participe ativamente do próprio aprendizado, mediante a experimentação, a pesquisa em grupo, o estimulo a dúvida e o envolvimento do raciocínio.  O método procura instigar a curiosidade, inspirado nas ideias do suíço Jean Piaget(1896-1980).</a:t>
            </a:r>
          </a:p>
        </p:txBody>
      </p:sp>
    </p:spTree>
    <p:extLst>
      <p:ext uri="{BB962C8B-B14F-4D97-AF65-F5344CB8AC3E}">
        <p14:creationId xmlns:p14="http://schemas.microsoft.com/office/powerpoint/2010/main" val="397158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43340" y="1033670"/>
            <a:ext cx="11078817" cy="3416320"/>
          </a:xfrm>
          <a:prstGeom prst="rect">
            <a:avLst/>
          </a:prstGeom>
          <a:noFill/>
        </p:spPr>
        <p:txBody>
          <a:bodyPr wrap="square" rtlCol="0">
            <a:spAutoFit/>
          </a:bodyPr>
          <a:lstStyle/>
          <a:p>
            <a:r>
              <a:rPr lang="pt-BR" sz="2400" dirty="0"/>
              <a:t>Essas propostas surgem valorizando as atividades de experimentação e de criação, consonantes com princípios e procedimentos da vanguarda musical da época, com pesquisas e proposições da psicologia e da pedagogia. Abre-se um leque de possibilidades na execução musical, ampliando e incluindo os conceitos , os meios e os materiais, os sistemas de notação e registros...</a:t>
            </a:r>
          </a:p>
          <a:p>
            <a:r>
              <a:rPr lang="pt-BR" sz="2400" dirty="0"/>
              <a:t>Compositores como George Self, Brian Dennis e John </a:t>
            </a:r>
            <a:r>
              <a:rPr lang="pt-BR" sz="2400" dirty="0" err="1"/>
              <a:t>Paynter</a:t>
            </a:r>
            <a:r>
              <a:rPr lang="pt-BR" sz="2400" dirty="0"/>
              <a:t>, na Inglaterra de R. Murray </a:t>
            </a:r>
            <a:r>
              <a:rPr lang="pt-BR" sz="2400" dirty="0" err="1"/>
              <a:t>Schafer</a:t>
            </a:r>
            <a:r>
              <a:rPr lang="pt-BR" sz="2400" dirty="0"/>
              <a:t> no Canadá e de Hans-Joachim </a:t>
            </a:r>
            <a:r>
              <a:rPr lang="pt-BR" sz="2400" u="sng" dirty="0" err="1"/>
              <a:t>Koellreutter</a:t>
            </a:r>
            <a:r>
              <a:rPr lang="pt-BR" sz="2400" dirty="0"/>
              <a:t>, atuaram em diferentes contextos, influenciaram positivamente os rumos da educação musical contemporânea (FONTERRADA, 2003).</a:t>
            </a:r>
          </a:p>
        </p:txBody>
      </p:sp>
    </p:spTree>
    <p:extLst>
      <p:ext uri="{BB962C8B-B14F-4D97-AF65-F5344CB8AC3E}">
        <p14:creationId xmlns:p14="http://schemas.microsoft.com/office/powerpoint/2010/main" val="381751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http://www.tecaoficinademusica.com.br/Teca/Fot_00/Teca_00/teca-koellreutter.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298713" y="741708"/>
            <a:ext cx="3048000" cy="2114550"/>
          </a:xfrm>
          <a:prstGeom prst="rect">
            <a:avLst/>
          </a:prstGeom>
          <a:noFill/>
          <a:ln>
            <a:noFill/>
          </a:ln>
        </p:spPr>
      </p:pic>
      <p:sp>
        <p:nvSpPr>
          <p:cNvPr id="3" name="CaixaDeTexto 2"/>
          <p:cNvSpPr txBox="1"/>
          <p:nvPr/>
        </p:nvSpPr>
        <p:spPr>
          <a:xfrm>
            <a:off x="4810540" y="1126435"/>
            <a:ext cx="7142922" cy="3970318"/>
          </a:xfrm>
          <a:prstGeom prst="rect">
            <a:avLst/>
          </a:prstGeom>
          <a:noFill/>
        </p:spPr>
        <p:txBody>
          <a:bodyPr wrap="square" rtlCol="0">
            <a:spAutoFit/>
          </a:bodyPr>
          <a:lstStyle/>
          <a:p>
            <a:r>
              <a:rPr lang="pt-BR" dirty="0"/>
              <a:t>Hans-Joachim </a:t>
            </a:r>
            <a:r>
              <a:rPr lang="pt-BR" dirty="0" err="1"/>
              <a:t>Koellreutter</a:t>
            </a:r>
            <a:r>
              <a:rPr lang="pt-BR" dirty="0"/>
              <a:t>(Freiburg, 2 de setembro de 1915 – São Paulo, 13 de setembro de 2005) Foi um compositor, professor e musicólogo brasileiro de origem alemã. Mudou-se para o Brasil em 1937 e tornou-se um dos nomes mais influentes na vida musical no país. </a:t>
            </a:r>
            <a:r>
              <a:rPr lang="pt-BR" dirty="0" err="1"/>
              <a:t>Koellreutter</a:t>
            </a:r>
            <a:r>
              <a:rPr lang="pt-BR" dirty="0"/>
              <a:t> fez curso de extensão com Paul </a:t>
            </a:r>
            <a:r>
              <a:rPr lang="pt-BR" dirty="0" err="1"/>
              <a:t>Hindemith</a:t>
            </a:r>
            <a:r>
              <a:rPr lang="pt-BR" dirty="0"/>
              <a:t> e foi fortemente influenciado pelo regente </a:t>
            </a:r>
            <a:r>
              <a:rPr lang="pt-BR" dirty="0" err="1"/>
              <a:t>Hermam</a:t>
            </a:r>
            <a:r>
              <a:rPr lang="pt-BR" dirty="0"/>
              <a:t> </a:t>
            </a:r>
            <a:r>
              <a:rPr lang="pt-BR" dirty="0" err="1"/>
              <a:t>Acherchen</a:t>
            </a:r>
            <a:r>
              <a:rPr lang="pt-BR" dirty="0"/>
              <a:t>, que o levou a música moderna. Ainda jovem, já era conhecido e respeitado na Alemanha como flautista de concerto. Começava sua carreira de regente quando Adolf Hitler ascendeu ao poder. Ao ficar noivo de uma moça judia, desagradou sua família, que simpatizava com o nazismo e o denunciou à Gestapo. Exilou-se  no Brasil e ficou amigo de Heitor </a:t>
            </a:r>
            <a:r>
              <a:rPr lang="pt-BR" dirty="0" err="1"/>
              <a:t>Villas-Lobos</a:t>
            </a:r>
            <a:r>
              <a:rPr lang="pt-BR" dirty="0"/>
              <a:t> e Mário de Andrade. Em 1938 começou a ensinar música no conservatório de Música do Rio de Janeiro.</a:t>
            </a:r>
          </a:p>
        </p:txBody>
      </p:sp>
      <p:sp>
        <p:nvSpPr>
          <p:cNvPr id="4" name="CaixaDeTexto 3"/>
          <p:cNvSpPr txBox="1"/>
          <p:nvPr/>
        </p:nvSpPr>
        <p:spPr>
          <a:xfrm>
            <a:off x="265044" y="2856258"/>
            <a:ext cx="4386470" cy="338554"/>
          </a:xfrm>
          <a:prstGeom prst="rect">
            <a:avLst/>
          </a:prstGeom>
          <a:noFill/>
        </p:spPr>
        <p:txBody>
          <a:bodyPr wrap="square" rtlCol="0">
            <a:spAutoFit/>
          </a:bodyPr>
          <a:lstStyle/>
          <a:p>
            <a:r>
              <a:rPr lang="pt-BR" sz="1600" dirty="0"/>
              <a:t>Retirado do site </a:t>
            </a:r>
            <a:r>
              <a:rPr lang="pt-BR" sz="1600" u="sng" dirty="0">
                <a:hlinkClick r:id="rId4"/>
              </a:rPr>
              <a:t>tecaoficinademusica.com.br</a:t>
            </a:r>
            <a:endParaRPr lang="pt-BR" sz="1600" dirty="0"/>
          </a:p>
        </p:txBody>
      </p:sp>
    </p:spTree>
    <p:extLst>
      <p:ext uri="{BB962C8B-B14F-4D97-AF65-F5344CB8AC3E}">
        <p14:creationId xmlns:p14="http://schemas.microsoft.com/office/powerpoint/2010/main" val="3103722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86678" y="728870"/>
            <a:ext cx="10694505" cy="4893647"/>
          </a:xfrm>
          <a:prstGeom prst="rect">
            <a:avLst/>
          </a:prstGeom>
          <a:noFill/>
        </p:spPr>
        <p:txBody>
          <a:bodyPr wrap="square" rtlCol="0">
            <a:spAutoFit/>
          </a:bodyPr>
          <a:lstStyle/>
          <a:p>
            <a:r>
              <a:rPr lang="pt-BR" sz="2400" dirty="0"/>
              <a:t>H. J </a:t>
            </a:r>
            <a:r>
              <a:rPr lang="pt-BR" sz="2400" dirty="0" err="1"/>
              <a:t>Koellreutter</a:t>
            </a:r>
            <a:r>
              <a:rPr lang="pt-BR" sz="2400" dirty="0"/>
              <a:t> desenvolveu um projeto de educação musical visando à formação integral do ser humano. Ampliar a percepção e a consciência, superar preconceitos, pensamentos dualistas e posturas individualistas, conjuntamente com os aspectos musicais. Na visão de </a:t>
            </a:r>
            <a:r>
              <a:rPr lang="pt-BR" sz="2400" dirty="0" err="1"/>
              <a:t>Koellreutter</a:t>
            </a:r>
            <a:r>
              <a:rPr lang="pt-BR" sz="2400" dirty="0"/>
              <a:t> o método “fecha, limita, impõe.  Sugeriu o ensino </a:t>
            </a:r>
            <a:r>
              <a:rPr lang="pt-BR" sz="2400" dirty="0" err="1"/>
              <a:t>pré</a:t>
            </a:r>
            <a:r>
              <a:rPr lang="pt-BR" sz="2400" dirty="0"/>
              <a:t>-figurativo: “parte de um sistema de educação que incita o homem a se comportar perante o mundo(...) como artista diante de uma obra a criar”(</a:t>
            </a:r>
            <a:r>
              <a:rPr lang="pt-BR" sz="2400" dirty="0" err="1"/>
              <a:t>koellreutter</a:t>
            </a:r>
            <a:r>
              <a:rPr lang="pt-BR" sz="2400" dirty="0"/>
              <a:t> apud Brito, 2001,p35). Integrando a prática  e reflexão intelectual; a pesquisa; a crítica e o constante questionamento, a proposta favorece também a emergência de modos de conviver fundados no diálogo, aproximando estudantes e professores que, juntos fazem músicas e refletem o fazer.</a:t>
            </a:r>
          </a:p>
          <a:p>
            <a:r>
              <a:rPr lang="pt-BR" sz="2400" dirty="0"/>
              <a:t>A improvisação era entendida como uma importante ferramenta pedagógica e ocupava lugar de destaque no projeto. </a:t>
            </a:r>
          </a:p>
        </p:txBody>
      </p:sp>
    </p:spTree>
    <p:extLst>
      <p:ext uri="{BB962C8B-B14F-4D97-AF65-F5344CB8AC3E}">
        <p14:creationId xmlns:p14="http://schemas.microsoft.com/office/powerpoint/2010/main" val="774814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36885" y="497305"/>
            <a:ext cx="11020926" cy="5693866"/>
          </a:xfrm>
          <a:prstGeom prst="rect">
            <a:avLst/>
          </a:prstGeom>
          <a:noFill/>
        </p:spPr>
        <p:txBody>
          <a:bodyPr wrap="square" rtlCol="0">
            <a:spAutoFit/>
          </a:bodyPr>
          <a:lstStyle/>
          <a:p>
            <a:r>
              <a:rPr lang="pt-BR" dirty="0"/>
              <a:t>Integrar práticas e reflexões; revendo maneiras de significar e organizar currículos e planos de trabalho; valorizando as atividades criativas, a ampliação de escuta, o contato com a diversidade de produções musicais, com fontes sonoras diversas, com o pensamento estético musical do século XX.</a:t>
            </a:r>
          </a:p>
          <a:p>
            <a:r>
              <a:rPr lang="pt-BR" dirty="0"/>
              <a:t>Alguns princípios pedagógicos apontado por </a:t>
            </a:r>
            <a:r>
              <a:rPr lang="pt-BR" dirty="0" err="1"/>
              <a:t>koellreutter</a:t>
            </a:r>
            <a:r>
              <a:rPr lang="pt-BR" dirty="0"/>
              <a:t>.</a:t>
            </a:r>
          </a:p>
          <a:p>
            <a:pPr marL="285750" indent="-285750">
              <a:buFont typeface="Arial" panose="020B0604020202020204" pitchFamily="34" charset="0"/>
              <a:buChar char="•"/>
            </a:pPr>
            <a:r>
              <a:rPr lang="pt-BR" dirty="0"/>
              <a:t>Aprender a aprender dos alunos – fundado na abordagem fenomenológica de M. Merleau-Ponty, sinaliza a necessidade de manter-se atento e receptivo às necessidade, desejos e possibilidade de realização dos(s) alunos(as), aspecto que mantém relações com sua ideia de currículo.</a:t>
            </a:r>
          </a:p>
          <a:p>
            <a:r>
              <a:rPr lang="pt-BR" dirty="0"/>
              <a:t>Sugeriu a organização de um currículo circular, de modo que os conceitos a atividades pudessem ser trabalhados  de acordo com o interesse e as necessidade de um aluno ou grupo, e não por meio de um sequência hierarquizada, estabelecida previamente. Em espécie de “currículo pizza”, posto que as “fatias” poderiam se saboreadas em ordens diversas. A elaboração do plano de trabalho, condicionava-se ao contato prévio com o aluno, afim de *identificar as necessidade e os interesses, considerando, sempre, as possibilidades de mudanças.</a:t>
            </a:r>
          </a:p>
          <a:p>
            <a:endParaRPr lang="pt-BR" dirty="0"/>
          </a:p>
          <a:p>
            <a:r>
              <a:rPr lang="pt-BR" sz="1600" dirty="0"/>
              <a:t>*Avaliação Diagnóstica: Fundamentalmente identificar as características de aprendizagem do aluno com a finalidade de escolher o tipo de trabalho mais adequado a tais características. Ou seja, a avaliação diagnóstica coloca em evidência os aspectos fortes e fracos de cada aluno, sendo capaz de precisar o ponto adequado de entrada em uma sequência da aprendizagem, o que permite a partir daí determinar o modo de ensino mais adequado. Com esse tipo de avaliação previne-se a detecção tardia das dificuldades de aprendizagem dos alunos ao mesmo tempo em que se busca conhecer, principalmente, as aptidões, os interesses e as capacidades e competências enquanto pré-requisitos para futuras ações pedagógicas.</a:t>
            </a:r>
          </a:p>
        </p:txBody>
      </p:sp>
    </p:spTree>
    <p:extLst>
      <p:ext uri="{BB962C8B-B14F-4D97-AF65-F5344CB8AC3E}">
        <p14:creationId xmlns:p14="http://schemas.microsoft.com/office/powerpoint/2010/main" val="268934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50232" y="930441"/>
            <a:ext cx="10924673" cy="5078313"/>
          </a:xfrm>
          <a:prstGeom prst="rect">
            <a:avLst/>
          </a:prstGeom>
          <a:noFill/>
        </p:spPr>
        <p:txBody>
          <a:bodyPr wrap="square" rtlCol="0">
            <a:spAutoFit/>
          </a:bodyPr>
          <a:lstStyle/>
          <a:p>
            <a:pPr marL="285750" indent="-285750">
              <a:buFont typeface="Arial" panose="020B0604020202020204" pitchFamily="34" charset="0"/>
              <a:buChar char="•"/>
            </a:pPr>
            <a:r>
              <a:rPr lang="pt-BR" dirty="0"/>
              <a:t>Questionamento constante: POR QUÊ?(alfa e ômega, principio e fim da ciência e da arte) – questionar foi sempre um modo de conduta estimulado por H-J </a:t>
            </a:r>
            <a:r>
              <a:rPr lang="pt-BR" dirty="0" err="1"/>
              <a:t>Koellreutter</a:t>
            </a:r>
            <a:r>
              <a:rPr lang="pt-BR" dirty="0"/>
              <a:t>. “Não acreditem em nada do que dizem os livros, não acreditem em nada do que dizem seus professores não acreditem em nada do que eu digo! Perguntem sempre “por quê?”.</a:t>
            </a:r>
          </a:p>
          <a:p>
            <a:pPr fontAlgn="base"/>
            <a:endParaRPr lang="pt-BR" b="1" dirty="0"/>
          </a:p>
          <a:p>
            <a:pPr fontAlgn="base"/>
            <a:r>
              <a:rPr lang="pt-BR" b="1" dirty="0"/>
              <a:t>ABORDAGEM SÓCIO-CULTURAL</a:t>
            </a:r>
          </a:p>
          <a:p>
            <a:pPr fontAlgn="base"/>
            <a:r>
              <a:rPr lang="pt-BR" b="1" dirty="0"/>
              <a:t>Homem e Mundo:</a:t>
            </a:r>
            <a:r>
              <a:rPr lang="pt-BR" dirty="0"/>
              <a:t> Segundo Paulo Freire, o homem é o sujeito da educação.</a:t>
            </a:r>
          </a:p>
          <a:p>
            <a:pPr fontAlgn="base"/>
            <a:r>
              <a:rPr lang="pt-BR" i="1" dirty="0"/>
              <a:t>Evidencia-se uma tendência interacionista, já que há interação homem-mundo, sujeito-objeto, é imprescindível para que o ser humano se desenvolva e se torne sujeito de sua práxis.</a:t>
            </a:r>
            <a:endParaRPr lang="pt-BR" dirty="0"/>
          </a:p>
          <a:p>
            <a:pPr fontAlgn="base"/>
            <a:r>
              <a:rPr lang="pt-BR" i="1" dirty="0"/>
              <a:t>O homem chegara a ser sujeito através da reflexão sobre o meio ambiente concreto.</a:t>
            </a:r>
            <a:endParaRPr lang="pt-BR" dirty="0"/>
          </a:p>
          <a:p>
            <a:pPr fontAlgn="base"/>
            <a:r>
              <a:rPr lang="pt-BR" i="1" dirty="0"/>
              <a:t>O homem é um ser situado no mundo e com o mundo, portanto não pode ser avaliado sem que seu contexto de inserção no mundo seja avaliado.</a:t>
            </a:r>
          </a:p>
          <a:p>
            <a:pPr marL="285750" indent="-285750" fontAlgn="base">
              <a:buFont typeface="Arial" panose="020B0604020202020204" pitchFamily="34" charset="0"/>
              <a:buChar char="•"/>
            </a:pPr>
            <a:r>
              <a:rPr lang="pt-BR" dirty="0"/>
              <a:t>A atualização de conceitos musicais e o contato com a música nova, sem negar a presença e a importância da produção musical de todas as épocas, culturas, gêneros  e estilos. A musica era um meio de ampliar a consciência, considerava a interação com a  música contemporânea um aspecto essencial, uma vez esta refletia e comunicava as transformações e o pensamento de um novo tempo.</a:t>
            </a:r>
          </a:p>
          <a:p>
            <a:endParaRPr lang="pt-BR" dirty="0"/>
          </a:p>
        </p:txBody>
      </p:sp>
    </p:spTree>
    <p:extLst>
      <p:ext uri="{BB962C8B-B14F-4D97-AF65-F5344CB8AC3E}">
        <p14:creationId xmlns:p14="http://schemas.microsoft.com/office/powerpoint/2010/main" val="217399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82316" y="1042736"/>
            <a:ext cx="11085095" cy="923330"/>
          </a:xfrm>
          <a:prstGeom prst="rect">
            <a:avLst/>
          </a:prstGeom>
          <a:noFill/>
        </p:spPr>
        <p:txBody>
          <a:bodyPr wrap="square" rtlCol="0">
            <a:spAutoFit/>
          </a:bodyPr>
          <a:lstStyle/>
          <a:p>
            <a:r>
              <a:rPr lang="pt-BR" dirty="0"/>
              <a:t>O relacionamento e a interdependência entre a música, as demais artes, a ciência e a vida cotidiana, entendendo que o acontecimento musical está vinculado e conectado com o todo viver, de resto, acontece com todas as manifestações do pensamento e da cultura humana.</a:t>
            </a:r>
          </a:p>
        </p:txBody>
      </p:sp>
      <p:sp>
        <p:nvSpPr>
          <p:cNvPr id="3" name="CaixaDeTexto 2"/>
          <p:cNvSpPr txBox="1"/>
          <p:nvPr/>
        </p:nvSpPr>
        <p:spPr>
          <a:xfrm>
            <a:off x="882316" y="2123455"/>
            <a:ext cx="10876547" cy="3970318"/>
          </a:xfrm>
          <a:prstGeom prst="rect">
            <a:avLst/>
          </a:prstGeom>
          <a:noFill/>
        </p:spPr>
        <p:txBody>
          <a:bodyPr wrap="square" rtlCol="0">
            <a:spAutoFit/>
          </a:bodyPr>
          <a:lstStyle/>
          <a:p>
            <a:r>
              <a:rPr lang="pt-BR" dirty="0"/>
              <a:t>Conclusão</a:t>
            </a:r>
          </a:p>
          <a:p>
            <a:endParaRPr lang="pt-BR" dirty="0"/>
          </a:p>
          <a:p>
            <a:r>
              <a:rPr lang="pt-BR" dirty="0"/>
              <a:t>As reflexões e sugestões de </a:t>
            </a:r>
            <a:r>
              <a:rPr lang="pt-BR" dirty="0" err="1"/>
              <a:t>koellreutter</a:t>
            </a:r>
            <a:r>
              <a:rPr lang="pt-BR" dirty="0"/>
              <a:t> no sentido de uma educação musical voltada para todos, sem objetivo estrito de formar músicos, mas sim, com o intuito de colaborar com a formação e a transformação qualitativa do humano. Esse pensamento converge com nossa atual legislação, que diz a lei nº 11.769, sancionada em 18 de agosto de 2008, que determina que a música deve ser conteúdo </a:t>
            </a:r>
            <a:r>
              <a:rPr lang="pt-BR" b="1" dirty="0"/>
              <a:t>obrigatório </a:t>
            </a:r>
            <a:r>
              <a:rPr lang="pt-BR" dirty="0"/>
              <a:t>em toda a Educação Básica. "O objetivo não é formar músicos, mas desenvolver a </a:t>
            </a:r>
            <a:r>
              <a:rPr lang="pt-BR" b="1" dirty="0"/>
              <a:t>criatividade</a:t>
            </a:r>
            <a:r>
              <a:rPr lang="pt-BR" dirty="0"/>
              <a:t>, a </a:t>
            </a:r>
            <a:r>
              <a:rPr lang="pt-BR" b="1" dirty="0"/>
              <a:t>sensibilidade </a:t>
            </a:r>
            <a:r>
              <a:rPr lang="pt-BR" dirty="0"/>
              <a:t>e a </a:t>
            </a:r>
            <a:r>
              <a:rPr lang="pt-BR" b="1" dirty="0"/>
              <a:t>integração </a:t>
            </a:r>
            <a:r>
              <a:rPr lang="pt-BR" dirty="0"/>
              <a:t>dos alunos", diz a professora Clélia Craveiro, conselheira da Câmara de Educação Básica do CNE (Conselho Nacional de Educação). </a:t>
            </a:r>
          </a:p>
          <a:p>
            <a:endParaRPr lang="pt-BR" dirty="0"/>
          </a:p>
          <a:p>
            <a:r>
              <a:rPr lang="pt-BR" dirty="0"/>
              <a:t>“Trata-se de um tipo de educação musical que aceita como função da educação musical que a tarefa de transformar critérios e ideias artísticas em uma nova realidade, resultante de mudanças sociais(...). O humana, meus amigos, como objetivo da educação musical” (</a:t>
            </a:r>
            <a:r>
              <a:rPr lang="pt-BR" dirty="0" err="1"/>
              <a:t>Koellreutter</a:t>
            </a:r>
            <a:r>
              <a:rPr lang="pt-BR" dirty="0"/>
              <a:t>, 1998,p39-45,apud Brito, 2011,p43-44)</a:t>
            </a:r>
          </a:p>
        </p:txBody>
      </p:sp>
    </p:spTree>
    <p:extLst>
      <p:ext uri="{BB962C8B-B14F-4D97-AF65-F5344CB8AC3E}">
        <p14:creationId xmlns:p14="http://schemas.microsoft.com/office/powerpoint/2010/main" val="4205123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45460" y="1331495"/>
            <a:ext cx="10166920" cy="3139321"/>
          </a:xfrm>
          <a:prstGeom prst="rect">
            <a:avLst/>
          </a:prstGeom>
          <a:noFill/>
        </p:spPr>
        <p:txBody>
          <a:bodyPr wrap="square" rtlCol="0">
            <a:spAutoFit/>
          </a:bodyPr>
          <a:lstStyle/>
          <a:p>
            <a:r>
              <a:rPr lang="pt-BR" dirty="0"/>
              <a:t>Vídeos:</a:t>
            </a:r>
          </a:p>
          <a:p>
            <a:endParaRPr lang="pt-BR" dirty="0"/>
          </a:p>
          <a:p>
            <a:r>
              <a:rPr lang="pt-BR" dirty="0"/>
              <a:t>Educação Musical no Século XXI - Experiências Criativas</a:t>
            </a:r>
          </a:p>
          <a:p>
            <a:r>
              <a:rPr lang="pt-BR" dirty="0">
                <a:hlinkClick r:id="rId2"/>
              </a:rPr>
              <a:t>https://www.youtube.com/watch?v=kwqRykRGdPA</a:t>
            </a:r>
            <a:endParaRPr lang="pt-BR" dirty="0"/>
          </a:p>
          <a:p>
            <a:r>
              <a:rPr lang="pt-BR" dirty="0"/>
              <a:t>Modelos de improviso de </a:t>
            </a:r>
            <a:r>
              <a:rPr lang="pt-BR" dirty="0" err="1"/>
              <a:t>Koellreutter</a:t>
            </a:r>
            <a:endParaRPr lang="pt-BR" dirty="0"/>
          </a:p>
          <a:p>
            <a:r>
              <a:rPr lang="pt-BR" dirty="0">
                <a:hlinkClick r:id="rId3"/>
              </a:rPr>
              <a:t>https://www.youtube.com/watch?v=O4clBOP_-7M</a:t>
            </a:r>
            <a:endParaRPr lang="pt-BR" dirty="0"/>
          </a:p>
          <a:p>
            <a:r>
              <a:rPr lang="pt-BR" dirty="0"/>
              <a:t>(Exercício de improvisação com tambores segundo modelo proposto por J.H. </a:t>
            </a:r>
            <a:r>
              <a:rPr lang="pt-BR" dirty="0" err="1"/>
              <a:t>Koellreutter</a:t>
            </a:r>
            <a:r>
              <a:rPr lang="pt-BR" dirty="0"/>
              <a:t>. Um da cada vez improvisa livremente, sem pulsação fixa, até o momento em que começa-se a repetir uma célula rítmica; o grupo passa então a </a:t>
            </a:r>
            <a:r>
              <a:rPr lang="pt-BR" dirty="0" err="1"/>
              <a:t>repetí-la</a:t>
            </a:r>
            <a:r>
              <a:rPr lang="pt-BR" dirty="0"/>
              <a:t> também, até que o próximo da roda comece o seu improviso. (Turma de Pós em Educação Musical - Fac. Cantareira - Prof. </a:t>
            </a:r>
            <a:r>
              <a:rPr lang="pt-BR" dirty="0" err="1"/>
              <a:t>Enny</a:t>
            </a:r>
            <a:r>
              <a:rPr lang="pt-BR" dirty="0"/>
              <a:t> </a:t>
            </a:r>
            <a:r>
              <a:rPr lang="pt-BR" dirty="0" err="1"/>
              <a:t>Parejo</a:t>
            </a:r>
            <a:r>
              <a:rPr lang="pt-BR" dirty="0"/>
              <a:t>)</a:t>
            </a:r>
          </a:p>
        </p:txBody>
      </p:sp>
    </p:spTree>
    <p:extLst>
      <p:ext uri="{BB962C8B-B14F-4D97-AF65-F5344CB8AC3E}">
        <p14:creationId xmlns:p14="http://schemas.microsoft.com/office/powerpoint/2010/main" val="911536400"/>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276</TotalTime>
  <Words>1123</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10</vt:i4>
      </vt:variant>
    </vt:vector>
  </HeadingPairs>
  <TitlesOfParts>
    <vt:vector size="13" baseType="lpstr">
      <vt:lpstr>Arial</vt:lpstr>
      <vt:lpstr>Rockwell</vt:lpstr>
      <vt:lpstr>Galeria</vt:lpstr>
      <vt:lpstr>Hans –Joachim Koellreutter: Por quê?</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Hans –Joachim Koellreuter: Por quê?</dc:title>
  <dc:creator>kelly araújo</dc:creator>
  <cp:lastModifiedBy>kelly araújo</cp:lastModifiedBy>
  <cp:revision>27</cp:revision>
  <dcterms:created xsi:type="dcterms:W3CDTF">2016-05-01T23:32:46Z</dcterms:created>
  <dcterms:modified xsi:type="dcterms:W3CDTF">2016-05-02T13:46:28Z</dcterms:modified>
</cp:coreProperties>
</file>