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2" r:id="rId2"/>
    <p:sldMasterId id="2147483704" r:id="rId3"/>
    <p:sldMasterId id="2147483719" r:id="rId4"/>
    <p:sldMasterId id="2147483731" r:id="rId5"/>
    <p:sldMasterId id="2147483816" r:id="rId6"/>
    <p:sldMasterId id="2147483830" r:id="rId7"/>
    <p:sldMasterId id="2147483842" r:id="rId8"/>
    <p:sldMasterId id="2147483861" r:id="rId9"/>
    <p:sldMasterId id="2147483875" r:id="rId10"/>
    <p:sldMasterId id="2147483877" r:id="rId11"/>
    <p:sldMasterId id="2147483879" r:id="rId12"/>
    <p:sldMasterId id="2147483881" r:id="rId13"/>
    <p:sldMasterId id="2147483893" r:id="rId14"/>
    <p:sldMasterId id="2147483910" r:id="rId15"/>
  </p:sldMasterIdLst>
  <p:notesMasterIdLst>
    <p:notesMasterId r:id="rId161"/>
  </p:notesMasterIdLst>
  <p:handoutMasterIdLst>
    <p:handoutMasterId r:id="rId162"/>
  </p:handoutMasterIdLst>
  <p:sldIdLst>
    <p:sldId id="1445" r:id="rId16"/>
    <p:sldId id="1306" r:id="rId17"/>
    <p:sldId id="1307" r:id="rId18"/>
    <p:sldId id="1308" r:id="rId19"/>
    <p:sldId id="1309" r:id="rId20"/>
    <p:sldId id="1310" r:id="rId21"/>
    <p:sldId id="1311" r:id="rId22"/>
    <p:sldId id="1312" r:id="rId23"/>
    <p:sldId id="1313" r:id="rId24"/>
    <p:sldId id="1314" r:id="rId25"/>
    <p:sldId id="1315" r:id="rId26"/>
    <p:sldId id="1316" r:id="rId27"/>
    <p:sldId id="1317" r:id="rId28"/>
    <p:sldId id="1318" r:id="rId29"/>
    <p:sldId id="1319" r:id="rId30"/>
    <p:sldId id="1447" r:id="rId31"/>
    <p:sldId id="1448" r:id="rId32"/>
    <p:sldId id="1449" r:id="rId33"/>
    <p:sldId id="1430" r:id="rId34"/>
    <p:sldId id="1431" r:id="rId35"/>
    <p:sldId id="1432" r:id="rId36"/>
    <p:sldId id="1433" r:id="rId37"/>
    <p:sldId id="1434" r:id="rId38"/>
    <p:sldId id="1435" r:id="rId39"/>
    <p:sldId id="1677" r:id="rId40"/>
    <p:sldId id="1679" r:id="rId41"/>
    <p:sldId id="1678" r:id="rId42"/>
    <p:sldId id="1680" r:id="rId43"/>
    <p:sldId id="1437" r:id="rId44"/>
    <p:sldId id="1681" r:id="rId45"/>
    <p:sldId id="1682" r:id="rId46"/>
    <p:sldId id="1683" r:id="rId47"/>
    <p:sldId id="1684" r:id="rId48"/>
    <p:sldId id="1685" r:id="rId49"/>
    <p:sldId id="1686" r:id="rId50"/>
    <p:sldId id="1687" r:id="rId51"/>
    <p:sldId id="1688" r:id="rId52"/>
    <p:sldId id="1700" r:id="rId53"/>
    <p:sldId id="1701" r:id="rId54"/>
    <p:sldId id="1691" r:id="rId55"/>
    <p:sldId id="1692" r:id="rId56"/>
    <p:sldId id="1693" r:id="rId57"/>
    <p:sldId id="1694" r:id="rId58"/>
    <p:sldId id="1695" r:id="rId59"/>
    <p:sldId id="1696" r:id="rId60"/>
    <p:sldId id="1697" r:id="rId61"/>
    <p:sldId id="1698" r:id="rId62"/>
    <p:sldId id="1699" r:id="rId63"/>
    <p:sldId id="1702" r:id="rId64"/>
    <p:sldId id="1098" r:id="rId65"/>
    <p:sldId id="1099" r:id="rId66"/>
    <p:sldId id="1101" r:id="rId67"/>
    <p:sldId id="1102" r:id="rId68"/>
    <p:sldId id="1542" r:id="rId69"/>
    <p:sldId id="1342" r:id="rId70"/>
    <p:sldId id="1543" r:id="rId71"/>
    <p:sldId id="1541" r:id="rId72"/>
    <p:sldId id="1559" r:id="rId73"/>
    <p:sldId id="1560" r:id="rId74"/>
    <p:sldId id="1561" r:id="rId75"/>
    <p:sldId id="1562" r:id="rId76"/>
    <p:sldId id="1544" r:id="rId77"/>
    <p:sldId id="1343" r:id="rId78"/>
    <p:sldId id="1350" r:id="rId79"/>
    <p:sldId id="1351" r:id="rId80"/>
    <p:sldId id="1545" r:id="rId81"/>
    <p:sldId id="1546" r:id="rId82"/>
    <p:sldId id="1558" r:id="rId83"/>
    <p:sldId id="1074" r:id="rId84"/>
    <p:sldId id="1075" r:id="rId85"/>
    <p:sldId id="1042" r:id="rId86"/>
    <p:sldId id="1563" r:id="rId87"/>
    <p:sldId id="1564" r:id="rId88"/>
    <p:sldId id="1565" r:id="rId89"/>
    <p:sldId id="1566" r:id="rId90"/>
    <p:sldId id="1567" r:id="rId91"/>
    <p:sldId id="1568" r:id="rId92"/>
    <p:sldId id="1569" r:id="rId93"/>
    <p:sldId id="1570" r:id="rId94"/>
    <p:sldId id="1571" r:id="rId95"/>
    <p:sldId id="1572" r:id="rId96"/>
    <p:sldId id="1555" r:id="rId97"/>
    <p:sldId id="1556" r:id="rId98"/>
    <p:sldId id="1550" r:id="rId99"/>
    <p:sldId id="1551" r:id="rId100"/>
    <p:sldId id="1552" r:id="rId101"/>
    <p:sldId id="1557" r:id="rId102"/>
    <p:sldId id="1703" r:id="rId103"/>
    <p:sldId id="1704" r:id="rId104"/>
    <p:sldId id="1265" r:id="rId105"/>
    <p:sldId id="1266" r:id="rId106"/>
    <p:sldId id="1267" r:id="rId107"/>
    <p:sldId id="1268" r:id="rId108"/>
    <p:sldId id="1269" r:id="rId109"/>
    <p:sldId id="1467" r:id="rId110"/>
    <p:sldId id="1466" r:id="rId111"/>
    <p:sldId id="1705" r:id="rId112"/>
    <p:sldId id="1706" r:id="rId113"/>
    <p:sldId id="1707" r:id="rId114"/>
    <p:sldId id="1708" r:id="rId115"/>
    <p:sldId id="1709" r:id="rId116"/>
    <p:sldId id="1724" r:id="rId117"/>
    <p:sldId id="1710" r:id="rId118"/>
    <p:sldId id="1711" r:id="rId119"/>
    <p:sldId id="1712" r:id="rId120"/>
    <p:sldId id="1713" r:id="rId121"/>
    <p:sldId id="1714" r:id="rId122"/>
    <p:sldId id="1715" r:id="rId123"/>
    <p:sldId id="1716" r:id="rId124"/>
    <p:sldId id="1717" r:id="rId125"/>
    <p:sldId id="1718" r:id="rId126"/>
    <p:sldId id="1659" r:id="rId127"/>
    <p:sldId id="1660" r:id="rId128"/>
    <p:sldId id="1661" r:id="rId129"/>
    <p:sldId id="1662" r:id="rId130"/>
    <p:sldId id="1663" r:id="rId131"/>
    <p:sldId id="1664" r:id="rId132"/>
    <p:sldId id="1665" r:id="rId133"/>
    <p:sldId id="1666" r:id="rId134"/>
    <p:sldId id="1667" r:id="rId135"/>
    <p:sldId id="1668" r:id="rId136"/>
    <p:sldId id="1669" r:id="rId137"/>
    <p:sldId id="1632" r:id="rId138"/>
    <p:sldId id="1633" r:id="rId139"/>
    <p:sldId id="1634" r:id="rId140"/>
    <p:sldId id="1635" r:id="rId141"/>
    <p:sldId id="1636" r:id="rId142"/>
    <p:sldId id="1637" r:id="rId143"/>
    <p:sldId id="1638" r:id="rId144"/>
    <p:sldId id="1719" r:id="rId145"/>
    <p:sldId id="1720" r:id="rId146"/>
    <p:sldId id="1721" r:id="rId147"/>
    <p:sldId id="1726" r:id="rId148"/>
    <p:sldId id="1725" r:id="rId149"/>
    <p:sldId id="1727" r:id="rId150"/>
    <p:sldId id="1722" r:id="rId151"/>
    <p:sldId id="1723" r:id="rId152"/>
    <p:sldId id="1094" r:id="rId153"/>
    <p:sldId id="1096" r:id="rId154"/>
    <p:sldId id="1511" r:id="rId155"/>
    <p:sldId id="1512" r:id="rId156"/>
    <p:sldId id="1513" r:id="rId157"/>
    <p:sldId id="1515" r:id="rId158"/>
    <p:sldId id="1516" r:id="rId159"/>
    <p:sldId id="1413" r:id="rId16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00000"/>
    <a:srgbClr val="0049DA"/>
    <a:srgbClr val="FEF4CA"/>
    <a:srgbClr val="FFDE9D"/>
    <a:srgbClr val="FFFFFF"/>
    <a:srgbClr val="008A3E"/>
    <a:srgbClr val="336600"/>
    <a:srgbClr val="A50021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40"/>
    </p:cViewPr>
  </p:sorterViewPr>
  <p:notesViewPr>
    <p:cSldViewPr>
      <p:cViewPr varScale="1">
        <p:scale>
          <a:sx n="54" d="100"/>
          <a:sy n="54" d="100"/>
        </p:scale>
        <p:origin x="-18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38" Type="http://schemas.openxmlformats.org/officeDocument/2006/relationships/slide" Target="slides/slide123.xml"/><Relationship Id="rId154" Type="http://schemas.openxmlformats.org/officeDocument/2006/relationships/slide" Target="slides/slide139.xml"/><Relationship Id="rId159" Type="http://schemas.openxmlformats.org/officeDocument/2006/relationships/slide" Target="slides/slide144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144" Type="http://schemas.openxmlformats.org/officeDocument/2006/relationships/slide" Target="slides/slide129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65" Type="http://schemas.openxmlformats.org/officeDocument/2006/relationships/theme" Target="theme/theme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slide" Target="slides/slide119.xml"/><Relationship Id="rId139" Type="http://schemas.openxmlformats.org/officeDocument/2006/relationships/slide" Target="slides/slide12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55" Type="http://schemas.openxmlformats.org/officeDocument/2006/relationships/slide" Target="slides/slide140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45" Type="http://schemas.openxmlformats.org/officeDocument/2006/relationships/slide" Target="slides/slide130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51" Type="http://schemas.openxmlformats.org/officeDocument/2006/relationships/slide" Target="slides/slide136.xml"/><Relationship Id="rId156" Type="http://schemas.openxmlformats.org/officeDocument/2006/relationships/slide" Target="slides/slide141.xml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+mj-lt"/>
                    <a:cs typeface="Times New Roman" pitchFamily="18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Sem necessidade</c:v>
                </c:pt>
                <c:pt idx="1">
                  <c:v>Necessidade mínima</c:v>
                </c:pt>
                <c:pt idx="2">
                  <c:v>Necessidade moderada</c:v>
                </c:pt>
                <c:pt idx="3">
                  <c:v>Necessidade máxima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53.4</c:v>
                </c:pt>
                <c:pt idx="1">
                  <c:v>26.7</c:v>
                </c:pt>
                <c:pt idx="2">
                  <c:v>10.5</c:v>
                </c:pt>
                <c:pt idx="3">
                  <c:v>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2.5434246092372811E-2"/>
          <c:y val="0.82122192855690668"/>
          <c:w val="0.97355484567142814"/>
          <c:h val="0.15086460319466349"/>
        </c:manualLayout>
      </c:layout>
      <c:overlay val="0"/>
      <c:txPr>
        <a:bodyPr/>
        <a:lstStyle/>
        <a:p>
          <a:pPr>
            <a:defRPr sz="2000">
              <a:latin typeface="+mj-lt"/>
              <a:cs typeface="Times New Roman" pitchFamily="18" charset="0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09680407596486E-2"/>
          <c:y val="0.16506415505008548"/>
          <c:w val="0.91101694915253917"/>
          <c:h val="0.6217948717948772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Escala Zarit</c:v>
                </c:pt>
              </c:strCache>
            </c:strRef>
          </c:tx>
          <c:spPr>
            <a:ln w="19103">
              <a:solidFill>
                <a:srgbClr val="FF0000"/>
              </a:solidFill>
              <a:prstDash val="solid"/>
            </a:ln>
          </c:spPr>
          <c:marker>
            <c:symbol val="diamond"/>
            <c:size val="7"/>
            <c:spPr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Sheet1!$B$1:$BH$1</c:f>
              <c:numCache>
                <c:formatCode>General</c:formatCode>
                <c:ptCount val="5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66</c:v>
                </c:pt>
                <c:pt idx="44">
                  <c:v>68</c:v>
                </c:pt>
                <c:pt idx="45">
                  <c:v>69</c:v>
                </c:pt>
                <c:pt idx="46">
                  <c:v>70</c:v>
                </c:pt>
                <c:pt idx="47">
                  <c:v>72</c:v>
                </c:pt>
                <c:pt idx="48">
                  <c:v>74</c:v>
                </c:pt>
                <c:pt idx="49">
                  <c:v>77</c:v>
                </c:pt>
                <c:pt idx="50">
                  <c:v>78</c:v>
                </c:pt>
                <c:pt idx="51">
                  <c:v>79</c:v>
                </c:pt>
                <c:pt idx="52">
                  <c:v>81</c:v>
                </c:pt>
                <c:pt idx="53">
                  <c:v>82</c:v>
                </c:pt>
                <c:pt idx="54">
                  <c:v>87</c:v>
                </c:pt>
                <c:pt idx="55">
                  <c:v>93</c:v>
                </c:pt>
                <c:pt idx="56">
                  <c:v>97</c:v>
                </c:pt>
                <c:pt idx="57">
                  <c:v>98</c:v>
                </c:pt>
                <c:pt idx="58">
                  <c:v>102</c:v>
                </c:pt>
              </c:numCache>
            </c:numRef>
          </c:cat>
          <c:val>
            <c:numRef>
              <c:f>Sheet1!$B$2:$BH$2</c:f>
              <c:numCache>
                <c:formatCode>General</c:formatCode>
                <c:ptCount val="59"/>
                <c:pt idx="0">
                  <c:v>2.2999999999999998</c:v>
                </c:pt>
                <c:pt idx="1">
                  <c:v>1.2</c:v>
                </c:pt>
                <c:pt idx="2">
                  <c:v>4.3</c:v>
                </c:pt>
                <c:pt idx="3">
                  <c:v>2.5</c:v>
                </c:pt>
                <c:pt idx="4">
                  <c:v>2.5</c:v>
                </c:pt>
                <c:pt idx="5">
                  <c:v>1.3</c:v>
                </c:pt>
                <c:pt idx="6">
                  <c:v>3.9</c:v>
                </c:pt>
                <c:pt idx="7">
                  <c:v>3.6</c:v>
                </c:pt>
                <c:pt idx="8">
                  <c:v>2.2000000000000002</c:v>
                </c:pt>
                <c:pt idx="9">
                  <c:v>4.8</c:v>
                </c:pt>
                <c:pt idx="10">
                  <c:v>2.2999999999999998</c:v>
                </c:pt>
                <c:pt idx="11">
                  <c:v>4.4000000000000004</c:v>
                </c:pt>
                <c:pt idx="12">
                  <c:v>4.0999999999999996</c:v>
                </c:pt>
                <c:pt idx="13">
                  <c:v>1.3</c:v>
                </c:pt>
                <c:pt idx="14">
                  <c:v>4.0999999999999996</c:v>
                </c:pt>
                <c:pt idx="15">
                  <c:v>2.5</c:v>
                </c:pt>
                <c:pt idx="16">
                  <c:v>3.8</c:v>
                </c:pt>
                <c:pt idx="17">
                  <c:v>1.2</c:v>
                </c:pt>
                <c:pt idx="18">
                  <c:v>2.6</c:v>
                </c:pt>
                <c:pt idx="19">
                  <c:v>3.7</c:v>
                </c:pt>
                <c:pt idx="20">
                  <c:v>2.4</c:v>
                </c:pt>
                <c:pt idx="21">
                  <c:v>2.2000000000000002</c:v>
                </c:pt>
                <c:pt idx="22">
                  <c:v>3.4</c:v>
                </c:pt>
                <c:pt idx="23">
                  <c:v>1.7000000000000008</c:v>
                </c:pt>
                <c:pt idx="24">
                  <c:v>3.2</c:v>
                </c:pt>
                <c:pt idx="25">
                  <c:v>2.9</c:v>
                </c:pt>
                <c:pt idx="26">
                  <c:v>2.5</c:v>
                </c:pt>
                <c:pt idx="27">
                  <c:v>0.30000000000000032</c:v>
                </c:pt>
                <c:pt idx="28">
                  <c:v>0.8</c:v>
                </c:pt>
                <c:pt idx="29">
                  <c:v>1.8</c:v>
                </c:pt>
                <c:pt idx="30">
                  <c:v>1.3</c:v>
                </c:pt>
                <c:pt idx="31">
                  <c:v>1.3</c:v>
                </c:pt>
                <c:pt idx="32">
                  <c:v>0.60000000000000064</c:v>
                </c:pt>
                <c:pt idx="33">
                  <c:v>0.60000000000000064</c:v>
                </c:pt>
                <c:pt idx="34">
                  <c:v>1.5</c:v>
                </c:pt>
                <c:pt idx="35">
                  <c:v>0.2</c:v>
                </c:pt>
                <c:pt idx="36">
                  <c:v>1</c:v>
                </c:pt>
                <c:pt idx="37">
                  <c:v>0.4</c:v>
                </c:pt>
                <c:pt idx="38">
                  <c:v>1.1000000000000001</c:v>
                </c:pt>
                <c:pt idx="39">
                  <c:v>0.4</c:v>
                </c:pt>
                <c:pt idx="40">
                  <c:v>2</c:v>
                </c:pt>
                <c:pt idx="41">
                  <c:v>0.2</c:v>
                </c:pt>
                <c:pt idx="42">
                  <c:v>1</c:v>
                </c:pt>
                <c:pt idx="43">
                  <c:v>0.4</c:v>
                </c:pt>
                <c:pt idx="44">
                  <c:v>0.8</c:v>
                </c:pt>
                <c:pt idx="45">
                  <c:v>0.2</c:v>
                </c:pt>
                <c:pt idx="46">
                  <c:v>0.5</c:v>
                </c:pt>
                <c:pt idx="47">
                  <c:v>1</c:v>
                </c:pt>
                <c:pt idx="48">
                  <c:v>1.6</c:v>
                </c:pt>
                <c:pt idx="49">
                  <c:v>0.1</c:v>
                </c:pt>
                <c:pt idx="50">
                  <c:v>0.8</c:v>
                </c:pt>
                <c:pt idx="51">
                  <c:v>0.60000000000000064</c:v>
                </c:pt>
                <c:pt idx="52">
                  <c:v>1</c:v>
                </c:pt>
                <c:pt idx="53">
                  <c:v>0.30000000000000032</c:v>
                </c:pt>
                <c:pt idx="54">
                  <c:v>0.4</c:v>
                </c:pt>
                <c:pt idx="55">
                  <c:v>0.4</c:v>
                </c:pt>
                <c:pt idx="56">
                  <c:v>0.2</c:v>
                </c:pt>
                <c:pt idx="57">
                  <c:v>0.9</c:v>
                </c:pt>
                <c:pt idx="58">
                  <c:v>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616704"/>
        <c:axId val="190619008"/>
      </c:lineChart>
      <c:catAx>
        <c:axId val="190616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50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Nº de pontos</a:t>
                </a:r>
              </a:p>
            </c:rich>
          </c:tx>
          <c:layout>
            <c:manualLayout>
              <c:xMode val="edge"/>
              <c:yMode val="edge"/>
              <c:x val="0.46080508474576282"/>
              <c:y val="0.87500000000000255"/>
            </c:manualLayout>
          </c:layout>
          <c:overlay val="0"/>
          <c:spPr>
            <a:noFill/>
            <a:ln w="3820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776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50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90619008"/>
        <c:crosses val="autoZero"/>
        <c:auto val="1"/>
        <c:lblAlgn val="ctr"/>
        <c:lblOffset val="105"/>
        <c:tickLblSkip val="3"/>
        <c:tickMarkSkip val="1"/>
        <c:noMultiLvlLbl val="0"/>
      </c:catAx>
      <c:valAx>
        <c:axId val="190619008"/>
        <c:scaling>
          <c:orientation val="minMax"/>
          <c:max val="6"/>
          <c:min val="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504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%</a:t>
                </a:r>
              </a:p>
            </c:rich>
          </c:tx>
          <c:layout>
            <c:manualLayout>
              <c:xMode val="edge"/>
              <c:yMode val="edge"/>
              <c:x val="5.4025423728813846E-2"/>
              <c:y val="8.1730769230769246E-2"/>
            </c:manualLayout>
          </c:layout>
          <c:overlay val="0"/>
          <c:spPr>
            <a:noFill/>
            <a:ln w="3820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77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0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90616704"/>
        <c:crosses val="autoZero"/>
        <c:crossBetween val="between"/>
        <c:majorUnit val="1"/>
      </c:valAx>
      <c:spPr>
        <a:noFill/>
        <a:ln w="3820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70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1B3DA-C206-4ECA-99C8-410D5C8E44FD}" type="doc">
      <dgm:prSet loTypeId="urn:microsoft.com/office/officeart/2005/8/layout/radial4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88BB036-0E83-4667-AD21-098D66083A72}">
      <dgm:prSet phldrT="[Texto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3600" b="1" dirty="0" smtClean="0">
              <a:solidFill>
                <a:schemeClr val="tx1"/>
              </a:solidFill>
              <a:effectLst/>
              <a:latin typeface="+mn-lt"/>
              <a:cs typeface="Calibri" pitchFamily="34" charset="0"/>
            </a:rPr>
            <a:t>Os idosos do Brasil </a:t>
          </a:r>
          <a:endParaRPr lang="pt-BR" sz="3600" b="1" dirty="0">
            <a:solidFill>
              <a:schemeClr val="tx1"/>
            </a:solidFill>
            <a:effectLst/>
            <a:latin typeface="+mn-lt"/>
          </a:endParaRPr>
        </a:p>
      </dgm:t>
    </dgm:pt>
    <dgm:pt modelId="{ACE0141D-BF39-411B-98C9-0073BA4B3EA1}" type="parTrans" cxnId="{6DBA6DD5-E532-4D92-9943-92B235DDF3AE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6D19DB76-B099-43EC-91FF-F8324180E328}" type="sibTrans" cxnId="{6DBA6DD5-E532-4D92-9943-92B235DDF3AE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DE1930A7-B5FE-451C-A7E7-CABD1813B041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pt-BR" sz="2800" b="0" dirty="0" smtClean="0">
              <a:solidFill>
                <a:schemeClr val="tx1"/>
              </a:solidFill>
              <a:effectLst/>
              <a:latin typeface="+mn-lt"/>
            </a:rPr>
            <a:t>99% vivem na comunidade</a:t>
          </a:r>
          <a:endParaRPr lang="pt-BR" sz="2800" b="0" dirty="0">
            <a:solidFill>
              <a:schemeClr val="tx1"/>
            </a:solidFill>
            <a:effectLst/>
            <a:latin typeface="+mn-lt"/>
          </a:endParaRPr>
        </a:p>
      </dgm:t>
    </dgm:pt>
    <dgm:pt modelId="{DAFD7B82-FD63-452A-A5BF-55E3CCD59A49}" type="parTrans" cxnId="{D77C9ADB-59E4-4245-8AC0-51417BB85202}">
      <dgm:prSet/>
      <dgm:spPr>
        <a:ln>
          <a:solidFill>
            <a:schemeClr val="tx1"/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400" b="0">
            <a:solidFill>
              <a:schemeClr val="tx1"/>
            </a:solidFill>
            <a:effectLst/>
            <a:latin typeface="+mn-lt"/>
          </a:endParaRPr>
        </a:p>
      </dgm:t>
    </dgm:pt>
    <dgm:pt modelId="{CE41E911-3ACA-465E-BA64-F2943EE2E1B5}" type="sibTrans" cxnId="{D77C9ADB-59E4-4245-8AC0-51417BB85202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59A9FAAE-91F7-4E75-9956-3091DEA91EA4}">
      <dgm:prSet phldrT="[Texto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2800" b="0" dirty="0" smtClean="0">
              <a:solidFill>
                <a:schemeClr val="tx1"/>
              </a:solidFill>
              <a:effectLst/>
              <a:latin typeface="+mn-lt"/>
            </a:rPr>
            <a:t>1% vive em instituições</a:t>
          </a:r>
          <a:endParaRPr lang="pt-BR" sz="2800" b="0" dirty="0">
            <a:solidFill>
              <a:schemeClr val="tx1"/>
            </a:solidFill>
            <a:effectLst/>
            <a:latin typeface="+mn-lt"/>
          </a:endParaRPr>
        </a:p>
      </dgm:t>
    </dgm:pt>
    <dgm:pt modelId="{853982C3-54F2-4817-9809-06A02FD2EBEF}" type="parTrans" cxnId="{7DD2AE7C-7FE7-40D7-AAC8-87CB740E8E8A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400" b="0">
            <a:solidFill>
              <a:schemeClr val="tx1"/>
            </a:solidFill>
            <a:effectLst/>
            <a:latin typeface="+mn-lt"/>
          </a:endParaRPr>
        </a:p>
      </dgm:t>
    </dgm:pt>
    <dgm:pt modelId="{91C6F101-B2D8-4C6B-A280-9E012830C16C}" type="sibTrans" cxnId="{7DD2AE7C-7FE7-40D7-AAC8-87CB740E8E8A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71FB46F6-2FBE-45C5-92EB-CC5C0A84DEDA}">
      <dgm:prSet phldrT="[Texto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800" b="0" dirty="0" smtClean="0">
              <a:solidFill>
                <a:schemeClr val="tx1"/>
              </a:solidFill>
              <a:effectLst/>
              <a:latin typeface="+mn-lt"/>
            </a:rPr>
            <a:t>25% com alguma incapacidade</a:t>
          </a:r>
        </a:p>
      </dgm:t>
    </dgm:pt>
    <dgm:pt modelId="{57C0CA85-5AB5-45A8-B0F2-31B46BC753FE}" type="parTrans" cxnId="{6342315F-9840-4469-A6EA-2F930538B6BF}">
      <dgm:prSet/>
      <dgm:spPr>
        <a:solidFill>
          <a:srgbClr val="C00000"/>
        </a:solidFill>
        <a:ln>
          <a:solidFill>
            <a:schemeClr val="tx1"/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400" b="0">
            <a:solidFill>
              <a:schemeClr val="tx1"/>
            </a:solidFill>
            <a:effectLst/>
            <a:latin typeface="+mn-lt"/>
          </a:endParaRPr>
        </a:p>
      </dgm:t>
    </dgm:pt>
    <dgm:pt modelId="{FAF3FC88-11BC-4A44-8B06-70794516278C}" type="sibTrans" cxnId="{6342315F-9840-4469-A6EA-2F930538B6BF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69B62412-FF70-4AFA-92B7-DDECCD8B4BB5}">
      <dgm:prSet phldrT="[Texto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800" b="0" dirty="0" smtClean="0">
              <a:solidFill>
                <a:schemeClr val="tx1"/>
              </a:solidFill>
              <a:effectLst/>
              <a:latin typeface="+mn-lt"/>
            </a:rPr>
            <a:t>75% independentes para o </a:t>
          </a:r>
          <a:r>
            <a:rPr lang="pt-BR" sz="2800" b="0" dirty="0" err="1" smtClean="0">
              <a:solidFill>
                <a:schemeClr val="tx1"/>
              </a:solidFill>
              <a:effectLst/>
              <a:latin typeface="+mn-lt"/>
            </a:rPr>
            <a:t>auto-cuidado</a:t>
          </a:r>
          <a:endParaRPr lang="pt-BR" sz="2800" b="0" dirty="0">
            <a:solidFill>
              <a:schemeClr val="tx1"/>
            </a:solidFill>
            <a:effectLst/>
            <a:latin typeface="+mn-lt"/>
          </a:endParaRPr>
        </a:p>
      </dgm:t>
    </dgm:pt>
    <dgm:pt modelId="{83044208-1E3C-4E18-84BC-FA923330DF24}" type="parTrans" cxnId="{1C79B7FC-6512-49D2-B477-8813A367A322}">
      <dgm:prSet/>
      <dgm:spPr>
        <a:solidFill>
          <a:srgbClr val="92D050"/>
        </a:solidFill>
        <a:ln>
          <a:solidFill>
            <a:schemeClr val="tx1"/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400" b="0">
            <a:solidFill>
              <a:schemeClr val="tx1"/>
            </a:solidFill>
            <a:effectLst/>
            <a:latin typeface="+mn-lt"/>
          </a:endParaRPr>
        </a:p>
      </dgm:t>
    </dgm:pt>
    <dgm:pt modelId="{0EDFC64C-5B3A-4205-BBE0-DF3709E1D87D}" type="sibTrans" cxnId="{1C79B7FC-6512-49D2-B477-8813A367A322}">
      <dgm:prSet/>
      <dgm:spPr/>
      <dgm:t>
        <a:bodyPr/>
        <a:lstStyle/>
        <a:p>
          <a:endParaRPr lang="pt-BR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F69AE8D2-20A9-430F-A65A-77205CE8E8E2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pt-BR" sz="2800" b="0" u="none" dirty="0" smtClean="0">
              <a:solidFill>
                <a:schemeClr val="tx1"/>
              </a:solidFill>
              <a:effectLst/>
              <a:latin typeface="+mn-lt"/>
            </a:rPr>
            <a:t>60% com alguma doença crônica</a:t>
          </a:r>
        </a:p>
      </dgm:t>
    </dgm:pt>
    <dgm:pt modelId="{665FA0E2-E347-4572-A997-45F2BD73557C}" type="parTrans" cxnId="{2C856CED-B7E8-4809-A42D-F541CC8A08B9}">
      <dgm:prSet/>
      <dgm:spPr>
        <a:ln>
          <a:solidFill>
            <a:schemeClr val="tx1"/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b="0">
            <a:solidFill>
              <a:schemeClr val="tx1"/>
            </a:solidFill>
            <a:effectLst/>
            <a:latin typeface="+mn-lt"/>
          </a:endParaRPr>
        </a:p>
      </dgm:t>
    </dgm:pt>
    <dgm:pt modelId="{5320B9E5-111C-4674-A83C-FE87D475A81D}" type="sibTrans" cxnId="{2C856CED-B7E8-4809-A42D-F541CC8A08B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29BC03-63A8-4A2E-9C22-8071D3C1E747}" type="pres">
      <dgm:prSet presAssocID="{2B51B3DA-C206-4ECA-99C8-410D5C8E44F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E79F590-F7C7-45DF-8AE0-B73DF3E9D12C}" type="pres">
      <dgm:prSet presAssocID="{D88BB036-0E83-4667-AD21-098D66083A72}" presName="centerShape" presStyleLbl="node0" presStyleIdx="0" presStyleCnt="1"/>
      <dgm:spPr/>
      <dgm:t>
        <a:bodyPr/>
        <a:lstStyle/>
        <a:p>
          <a:endParaRPr lang="pt-BR"/>
        </a:p>
      </dgm:t>
    </dgm:pt>
    <dgm:pt modelId="{F7309523-2AA5-40AA-A8B1-7DA8750D77E0}" type="pres">
      <dgm:prSet presAssocID="{DAFD7B82-FD63-452A-A5BF-55E3CCD59A49}" presName="parTrans" presStyleLbl="bgSibTrans2D1" presStyleIdx="0" presStyleCnt="5"/>
      <dgm:spPr/>
      <dgm:t>
        <a:bodyPr/>
        <a:lstStyle/>
        <a:p>
          <a:endParaRPr lang="pt-BR"/>
        </a:p>
      </dgm:t>
    </dgm:pt>
    <dgm:pt modelId="{B955FCCF-0074-4275-B7AA-D382732786A3}" type="pres">
      <dgm:prSet presAssocID="{DE1930A7-B5FE-451C-A7E7-CABD1813B041}" presName="node" presStyleLbl="node1" presStyleIdx="0" presStyleCnt="5" custRadScaleRad="94826" custRadScaleInc="-139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D7A8BB-591B-45AB-8DE4-46442840344D}" type="pres">
      <dgm:prSet presAssocID="{853982C3-54F2-4817-9809-06A02FD2EBEF}" presName="parTrans" presStyleLbl="bgSibTrans2D1" presStyleIdx="1" presStyleCnt="5"/>
      <dgm:spPr/>
      <dgm:t>
        <a:bodyPr/>
        <a:lstStyle/>
        <a:p>
          <a:endParaRPr lang="pt-BR"/>
        </a:p>
      </dgm:t>
    </dgm:pt>
    <dgm:pt modelId="{7F114844-40CC-4990-8271-503347CE3092}" type="pres">
      <dgm:prSet presAssocID="{59A9FAAE-91F7-4E75-9956-3091DEA91EA4}" presName="node" presStyleLbl="node1" presStyleIdx="1" presStyleCnt="5" custRadScaleRad="102214" custRadScaleInc="-135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17EC03-EE72-4AC8-BE34-596B69682BC6}" type="pres">
      <dgm:prSet presAssocID="{83044208-1E3C-4E18-84BC-FA923330DF24}" presName="parTrans" presStyleLbl="bgSibTrans2D1" presStyleIdx="2" presStyleCnt="5"/>
      <dgm:spPr/>
      <dgm:t>
        <a:bodyPr/>
        <a:lstStyle/>
        <a:p>
          <a:endParaRPr lang="pt-BR"/>
        </a:p>
      </dgm:t>
    </dgm:pt>
    <dgm:pt modelId="{EF2879EB-3146-4370-82F0-2287CAAEB91C}" type="pres">
      <dgm:prSet presAssocID="{69B62412-FF70-4AFA-92B7-DDECCD8B4BB5}" presName="node" presStyleLbl="node1" presStyleIdx="2" presStyleCnt="5" custScaleX="1188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64406F-FB8C-4405-8633-A196B74424B2}" type="pres">
      <dgm:prSet presAssocID="{57C0CA85-5AB5-45A8-B0F2-31B46BC753FE}" presName="parTrans" presStyleLbl="bgSibTrans2D1" presStyleIdx="3" presStyleCnt="5"/>
      <dgm:spPr/>
      <dgm:t>
        <a:bodyPr/>
        <a:lstStyle/>
        <a:p>
          <a:endParaRPr lang="pt-BR"/>
        </a:p>
      </dgm:t>
    </dgm:pt>
    <dgm:pt modelId="{54E4A7EC-3247-45D1-B049-3EB632F5E337}" type="pres">
      <dgm:prSet presAssocID="{71FB46F6-2FBE-45C5-92EB-CC5C0A84DEDA}" presName="node" presStyleLbl="node1" presStyleIdx="3" presStyleCnt="5" custRadScaleRad="104900" custRadScaleInc="429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DB2243-AAE8-4BE3-B450-E0A141E27965}" type="pres">
      <dgm:prSet presAssocID="{665FA0E2-E347-4572-A997-45F2BD73557C}" presName="parTrans" presStyleLbl="bgSibTrans2D1" presStyleIdx="4" presStyleCnt="5"/>
      <dgm:spPr/>
      <dgm:t>
        <a:bodyPr/>
        <a:lstStyle/>
        <a:p>
          <a:endParaRPr lang="pt-BR"/>
        </a:p>
      </dgm:t>
    </dgm:pt>
    <dgm:pt modelId="{F406017C-210D-4B72-A51C-1777746409C0}" type="pres">
      <dgm:prSet presAssocID="{F69AE8D2-20A9-430F-A65A-77205CE8E8E2}" presName="node" presStyleLbl="node1" presStyleIdx="4" presStyleCnt="5" custRadScaleRad="94925" custRadScaleInc="-210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A619ED4-EC40-43B7-92DF-1CACD195364F}" type="presOf" srcId="{D88BB036-0E83-4667-AD21-098D66083A72}" destId="{3E79F590-F7C7-45DF-8AE0-B73DF3E9D12C}" srcOrd="0" destOrd="0" presId="urn:microsoft.com/office/officeart/2005/8/layout/radial4"/>
    <dgm:cxn modelId="{7DD2AE7C-7FE7-40D7-AAC8-87CB740E8E8A}" srcId="{D88BB036-0E83-4667-AD21-098D66083A72}" destId="{59A9FAAE-91F7-4E75-9956-3091DEA91EA4}" srcOrd="1" destOrd="0" parTransId="{853982C3-54F2-4817-9809-06A02FD2EBEF}" sibTransId="{91C6F101-B2D8-4C6B-A280-9E012830C16C}"/>
    <dgm:cxn modelId="{4815AEF4-0AD5-4537-9683-DB1AC553A5B7}" type="presOf" srcId="{83044208-1E3C-4E18-84BC-FA923330DF24}" destId="{7F17EC03-EE72-4AC8-BE34-596B69682BC6}" srcOrd="0" destOrd="0" presId="urn:microsoft.com/office/officeart/2005/8/layout/radial4"/>
    <dgm:cxn modelId="{1C5A26CF-4B39-4AE4-A567-A4976589F5D8}" type="presOf" srcId="{2B51B3DA-C206-4ECA-99C8-410D5C8E44FD}" destId="{7D29BC03-63A8-4A2E-9C22-8071D3C1E747}" srcOrd="0" destOrd="0" presId="urn:microsoft.com/office/officeart/2005/8/layout/radial4"/>
    <dgm:cxn modelId="{1C79B7FC-6512-49D2-B477-8813A367A322}" srcId="{D88BB036-0E83-4667-AD21-098D66083A72}" destId="{69B62412-FF70-4AFA-92B7-DDECCD8B4BB5}" srcOrd="2" destOrd="0" parTransId="{83044208-1E3C-4E18-84BC-FA923330DF24}" sibTransId="{0EDFC64C-5B3A-4205-BBE0-DF3709E1D87D}"/>
    <dgm:cxn modelId="{D77C9ADB-59E4-4245-8AC0-51417BB85202}" srcId="{D88BB036-0E83-4667-AD21-098D66083A72}" destId="{DE1930A7-B5FE-451C-A7E7-CABD1813B041}" srcOrd="0" destOrd="0" parTransId="{DAFD7B82-FD63-452A-A5BF-55E3CCD59A49}" sibTransId="{CE41E911-3ACA-465E-BA64-F2943EE2E1B5}"/>
    <dgm:cxn modelId="{DFEF78E4-F8A8-4428-9C64-BBE2C936C2B2}" type="presOf" srcId="{665FA0E2-E347-4572-A997-45F2BD73557C}" destId="{63DB2243-AAE8-4BE3-B450-E0A141E27965}" srcOrd="0" destOrd="0" presId="urn:microsoft.com/office/officeart/2005/8/layout/radial4"/>
    <dgm:cxn modelId="{356FC2B1-64E4-4F21-AE3F-B3C7EFC288B4}" type="presOf" srcId="{F69AE8D2-20A9-430F-A65A-77205CE8E8E2}" destId="{F406017C-210D-4B72-A51C-1777746409C0}" srcOrd="0" destOrd="0" presId="urn:microsoft.com/office/officeart/2005/8/layout/radial4"/>
    <dgm:cxn modelId="{6342315F-9840-4469-A6EA-2F930538B6BF}" srcId="{D88BB036-0E83-4667-AD21-098D66083A72}" destId="{71FB46F6-2FBE-45C5-92EB-CC5C0A84DEDA}" srcOrd="3" destOrd="0" parTransId="{57C0CA85-5AB5-45A8-B0F2-31B46BC753FE}" sibTransId="{FAF3FC88-11BC-4A44-8B06-70794516278C}"/>
    <dgm:cxn modelId="{2C856CED-B7E8-4809-A42D-F541CC8A08B9}" srcId="{D88BB036-0E83-4667-AD21-098D66083A72}" destId="{F69AE8D2-20A9-430F-A65A-77205CE8E8E2}" srcOrd="4" destOrd="0" parTransId="{665FA0E2-E347-4572-A997-45F2BD73557C}" sibTransId="{5320B9E5-111C-4674-A83C-FE87D475A81D}"/>
    <dgm:cxn modelId="{9335BAA2-EF19-4FBA-BAB5-D837F8A8457B}" type="presOf" srcId="{DE1930A7-B5FE-451C-A7E7-CABD1813B041}" destId="{B955FCCF-0074-4275-B7AA-D382732786A3}" srcOrd="0" destOrd="0" presId="urn:microsoft.com/office/officeart/2005/8/layout/radial4"/>
    <dgm:cxn modelId="{BD813D76-3AD1-4573-8B8E-762FF7FF0AB6}" type="presOf" srcId="{853982C3-54F2-4817-9809-06A02FD2EBEF}" destId="{8ED7A8BB-591B-45AB-8DE4-46442840344D}" srcOrd="0" destOrd="0" presId="urn:microsoft.com/office/officeart/2005/8/layout/radial4"/>
    <dgm:cxn modelId="{1F143180-E73B-477A-9F91-3390B144554B}" type="presOf" srcId="{DAFD7B82-FD63-452A-A5BF-55E3CCD59A49}" destId="{F7309523-2AA5-40AA-A8B1-7DA8750D77E0}" srcOrd="0" destOrd="0" presId="urn:microsoft.com/office/officeart/2005/8/layout/radial4"/>
    <dgm:cxn modelId="{D01D6F55-327D-42B6-AC7D-85ABB34F8C80}" type="presOf" srcId="{71FB46F6-2FBE-45C5-92EB-CC5C0A84DEDA}" destId="{54E4A7EC-3247-45D1-B049-3EB632F5E337}" srcOrd="0" destOrd="0" presId="urn:microsoft.com/office/officeart/2005/8/layout/radial4"/>
    <dgm:cxn modelId="{DDD536F5-9B71-4EFB-B651-58549B597BDD}" type="presOf" srcId="{69B62412-FF70-4AFA-92B7-DDECCD8B4BB5}" destId="{EF2879EB-3146-4370-82F0-2287CAAEB91C}" srcOrd="0" destOrd="0" presId="urn:microsoft.com/office/officeart/2005/8/layout/radial4"/>
    <dgm:cxn modelId="{6DBA6DD5-E532-4D92-9943-92B235DDF3AE}" srcId="{2B51B3DA-C206-4ECA-99C8-410D5C8E44FD}" destId="{D88BB036-0E83-4667-AD21-098D66083A72}" srcOrd="0" destOrd="0" parTransId="{ACE0141D-BF39-411B-98C9-0073BA4B3EA1}" sibTransId="{6D19DB76-B099-43EC-91FF-F8324180E328}"/>
    <dgm:cxn modelId="{FFBCD623-988A-44BB-AA99-CF62CEE41873}" type="presOf" srcId="{59A9FAAE-91F7-4E75-9956-3091DEA91EA4}" destId="{7F114844-40CC-4990-8271-503347CE3092}" srcOrd="0" destOrd="0" presId="urn:microsoft.com/office/officeart/2005/8/layout/radial4"/>
    <dgm:cxn modelId="{CEFD40CB-107B-49BF-9B12-F3DF7562AB84}" type="presOf" srcId="{57C0CA85-5AB5-45A8-B0F2-31B46BC753FE}" destId="{1764406F-FB8C-4405-8633-A196B74424B2}" srcOrd="0" destOrd="0" presId="urn:microsoft.com/office/officeart/2005/8/layout/radial4"/>
    <dgm:cxn modelId="{4104046A-6B49-43D5-A8DA-E3B19AE0A072}" type="presParOf" srcId="{7D29BC03-63A8-4A2E-9C22-8071D3C1E747}" destId="{3E79F590-F7C7-45DF-8AE0-B73DF3E9D12C}" srcOrd="0" destOrd="0" presId="urn:microsoft.com/office/officeart/2005/8/layout/radial4"/>
    <dgm:cxn modelId="{E046CAAE-D93B-41D8-AB87-814FA6DABD59}" type="presParOf" srcId="{7D29BC03-63A8-4A2E-9C22-8071D3C1E747}" destId="{F7309523-2AA5-40AA-A8B1-7DA8750D77E0}" srcOrd="1" destOrd="0" presId="urn:microsoft.com/office/officeart/2005/8/layout/radial4"/>
    <dgm:cxn modelId="{1DA5B993-9593-4CBC-B107-1AD2F122F67C}" type="presParOf" srcId="{7D29BC03-63A8-4A2E-9C22-8071D3C1E747}" destId="{B955FCCF-0074-4275-B7AA-D382732786A3}" srcOrd="2" destOrd="0" presId="urn:microsoft.com/office/officeart/2005/8/layout/radial4"/>
    <dgm:cxn modelId="{19E14EF3-246D-464B-A305-F29C9CC9DFFC}" type="presParOf" srcId="{7D29BC03-63A8-4A2E-9C22-8071D3C1E747}" destId="{8ED7A8BB-591B-45AB-8DE4-46442840344D}" srcOrd="3" destOrd="0" presId="urn:microsoft.com/office/officeart/2005/8/layout/radial4"/>
    <dgm:cxn modelId="{94060B54-B204-4D42-A8E9-60EBF9C98758}" type="presParOf" srcId="{7D29BC03-63A8-4A2E-9C22-8071D3C1E747}" destId="{7F114844-40CC-4990-8271-503347CE3092}" srcOrd="4" destOrd="0" presId="urn:microsoft.com/office/officeart/2005/8/layout/radial4"/>
    <dgm:cxn modelId="{5D1882F2-5BE0-4A05-9396-5224BDC2A96F}" type="presParOf" srcId="{7D29BC03-63A8-4A2E-9C22-8071D3C1E747}" destId="{7F17EC03-EE72-4AC8-BE34-596B69682BC6}" srcOrd="5" destOrd="0" presId="urn:microsoft.com/office/officeart/2005/8/layout/radial4"/>
    <dgm:cxn modelId="{09C39FC2-B4DB-450A-A186-0988A300FD46}" type="presParOf" srcId="{7D29BC03-63A8-4A2E-9C22-8071D3C1E747}" destId="{EF2879EB-3146-4370-82F0-2287CAAEB91C}" srcOrd="6" destOrd="0" presId="urn:microsoft.com/office/officeart/2005/8/layout/radial4"/>
    <dgm:cxn modelId="{FCE3E313-8EB2-4C73-B996-E70E0A7D642E}" type="presParOf" srcId="{7D29BC03-63A8-4A2E-9C22-8071D3C1E747}" destId="{1764406F-FB8C-4405-8633-A196B74424B2}" srcOrd="7" destOrd="0" presId="urn:microsoft.com/office/officeart/2005/8/layout/radial4"/>
    <dgm:cxn modelId="{859FBC96-D16B-43B6-8DE9-0D82D06FAA93}" type="presParOf" srcId="{7D29BC03-63A8-4A2E-9C22-8071D3C1E747}" destId="{54E4A7EC-3247-45D1-B049-3EB632F5E337}" srcOrd="8" destOrd="0" presId="urn:microsoft.com/office/officeart/2005/8/layout/radial4"/>
    <dgm:cxn modelId="{007EA2BD-64B5-4194-B3B6-88D0251EF02F}" type="presParOf" srcId="{7D29BC03-63A8-4A2E-9C22-8071D3C1E747}" destId="{63DB2243-AAE8-4BE3-B450-E0A141E27965}" srcOrd="9" destOrd="0" presId="urn:microsoft.com/office/officeart/2005/8/layout/radial4"/>
    <dgm:cxn modelId="{D489A4A4-6220-4D7A-BE7D-A89430F2157B}" type="presParOf" srcId="{7D29BC03-63A8-4A2E-9C22-8071D3C1E747}" destId="{F406017C-210D-4B72-A51C-1777746409C0}" srcOrd="10" destOrd="0" presId="urn:microsoft.com/office/officeart/2005/8/layout/radial4"/>
  </dgm:cxnLst>
  <dgm:bg>
    <a:solidFill>
      <a:schemeClr val="accent3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1B3DA-C206-4ECA-99C8-410D5C8E44FD}" type="doc">
      <dgm:prSet loTypeId="urn:microsoft.com/office/officeart/2005/8/layout/radial4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88BB036-0E83-4667-AD21-098D66083A72}">
      <dgm:prSet phldrT="[Texto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3600" b="1" dirty="0" smtClean="0">
              <a:solidFill>
                <a:schemeClr val="tx1"/>
              </a:solidFill>
              <a:latin typeface="+mn-lt"/>
              <a:cs typeface="Calibri" pitchFamily="34" charset="0"/>
            </a:rPr>
            <a:t>Os idosos do Brasil </a:t>
          </a:r>
          <a:endParaRPr lang="pt-BR" sz="3600" b="1" dirty="0">
            <a:solidFill>
              <a:schemeClr val="tx1"/>
            </a:solidFill>
            <a:latin typeface="+mn-lt"/>
          </a:endParaRPr>
        </a:p>
      </dgm:t>
    </dgm:pt>
    <dgm:pt modelId="{ACE0141D-BF39-411B-98C9-0073BA4B3EA1}" type="parTrans" cxnId="{6DBA6DD5-E532-4D92-9943-92B235DDF3AE}">
      <dgm:prSet/>
      <dgm:spPr/>
      <dgm:t>
        <a:bodyPr/>
        <a:lstStyle/>
        <a:p>
          <a:endParaRPr lang="pt-BR" sz="2400" b="1">
            <a:latin typeface="+mn-lt"/>
          </a:endParaRPr>
        </a:p>
      </dgm:t>
    </dgm:pt>
    <dgm:pt modelId="{6D19DB76-B099-43EC-91FF-F8324180E328}" type="sibTrans" cxnId="{6DBA6DD5-E532-4D92-9943-92B235DDF3AE}">
      <dgm:prSet/>
      <dgm:spPr/>
      <dgm:t>
        <a:bodyPr/>
        <a:lstStyle/>
        <a:p>
          <a:endParaRPr lang="pt-BR" sz="2400" b="1">
            <a:latin typeface="+mn-lt"/>
          </a:endParaRPr>
        </a:p>
      </dgm:t>
    </dgm:pt>
    <dgm:pt modelId="{DE1930A7-B5FE-451C-A7E7-CABD1813B041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pt-BR" sz="2800" b="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660 mil acamados</a:t>
          </a:r>
          <a:endParaRPr lang="pt-BR" sz="2800" b="0" dirty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DAFD7B82-FD63-452A-A5BF-55E3CCD59A49}" type="parTrans" cxnId="{D77C9ADB-59E4-4245-8AC0-51417BB85202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sz="24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CE41E911-3ACA-465E-BA64-F2943EE2E1B5}" type="sibTrans" cxnId="{D77C9ADB-59E4-4245-8AC0-51417BB85202}">
      <dgm:prSet/>
      <dgm:spPr/>
      <dgm:t>
        <a:bodyPr/>
        <a:lstStyle/>
        <a:p>
          <a:endParaRPr lang="pt-BR" sz="2400" b="1">
            <a:latin typeface="+mn-lt"/>
          </a:endParaRPr>
        </a:p>
      </dgm:t>
    </dgm:pt>
    <dgm:pt modelId="{59A9FAAE-91F7-4E75-9956-3091DEA91EA4}">
      <dgm:prSet phldrT="[Texto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2800" b="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1,7 milhão vive em instituições</a:t>
          </a:r>
          <a:endParaRPr lang="pt-BR" sz="2800" b="0" dirty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853982C3-54F2-4817-9809-06A02FD2EBEF}" type="parTrans" cxnId="{7DD2AE7C-7FE7-40D7-AAC8-87CB740E8E8A}">
      <dgm:prSet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pt-BR" sz="24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91C6F101-B2D8-4C6B-A280-9E012830C16C}" type="sibTrans" cxnId="{7DD2AE7C-7FE7-40D7-AAC8-87CB740E8E8A}">
      <dgm:prSet/>
      <dgm:spPr/>
      <dgm:t>
        <a:bodyPr/>
        <a:lstStyle/>
        <a:p>
          <a:endParaRPr lang="pt-BR" sz="2400" b="1">
            <a:latin typeface="+mn-lt"/>
          </a:endParaRPr>
        </a:p>
      </dgm:t>
    </dgm:pt>
    <dgm:pt modelId="{71FB46F6-2FBE-45C5-92EB-CC5C0A84DEDA}">
      <dgm:prSet phldrT="[Texto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800" b="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5,5 milhões com alguma incapacidade</a:t>
          </a:r>
        </a:p>
      </dgm:t>
    </dgm:pt>
    <dgm:pt modelId="{57C0CA85-5AB5-45A8-B0F2-31B46BC753FE}" type="parTrans" cxnId="{6342315F-9840-4469-A6EA-2F930538B6BF}">
      <dgm:prSet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pt-BR" sz="24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FAF3FC88-11BC-4A44-8B06-70794516278C}" type="sibTrans" cxnId="{6342315F-9840-4469-A6EA-2F930538B6BF}">
      <dgm:prSet/>
      <dgm:spPr/>
      <dgm:t>
        <a:bodyPr/>
        <a:lstStyle/>
        <a:p>
          <a:endParaRPr lang="pt-BR" sz="2400" b="1">
            <a:latin typeface="+mn-lt"/>
          </a:endParaRPr>
        </a:p>
      </dgm:t>
    </dgm:pt>
    <dgm:pt modelId="{69B62412-FF70-4AFA-92B7-DDECCD8B4BB5}">
      <dgm:prSet phldrT="[Texto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800" b="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16,5 milhões independentes para o </a:t>
          </a:r>
          <a:r>
            <a:rPr lang="pt-BR" sz="2800" b="0" dirty="0" err="1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auto-cuidado</a:t>
          </a:r>
          <a:endParaRPr lang="pt-BR" sz="2800" b="0" dirty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83044208-1E3C-4E18-84BC-FA923330DF24}" type="parTrans" cxnId="{1C79B7FC-6512-49D2-B477-8813A367A322}">
      <dgm:prSet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endParaRPr lang="pt-BR" sz="24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0EDFC64C-5B3A-4205-BBE0-DF3709E1D87D}" type="sibTrans" cxnId="{1C79B7FC-6512-49D2-B477-8813A367A322}">
      <dgm:prSet/>
      <dgm:spPr/>
      <dgm:t>
        <a:bodyPr/>
        <a:lstStyle/>
        <a:p>
          <a:endParaRPr lang="pt-BR" sz="2400" b="1">
            <a:latin typeface="+mn-lt"/>
          </a:endParaRPr>
        </a:p>
      </dgm:t>
    </dgm:pt>
    <dgm:pt modelId="{F69AE8D2-20A9-430F-A65A-77205CE8E8E2}">
      <dgm:prSet phldrT="[Texto]" custT="1"/>
      <dgm:spPr>
        <a:ln>
          <a:solidFill>
            <a:schemeClr val="tx1"/>
          </a:solidFill>
        </a:ln>
      </dgm:spPr>
      <dgm:t>
        <a:bodyPr/>
        <a:lstStyle/>
        <a:p>
          <a:r>
            <a:rPr lang="pt-BR" sz="2800" b="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13,2 milhões com alguma doença crônica</a:t>
          </a:r>
        </a:p>
      </dgm:t>
    </dgm:pt>
    <dgm:pt modelId="{665FA0E2-E347-4572-A997-45F2BD73557C}" type="parTrans" cxnId="{2C856CED-B7E8-4809-A42D-F541CC8A08B9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5320B9E5-111C-4674-A83C-FE87D475A81D}" type="sibTrans" cxnId="{2C856CED-B7E8-4809-A42D-F541CC8A08B9}">
      <dgm:prSet/>
      <dgm:spPr/>
      <dgm:t>
        <a:bodyPr/>
        <a:lstStyle/>
        <a:p>
          <a:endParaRPr lang="pt-BR"/>
        </a:p>
      </dgm:t>
    </dgm:pt>
    <dgm:pt modelId="{7D29BC03-63A8-4A2E-9C22-8071D3C1E747}" type="pres">
      <dgm:prSet presAssocID="{2B51B3DA-C206-4ECA-99C8-410D5C8E44F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E79F590-F7C7-45DF-8AE0-B73DF3E9D12C}" type="pres">
      <dgm:prSet presAssocID="{D88BB036-0E83-4667-AD21-098D66083A72}" presName="centerShape" presStyleLbl="node0" presStyleIdx="0" presStyleCnt="1"/>
      <dgm:spPr/>
      <dgm:t>
        <a:bodyPr/>
        <a:lstStyle/>
        <a:p>
          <a:endParaRPr lang="pt-BR"/>
        </a:p>
      </dgm:t>
    </dgm:pt>
    <dgm:pt modelId="{F7309523-2AA5-40AA-A8B1-7DA8750D77E0}" type="pres">
      <dgm:prSet presAssocID="{DAFD7B82-FD63-452A-A5BF-55E3CCD59A49}" presName="parTrans" presStyleLbl="bgSibTrans2D1" presStyleIdx="0" presStyleCnt="5"/>
      <dgm:spPr/>
      <dgm:t>
        <a:bodyPr/>
        <a:lstStyle/>
        <a:p>
          <a:endParaRPr lang="pt-BR"/>
        </a:p>
      </dgm:t>
    </dgm:pt>
    <dgm:pt modelId="{B955FCCF-0074-4275-B7AA-D382732786A3}" type="pres">
      <dgm:prSet presAssocID="{DE1930A7-B5FE-451C-A7E7-CABD1813B041}" presName="node" presStyleLbl="node1" presStyleIdx="0" presStyleCnt="5" custRadScaleRad="90661" custRadScaleInc="220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D7A8BB-591B-45AB-8DE4-46442840344D}" type="pres">
      <dgm:prSet presAssocID="{853982C3-54F2-4817-9809-06A02FD2EBEF}" presName="parTrans" presStyleLbl="bgSibTrans2D1" presStyleIdx="1" presStyleCnt="5"/>
      <dgm:spPr/>
      <dgm:t>
        <a:bodyPr/>
        <a:lstStyle/>
        <a:p>
          <a:endParaRPr lang="pt-BR"/>
        </a:p>
      </dgm:t>
    </dgm:pt>
    <dgm:pt modelId="{7F114844-40CC-4990-8271-503347CE3092}" type="pres">
      <dgm:prSet presAssocID="{59A9FAAE-91F7-4E75-9956-3091DEA91EA4}" presName="node" presStyleLbl="node1" presStyleIdx="1" presStyleCnt="5" custRadScaleRad="97688" custRadScaleInc="-1172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17EC03-EE72-4AC8-BE34-596B69682BC6}" type="pres">
      <dgm:prSet presAssocID="{83044208-1E3C-4E18-84BC-FA923330DF24}" presName="parTrans" presStyleLbl="bgSibTrans2D1" presStyleIdx="2" presStyleCnt="5"/>
      <dgm:spPr/>
      <dgm:t>
        <a:bodyPr/>
        <a:lstStyle/>
        <a:p>
          <a:endParaRPr lang="pt-BR"/>
        </a:p>
      </dgm:t>
    </dgm:pt>
    <dgm:pt modelId="{EF2879EB-3146-4370-82F0-2287CAAEB91C}" type="pres">
      <dgm:prSet presAssocID="{69B62412-FF70-4AFA-92B7-DDECCD8B4BB5}" presName="node" presStyleLbl="node1" presStyleIdx="2" presStyleCnt="5" custScaleX="1188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64406F-FB8C-4405-8633-A196B74424B2}" type="pres">
      <dgm:prSet presAssocID="{57C0CA85-5AB5-45A8-B0F2-31B46BC753FE}" presName="parTrans" presStyleLbl="bgSibTrans2D1" presStyleIdx="3" presStyleCnt="5"/>
      <dgm:spPr/>
      <dgm:t>
        <a:bodyPr/>
        <a:lstStyle/>
        <a:p>
          <a:endParaRPr lang="pt-BR"/>
        </a:p>
      </dgm:t>
    </dgm:pt>
    <dgm:pt modelId="{54E4A7EC-3247-45D1-B049-3EB632F5E337}" type="pres">
      <dgm:prSet presAssocID="{71FB46F6-2FBE-45C5-92EB-CC5C0A84DEDA}" presName="node" presStyleLbl="node1" presStyleIdx="3" presStyleCnt="5" custRadScaleRad="102077" custRadScaleInc="90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DB2243-AAE8-4BE3-B450-E0A141E27965}" type="pres">
      <dgm:prSet presAssocID="{665FA0E2-E347-4572-A997-45F2BD73557C}" presName="parTrans" presStyleLbl="bgSibTrans2D1" presStyleIdx="4" presStyleCnt="5"/>
      <dgm:spPr/>
      <dgm:t>
        <a:bodyPr/>
        <a:lstStyle/>
        <a:p>
          <a:endParaRPr lang="pt-BR"/>
        </a:p>
      </dgm:t>
    </dgm:pt>
    <dgm:pt modelId="{F406017C-210D-4B72-A51C-1777746409C0}" type="pres">
      <dgm:prSet presAssocID="{F69AE8D2-20A9-430F-A65A-77205CE8E8E2}" presName="node" presStyleLbl="node1" presStyleIdx="4" presStyleCnt="5" custRadScaleRad="92835" custRadScaleInc="142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0D1E1AA-6323-4993-8023-28E5DEA0DEC2}" type="presOf" srcId="{2B51B3DA-C206-4ECA-99C8-410D5C8E44FD}" destId="{7D29BC03-63A8-4A2E-9C22-8071D3C1E747}" srcOrd="0" destOrd="0" presId="urn:microsoft.com/office/officeart/2005/8/layout/radial4"/>
    <dgm:cxn modelId="{7DD2AE7C-7FE7-40D7-AAC8-87CB740E8E8A}" srcId="{D88BB036-0E83-4667-AD21-098D66083A72}" destId="{59A9FAAE-91F7-4E75-9956-3091DEA91EA4}" srcOrd="1" destOrd="0" parTransId="{853982C3-54F2-4817-9809-06A02FD2EBEF}" sibTransId="{91C6F101-B2D8-4C6B-A280-9E012830C16C}"/>
    <dgm:cxn modelId="{DB2D7A13-88E3-408C-B2F7-6CD188CEE9EC}" type="presOf" srcId="{F69AE8D2-20A9-430F-A65A-77205CE8E8E2}" destId="{F406017C-210D-4B72-A51C-1777746409C0}" srcOrd="0" destOrd="0" presId="urn:microsoft.com/office/officeart/2005/8/layout/radial4"/>
    <dgm:cxn modelId="{9E79E606-D67E-48C3-A89E-3CD5B0D83232}" type="presOf" srcId="{DE1930A7-B5FE-451C-A7E7-CABD1813B041}" destId="{B955FCCF-0074-4275-B7AA-D382732786A3}" srcOrd="0" destOrd="0" presId="urn:microsoft.com/office/officeart/2005/8/layout/radial4"/>
    <dgm:cxn modelId="{1C79B7FC-6512-49D2-B477-8813A367A322}" srcId="{D88BB036-0E83-4667-AD21-098D66083A72}" destId="{69B62412-FF70-4AFA-92B7-DDECCD8B4BB5}" srcOrd="2" destOrd="0" parTransId="{83044208-1E3C-4E18-84BC-FA923330DF24}" sibTransId="{0EDFC64C-5B3A-4205-BBE0-DF3709E1D87D}"/>
    <dgm:cxn modelId="{004B7800-9033-478B-8967-037CBE107EC7}" type="presOf" srcId="{83044208-1E3C-4E18-84BC-FA923330DF24}" destId="{7F17EC03-EE72-4AC8-BE34-596B69682BC6}" srcOrd="0" destOrd="0" presId="urn:microsoft.com/office/officeart/2005/8/layout/radial4"/>
    <dgm:cxn modelId="{D77C9ADB-59E4-4245-8AC0-51417BB85202}" srcId="{D88BB036-0E83-4667-AD21-098D66083A72}" destId="{DE1930A7-B5FE-451C-A7E7-CABD1813B041}" srcOrd="0" destOrd="0" parTransId="{DAFD7B82-FD63-452A-A5BF-55E3CCD59A49}" sibTransId="{CE41E911-3ACA-465E-BA64-F2943EE2E1B5}"/>
    <dgm:cxn modelId="{E4444C88-9ABF-4E1B-A3F7-352D41E7D815}" type="presOf" srcId="{DAFD7B82-FD63-452A-A5BF-55E3CCD59A49}" destId="{F7309523-2AA5-40AA-A8B1-7DA8750D77E0}" srcOrd="0" destOrd="0" presId="urn:microsoft.com/office/officeart/2005/8/layout/radial4"/>
    <dgm:cxn modelId="{D88A934C-9DE2-411C-BD05-1F0B4DADBBF1}" type="presOf" srcId="{853982C3-54F2-4817-9809-06A02FD2EBEF}" destId="{8ED7A8BB-591B-45AB-8DE4-46442840344D}" srcOrd="0" destOrd="0" presId="urn:microsoft.com/office/officeart/2005/8/layout/radial4"/>
    <dgm:cxn modelId="{6342315F-9840-4469-A6EA-2F930538B6BF}" srcId="{D88BB036-0E83-4667-AD21-098D66083A72}" destId="{71FB46F6-2FBE-45C5-92EB-CC5C0A84DEDA}" srcOrd="3" destOrd="0" parTransId="{57C0CA85-5AB5-45A8-B0F2-31B46BC753FE}" sibTransId="{FAF3FC88-11BC-4A44-8B06-70794516278C}"/>
    <dgm:cxn modelId="{0CAC8E6B-5E58-409B-8DDC-13D229B9204B}" type="presOf" srcId="{57C0CA85-5AB5-45A8-B0F2-31B46BC753FE}" destId="{1764406F-FB8C-4405-8633-A196B74424B2}" srcOrd="0" destOrd="0" presId="urn:microsoft.com/office/officeart/2005/8/layout/radial4"/>
    <dgm:cxn modelId="{2C856CED-B7E8-4809-A42D-F541CC8A08B9}" srcId="{D88BB036-0E83-4667-AD21-098D66083A72}" destId="{F69AE8D2-20A9-430F-A65A-77205CE8E8E2}" srcOrd="4" destOrd="0" parTransId="{665FA0E2-E347-4572-A997-45F2BD73557C}" sibTransId="{5320B9E5-111C-4674-A83C-FE87D475A81D}"/>
    <dgm:cxn modelId="{9B859FC7-59C4-4562-A041-FD75EA0A9215}" type="presOf" srcId="{59A9FAAE-91F7-4E75-9956-3091DEA91EA4}" destId="{7F114844-40CC-4990-8271-503347CE3092}" srcOrd="0" destOrd="0" presId="urn:microsoft.com/office/officeart/2005/8/layout/radial4"/>
    <dgm:cxn modelId="{A0E98154-ABDB-47BE-8EC2-36CC7B694D97}" type="presOf" srcId="{665FA0E2-E347-4572-A997-45F2BD73557C}" destId="{63DB2243-AAE8-4BE3-B450-E0A141E27965}" srcOrd="0" destOrd="0" presId="urn:microsoft.com/office/officeart/2005/8/layout/radial4"/>
    <dgm:cxn modelId="{27BCB5DA-545B-4FB0-A3A8-FA7628EB9800}" type="presOf" srcId="{D88BB036-0E83-4667-AD21-098D66083A72}" destId="{3E79F590-F7C7-45DF-8AE0-B73DF3E9D12C}" srcOrd="0" destOrd="0" presId="urn:microsoft.com/office/officeart/2005/8/layout/radial4"/>
    <dgm:cxn modelId="{6DBA6DD5-E532-4D92-9943-92B235DDF3AE}" srcId="{2B51B3DA-C206-4ECA-99C8-410D5C8E44FD}" destId="{D88BB036-0E83-4667-AD21-098D66083A72}" srcOrd="0" destOrd="0" parTransId="{ACE0141D-BF39-411B-98C9-0073BA4B3EA1}" sibTransId="{6D19DB76-B099-43EC-91FF-F8324180E328}"/>
    <dgm:cxn modelId="{4C950162-7C6B-41E1-A5C8-9E941084EE54}" type="presOf" srcId="{69B62412-FF70-4AFA-92B7-DDECCD8B4BB5}" destId="{EF2879EB-3146-4370-82F0-2287CAAEB91C}" srcOrd="0" destOrd="0" presId="urn:microsoft.com/office/officeart/2005/8/layout/radial4"/>
    <dgm:cxn modelId="{3F3D743D-4D87-44CB-90FC-3D88B133D50E}" type="presOf" srcId="{71FB46F6-2FBE-45C5-92EB-CC5C0A84DEDA}" destId="{54E4A7EC-3247-45D1-B049-3EB632F5E337}" srcOrd="0" destOrd="0" presId="urn:microsoft.com/office/officeart/2005/8/layout/radial4"/>
    <dgm:cxn modelId="{B3E471CB-0B28-42B2-914F-A4761CE884BA}" type="presParOf" srcId="{7D29BC03-63A8-4A2E-9C22-8071D3C1E747}" destId="{3E79F590-F7C7-45DF-8AE0-B73DF3E9D12C}" srcOrd="0" destOrd="0" presId="urn:microsoft.com/office/officeart/2005/8/layout/radial4"/>
    <dgm:cxn modelId="{C9493A9F-F05A-403D-B988-022CFDD5E968}" type="presParOf" srcId="{7D29BC03-63A8-4A2E-9C22-8071D3C1E747}" destId="{F7309523-2AA5-40AA-A8B1-7DA8750D77E0}" srcOrd="1" destOrd="0" presId="urn:microsoft.com/office/officeart/2005/8/layout/radial4"/>
    <dgm:cxn modelId="{335191C1-A833-4516-AFF8-21A0DD6AEB44}" type="presParOf" srcId="{7D29BC03-63A8-4A2E-9C22-8071D3C1E747}" destId="{B955FCCF-0074-4275-B7AA-D382732786A3}" srcOrd="2" destOrd="0" presId="urn:microsoft.com/office/officeart/2005/8/layout/radial4"/>
    <dgm:cxn modelId="{62D930AA-D6A4-4C36-BD01-769A09998F14}" type="presParOf" srcId="{7D29BC03-63A8-4A2E-9C22-8071D3C1E747}" destId="{8ED7A8BB-591B-45AB-8DE4-46442840344D}" srcOrd="3" destOrd="0" presId="urn:microsoft.com/office/officeart/2005/8/layout/radial4"/>
    <dgm:cxn modelId="{F921375D-9BF2-4DC2-A421-0414740B071E}" type="presParOf" srcId="{7D29BC03-63A8-4A2E-9C22-8071D3C1E747}" destId="{7F114844-40CC-4990-8271-503347CE3092}" srcOrd="4" destOrd="0" presId="urn:microsoft.com/office/officeart/2005/8/layout/radial4"/>
    <dgm:cxn modelId="{E8D008A9-6705-4FDD-B393-F3816E38EEB9}" type="presParOf" srcId="{7D29BC03-63A8-4A2E-9C22-8071D3C1E747}" destId="{7F17EC03-EE72-4AC8-BE34-596B69682BC6}" srcOrd="5" destOrd="0" presId="urn:microsoft.com/office/officeart/2005/8/layout/radial4"/>
    <dgm:cxn modelId="{08F843F7-931C-4D66-B6F6-602F13911D5C}" type="presParOf" srcId="{7D29BC03-63A8-4A2E-9C22-8071D3C1E747}" destId="{EF2879EB-3146-4370-82F0-2287CAAEB91C}" srcOrd="6" destOrd="0" presId="urn:microsoft.com/office/officeart/2005/8/layout/radial4"/>
    <dgm:cxn modelId="{F4921C58-C34B-4A73-AEE9-FCEF725788CE}" type="presParOf" srcId="{7D29BC03-63A8-4A2E-9C22-8071D3C1E747}" destId="{1764406F-FB8C-4405-8633-A196B74424B2}" srcOrd="7" destOrd="0" presId="urn:microsoft.com/office/officeart/2005/8/layout/radial4"/>
    <dgm:cxn modelId="{B93339B7-C9B8-4368-A519-EF70198AF320}" type="presParOf" srcId="{7D29BC03-63A8-4A2E-9C22-8071D3C1E747}" destId="{54E4A7EC-3247-45D1-B049-3EB632F5E337}" srcOrd="8" destOrd="0" presId="urn:microsoft.com/office/officeart/2005/8/layout/radial4"/>
    <dgm:cxn modelId="{0DCD916A-FCC8-416D-8AFD-6780AD32F9AB}" type="presParOf" srcId="{7D29BC03-63A8-4A2E-9C22-8071D3C1E747}" destId="{63DB2243-AAE8-4BE3-B450-E0A141E27965}" srcOrd="9" destOrd="0" presId="urn:microsoft.com/office/officeart/2005/8/layout/radial4"/>
    <dgm:cxn modelId="{B3B6F6CD-766D-4E85-BF73-8D6B44FB96D0}" type="presParOf" srcId="{7D29BC03-63A8-4A2E-9C22-8071D3C1E747}" destId="{F406017C-210D-4B72-A51C-1777746409C0}" srcOrd="10" destOrd="0" presId="urn:microsoft.com/office/officeart/2005/8/layout/radial4"/>
  </dgm:cxnLst>
  <dgm:bg>
    <a:solidFill>
      <a:schemeClr val="accent3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9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B161D72A-C998-47AB-86E1-755F1E41DC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144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fld id="{10EC7BF8-90B4-4DF7-B22F-E2DCE076ED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042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>
              <a:lnSpc>
                <a:spcPct val="90000"/>
              </a:lnSpc>
              <a:buClr>
                <a:srgbClr val="006666"/>
              </a:buClr>
              <a:buFont typeface="Wingdings" pitchFamily="2" charset="2"/>
              <a:buNone/>
            </a:pPr>
            <a:r>
              <a:rPr lang="pt-BR" sz="800" smtClean="0"/>
              <a:t>Estimativas para o ano de 2030 indicam que esse grupo deverá ultrapassar 40 milhões de pessoas (IBGE, 2010).</a:t>
            </a:r>
          </a:p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401403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E4F7A1-30ED-4492-B9C8-743EC2C9CCFC}" type="slidenum">
              <a:rPr lang="en-GB"/>
              <a:pPr/>
              <a:t>51</a:t>
            </a:fld>
            <a:endParaRPr lang="en-GB"/>
          </a:p>
        </p:txBody>
      </p:sp>
      <p:sp>
        <p:nvSpPr>
          <p:cNvPr id="123905" name="Text Box 1"/>
          <p:cNvSpPr txBox="1">
            <a:spLocks noChangeArrowheads="1"/>
          </p:cNvSpPr>
          <p:nvPr/>
        </p:nvSpPr>
        <p:spPr bwMode="auto">
          <a:xfrm>
            <a:off x="3921604" y="8705228"/>
            <a:ext cx="2923581" cy="421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7191" tIns="45340" rIns="87191" bIns="45340" anchor="b"/>
          <a:lstStyle/>
          <a:p>
            <a:pPr algn="r">
              <a:tabLst>
                <a:tab pos="0" algn="l"/>
                <a:tab pos="885865" algn="l"/>
                <a:tab pos="1771730" algn="l"/>
                <a:tab pos="2657594" algn="l"/>
                <a:tab pos="3543459" algn="l"/>
                <a:tab pos="4429324" algn="l"/>
                <a:tab pos="5315189" algn="l"/>
                <a:tab pos="6201053" algn="l"/>
                <a:tab pos="7086917" algn="l"/>
                <a:tab pos="7972782" algn="l"/>
                <a:tab pos="8858647" algn="l"/>
                <a:tab pos="9744512" algn="l"/>
              </a:tabLst>
            </a:pPr>
            <a:fld id="{CB9CBBCD-7807-470E-A260-BC1BECBC6B84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885865" algn="l"/>
                  <a:tab pos="1771730" algn="l"/>
                  <a:tab pos="2657594" algn="l"/>
                  <a:tab pos="3543459" algn="l"/>
                  <a:tab pos="4429324" algn="l"/>
                  <a:tab pos="5315189" algn="l"/>
                  <a:tab pos="6201053" algn="l"/>
                  <a:tab pos="7086917" algn="l"/>
                  <a:tab pos="7972782" algn="l"/>
                  <a:tab pos="8858647" algn="l"/>
                  <a:tab pos="9744512" algn="l"/>
                </a:tabLst>
              </a:pPr>
              <a:t>51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909915" y="702035"/>
            <a:ext cx="5023753" cy="3439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8586" tIns="44293" rIns="88586" bIns="44293" anchor="ctr"/>
          <a:lstStyle/>
          <a:p>
            <a:endParaRPr lang="pt-BR"/>
          </a:p>
        </p:txBody>
      </p:sp>
      <p:sp>
        <p:nvSpPr>
          <p:cNvPr id="1239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2730" y="4352615"/>
            <a:ext cx="4999724" cy="414346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956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63342E-5C80-4391-B846-BD32ABD5FDE0}" type="slidenum">
              <a:rPr lang="en-GB"/>
              <a:pPr/>
              <a:t>52</a:t>
            </a:fld>
            <a:endParaRPr lang="en-GB"/>
          </a:p>
        </p:txBody>
      </p:sp>
      <p:sp>
        <p:nvSpPr>
          <p:cNvPr id="125953" name="Text Box 1"/>
          <p:cNvSpPr txBox="1">
            <a:spLocks noChangeArrowheads="1"/>
          </p:cNvSpPr>
          <p:nvPr/>
        </p:nvSpPr>
        <p:spPr bwMode="auto">
          <a:xfrm>
            <a:off x="3921604" y="8705228"/>
            <a:ext cx="2923581" cy="421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7191" tIns="45340" rIns="87191" bIns="45340" anchor="b"/>
          <a:lstStyle/>
          <a:p>
            <a:pPr algn="r">
              <a:tabLst>
                <a:tab pos="0" algn="l"/>
                <a:tab pos="885865" algn="l"/>
                <a:tab pos="1771730" algn="l"/>
                <a:tab pos="2657594" algn="l"/>
                <a:tab pos="3543459" algn="l"/>
                <a:tab pos="4429324" algn="l"/>
                <a:tab pos="5315189" algn="l"/>
                <a:tab pos="6201053" algn="l"/>
                <a:tab pos="7086917" algn="l"/>
                <a:tab pos="7972782" algn="l"/>
                <a:tab pos="8858647" algn="l"/>
                <a:tab pos="9744512" algn="l"/>
              </a:tabLst>
            </a:pPr>
            <a:fld id="{6ED7B800-7153-4E45-A3EA-29ED976D8052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885865" algn="l"/>
                  <a:tab pos="1771730" algn="l"/>
                  <a:tab pos="2657594" algn="l"/>
                  <a:tab pos="3543459" algn="l"/>
                  <a:tab pos="4429324" algn="l"/>
                  <a:tab pos="5315189" algn="l"/>
                  <a:tab pos="6201053" algn="l"/>
                  <a:tab pos="7086917" algn="l"/>
                  <a:tab pos="7972782" algn="l"/>
                  <a:tab pos="8858647" algn="l"/>
                  <a:tab pos="9744512" algn="l"/>
                </a:tabLst>
              </a:pPr>
              <a:t>52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909915" y="702035"/>
            <a:ext cx="5023753" cy="3439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8586" tIns="44293" rIns="88586" bIns="44293" anchor="ctr"/>
          <a:lstStyle/>
          <a:p>
            <a:endParaRPr lang="pt-BR"/>
          </a:p>
        </p:txBody>
      </p:sp>
      <p:sp>
        <p:nvSpPr>
          <p:cNvPr id="1259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2730" y="4352615"/>
            <a:ext cx="4999724" cy="414346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872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9B04E5-87D6-47C0-AA29-1AB4838D966C}" type="slidenum">
              <a:rPr lang="en-GB"/>
              <a:pPr/>
              <a:t>53</a:t>
            </a:fld>
            <a:endParaRPr lang="en-GB"/>
          </a:p>
        </p:txBody>
      </p:sp>
      <p:sp>
        <p:nvSpPr>
          <p:cNvPr id="126977" name="Text Box 1"/>
          <p:cNvSpPr txBox="1">
            <a:spLocks noChangeArrowheads="1"/>
          </p:cNvSpPr>
          <p:nvPr/>
        </p:nvSpPr>
        <p:spPr bwMode="auto">
          <a:xfrm>
            <a:off x="3921604" y="8705228"/>
            <a:ext cx="2923581" cy="421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7191" tIns="45340" rIns="87191" bIns="45340" anchor="b"/>
          <a:lstStyle/>
          <a:p>
            <a:pPr algn="r">
              <a:tabLst>
                <a:tab pos="0" algn="l"/>
                <a:tab pos="885865" algn="l"/>
                <a:tab pos="1771730" algn="l"/>
                <a:tab pos="2657594" algn="l"/>
                <a:tab pos="3543459" algn="l"/>
                <a:tab pos="4429324" algn="l"/>
                <a:tab pos="5315189" algn="l"/>
                <a:tab pos="6201053" algn="l"/>
                <a:tab pos="7086917" algn="l"/>
                <a:tab pos="7972782" algn="l"/>
                <a:tab pos="8858647" algn="l"/>
                <a:tab pos="9744512" algn="l"/>
              </a:tabLst>
            </a:pPr>
            <a:fld id="{CEE5D168-F394-4061-9E95-C78253307999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885865" algn="l"/>
                  <a:tab pos="1771730" algn="l"/>
                  <a:tab pos="2657594" algn="l"/>
                  <a:tab pos="3543459" algn="l"/>
                  <a:tab pos="4429324" algn="l"/>
                  <a:tab pos="5315189" algn="l"/>
                  <a:tab pos="6201053" algn="l"/>
                  <a:tab pos="7086917" algn="l"/>
                  <a:tab pos="7972782" algn="l"/>
                  <a:tab pos="8858647" algn="l"/>
                  <a:tab pos="9744512" algn="l"/>
                </a:tabLst>
              </a:pPr>
              <a:t>53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909915" y="702035"/>
            <a:ext cx="5023753" cy="3439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8586" tIns="44293" rIns="88586" bIns="44293" anchor="ctr"/>
          <a:lstStyle/>
          <a:p>
            <a:endParaRPr lang="pt-BR"/>
          </a:p>
        </p:txBody>
      </p:sp>
      <p:sp>
        <p:nvSpPr>
          <p:cNvPr id="12697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2730" y="4352615"/>
            <a:ext cx="4999724" cy="414346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6365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146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64FB0A-4E5B-48C1-B6B8-5B85AACFB7A7}" type="slidenum">
              <a:rPr lang="pt-BR" smtClean="0">
                <a:solidFill>
                  <a:prstClr val="black"/>
                </a:solidFill>
              </a:rPr>
              <a:pPr/>
              <a:t>54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99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5D05B5-9AF5-4476-A218-AF357335639D}" type="slidenum">
              <a:rPr lang="pt-BR"/>
              <a:pPr/>
              <a:t>70</a:t>
            </a:fld>
            <a:endParaRPr lang="pt-B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290500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327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31F8AF-5419-4CC7-9F1F-051611CFAF12}" type="slidenum">
              <a:rPr lang="pt-B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07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27077-DA39-4CB1-B118-010B6592D785}" type="slidenum">
              <a:rPr lang="de-DE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55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84EFB03-2E8E-45D3-A284-C668659BB984}" type="slidenum">
              <a:rPr lang="pt-BR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54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70DF62-C4A9-4952-901D-6E9E08E55145}" type="slidenum">
              <a:rPr lang="pt-BR" smtClean="0">
                <a:solidFill>
                  <a:prstClr val="black"/>
                </a:solidFill>
              </a:rPr>
              <a:pPr/>
              <a:t>98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99913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34FD41-0BCF-4E6C-96E2-334BEC575820}" type="slidenum">
              <a:rPr lang="pt-BR" smtClean="0">
                <a:solidFill>
                  <a:prstClr val="black"/>
                </a:solidFill>
              </a:rPr>
              <a:pPr/>
              <a:t>99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10598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6FCFE-1290-4363-A397-06C27EE19BED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97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Historicamente o cuidado se caracteriza como uma atividade essencialmente feminina que ocorria no interior das casas onde as mulheres se responsabilizavam por assistir as crianças, os doentes, os deficientes e os idosos. Isso lhe conferia certa invisibilidade (pois era desenvolvido no interior das casas ou das instituições) associada a certo conformismo lógico das mulheres (que desenvolviam essas atividades há centenas de anos passando de geração a geração).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AA812-F03F-49BC-8697-70777AD1CBC0}" type="slidenum">
              <a:rPr lang="pt-BR" smtClean="0">
                <a:solidFill>
                  <a:prstClr val="black"/>
                </a:solidFill>
              </a:rPr>
              <a:pPr/>
              <a:t>106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47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o passar do tempo o papel da mulher vem sendo modificado. Hoje elas respondem como chefes de família sendo provedoras das mesmas. O cuidado, em especial o cuidado de longa duração, associado às mudanças demográficas, passou a ter uma lacuna, pois as antigas responsáveis por sua execução, não estavam mais presentes, para assumi-lo.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AA812-F03F-49BC-8697-70777AD1CBC0}" type="slidenum">
              <a:rPr lang="pt-BR" smtClean="0">
                <a:solidFill>
                  <a:prstClr val="black"/>
                </a:solidFill>
              </a:rPr>
              <a:pPr/>
              <a:t>108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92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27077-DA39-4CB1-B118-010B6592D785}" type="slidenum">
              <a:rPr lang="de-DE">
                <a:solidFill>
                  <a:srgbClr val="000000"/>
                </a:solidFill>
              </a:rPr>
              <a:pPr>
                <a:defRPr/>
              </a:pPr>
              <a:t>111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92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060B5-D82B-4C0B-9F58-93E125DF9E57}" type="slidenum">
              <a:rPr lang="pt-BR" smtClean="0">
                <a:solidFill>
                  <a:prstClr val="black"/>
                </a:solidFill>
              </a:rPr>
              <a:pPr/>
              <a:t>112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71171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27077-DA39-4CB1-B118-010B6592D785}" type="slidenum">
              <a:rPr lang="de-DE">
                <a:solidFill>
                  <a:srgbClr val="000000"/>
                </a:solidFill>
              </a:rPr>
              <a:pPr>
                <a:defRPr/>
              </a:pPr>
              <a:t>120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08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27077-DA39-4CB1-B118-010B6592D785}" type="slidenum">
              <a:rPr lang="de-DE">
                <a:solidFill>
                  <a:srgbClr val="000000"/>
                </a:solidFill>
              </a:rPr>
              <a:pPr>
                <a:defRPr/>
              </a:pPr>
              <a:t>130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57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936C9-E542-4B16-87E7-FAD8F9A60C14}" type="slidenum">
              <a:rPr lang="pt-BR" smtClean="0"/>
              <a:pPr/>
              <a:t>139</a:t>
            </a:fld>
            <a:endParaRPr lang="pt-BR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35920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6FCFE-1290-4363-A397-06C27EE19BED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5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6FCFE-1290-4363-A397-06C27EE19BED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4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3" rIns="91405" bIns="45703" anchor="b"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0BAE541-8890-4220-8726-AB35070D1CE0}" type="slidenum">
              <a:rPr lang="pt-BR" sz="1200" smtClean="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35</a:t>
            </a:fld>
            <a:endParaRPr lang="pt-BR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6000" y="686853"/>
            <a:ext cx="4826000" cy="342824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96850" indent="-196850" eaLnBrk="1" hangingPunct="1">
              <a:spcBef>
                <a:spcPct val="0"/>
              </a:spcBef>
            </a:pPr>
            <a:endParaRPr lang="pt-B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4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6FCFE-1290-4363-A397-06C27EE19BED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15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6FCFE-1290-4363-A397-06C27EE19BED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50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6FCFE-1290-4363-A397-06C27EE19BE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1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63342E-5C80-4391-B846-BD32ABD5FDE0}" type="slidenum">
              <a:rPr lang="en-GB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5953" name="Text Box 1"/>
          <p:cNvSpPr txBox="1">
            <a:spLocks noChangeArrowheads="1"/>
          </p:cNvSpPr>
          <p:nvPr/>
        </p:nvSpPr>
        <p:spPr bwMode="auto">
          <a:xfrm>
            <a:off x="3921604" y="8705228"/>
            <a:ext cx="2923581" cy="421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7191" tIns="45340" rIns="87191" bIns="45340" anchor="b"/>
          <a:lstStyle/>
          <a:p>
            <a:pPr algn="r">
              <a:tabLst>
                <a:tab pos="0" algn="l"/>
                <a:tab pos="885865" algn="l"/>
                <a:tab pos="1771730" algn="l"/>
                <a:tab pos="2657594" algn="l"/>
                <a:tab pos="3543459" algn="l"/>
                <a:tab pos="4429324" algn="l"/>
                <a:tab pos="5315189" algn="l"/>
                <a:tab pos="6201053" algn="l"/>
                <a:tab pos="7086917" algn="l"/>
                <a:tab pos="7972782" algn="l"/>
                <a:tab pos="8858647" algn="l"/>
                <a:tab pos="9744512" algn="l"/>
              </a:tabLst>
            </a:pPr>
            <a:fld id="{6ED7B800-7153-4E45-A3EA-29ED976D8052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885865" algn="l"/>
                  <a:tab pos="1771730" algn="l"/>
                  <a:tab pos="2657594" algn="l"/>
                  <a:tab pos="3543459" algn="l"/>
                  <a:tab pos="4429324" algn="l"/>
                  <a:tab pos="5315189" algn="l"/>
                  <a:tab pos="6201053" algn="l"/>
                  <a:tab pos="7086917" algn="l"/>
                  <a:tab pos="7972782" algn="l"/>
                  <a:tab pos="8858647" algn="l"/>
                  <a:tab pos="9744512" algn="l"/>
                </a:tabLst>
              </a:pPr>
              <a:t>49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909915" y="702035"/>
            <a:ext cx="5023753" cy="3439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8586" tIns="44293" rIns="88586" bIns="44293" anchor="ctr"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259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2730" y="4352615"/>
            <a:ext cx="4999724" cy="414346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7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243F5-EFE9-4320-8DE5-C30E1B7D13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0915-5CBC-4FBB-B764-67CA9C33C00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41675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5B761-5CD0-4C70-B120-47DCFB84BB2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9591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243F5-EFE9-4320-8DE5-C30E1B7D132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75451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5CD78-0BE6-4CDC-8822-55861CC92BA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76888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49C1-286D-4820-AA6A-D80B3F40775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7954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955386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990600"/>
            <a:ext cx="7772400" cy="1371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3429000"/>
            <a:ext cx="7010400" cy="16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29417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334616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307938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0BE03-8253-4A0C-859D-54F4A2F8C86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1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5CD78-0BE6-4CDC-8822-55861CC92B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4874A-83DC-4D35-95F1-0A9C71DA8E4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445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5E606-5C98-4061-B9F0-73EB0C31459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307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99E71-B91F-412B-9967-FAB97B0E6F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825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27529-5002-4F95-B9FD-0FFBE869F3F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637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141AB-9A6F-4D2C-B389-2B766C301F2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834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A3227-83B0-4F30-AF94-46E7B57324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237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FC100-8BC4-4396-B1CD-1DE544FC59C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25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C7A92-17E6-4C33-A54C-4A7891B2478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855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A781E-34BB-4368-9147-EDA4A05EFFE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680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802C-76FF-4FB0-A28D-966CDB6684F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41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49C1-286D-4820-AA6A-D80B3F4077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81AEE-3D50-4D19-A6BA-7DC9FA8DA30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736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BBFD-9881-4DD3-A02D-8E435E8161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942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pt-BR"/>
              <a:t>Prof. Dra. Maria Lúcia Lebrão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A22CA80-BFA1-417E-9C99-CAEE08764F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2091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3DA33-BC6E-4655-80AF-3481378B79F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863AA-0CFD-41BD-B589-EF645793ADE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337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826F0-4515-4C22-B8EC-1FCEAD80C3B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758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41BADD6-18C9-46EF-A4C4-153C7B1FF036}" type="datetimeFigureOut">
              <a:rPr lang="pt-BR"/>
              <a:pPr>
                <a:defRPr/>
              </a:pPr>
              <a:t>20/05/2015</a:t>
            </a:fld>
            <a:endParaRPr lang="pt-BR"/>
          </a:p>
        </p:txBody>
      </p:sp>
      <p:sp>
        <p:nvSpPr>
          <p:cNvPr id="10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11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F75D478-FC7B-4702-8686-DFDA59920D5C}" type="slidenum">
              <a:rPr lang="pt-BR">
                <a:solidFill>
                  <a:srgbClr val="775F55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982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F4C895D-7A9B-43C9-9511-D7A5CFFB6583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5F42B6BD-8F38-4DB6-B690-30AFF6FDC8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9894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7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EBF236-5921-4703-8444-9BD209648441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6F8009C-5612-40B2-9321-91F2E385E2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100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C9F1E3-F586-4BF9-B840-929281D2304F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9BBFA8-0B44-41FD-A83F-AE4B01EE3D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339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2F45DE-7F8A-478C-B9A0-D15D7C5311BA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B2322D4-140A-45DA-8585-89B8C37265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05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5FF3C78-E89B-4B59-B7E6-A2C6DE8AC524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BBE73D6-9AB2-4CB0-867F-0F1F19FEA6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8615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14046F-1C90-445D-9EC5-C4FA19577FBF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AC4D34-9F96-44D6-B13A-6EE24B9A6DDB}" type="slidenum">
              <a:rPr lang="pt-BR">
                <a:solidFill>
                  <a:srgbClr val="775F55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487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36CB700-3441-412E-8DD0-A25068CA213E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46A72AE-68D4-4410-A413-A252024261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960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E9282A-7D24-4E4B-8BE3-C6AE3D6CB7AA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10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2800">
                <a:latin typeface="+mn-lt"/>
              </a:defRPr>
            </a:lvl1pPr>
          </a:lstStyle>
          <a:p>
            <a:pPr>
              <a:defRPr/>
            </a:pPr>
            <a:fld id="{014FCA0B-3E4E-485E-BD6C-ADD817168E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1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736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500EB3-3E32-4E6F-9DC8-9192A7D15F71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0F7EB1-49E3-417F-AE79-C0575840EB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1238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54C47C-CB2B-4A5C-ABA1-741AA80FE1AD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20/05/2015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B3012BE-86CB-444D-890B-AD4A1824B9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2949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 l="16606" t="12422" r="15473" b="18672"/>
          <a:stretch>
            <a:fillRect/>
          </a:stretch>
        </p:blipFill>
        <p:spPr bwMode="auto">
          <a:xfrm>
            <a:off x="2" y="3"/>
            <a:ext cx="9143999" cy="689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984647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03186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3680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927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990600"/>
            <a:ext cx="7772400" cy="1371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3429000"/>
            <a:ext cx="7010400" cy="16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8711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4333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8053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4274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093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8205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43991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3518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712519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01294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69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5DDE59A-DCF1-43D9-B6E6-201DE2BCADE1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55569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9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0F96EED-2248-4EA4-9614-1832460EAB8C}" type="slidenum">
              <a:rPr lang="pt-BR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339912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02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115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239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829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373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249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735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2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t="47740" r="62024" b="19090"/>
          <a:stretch/>
        </p:blipFill>
        <p:spPr bwMode="auto">
          <a:xfrm>
            <a:off x="0" y="-1"/>
            <a:ext cx="2339752" cy="302861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905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781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9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067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32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fld id="{95DDE59A-DCF1-43D9-B6E6-201DE2BCADE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101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54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8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52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9A67D1-290E-4E4C-AC3A-295135E9C16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9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988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245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7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863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27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158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 l="16606" t="12422" r="15473" b="18672"/>
          <a:stretch>
            <a:fillRect/>
          </a:stretch>
        </p:blipFill>
        <p:spPr bwMode="auto">
          <a:xfrm>
            <a:off x="2" y="3"/>
            <a:ext cx="9143999" cy="689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722104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26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331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70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591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3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551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7950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499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77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341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068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81E6025-EEBC-41FC-AD75-15E3D9103F42}" type="datetimeFigureOut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50898E6-BD33-40A8-9ABD-ED614852D995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015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9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0F96EED-2248-4EA4-9614-1832460EAB8C}" type="slidenum">
              <a:rPr lang="pt-BR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5865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0063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BD76-EEC0-462C-91C6-13A6F4054B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5DDE59A-DCF1-43D9-B6E6-201DE2BCADE1}" type="slidenum">
              <a:rPr lang="pt-BR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20221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54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7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31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45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73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8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18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08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10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6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9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DF34-5481-4A58-BF9F-B5B7240269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47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2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990600"/>
            <a:ext cx="7772400" cy="1371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3429000"/>
            <a:ext cx="7010400" cy="16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427060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46C6-A98B-4A30-AFB4-FE83EB1776D9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30362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A1AF0-002A-4D46-8ED8-C6028591C881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5657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F986D-BBEE-4282-9EF4-CF22843F3957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1351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4A681-00A9-4840-B779-B8084B52034A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6894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9C0D5-668C-4492-AEB8-5560BA70D815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8676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17934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97885-7C9B-44EC-A97A-200165160AF7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3282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D8B6-2946-488D-8FD8-C1E26AECA6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1F39E-8D15-4445-9491-95C970010CB5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25140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79985-912F-4F2D-AFC4-49D95A62D33E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94412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A4831-A259-445C-B01D-908E14DB7D05}" type="slidenum">
              <a:rPr lang="pt-BR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9690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</p:spPr>
        <p:txBody>
          <a:bodyPr/>
          <a:lstStyle/>
          <a:p>
            <a:fld id="{95DDE59A-DCF1-43D9-B6E6-201DE2BCADE1}" type="slidenum">
              <a:rPr lang="pt-BR" smtClean="0">
                <a:solidFill>
                  <a:srgbClr val="000000"/>
                </a:solidFill>
                <a:latin typeface="Arial" pitchFamily="34" charset="0"/>
              </a:rPr>
              <a:pPr/>
              <a:t>‹nº›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8411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853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216462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36371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34217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13362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0BE03-8253-4A0C-859D-54F4A2F8C86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2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45057-BFB2-4B35-8CD0-D1B658DEA6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4874A-83DC-4D35-95F1-0A9C71DA8E4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851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5E606-5C98-4061-B9F0-73EB0C31459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856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99E71-B91F-412B-9967-FAB97B0E6F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02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27529-5002-4F95-B9FD-0FFBE869F3F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266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141AB-9A6F-4D2C-B389-2B766C301F2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553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A3227-83B0-4F30-AF94-46E7B57324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82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FC100-8BC4-4396-B1CD-1DE544FC59C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56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C7A92-17E6-4C33-A54C-4A7891B2478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867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A781E-34BB-4368-9147-EDA4A05EFFE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735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C802C-76FF-4FB0-A28D-966CDB6684F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9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0915-5CBC-4FBB-B764-67CA9C33C0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81AEE-3D50-4D19-A6BA-7DC9FA8DA30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71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BBFD-9881-4DD3-A02D-8E435E8161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316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64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t="47740" r="62024" b="19090"/>
          <a:stretch/>
        </p:blipFill>
        <p:spPr bwMode="auto">
          <a:xfrm>
            <a:off x="0" y="-1"/>
            <a:ext cx="2339752" cy="302861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0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2064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5413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7656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537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3741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05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5B761-5CD0-4C70-B120-47DCFB84BB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7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790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3378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94F218A-A2B9-4DC6-AFBE-2FF026F7EE95}" type="datetimeFigureOut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6EDB497-678C-4486-B2D2-5E494C1D00DC}" type="slidenum">
              <a:rPr lang="pt-BR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4692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59635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9A67D1-290E-4E4C-AC3A-295135E9C161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92514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224062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BD76-EEC0-462C-91C6-13A6F4054BD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21147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DF34-5481-4A58-BF9F-B5B7240269B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81833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D8B6-2946-488D-8FD8-C1E26AECA60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6644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45057-BFB2-4B35-8CD0-D1B658DEA66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118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7" r:id="rId13"/>
    <p:sldLayoutId id="2147483689" r:id="rId14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827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just">
                <a:spcBef>
                  <a:spcPct val="50000"/>
                </a:spcBef>
                <a:defRPr/>
              </a:pPr>
              <a:endParaRPr lang="pt-BR" sz="7200">
                <a:solidFill>
                  <a:srgbClr val="FFFFFF"/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205828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just">
                <a:spcBef>
                  <a:spcPct val="50000"/>
                </a:spcBef>
                <a:defRPr/>
              </a:pPr>
              <a:endParaRPr lang="pt-BR" sz="7200">
                <a:solidFill>
                  <a:srgbClr val="FFFFFF"/>
                </a:solidFill>
                <a:latin typeface="Arial Rounded MT Bold" pitchFamily="34" charset="0"/>
                <a:cs typeface="Arial" charset="0"/>
              </a:endParaRPr>
            </a:p>
          </p:txBody>
        </p:sp>
      </p:grpSp>
      <p:sp>
        <p:nvSpPr>
          <p:cNvPr id="2058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8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pt-BR"/>
              <a:t>Prof. Dra. Maria Lúcia Lebrão</a:t>
            </a:r>
          </a:p>
        </p:txBody>
      </p:sp>
      <p:sp>
        <p:nvSpPr>
          <p:cNvPr id="2058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DEAE63B4-0AA7-4007-8302-DC4B568CA9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63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67549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6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8AB350-CF0F-4CEA-985F-75B60AD4671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AA5B46-588C-4861-86FA-906A7CD5C3F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7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096AE0-29B1-4ED4-A4FD-8932130FE46D}" type="slidenum">
              <a:rPr lang="pt-BR" smtClean="0">
                <a:solidFill>
                  <a:srgbClr val="000000"/>
                </a:solidFill>
                <a:latin typeface="Times New Roman"/>
              </a:rPr>
              <a:pPr/>
              <a:t>‹nº›</a:t>
            </a:fld>
            <a:endParaRPr lang="pt-BR" smtClean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  <a:endParaRPr lang="en-US" altLang="pt-BR" smtClean="0"/>
          </a:p>
        </p:txBody>
      </p:sp>
      <p:sp>
        <p:nvSpPr>
          <p:cNvPr id="1027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7" name="Retângulo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85DA53A-1849-43FD-9BD4-B44CBEBA9B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89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8" cstate="print">
            <a:lum bright="70000" contrast="-70000"/>
          </a:blip>
          <a:srcRect l="16606" t="12422" r="15473" b="18672"/>
          <a:stretch>
            <a:fillRect/>
          </a:stretch>
        </p:blipFill>
        <p:spPr bwMode="auto">
          <a:xfrm>
            <a:off x="2" y="3"/>
            <a:ext cx="9143999" cy="689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909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418147-7549-417F-961D-6F14CB2E5DC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6CB6F3-E5B8-4488-AB70-2ADEAC53F964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45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t="47740" r="62024" b="19090"/>
          <a:stretch/>
        </p:blipFill>
        <p:spPr bwMode="auto">
          <a:xfrm>
            <a:off x="0" y="-1"/>
            <a:ext cx="2339752" cy="302861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375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7" cstate="print">
            <a:lum bright="70000" contrast="-70000"/>
          </a:blip>
          <a:srcRect l="16606" t="12422" r="15473" b="18672"/>
          <a:stretch>
            <a:fillRect/>
          </a:stretch>
        </p:blipFill>
        <p:spPr bwMode="auto">
          <a:xfrm>
            <a:off x="2" y="3"/>
            <a:ext cx="9143999" cy="689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55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86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7E6F54-8DD9-4403-93CB-2B258628BFF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20/05/2015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29E31C-6DB8-4B45-AD74-9F4A54A1044E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99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57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41B82C-008E-4060-A8C6-FF434D6B9342}" type="slidenum">
              <a:rPr lang="pt-BR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3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t="47740" r="62024" b="19090"/>
          <a:stretch/>
        </p:blipFill>
        <p:spPr bwMode="auto">
          <a:xfrm>
            <a:off x="0" y="-1"/>
            <a:ext cx="2339752" cy="302861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163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9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>
              <a:defRPr/>
            </a:pPr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41B82C-008E-4060-A8C6-FF434D6B9342}" type="slidenum">
              <a:rPr lang="pt-BR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3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gv.br/eventos/?P_EVENTO=1975&amp;P_IDIOMA=0" TargetMode="Externa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hyperlink" Target="http://www.google.com.br/url?sa=i&amp;rct=j&amp;q=&amp;esrc=s&amp;frm=1&amp;source=images&amp;cd=&amp;cad=rja&amp;docid=IF_KtTcJwwcf5M&amp;tbnid=q7-dCRbKoQ2AcM:&amp;ved=0CAUQjRw&amp;url=http://www.criacionismo.com.br/2011/09/por-que-cuidados-dos-idosos-e-dos.html&amp;ei=viBcUt2ZKIbm8QSsioHICA&amp;bvm=bv.53899372,d.eW0&amp;psig=AFQjCNGJ6aOcz5O6R2L5JDTcRucNFXa1ow&amp;ust=1381855781154400" TargetMode="External"/><Relationship Id="rId7" Type="http://schemas.openxmlformats.org/officeDocument/2006/relationships/hyperlink" Target="http://www.google.com.br/url?sa=i&amp;rct=j&amp;q=&amp;esrc=s&amp;frm=1&amp;source=images&amp;cd=&amp;cad=rja&amp;docid=lVC9lHrZlsTF2M&amp;tbnid=rD4lK0FUC97CnM:&amp;ved=0CAUQjRw&amp;url=http://noticias.uol.com.br/saude/ultimas-noticias/redacao/2013/05/11/cuidadoras-de-pessoas-com-alzheimer-relatam-uma-parte-de-seu-dia-a-dia.htm&amp;ei=OyFcUvWYOpTI9gSuoYGIAg&amp;bvm=bv.53899372,d.eW0&amp;psig=AFQjCNGJ6aOcz5O6R2L5JDTcRucNFXa1ow&amp;ust=138185578115440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90.jpeg"/><Relationship Id="rId5" Type="http://schemas.openxmlformats.org/officeDocument/2006/relationships/hyperlink" Target="http://www.google.com.br/url?sa=i&amp;rct=j&amp;q=&amp;esrc=s&amp;frm=1&amp;source=images&amp;cd=&amp;cad=rja&amp;docid=fJ16vpjPpyc4yM&amp;tbnid=_iusFcuL46F7FM:&amp;ved=0CAUQjRw&amp;url=http://lifeangels-artedocuidar.blogspot.com/2011_12_01_archive.html&amp;ei=ACFcUtqFMYn49gS71YCIBA&amp;bvm=bv.53899372,d.eW0&amp;psig=AFQjCNGJ6aOcz5O6R2L5JDTcRucNFXa1ow&amp;ust=1381855781154400" TargetMode="External"/><Relationship Id="rId10" Type="http://schemas.openxmlformats.org/officeDocument/2006/relationships/image" Target="../media/image92.jpeg"/><Relationship Id="rId4" Type="http://schemas.openxmlformats.org/officeDocument/2006/relationships/image" Target="../media/image89.jpeg"/><Relationship Id="rId9" Type="http://schemas.openxmlformats.org/officeDocument/2006/relationships/hyperlink" Target="http://www.google.com.br/url?sa=i&amp;rct=j&amp;q=&amp;esrc=s&amp;frm=1&amp;source=images&amp;cd=&amp;cad=rja&amp;docid=bWAqGfVXBtm19M&amp;tbnid=VkLSU63CpCKM8M:&amp;ved=0CAUQjRw&amp;url=http://blogdapoesia-anselmo.blogspot.com/2012/10/john-lennon-woman-1980-legendado.html&amp;ei=RiJcUtW-KZPi8gT19YHoCg&amp;bvm=bv.53899372,d.eW0&amp;psig=AFQjCNG867wG0bub7KfRrMEbZX_mooZopQ&amp;ust=1381856128327643" TargetMode="Externa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&amp;esrc=s&amp;frm=1&amp;source=images&amp;cd=&amp;cad=rja&amp;docid=zIgaQD98ek-S-M&amp;tbnid=_Bb4RqgLonoPIM:&amp;ved=0CAUQjRw&amp;url=http://www.tribunadomaranhao.com.br/blogs/deputado-alexandre-almeida-concede-entrevista-ao-programa-portal-da-assembleia-1005440.html&amp;ei=jS1cUpXxE4WI9gSX1oH4DA&amp;psig=AFQjCNEawMy0KZlYlCdWI9lmUCDuohOQ7g&amp;ust=1381858703261484" TargetMode="External"/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2" Type="http://schemas.openxmlformats.org/officeDocument/2006/relationships/hyperlink" Target="http://www.google.com.br/url?sa=i&amp;rct=j&amp;q=&amp;esrc=s&amp;frm=1&amp;source=images&amp;cd=&amp;cad=rja&amp;docid=9mvJ4WBanZ3DTM&amp;tbnid=_oIzNRmOcv2nxM:&amp;ved=0CAUQjRw&amp;url=http://www.crismenegon.com.br/portal/mulher.html?start=48&amp;ei=GixcUpfsKYKi9QT-0YEw&amp;bvm=bv.53899372,d.eW0&amp;psig=AFQjCNEawMy0KZlYlCdWI9lmUCDuohOQ7g&amp;ust=1381858703261484" TargetMode="External"/><Relationship Id="rId1" Type="http://schemas.openxmlformats.org/officeDocument/2006/relationships/slideLayout" Target="../slideLayouts/slideLayout137.xml"/><Relationship Id="rId6" Type="http://schemas.openxmlformats.org/officeDocument/2006/relationships/hyperlink" Target="http://www.google.com.br/url?sa=i&amp;rct=j&amp;q=&amp;esrc=s&amp;frm=1&amp;source=images&amp;cd=&amp;cad=rja&amp;docid=ZOkIE-TB9lF_aM&amp;tbnid=gDLTdWQF03flNM:&amp;ved=0CAUQjRw&amp;url=http://pastoramariavaldap.blogspot.com/2011_04_06_archive.html&amp;ei=ZCxcUs3YL4zY8gS-v4Ag&amp;bvm=bv.53899372,d.eW0&amp;psig=AFQjCNEawMy0KZlYlCdWI9lmUCDuohOQ7g&amp;ust=1381858703261484" TargetMode="External"/><Relationship Id="rId11" Type="http://schemas.openxmlformats.org/officeDocument/2006/relationships/image" Target="../media/image97.jpeg"/><Relationship Id="rId5" Type="http://schemas.openxmlformats.org/officeDocument/2006/relationships/image" Target="../media/image94.jpeg"/><Relationship Id="rId10" Type="http://schemas.openxmlformats.org/officeDocument/2006/relationships/hyperlink" Target="http://www.google.com.br/url?sa=i&amp;rct=j&amp;q=&amp;esrc=s&amp;frm=1&amp;source=images&amp;cd=&amp;cad=rja&amp;docid=S3co7czsKC-GWM&amp;tbnid=XiAtVJ5fiZplsM:&amp;ved=0CAUQjRw&amp;url=http://feministadearake.blogspot.com/2011/11/atencao-mulher-trabalhando.html&amp;ei=FS1cUtzUIIXO9QSFn4GICA&amp;psig=AFQjCNEawMy0KZlYlCdWI9lmUCDuohOQ7g&amp;ust=1381858703261484" TargetMode="External"/><Relationship Id="rId4" Type="http://schemas.openxmlformats.org/officeDocument/2006/relationships/hyperlink" Target="http://www.google.com.br/url?sa=i&amp;rct=j&amp;q=&amp;esrc=s&amp;frm=1&amp;source=images&amp;cd=&amp;cad=rja&amp;docid=hKlVk0Y6DIuaiM&amp;tbnid=xoGQDBtsehI28M:&amp;ved=0CAUQjRw&amp;url=http://aartedesergrande.wordpress.com/2012/08/22/atencao-mulheres-trabalhando/&amp;ei=PyxcUsXbFoqE8gSLw4BA&amp;bvm=bv.53899372,d.eW0&amp;psig=AFQjCNEawMy0KZlYlCdWI9lmUCDuohOQ7g&amp;ust=1381858703261484" TargetMode="External"/><Relationship Id="rId9" Type="http://schemas.openxmlformats.org/officeDocument/2006/relationships/image" Target="../media/image96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hyperlink" Target="http://www.google.com.br/url?sa=i&amp;rct=j&amp;q=&amp;esrc=s&amp;frm=1&amp;source=images&amp;cd=&amp;cad=rja&amp;docid=TIzhn9-vHN1vYM&amp;tbnid=AzvMm7zI6BOaeM:&amp;ved=0CAUQjRw&amp;url=http://www.cuidardeidosos.com.br/cuidar-de-minha-mae-e-complicado/&amp;ei=viFcUvrZCY6-9gS04YCABA&amp;bvm=bv.53899372,d.eW0&amp;psig=AFQjCNGJ6aOcz5O6R2L5JDTcRucNFXa1ow&amp;ust=1381855781154400" TargetMode="External"/><Relationship Id="rId7" Type="http://schemas.openxmlformats.org/officeDocument/2006/relationships/hyperlink" Target="http://www.google.com.br/url?sa=i&amp;rct=j&amp;q=&amp;esrc=s&amp;frm=1&amp;source=images&amp;cd=&amp;cad=rja&amp;docid=S3co7czsKC-GWM&amp;tbnid=XiAtVJ5fiZplsM:&amp;ved=0CAUQjRw&amp;url=http://feministadearake.blogspot.com/2011/11/atencao-mulher-trabalhando.html&amp;ei=FS1cUtzUIIXO9QSFn4GICA&amp;psig=AFQjCNEawMy0KZlYlCdWI9lmUCDuohOQ7g&amp;ust=138185870326148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99.jpeg"/><Relationship Id="rId5" Type="http://schemas.openxmlformats.org/officeDocument/2006/relationships/hyperlink" Target="http://www.google.com.br/url?sa=i&amp;rct=j&amp;q=&amp;esrc=s&amp;frm=1&amp;source=images&amp;cd=&amp;cad=rja&amp;docid=Z5zFf8HhZQcHBM&amp;tbnid=0JagpBqJLqVFHM:&amp;ved=0CAUQjRw&amp;url=http://www.diegomaia.com.br/blog/como-conciliar-as-tarefas-domesticas-e-profissionais/&amp;ei=-C1cUtvtNI-I9QTe2YFI&amp;psig=AFQjCNEawMy0KZlYlCdWI9lmUCDuohOQ7g&amp;ust=1381858703261484" TargetMode="External"/><Relationship Id="rId4" Type="http://schemas.openxmlformats.org/officeDocument/2006/relationships/image" Target="../media/image98.jpeg"/><Relationship Id="rId9" Type="http://schemas.openxmlformats.org/officeDocument/2006/relationships/image" Target="../media/image10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8.jpeg"/><Relationship Id="rId4" Type="http://schemas.openxmlformats.org/officeDocument/2006/relationships/hyperlink" Target="http://www.google.com.br/url?sa=i&amp;rct=j&amp;q=&amp;esrc=s&amp;frm=1&amp;source=images&amp;cd=&amp;cad=rja&amp;docid=N5eJip1Xz6Ht6M&amp;tbnid=la32e5UC0-8kOM:&amp;ved=0CAUQjRw&amp;url=http://www.blogindustrial.com.br/index.php/2010/01/20/grandes-empresas-sao-mais-resistentes-a-novas-ideias-mostra-pesquisa-da-usp/&amp;ei=nT5cUvfmMoHI9gSx_4CYDA&amp;psig=AFQjCNGMIvHaI_gEiUdV6U3-MBNI75wt6g&amp;ust=1381863421948169" TargetMode="Externa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http://www.google.com.br/url?sa=i&amp;rct=j&amp;q=&amp;esrc=s&amp;frm=1&amp;source=images&amp;cd=&amp;cad=rja&amp;docid=8dDtdqDmhOk5qM&amp;tbnid=cUMzf7OMLWvd2M:&amp;ved=0CAUQjRw&amp;url=http://www.pucrs.br/cocama/ruah/pdf/ruah200901.pdf&amp;ei=4TxcUtuaD5TQ9AT5yoGYDg&amp;psig=AFQjCNFCfEl9eIKVcDe5TRE8RK64frYE0Q&amp;ust=1381862877867481" TargetMode="Externa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1.jpeg"/><Relationship Id="rId4" Type="http://schemas.openxmlformats.org/officeDocument/2006/relationships/hyperlink" Target="http://www.google.com.br/url?sa=i&amp;rct=j&amp;q=&amp;esrc=s&amp;frm=1&amp;source=images&amp;cd=&amp;cad=rja&amp;docid=W3txu-n0CXvLTM&amp;tbnid=p2lgXMTH-2f5lM:&amp;ved=0CAUQjRw&amp;url=http://www.coletivoverde.com.br/redes-solidarias-uniao-das-pessoas-e-iniciativas-do-terceiro-setor-para-melhorar-o-mundo/&amp;ei=_j1cUp2PBpLU9gSotYHwDw&amp;psig=AFQjCNFCfEl9eIKVcDe5TRE8RK64frYE0Q&amp;ust=1381862877867481" TargetMode="Externa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.br/url?sa=i&amp;rct=j&amp;q=&amp;esrc=s&amp;frm=1&amp;source=images&amp;cd=&amp;cad=rja&amp;docid=1omI8gt9c2onbM&amp;tbnid=kXl3pG0hIRer6M:&amp;ved=0CAUQjRw&amp;url=http://www.ruartecontract.com/blog/life-is-a-breath-of-air-architect-oscar-niemeyer/&amp;ei=fB5cUrnCA4ea9gTtoIEo&amp;bvm=bv.53899372,d.eW0&amp;psig=AFQjCNFfOMfeX7pCKeE-wJtlZc56ZGG-fA&amp;ust=1381854914992081" TargetMode="Externa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www.google.com.br/url?sa=i&amp;rct=j&amp;q=&amp;esrc=s&amp;frm=1&amp;source=images&amp;cd=&amp;cad=rja&amp;docid=cVKMWhfCnnN1uM&amp;tbnid=JGW0j8a7fXAqIM:&amp;ved=0CAUQjRw&amp;url=http://noticias.uol.com.br/cotidiano/2008/10/07/ult5772u970.jhtm&amp;ei=1idLUp-pFYae9QSbsoCgAQ&amp;bvm=bv.53371865,d.eWU&amp;psig=AFQjCNHasho1hNOfJbeY6lCGbWOxUtgGCw&amp;ust=1380743345396119" TargetMode="Externa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1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uact=8&amp;docid=FT1-yvJu6LVwLM&amp;tbnid=XBW5_tQE96PHTM:&amp;ved=0CAUQjRw&amp;url=http://correianeles.com.br/?p%3D39232&amp;ei=fQBpU72KIsLisAS1hIKoCw&amp;bvm=bv.65788261,d.aWc&amp;psig=AFQjCNFdlQYLXzFPnq-qdDVbyHxfi6fKdg&amp;ust=1399476644394786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9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images.google.com.br/imgres?imgurl=http://reikiana.blogs.sapo.pt/arquivo/relogio-doido1.gif&amp;imgrefurl=http://reikiana.blogs.sapo.pt/arquivo/2004_12.html&amp;h=252&amp;w=330&amp;sz=37&amp;tbnid=mitEdfeh2lMJ:&amp;tbnh=87&amp;tbnw=114&amp;hl=pt-BR&amp;start=2&amp;prev=/images?q=rel%C3%B3gio+&amp;svnum=10&amp;hl=pt-BR&amp;lr=&amp;sa=N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gi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N5eJip1Xz6Ht6M&amp;tbnid=la32e5UC0-8kOM:&amp;ved=0CAUQjRw&amp;url=http://www.blogindustrial.com.br/index.php/2010/01/20/grandes-empresas-sao-mais-resistentes-a-novas-ideias-mostra-pesquisa-da-usp/&amp;ei=nT5cUvfmMoHI9gSx_4CYDA&amp;psig=AFQjCNGMIvHaI_gEiUdV6U3-MBNI75wt6g&amp;ust=138186342194816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1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-1754" y="5903893"/>
            <a:ext cx="9132065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Yeda Duarte</a:t>
            </a:r>
          </a:p>
        </p:txBody>
      </p:sp>
      <p:sp>
        <p:nvSpPr>
          <p:cNvPr id="4" name="AutoShape 2" descr="http://www.fgv.br/dcm/mkt/mktg/2014/gvsaude/semestre_debates/18/perspectiva_da_assistencia/images/index_01.pn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119188"/>
            <a:ext cx="6667500" cy="23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AutoShape 4" descr="http://www.fgv.br/dcm/mkt/mktg/2014/gvsaude/semestre_debates/18/perspectiva_da_assistencia/images/index_01.pn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0500" y="-966788"/>
            <a:ext cx="6667500" cy="23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39" y="2852936"/>
            <a:ext cx="9132065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O ENVELHECIMENTO HOJE: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Principais</a:t>
            </a: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5400" b="1" dirty="0" err="1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questões</a:t>
            </a: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de </a:t>
            </a:r>
            <a:r>
              <a:rPr lang="en-US" sz="5400" b="1" dirty="0" err="1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saúde</a:t>
            </a:r>
            <a:endParaRPr lang="en-US" sz="54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92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9219" name="Picture 2" descr="piu-pi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2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03575" y="2708275"/>
            <a:ext cx="59404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Piu-piu aos 60...</a:t>
            </a:r>
          </a:p>
        </p:txBody>
      </p:sp>
    </p:spTree>
    <p:extLst>
      <p:ext uri="{BB962C8B-B14F-4D97-AF65-F5344CB8AC3E}">
        <p14:creationId xmlns:p14="http://schemas.microsoft.com/office/powerpoint/2010/main" val="3406098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5842" name="Elipse 3"/>
          <p:cNvSpPr>
            <a:spLocks noChangeArrowheads="1"/>
          </p:cNvSpPr>
          <p:nvPr/>
        </p:nvSpPr>
        <p:spPr bwMode="auto">
          <a:xfrm>
            <a:off x="247650" y="769939"/>
            <a:ext cx="4664075" cy="453390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5843" name="Picture 2" descr="http://1.bp.blogspot.com/-iiUOeG4IeV0/TWl2pQlYiaI/AAAAAAAAMzs/l--ZG3OmQlU/s320/Duvida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42091" y="476672"/>
            <a:ext cx="5673726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171760" y="903515"/>
            <a:ext cx="5940152" cy="48200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DE QUEM É A RESPONSABILIDADE PELO CUIDADO DOS IDOSOS MAIS DEPENDENTES?</a:t>
            </a:r>
            <a:endParaRPr lang="pt-BR" sz="4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06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25192" y="0"/>
            <a:ext cx="925448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26545" y="1772816"/>
            <a:ext cx="2137048" cy="112278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altLang="pt-BR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FAMÍLIA</a:t>
            </a:r>
            <a:endParaRPr lang="pt-BR" altLang="pt-BR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3715" name="AutoShape 3"/>
          <p:cNvSpPr>
            <a:spLocks noChangeArrowheads="1"/>
          </p:cNvSpPr>
          <p:nvPr/>
        </p:nvSpPr>
        <p:spPr bwMode="auto">
          <a:xfrm>
            <a:off x="2573288" y="2060848"/>
            <a:ext cx="990600" cy="576064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pt-BR" sz="3400" b="1">
              <a:solidFill>
                <a:prstClr val="white"/>
              </a:solidFill>
            </a:endParaRPr>
          </a:p>
        </p:txBody>
      </p:sp>
      <p:sp>
        <p:nvSpPr>
          <p:cNvPr id="243716" name="AutoShape 4"/>
          <p:cNvSpPr>
            <a:spLocks noChangeArrowheads="1"/>
          </p:cNvSpPr>
          <p:nvPr/>
        </p:nvSpPr>
        <p:spPr bwMode="auto">
          <a:xfrm>
            <a:off x="3635896" y="958087"/>
            <a:ext cx="5453607" cy="3190993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ct val="10000"/>
              </a:spcBef>
              <a:spcAft>
                <a:spcPts val="0"/>
              </a:spcAft>
            </a:pPr>
            <a:r>
              <a:rPr lang="es-ES_tradnl" altLang="pt-BR" sz="3600" b="1" dirty="0">
                <a:solidFill>
                  <a:prstClr val="white"/>
                </a:solidFill>
                <a:latin typeface="Calibri"/>
              </a:rPr>
              <a:t>PRINCIPAL</a:t>
            </a:r>
          </a:p>
          <a:p>
            <a:pPr algn="ctr" fontAlgn="auto">
              <a:spcBef>
                <a:spcPct val="10000"/>
              </a:spcBef>
              <a:spcAft>
                <a:spcPts val="0"/>
              </a:spcAft>
            </a:pPr>
            <a:r>
              <a:rPr lang="es-ES_tradnl" altLang="pt-BR" sz="3600" b="1" dirty="0" smtClean="0">
                <a:solidFill>
                  <a:prstClr val="white"/>
                </a:solidFill>
                <a:latin typeface="Calibri"/>
              </a:rPr>
              <a:t>RESPONSÁVEL PELO </a:t>
            </a:r>
            <a:endParaRPr lang="es-ES_tradnl" altLang="pt-BR" sz="3600" b="1" dirty="0">
              <a:solidFill>
                <a:prstClr val="white"/>
              </a:solidFill>
              <a:latin typeface="Calibri"/>
            </a:endParaRPr>
          </a:p>
          <a:p>
            <a:pPr algn="ctr" fontAlgn="auto">
              <a:spcBef>
                <a:spcPct val="10000"/>
              </a:spcBef>
              <a:spcAft>
                <a:spcPts val="0"/>
              </a:spcAft>
            </a:pPr>
            <a:r>
              <a:rPr lang="es-ES_tradnl" altLang="pt-BR" sz="3600" b="1" dirty="0">
                <a:solidFill>
                  <a:prstClr val="white"/>
                </a:solidFill>
                <a:latin typeface="Calibri"/>
              </a:rPr>
              <a:t>CUIDADO </a:t>
            </a:r>
            <a:r>
              <a:rPr lang="es-ES_tradnl" altLang="pt-BR" sz="3600" b="1" dirty="0" smtClean="0">
                <a:solidFill>
                  <a:prstClr val="white"/>
                </a:solidFill>
                <a:latin typeface="Calibri"/>
              </a:rPr>
              <a:t>DO </a:t>
            </a:r>
            <a:r>
              <a:rPr lang="es-ES_tradnl" altLang="pt-BR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IDOSO, JUNTO</a:t>
            </a:r>
          </a:p>
          <a:p>
            <a:pPr algn="ctr" fontAlgn="auto">
              <a:spcBef>
                <a:spcPct val="10000"/>
              </a:spcBef>
              <a:spcAft>
                <a:spcPts val="0"/>
              </a:spcAft>
            </a:pPr>
            <a:r>
              <a:rPr lang="es-ES_tradnl" altLang="pt-BR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 A SOCIEDADE E </a:t>
            </a:r>
          </a:p>
          <a:p>
            <a:pPr algn="ctr" fontAlgn="auto">
              <a:spcBef>
                <a:spcPct val="10000"/>
              </a:spcBef>
              <a:spcAft>
                <a:spcPts val="0"/>
              </a:spcAft>
            </a:pPr>
            <a:r>
              <a:rPr lang="es-ES_tradnl" altLang="pt-BR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 ESTADO</a:t>
            </a:r>
            <a:endParaRPr lang="es-ES_tradnl" altLang="pt-BR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3718" name="Rectangle 6"/>
          <p:cNvSpPr>
            <a:spLocks noChangeArrowheads="1"/>
          </p:cNvSpPr>
          <p:nvPr/>
        </p:nvSpPr>
        <p:spPr bwMode="auto">
          <a:xfrm>
            <a:off x="609603" y="4653136"/>
            <a:ext cx="8066853" cy="1800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altLang="pt-B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CONSTITUIÇÃO FEDERAL DE 1988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altLang="pt-B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POLÍTICA NACIONAL DO IDOSO DE 1994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_tradnl" altLang="pt-B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ESTATUTO DO IDOSO DE 2003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93620" y="188646"/>
            <a:ext cx="87398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pt-BR" sz="4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sym typeface="Lucida Grande" charset="0"/>
              </a:rPr>
              <a:t>O QUE DIZ A </a:t>
            </a:r>
            <a:r>
              <a:rPr lang="en-US" altLang="pt-BR" sz="4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sym typeface="Lucida Grande" charset="0"/>
              </a:rPr>
              <a:t>LEGISLAÇÃO?</a:t>
            </a:r>
            <a:endParaRPr lang="pt-BR" sz="44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5400000">
            <a:off x="694993" y="3633599"/>
            <a:ext cx="1213912" cy="516682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pt-BR" sz="3400" b="1">
              <a:solidFill>
                <a:prstClr val="white"/>
              </a:solidFill>
            </a:endParaRPr>
          </a:p>
        </p:txBody>
      </p:sp>
      <p:sp>
        <p:nvSpPr>
          <p:cNvPr id="13" name="CaixaDeTexto 5"/>
          <p:cNvSpPr txBox="1">
            <a:spLocks noChangeArrowheads="1"/>
          </p:cNvSpPr>
          <p:nvPr/>
        </p:nvSpPr>
        <p:spPr bwMode="auto">
          <a:xfrm>
            <a:off x="6286500" y="6546830"/>
            <a:ext cx="2857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sz="1600" i="1" dirty="0" smtClean="0">
                <a:solidFill>
                  <a:srgbClr val="002060"/>
                </a:solidFill>
                <a:latin typeface="Calibri"/>
                <a:cs typeface="Calibri" pitchFamily="34" charset="0"/>
              </a:rPr>
              <a:t>Camarano, 2013</a:t>
            </a:r>
            <a:endParaRPr lang="pt-BR" sz="1600" i="1" dirty="0">
              <a:solidFill>
                <a:srgbClr val="002060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791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27584" y="4554706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prstClr val="black"/>
                </a:solidFill>
                <a:latin typeface="Calibri"/>
              </a:rPr>
              <a:t>TÍMIDO</a:t>
            </a:r>
            <a:endParaRPr lang="pt-BR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24856" y="4554706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600" b="1" dirty="0" smtClean="0">
                <a:solidFill>
                  <a:prstClr val="black"/>
                </a:solidFill>
                <a:latin typeface="Calibri"/>
              </a:rPr>
              <a:t>CUIDA DO JEITO QUE DÁ</a:t>
            </a:r>
            <a:endParaRPr lang="pt-BR" sz="2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56176" y="4554706"/>
            <a:ext cx="23042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600" b="1" dirty="0" smtClean="0">
                <a:solidFill>
                  <a:prstClr val="black"/>
                </a:solidFill>
                <a:latin typeface="Calibri"/>
              </a:rPr>
              <a:t>DISCRIMINA E NÃO PRIORIZA</a:t>
            </a:r>
            <a:endParaRPr lang="pt-BR" sz="26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0" y="287850"/>
            <a:ext cx="9153916" cy="6552728"/>
            <a:chOff x="-9916" y="188640"/>
            <a:chExt cx="9153916" cy="655272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9916" y="188640"/>
              <a:ext cx="9153916" cy="6552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tângulo 1"/>
            <p:cNvSpPr/>
            <p:nvPr/>
          </p:nvSpPr>
          <p:spPr>
            <a:xfrm>
              <a:off x="5076056" y="188640"/>
              <a:ext cx="4067944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614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" name="Picture 8" descr="foto-de-familia-thumb18121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5544341" cy="5544344"/>
          </a:xfrm>
          <a:prstGeom prst="ellipse">
            <a:avLst/>
          </a:prstGeom>
          <a:noFill/>
          <a:effectLst/>
        </p:spPr>
      </p:pic>
      <p:sp>
        <p:nvSpPr>
          <p:cNvPr id="3" name="Retângulo 2"/>
          <p:cNvSpPr/>
          <p:nvPr/>
        </p:nvSpPr>
        <p:spPr>
          <a:xfrm>
            <a:off x="1547664" y="44631"/>
            <a:ext cx="5616624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Arial" charset="0"/>
              </a:rPr>
              <a:t>FAMÍLIAS</a:t>
            </a:r>
            <a:endParaRPr lang="pt-BR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 rot="20337952">
            <a:off x="318708" y="3856366"/>
            <a:ext cx="8545803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A FAMÍLIA BRASILEIRA PASSA POR GRANDES MODIFICAÇÕES</a:t>
            </a:r>
            <a:endParaRPr lang="pt-BR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1162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0" y="0"/>
            <a:ext cx="9110455" cy="6858000"/>
            <a:chOff x="0" y="0"/>
            <a:chExt cx="10332640" cy="6858000"/>
          </a:xfrm>
        </p:grpSpPr>
        <p:grpSp>
          <p:nvGrpSpPr>
            <p:cNvPr id="4" name="Grupo 6"/>
            <p:cNvGrpSpPr/>
            <p:nvPr/>
          </p:nvGrpSpPr>
          <p:grpSpPr>
            <a:xfrm>
              <a:off x="0" y="0"/>
              <a:ext cx="10332640" cy="6858000"/>
              <a:chOff x="0" y="0"/>
              <a:chExt cx="9144000" cy="6858000"/>
            </a:xfrm>
          </p:grpSpPr>
          <p:grpSp>
            <p:nvGrpSpPr>
              <p:cNvPr id="7" name="Grupo 3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26626" name="Imagem 2" descr="Slide5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" name="Elipse 2"/>
                <p:cNvSpPr/>
                <p:nvPr/>
              </p:nvSpPr>
              <p:spPr>
                <a:xfrm>
                  <a:off x="6948264" y="5661248"/>
                  <a:ext cx="1008112" cy="86409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1F497D">
                          <a:lumMod val="95000"/>
                          <a:lumOff val="5000"/>
                        </a:srgbClr>
                      </a:solidFill>
                    </a:rPr>
                    <a:t>1,8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1F497D">
                          <a:lumMod val="95000"/>
                          <a:lumOff val="5000"/>
                        </a:srgbClr>
                      </a:solidFill>
                    </a:rPr>
                    <a:t>2010</a:t>
                  </a:r>
                  <a:endParaRPr lang="pt-BR" b="1" dirty="0">
                    <a:solidFill>
                      <a:srgbClr val="1F497D">
                        <a:lumMod val="95000"/>
                        <a:lumOff val="5000"/>
                      </a:srgbClr>
                    </a:solidFill>
                  </a:endParaRPr>
                </a:p>
              </p:txBody>
            </p:sp>
          </p:grpSp>
          <p:sp>
            <p:nvSpPr>
              <p:cNvPr id="5" name="Retângulo 4"/>
              <p:cNvSpPr/>
              <p:nvPr/>
            </p:nvSpPr>
            <p:spPr>
              <a:xfrm>
                <a:off x="8028384" y="5013176"/>
                <a:ext cx="1115616" cy="18448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Elipse 5"/>
              <p:cNvSpPr/>
              <p:nvPr/>
            </p:nvSpPr>
            <p:spPr>
              <a:xfrm>
                <a:off x="7164288" y="4460352"/>
                <a:ext cx="1152128" cy="1080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Retângulo 7"/>
            <p:cNvSpPr/>
            <p:nvPr/>
          </p:nvSpPr>
          <p:spPr>
            <a:xfrm>
              <a:off x="3851920" y="0"/>
              <a:ext cx="6480720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907704" y="556510"/>
            <a:ext cx="738123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C00000"/>
                </a:solidFill>
                <a:latin typeface="Arial Rounded MT Bold" pitchFamily="34" charset="0"/>
                <a:cs typeface="Calibri" pitchFamily="34" charset="0"/>
              </a:rPr>
              <a:t>AS TAXAS DE FECUNDIDADE ESTÃO DIMINUINDO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5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0121" t="23265" r="31489" b="32320"/>
          <a:stretch>
            <a:fillRect/>
          </a:stretch>
        </p:blipFill>
        <p:spPr bwMode="auto">
          <a:xfrm>
            <a:off x="0" y="7394"/>
            <a:ext cx="9144000" cy="685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22144" t="32715" r="46553" b="26650"/>
          <a:stretch>
            <a:fillRect/>
          </a:stretch>
        </p:blipFill>
        <p:spPr bwMode="auto">
          <a:xfrm>
            <a:off x="0" y="1"/>
            <a:ext cx="9145793" cy="692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39369" t="23625" r="31100" b="35741"/>
          <a:stretch>
            <a:fillRect/>
          </a:stretch>
        </p:blipFill>
        <p:spPr bwMode="auto">
          <a:xfrm>
            <a:off x="0" y="42694"/>
            <a:ext cx="9144000" cy="687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6" name="Group 5"/>
          <p:cNvGrpSpPr/>
          <p:nvPr/>
        </p:nvGrpSpPr>
        <p:grpSpPr>
          <a:xfrm>
            <a:off x="0" y="-83289"/>
            <a:ext cx="9144000" cy="7024578"/>
            <a:chOff x="0" y="-83289"/>
            <a:chExt cx="9144000" cy="7024578"/>
          </a:xfrm>
        </p:grpSpPr>
        <p:sp>
          <p:nvSpPr>
            <p:cNvPr id="7" name="Retângulo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4336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l="34946" t="23265" r="37502" b="15311"/>
            <a:stretch>
              <a:fillRect/>
            </a:stretch>
          </p:blipFill>
          <p:spPr bwMode="auto">
            <a:xfrm>
              <a:off x="1763688" y="-83289"/>
              <a:ext cx="5041258" cy="702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9" name="Rectangle 8"/>
          <p:cNvSpPr/>
          <p:nvPr/>
        </p:nvSpPr>
        <p:spPr>
          <a:xfrm rot="20337952">
            <a:off x="318708" y="3856366"/>
            <a:ext cx="8545803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DIMINUIÇÃO DO POTENCIAL ASSISTENCIAL</a:t>
            </a:r>
            <a:endParaRPr lang="pt-BR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105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6146" name="Picture 2" descr="http://2.bp.blogspot.com/-To6vSLn3tTA/ToUNDxVXNUI/AAAAAAAAO2s/PuCVqowJAxw/s1600/idosos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394770" cy="37582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3.bp.blogspot.com/-KrgRrNJn0qI/Te9uXQZ-_SI/AAAAAAAAAAo/rfd3cuy0lcQ/s1600/senhorinha+caminhando+com+bengal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6" y="3"/>
            <a:ext cx="2824164" cy="52843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uol.com/2013/04/29/idoso-com-alzheimer-cuidadora-1367260663620_615x300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r="17797"/>
          <a:stretch/>
        </p:blipFill>
        <p:spPr bwMode="auto">
          <a:xfrm>
            <a:off x="1835696" y="3656590"/>
            <a:ext cx="4032448" cy="320141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4.bp.blogspot.com/-DGgrsbKsGxE/UHkoPqfW87I/AAAAAAAAJ28/g4Scbk-erYc/s320/feminismo-simbol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845">
            <a:off x="3812143" y="217343"/>
            <a:ext cx="2390212" cy="35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7170" name="Picture 2" descr="http://www.crismenegon.com.br/portal/images/mulher/mulher-trabalhando-cop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3635896" cy="28035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artedesergrande.files.wordpress.com/2012/08/woma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20" y="3813044"/>
            <a:ext cx="3564051" cy="30449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ncrypted-tbn3.gstatic.com/images?q=tbn:ANd9GcRwTVtHeoDJN4DlSlad3Rgd42HHncU-azz5yFxgD3UdZRLlRqr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285"/>
            <a:ext cx="2952328" cy="350010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tribunadomaranhao.com.br/images/mulheres-trabalhando-no-setor-de-producao-7637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7216"/>
            <a:ext cx="4283968" cy="37707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2.bp.blogspot.com/-q4Bs4C1Lq_M/TsfHL3ZUSmI/AAAAAAAAAIc/OddRHyBUETg/s1600/simbolo+mulher+trabalhando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93"/>
            <a:ext cx="2325973" cy="25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0337952">
            <a:off x="318708" y="3856366"/>
            <a:ext cx="8545803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ALTERAÇÃO NA TRADIÇÃO DO CUIDADO</a:t>
            </a:r>
            <a:endParaRPr lang="pt-BR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9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" name="Picture 8" descr="http://www.cuidardeidosos.com.br/portal/wp-content/uploads/2010/08/Cuidar-de-minha-m%C3%A3e-%C3%A9-complicad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66" y="3284984"/>
            <a:ext cx="4153041" cy="35730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diegomaia.com.br/blog/wp-content/uploads/mulher-trabalhand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33329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2.bp.blogspot.com/-q4Bs4C1Lq_M/TsfHL3ZUSmI/AAAAAAAAAIc/OddRHyBUETg/s1600/simbolo+mulher+trabalhand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7" y="332661"/>
            <a:ext cx="2325973" cy="25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balaiodenoticias.com.br/upfiles/fckeditor/image/cecilia_17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3501013"/>
            <a:ext cx="4686300" cy="322262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 rot="20337952">
            <a:off x="318708" y="3856366"/>
            <a:ext cx="8545803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COMPROMETIMENTO ASSISTENCIAL</a:t>
            </a:r>
            <a:endParaRPr lang="pt-BR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1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cdn.slidesharecdn.com/ss_thumbnails/casamento-111009221704-phpapp01-thumbnail-4.jpg?1318216661"/>
          <p:cNvPicPr>
            <a:picLocks noChangeAspect="1" noChangeArrowheads="1"/>
          </p:cNvPicPr>
          <p:nvPr/>
        </p:nvPicPr>
        <p:blipFill>
          <a:blip r:embed="rId2" cstate="print"/>
          <a:srcRect l="18450" t="13125" r="29055" b="34373"/>
          <a:stretch>
            <a:fillRect/>
          </a:stretch>
        </p:blipFill>
        <p:spPr bwMode="auto">
          <a:xfrm>
            <a:off x="0" y="2"/>
            <a:ext cx="3851920" cy="28889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cdn.slidesharecdn.com/ss_thumbnails/casamento-111009221704-phpapp01-thumbnail-4.jpg?1318216661"/>
          <p:cNvPicPr>
            <a:picLocks noChangeAspect="1" noChangeArrowheads="1"/>
          </p:cNvPicPr>
          <p:nvPr/>
        </p:nvPicPr>
        <p:blipFill>
          <a:blip r:embed="rId2" cstate="print"/>
          <a:srcRect l="61007" t="70969"/>
          <a:stretch>
            <a:fillRect/>
          </a:stretch>
        </p:blipFill>
        <p:spPr bwMode="auto">
          <a:xfrm>
            <a:off x="971600" y="4985792"/>
            <a:ext cx="2232248" cy="1872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http://cdn.slidesharecdn.com/ss_thumbnails/casamento-111009221704-phpapp01-thumbnail-4.jpg?1318216661"/>
          <p:cNvPicPr>
            <a:picLocks noChangeAspect="1" noChangeArrowheads="1"/>
          </p:cNvPicPr>
          <p:nvPr/>
        </p:nvPicPr>
        <p:blipFill>
          <a:blip r:embed="rId2" cstate="print"/>
          <a:srcRect l="61007" t="70969"/>
          <a:stretch>
            <a:fillRect/>
          </a:stretch>
        </p:blipFill>
        <p:spPr bwMode="auto">
          <a:xfrm>
            <a:off x="3203848" y="4985792"/>
            <a:ext cx="2232248" cy="1872208"/>
          </a:xfrm>
          <a:prstGeom prst="rect">
            <a:avLst/>
          </a:prstGeom>
          <a:noFill/>
        </p:spPr>
      </p:pic>
      <p:pic>
        <p:nvPicPr>
          <p:cNvPr id="7" name="Picture 2" descr="http://cdn.slidesharecdn.com/ss_thumbnails/casamento-111009221704-phpapp01-thumbnail-4.jpg?1318216661"/>
          <p:cNvPicPr>
            <a:picLocks noChangeAspect="1" noChangeArrowheads="1"/>
          </p:cNvPicPr>
          <p:nvPr/>
        </p:nvPicPr>
        <p:blipFill>
          <a:blip r:embed="rId2" cstate="print"/>
          <a:srcRect l="61007" t="70969"/>
          <a:stretch>
            <a:fillRect/>
          </a:stretch>
        </p:blipFill>
        <p:spPr bwMode="auto">
          <a:xfrm>
            <a:off x="5399584" y="4985792"/>
            <a:ext cx="2232248" cy="187220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Retângulo 7"/>
          <p:cNvSpPr/>
          <p:nvPr/>
        </p:nvSpPr>
        <p:spPr>
          <a:xfrm>
            <a:off x="1115617" y="4642014"/>
            <a:ext cx="99738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3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x</a:t>
            </a:r>
            <a:endParaRPr lang="pt-BR" sz="13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211961" y="4642014"/>
            <a:ext cx="997388" cy="221599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3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x</a:t>
            </a:r>
            <a:endParaRPr lang="pt-BR" sz="13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pic>
        <p:nvPicPr>
          <p:cNvPr id="162820" name="Picture 4" descr="http://www6.ensp.fiocruz.br/radis/sites/default/files/112/certidao-de-casamento-para-homossexua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3307296" cy="22048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2824" name="Picture 8" descr="http://4.bp.blogspot.com/-Wf_weSwYVtg/UMDKLEJUKbI/AAAAAAAAA58/prip1FsDdWA/s1600/fertiliza%C3%A7%C3%A3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8" y="116632"/>
            <a:ext cx="2843807" cy="21328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2826" name="Picture 10" descr="http://www.infertilidade.blog.br/wp-content/uploads/2010/01/bebe-de-fertilizacao-in-vitro-norm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50" y="2924945"/>
            <a:ext cx="2587253" cy="200201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Rectangle 10"/>
          <p:cNvSpPr/>
          <p:nvPr/>
        </p:nvSpPr>
        <p:spPr>
          <a:xfrm rot="20337952">
            <a:off x="141861" y="2889661"/>
            <a:ext cx="8545803" cy="19389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MUDANÇAS NA SOCIEDADE MODERNA IMPACTAM NO FUTURO DO CUIDADO</a:t>
            </a:r>
            <a:endParaRPr lang="pt-BR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0243" name="Picture 2" descr="thor"/>
          <p:cNvPicPr>
            <a:picLocks noChangeAspect="1" noChangeArrowheads="1"/>
          </p:cNvPicPr>
          <p:nvPr/>
        </p:nvPicPr>
        <p:blipFill>
          <a:blip r:embed="rId2" cstate="print"/>
          <a:srcRect t="3796" b="3796"/>
          <a:stretch>
            <a:fillRect/>
          </a:stretch>
        </p:blipFill>
        <p:spPr bwMode="auto">
          <a:xfrm>
            <a:off x="0" y="-26988"/>
            <a:ext cx="54356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4643437" y="5661248"/>
            <a:ext cx="45005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e o Thor!</a:t>
            </a:r>
          </a:p>
        </p:txBody>
      </p:sp>
    </p:spTree>
    <p:extLst>
      <p:ext uri="{BB962C8B-B14F-4D97-AF65-F5344CB8AC3E}">
        <p14:creationId xmlns:p14="http://schemas.microsoft.com/office/powerpoint/2010/main" val="351641373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67744" y="692703"/>
            <a:ext cx="6660232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Como os idosos com alguma dependência estão sendo cuidados pelas famílias?</a:t>
            </a:r>
            <a:endParaRPr lang="pt-BR" sz="60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http://1.bp.blogspot.com/-iiUOeG4IeV0/TWl2pQlYiaI/AAAAAAAAMzs/l--ZG3OmQlU/s320/Duvida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52536" y="2778051"/>
            <a:ext cx="4079950" cy="407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6349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7890" name="Elipse 3"/>
          <p:cNvSpPr>
            <a:spLocks noChangeArrowheads="1"/>
          </p:cNvSpPr>
          <p:nvPr/>
        </p:nvSpPr>
        <p:spPr bwMode="auto">
          <a:xfrm>
            <a:off x="247650" y="769939"/>
            <a:ext cx="4664075" cy="453390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7891" name="Picture 2" descr="http://1.bp.blogspot.com/-iiUOeG4IeV0/TWl2pQlYiaI/AAAAAAAAMzs/l--ZG3OmQlU/s320/Duvida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00038" y="744540"/>
            <a:ext cx="5673726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088674" y="1844830"/>
            <a:ext cx="5055326" cy="424731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Cuidado das famílias: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Assiste, em média, 50</a:t>
            </a:r>
            <a:r>
              <a:rPr lang="pt-BR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% da demanda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236296" y="6519446"/>
            <a:ext cx="19077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i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Duarte </a:t>
            </a:r>
            <a:r>
              <a:rPr lang="pt-BR" sz="1600" i="1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et</a:t>
            </a:r>
            <a:r>
              <a:rPr lang="pt-BR" sz="1600" i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 </a:t>
            </a:r>
            <a:r>
              <a:rPr lang="pt-BR" sz="1600" i="1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al</a:t>
            </a:r>
            <a:r>
              <a:rPr lang="pt-BR" sz="1600" i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,  2005</a:t>
            </a:r>
            <a:endParaRPr lang="pt-BR" sz="1600" i="1" dirty="0">
              <a:solidFill>
                <a:prstClr val="black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66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00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t="3703"/>
          <a:stretch>
            <a:fillRect/>
          </a:stretch>
        </p:blipFill>
        <p:spPr bwMode="auto">
          <a:xfrm>
            <a:off x="4644008" y="764704"/>
            <a:ext cx="422474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58"/>
          <p:cNvSpPr txBox="1">
            <a:spLocks noChangeArrowheads="1"/>
          </p:cNvSpPr>
          <p:nvPr/>
        </p:nvSpPr>
        <p:spPr bwMode="auto">
          <a:xfrm>
            <a:off x="0" y="749017"/>
            <a:ext cx="460806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solidFill>
                  <a:srgbClr val="FF0000"/>
                </a:solidFill>
                <a:latin typeface="Calibri"/>
                <a:cs typeface="Calibri" pitchFamily="34" charset="0"/>
              </a:rPr>
              <a:t>Ajuda recebida</a:t>
            </a:r>
            <a:r>
              <a:rPr lang="pt-BR" sz="4000" b="1" dirty="0">
                <a:solidFill>
                  <a:srgbClr val="003366"/>
                </a:solidFill>
                <a:latin typeface="Calibri"/>
                <a:cs typeface="Calibri" pitchFamily="34" charset="0"/>
              </a:rPr>
              <a:t> </a:t>
            </a:r>
            <a:r>
              <a:rPr lang="pt-BR" sz="4000" b="1" dirty="0" smtClean="0">
                <a:solidFill>
                  <a:srgbClr val="003366"/>
                </a:solidFill>
                <a:latin typeface="Calibri"/>
                <a:cs typeface="Calibri" pitchFamily="34" charset="0"/>
              </a:rPr>
              <a:t>por idosos com dificuldades funcionais em atividades básicas de vida diária </a:t>
            </a:r>
            <a:r>
              <a:rPr lang="pt-BR" sz="4000" b="1" dirty="0" smtClean="0">
                <a:solidFill>
                  <a:srgbClr val="FF0000"/>
                </a:solidFill>
                <a:latin typeface="Calibri"/>
                <a:cs typeface="Calibri" pitchFamily="34" charset="0"/>
              </a:rPr>
              <a:t>segundo tipo de arranjo familiar</a:t>
            </a:r>
            <a:r>
              <a:rPr lang="pt-BR" sz="4000" b="1" dirty="0" smtClean="0">
                <a:solidFill>
                  <a:srgbClr val="003366"/>
                </a:solidFill>
                <a:latin typeface="Calibri"/>
                <a:cs typeface="Calibri" pitchFamily="34" charset="0"/>
              </a:rPr>
              <a:t>, </a:t>
            </a:r>
            <a:r>
              <a:rPr lang="pt-BR" sz="4000" b="1" dirty="0">
                <a:solidFill>
                  <a:srgbClr val="003366"/>
                </a:solidFill>
                <a:latin typeface="Calibri"/>
                <a:cs typeface="Calibri" pitchFamily="34" charset="0"/>
              </a:rPr>
              <a:t>São Paulo, </a:t>
            </a:r>
            <a:r>
              <a:rPr lang="pt-BR" sz="4000" b="1" dirty="0" smtClean="0">
                <a:solidFill>
                  <a:srgbClr val="003366"/>
                </a:solidFill>
                <a:latin typeface="Calibri"/>
                <a:cs typeface="Calibri" pitchFamily="34" charset="0"/>
              </a:rPr>
              <a:t>2000</a:t>
            </a:r>
            <a:endParaRPr lang="pt-BR" sz="3200" b="1" dirty="0">
              <a:solidFill>
                <a:srgbClr val="003366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159" name="CaixaDeTexto 158"/>
          <p:cNvSpPr txBox="1"/>
          <p:nvPr/>
        </p:nvSpPr>
        <p:spPr>
          <a:xfrm>
            <a:off x="4932040" y="5301208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solidFill>
                  <a:srgbClr val="00487E"/>
                </a:solidFill>
                <a:latin typeface="Calibri"/>
                <a:cs typeface="Calibri" pitchFamily="34" charset="0"/>
              </a:rPr>
              <a:t>SAÚDE, BEM ESTAR E ENVELHECIMENTO</a:t>
            </a:r>
            <a:endParaRPr lang="pt-BR" sz="3200" b="1" dirty="0">
              <a:solidFill>
                <a:srgbClr val="00487E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ltGray">
          <a:xfrm>
            <a:off x="5652120" y="1055633"/>
            <a:ext cx="3779912" cy="48936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40000"/>
              </a:spcBef>
              <a:spcAft>
                <a:spcPts val="0"/>
              </a:spcAft>
              <a:buClr>
                <a:srgbClr val="CA7884"/>
              </a:buClr>
              <a:buFont typeface="Wingdings" pitchFamily="2" charset="2"/>
              <a:buChar char="ü"/>
            </a:pPr>
            <a:r>
              <a:rPr lang="pt-BR" sz="3200" b="1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Dos idosos que </a:t>
            </a:r>
            <a:r>
              <a:rPr lang="pt-BR" sz="3200" b="1" u="sng" dirty="0" smtClean="0">
                <a:solidFill>
                  <a:srgbClr val="C00000"/>
                </a:solidFill>
                <a:latin typeface="Calibri"/>
              </a:rPr>
              <a:t>MORAM SOZINHOS</a:t>
            </a:r>
            <a:r>
              <a:rPr lang="pt-BR" sz="2800" b="1" dirty="0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 apenas </a:t>
            </a:r>
            <a:r>
              <a:rPr lang="pt-BR" sz="4800" b="1" dirty="0" smtClean="0">
                <a:solidFill>
                  <a:srgbClr val="C00000"/>
                </a:solidFill>
                <a:latin typeface="Calibri"/>
              </a:rPr>
              <a:t>16,4%</a:t>
            </a:r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recebem ajuda no desempenho de </a:t>
            </a:r>
            <a:r>
              <a:rPr lang="pt-BR" sz="3200" b="1" dirty="0" err="1" smtClean="0">
                <a:solidFill>
                  <a:prstClr val="black"/>
                </a:solidFill>
                <a:latin typeface="Calibri"/>
              </a:rPr>
              <a:t>ABVDs</a:t>
            </a:r>
            <a:endParaRPr lang="pt-BR" sz="3200" b="1" dirty="0">
              <a:solidFill>
                <a:srgbClr val="3D4B59"/>
              </a:solidFill>
              <a:latin typeface="Calibri"/>
            </a:endParaRPr>
          </a:p>
        </p:txBody>
      </p:sp>
      <p:pic>
        <p:nvPicPr>
          <p:cNvPr id="102402" name="Picture 2" descr="http://3.bp.blogspot.com/-vjlqD-LVxkc/TZ48gPY44VI/AAAAAAAACNs/ilHtskJbwdE/s1600/idoso.jpg"/>
          <p:cNvPicPr>
            <a:picLocks noChangeAspect="1" noChangeArrowheads="1"/>
          </p:cNvPicPr>
          <p:nvPr/>
        </p:nvPicPr>
        <p:blipFill>
          <a:blip r:embed="rId2" cstate="print"/>
          <a:srcRect l="20632"/>
          <a:stretch>
            <a:fillRect/>
          </a:stretch>
        </p:blipFill>
        <p:spPr bwMode="auto">
          <a:xfrm>
            <a:off x="-252536" y="1196752"/>
            <a:ext cx="6206121" cy="5661248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083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ltGray">
          <a:xfrm>
            <a:off x="251520" y="5042118"/>
            <a:ext cx="8892480" cy="18158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ct val="40000"/>
              </a:spcBef>
              <a:spcAft>
                <a:spcPts val="0"/>
              </a:spcAft>
              <a:buClr>
                <a:srgbClr val="CA7884"/>
              </a:buClr>
              <a:buFont typeface="Wingdings" pitchFamily="2" charset="2"/>
              <a:buChar char="ü"/>
            </a:pPr>
            <a:r>
              <a:rPr lang="pt-BR" sz="3200" b="1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Dos idosos que </a:t>
            </a:r>
            <a:r>
              <a:rPr lang="pt-BR" sz="3200" b="1" u="sng" dirty="0" smtClean="0">
                <a:solidFill>
                  <a:srgbClr val="C00000"/>
                </a:solidFill>
                <a:latin typeface="Calibri"/>
              </a:rPr>
              <a:t>MORAM APENAS COM O(S) NETO(S)</a:t>
            </a:r>
            <a:r>
              <a:rPr lang="pt-BR" sz="2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apenas </a:t>
            </a:r>
            <a:r>
              <a:rPr lang="pt-BR" sz="4800" b="1" dirty="0" smtClean="0">
                <a:solidFill>
                  <a:srgbClr val="C00000"/>
                </a:solidFill>
                <a:latin typeface="Calibri"/>
              </a:rPr>
              <a:t>17,4%</a:t>
            </a:r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recebem ajuda no desempenho de </a:t>
            </a:r>
            <a:r>
              <a:rPr lang="pt-BR" sz="3200" b="1" dirty="0" err="1" smtClean="0">
                <a:solidFill>
                  <a:prstClr val="black"/>
                </a:solidFill>
                <a:latin typeface="Calibri"/>
              </a:rPr>
              <a:t>ABVDs</a:t>
            </a:r>
            <a:endParaRPr lang="pt-BR" sz="3200" b="1" dirty="0">
              <a:solidFill>
                <a:srgbClr val="3D4B59"/>
              </a:solidFill>
              <a:latin typeface="Calibri"/>
            </a:endParaRPr>
          </a:p>
        </p:txBody>
      </p:sp>
      <p:pic>
        <p:nvPicPr>
          <p:cNvPr id="101378" name="Picture 2" descr="http://1.bp.blogspot.com/-D1TNLwJUDyU/TZLsEhJvz9I/AAAAAAAABDw/IzmMosUsKCU/s1600/avo-e-neto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79512" y="116632"/>
            <a:ext cx="8763631" cy="501317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781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ltGray">
          <a:xfrm>
            <a:off x="0" y="5473005"/>
            <a:ext cx="9144000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40000"/>
              </a:spcBef>
              <a:spcAft>
                <a:spcPts val="0"/>
              </a:spcAft>
              <a:buClr>
                <a:srgbClr val="CA7884"/>
              </a:buClr>
              <a:buFont typeface="Wingdings" pitchFamily="2" charset="2"/>
              <a:buChar char="ü"/>
            </a:pPr>
            <a:r>
              <a:rPr lang="pt-BR" sz="3200" b="1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Onde moram </a:t>
            </a:r>
            <a:r>
              <a:rPr lang="pt-BR" sz="3200" b="1" u="sng" dirty="0" smtClean="0">
                <a:solidFill>
                  <a:srgbClr val="C00000"/>
                </a:solidFill>
                <a:latin typeface="Calibri"/>
              </a:rPr>
              <a:t>APENAS PESSOAS IDOSAS</a:t>
            </a:r>
            <a:r>
              <a:rPr lang="pt-BR" sz="3200" b="1" dirty="0" smtClean="0">
                <a:solidFill>
                  <a:srgbClr val="C00000"/>
                </a:solidFill>
                <a:latin typeface="Calibri"/>
              </a:rPr>
              <a:t>,</a:t>
            </a:r>
            <a:r>
              <a:rPr lang="pt-BR" sz="36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4800" b="1" dirty="0" smtClean="0">
                <a:solidFill>
                  <a:srgbClr val="C00000"/>
                </a:solidFill>
                <a:latin typeface="Calibri"/>
              </a:rPr>
              <a:t>30,6%</a:t>
            </a:r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recebem ajuda no desempenho de </a:t>
            </a:r>
            <a:r>
              <a:rPr lang="pt-BR" sz="3200" b="1" dirty="0" err="1" smtClean="0">
                <a:solidFill>
                  <a:prstClr val="black"/>
                </a:solidFill>
                <a:latin typeface="Calibri"/>
              </a:rPr>
              <a:t>ABVDs</a:t>
            </a:r>
            <a:endParaRPr lang="pt-BR" sz="3200" b="1" dirty="0">
              <a:solidFill>
                <a:srgbClr val="3D4B59"/>
              </a:solidFill>
              <a:latin typeface="Calibri"/>
            </a:endParaRPr>
          </a:p>
        </p:txBody>
      </p:sp>
      <p:pic>
        <p:nvPicPr>
          <p:cNvPr id="100354" name="Picture 2" descr="http://2.bp.blogspot.com/-kt4nQuIk3UE/TepbZ1oj4TI/AAAAAAAAACo/j4W4TRzZasE/s1600/idosos-computador-gran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1"/>
            <a:ext cx="6696744" cy="5744867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190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ltGray">
          <a:xfrm>
            <a:off x="5436096" y="1340768"/>
            <a:ext cx="3707904" cy="42596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ct val="40000"/>
              </a:spcBef>
              <a:spcAft>
                <a:spcPts val="0"/>
              </a:spcAft>
              <a:buClr>
                <a:srgbClr val="CA7884"/>
              </a:buClr>
              <a:buFont typeface="Wingdings" pitchFamily="2" charset="2"/>
              <a:buChar char="ü"/>
            </a:pPr>
            <a:r>
              <a:rPr lang="pt-BR" sz="3200" b="1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Entre os </a:t>
            </a:r>
            <a:r>
              <a:rPr lang="pt-BR" sz="3200" b="1" u="sng" dirty="0" smtClean="0">
                <a:solidFill>
                  <a:srgbClr val="C00000"/>
                </a:solidFill>
                <a:latin typeface="Calibri"/>
              </a:rPr>
              <a:t>CASAIS,</a:t>
            </a:r>
            <a:r>
              <a:rPr lang="pt-BR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4400" b="1" dirty="0" smtClean="0">
                <a:solidFill>
                  <a:srgbClr val="C00000"/>
                </a:solidFill>
                <a:latin typeface="Calibri"/>
              </a:rPr>
              <a:t>36,0%</a:t>
            </a:r>
            <a:r>
              <a:rPr lang="pt-BR" sz="24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recebem  ajuda no </a:t>
            </a:r>
          </a:p>
          <a:p>
            <a:pPr fontAlgn="auto">
              <a:lnSpc>
                <a:spcPct val="150000"/>
              </a:lnSpc>
              <a:spcBef>
                <a:spcPct val="40000"/>
              </a:spcBef>
              <a:spcAft>
                <a:spcPts val="0"/>
              </a:spcAft>
              <a:buClr>
                <a:srgbClr val="CA7884"/>
              </a:buClr>
            </a:pP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desempenho de ABVDs</a:t>
            </a:r>
            <a:endParaRPr lang="pt-BR" sz="3200" b="1" dirty="0">
              <a:solidFill>
                <a:srgbClr val="3D4B59"/>
              </a:solidFill>
              <a:latin typeface="Calibri"/>
            </a:endParaRPr>
          </a:p>
        </p:txBody>
      </p:sp>
      <p:pic>
        <p:nvPicPr>
          <p:cNvPr id="5" name="Picture 4" descr="http://i0.ig.com/bancodeimagens/4e/g1/a3/4eg1a3w8itd0harr4sj44ry7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260648"/>
            <a:ext cx="5688632" cy="5976664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3656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ltGray">
          <a:xfrm>
            <a:off x="0" y="5534561"/>
            <a:ext cx="9144000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40000"/>
              </a:spcBef>
              <a:spcAft>
                <a:spcPts val="0"/>
              </a:spcAft>
              <a:buClr>
                <a:srgbClr val="CA7884"/>
              </a:buClr>
              <a:buFont typeface="Wingdings" pitchFamily="2" charset="2"/>
              <a:buChar char="ü"/>
            </a:pPr>
            <a:r>
              <a:rPr lang="pt-BR" sz="3200" b="1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Entre os </a:t>
            </a:r>
            <a:r>
              <a:rPr lang="pt-BR" sz="3200" b="1" u="sng" dirty="0" smtClean="0">
                <a:solidFill>
                  <a:srgbClr val="C00000"/>
                </a:solidFill>
                <a:latin typeface="Calibri"/>
              </a:rPr>
              <a:t>MORAM COM OS FILHOS, </a:t>
            </a:r>
            <a:r>
              <a:rPr lang="pt-BR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4800" b="1" dirty="0" smtClean="0">
                <a:solidFill>
                  <a:srgbClr val="C00000"/>
                </a:solidFill>
                <a:latin typeface="Calibri"/>
              </a:rPr>
              <a:t>40,6%</a:t>
            </a:r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recebem ajuda no desempenho de </a:t>
            </a:r>
            <a:r>
              <a:rPr lang="pt-BR" sz="3200" b="1" dirty="0" err="1" smtClean="0">
                <a:solidFill>
                  <a:prstClr val="black"/>
                </a:solidFill>
                <a:latin typeface="Calibri"/>
              </a:rPr>
              <a:t>ABVDs</a:t>
            </a:r>
            <a:endParaRPr lang="pt-BR" sz="3200" b="1" dirty="0">
              <a:solidFill>
                <a:srgbClr val="3D4B59"/>
              </a:solidFill>
              <a:latin typeface="Calibri"/>
            </a:endParaRPr>
          </a:p>
        </p:txBody>
      </p:sp>
      <p:pic>
        <p:nvPicPr>
          <p:cNvPr id="98306" name="Picture 2" descr="http://www.melhoramiga.com.br/wp-content/uploads/2012/02/cuidados-com-idos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6830050" cy="558924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130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ltGray">
          <a:xfrm>
            <a:off x="0" y="5572397"/>
            <a:ext cx="8929718" cy="13849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40000"/>
              </a:spcBef>
              <a:spcAft>
                <a:spcPts val="0"/>
              </a:spcAft>
              <a:buClr>
                <a:srgbClr val="CA7884"/>
              </a:buClr>
              <a:buFont typeface="Wingdings" pitchFamily="2" charset="2"/>
              <a:buChar char="ü"/>
            </a:pPr>
            <a:r>
              <a:rPr lang="pt-BR" sz="3200" b="1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Entre os </a:t>
            </a:r>
            <a:r>
              <a:rPr lang="pt-BR" sz="3200" b="1" u="sng" dirty="0" smtClean="0">
                <a:solidFill>
                  <a:srgbClr val="C00000"/>
                </a:solidFill>
                <a:latin typeface="Calibri"/>
              </a:rPr>
              <a:t>MORAM COM OS FILHOS E NETOS,</a:t>
            </a:r>
            <a:r>
              <a:rPr lang="pt-BR" sz="3600" b="1" u="sng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4800" b="1" dirty="0" smtClean="0">
                <a:solidFill>
                  <a:srgbClr val="C00000"/>
                </a:solidFill>
                <a:latin typeface="Calibri"/>
              </a:rPr>
              <a:t>52,1%</a:t>
            </a:r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recebem ajuda no desempenho de </a:t>
            </a:r>
            <a:r>
              <a:rPr lang="pt-BR" sz="3200" b="1" dirty="0" err="1" smtClean="0">
                <a:solidFill>
                  <a:prstClr val="black"/>
                </a:solidFill>
                <a:latin typeface="Calibri"/>
              </a:rPr>
              <a:t>ABVDs</a:t>
            </a:r>
            <a:endParaRPr lang="pt-BR" sz="3200" b="1" dirty="0">
              <a:solidFill>
                <a:srgbClr val="3D4B59"/>
              </a:solidFill>
              <a:latin typeface="Calibri"/>
            </a:endParaRPr>
          </a:p>
        </p:txBody>
      </p:sp>
      <p:pic>
        <p:nvPicPr>
          <p:cNvPr id="97282" name="Picture 2" descr="http://4.bp.blogspot.com/_u7ClcNfIRKM/TN306xD8HXI/AAAAAAAAA8U/E7nVo5wEXiI/s1600/gera%25C3%25A7%25C3%25B5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" y="0"/>
            <a:ext cx="9175826" cy="5733256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48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ltGray">
          <a:xfrm>
            <a:off x="0" y="4980563"/>
            <a:ext cx="9144000" cy="1877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CA7884"/>
              </a:buClr>
              <a:buFont typeface="Wingdings" pitchFamily="2" charset="2"/>
              <a:buChar char="ü"/>
            </a:pPr>
            <a:r>
              <a:rPr lang="pt-BR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Entre  aqueles  que contam com </a:t>
            </a:r>
            <a:r>
              <a:rPr lang="pt-BR" sz="3200" b="1" u="sng" dirty="0" smtClean="0">
                <a:solidFill>
                  <a:srgbClr val="C00000"/>
                </a:solidFill>
                <a:latin typeface="Calibri"/>
              </a:rPr>
              <a:t>CUIDADORES NÃO FAMILIARES</a:t>
            </a:r>
            <a:r>
              <a:rPr lang="pt-BR" sz="3200" b="1" dirty="0" smtClean="0">
                <a:solidFill>
                  <a:srgbClr val="C00000"/>
                </a:solidFill>
                <a:latin typeface="Calibri"/>
              </a:rPr>
              <a:t>,</a:t>
            </a:r>
            <a:r>
              <a:rPr lang="pt-BR" sz="36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4800" b="1" dirty="0" smtClean="0">
                <a:solidFill>
                  <a:srgbClr val="C00000"/>
                </a:solidFill>
                <a:latin typeface="Calibri"/>
              </a:rPr>
              <a:t>56,4%</a:t>
            </a:r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pt-BR" sz="3200" b="1" dirty="0" smtClean="0">
                <a:solidFill>
                  <a:prstClr val="black"/>
                </a:solidFill>
                <a:latin typeface="Calibri"/>
              </a:rPr>
              <a:t>recebem ajuda no desempenho de </a:t>
            </a:r>
            <a:r>
              <a:rPr lang="pt-BR" sz="3200" b="1" dirty="0" err="1" smtClean="0">
                <a:solidFill>
                  <a:prstClr val="black"/>
                </a:solidFill>
                <a:latin typeface="Calibri"/>
              </a:rPr>
              <a:t>ABVDs</a:t>
            </a:r>
            <a:endParaRPr lang="pt-BR" sz="3200" b="1" dirty="0">
              <a:solidFill>
                <a:srgbClr val="3D4B59"/>
              </a:solidFill>
              <a:latin typeface="Calibri"/>
            </a:endParaRPr>
          </a:p>
        </p:txBody>
      </p:sp>
      <p:pic>
        <p:nvPicPr>
          <p:cNvPr id="96258" name="Picture 2" descr="http://3.bp.blogspot.com/-4SwjdpJ2BbA/T3nff35qFRI/AAAAAAAAAIw/StDTZHHpBnY/s1600/cuidador-300x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928" y="-1"/>
            <a:ext cx="7466488" cy="5301209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512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A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1267" name="Picture 2" descr="super homem"/>
          <p:cNvPicPr>
            <a:picLocks noChangeAspect="1" noChangeArrowheads="1"/>
          </p:cNvPicPr>
          <p:nvPr/>
        </p:nvPicPr>
        <p:blipFill>
          <a:blip r:embed="rId2" cstate="print"/>
          <a:srcRect l="8476" t="3796" r="11163" b="5902"/>
          <a:stretch>
            <a:fillRect/>
          </a:stretch>
        </p:blipFill>
        <p:spPr bwMode="auto">
          <a:xfrm>
            <a:off x="4289425" y="0"/>
            <a:ext cx="4783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0" y="1844824"/>
            <a:ext cx="4355976" cy="20173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6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lembram-se do </a:t>
            </a:r>
          </a:p>
          <a:p>
            <a:pPr algn="ctr"/>
            <a:r>
              <a:rPr lang="pt-BR" sz="6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super-homem?</a:t>
            </a:r>
          </a:p>
        </p:txBody>
      </p:sp>
    </p:spTree>
    <p:extLst>
      <p:ext uri="{BB962C8B-B14F-4D97-AF65-F5344CB8AC3E}">
        <p14:creationId xmlns:p14="http://schemas.microsoft.com/office/powerpoint/2010/main" val="35269265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16423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7890" name="Elipse 3"/>
          <p:cNvSpPr>
            <a:spLocks noChangeArrowheads="1"/>
          </p:cNvSpPr>
          <p:nvPr/>
        </p:nvSpPr>
        <p:spPr bwMode="auto">
          <a:xfrm>
            <a:off x="247650" y="769939"/>
            <a:ext cx="4664075" cy="453390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11737" y="332667"/>
            <a:ext cx="4052763" cy="4247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37,9% dos cuidadores familiares também são idosos</a:t>
            </a:r>
            <a:endParaRPr lang="pt-BR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236296" y="6519446"/>
            <a:ext cx="19077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Nunes e Brito,  2014</a:t>
            </a:r>
            <a:endParaRPr lang="pt-BR" sz="16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http://www.blogindustrial.com.br/wp-content/uploads/2010/01/idei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2" y="0"/>
            <a:ext cx="6539881" cy="65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744684"/>
              </p:ext>
            </p:extLst>
          </p:nvPr>
        </p:nvGraphicFramePr>
        <p:xfrm>
          <a:off x="6315025" y="4613396"/>
          <a:ext cx="1246187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r:id="rId6" imgW="1524471" imgH="1562500" progId="Word.Picture.8">
                  <p:embed/>
                </p:oleObj>
              </mc:Choice>
              <mc:Fallback>
                <p:oleObj r:id="rId6" imgW="1524471" imgH="15625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5025" y="4613396"/>
                        <a:ext cx="1246187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2547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7522" name="Picture 2" descr="http://3.bp.blogspot.com/-WLaGonTBDtU/TX-0bDIFrII/AAAAAAAAPjo/rLY7RDhUfMw/s320/FIEL%2BDA%2BBALAN%25C3%2587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691680" y="0"/>
            <a:ext cx="6297084" cy="5646387"/>
          </a:xfrm>
          <a:prstGeom prst="rect">
            <a:avLst/>
          </a:prstGeom>
          <a:noFill/>
        </p:spPr>
      </p:pic>
      <p:sp>
        <p:nvSpPr>
          <p:cNvPr id="4" name="Texto explicativo retangular com cantos arredondados 3"/>
          <p:cNvSpPr/>
          <p:nvPr/>
        </p:nvSpPr>
        <p:spPr>
          <a:xfrm>
            <a:off x="395536" y="5013176"/>
            <a:ext cx="2304256" cy="465128"/>
          </a:xfrm>
          <a:prstGeom prst="wedgeRoundRectCallout">
            <a:avLst>
              <a:gd name="adj1" fmla="val 52536"/>
              <a:gd name="adj2" fmla="val -12843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rgbClr val="00487E"/>
                </a:solidFill>
              </a:rPr>
              <a:t>NECESSIDADES</a:t>
            </a:r>
            <a:endParaRPr lang="pt-BR" b="1" dirty="0">
              <a:solidFill>
                <a:srgbClr val="00487E"/>
              </a:solidFill>
            </a:endParaRPr>
          </a:p>
        </p:txBody>
      </p:sp>
      <p:sp>
        <p:nvSpPr>
          <p:cNvPr id="5" name="Texto explicativo retangular com cantos arredondados 4"/>
          <p:cNvSpPr/>
          <p:nvPr/>
        </p:nvSpPr>
        <p:spPr>
          <a:xfrm>
            <a:off x="6876256" y="4077072"/>
            <a:ext cx="2110759" cy="465128"/>
          </a:xfrm>
          <a:prstGeom prst="wedgeRoundRectCallout">
            <a:avLst>
              <a:gd name="adj1" fmla="val -37252"/>
              <a:gd name="adj2" fmla="val -1491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rgbClr val="00487E"/>
                </a:solidFill>
              </a:rPr>
              <a:t>RECURSOS</a:t>
            </a:r>
            <a:endParaRPr lang="pt-BR" b="1" dirty="0">
              <a:solidFill>
                <a:srgbClr val="00487E"/>
              </a:solidFill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3779912" y="5714992"/>
            <a:ext cx="2600356" cy="1143008"/>
          </a:xfrm>
          <a:prstGeom prst="ellipse">
            <a:avLst/>
          </a:prstGeom>
          <a:solidFill>
            <a:srgbClr val="C00000"/>
          </a:solidFill>
          <a:ln w="28575">
            <a:noFill/>
            <a:round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</a:rPr>
              <a:t>NÃO CUIDADO</a:t>
            </a:r>
            <a:endParaRPr lang="pt-BR" sz="28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1520" y="0"/>
            <a:ext cx="86044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4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CUIDADO DA PESSOA IDOSA MAIS DEPENDENTE</a:t>
            </a:r>
            <a:endParaRPr lang="pt-BR" sz="4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082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" name="Picture 2" descr="http://www.melhoramiga.com.br/wp-content/uploads/2012/02/cuidados-com-idos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0292"/>
            <a:ext cx="5674562" cy="464366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6804" name="Rectangle 3"/>
          <p:cNvSpPr>
            <a:spLocks/>
          </p:cNvSpPr>
          <p:nvPr/>
        </p:nvSpPr>
        <p:spPr bwMode="auto">
          <a:xfrm rot="19927325">
            <a:off x="-178856" y="718941"/>
            <a:ext cx="3457079" cy="865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49263" indent="-449263" algn="ctr" fontAlgn="auto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ct val="263000"/>
              <a:defRPr/>
            </a:pPr>
            <a:r>
              <a:rPr lang="pt-BR" sz="4800" b="1" dirty="0" smtClean="0">
                <a:solidFill>
                  <a:prstClr val="black"/>
                </a:solidFill>
                <a:latin typeface="Calibri"/>
                <a:cs typeface="Shonar Bangla" pitchFamily="34" charset="0"/>
                <a:sym typeface="Lucida Grande" charset="0"/>
              </a:rPr>
              <a:t>EM SÍNTESE: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689" y="4392488"/>
            <a:ext cx="9137104" cy="2465512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Ins="132080">
            <a:noAutofit/>
          </a:bodyPr>
          <a:lstStyle/>
          <a:p>
            <a:pPr marL="449263" indent="-449263" algn="ctr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itchFamily="34" charset="0"/>
                <a:sym typeface="Lucida Grande" charset="0"/>
              </a:rPr>
              <a:t>A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itchFamily="34" charset="0"/>
                <a:sym typeface="Lucida Grande" charset="0"/>
              </a:rPr>
              <a:t>DEMANDA POR CUIDADOS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itchFamily="34" charset="0"/>
                <a:sym typeface="Lucida Grande" charset="0"/>
              </a:rPr>
              <a:t>ESTÁ AUMENTANDO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itchFamily="34" charset="0"/>
                <a:sym typeface="Lucida Grande" charset="0"/>
              </a:rPr>
              <a:t>E A CAPACIDADE DA FAMÍLIA BRASILEIRA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itchFamily="34" charset="0"/>
                <a:sym typeface="Lucida Grande" charset="0"/>
              </a:rPr>
              <a:t>PARA 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itchFamily="34" charset="0"/>
                <a:sym typeface="Lucida Grande" charset="0"/>
              </a:rPr>
              <a:t>CUIDAR DE SEUS MEMBROS IDOSOS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onar Bangla" pitchFamily="34" charset="0"/>
                <a:sym typeface="Lucida Grande" charset="0"/>
              </a:rPr>
              <a:t>MAIS DEPENDENTES ESTÁ REDUZINDO</a:t>
            </a:r>
          </a:p>
          <a:p>
            <a:pPr marL="849313" lvl="1" indent="-449263" algn="ctr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3"/>
              </a:buBlip>
              <a:defRPr/>
            </a:pPr>
            <a:endParaRPr lang="pt-BR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sym typeface="Lucida Grande" charset="0"/>
            </a:endParaRPr>
          </a:p>
          <a:p>
            <a:pPr marL="849313" lvl="1" indent="-449263" algn="ctr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3"/>
              </a:buBlip>
              <a:defRPr/>
            </a:pPr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sym typeface="Lucida Grande" charset="0"/>
            </a:endParaRPr>
          </a:p>
          <a:p>
            <a:pPr marL="849313" lvl="1" indent="-449263" algn="ctr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Blip>
                <a:blip r:embed="rId3"/>
              </a:buBlip>
              <a:defRPr/>
            </a:pP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sym typeface="Lucida Grande" charset="0"/>
            </a:endParaRPr>
          </a:p>
          <a:p>
            <a:pPr marL="849313" lvl="1" indent="-449263" algn="ctr" eaLnBrk="1" hangingPunct="1">
              <a:lnSpc>
                <a:spcPct val="120000"/>
              </a:lnSpc>
              <a:spcBef>
                <a:spcPts val="1100"/>
              </a:spcBef>
              <a:buSzPct val="263000"/>
              <a:buFont typeface="Wingdings" pitchFamily="2" charset="2"/>
              <a:buNone/>
              <a:defRPr/>
            </a:pP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33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1.bp.blogspot.com/-iiUOeG4IeV0/TWl2pQlYiaI/AAAAAAAAMzs/l--ZG3OmQlU/s320/Duvida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84584" y="0"/>
            <a:ext cx="6876256" cy="687625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4427984" y="1268760"/>
            <a:ext cx="44279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 sobrecarga familiar?</a:t>
            </a:r>
            <a:endParaRPr lang="pt-BR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3673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340768"/>
            <a:ext cx="3923928" cy="5328592"/>
          </a:xfrm>
        </p:spPr>
        <p:txBody>
          <a:bodyPr/>
          <a:lstStyle/>
          <a:p>
            <a:pPr algn="r"/>
            <a:r>
              <a:rPr lang="pt-BR" b="1" dirty="0" smtClean="0">
                <a:latin typeface="Calibri" pitchFamily="34" charset="0"/>
                <a:cs typeface="Calibri" pitchFamily="34" charset="0"/>
              </a:rPr>
              <a:t>Sobrecarga é um efeito causado por uma situação que mantém uma alta tensão por um longo período de tempo de forma contínua ou com interrupções</a:t>
            </a:r>
            <a:endParaRPr lang="pt-BR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9570" name="Picture 2" descr="http://2.bp.blogspot.com/_aVe2J237Qz8/TGh0ZWTOlqI/AAAAAAAAAP4/18qvJwArHN8/s1600/sobrecarga!.jpg"/>
          <p:cNvPicPr>
            <a:picLocks noChangeAspect="1" noChangeArrowheads="1"/>
          </p:cNvPicPr>
          <p:nvPr/>
        </p:nvPicPr>
        <p:blipFill>
          <a:blip r:embed="rId2" cstate="print"/>
          <a:srcRect l="17010" r="11171"/>
          <a:stretch>
            <a:fillRect/>
          </a:stretch>
        </p:blipFill>
        <p:spPr bwMode="auto">
          <a:xfrm>
            <a:off x="4067945" y="1398091"/>
            <a:ext cx="5076056" cy="545991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1047847" y="116632"/>
            <a:ext cx="6913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 QUE É SOBRECARGA?</a:t>
            </a:r>
            <a:endParaRPr lang="pt-BR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642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pic>
        <p:nvPicPr>
          <p:cNvPr id="108546" name="Picture 2" descr="http://brunoshiguemoto.files.wordpress.com/2011/04/ocupad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6840760" cy="6840762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323528" y="5373216"/>
            <a:ext cx="86044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QUANDO HÁ SOBRECARGA?</a:t>
            </a:r>
            <a:endParaRPr lang="pt-BR" sz="4000" b="1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3323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5436096" y="1484784"/>
            <a:ext cx="1872208" cy="864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663300"/>
                </a:solidFill>
              </a:rPr>
              <a:t>???</a:t>
            </a:r>
            <a:endParaRPr lang="pt-BR" b="1" dirty="0">
              <a:solidFill>
                <a:srgbClr val="6633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179512" y="3356992"/>
            <a:ext cx="1872208" cy="864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663300"/>
                </a:solidFill>
              </a:rPr>
              <a:t>Dificuldade de aceitação</a:t>
            </a:r>
            <a:endParaRPr lang="pt-BR" b="1" dirty="0">
              <a:solidFill>
                <a:srgbClr val="663300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3275856" y="1340768"/>
            <a:ext cx="2016224" cy="864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663300"/>
                </a:solidFill>
              </a:rPr>
              <a:t>Insuficiência familiar</a:t>
            </a:r>
            <a:endParaRPr lang="pt-BR" b="1" dirty="0">
              <a:solidFill>
                <a:srgbClr val="663300"/>
              </a:solidFill>
            </a:endParaRPr>
          </a:p>
        </p:txBody>
      </p:sp>
      <p:pic>
        <p:nvPicPr>
          <p:cNvPr id="110594" name="Picture 2" descr="http://saladacorporativa.com.br/wp-content/uploads/2011/02/coachinf-duvid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349568"/>
            <a:ext cx="8172400" cy="6508432"/>
          </a:xfrm>
          <a:prstGeom prst="rect">
            <a:avLst/>
          </a:prstGeom>
          <a:noFill/>
        </p:spPr>
      </p:pic>
      <p:sp>
        <p:nvSpPr>
          <p:cNvPr id="4" name="Retângulo de cantos arredondados 3"/>
          <p:cNvSpPr/>
          <p:nvPr/>
        </p:nvSpPr>
        <p:spPr>
          <a:xfrm>
            <a:off x="1115616" y="1412776"/>
            <a:ext cx="2016224" cy="864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663300"/>
                </a:solidFill>
              </a:rPr>
              <a:t>Famílias disfuncionais</a:t>
            </a:r>
            <a:endParaRPr lang="pt-BR" b="1" dirty="0">
              <a:solidFill>
                <a:srgbClr val="663300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35496" y="2348880"/>
            <a:ext cx="1872208" cy="864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663300"/>
                </a:solidFill>
              </a:rPr>
              <a:t>Relações conflituosas</a:t>
            </a:r>
            <a:endParaRPr lang="pt-BR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366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900113" y="6284913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Zarit</a:t>
            </a:r>
          </a:p>
        </p:txBody>
      </p:sp>
      <p:sp>
        <p:nvSpPr>
          <p:cNvPr id="14340" name="AutoShape 8"/>
          <p:cNvSpPr>
            <a:spLocks/>
          </p:cNvSpPr>
          <p:nvPr/>
        </p:nvSpPr>
        <p:spPr bwMode="auto">
          <a:xfrm rot="-5400000">
            <a:off x="2254250" y="290513"/>
            <a:ext cx="301625" cy="3384550"/>
          </a:xfrm>
          <a:prstGeom prst="rightBrace">
            <a:avLst>
              <a:gd name="adj1" fmla="val 9350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341" name="AutoShape 9"/>
          <p:cNvSpPr>
            <a:spLocks/>
          </p:cNvSpPr>
          <p:nvPr/>
        </p:nvSpPr>
        <p:spPr bwMode="auto">
          <a:xfrm rot="-5400000">
            <a:off x="6977857" y="161131"/>
            <a:ext cx="330200" cy="3729037"/>
          </a:xfrm>
          <a:prstGeom prst="rightBrace">
            <a:avLst>
              <a:gd name="adj1" fmla="val 94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342" name="AutoShape 10"/>
          <p:cNvSpPr>
            <a:spLocks/>
          </p:cNvSpPr>
          <p:nvPr/>
        </p:nvSpPr>
        <p:spPr bwMode="auto">
          <a:xfrm rot="-5400000">
            <a:off x="4514850" y="1500188"/>
            <a:ext cx="330200" cy="1079500"/>
          </a:xfrm>
          <a:prstGeom prst="rightBrace">
            <a:avLst>
              <a:gd name="adj1" fmla="val 272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349" name="Line 4"/>
          <p:cNvSpPr>
            <a:spLocks noChangeShapeType="1"/>
          </p:cNvSpPr>
          <p:nvPr/>
        </p:nvSpPr>
        <p:spPr bwMode="auto">
          <a:xfrm flipV="1">
            <a:off x="4111625" y="1125537"/>
            <a:ext cx="28575" cy="458311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50" name="Line 6"/>
          <p:cNvSpPr>
            <a:spLocks noChangeShapeType="1"/>
          </p:cNvSpPr>
          <p:nvPr/>
        </p:nvSpPr>
        <p:spPr bwMode="auto">
          <a:xfrm flipV="1">
            <a:off x="5248275" y="1690687"/>
            <a:ext cx="0" cy="403225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51" name="Line 22"/>
          <p:cNvSpPr>
            <a:spLocks noChangeShapeType="1"/>
          </p:cNvSpPr>
          <p:nvPr/>
        </p:nvSpPr>
        <p:spPr bwMode="auto">
          <a:xfrm>
            <a:off x="4140200" y="1481137"/>
            <a:ext cx="4824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52" name="Line 23"/>
          <p:cNvSpPr>
            <a:spLocks noChangeShapeType="1"/>
          </p:cNvSpPr>
          <p:nvPr/>
        </p:nvSpPr>
        <p:spPr bwMode="auto">
          <a:xfrm flipH="1">
            <a:off x="755650" y="1484312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upo 20"/>
          <p:cNvGrpSpPr/>
          <p:nvPr/>
        </p:nvGrpSpPr>
        <p:grpSpPr>
          <a:xfrm>
            <a:off x="1692275" y="1176337"/>
            <a:ext cx="5668970" cy="599262"/>
            <a:chOff x="1692275" y="1176337"/>
            <a:chExt cx="5668970" cy="599262"/>
          </a:xfrm>
        </p:grpSpPr>
        <p:sp>
          <p:nvSpPr>
            <p:cNvPr id="14343" name="Text Box 12"/>
            <p:cNvSpPr txBox="1">
              <a:spLocks noChangeArrowheads="1"/>
            </p:cNvSpPr>
            <p:nvPr/>
          </p:nvSpPr>
          <p:spPr bwMode="auto">
            <a:xfrm>
              <a:off x="2162175" y="1454150"/>
              <a:ext cx="4603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71,4</a:t>
              </a:r>
              <a:endParaRPr lang="pt-BR" sz="1200" b="1" dirty="0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44" name="Text Box 13"/>
            <p:cNvSpPr txBox="1">
              <a:spLocks noChangeArrowheads="1"/>
            </p:cNvSpPr>
            <p:nvPr/>
          </p:nvSpPr>
          <p:spPr bwMode="auto">
            <a:xfrm>
              <a:off x="4432300" y="1498600"/>
              <a:ext cx="4603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12,1</a:t>
              </a:r>
              <a:endParaRPr lang="pt-BR" sz="1200" b="1" dirty="0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45" name="Text Box 14"/>
            <p:cNvSpPr txBox="1">
              <a:spLocks noChangeArrowheads="1"/>
            </p:cNvSpPr>
            <p:nvPr/>
          </p:nvSpPr>
          <p:spPr bwMode="auto">
            <a:xfrm>
              <a:off x="6900863" y="1468438"/>
              <a:ext cx="4603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16,6</a:t>
              </a:r>
              <a:endParaRPr lang="pt-BR" sz="1200" b="1" dirty="0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53" name="Text Box 24"/>
            <p:cNvSpPr txBox="1">
              <a:spLocks noChangeArrowheads="1"/>
            </p:cNvSpPr>
            <p:nvPr/>
          </p:nvSpPr>
          <p:spPr bwMode="auto">
            <a:xfrm>
              <a:off x="1692275" y="1176337"/>
              <a:ext cx="14843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dirty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Sem sobrecarga</a:t>
              </a:r>
            </a:p>
          </p:txBody>
        </p:sp>
        <p:sp>
          <p:nvSpPr>
            <p:cNvPr id="14354" name="Text Box 25"/>
            <p:cNvSpPr txBox="1">
              <a:spLocks noChangeArrowheads="1"/>
            </p:cNvSpPr>
            <p:nvPr/>
          </p:nvSpPr>
          <p:spPr bwMode="auto">
            <a:xfrm>
              <a:off x="5881688" y="1190624"/>
              <a:ext cx="11001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Sobrecarga</a:t>
              </a:r>
            </a:p>
          </p:txBody>
        </p:sp>
      </p:grpSp>
      <p:sp>
        <p:nvSpPr>
          <p:cNvPr id="14347" name="CaixaDeTexto 16"/>
          <p:cNvSpPr txBox="1">
            <a:spLocks noChangeArrowheads="1"/>
          </p:cNvSpPr>
          <p:nvPr/>
        </p:nvSpPr>
        <p:spPr bwMode="auto">
          <a:xfrm>
            <a:off x="107950" y="115888"/>
            <a:ext cx="88566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333399"/>
                </a:solidFill>
                <a:cs typeface="Arial" charset="0"/>
              </a:rPr>
              <a:t>Sobrecarga dos </a:t>
            </a:r>
            <a:r>
              <a:rPr lang="pt-BR" sz="2800" b="1" dirty="0" smtClean="0">
                <a:solidFill>
                  <a:srgbClr val="333399"/>
                </a:solidFill>
                <a:cs typeface="Arial" charset="0"/>
              </a:rPr>
              <a:t>cuidadores familiares* </a:t>
            </a:r>
            <a:r>
              <a:rPr lang="pt-BR" sz="2800" b="1" dirty="0">
                <a:solidFill>
                  <a:srgbClr val="333399"/>
                </a:solidFill>
                <a:cs typeface="Arial" charset="0"/>
              </a:rPr>
              <a:t>de idosos, município de São Paulo, </a:t>
            </a:r>
            <a:r>
              <a:rPr lang="pt-BR" sz="2800" b="1" dirty="0" smtClean="0">
                <a:solidFill>
                  <a:srgbClr val="333399"/>
                </a:solidFill>
                <a:cs typeface="Arial" charset="0"/>
              </a:rPr>
              <a:t>2010</a:t>
            </a:r>
            <a:endParaRPr lang="pt-BR" sz="28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14348" name="CaixaDeTexto 17"/>
          <p:cNvSpPr txBox="1">
            <a:spLocks noChangeArrowheads="1"/>
          </p:cNvSpPr>
          <p:nvPr/>
        </p:nvSpPr>
        <p:spPr bwMode="auto">
          <a:xfrm>
            <a:off x="6804025" y="6308725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000000"/>
                </a:solidFill>
                <a:cs typeface="Arial" charset="0"/>
              </a:rPr>
              <a:t>Estudo SABE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23528" y="6309320"/>
            <a:ext cx="2448272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333399"/>
                </a:solidFill>
                <a:cs typeface="Arial" charset="0"/>
              </a:rPr>
              <a:t>*Escala </a:t>
            </a:r>
            <a:r>
              <a:rPr lang="pt-BR" sz="2000" dirty="0" err="1" smtClean="0">
                <a:solidFill>
                  <a:srgbClr val="333399"/>
                </a:solidFill>
                <a:cs typeface="Arial" charset="0"/>
              </a:rPr>
              <a:t>Zarit</a:t>
            </a:r>
            <a:endParaRPr lang="pt-BR" sz="2000" dirty="0">
              <a:solidFill>
                <a:srgbClr val="333399"/>
              </a:solidFill>
              <a:cs typeface="Arial" charset="0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76200" y="842962"/>
          <a:ext cx="9067800" cy="601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92655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http://3.bp.blogspot.com/-bCUfv9faBPY/TiWJ_FCLcxI/AAAAAAAAAFY/3gFZgodOvuA/s1600/duvida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08720"/>
            <a:ext cx="6361947" cy="5949280"/>
          </a:xfrm>
          <a:prstGeom prst="rect">
            <a:avLst/>
          </a:prstGeom>
          <a:noFill/>
        </p:spPr>
      </p:pic>
      <p:sp>
        <p:nvSpPr>
          <p:cNvPr id="3" name="Texto explicativo retangular com cantos arredondados 2"/>
          <p:cNvSpPr/>
          <p:nvPr/>
        </p:nvSpPr>
        <p:spPr>
          <a:xfrm>
            <a:off x="5292080" y="0"/>
            <a:ext cx="3851920" cy="1556792"/>
          </a:xfrm>
          <a:prstGeom prst="wedgeRoundRectCallout">
            <a:avLst>
              <a:gd name="adj1" fmla="val -43912"/>
              <a:gd name="adj2" fmla="val 771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 HOUVER SOBRECARGA DA FAMÍLIA OU DO CUIDADOR, QUAL O RISCO DA PESSOA IDOSA?</a:t>
            </a:r>
            <a:endParaRPr lang="pt-BR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230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1618" name="Picture 2" descr="http://2.bp.blogspot.com/_NpGKYfMFNIg/R4vmjZsT26I/AAAAAAAAAA0/cFvF4yX3y08/s320/editorial_3idade_clip_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77"/>
            <a:ext cx="9144000" cy="6827523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4076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i="1" dirty="0" smtClean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RESULTADO...</a:t>
            </a:r>
            <a:endParaRPr lang="pt-BR" sz="5400" b="1" dirty="0">
              <a:ln w="11430"/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5962054"/>
            <a:ext cx="8234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dirty="0" smtClean="0">
                <a:ln w="11430"/>
                <a:solidFill>
                  <a:srgbClr val="CC9B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NEGLIGENCIA ASSISTENCIAL</a:t>
            </a:r>
            <a:endParaRPr lang="pt-BR" sz="5400" b="1" dirty="0">
              <a:ln w="11430"/>
              <a:solidFill>
                <a:srgbClr val="CC9B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4950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2291" name="Picture 2" descr="hulk"/>
          <p:cNvPicPr>
            <a:picLocks noChangeAspect="1" noChangeArrowheads="1"/>
          </p:cNvPicPr>
          <p:nvPr/>
        </p:nvPicPr>
        <p:blipFill>
          <a:blip r:embed="rId2" cstate="print"/>
          <a:srcRect l="10855" t="2754" b="5902"/>
          <a:stretch>
            <a:fillRect/>
          </a:stretch>
        </p:blipFill>
        <p:spPr bwMode="auto">
          <a:xfrm>
            <a:off x="3851275" y="0"/>
            <a:ext cx="529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0" y="2960688"/>
            <a:ext cx="3600450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e do Hulk?</a:t>
            </a:r>
          </a:p>
        </p:txBody>
      </p:sp>
    </p:spTree>
    <p:extLst>
      <p:ext uri="{BB962C8B-B14F-4D97-AF65-F5344CB8AC3E}">
        <p14:creationId xmlns:p14="http://schemas.microsoft.com/office/powerpoint/2010/main" val="2948123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7890" name="Elipse 3"/>
          <p:cNvSpPr>
            <a:spLocks noChangeArrowheads="1"/>
          </p:cNvSpPr>
          <p:nvPr/>
        </p:nvSpPr>
        <p:spPr bwMode="auto">
          <a:xfrm>
            <a:off x="247650" y="769939"/>
            <a:ext cx="4664075" cy="453390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7891" name="Picture 2" descr="http://1.bp.blogspot.com/-iiUOeG4IeV0/TWl2pQlYiaI/AAAAAAAAMzs/l--ZG3OmQlU/s320/Duvida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00038" y="744540"/>
            <a:ext cx="5673726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064399" y="620719"/>
            <a:ext cx="5055326" cy="526297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Se as famílias não conseguem mais assistir às necessidades dos idosos, quem vai fazê-lo?</a:t>
            </a:r>
            <a:endParaRPr lang="pt-BR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34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3.bp.blogspot.com/-vjlqD-LVxkc/TZ48gPY44VI/AAAAAAAACNs/ilHtskJbwdE/s1600/idoso.jpg"/>
          <p:cNvPicPr>
            <a:picLocks noChangeAspect="1" noChangeArrowheads="1"/>
          </p:cNvPicPr>
          <p:nvPr/>
        </p:nvPicPr>
        <p:blipFill>
          <a:blip r:embed="rId2" cstate="print"/>
          <a:srcRect l="20632"/>
          <a:stretch>
            <a:fillRect/>
          </a:stretch>
        </p:blipFill>
        <p:spPr bwMode="auto">
          <a:xfrm>
            <a:off x="-564943" y="298416"/>
            <a:ext cx="5526502" cy="593349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Retângulo 2"/>
          <p:cNvSpPr/>
          <p:nvPr/>
        </p:nvSpPr>
        <p:spPr>
          <a:xfrm>
            <a:off x="4714241" y="332656"/>
            <a:ext cx="446449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Os </a:t>
            </a:r>
            <a:r>
              <a:rPr lang="pt-B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idosos não estão sendo assistidos na plenitude de suas necessidades pela falta de reconhecimento da sociedade das mudanças demográficas e suas novas </a:t>
            </a:r>
            <a:r>
              <a:rPr lang="pt-B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demandas.</a:t>
            </a:r>
            <a:endParaRPr lang="pt-BR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76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2.bp.blogspot.com/_NpGKYfMFNIg/R4vmjZsT26I/AAAAAAAAAA0/cFvF4yX3y08/s320/editorial_3idade_clip_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055" y="451042"/>
            <a:ext cx="5692159" cy="552937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Retângulo 2"/>
          <p:cNvSpPr/>
          <p:nvPr/>
        </p:nvSpPr>
        <p:spPr>
          <a:xfrm>
            <a:off x="5098323" y="44624"/>
            <a:ext cx="401018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Os idosos </a:t>
            </a:r>
            <a:r>
              <a:rPr lang="pt-B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estão </a:t>
            </a:r>
            <a:r>
              <a:rPr lang="pt-B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tendo seu direito de viver de forma plena, com qualidade e dignidade negados e as famílias, ao tentarem assisti-los mais plenamente e não conseguindo, carregam a culpa por não fazê-lo e são criminalizadas por essa mesma sociedade. </a:t>
            </a:r>
            <a:endParaRPr lang="pt-BR" sz="3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 rot="20592073">
            <a:off x="464078" y="2736938"/>
            <a:ext cx="8136904" cy="156966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4800" b="1" i="1" dirty="0">
                <a:solidFill>
                  <a:srgbClr val="C00000"/>
                </a:solidFill>
                <a:latin typeface="Calibri"/>
              </a:rPr>
              <a:t>É esse o país no qual queremos envelhecer</a:t>
            </a:r>
            <a:r>
              <a:rPr lang="pt-BR" sz="4800" b="1" i="1" dirty="0" smtClean="0">
                <a:solidFill>
                  <a:srgbClr val="C00000"/>
                </a:solidFill>
                <a:latin typeface="Calibri"/>
              </a:rPr>
              <a:t>?</a:t>
            </a:r>
            <a:endParaRPr lang="pt-BR" sz="4800" b="1" i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4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TXDN52cHdZhWz5NSTwKUsyVtMhK-1rBDs5FYyav5tVhObfaFF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 rot="20511912">
            <a:off x="-53451" y="1362175"/>
            <a:ext cx="8537733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prstClr val="black"/>
                </a:solidFill>
              </a:rPr>
              <a:t>O BRASIL AINDA PENSA SUAS  POLÍTICAS</a:t>
            </a:r>
            <a:br>
              <a:rPr lang="pt-BR" sz="3600" b="1" dirty="0">
                <a:solidFill>
                  <a:prstClr val="black"/>
                </a:solidFill>
              </a:rPr>
            </a:br>
            <a:r>
              <a:rPr lang="pt-BR" sz="3600" b="1" dirty="0" smtClean="0">
                <a:solidFill>
                  <a:prstClr val="black"/>
                </a:solidFill>
              </a:rPr>
              <a:t>PÚBLICAS </a:t>
            </a:r>
            <a:r>
              <a:rPr lang="pt-BR" sz="3600" b="1" dirty="0">
                <a:solidFill>
                  <a:prstClr val="black"/>
                </a:solidFill>
              </a:rPr>
              <a:t>PARA </a:t>
            </a:r>
            <a:r>
              <a:rPr lang="pt-BR" sz="3600" b="1" dirty="0" smtClean="0">
                <a:solidFill>
                  <a:prstClr val="black"/>
                </a:solidFill>
              </a:rPr>
              <a:t>UM </a:t>
            </a:r>
            <a:r>
              <a:rPr lang="pt-BR" sz="3600" b="1" dirty="0">
                <a:solidFill>
                  <a:prstClr val="black"/>
                </a:solidFill>
              </a:rPr>
              <a:t>PAÍS </a:t>
            </a:r>
            <a:r>
              <a:rPr lang="pt-BR" sz="3600" b="1" dirty="0" smtClean="0">
                <a:solidFill>
                  <a:prstClr val="black"/>
                </a:solidFill>
              </a:rPr>
              <a:t>JOVEM</a:t>
            </a:r>
            <a:endParaRPr lang="pt-BR" sz="3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arilia Reinaldo\Documents\Desktop\FOTOS\ENC CENSO 2010_arquivos\image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3132138" y="2205038"/>
            <a:ext cx="2447925" cy="101566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BRASIL LEGAL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X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black"/>
                </a:solidFill>
              </a:rPr>
              <a:t>BRASIL REAL</a:t>
            </a:r>
          </a:p>
        </p:txBody>
      </p:sp>
    </p:spTree>
    <p:extLst>
      <p:ext uri="{BB962C8B-B14F-4D97-AF65-F5344CB8AC3E}">
        <p14:creationId xmlns:p14="http://schemas.microsoft.com/office/powerpoint/2010/main" val="22739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1239838" y="2873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3731" name="Picture 2" descr="http://zisno.com/img/Mapa-do-Brasil-com-estados-e-capitais-para-imprim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838" y="1588"/>
            <a:ext cx="678815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5"/>
          <p:cNvSpPr>
            <a:spLocks noGrp="1"/>
          </p:cNvSpPr>
          <p:nvPr>
            <p:ph type="title"/>
          </p:nvPr>
        </p:nvSpPr>
        <p:spPr>
          <a:xfrm rot="19913880">
            <a:off x="0" y="2494309"/>
            <a:ext cx="9036495" cy="107721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POLÍTICAS PÚBLICAS PARA O SEGMENTO IDOSO TÊM QUE SER  DE ESTADO E NÃO DE GOVERNO!</a:t>
            </a:r>
            <a:endParaRPr lang="pt-BR" sz="3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15547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comps.canstockphoto.com/can-stock-photo_csp9543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9558"/>
            <a:ext cx="2664296" cy="68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63888" y="2204864"/>
            <a:ext cx="525658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6600" b="1" dirty="0" smtClean="0">
                <a:ln w="11430"/>
                <a:solidFill>
                  <a:srgbClr val="4F81BD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QUAIS SÃO OS PRINCIPAIS DESAFIOS?</a:t>
            </a:r>
            <a:endParaRPr lang="pt-BR" sz="6600" b="1" dirty="0">
              <a:ln w="11430"/>
              <a:solidFill>
                <a:srgbClr val="4F81BD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4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encrypted-tbn3.gstatic.com/images?q=tbn:ANd9GcQC3jmeLcL1rtEg4yPEYbPfamk4xeLHzmtQxQPRG7jAK3YOSFlOp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387421"/>
            <a:ext cx="6084168" cy="713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625752" y="620688"/>
            <a:ext cx="3744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600" b="1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Sociedade mais solidária</a:t>
            </a:r>
            <a:endParaRPr lang="pt-BR" sz="3600" b="1" dirty="0" smtClean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246" name="Picture 6" descr="http://www.coletivoverde.com.br/wp-content/uploads/2011/11/rede-solidari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393"/>
            <a:ext cx="4788024" cy="40325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4"/>
          <p:cNvSpPr/>
          <p:nvPr/>
        </p:nvSpPr>
        <p:spPr>
          <a:xfrm>
            <a:off x="244738" y="4349938"/>
            <a:ext cx="46527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600" b="1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Cultura de Cuidados de Longa Duração</a:t>
            </a:r>
            <a:endParaRPr lang="pt-BR" sz="3600" b="1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2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dosa no Hospital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-180528" y="1"/>
            <a:ext cx="9348308" cy="701123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Rectangle 3"/>
          <p:cNvSpPr/>
          <p:nvPr/>
        </p:nvSpPr>
        <p:spPr>
          <a:xfrm>
            <a:off x="-31369" y="-27384"/>
            <a:ext cx="921188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6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CUIDADO DA PESSOA IDOSA</a:t>
            </a:r>
            <a:endParaRPr lang="pt-BR" sz="6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m 5" descr="Slid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e 7"/>
          <p:cNvSpPr/>
          <p:nvPr/>
        </p:nvSpPr>
        <p:spPr>
          <a:xfrm>
            <a:off x="6929438" y="4357688"/>
            <a:ext cx="1500187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pt-BR" sz="1600" b="1" dirty="0">
                <a:solidFill>
                  <a:srgbClr val="C00000"/>
                </a:solidFill>
                <a:latin typeface="Calibri" pitchFamily="34" charset="0"/>
              </a:rPr>
              <a:t>CUIDADO RECEBIDO</a:t>
            </a:r>
          </a:p>
        </p:txBody>
      </p:sp>
      <p:sp>
        <p:nvSpPr>
          <p:cNvPr id="9" name="Elipse 8"/>
          <p:cNvSpPr/>
          <p:nvPr/>
        </p:nvSpPr>
        <p:spPr>
          <a:xfrm>
            <a:off x="571500" y="4286250"/>
            <a:ext cx="1928813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C00000"/>
                </a:solidFill>
                <a:latin typeface="Calibri" pitchFamily="34" charset="0"/>
              </a:rPr>
              <a:t>NECESSIDADE</a:t>
            </a:r>
            <a:endParaRPr lang="pt-BR" sz="1600" b="1" dirty="0">
              <a:solidFill>
                <a:srgbClr val="C00000"/>
              </a:solidFill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pt-BR" sz="1600" b="1" dirty="0">
                <a:solidFill>
                  <a:srgbClr val="C00000"/>
                </a:solidFill>
                <a:latin typeface="Calibri" pitchFamily="34" charset="0"/>
              </a:rPr>
              <a:t>DE </a:t>
            </a:r>
          </a:p>
          <a:p>
            <a:pPr algn="ctr" eaLnBrk="0" hangingPunct="0">
              <a:defRPr/>
            </a:pPr>
            <a:r>
              <a:rPr lang="pt-BR" sz="1600" b="1" dirty="0">
                <a:solidFill>
                  <a:srgbClr val="C00000"/>
                </a:solidFill>
                <a:latin typeface="Calibri" pitchFamily="34" charset="0"/>
              </a:rPr>
              <a:t>CUIDADO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3315" name="Picture 2" descr="mulher maravilha"/>
          <p:cNvPicPr>
            <a:picLocks noChangeAspect="1" noChangeArrowheads="1"/>
          </p:cNvPicPr>
          <p:nvPr/>
        </p:nvPicPr>
        <p:blipFill>
          <a:blip r:embed="rId2" cstate="print"/>
          <a:srcRect l="10429" t="2608" r="5028" b="9947"/>
          <a:stretch>
            <a:fillRect/>
          </a:stretch>
        </p:blipFill>
        <p:spPr bwMode="auto">
          <a:xfrm>
            <a:off x="-108520" y="0"/>
            <a:ext cx="536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5220072" y="2060848"/>
            <a:ext cx="3923928" cy="19442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a </a:t>
            </a:r>
            <a:r>
              <a:rPr lang="pt-B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mulher-</a:t>
            </a:r>
          </a:p>
          <a:p>
            <a:pPr algn="ctr"/>
            <a:r>
              <a:rPr lang="pt-B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maravilha</a:t>
            </a:r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"...</a:t>
            </a:r>
          </a:p>
        </p:txBody>
      </p:sp>
    </p:spTree>
    <p:extLst>
      <p:ext uri="{BB962C8B-B14F-4D97-AF65-F5344CB8AC3E}">
        <p14:creationId xmlns:p14="http://schemas.microsoft.com/office/powerpoint/2010/main" val="39582070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928926" y="4286256"/>
            <a:ext cx="5981125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7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Torna-se </a:t>
            </a:r>
          </a:p>
          <a:p>
            <a:pPr algn="r">
              <a:defRPr/>
            </a:pPr>
            <a:r>
              <a:rPr lang="pt-BR" sz="72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importante....</a:t>
            </a:r>
            <a:endParaRPr lang="pt-BR" sz="72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0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2996952"/>
            <a:ext cx="8269764" cy="363176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en-US" sz="11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CUIDADO</a:t>
            </a:r>
            <a:r>
              <a:rPr lang="en-US" sz="115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</a:p>
          <a:p>
            <a:pPr algn="r">
              <a:defRPr/>
            </a:pPr>
            <a:r>
              <a:rPr lang="en-US" sz="11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PRÓ-ATIVO</a:t>
            </a:r>
            <a:endParaRPr lang="pt-BR" sz="115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12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3" descr="150px-Icebe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42984"/>
            <a:ext cx="4364617" cy="479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1500" y="1857375"/>
            <a:ext cx="3248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FFFFFF"/>
                </a:solidFill>
                <a:latin typeface="Arial Rounded MT Bold" pitchFamily="34" charset="0"/>
              </a:rPr>
              <a:t>SINAIS E SINTOMAS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850" y="5395913"/>
            <a:ext cx="2790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rgbClr val="FFFFFF"/>
                </a:solidFill>
                <a:latin typeface="Arial Rounded MT Bold" pitchFamily="34" charset="0"/>
              </a:rPr>
              <a:t>FISIOPATOLOGIA</a:t>
            </a:r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1285875" y="5857875"/>
            <a:ext cx="341313" cy="357188"/>
          </a:xfrm>
          <a:prstGeom prst="downArrow">
            <a:avLst>
              <a:gd name="adj1" fmla="val 50000"/>
              <a:gd name="adj2" fmla="val 368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335214" y="976074"/>
            <a:ext cx="4629274" cy="5493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pt-BR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BUSCA PRECOCE</a:t>
            </a:r>
            <a:r>
              <a:rPr lang="pt-BR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</a:t>
            </a:r>
            <a:r>
              <a:rPr lang="pt-BR" sz="2600" dirty="0" smtClean="0">
                <a:solidFill>
                  <a:srgbClr val="002060"/>
                </a:solidFill>
                <a:latin typeface="Arial Rounded MT Bold" pitchFamily="34" charset="0"/>
              </a:rPr>
              <a:t>de </a:t>
            </a:r>
            <a:r>
              <a:rPr lang="pt-BR" sz="2600" dirty="0">
                <a:solidFill>
                  <a:srgbClr val="002060"/>
                </a:solidFill>
                <a:latin typeface="Arial Rounded MT Bold" pitchFamily="34" charset="0"/>
              </a:rPr>
              <a:t>sinais  e sintomas de modo que o tratamento e o suporte social possam ser instituídos para melhorar a </a:t>
            </a:r>
            <a:r>
              <a:rPr lang="pt-BR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QUALIDADE DE VIDA</a:t>
            </a:r>
            <a:r>
              <a:rPr lang="pt-BR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pt-BR" sz="2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pt-BR" sz="2600" dirty="0" smtClean="0">
                <a:solidFill>
                  <a:srgbClr val="002060"/>
                </a:solidFill>
                <a:latin typeface="Arial Rounded MT Bold" pitchFamily="34" charset="0"/>
              </a:rPr>
              <a:t>e </a:t>
            </a:r>
            <a:r>
              <a:rPr lang="pt-BR" sz="2600" dirty="0">
                <a:solidFill>
                  <a:srgbClr val="002060"/>
                </a:solidFill>
                <a:latin typeface="Arial Rounded MT Bold" pitchFamily="34" charset="0"/>
              </a:rPr>
              <a:t>postergar ou minimizar as </a:t>
            </a:r>
            <a:r>
              <a:rPr lang="pt-BR" sz="2600" dirty="0" smtClean="0">
                <a:solidFill>
                  <a:srgbClr val="002060"/>
                </a:solidFill>
                <a:latin typeface="Arial Rounded MT Bold" pitchFamily="34" charset="0"/>
              </a:rPr>
              <a:t>consequências </a:t>
            </a:r>
            <a:r>
              <a:rPr lang="pt-BR" sz="2600" dirty="0">
                <a:solidFill>
                  <a:srgbClr val="002060"/>
                </a:solidFill>
                <a:latin typeface="Arial Rounded MT Bold" pitchFamily="34" charset="0"/>
              </a:rPr>
              <a:t>adversas </a:t>
            </a:r>
            <a:r>
              <a:rPr lang="en-US" sz="2600" dirty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 Rounded MT Bold" pitchFamily="34" charset="0"/>
              </a:rPr>
              <a:t>potenciais</a:t>
            </a:r>
            <a:r>
              <a:rPr lang="en-US" sz="2600" dirty="0">
                <a:solidFill>
                  <a:srgbClr val="002060"/>
                </a:solidFill>
                <a:latin typeface="Arial Rounded MT Bold" pitchFamily="34" charset="0"/>
              </a:rPr>
              <a:t>.</a:t>
            </a:r>
            <a:endParaRPr lang="pt-BR" sz="2600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26081" y="6237312"/>
            <a:ext cx="3005759" cy="5847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FRAGILIDADE</a:t>
            </a:r>
            <a:endParaRPr lang="pt-BR" sz="3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23528" y="0"/>
            <a:ext cx="823174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kern="0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CUIDADO “</a:t>
            </a:r>
            <a:r>
              <a:rPr lang="pt-BR" sz="5400" b="1" kern="0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PRO-ATIVO</a:t>
            </a:r>
            <a:r>
              <a:rPr lang="pt-BR" sz="5400" b="1" kern="0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”</a:t>
            </a:r>
            <a:endParaRPr lang="pt-BR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3419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85786" y="4643446"/>
            <a:ext cx="7478329" cy="186204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en-US" sz="115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PORQUE?</a:t>
            </a:r>
            <a:endParaRPr lang="pt-BR" sz="115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5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6" descr="bengalas_id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955563"/>
            <a:ext cx="4500562" cy="49024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40676" name="Text Box 4"/>
          <p:cNvSpPr txBox="1">
            <a:spLocks noChangeArrowheads="1"/>
          </p:cNvSpPr>
          <p:nvPr/>
        </p:nvSpPr>
        <p:spPr bwMode="auto">
          <a:xfrm>
            <a:off x="3571868" y="0"/>
            <a:ext cx="55721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</a:rPr>
              <a:t>AS PESSOAS IDOSAS </a:t>
            </a:r>
            <a:r>
              <a:rPr lang="pt-BR" sz="4000" b="1" dirty="0">
                <a:solidFill>
                  <a:srgbClr val="C00000"/>
                </a:solidFill>
                <a:latin typeface="Calibri" pitchFamily="34" charset="0"/>
              </a:rPr>
              <a:t>E SUAS </a:t>
            </a: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</a:rPr>
              <a:t>NECESSIDADES</a:t>
            </a:r>
          </a:p>
          <a:p>
            <a:pPr algn="ctr">
              <a:defRPr/>
            </a:pPr>
            <a:r>
              <a:rPr lang="pt-BR" sz="4000" b="1" dirty="0" smtClean="0">
                <a:solidFill>
                  <a:srgbClr val="C00000"/>
                </a:solidFill>
                <a:latin typeface="Calibri" pitchFamily="34" charset="0"/>
              </a:rPr>
              <a:t>NÃO PODEM ESPERAR</a:t>
            </a:r>
            <a:endParaRPr lang="pt-BR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" name="Picture 3" descr="Slide1"/>
          <p:cNvPicPr>
            <a:picLocks noChangeAspect="1" noChangeArrowheads="1"/>
          </p:cNvPicPr>
          <p:nvPr/>
        </p:nvPicPr>
        <p:blipFill>
          <a:blip r:embed="rId3" cstate="print"/>
          <a:srcRect r="52222"/>
          <a:stretch>
            <a:fillRect/>
          </a:stretch>
        </p:blipFill>
        <p:spPr bwMode="auto">
          <a:xfrm>
            <a:off x="-142908" y="0"/>
            <a:ext cx="4286248" cy="507996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81792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ChangeArrowheads="1"/>
          </p:cNvSpPr>
          <p:nvPr/>
        </p:nvSpPr>
        <p:spPr bwMode="auto">
          <a:xfrm>
            <a:off x="0" y="0"/>
            <a:ext cx="92964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45063" name="Picture 7" descr="Slide1"/>
          <p:cNvPicPr>
            <a:picLocks noChangeAspect="1" noChangeArrowheads="1"/>
          </p:cNvPicPr>
          <p:nvPr/>
        </p:nvPicPr>
        <p:blipFill>
          <a:blip r:embed="rId2" cstate="print"/>
          <a:srcRect r="9999"/>
          <a:stretch>
            <a:fillRect/>
          </a:stretch>
        </p:blipFill>
        <p:spPr bwMode="auto">
          <a:xfrm>
            <a:off x="495300" y="0"/>
            <a:ext cx="8305800" cy="692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45065" name="WordArt 9"/>
          <p:cNvSpPr>
            <a:spLocks noChangeArrowheads="1" noChangeShapeType="1" noTextEdit="1"/>
          </p:cNvSpPr>
          <p:nvPr/>
        </p:nvSpPr>
        <p:spPr bwMode="auto">
          <a:xfrm>
            <a:off x="5929312" y="6286500"/>
            <a:ext cx="3214688" cy="6381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sy="50000" rotWithShape="0">
                    <a:schemeClr val="tx1"/>
                  </a:outerShdw>
                </a:effectLst>
                <a:latin typeface="Arial Black"/>
              </a:rPr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35339057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4339" name="Picture 2" descr="homem aranha"/>
          <p:cNvPicPr>
            <a:picLocks noChangeAspect="1" noChangeArrowheads="1"/>
          </p:cNvPicPr>
          <p:nvPr/>
        </p:nvPicPr>
        <p:blipFill>
          <a:blip r:embed="rId2" cstate="print"/>
          <a:srcRect l="2478" t="5942"/>
          <a:stretch>
            <a:fillRect/>
          </a:stretch>
        </p:blipFill>
        <p:spPr bwMode="auto">
          <a:xfrm>
            <a:off x="3459163" y="0"/>
            <a:ext cx="5684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" y="2564829"/>
            <a:ext cx="4499992" cy="2016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e o homem </a:t>
            </a:r>
            <a:endParaRPr lang="pt-BR" sz="3600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pt-B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aranha</a:t>
            </a:r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8627726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CC99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5363" name="Picture 4" descr="batman"/>
          <p:cNvPicPr>
            <a:picLocks noChangeAspect="1" noChangeArrowheads="1"/>
          </p:cNvPicPr>
          <p:nvPr/>
        </p:nvPicPr>
        <p:blipFill>
          <a:blip r:embed="rId2" cstate="print"/>
          <a:srcRect l="3934" t="8855" r="2919" b="3520"/>
          <a:stretch>
            <a:fillRect/>
          </a:stretch>
        </p:blipFill>
        <p:spPr bwMode="auto">
          <a:xfrm>
            <a:off x="2303463" y="188640"/>
            <a:ext cx="6840537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WordArt 6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1889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Batman e Robin</a:t>
            </a:r>
          </a:p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continuam sendo a dupla dinâmica...</a:t>
            </a:r>
          </a:p>
        </p:txBody>
      </p:sp>
    </p:spTree>
    <p:extLst>
      <p:ext uri="{BB962C8B-B14F-4D97-AF65-F5344CB8AC3E}">
        <p14:creationId xmlns:p14="http://schemas.microsoft.com/office/powerpoint/2010/main" val="8302079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386" name="Picture 4" descr="image01411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063" y="0"/>
            <a:ext cx="5976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0" y="1772816"/>
            <a:ext cx="4572000" cy="4681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ASSIM...</a:t>
            </a:r>
          </a:p>
          <a:p>
            <a:pPr algn="ctr"/>
            <a:r>
              <a:rPr lang="pt-B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TODOS </a:t>
            </a:r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NÓS </a:t>
            </a:r>
          </a:p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VAMOS FICAR</a:t>
            </a:r>
          </a:p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VELHOS...</a:t>
            </a:r>
          </a:p>
        </p:txBody>
      </p:sp>
    </p:spTree>
    <p:extLst>
      <p:ext uri="{BB962C8B-B14F-4D97-AF65-F5344CB8AC3E}">
        <p14:creationId xmlns:p14="http://schemas.microsoft.com/office/powerpoint/2010/main" val="9908037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Slide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 l="15556" r="14444"/>
          <a:stretch>
            <a:fillRect/>
          </a:stretch>
        </p:blipFill>
        <p:spPr bwMode="auto">
          <a:xfrm>
            <a:off x="0" y="1193800"/>
            <a:ext cx="5286375" cy="5664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</p:pic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4932040" y="1866304"/>
            <a:ext cx="4143375" cy="41549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i="1" dirty="0" smtClean="0">
                <a:solidFill>
                  <a:schemeClr val="accent2"/>
                </a:solidFill>
                <a:latin typeface="Calibri" pitchFamily="34" charset="0"/>
              </a:rPr>
              <a:t>SE ENVELHECER É INEVITÁVEL... MELHOR SABER O QUE OCORRE NESSE PROCESSO!</a:t>
            </a:r>
            <a:endParaRPr lang="pt-BR" sz="4400" b="1" i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0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1" dirty="0" smtClean="0">
                <a:solidFill>
                  <a:srgbClr val="C00000"/>
                </a:solidFill>
              </a:rPr>
              <a:t>PORTANTO....</a:t>
            </a:r>
            <a:endParaRPr lang="pt-BR" sz="4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214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6" name="Imagem 5" descr="10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427984" y="-785"/>
            <a:ext cx="4683532" cy="68402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m 7" descr="9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-20176" y="-785"/>
            <a:ext cx="4716016" cy="68402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Retângulo 18"/>
          <p:cNvSpPr/>
          <p:nvPr/>
        </p:nvSpPr>
        <p:spPr>
          <a:xfrm>
            <a:off x="-20176" y="6065569"/>
            <a:ext cx="9111516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4400" b="1" i="1" dirty="0" smtClean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Quem é idoso no Brasil?</a:t>
            </a:r>
            <a:endParaRPr lang="pt-BR" sz="4400" b="1" i="1" dirty="0">
              <a:ln w="1143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257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0" y="0"/>
            <a:ext cx="9180512" cy="6885384"/>
            <a:chOff x="0" y="0"/>
            <a:chExt cx="9180512" cy="6885384"/>
          </a:xfrm>
        </p:grpSpPr>
        <p:pic>
          <p:nvPicPr>
            <p:cNvPr id="1433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999" b="15009"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0" name="CaixaDeTexto 4"/>
            <p:cNvSpPr txBox="1">
              <a:spLocks noChangeArrowheads="1"/>
            </p:cNvSpPr>
            <p:nvPr/>
          </p:nvSpPr>
          <p:spPr bwMode="auto">
            <a:xfrm>
              <a:off x="7000875" y="6357938"/>
              <a:ext cx="1928813" cy="369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b="1">
                  <a:solidFill>
                    <a:srgbClr val="7030A0"/>
                  </a:solidFill>
                </a:rPr>
                <a:t>Pupy</a:t>
              </a:r>
            </a:p>
          </p:txBody>
        </p:sp>
        <p:sp>
          <p:nvSpPr>
            <p:cNvPr id="9" name="Elipse 8"/>
            <p:cNvSpPr/>
            <p:nvPr/>
          </p:nvSpPr>
          <p:spPr>
            <a:xfrm>
              <a:off x="5357813" y="2071688"/>
              <a:ext cx="2214562" cy="29289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929313" y="4929188"/>
              <a:ext cx="928687" cy="357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>
              <a:off x="6732240" y="4242197"/>
              <a:ext cx="2448272" cy="2643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3571875" y="6072188"/>
              <a:ext cx="1428750" cy="42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Calibri" pitchFamily="34" charset="0"/>
                </a:rPr>
                <a:t>Dona Maria</a:t>
              </a:r>
            </a:p>
          </p:txBody>
        </p:sp>
        <p:sp>
          <p:nvSpPr>
            <p:cNvPr id="6" name="Texto explicativo retangular com cantos arredondados 5"/>
            <p:cNvSpPr/>
            <p:nvPr/>
          </p:nvSpPr>
          <p:spPr>
            <a:xfrm>
              <a:off x="2286000" y="357189"/>
              <a:ext cx="6429375" cy="2711772"/>
            </a:xfrm>
            <a:prstGeom prst="wedgeRoundRectCallout">
              <a:avLst>
                <a:gd name="adj1" fmla="val -52492"/>
                <a:gd name="adj2" fmla="val -12771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600" b="1" i="1" dirty="0">
                  <a:solidFill>
                    <a:schemeClr val="tx1"/>
                  </a:solidFill>
                </a:rPr>
                <a:t>P</a:t>
              </a:r>
              <a:r>
                <a:rPr lang="pt-BR" sz="3600" b="1" i="1" dirty="0" smtClean="0">
                  <a:solidFill>
                    <a:schemeClr val="tx1"/>
                  </a:solidFill>
                </a:rPr>
                <a:t>ARA COMEÇAR...</a:t>
              </a:r>
              <a:endParaRPr lang="pt-BR" sz="36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4346" name="Retângulo 11"/>
            <p:cNvSpPr>
              <a:spLocks noChangeArrowheads="1"/>
            </p:cNvSpPr>
            <p:nvPr/>
          </p:nvSpPr>
          <p:spPr bwMode="auto">
            <a:xfrm>
              <a:off x="2357466" y="357166"/>
              <a:ext cx="635793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endParaRPr lang="pt-BR" dirty="0">
                <a:latin typeface="Calibri" pitchFamily="34" charset="0"/>
              </a:endParaRPr>
            </a:p>
            <a:p>
              <a:pPr algn="just"/>
              <a:r>
                <a:rPr lang="pt-BR" dirty="0">
                  <a:latin typeface="Calibri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133280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25" y="2564942"/>
            <a:ext cx="9132065" cy="25853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Perspectivas</a:t>
            </a: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do </a:t>
            </a:r>
            <a:r>
              <a:rPr lang="en-US" sz="5400" b="1" dirty="0" err="1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envelhecimento</a:t>
            </a: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5400" b="1" dirty="0" err="1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mundial</a:t>
            </a: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entre 2005-2040</a:t>
            </a:r>
            <a:endParaRPr lang="en-US" sz="54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CaixaDeTexto 5"/>
          <p:cNvSpPr txBox="1"/>
          <p:nvPr/>
        </p:nvSpPr>
        <p:spPr>
          <a:xfrm>
            <a:off x="6588224" y="648866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United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Nations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, 2007</a:t>
            </a:r>
            <a:endParaRPr lang="pt-BR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0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.bp.blogspot.com/_u7ClcNfIRKM/TN306xD8HXI/AAAAAAAAA8U/E7nVo5wEXiI/s1600/gera%25C3%25A7%25C3%25B5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45" y="4783"/>
            <a:ext cx="9168171" cy="659256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Rounded Rectangular Callout 2"/>
          <p:cNvSpPr/>
          <p:nvPr/>
        </p:nvSpPr>
        <p:spPr>
          <a:xfrm>
            <a:off x="6174412" y="116632"/>
            <a:ext cx="2808312" cy="1800200"/>
          </a:xfrm>
          <a:prstGeom prst="wedgeRoundRectCallout">
            <a:avLst>
              <a:gd name="adj1" fmla="val -69674"/>
              <a:gd name="adj2" fmla="val 4775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as idades aumentarão </a:t>
            </a: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35%</a:t>
            </a:r>
            <a:endParaRPr lang="pt-B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5"/>
          <p:cNvSpPr txBox="1"/>
          <p:nvPr/>
        </p:nvSpPr>
        <p:spPr>
          <a:xfrm>
            <a:off x="6588224" y="648866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United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Nations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, 2007</a:t>
            </a:r>
            <a:endParaRPr lang="pt-BR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8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.ig.com/bancodeimagens/4e/g1/a3/4eg1a3w8itd0harr4sj44ry7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7460"/>
            <a:ext cx="6876256" cy="684615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ounded Rectangular Callout 2"/>
          <p:cNvSpPr/>
          <p:nvPr/>
        </p:nvSpPr>
        <p:spPr>
          <a:xfrm>
            <a:off x="107504" y="116632"/>
            <a:ext cx="2232248" cy="2376264"/>
          </a:xfrm>
          <a:prstGeom prst="wedgeRoundRectCallout">
            <a:avLst>
              <a:gd name="adj1" fmla="val 49876"/>
              <a:gd name="adj2" fmla="val 6749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65 e 84 anos o aumento será de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164%</a:t>
            </a:r>
            <a:endParaRPr lang="pt-BR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5"/>
          <p:cNvSpPr txBox="1"/>
          <p:nvPr/>
        </p:nvSpPr>
        <p:spPr>
          <a:xfrm>
            <a:off x="6588224" y="648866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United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Nations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, 2007</a:t>
            </a:r>
            <a:endParaRPr lang="pt-BR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32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dos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4821" y="-243408"/>
            <a:ext cx="5568911" cy="735495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ounded Rectangular Callout 2"/>
          <p:cNvSpPr/>
          <p:nvPr/>
        </p:nvSpPr>
        <p:spPr>
          <a:xfrm>
            <a:off x="5796136" y="692696"/>
            <a:ext cx="2880320" cy="2160240"/>
          </a:xfrm>
          <a:prstGeom prst="wedgeRoundRectCallout">
            <a:avLst>
              <a:gd name="adj1" fmla="val -50170"/>
              <a:gd name="adj2" fmla="val 7239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85 e 99 o aumento será 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301%</a:t>
            </a:r>
            <a:endParaRPr lang="pt-BR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5"/>
          <p:cNvSpPr txBox="1"/>
          <p:nvPr/>
        </p:nvSpPr>
        <p:spPr>
          <a:xfrm>
            <a:off x="6588224" y="648866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United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Nations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, 2007</a:t>
            </a:r>
            <a:endParaRPr lang="pt-BR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00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uartecontract.com/blog/wp-content/uploads/2013/06/El-arquitecto-Oscar-Niemey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41" y="0"/>
            <a:ext cx="9367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39552" y="2996952"/>
            <a:ext cx="2232248" cy="2088232"/>
          </a:xfrm>
          <a:prstGeom prst="wedgeRoundRectCallout">
            <a:avLst>
              <a:gd name="adj1" fmla="val 80268"/>
              <a:gd name="adj2" fmla="val -3615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 100 anos aumentarão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746%</a:t>
            </a:r>
            <a:endParaRPr lang="pt-BR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5"/>
          <p:cNvSpPr txBox="1"/>
          <p:nvPr/>
        </p:nvSpPr>
        <p:spPr>
          <a:xfrm>
            <a:off x="6588224" y="648866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United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pt-BR" i="1" dirty="0" err="1" smtClean="0">
                <a:solidFill>
                  <a:prstClr val="white"/>
                </a:solidFill>
                <a:latin typeface="Calibri"/>
              </a:rPr>
              <a:t>Nations</a:t>
            </a:r>
            <a:r>
              <a:rPr lang="pt-BR" i="1" dirty="0" smtClean="0">
                <a:solidFill>
                  <a:prstClr val="white"/>
                </a:solidFill>
                <a:latin typeface="Calibri"/>
              </a:rPr>
              <a:t>, 2007</a:t>
            </a:r>
            <a:endParaRPr lang="pt-BR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 rot="20337952">
            <a:off x="331558" y="2828836"/>
            <a:ext cx="7898108" cy="1200329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ysClr val="windowText" lastClr="000000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2050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– 20% da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população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mundial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será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idosa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 - 2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bilhões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 de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pessoas</a:t>
            </a:r>
            <a:endParaRPr kumimoji="0" lang="pt-BR" sz="3600" b="1" i="0" u="none" strike="noStrike" kern="0" cap="none" spc="0" normalizeH="0" baseline="0" noProof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2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468313" y="242888"/>
            <a:ext cx="1079500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4755" name="Picture 3" descr="Why_pop_aging_matters_Page_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5888"/>
            <a:ext cx="8496300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5892800" y="2349500"/>
            <a:ext cx="0" cy="3311525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42908" y="36"/>
            <a:ext cx="9286908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latin typeface="Calibri"/>
                <a:cs typeface="Calibri" pitchFamily="34" charset="0"/>
              </a:rPr>
              <a:t>ENVELHECIMENTO DA </a:t>
            </a:r>
            <a:r>
              <a:rPr lang="en-US" sz="4000" b="1" dirty="0" smtClean="0">
                <a:solidFill>
                  <a:srgbClr val="002060"/>
                </a:solidFill>
                <a:latin typeface="Calibri"/>
                <a:cs typeface="Calibri" pitchFamily="34" charset="0"/>
              </a:rPr>
              <a:t>POPULAÇÃO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Calibri"/>
                <a:cs typeface="Calibri" pitchFamily="34" charset="0"/>
              </a:rPr>
              <a:t>NO BRASIL</a:t>
            </a:r>
            <a:endParaRPr lang="en-US" sz="4000" b="1" dirty="0">
              <a:solidFill>
                <a:srgbClr val="002060"/>
              </a:solidFill>
              <a:latin typeface="Calibri"/>
              <a:cs typeface="Calibri" pitchFamily="34" charset="0"/>
            </a:endParaRPr>
          </a:p>
        </p:txBody>
      </p:sp>
      <p:pic>
        <p:nvPicPr>
          <p:cNvPr id="4098" name="Picture 2" descr="http://n.i.uol.com.br/ultnot/0810/pnad-piramide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0331"/>
            <a:ext cx="8136904" cy="55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5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populationPyramid Brazil 19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3" descr="populationPyramid 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4" descr="populationPyramid Brazil 20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46" y="0"/>
            <a:ext cx="91628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 descr="populationPyramidBrazil 20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" y="17578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6"/>
          <p:cNvSpPr txBox="1"/>
          <p:nvPr/>
        </p:nvSpPr>
        <p:spPr>
          <a:xfrm>
            <a:off x="5796136" y="6453336"/>
            <a:ext cx="3232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000000"/>
                </a:solidFill>
                <a:latin typeface="Calibri"/>
              </a:rPr>
              <a:t>Fonte: http://www.census.gov/</a:t>
            </a:r>
          </a:p>
        </p:txBody>
      </p:sp>
    </p:spTree>
    <p:extLst>
      <p:ext uri="{BB962C8B-B14F-4D97-AF65-F5344CB8AC3E}">
        <p14:creationId xmlns:p14="http://schemas.microsoft.com/office/powerpoint/2010/main" val="5312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08" name="Group 4"/>
          <p:cNvGrpSpPr>
            <a:grpSpLocks noChangeAspect="1"/>
          </p:cNvGrpSpPr>
          <p:nvPr/>
        </p:nvGrpSpPr>
        <p:grpSpPr bwMode="auto">
          <a:xfrm>
            <a:off x="-71438" y="-36513"/>
            <a:ext cx="9429751" cy="7037388"/>
            <a:chOff x="-45" y="-23"/>
            <a:chExt cx="5940" cy="4433"/>
          </a:xfrm>
        </p:grpSpPr>
        <p:sp>
          <p:nvSpPr>
            <p:cNvPr id="200707" name="AutoShape 3"/>
            <p:cNvSpPr>
              <a:spLocks noChangeAspect="1" noChangeArrowheads="1" noTextEdit="1"/>
            </p:cNvSpPr>
            <p:nvPr/>
          </p:nvSpPr>
          <p:spPr bwMode="auto">
            <a:xfrm>
              <a:off x="-45" y="-23"/>
              <a:ext cx="5940" cy="4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0773" name="Group 69"/>
            <p:cNvGrpSpPr>
              <a:grpSpLocks/>
            </p:cNvGrpSpPr>
            <p:nvPr/>
          </p:nvGrpSpPr>
          <p:grpSpPr bwMode="auto">
            <a:xfrm>
              <a:off x="-13" y="16"/>
              <a:ext cx="5875" cy="4355"/>
              <a:chOff x="-13" y="16"/>
              <a:chExt cx="5875" cy="4355"/>
            </a:xfrm>
          </p:grpSpPr>
          <p:sp>
            <p:nvSpPr>
              <p:cNvPr id="200709" name="Rectangle 5"/>
              <p:cNvSpPr>
                <a:spLocks noChangeArrowheads="1"/>
              </p:cNvSpPr>
              <p:nvPr/>
            </p:nvSpPr>
            <p:spPr bwMode="auto">
              <a:xfrm>
                <a:off x="-13" y="16"/>
                <a:ext cx="5875" cy="68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0" name="Rectangle 6"/>
              <p:cNvSpPr>
                <a:spLocks noChangeArrowheads="1"/>
              </p:cNvSpPr>
              <p:nvPr/>
            </p:nvSpPr>
            <p:spPr bwMode="auto">
              <a:xfrm>
                <a:off x="-13" y="84"/>
                <a:ext cx="5875" cy="68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1" name="Rectangle 7"/>
              <p:cNvSpPr>
                <a:spLocks noChangeArrowheads="1"/>
              </p:cNvSpPr>
              <p:nvPr/>
            </p:nvSpPr>
            <p:spPr bwMode="auto">
              <a:xfrm>
                <a:off x="-13" y="152"/>
                <a:ext cx="5875" cy="68"/>
              </a:xfrm>
              <a:prstGeom prst="rect">
                <a:avLst/>
              </a:prstGeom>
              <a:solidFill>
                <a:srgbClr val="81818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2" name="Rectangle 8"/>
              <p:cNvSpPr>
                <a:spLocks noChangeArrowheads="1"/>
              </p:cNvSpPr>
              <p:nvPr/>
            </p:nvSpPr>
            <p:spPr bwMode="auto">
              <a:xfrm>
                <a:off x="-13" y="220"/>
                <a:ext cx="5875" cy="68"/>
              </a:xfrm>
              <a:prstGeom prst="rect">
                <a:avLst/>
              </a:prstGeom>
              <a:solidFill>
                <a:srgbClr val="82828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3" name="Rectangle 9"/>
              <p:cNvSpPr>
                <a:spLocks noChangeArrowheads="1"/>
              </p:cNvSpPr>
              <p:nvPr/>
            </p:nvSpPr>
            <p:spPr bwMode="auto">
              <a:xfrm>
                <a:off x="-13" y="288"/>
                <a:ext cx="5875" cy="69"/>
              </a:xfrm>
              <a:prstGeom prst="rect">
                <a:avLst/>
              </a:prstGeom>
              <a:solidFill>
                <a:srgbClr val="83838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4" name="Rectangle 10"/>
              <p:cNvSpPr>
                <a:spLocks noChangeArrowheads="1"/>
              </p:cNvSpPr>
              <p:nvPr/>
            </p:nvSpPr>
            <p:spPr bwMode="auto">
              <a:xfrm>
                <a:off x="-13" y="357"/>
                <a:ext cx="5875" cy="67"/>
              </a:xfrm>
              <a:prstGeom prst="rect">
                <a:avLst/>
              </a:prstGeom>
              <a:solidFill>
                <a:srgbClr val="8484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5" name="Rectangle 11"/>
              <p:cNvSpPr>
                <a:spLocks noChangeArrowheads="1"/>
              </p:cNvSpPr>
              <p:nvPr/>
            </p:nvSpPr>
            <p:spPr bwMode="auto">
              <a:xfrm>
                <a:off x="-13" y="424"/>
                <a:ext cx="5875" cy="68"/>
              </a:xfrm>
              <a:prstGeom prst="rect">
                <a:avLst/>
              </a:prstGeom>
              <a:solidFill>
                <a:srgbClr val="85858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6" name="Rectangle 12"/>
              <p:cNvSpPr>
                <a:spLocks noChangeArrowheads="1"/>
              </p:cNvSpPr>
              <p:nvPr/>
            </p:nvSpPr>
            <p:spPr bwMode="auto">
              <a:xfrm>
                <a:off x="-13" y="492"/>
                <a:ext cx="5875" cy="68"/>
              </a:xfrm>
              <a:prstGeom prst="rect">
                <a:avLst/>
              </a:prstGeom>
              <a:solidFill>
                <a:srgbClr val="86868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7" name="Rectangle 13"/>
              <p:cNvSpPr>
                <a:spLocks noChangeArrowheads="1"/>
              </p:cNvSpPr>
              <p:nvPr/>
            </p:nvSpPr>
            <p:spPr bwMode="auto">
              <a:xfrm>
                <a:off x="-13" y="560"/>
                <a:ext cx="5875" cy="68"/>
              </a:xfrm>
              <a:prstGeom prst="rect">
                <a:avLst/>
              </a:prstGeom>
              <a:solidFill>
                <a:srgbClr val="87878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8" name="Rectangle 14"/>
              <p:cNvSpPr>
                <a:spLocks noChangeArrowheads="1"/>
              </p:cNvSpPr>
              <p:nvPr/>
            </p:nvSpPr>
            <p:spPr bwMode="auto">
              <a:xfrm>
                <a:off x="-13" y="628"/>
                <a:ext cx="5875" cy="68"/>
              </a:xfrm>
              <a:prstGeom prst="rect">
                <a:avLst/>
              </a:prstGeom>
              <a:solidFill>
                <a:srgbClr val="89898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19" name="Rectangle 15"/>
              <p:cNvSpPr>
                <a:spLocks noChangeArrowheads="1"/>
              </p:cNvSpPr>
              <p:nvPr/>
            </p:nvSpPr>
            <p:spPr bwMode="auto">
              <a:xfrm>
                <a:off x="-13" y="696"/>
                <a:ext cx="5875" cy="68"/>
              </a:xfrm>
              <a:prstGeom prst="rect">
                <a:avLst/>
              </a:prstGeom>
              <a:solidFill>
                <a:srgbClr val="8B8B8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0" name="Rectangle 16"/>
              <p:cNvSpPr>
                <a:spLocks noChangeArrowheads="1"/>
              </p:cNvSpPr>
              <p:nvPr/>
            </p:nvSpPr>
            <p:spPr bwMode="auto">
              <a:xfrm>
                <a:off x="-13" y="764"/>
                <a:ext cx="5875" cy="69"/>
              </a:xfrm>
              <a:prstGeom prst="rect">
                <a:avLst/>
              </a:prstGeom>
              <a:solidFill>
                <a:srgbClr val="8C8C8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1" name="Rectangle 17"/>
              <p:cNvSpPr>
                <a:spLocks noChangeArrowheads="1"/>
              </p:cNvSpPr>
              <p:nvPr/>
            </p:nvSpPr>
            <p:spPr bwMode="auto">
              <a:xfrm>
                <a:off x="-13" y="833"/>
                <a:ext cx="5875" cy="68"/>
              </a:xfrm>
              <a:prstGeom prst="rect">
                <a:avLst/>
              </a:prstGeom>
              <a:solidFill>
                <a:srgbClr val="8E8E8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2" name="Rectangle 18"/>
              <p:cNvSpPr>
                <a:spLocks noChangeArrowheads="1"/>
              </p:cNvSpPr>
              <p:nvPr/>
            </p:nvSpPr>
            <p:spPr bwMode="auto">
              <a:xfrm>
                <a:off x="-13" y="901"/>
                <a:ext cx="5875" cy="68"/>
              </a:xfrm>
              <a:prstGeom prst="rect">
                <a:avLst/>
              </a:prstGeom>
              <a:solidFill>
                <a:srgbClr val="90909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3" name="Rectangle 19"/>
              <p:cNvSpPr>
                <a:spLocks noChangeArrowheads="1"/>
              </p:cNvSpPr>
              <p:nvPr/>
            </p:nvSpPr>
            <p:spPr bwMode="auto">
              <a:xfrm>
                <a:off x="-13" y="969"/>
                <a:ext cx="5875" cy="68"/>
              </a:xfrm>
              <a:prstGeom prst="rect">
                <a:avLst/>
              </a:prstGeom>
              <a:solidFill>
                <a:srgbClr val="92929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4" name="Rectangle 20"/>
              <p:cNvSpPr>
                <a:spLocks noChangeArrowheads="1"/>
              </p:cNvSpPr>
              <p:nvPr/>
            </p:nvSpPr>
            <p:spPr bwMode="auto">
              <a:xfrm>
                <a:off x="-13" y="1037"/>
                <a:ext cx="5875" cy="67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5" name="Rectangle 21"/>
              <p:cNvSpPr>
                <a:spLocks noChangeArrowheads="1"/>
              </p:cNvSpPr>
              <p:nvPr/>
            </p:nvSpPr>
            <p:spPr bwMode="auto">
              <a:xfrm>
                <a:off x="-13" y="1104"/>
                <a:ext cx="5875" cy="68"/>
              </a:xfrm>
              <a:prstGeom prst="rect">
                <a:avLst/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6" name="Rectangle 22"/>
              <p:cNvSpPr>
                <a:spLocks noChangeArrowheads="1"/>
              </p:cNvSpPr>
              <p:nvPr/>
            </p:nvSpPr>
            <p:spPr bwMode="auto">
              <a:xfrm>
                <a:off x="-13" y="1172"/>
                <a:ext cx="5875" cy="68"/>
              </a:xfrm>
              <a:prstGeom prst="rect">
                <a:avLst/>
              </a:prstGeom>
              <a:solidFill>
                <a:srgbClr val="98989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7" name="Rectangle 23"/>
              <p:cNvSpPr>
                <a:spLocks noChangeArrowheads="1"/>
              </p:cNvSpPr>
              <p:nvPr/>
            </p:nvSpPr>
            <p:spPr bwMode="auto">
              <a:xfrm>
                <a:off x="-13" y="1240"/>
                <a:ext cx="5875" cy="69"/>
              </a:xfrm>
              <a:prstGeom prst="rect">
                <a:avLst/>
              </a:prstGeom>
              <a:solidFill>
                <a:srgbClr val="9B9B9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8" name="Rectangle 24"/>
              <p:cNvSpPr>
                <a:spLocks noChangeArrowheads="1"/>
              </p:cNvSpPr>
              <p:nvPr/>
            </p:nvSpPr>
            <p:spPr bwMode="auto">
              <a:xfrm>
                <a:off x="-13" y="1309"/>
                <a:ext cx="5875" cy="68"/>
              </a:xfrm>
              <a:prstGeom prst="rect">
                <a:avLst/>
              </a:prstGeom>
              <a:solidFill>
                <a:srgbClr val="9D9D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29" name="Rectangle 25"/>
              <p:cNvSpPr>
                <a:spLocks noChangeArrowheads="1"/>
              </p:cNvSpPr>
              <p:nvPr/>
            </p:nvSpPr>
            <p:spPr bwMode="auto">
              <a:xfrm>
                <a:off x="-13" y="1377"/>
                <a:ext cx="5875" cy="6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0" name="Rectangle 26"/>
              <p:cNvSpPr>
                <a:spLocks noChangeArrowheads="1"/>
              </p:cNvSpPr>
              <p:nvPr/>
            </p:nvSpPr>
            <p:spPr bwMode="auto">
              <a:xfrm>
                <a:off x="-13" y="1445"/>
                <a:ext cx="5875" cy="68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1" name="Rectangle 27"/>
              <p:cNvSpPr>
                <a:spLocks noChangeArrowheads="1"/>
              </p:cNvSpPr>
              <p:nvPr/>
            </p:nvSpPr>
            <p:spPr bwMode="auto">
              <a:xfrm>
                <a:off x="-13" y="1513"/>
                <a:ext cx="5875" cy="68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2" name="Rectangle 28"/>
              <p:cNvSpPr>
                <a:spLocks noChangeArrowheads="1"/>
              </p:cNvSpPr>
              <p:nvPr/>
            </p:nvSpPr>
            <p:spPr bwMode="auto">
              <a:xfrm>
                <a:off x="-13" y="1581"/>
                <a:ext cx="5875" cy="68"/>
              </a:xfrm>
              <a:prstGeom prst="rect">
                <a:avLst/>
              </a:prstGeom>
              <a:solidFill>
                <a:srgbClr val="A9A9A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3" name="Rectangle 29"/>
              <p:cNvSpPr>
                <a:spLocks noChangeArrowheads="1"/>
              </p:cNvSpPr>
              <p:nvPr/>
            </p:nvSpPr>
            <p:spPr bwMode="auto">
              <a:xfrm>
                <a:off x="-13" y="1649"/>
                <a:ext cx="5875" cy="69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4" name="Rectangle 30"/>
              <p:cNvSpPr>
                <a:spLocks noChangeArrowheads="1"/>
              </p:cNvSpPr>
              <p:nvPr/>
            </p:nvSpPr>
            <p:spPr bwMode="auto">
              <a:xfrm>
                <a:off x="-13" y="1718"/>
                <a:ext cx="5875" cy="68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5" name="Rectangle 31"/>
              <p:cNvSpPr>
                <a:spLocks noChangeArrowheads="1"/>
              </p:cNvSpPr>
              <p:nvPr/>
            </p:nvSpPr>
            <p:spPr bwMode="auto">
              <a:xfrm>
                <a:off x="-13" y="1786"/>
                <a:ext cx="5875" cy="67"/>
              </a:xfrm>
              <a:prstGeom prst="rect">
                <a:avLst/>
              </a:prstGeom>
              <a:solidFill>
                <a:srgbClr val="B1B1B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6" name="Rectangle 32"/>
              <p:cNvSpPr>
                <a:spLocks noChangeArrowheads="1"/>
              </p:cNvSpPr>
              <p:nvPr/>
            </p:nvSpPr>
            <p:spPr bwMode="auto">
              <a:xfrm>
                <a:off x="-13" y="1853"/>
                <a:ext cx="5875" cy="68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7" name="Rectangle 33"/>
              <p:cNvSpPr>
                <a:spLocks noChangeArrowheads="1"/>
              </p:cNvSpPr>
              <p:nvPr/>
            </p:nvSpPr>
            <p:spPr bwMode="auto">
              <a:xfrm>
                <a:off x="-13" y="1921"/>
                <a:ext cx="5875" cy="68"/>
              </a:xfrm>
              <a:prstGeom prst="rect">
                <a:avLst/>
              </a:prstGeom>
              <a:solidFill>
                <a:srgbClr val="B7B7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8" name="Rectangle 34"/>
              <p:cNvSpPr>
                <a:spLocks noChangeArrowheads="1"/>
              </p:cNvSpPr>
              <p:nvPr/>
            </p:nvSpPr>
            <p:spPr bwMode="auto">
              <a:xfrm>
                <a:off x="-13" y="1989"/>
                <a:ext cx="5875" cy="68"/>
              </a:xfrm>
              <a:prstGeom prst="rect">
                <a:avLst/>
              </a:prstGeom>
              <a:solidFill>
                <a:srgbClr val="B9B9B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39" name="Rectangle 35"/>
              <p:cNvSpPr>
                <a:spLocks noChangeArrowheads="1"/>
              </p:cNvSpPr>
              <p:nvPr/>
            </p:nvSpPr>
            <p:spPr bwMode="auto">
              <a:xfrm>
                <a:off x="-13" y="2057"/>
                <a:ext cx="5875" cy="68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0" name="Rectangle 36"/>
              <p:cNvSpPr>
                <a:spLocks noChangeArrowheads="1"/>
              </p:cNvSpPr>
              <p:nvPr/>
            </p:nvSpPr>
            <p:spPr bwMode="auto">
              <a:xfrm>
                <a:off x="-13" y="2125"/>
                <a:ext cx="5875" cy="69"/>
              </a:xfrm>
              <a:prstGeom prst="rect">
                <a:avLst/>
              </a:prstGeom>
              <a:solidFill>
                <a:srgbClr val="BFBFB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1" name="Rectangle 37"/>
              <p:cNvSpPr>
                <a:spLocks noChangeArrowheads="1"/>
              </p:cNvSpPr>
              <p:nvPr/>
            </p:nvSpPr>
            <p:spPr bwMode="auto">
              <a:xfrm>
                <a:off x="-13" y="2194"/>
                <a:ext cx="5875" cy="68"/>
              </a:xfrm>
              <a:prstGeom prst="rect">
                <a:avLst/>
              </a:prstGeom>
              <a:solidFill>
                <a:srgbClr val="C3C3C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2" name="Rectangle 38"/>
              <p:cNvSpPr>
                <a:spLocks noChangeArrowheads="1"/>
              </p:cNvSpPr>
              <p:nvPr/>
            </p:nvSpPr>
            <p:spPr bwMode="auto">
              <a:xfrm>
                <a:off x="-13" y="2262"/>
                <a:ext cx="5875" cy="68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3" name="Rectangle 39"/>
              <p:cNvSpPr>
                <a:spLocks noChangeArrowheads="1"/>
              </p:cNvSpPr>
              <p:nvPr/>
            </p:nvSpPr>
            <p:spPr bwMode="auto">
              <a:xfrm>
                <a:off x="-13" y="2330"/>
                <a:ext cx="5875" cy="68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4" name="Rectangle 40"/>
              <p:cNvSpPr>
                <a:spLocks noChangeArrowheads="1"/>
              </p:cNvSpPr>
              <p:nvPr/>
            </p:nvSpPr>
            <p:spPr bwMode="auto">
              <a:xfrm>
                <a:off x="-13" y="2398"/>
                <a:ext cx="5875" cy="68"/>
              </a:xfrm>
              <a:prstGeom prst="rect">
                <a:avLst/>
              </a:prstGeom>
              <a:solidFill>
                <a:srgbClr val="CBCBC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5" name="Rectangle 41"/>
              <p:cNvSpPr>
                <a:spLocks noChangeArrowheads="1"/>
              </p:cNvSpPr>
              <p:nvPr/>
            </p:nvSpPr>
            <p:spPr bwMode="auto">
              <a:xfrm>
                <a:off x="-13" y="2466"/>
                <a:ext cx="5875" cy="68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6" name="Rectangle 42"/>
              <p:cNvSpPr>
                <a:spLocks noChangeArrowheads="1"/>
              </p:cNvSpPr>
              <p:nvPr/>
            </p:nvSpPr>
            <p:spPr bwMode="auto">
              <a:xfrm>
                <a:off x="-13" y="2534"/>
                <a:ext cx="5875" cy="67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7" name="Rectangle 43"/>
              <p:cNvSpPr>
                <a:spLocks noChangeArrowheads="1"/>
              </p:cNvSpPr>
              <p:nvPr/>
            </p:nvSpPr>
            <p:spPr bwMode="auto">
              <a:xfrm>
                <a:off x="-13" y="2601"/>
                <a:ext cx="5875" cy="68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8" name="Rectangle 44"/>
              <p:cNvSpPr>
                <a:spLocks noChangeArrowheads="1"/>
              </p:cNvSpPr>
              <p:nvPr/>
            </p:nvSpPr>
            <p:spPr bwMode="auto">
              <a:xfrm>
                <a:off x="-13" y="2669"/>
                <a:ext cx="5875" cy="69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49" name="Rectangle 45"/>
              <p:cNvSpPr>
                <a:spLocks noChangeArrowheads="1"/>
              </p:cNvSpPr>
              <p:nvPr/>
            </p:nvSpPr>
            <p:spPr bwMode="auto">
              <a:xfrm>
                <a:off x="-13" y="2738"/>
                <a:ext cx="5875" cy="68"/>
              </a:xfrm>
              <a:prstGeom prst="rect">
                <a:avLst/>
              </a:prstGeom>
              <a:solidFill>
                <a:srgbClr val="D7D7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0" name="Rectangle 46"/>
              <p:cNvSpPr>
                <a:spLocks noChangeArrowheads="1"/>
              </p:cNvSpPr>
              <p:nvPr/>
            </p:nvSpPr>
            <p:spPr bwMode="auto">
              <a:xfrm>
                <a:off x="-13" y="2806"/>
                <a:ext cx="5875" cy="68"/>
              </a:xfrm>
              <a:prstGeom prst="rect">
                <a:avLst/>
              </a:prstGeom>
              <a:solidFill>
                <a:srgbClr val="D9D9D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1" name="Rectangle 47"/>
              <p:cNvSpPr>
                <a:spLocks noChangeArrowheads="1"/>
              </p:cNvSpPr>
              <p:nvPr/>
            </p:nvSpPr>
            <p:spPr bwMode="auto">
              <a:xfrm>
                <a:off x="-13" y="2874"/>
                <a:ext cx="5875" cy="68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2" name="Rectangle 48"/>
              <p:cNvSpPr>
                <a:spLocks noChangeArrowheads="1"/>
              </p:cNvSpPr>
              <p:nvPr/>
            </p:nvSpPr>
            <p:spPr bwMode="auto">
              <a:xfrm>
                <a:off x="-13" y="2942"/>
                <a:ext cx="5875" cy="68"/>
              </a:xfrm>
              <a:prstGeom prst="rect">
                <a:avLst/>
              </a:prstGeom>
              <a:solidFill>
                <a:srgbClr val="DDDD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3" name="Rectangle 49"/>
              <p:cNvSpPr>
                <a:spLocks noChangeArrowheads="1"/>
              </p:cNvSpPr>
              <p:nvPr/>
            </p:nvSpPr>
            <p:spPr bwMode="auto">
              <a:xfrm>
                <a:off x="-13" y="3010"/>
                <a:ext cx="5875" cy="68"/>
              </a:xfrm>
              <a:prstGeom prst="rect">
                <a:avLst/>
              </a:prstGeom>
              <a:solidFill>
                <a:srgbClr val="DFDFD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4" name="Rectangle 50"/>
              <p:cNvSpPr>
                <a:spLocks noChangeArrowheads="1"/>
              </p:cNvSpPr>
              <p:nvPr/>
            </p:nvSpPr>
            <p:spPr bwMode="auto">
              <a:xfrm>
                <a:off x="-13" y="3078"/>
                <a:ext cx="5875" cy="69"/>
              </a:xfrm>
              <a:prstGeom prst="rect">
                <a:avLst/>
              </a:prstGeom>
              <a:solidFill>
                <a:srgbClr val="E1E1E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5" name="Rectangle 51"/>
              <p:cNvSpPr>
                <a:spLocks noChangeArrowheads="1"/>
              </p:cNvSpPr>
              <p:nvPr/>
            </p:nvSpPr>
            <p:spPr bwMode="auto">
              <a:xfrm>
                <a:off x="-13" y="3147"/>
                <a:ext cx="5875" cy="68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6" name="Rectangle 52"/>
              <p:cNvSpPr>
                <a:spLocks noChangeArrowheads="1"/>
              </p:cNvSpPr>
              <p:nvPr/>
            </p:nvSpPr>
            <p:spPr bwMode="auto">
              <a:xfrm>
                <a:off x="-13" y="3215"/>
                <a:ext cx="5875" cy="67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7" name="Rectangle 53"/>
              <p:cNvSpPr>
                <a:spLocks noChangeArrowheads="1"/>
              </p:cNvSpPr>
              <p:nvPr/>
            </p:nvSpPr>
            <p:spPr bwMode="auto">
              <a:xfrm>
                <a:off x="-13" y="3282"/>
                <a:ext cx="5875" cy="68"/>
              </a:xfrm>
              <a:prstGeom prst="rect">
                <a:avLst/>
              </a:prstGeom>
              <a:solidFill>
                <a:srgbClr val="E5E5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8" name="Rectangle 54"/>
              <p:cNvSpPr>
                <a:spLocks noChangeArrowheads="1"/>
              </p:cNvSpPr>
              <p:nvPr/>
            </p:nvSpPr>
            <p:spPr bwMode="auto">
              <a:xfrm>
                <a:off x="-13" y="3350"/>
                <a:ext cx="5875" cy="68"/>
              </a:xfrm>
              <a:prstGeom prst="rect">
                <a:avLst/>
              </a:prstGeom>
              <a:solidFill>
                <a:srgbClr val="E7E7E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59" name="Rectangle 55"/>
              <p:cNvSpPr>
                <a:spLocks noChangeArrowheads="1"/>
              </p:cNvSpPr>
              <p:nvPr/>
            </p:nvSpPr>
            <p:spPr bwMode="auto">
              <a:xfrm>
                <a:off x="-13" y="3418"/>
                <a:ext cx="5875" cy="68"/>
              </a:xfrm>
              <a:prstGeom prst="rect">
                <a:avLst/>
              </a:prstGeom>
              <a:solidFill>
                <a:srgbClr val="E8E8E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0" name="Rectangle 56"/>
              <p:cNvSpPr>
                <a:spLocks noChangeArrowheads="1"/>
              </p:cNvSpPr>
              <p:nvPr/>
            </p:nvSpPr>
            <p:spPr bwMode="auto">
              <a:xfrm>
                <a:off x="-13" y="3486"/>
                <a:ext cx="5875" cy="68"/>
              </a:xfrm>
              <a:prstGeom prst="rect">
                <a:avLst/>
              </a:prstGeom>
              <a:solidFill>
                <a:srgbClr val="E9E9E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1" name="Rectangle 57"/>
              <p:cNvSpPr>
                <a:spLocks noChangeArrowheads="1"/>
              </p:cNvSpPr>
              <p:nvPr/>
            </p:nvSpPr>
            <p:spPr bwMode="auto">
              <a:xfrm>
                <a:off x="-13" y="3554"/>
                <a:ext cx="5875" cy="69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2" name="Rectangle 58"/>
              <p:cNvSpPr>
                <a:spLocks noChangeArrowheads="1"/>
              </p:cNvSpPr>
              <p:nvPr/>
            </p:nvSpPr>
            <p:spPr bwMode="auto">
              <a:xfrm>
                <a:off x="-13" y="3623"/>
                <a:ext cx="5875" cy="68"/>
              </a:xfrm>
              <a:prstGeom prst="rect">
                <a:avLst/>
              </a:prstGeom>
              <a:solidFill>
                <a:srgbClr val="ECECE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3" name="Rectangle 59"/>
              <p:cNvSpPr>
                <a:spLocks noChangeArrowheads="1"/>
              </p:cNvSpPr>
              <p:nvPr/>
            </p:nvSpPr>
            <p:spPr bwMode="auto">
              <a:xfrm>
                <a:off x="-13" y="3691"/>
                <a:ext cx="5875" cy="68"/>
              </a:xfrm>
              <a:prstGeom prst="rect">
                <a:avLst/>
              </a:prstGeom>
              <a:solidFill>
                <a:srgbClr val="ECECE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4" name="Rectangle 60"/>
              <p:cNvSpPr>
                <a:spLocks noChangeArrowheads="1"/>
              </p:cNvSpPr>
              <p:nvPr/>
            </p:nvSpPr>
            <p:spPr bwMode="auto">
              <a:xfrm>
                <a:off x="-13" y="3759"/>
                <a:ext cx="5875" cy="68"/>
              </a:xfrm>
              <a:prstGeom prst="rect">
                <a:avLst/>
              </a:prstGeom>
              <a:solidFill>
                <a:srgbClr val="EDEDE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5" name="Rectangle 61"/>
              <p:cNvSpPr>
                <a:spLocks noChangeArrowheads="1"/>
              </p:cNvSpPr>
              <p:nvPr/>
            </p:nvSpPr>
            <p:spPr bwMode="auto">
              <a:xfrm>
                <a:off x="-13" y="3827"/>
                <a:ext cx="5875" cy="68"/>
              </a:xfrm>
              <a:prstGeom prst="rect">
                <a:avLst/>
              </a:prstGeom>
              <a:solidFill>
                <a:srgbClr val="EEEEE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6" name="Rectangle 62"/>
              <p:cNvSpPr>
                <a:spLocks noChangeArrowheads="1"/>
              </p:cNvSpPr>
              <p:nvPr/>
            </p:nvSpPr>
            <p:spPr bwMode="auto">
              <a:xfrm>
                <a:off x="-13" y="3895"/>
                <a:ext cx="5875" cy="68"/>
              </a:xfrm>
              <a:prstGeom prst="rect">
                <a:avLst/>
              </a:prstGeom>
              <a:solidFill>
                <a:srgbClr val="EFEF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7" name="Rectangle 63"/>
              <p:cNvSpPr>
                <a:spLocks noChangeArrowheads="1"/>
              </p:cNvSpPr>
              <p:nvPr/>
            </p:nvSpPr>
            <p:spPr bwMode="auto">
              <a:xfrm>
                <a:off x="-13" y="3963"/>
                <a:ext cx="5875" cy="67"/>
              </a:xfrm>
              <a:prstGeom prst="rect">
                <a:avLst/>
              </a:prstGeom>
              <a:solidFill>
                <a:srgbClr val="EFEF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8" name="Rectangle 64"/>
              <p:cNvSpPr>
                <a:spLocks noChangeArrowheads="1"/>
              </p:cNvSpPr>
              <p:nvPr/>
            </p:nvSpPr>
            <p:spPr bwMode="auto">
              <a:xfrm>
                <a:off x="-13" y="4030"/>
                <a:ext cx="5875" cy="6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69" name="Rectangle 65"/>
              <p:cNvSpPr>
                <a:spLocks noChangeArrowheads="1"/>
              </p:cNvSpPr>
              <p:nvPr/>
            </p:nvSpPr>
            <p:spPr bwMode="auto">
              <a:xfrm>
                <a:off x="-13" y="4099"/>
                <a:ext cx="5875" cy="6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70" name="Rectangle 66"/>
              <p:cNvSpPr>
                <a:spLocks noChangeArrowheads="1"/>
              </p:cNvSpPr>
              <p:nvPr/>
            </p:nvSpPr>
            <p:spPr bwMode="auto">
              <a:xfrm>
                <a:off x="-13" y="4167"/>
                <a:ext cx="5875" cy="68"/>
              </a:xfrm>
              <a:prstGeom prst="rect">
                <a:avLst/>
              </a:prstGeom>
              <a:solidFill>
                <a:srgbClr val="F1F1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71" name="Rectangle 67"/>
              <p:cNvSpPr>
                <a:spLocks noChangeArrowheads="1"/>
              </p:cNvSpPr>
              <p:nvPr/>
            </p:nvSpPr>
            <p:spPr bwMode="auto">
              <a:xfrm>
                <a:off x="-13" y="4235"/>
                <a:ext cx="5875" cy="68"/>
              </a:xfrm>
              <a:prstGeom prst="rect">
                <a:avLst/>
              </a:prstGeom>
              <a:solidFill>
                <a:srgbClr val="F1F1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0772" name="Rectangle 68"/>
              <p:cNvSpPr>
                <a:spLocks noChangeArrowheads="1"/>
              </p:cNvSpPr>
              <p:nvPr/>
            </p:nvSpPr>
            <p:spPr bwMode="auto">
              <a:xfrm>
                <a:off x="-13" y="4303"/>
                <a:ext cx="5875" cy="68"/>
              </a:xfrm>
              <a:prstGeom prst="rect">
                <a:avLst/>
              </a:prstGeom>
              <a:solidFill>
                <a:srgbClr val="F1F1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pt-B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00774" name="Rectangle 70"/>
            <p:cNvSpPr>
              <a:spLocks noChangeArrowheads="1"/>
            </p:cNvSpPr>
            <p:nvPr/>
          </p:nvSpPr>
          <p:spPr bwMode="auto">
            <a:xfrm>
              <a:off x="-13" y="16"/>
              <a:ext cx="5773" cy="4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75" name="Rectangle 71"/>
            <p:cNvSpPr>
              <a:spLocks noChangeArrowheads="1"/>
            </p:cNvSpPr>
            <p:nvPr/>
          </p:nvSpPr>
          <p:spPr bwMode="auto">
            <a:xfrm>
              <a:off x="253" y="601"/>
              <a:ext cx="5349" cy="315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76" name="Line 72"/>
            <p:cNvSpPr>
              <a:spLocks noChangeShapeType="1"/>
            </p:cNvSpPr>
            <p:nvPr/>
          </p:nvSpPr>
          <p:spPr bwMode="auto">
            <a:xfrm>
              <a:off x="253" y="3546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77" name="Line 73"/>
            <p:cNvSpPr>
              <a:spLocks noChangeShapeType="1"/>
            </p:cNvSpPr>
            <p:nvPr/>
          </p:nvSpPr>
          <p:spPr bwMode="auto">
            <a:xfrm>
              <a:off x="253" y="3336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78" name="Line 74"/>
            <p:cNvSpPr>
              <a:spLocks noChangeShapeType="1"/>
            </p:cNvSpPr>
            <p:nvPr/>
          </p:nvSpPr>
          <p:spPr bwMode="auto">
            <a:xfrm>
              <a:off x="253" y="3125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79" name="Line 75"/>
            <p:cNvSpPr>
              <a:spLocks noChangeShapeType="1"/>
            </p:cNvSpPr>
            <p:nvPr/>
          </p:nvSpPr>
          <p:spPr bwMode="auto">
            <a:xfrm>
              <a:off x="253" y="2915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0" name="Line 76"/>
            <p:cNvSpPr>
              <a:spLocks noChangeShapeType="1"/>
            </p:cNvSpPr>
            <p:nvPr/>
          </p:nvSpPr>
          <p:spPr bwMode="auto">
            <a:xfrm>
              <a:off x="253" y="2705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1" name="Line 77"/>
            <p:cNvSpPr>
              <a:spLocks noChangeShapeType="1"/>
            </p:cNvSpPr>
            <p:nvPr/>
          </p:nvSpPr>
          <p:spPr bwMode="auto">
            <a:xfrm>
              <a:off x="253" y="2494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2" name="Line 78"/>
            <p:cNvSpPr>
              <a:spLocks noChangeShapeType="1"/>
            </p:cNvSpPr>
            <p:nvPr/>
          </p:nvSpPr>
          <p:spPr bwMode="auto">
            <a:xfrm>
              <a:off x="253" y="2284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3" name="Line 79"/>
            <p:cNvSpPr>
              <a:spLocks noChangeShapeType="1"/>
            </p:cNvSpPr>
            <p:nvPr/>
          </p:nvSpPr>
          <p:spPr bwMode="auto">
            <a:xfrm>
              <a:off x="253" y="2074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4" name="Line 80"/>
            <p:cNvSpPr>
              <a:spLocks noChangeShapeType="1"/>
            </p:cNvSpPr>
            <p:nvPr/>
          </p:nvSpPr>
          <p:spPr bwMode="auto">
            <a:xfrm>
              <a:off x="253" y="1863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5" name="Line 81"/>
            <p:cNvSpPr>
              <a:spLocks noChangeShapeType="1"/>
            </p:cNvSpPr>
            <p:nvPr/>
          </p:nvSpPr>
          <p:spPr bwMode="auto">
            <a:xfrm>
              <a:off x="253" y="1653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6" name="Line 82"/>
            <p:cNvSpPr>
              <a:spLocks noChangeShapeType="1"/>
            </p:cNvSpPr>
            <p:nvPr/>
          </p:nvSpPr>
          <p:spPr bwMode="auto">
            <a:xfrm>
              <a:off x="253" y="1443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7" name="Line 83"/>
            <p:cNvSpPr>
              <a:spLocks noChangeShapeType="1"/>
            </p:cNvSpPr>
            <p:nvPr/>
          </p:nvSpPr>
          <p:spPr bwMode="auto">
            <a:xfrm>
              <a:off x="253" y="1232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8" name="Line 84"/>
            <p:cNvSpPr>
              <a:spLocks noChangeShapeType="1"/>
            </p:cNvSpPr>
            <p:nvPr/>
          </p:nvSpPr>
          <p:spPr bwMode="auto">
            <a:xfrm>
              <a:off x="253" y="1022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89" name="Line 85"/>
            <p:cNvSpPr>
              <a:spLocks noChangeShapeType="1"/>
            </p:cNvSpPr>
            <p:nvPr/>
          </p:nvSpPr>
          <p:spPr bwMode="auto">
            <a:xfrm>
              <a:off x="253" y="811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0" name="Line 86"/>
            <p:cNvSpPr>
              <a:spLocks noChangeShapeType="1"/>
            </p:cNvSpPr>
            <p:nvPr/>
          </p:nvSpPr>
          <p:spPr bwMode="auto">
            <a:xfrm>
              <a:off x="253" y="601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1" name="Rectangle 87"/>
            <p:cNvSpPr>
              <a:spLocks noChangeArrowheads="1"/>
            </p:cNvSpPr>
            <p:nvPr/>
          </p:nvSpPr>
          <p:spPr bwMode="auto">
            <a:xfrm>
              <a:off x="253" y="601"/>
              <a:ext cx="5349" cy="3156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2" name="Line 88"/>
            <p:cNvSpPr>
              <a:spLocks noChangeShapeType="1"/>
            </p:cNvSpPr>
            <p:nvPr/>
          </p:nvSpPr>
          <p:spPr bwMode="auto">
            <a:xfrm>
              <a:off x="253" y="601"/>
              <a:ext cx="1" cy="31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3" name="Line 89"/>
            <p:cNvSpPr>
              <a:spLocks noChangeShapeType="1"/>
            </p:cNvSpPr>
            <p:nvPr/>
          </p:nvSpPr>
          <p:spPr bwMode="auto">
            <a:xfrm>
              <a:off x="221" y="3757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4" name="Line 90"/>
            <p:cNvSpPr>
              <a:spLocks noChangeShapeType="1"/>
            </p:cNvSpPr>
            <p:nvPr/>
          </p:nvSpPr>
          <p:spPr bwMode="auto">
            <a:xfrm>
              <a:off x="221" y="3546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5" name="Line 91"/>
            <p:cNvSpPr>
              <a:spLocks noChangeShapeType="1"/>
            </p:cNvSpPr>
            <p:nvPr/>
          </p:nvSpPr>
          <p:spPr bwMode="auto">
            <a:xfrm>
              <a:off x="221" y="3336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6" name="Line 92"/>
            <p:cNvSpPr>
              <a:spLocks noChangeShapeType="1"/>
            </p:cNvSpPr>
            <p:nvPr/>
          </p:nvSpPr>
          <p:spPr bwMode="auto">
            <a:xfrm>
              <a:off x="221" y="3125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7" name="Line 93"/>
            <p:cNvSpPr>
              <a:spLocks noChangeShapeType="1"/>
            </p:cNvSpPr>
            <p:nvPr/>
          </p:nvSpPr>
          <p:spPr bwMode="auto">
            <a:xfrm>
              <a:off x="221" y="2915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8" name="Line 94"/>
            <p:cNvSpPr>
              <a:spLocks noChangeShapeType="1"/>
            </p:cNvSpPr>
            <p:nvPr/>
          </p:nvSpPr>
          <p:spPr bwMode="auto">
            <a:xfrm>
              <a:off x="221" y="2705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799" name="Line 95"/>
            <p:cNvSpPr>
              <a:spLocks noChangeShapeType="1"/>
            </p:cNvSpPr>
            <p:nvPr/>
          </p:nvSpPr>
          <p:spPr bwMode="auto">
            <a:xfrm>
              <a:off x="221" y="249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0" name="Line 96"/>
            <p:cNvSpPr>
              <a:spLocks noChangeShapeType="1"/>
            </p:cNvSpPr>
            <p:nvPr/>
          </p:nvSpPr>
          <p:spPr bwMode="auto">
            <a:xfrm>
              <a:off x="221" y="228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1" name="Line 97"/>
            <p:cNvSpPr>
              <a:spLocks noChangeShapeType="1"/>
            </p:cNvSpPr>
            <p:nvPr/>
          </p:nvSpPr>
          <p:spPr bwMode="auto">
            <a:xfrm>
              <a:off x="221" y="207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2" name="Line 98"/>
            <p:cNvSpPr>
              <a:spLocks noChangeShapeType="1"/>
            </p:cNvSpPr>
            <p:nvPr/>
          </p:nvSpPr>
          <p:spPr bwMode="auto">
            <a:xfrm>
              <a:off x="221" y="1863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3" name="Line 99"/>
            <p:cNvSpPr>
              <a:spLocks noChangeShapeType="1"/>
            </p:cNvSpPr>
            <p:nvPr/>
          </p:nvSpPr>
          <p:spPr bwMode="auto">
            <a:xfrm>
              <a:off x="221" y="1653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4" name="Line 100"/>
            <p:cNvSpPr>
              <a:spLocks noChangeShapeType="1"/>
            </p:cNvSpPr>
            <p:nvPr/>
          </p:nvSpPr>
          <p:spPr bwMode="auto">
            <a:xfrm>
              <a:off x="221" y="1443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5" name="Line 101"/>
            <p:cNvSpPr>
              <a:spLocks noChangeShapeType="1"/>
            </p:cNvSpPr>
            <p:nvPr/>
          </p:nvSpPr>
          <p:spPr bwMode="auto">
            <a:xfrm>
              <a:off x="221" y="1232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6" name="Line 102"/>
            <p:cNvSpPr>
              <a:spLocks noChangeShapeType="1"/>
            </p:cNvSpPr>
            <p:nvPr/>
          </p:nvSpPr>
          <p:spPr bwMode="auto">
            <a:xfrm>
              <a:off x="221" y="1022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7" name="Line 103"/>
            <p:cNvSpPr>
              <a:spLocks noChangeShapeType="1"/>
            </p:cNvSpPr>
            <p:nvPr/>
          </p:nvSpPr>
          <p:spPr bwMode="auto">
            <a:xfrm>
              <a:off x="221" y="811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8" name="Line 104"/>
            <p:cNvSpPr>
              <a:spLocks noChangeShapeType="1"/>
            </p:cNvSpPr>
            <p:nvPr/>
          </p:nvSpPr>
          <p:spPr bwMode="auto">
            <a:xfrm>
              <a:off x="221" y="601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09" name="Line 105"/>
            <p:cNvSpPr>
              <a:spLocks noChangeShapeType="1"/>
            </p:cNvSpPr>
            <p:nvPr/>
          </p:nvSpPr>
          <p:spPr bwMode="auto">
            <a:xfrm>
              <a:off x="253" y="3757"/>
              <a:ext cx="53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0" name="Line 106"/>
            <p:cNvSpPr>
              <a:spLocks noChangeShapeType="1"/>
            </p:cNvSpPr>
            <p:nvPr/>
          </p:nvSpPr>
          <p:spPr bwMode="auto">
            <a:xfrm flipV="1">
              <a:off x="253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1" name="Line 107"/>
            <p:cNvSpPr>
              <a:spLocks noChangeShapeType="1"/>
            </p:cNvSpPr>
            <p:nvPr/>
          </p:nvSpPr>
          <p:spPr bwMode="auto">
            <a:xfrm flipV="1">
              <a:off x="587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2" name="Line 108"/>
            <p:cNvSpPr>
              <a:spLocks noChangeShapeType="1"/>
            </p:cNvSpPr>
            <p:nvPr/>
          </p:nvSpPr>
          <p:spPr bwMode="auto">
            <a:xfrm flipV="1">
              <a:off x="922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3" name="Line 109"/>
            <p:cNvSpPr>
              <a:spLocks noChangeShapeType="1"/>
            </p:cNvSpPr>
            <p:nvPr/>
          </p:nvSpPr>
          <p:spPr bwMode="auto">
            <a:xfrm flipV="1">
              <a:off x="1256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4" name="Line 110"/>
            <p:cNvSpPr>
              <a:spLocks noChangeShapeType="1"/>
            </p:cNvSpPr>
            <p:nvPr/>
          </p:nvSpPr>
          <p:spPr bwMode="auto">
            <a:xfrm flipV="1">
              <a:off x="1590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5" name="Line 111"/>
            <p:cNvSpPr>
              <a:spLocks noChangeShapeType="1"/>
            </p:cNvSpPr>
            <p:nvPr/>
          </p:nvSpPr>
          <p:spPr bwMode="auto">
            <a:xfrm flipV="1">
              <a:off x="1924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6" name="Line 112"/>
            <p:cNvSpPr>
              <a:spLocks noChangeShapeType="1"/>
            </p:cNvSpPr>
            <p:nvPr/>
          </p:nvSpPr>
          <p:spPr bwMode="auto">
            <a:xfrm flipV="1">
              <a:off x="2259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7" name="Line 113"/>
            <p:cNvSpPr>
              <a:spLocks noChangeShapeType="1"/>
            </p:cNvSpPr>
            <p:nvPr/>
          </p:nvSpPr>
          <p:spPr bwMode="auto">
            <a:xfrm flipV="1">
              <a:off x="2593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8" name="Line 114"/>
            <p:cNvSpPr>
              <a:spLocks noChangeShapeType="1"/>
            </p:cNvSpPr>
            <p:nvPr/>
          </p:nvSpPr>
          <p:spPr bwMode="auto">
            <a:xfrm flipV="1">
              <a:off x="2927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19" name="Line 115"/>
            <p:cNvSpPr>
              <a:spLocks noChangeShapeType="1"/>
            </p:cNvSpPr>
            <p:nvPr/>
          </p:nvSpPr>
          <p:spPr bwMode="auto">
            <a:xfrm flipV="1">
              <a:off x="3262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0" name="Line 116"/>
            <p:cNvSpPr>
              <a:spLocks noChangeShapeType="1"/>
            </p:cNvSpPr>
            <p:nvPr/>
          </p:nvSpPr>
          <p:spPr bwMode="auto">
            <a:xfrm flipV="1">
              <a:off x="3597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1" name="Line 117"/>
            <p:cNvSpPr>
              <a:spLocks noChangeShapeType="1"/>
            </p:cNvSpPr>
            <p:nvPr/>
          </p:nvSpPr>
          <p:spPr bwMode="auto">
            <a:xfrm flipV="1">
              <a:off x="3931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2" name="Line 118"/>
            <p:cNvSpPr>
              <a:spLocks noChangeShapeType="1"/>
            </p:cNvSpPr>
            <p:nvPr/>
          </p:nvSpPr>
          <p:spPr bwMode="auto">
            <a:xfrm flipV="1">
              <a:off x="4265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3" name="Line 119"/>
            <p:cNvSpPr>
              <a:spLocks noChangeShapeType="1"/>
            </p:cNvSpPr>
            <p:nvPr/>
          </p:nvSpPr>
          <p:spPr bwMode="auto">
            <a:xfrm flipV="1">
              <a:off x="4599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4" name="Line 120"/>
            <p:cNvSpPr>
              <a:spLocks noChangeShapeType="1"/>
            </p:cNvSpPr>
            <p:nvPr/>
          </p:nvSpPr>
          <p:spPr bwMode="auto">
            <a:xfrm flipV="1">
              <a:off x="4934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5" name="Line 121"/>
            <p:cNvSpPr>
              <a:spLocks noChangeShapeType="1"/>
            </p:cNvSpPr>
            <p:nvPr/>
          </p:nvSpPr>
          <p:spPr bwMode="auto">
            <a:xfrm flipV="1">
              <a:off x="5268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6" name="Line 122"/>
            <p:cNvSpPr>
              <a:spLocks noChangeShapeType="1"/>
            </p:cNvSpPr>
            <p:nvPr/>
          </p:nvSpPr>
          <p:spPr bwMode="auto">
            <a:xfrm flipV="1">
              <a:off x="5602" y="3757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7" name="Freeform 123"/>
            <p:cNvSpPr>
              <a:spLocks/>
            </p:cNvSpPr>
            <p:nvPr/>
          </p:nvSpPr>
          <p:spPr bwMode="auto">
            <a:xfrm>
              <a:off x="587" y="2148"/>
              <a:ext cx="335" cy="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5" y="28"/>
                </a:cxn>
                <a:cxn ang="0">
                  <a:pos x="503" y="41"/>
                </a:cxn>
                <a:cxn ang="0">
                  <a:pos x="670" y="56"/>
                </a:cxn>
              </a:cxnLst>
              <a:rect l="0" t="0" r="r" b="b"/>
              <a:pathLst>
                <a:path w="670" h="56">
                  <a:moveTo>
                    <a:pt x="0" y="0"/>
                  </a:moveTo>
                  <a:lnTo>
                    <a:pt x="335" y="28"/>
                  </a:lnTo>
                  <a:lnTo>
                    <a:pt x="503" y="41"/>
                  </a:lnTo>
                  <a:lnTo>
                    <a:pt x="670" y="56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8" name="Freeform 124"/>
            <p:cNvSpPr>
              <a:spLocks/>
            </p:cNvSpPr>
            <p:nvPr/>
          </p:nvSpPr>
          <p:spPr bwMode="auto">
            <a:xfrm>
              <a:off x="922" y="2204"/>
              <a:ext cx="334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" y="15"/>
                </a:cxn>
                <a:cxn ang="0">
                  <a:pos x="335" y="29"/>
                </a:cxn>
                <a:cxn ang="0">
                  <a:pos x="502" y="46"/>
                </a:cxn>
                <a:cxn ang="0">
                  <a:pos x="584" y="55"/>
                </a:cxn>
                <a:cxn ang="0">
                  <a:pos x="668" y="66"/>
                </a:cxn>
              </a:cxnLst>
              <a:rect l="0" t="0" r="r" b="b"/>
              <a:pathLst>
                <a:path w="668" h="66">
                  <a:moveTo>
                    <a:pt x="0" y="0"/>
                  </a:moveTo>
                  <a:lnTo>
                    <a:pt x="167" y="15"/>
                  </a:lnTo>
                  <a:lnTo>
                    <a:pt x="335" y="29"/>
                  </a:lnTo>
                  <a:lnTo>
                    <a:pt x="502" y="46"/>
                  </a:lnTo>
                  <a:lnTo>
                    <a:pt x="584" y="55"/>
                  </a:lnTo>
                  <a:lnTo>
                    <a:pt x="668" y="66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29" name="Freeform 125"/>
            <p:cNvSpPr>
              <a:spLocks/>
            </p:cNvSpPr>
            <p:nvPr/>
          </p:nvSpPr>
          <p:spPr bwMode="auto">
            <a:xfrm>
              <a:off x="1256" y="2270"/>
              <a:ext cx="334" cy="1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" y="12"/>
                </a:cxn>
                <a:cxn ang="0">
                  <a:pos x="167" y="23"/>
                </a:cxn>
                <a:cxn ang="0">
                  <a:pos x="333" y="49"/>
                </a:cxn>
                <a:cxn ang="0">
                  <a:pos x="502" y="77"/>
                </a:cxn>
                <a:cxn ang="0">
                  <a:pos x="668" y="107"/>
                </a:cxn>
              </a:cxnLst>
              <a:rect l="0" t="0" r="r" b="b"/>
              <a:pathLst>
                <a:path w="668" h="107">
                  <a:moveTo>
                    <a:pt x="0" y="0"/>
                  </a:moveTo>
                  <a:lnTo>
                    <a:pt x="84" y="12"/>
                  </a:lnTo>
                  <a:lnTo>
                    <a:pt x="167" y="23"/>
                  </a:lnTo>
                  <a:lnTo>
                    <a:pt x="333" y="49"/>
                  </a:lnTo>
                  <a:lnTo>
                    <a:pt x="502" y="77"/>
                  </a:lnTo>
                  <a:lnTo>
                    <a:pt x="668" y="107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0" name="Freeform 126"/>
            <p:cNvSpPr>
              <a:spLocks/>
            </p:cNvSpPr>
            <p:nvPr/>
          </p:nvSpPr>
          <p:spPr bwMode="auto">
            <a:xfrm>
              <a:off x="1590" y="2377"/>
              <a:ext cx="334" cy="1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7"/>
                </a:cxn>
                <a:cxn ang="0">
                  <a:pos x="81" y="15"/>
                </a:cxn>
                <a:cxn ang="0">
                  <a:pos x="157" y="30"/>
                </a:cxn>
                <a:cxn ang="0">
                  <a:pos x="233" y="46"/>
                </a:cxn>
                <a:cxn ang="0">
                  <a:pos x="310" y="61"/>
                </a:cxn>
                <a:cxn ang="0">
                  <a:pos x="388" y="77"/>
                </a:cxn>
                <a:cxn ang="0">
                  <a:pos x="429" y="86"/>
                </a:cxn>
                <a:cxn ang="0">
                  <a:pos x="473" y="94"/>
                </a:cxn>
                <a:cxn ang="0">
                  <a:pos x="518" y="102"/>
                </a:cxn>
                <a:cxn ang="0">
                  <a:pos x="567" y="110"/>
                </a:cxn>
                <a:cxn ang="0">
                  <a:pos x="616" y="119"/>
                </a:cxn>
                <a:cxn ang="0">
                  <a:pos x="668" y="127"/>
                </a:cxn>
              </a:cxnLst>
              <a:rect l="0" t="0" r="r" b="b"/>
              <a:pathLst>
                <a:path w="668" h="127">
                  <a:moveTo>
                    <a:pt x="0" y="0"/>
                  </a:moveTo>
                  <a:lnTo>
                    <a:pt x="41" y="7"/>
                  </a:lnTo>
                  <a:lnTo>
                    <a:pt x="81" y="15"/>
                  </a:lnTo>
                  <a:lnTo>
                    <a:pt x="157" y="30"/>
                  </a:lnTo>
                  <a:lnTo>
                    <a:pt x="233" y="46"/>
                  </a:lnTo>
                  <a:lnTo>
                    <a:pt x="310" y="61"/>
                  </a:lnTo>
                  <a:lnTo>
                    <a:pt x="388" y="77"/>
                  </a:lnTo>
                  <a:lnTo>
                    <a:pt x="429" y="86"/>
                  </a:lnTo>
                  <a:lnTo>
                    <a:pt x="473" y="94"/>
                  </a:lnTo>
                  <a:lnTo>
                    <a:pt x="518" y="102"/>
                  </a:lnTo>
                  <a:lnTo>
                    <a:pt x="567" y="110"/>
                  </a:lnTo>
                  <a:lnTo>
                    <a:pt x="616" y="119"/>
                  </a:lnTo>
                  <a:lnTo>
                    <a:pt x="668" y="127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1" name="Freeform 127"/>
            <p:cNvSpPr>
              <a:spLocks/>
            </p:cNvSpPr>
            <p:nvPr/>
          </p:nvSpPr>
          <p:spPr bwMode="auto">
            <a:xfrm>
              <a:off x="1924" y="2504"/>
              <a:ext cx="535" cy="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" y="4"/>
                </a:cxn>
                <a:cxn ang="0">
                  <a:pos x="57" y="8"/>
                </a:cxn>
                <a:cxn ang="0">
                  <a:pos x="120" y="17"/>
                </a:cxn>
                <a:cxn ang="0">
                  <a:pos x="189" y="27"/>
                </a:cxn>
                <a:cxn ang="0">
                  <a:pos x="259" y="36"/>
                </a:cxn>
                <a:cxn ang="0">
                  <a:pos x="332" y="46"/>
                </a:cxn>
                <a:cxn ang="0">
                  <a:pos x="408" y="55"/>
                </a:cxn>
                <a:cxn ang="0">
                  <a:pos x="561" y="75"/>
                </a:cxn>
                <a:cxn ang="0">
                  <a:pos x="635" y="84"/>
                </a:cxn>
                <a:cxn ang="0">
                  <a:pos x="710" y="94"/>
                </a:cxn>
                <a:cxn ang="0">
                  <a:pos x="782" y="102"/>
                </a:cxn>
                <a:cxn ang="0">
                  <a:pos x="849" y="110"/>
                </a:cxn>
                <a:cxn ang="0">
                  <a:pos x="914" y="118"/>
                </a:cxn>
                <a:cxn ang="0">
                  <a:pos x="943" y="122"/>
                </a:cxn>
                <a:cxn ang="0">
                  <a:pos x="972" y="126"/>
                </a:cxn>
                <a:cxn ang="0">
                  <a:pos x="1000" y="129"/>
                </a:cxn>
                <a:cxn ang="0">
                  <a:pos x="1025" y="133"/>
                </a:cxn>
                <a:cxn ang="0">
                  <a:pos x="1049" y="136"/>
                </a:cxn>
                <a:cxn ang="0">
                  <a:pos x="1070" y="138"/>
                </a:cxn>
              </a:cxnLst>
              <a:rect l="0" t="0" r="r" b="b"/>
              <a:pathLst>
                <a:path w="1070" h="138">
                  <a:moveTo>
                    <a:pt x="0" y="0"/>
                  </a:moveTo>
                  <a:lnTo>
                    <a:pt x="28" y="4"/>
                  </a:lnTo>
                  <a:lnTo>
                    <a:pt x="57" y="8"/>
                  </a:lnTo>
                  <a:lnTo>
                    <a:pt x="120" y="17"/>
                  </a:lnTo>
                  <a:lnTo>
                    <a:pt x="189" y="27"/>
                  </a:lnTo>
                  <a:lnTo>
                    <a:pt x="259" y="36"/>
                  </a:lnTo>
                  <a:lnTo>
                    <a:pt x="332" y="46"/>
                  </a:lnTo>
                  <a:lnTo>
                    <a:pt x="408" y="55"/>
                  </a:lnTo>
                  <a:lnTo>
                    <a:pt x="561" y="75"/>
                  </a:lnTo>
                  <a:lnTo>
                    <a:pt x="635" y="84"/>
                  </a:lnTo>
                  <a:lnTo>
                    <a:pt x="710" y="94"/>
                  </a:lnTo>
                  <a:lnTo>
                    <a:pt x="782" y="102"/>
                  </a:lnTo>
                  <a:lnTo>
                    <a:pt x="849" y="110"/>
                  </a:lnTo>
                  <a:lnTo>
                    <a:pt x="914" y="118"/>
                  </a:lnTo>
                  <a:lnTo>
                    <a:pt x="943" y="122"/>
                  </a:lnTo>
                  <a:lnTo>
                    <a:pt x="972" y="126"/>
                  </a:lnTo>
                  <a:lnTo>
                    <a:pt x="1000" y="129"/>
                  </a:lnTo>
                  <a:lnTo>
                    <a:pt x="1025" y="133"/>
                  </a:lnTo>
                  <a:lnTo>
                    <a:pt x="1049" y="136"/>
                  </a:lnTo>
                  <a:lnTo>
                    <a:pt x="1070" y="138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2" name="Freeform 128"/>
            <p:cNvSpPr>
              <a:spLocks/>
            </p:cNvSpPr>
            <p:nvPr/>
          </p:nvSpPr>
          <p:spPr bwMode="auto">
            <a:xfrm>
              <a:off x="2459" y="2642"/>
              <a:ext cx="134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4"/>
                </a:cxn>
                <a:cxn ang="0">
                  <a:pos x="47" y="6"/>
                </a:cxn>
                <a:cxn ang="0">
                  <a:pos x="67" y="9"/>
                </a:cxn>
                <a:cxn ang="0">
                  <a:pos x="87" y="12"/>
                </a:cxn>
                <a:cxn ang="0">
                  <a:pos x="120" y="16"/>
                </a:cxn>
                <a:cxn ang="0">
                  <a:pos x="149" y="20"/>
                </a:cxn>
                <a:cxn ang="0">
                  <a:pos x="179" y="24"/>
                </a:cxn>
                <a:cxn ang="0">
                  <a:pos x="206" y="29"/>
                </a:cxn>
                <a:cxn ang="0">
                  <a:pos x="235" y="33"/>
                </a:cxn>
                <a:cxn ang="0">
                  <a:pos x="269" y="38"/>
                </a:cxn>
              </a:cxnLst>
              <a:rect l="0" t="0" r="r" b="b"/>
              <a:pathLst>
                <a:path w="269" h="38">
                  <a:moveTo>
                    <a:pt x="0" y="0"/>
                  </a:moveTo>
                  <a:lnTo>
                    <a:pt x="24" y="4"/>
                  </a:lnTo>
                  <a:lnTo>
                    <a:pt x="47" y="6"/>
                  </a:lnTo>
                  <a:lnTo>
                    <a:pt x="67" y="9"/>
                  </a:lnTo>
                  <a:lnTo>
                    <a:pt x="87" y="12"/>
                  </a:lnTo>
                  <a:lnTo>
                    <a:pt x="120" y="16"/>
                  </a:lnTo>
                  <a:lnTo>
                    <a:pt x="149" y="20"/>
                  </a:lnTo>
                  <a:lnTo>
                    <a:pt x="179" y="24"/>
                  </a:lnTo>
                  <a:lnTo>
                    <a:pt x="206" y="29"/>
                  </a:lnTo>
                  <a:lnTo>
                    <a:pt x="235" y="33"/>
                  </a:lnTo>
                  <a:lnTo>
                    <a:pt x="269" y="38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3" name="Freeform 129"/>
            <p:cNvSpPr>
              <a:spLocks/>
            </p:cNvSpPr>
            <p:nvPr/>
          </p:nvSpPr>
          <p:spPr bwMode="auto">
            <a:xfrm>
              <a:off x="2593" y="2680"/>
              <a:ext cx="334" cy="1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5"/>
                </a:cxn>
                <a:cxn ang="0">
                  <a:pos x="64" y="11"/>
                </a:cxn>
                <a:cxn ang="0">
                  <a:pos x="100" y="17"/>
                </a:cxn>
                <a:cxn ang="0">
                  <a:pos x="139" y="24"/>
                </a:cxn>
                <a:cxn ang="0">
                  <a:pos x="178" y="29"/>
                </a:cxn>
                <a:cxn ang="0">
                  <a:pos x="221" y="36"/>
                </a:cxn>
                <a:cxn ang="0">
                  <a:pos x="309" y="52"/>
                </a:cxn>
                <a:cxn ang="0">
                  <a:pos x="399" y="67"/>
                </a:cxn>
                <a:cxn ang="0">
                  <a:pos x="492" y="83"/>
                </a:cxn>
                <a:cxn ang="0">
                  <a:pos x="582" y="99"/>
                </a:cxn>
                <a:cxn ang="0">
                  <a:pos x="625" y="107"/>
                </a:cxn>
                <a:cxn ang="0">
                  <a:pos x="668" y="114"/>
                </a:cxn>
              </a:cxnLst>
              <a:rect l="0" t="0" r="r" b="b"/>
              <a:pathLst>
                <a:path w="668" h="114">
                  <a:moveTo>
                    <a:pt x="0" y="0"/>
                  </a:moveTo>
                  <a:lnTo>
                    <a:pt x="31" y="5"/>
                  </a:lnTo>
                  <a:lnTo>
                    <a:pt x="64" y="11"/>
                  </a:lnTo>
                  <a:lnTo>
                    <a:pt x="100" y="17"/>
                  </a:lnTo>
                  <a:lnTo>
                    <a:pt x="139" y="24"/>
                  </a:lnTo>
                  <a:lnTo>
                    <a:pt x="178" y="29"/>
                  </a:lnTo>
                  <a:lnTo>
                    <a:pt x="221" y="36"/>
                  </a:lnTo>
                  <a:lnTo>
                    <a:pt x="309" y="52"/>
                  </a:lnTo>
                  <a:lnTo>
                    <a:pt x="399" y="67"/>
                  </a:lnTo>
                  <a:lnTo>
                    <a:pt x="492" y="83"/>
                  </a:lnTo>
                  <a:lnTo>
                    <a:pt x="582" y="99"/>
                  </a:lnTo>
                  <a:lnTo>
                    <a:pt x="625" y="107"/>
                  </a:lnTo>
                  <a:lnTo>
                    <a:pt x="668" y="114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4" name="Freeform 130"/>
            <p:cNvSpPr>
              <a:spLocks/>
            </p:cNvSpPr>
            <p:nvPr/>
          </p:nvSpPr>
          <p:spPr bwMode="auto">
            <a:xfrm>
              <a:off x="2927" y="2794"/>
              <a:ext cx="335" cy="1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" y="31"/>
                </a:cxn>
                <a:cxn ang="0">
                  <a:pos x="333" y="61"/>
                </a:cxn>
                <a:cxn ang="0">
                  <a:pos x="502" y="92"/>
                </a:cxn>
                <a:cxn ang="0">
                  <a:pos x="584" y="106"/>
                </a:cxn>
                <a:cxn ang="0">
                  <a:pos x="668" y="119"/>
                </a:cxn>
              </a:cxnLst>
              <a:rect l="0" t="0" r="r" b="b"/>
              <a:pathLst>
                <a:path w="668" h="119">
                  <a:moveTo>
                    <a:pt x="0" y="0"/>
                  </a:moveTo>
                  <a:lnTo>
                    <a:pt x="166" y="31"/>
                  </a:lnTo>
                  <a:lnTo>
                    <a:pt x="333" y="61"/>
                  </a:lnTo>
                  <a:lnTo>
                    <a:pt x="502" y="92"/>
                  </a:lnTo>
                  <a:lnTo>
                    <a:pt x="584" y="106"/>
                  </a:lnTo>
                  <a:lnTo>
                    <a:pt x="668" y="119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5" name="Freeform 131"/>
            <p:cNvSpPr>
              <a:spLocks/>
            </p:cNvSpPr>
            <p:nvPr/>
          </p:nvSpPr>
          <p:spPr bwMode="auto">
            <a:xfrm>
              <a:off x="3262" y="2913"/>
              <a:ext cx="335" cy="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" y="23"/>
                </a:cxn>
                <a:cxn ang="0">
                  <a:pos x="335" y="44"/>
                </a:cxn>
                <a:cxn ang="0">
                  <a:pos x="504" y="63"/>
                </a:cxn>
                <a:cxn ang="0">
                  <a:pos x="670" y="80"/>
                </a:cxn>
              </a:cxnLst>
              <a:rect l="0" t="0" r="r" b="b"/>
              <a:pathLst>
                <a:path w="670" h="80">
                  <a:moveTo>
                    <a:pt x="0" y="0"/>
                  </a:moveTo>
                  <a:lnTo>
                    <a:pt x="167" y="23"/>
                  </a:lnTo>
                  <a:lnTo>
                    <a:pt x="335" y="44"/>
                  </a:lnTo>
                  <a:lnTo>
                    <a:pt x="504" y="63"/>
                  </a:lnTo>
                  <a:lnTo>
                    <a:pt x="670" y="8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6" name="Freeform 132"/>
            <p:cNvSpPr>
              <a:spLocks/>
            </p:cNvSpPr>
            <p:nvPr/>
          </p:nvSpPr>
          <p:spPr bwMode="auto">
            <a:xfrm>
              <a:off x="3597" y="2993"/>
              <a:ext cx="334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" y="14"/>
                </a:cxn>
                <a:cxn ang="0">
                  <a:pos x="335" y="27"/>
                </a:cxn>
                <a:cxn ang="0">
                  <a:pos x="502" y="38"/>
                </a:cxn>
                <a:cxn ang="0">
                  <a:pos x="668" y="49"/>
                </a:cxn>
              </a:cxnLst>
              <a:rect l="0" t="0" r="r" b="b"/>
              <a:pathLst>
                <a:path w="668" h="49">
                  <a:moveTo>
                    <a:pt x="0" y="0"/>
                  </a:moveTo>
                  <a:lnTo>
                    <a:pt x="167" y="14"/>
                  </a:lnTo>
                  <a:lnTo>
                    <a:pt x="335" y="27"/>
                  </a:lnTo>
                  <a:lnTo>
                    <a:pt x="502" y="38"/>
                  </a:lnTo>
                  <a:lnTo>
                    <a:pt x="668" y="49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7" name="Freeform 133"/>
            <p:cNvSpPr>
              <a:spLocks/>
            </p:cNvSpPr>
            <p:nvPr/>
          </p:nvSpPr>
          <p:spPr bwMode="auto">
            <a:xfrm>
              <a:off x="3931" y="3042"/>
              <a:ext cx="334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" y="11"/>
                </a:cxn>
                <a:cxn ang="0">
                  <a:pos x="333" y="21"/>
                </a:cxn>
                <a:cxn ang="0">
                  <a:pos x="669" y="42"/>
                </a:cxn>
              </a:cxnLst>
              <a:rect l="0" t="0" r="r" b="b"/>
              <a:pathLst>
                <a:path w="669" h="42">
                  <a:moveTo>
                    <a:pt x="0" y="0"/>
                  </a:moveTo>
                  <a:lnTo>
                    <a:pt x="167" y="11"/>
                  </a:lnTo>
                  <a:lnTo>
                    <a:pt x="333" y="21"/>
                  </a:lnTo>
                  <a:lnTo>
                    <a:pt x="669" y="4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8" name="Freeform 134"/>
            <p:cNvSpPr>
              <a:spLocks/>
            </p:cNvSpPr>
            <p:nvPr/>
          </p:nvSpPr>
          <p:spPr bwMode="auto">
            <a:xfrm>
              <a:off x="4265" y="3084"/>
              <a:ext cx="334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3" y="23"/>
                </a:cxn>
                <a:cxn ang="0">
                  <a:pos x="668" y="46"/>
                </a:cxn>
              </a:cxnLst>
              <a:rect l="0" t="0" r="r" b="b"/>
              <a:pathLst>
                <a:path w="668" h="46">
                  <a:moveTo>
                    <a:pt x="0" y="0"/>
                  </a:moveTo>
                  <a:lnTo>
                    <a:pt x="333" y="23"/>
                  </a:lnTo>
                  <a:lnTo>
                    <a:pt x="668" y="46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39" name="Freeform 135"/>
            <p:cNvSpPr>
              <a:spLocks/>
            </p:cNvSpPr>
            <p:nvPr/>
          </p:nvSpPr>
          <p:spPr bwMode="auto">
            <a:xfrm>
              <a:off x="4599" y="3130"/>
              <a:ext cx="335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5" y="22"/>
                </a:cxn>
                <a:cxn ang="0">
                  <a:pos x="503" y="33"/>
                </a:cxn>
                <a:cxn ang="0">
                  <a:pos x="670" y="42"/>
                </a:cxn>
              </a:cxnLst>
              <a:rect l="0" t="0" r="r" b="b"/>
              <a:pathLst>
                <a:path w="670" h="42">
                  <a:moveTo>
                    <a:pt x="0" y="0"/>
                  </a:moveTo>
                  <a:lnTo>
                    <a:pt x="335" y="22"/>
                  </a:lnTo>
                  <a:lnTo>
                    <a:pt x="503" y="33"/>
                  </a:lnTo>
                  <a:lnTo>
                    <a:pt x="670" y="4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0" name="Freeform 136"/>
            <p:cNvSpPr>
              <a:spLocks/>
            </p:cNvSpPr>
            <p:nvPr/>
          </p:nvSpPr>
          <p:spPr bwMode="auto">
            <a:xfrm>
              <a:off x="4934" y="3172"/>
              <a:ext cx="334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" y="9"/>
                </a:cxn>
                <a:cxn ang="0">
                  <a:pos x="335" y="17"/>
                </a:cxn>
                <a:cxn ang="0">
                  <a:pos x="668" y="31"/>
                </a:cxn>
              </a:cxnLst>
              <a:rect l="0" t="0" r="r" b="b"/>
              <a:pathLst>
                <a:path w="668" h="31">
                  <a:moveTo>
                    <a:pt x="0" y="0"/>
                  </a:moveTo>
                  <a:lnTo>
                    <a:pt x="166" y="9"/>
                  </a:lnTo>
                  <a:lnTo>
                    <a:pt x="335" y="17"/>
                  </a:lnTo>
                  <a:lnTo>
                    <a:pt x="668" y="31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1" name="Line 137"/>
            <p:cNvSpPr>
              <a:spLocks noChangeShapeType="1"/>
            </p:cNvSpPr>
            <p:nvPr/>
          </p:nvSpPr>
          <p:spPr bwMode="auto">
            <a:xfrm flipV="1">
              <a:off x="587" y="1273"/>
              <a:ext cx="335" cy="54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2" name="Freeform 138"/>
            <p:cNvSpPr>
              <a:spLocks/>
            </p:cNvSpPr>
            <p:nvPr/>
          </p:nvSpPr>
          <p:spPr bwMode="auto">
            <a:xfrm>
              <a:off x="922" y="1219"/>
              <a:ext cx="334" cy="5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167" y="41"/>
                </a:cxn>
                <a:cxn ang="0">
                  <a:pos x="335" y="30"/>
                </a:cxn>
                <a:cxn ang="0">
                  <a:pos x="502" y="16"/>
                </a:cxn>
                <a:cxn ang="0">
                  <a:pos x="584" y="8"/>
                </a:cxn>
                <a:cxn ang="0">
                  <a:pos x="668" y="0"/>
                </a:cxn>
              </a:cxnLst>
              <a:rect l="0" t="0" r="r" b="b"/>
              <a:pathLst>
                <a:path w="668" h="54">
                  <a:moveTo>
                    <a:pt x="0" y="54"/>
                  </a:moveTo>
                  <a:lnTo>
                    <a:pt x="167" y="41"/>
                  </a:lnTo>
                  <a:lnTo>
                    <a:pt x="335" y="30"/>
                  </a:lnTo>
                  <a:lnTo>
                    <a:pt x="502" y="16"/>
                  </a:lnTo>
                  <a:lnTo>
                    <a:pt x="584" y="8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3" name="Freeform 139"/>
            <p:cNvSpPr>
              <a:spLocks/>
            </p:cNvSpPr>
            <p:nvPr/>
          </p:nvSpPr>
          <p:spPr bwMode="auto">
            <a:xfrm>
              <a:off x="1256" y="1136"/>
              <a:ext cx="334" cy="83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167" y="64"/>
                </a:cxn>
                <a:cxn ang="0">
                  <a:pos x="333" y="44"/>
                </a:cxn>
                <a:cxn ang="0">
                  <a:pos x="502" y="23"/>
                </a:cxn>
                <a:cxn ang="0">
                  <a:pos x="668" y="0"/>
                </a:cxn>
              </a:cxnLst>
              <a:rect l="0" t="0" r="r" b="b"/>
              <a:pathLst>
                <a:path w="668" h="83">
                  <a:moveTo>
                    <a:pt x="0" y="83"/>
                  </a:moveTo>
                  <a:lnTo>
                    <a:pt x="167" y="64"/>
                  </a:lnTo>
                  <a:lnTo>
                    <a:pt x="333" y="44"/>
                  </a:lnTo>
                  <a:lnTo>
                    <a:pt x="502" y="23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4" name="Freeform 140"/>
            <p:cNvSpPr>
              <a:spLocks/>
            </p:cNvSpPr>
            <p:nvPr/>
          </p:nvSpPr>
          <p:spPr bwMode="auto">
            <a:xfrm>
              <a:off x="1590" y="1031"/>
              <a:ext cx="334" cy="105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41" y="99"/>
                </a:cxn>
                <a:cxn ang="0">
                  <a:pos x="81" y="93"/>
                </a:cxn>
                <a:cxn ang="0">
                  <a:pos x="157" y="80"/>
                </a:cxn>
                <a:cxn ang="0">
                  <a:pos x="233" y="67"/>
                </a:cxn>
                <a:cxn ang="0">
                  <a:pos x="310" y="53"/>
                </a:cxn>
                <a:cxn ang="0">
                  <a:pos x="388" y="39"/>
                </a:cxn>
                <a:cxn ang="0">
                  <a:pos x="429" y="33"/>
                </a:cxn>
                <a:cxn ang="0">
                  <a:pos x="473" y="26"/>
                </a:cxn>
                <a:cxn ang="0">
                  <a:pos x="518" y="19"/>
                </a:cxn>
                <a:cxn ang="0">
                  <a:pos x="567" y="13"/>
                </a:cxn>
                <a:cxn ang="0">
                  <a:pos x="616" y="6"/>
                </a:cxn>
                <a:cxn ang="0">
                  <a:pos x="668" y="0"/>
                </a:cxn>
              </a:cxnLst>
              <a:rect l="0" t="0" r="r" b="b"/>
              <a:pathLst>
                <a:path w="668" h="105">
                  <a:moveTo>
                    <a:pt x="0" y="105"/>
                  </a:moveTo>
                  <a:lnTo>
                    <a:pt x="41" y="99"/>
                  </a:lnTo>
                  <a:lnTo>
                    <a:pt x="81" y="93"/>
                  </a:lnTo>
                  <a:lnTo>
                    <a:pt x="157" y="80"/>
                  </a:lnTo>
                  <a:lnTo>
                    <a:pt x="233" y="67"/>
                  </a:lnTo>
                  <a:lnTo>
                    <a:pt x="310" y="53"/>
                  </a:lnTo>
                  <a:lnTo>
                    <a:pt x="388" y="39"/>
                  </a:lnTo>
                  <a:lnTo>
                    <a:pt x="429" y="33"/>
                  </a:lnTo>
                  <a:lnTo>
                    <a:pt x="473" y="26"/>
                  </a:lnTo>
                  <a:lnTo>
                    <a:pt x="518" y="19"/>
                  </a:lnTo>
                  <a:lnTo>
                    <a:pt x="567" y="13"/>
                  </a:lnTo>
                  <a:lnTo>
                    <a:pt x="616" y="6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5" name="Freeform 141"/>
            <p:cNvSpPr>
              <a:spLocks/>
            </p:cNvSpPr>
            <p:nvPr/>
          </p:nvSpPr>
          <p:spPr bwMode="auto">
            <a:xfrm>
              <a:off x="1924" y="937"/>
              <a:ext cx="535" cy="94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28" y="91"/>
                </a:cxn>
                <a:cxn ang="0">
                  <a:pos x="57" y="88"/>
                </a:cxn>
                <a:cxn ang="0">
                  <a:pos x="120" y="81"/>
                </a:cxn>
                <a:cxn ang="0">
                  <a:pos x="189" y="75"/>
                </a:cxn>
                <a:cxn ang="0">
                  <a:pos x="259" y="68"/>
                </a:cxn>
                <a:cxn ang="0">
                  <a:pos x="332" y="61"/>
                </a:cxn>
                <a:cxn ang="0">
                  <a:pos x="408" y="55"/>
                </a:cxn>
                <a:cxn ang="0">
                  <a:pos x="561" y="42"/>
                </a:cxn>
                <a:cxn ang="0">
                  <a:pos x="635" y="35"/>
                </a:cxn>
                <a:cxn ang="0">
                  <a:pos x="710" y="30"/>
                </a:cxn>
                <a:cxn ang="0">
                  <a:pos x="782" y="24"/>
                </a:cxn>
                <a:cxn ang="0">
                  <a:pos x="849" y="19"/>
                </a:cxn>
                <a:cxn ang="0">
                  <a:pos x="914" y="13"/>
                </a:cxn>
                <a:cxn ang="0">
                  <a:pos x="943" y="11"/>
                </a:cxn>
                <a:cxn ang="0">
                  <a:pos x="972" y="8"/>
                </a:cxn>
                <a:cxn ang="0">
                  <a:pos x="1000" y="6"/>
                </a:cxn>
                <a:cxn ang="0">
                  <a:pos x="1025" y="4"/>
                </a:cxn>
                <a:cxn ang="0">
                  <a:pos x="1049" y="3"/>
                </a:cxn>
                <a:cxn ang="0">
                  <a:pos x="1070" y="0"/>
                </a:cxn>
              </a:cxnLst>
              <a:rect l="0" t="0" r="r" b="b"/>
              <a:pathLst>
                <a:path w="1070" h="94">
                  <a:moveTo>
                    <a:pt x="0" y="94"/>
                  </a:moveTo>
                  <a:lnTo>
                    <a:pt x="28" y="91"/>
                  </a:lnTo>
                  <a:lnTo>
                    <a:pt x="57" y="88"/>
                  </a:lnTo>
                  <a:lnTo>
                    <a:pt x="120" y="81"/>
                  </a:lnTo>
                  <a:lnTo>
                    <a:pt x="189" y="75"/>
                  </a:lnTo>
                  <a:lnTo>
                    <a:pt x="259" y="68"/>
                  </a:lnTo>
                  <a:lnTo>
                    <a:pt x="332" y="61"/>
                  </a:lnTo>
                  <a:lnTo>
                    <a:pt x="408" y="55"/>
                  </a:lnTo>
                  <a:lnTo>
                    <a:pt x="561" y="42"/>
                  </a:lnTo>
                  <a:lnTo>
                    <a:pt x="635" y="35"/>
                  </a:lnTo>
                  <a:lnTo>
                    <a:pt x="710" y="30"/>
                  </a:lnTo>
                  <a:lnTo>
                    <a:pt x="782" y="24"/>
                  </a:lnTo>
                  <a:lnTo>
                    <a:pt x="849" y="19"/>
                  </a:lnTo>
                  <a:lnTo>
                    <a:pt x="914" y="13"/>
                  </a:lnTo>
                  <a:lnTo>
                    <a:pt x="943" y="11"/>
                  </a:lnTo>
                  <a:lnTo>
                    <a:pt x="972" y="8"/>
                  </a:lnTo>
                  <a:lnTo>
                    <a:pt x="1000" y="6"/>
                  </a:lnTo>
                  <a:lnTo>
                    <a:pt x="1025" y="4"/>
                  </a:lnTo>
                  <a:lnTo>
                    <a:pt x="1049" y="3"/>
                  </a:lnTo>
                  <a:lnTo>
                    <a:pt x="1070" y="0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6" name="Freeform 142"/>
            <p:cNvSpPr>
              <a:spLocks/>
            </p:cNvSpPr>
            <p:nvPr/>
          </p:nvSpPr>
          <p:spPr bwMode="auto">
            <a:xfrm>
              <a:off x="2459" y="912"/>
              <a:ext cx="134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4" y="23"/>
                </a:cxn>
                <a:cxn ang="0">
                  <a:pos x="47" y="22"/>
                </a:cxn>
                <a:cxn ang="0">
                  <a:pos x="67" y="19"/>
                </a:cxn>
                <a:cxn ang="0">
                  <a:pos x="87" y="18"/>
                </a:cxn>
                <a:cxn ang="0">
                  <a:pos x="120" y="15"/>
                </a:cxn>
                <a:cxn ang="0">
                  <a:pos x="149" y="12"/>
                </a:cxn>
                <a:cxn ang="0">
                  <a:pos x="179" y="10"/>
                </a:cxn>
                <a:cxn ang="0">
                  <a:pos x="206" y="6"/>
                </a:cxn>
                <a:cxn ang="0">
                  <a:pos x="235" y="4"/>
                </a:cxn>
                <a:cxn ang="0">
                  <a:pos x="269" y="0"/>
                </a:cxn>
              </a:cxnLst>
              <a:rect l="0" t="0" r="r" b="b"/>
              <a:pathLst>
                <a:path w="269" h="25">
                  <a:moveTo>
                    <a:pt x="0" y="25"/>
                  </a:moveTo>
                  <a:lnTo>
                    <a:pt x="24" y="23"/>
                  </a:lnTo>
                  <a:lnTo>
                    <a:pt x="47" y="22"/>
                  </a:lnTo>
                  <a:lnTo>
                    <a:pt x="67" y="19"/>
                  </a:lnTo>
                  <a:lnTo>
                    <a:pt x="87" y="18"/>
                  </a:lnTo>
                  <a:lnTo>
                    <a:pt x="120" y="15"/>
                  </a:lnTo>
                  <a:lnTo>
                    <a:pt x="149" y="12"/>
                  </a:lnTo>
                  <a:lnTo>
                    <a:pt x="179" y="10"/>
                  </a:lnTo>
                  <a:lnTo>
                    <a:pt x="206" y="6"/>
                  </a:lnTo>
                  <a:lnTo>
                    <a:pt x="235" y="4"/>
                  </a:lnTo>
                  <a:lnTo>
                    <a:pt x="269" y="0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7" name="Freeform 143"/>
            <p:cNvSpPr>
              <a:spLocks/>
            </p:cNvSpPr>
            <p:nvPr/>
          </p:nvSpPr>
          <p:spPr bwMode="auto">
            <a:xfrm>
              <a:off x="2593" y="842"/>
              <a:ext cx="334" cy="7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31" y="67"/>
                </a:cxn>
                <a:cxn ang="0">
                  <a:pos x="64" y="63"/>
                </a:cxn>
                <a:cxn ang="0">
                  <a:pos x="100" y="60"/>
                </a:cxn>
                <a:cxn ang="0">
                  <a:pos x="139" y="56"/>
                </a:cxn>
                <a:cxn ang="0">
                  <a:pos x="178" y="52"/>
                </a:cxn>
                <a:cxn ang="0">
                  <a:pos x="221" y="47"/>
                </a:cxn>
                <a:cxn ang="0">
                  <a:pos x="309" y="38"/>
                </a:cxn>
                <a:cxn ang="0">
                  <a:pos x="399" y="28"/>
                </a:cxn>
                <a:cxn ang="0">
                  <a:pos x="492" y="18"/>
                </a:cxn>
                <a:cxn ang="0">
                  <a:pos x="582" y="8"/>
                </a:cxn>
                <a:cxn ang="0">
                  <a:pos x="625" y="5"/>
                </a:cxn>
                <a:cxn ang="0">
                  <a:pos x="668" y="0"/>
                </a:cxn>
              </a:cxnLst>
              <a:rect l="0" t="0" r="r" b="b"/>
              <a:pathLst>
                <a:path w="668" h="70">
                  <a:moveTo>
                    <a:pt x="0" y="70"/>
                  </a:moveTo>
                  <a:lnTo>
                    <a:pt x="31" y="67"/>
                  </a:lnTo>
                  <a:lnTo>
                    <a:pt x="64" y="63"/>
                  </a:lnTo>
                  <a:lnTo>
                    <a:pt x="100" y="60"/>
                  </a:lnTo>
                  <a:lnTo>
                    <a:pt x="139" y="56"/>
                  </a:lnTo>
                  <a:lnTo>
                    <a:pt x="178" y="52"/>
                  </a:lnTo>
                  <a:lnTo>
                    <a:pt x="221" y="47"/>
                  </a:lnTo>
                  <a:lnTo>
                    <a:pt x="309" y="38"/>
                  </a:lnTo>
                  <a:lnTo>
                    <a:pt x="399" y="28"/>
                  </a:lnTo>
                  <a:lnTo>
                    <a:pt x="492" y="18"/>
                  </a:lnTo>
                  <a:lnTo>
                    <a:pt x="582" y="8"/>
                  </a:lnTo>
                  <a:lnTo>
                    <a:pt x="625" y="5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8" name="Freeform 144"/>
            <p:cNvSpPr>
              <a:spLocks/>
            </p:cNvSpPr>
            <p:nvPr/>
          </p:nvSpPr>
          <p:spPr bwMode="auto">
            <a:xfrm>
              <a:off x="2927" y="782"/>
              <a:ext cx="335" cy="6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66" y="42"/>
                </a:cxn>
                <a:cxn ang="0">
                  <a:pos x="333" y="26"/>
                </a:cxn>
                <a:cxn ang="0">
                  <a:pos x="417" y="18"/>
                </a:cxn>
                <a:cxn ang="0">
                  <a:pos x="502" y="11"/>
                </a:cxn>
                <a:cxn ang="0">
                  <a:pos x="584" y="5"/>
                </a:cxn>
                <a:cxn ang="0">
                  <a:pos x="668" y="0"/>
                </a:cxn>
              </a:cxnLst>
              <a:rect l="0" t="0" r="r" b="b"/>
              <a:pathLst>
                <a:path w="668" h="60">
                  <a:moveTo>
                    <a:pt x="0" y="60"/>
                  </a:moveTo>
                  <a:lnTo>
                    <a:pt x="166" y="42"/>
                  </a:lnTo>
                  <a:lnTo>
                    <a:pt x="333" y="26"/>
                  </a:lnTo>
                  <a:lnTo>
                    <a:pt x="417" y="18"/>
                  </a:lnTo>
                  <a:lnTo>
                    <a:pt x="502" y="11"/>
                  </a:lnTo>
                  <a:lnTo>
                    <a:pt x="584" y="5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49" name="Freeform 145"/>
            <p:cNvSpPr>
              <a:spLocks/>
            </p:cNvSpPr>
            <p:nvPr/>
          </p:nvSpPr>
          <p:spPr bwMode="auto">
            <a:xfrm>
              <a:off x="3262" y="774"/>
              <a:ext cx="335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4" y="5"/>
                </a:cxn>
                <a:cxn ang="0">
                  <a:pos x="167" y="2"/>
                </a:cxn>
                <a:cxn ang="0">
                  <a:pos x="251" y="1"/>
                </a:cxn>
                <a:cxn ang="0">
                  <a:pos x="335" y="0"/>
                </a:cxn>
                <a:cxn ang="0">
                  <a:pos x="504" y="2"/>
                </a:cxn>
                <a:cxn ang="0">
                  <a:pos x="670" y="6"/>
                </a:cxn>
              </a:cxnLst>
              <a:rect l="0" t="0" r="r" b="b"/>
              <a:pathLst>
                <a:path w="670" h="8">
                  <a:moveTo>
                    <a:pt x="0" y="8"/>
                  </a:moveTo>
                  <a:lnTo>
                    <a:pt x="84" y="5"/>
                  </a:lnTo>
                  <a:lnTo>
                    <a:pt x="167" y="2"/>
                  </a:lnTo>
                  <a:lnTo>
                    <a:pt x="251" y="1"/>
                  </a:lnTo>
                  <a:lnTo>
                    <a:pt x="335" y="0"/>
                  </a:lnTo>
                  <a:lnTo>
                    <a:pt x="504" y="2"/>
                  </a:lnTo>
                  <a:lnTo>
                    <a:pt x="670" y="6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0" name="Freeform 146"/>
            <p:cNvSpPr>
              <a:spLocks/>
            </p:cNvSpPr>
            <p:nvPr/>
          </p:nvSpPr>
          <p:spPr bwMode="auto">
            <a:xfrm>
              <a:off x="3597" y="780"/>
              <a:ext cx="334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" y="3"/>
                </a:cxn>
                <a:cxn ang="0">
                  <a:pos x="167" y="8"/>
                </a:cxn>
                <a:cxn ang="0">
                  <a:pos x="251" y="13"/>
                </a:cxn>
                <a:cxn ang="0">
                  <a:pos x="335" y="18"/>
                </a:cxn>
                <a:cxn ang="0">
                  <a:pos x="502" y="31"/>
                </a:cxn>
                <a:cxn ang="0">
                  <a:pos x="668" y="44"/>
                </a:cxn>
              </a:cxnLst>
              <a:rect l="0" t="0" r="r" b="b"/>
              <a:pathLst>
                <a:path w="668" h="44">
                  <a:moveTo>
                    <a:pt x="0" y="0"/>
                  </a:moveTo>
                  <a:lnTo>
                    <a:pt x="84" y="3"/>
                  </a:lnTo>
                  <a:lnTo>
                    <a:pt x="167" y="8"/>
                  </a:lnTo>
                  <a:lnTo>
                    <a:pt x="251" y="13"/>
                  </a:lnTo>
                  <a:lnTo>
                    <a:pt x="335" y="18"/>
                  </a:lnTo>
                  <a:lnTo>
                    <a:pt x="502" y="31"/>
                  </a:lnTo>
                  <a:lnTo>
                    <a:pt x="668" y="44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1" name="Freeform 147"/>
            <p:cNvSpPr>
              <a:spLocks/>
            </p:cNvSpPr>
            <p:nvPr/>
          </p:nvSpPr>
          <p:spPr bwMode="auto">
            <a:xfrm>
              <a:off x="3931" y="824"/>
              <a:ext cx="334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" y="12"/>
                </a:cxn>
                <a:cxn ang="0">
                  <a:pos x="333" y="25"/>
                </a:cxn>
                <a:cxn ang="0">
                  <a:pos x="502" y="37"/>
                </a:cxn>
                <a:cxn ang="0">
                  <a:pos x="669" y="49"/>
                </a:cxn>
              </a:cxnLst>
              <a:rect l="0" t="0" r="r" b="b"/>
              <a:pathLst>
                <a:path w="669" h="49">
                  <a:moveTo>
                    <a:pt x="0" y="0"/>
                  </a:moveTo>
                  <a:lnTo>
                    <a:pt x="167" y="12"/>
                  </a:lnTo>
                  <a:lnTo>
                    <a:pt x="333" y="25"/>
                  </a:lnTo>
                  <a:lnTo>
                    <a:pt x="502" y="37"/>
                  </a:lnTo>
                  <a:lnTo>
                    <a:pt x="669" y="49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2" name="Freeform 148"/>
            <p:cNvSpPr>
              <a:spLocks/>
            </p:cNvSpPr>
            <p:nvPr/>
          </p:nvSpPr>
          <p:spPr bwMode="auto">
            <a:xfrm>
              <a:off x="4265" y="873"/>
              <a:ext cx="334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" y="10"/>
                </a:cxn>
                <a:cxn ang="0">
                  <a:pos x="333" y="20"/>
                </a:cxn>
                <a:cxn ang="0">
                  <a:pos x="501" y="30"/>
                </a:cxn>
                <a:cxn ang="0">
                  <a:pos x="668" y="41"/>
                </a:cxn>
              </a:cxnLst>
              <a:rect l="0" t="0" r="r" b="b"/>
              <a:pathLst>
                <a:path w="668" h="41">
                  <a:moveTo>
                    <a:pt x="0" y="0"/>
                  </a:moveTo>
                  <a:lnTo>
                    <a:pt x="166" y="10"/>
                  </a:lnTo>
                  <a:lnTo>
                    <a:pt x="333" y="20"/>
                  </a:lnTo>
                  <a:lnTo>
                    <a:pt x="501" y="30"/>
                  </a:lnTo>
                  <a:lnTo>
                    <a:pt x="668" y="41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3" name="Freeform 149"/>
            <p:cNvSpPr>
              <a:spLocks/>
            </p:cNvSpPr>
            <p:nvPr/>
          </p:nvSpPr>
          <p:spPr bwMode="auto">
            <a:xfrm>
              <a:off x="4599" y="914"/>
              <a:ext cx="335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" y="11"/>
                </a:cxn>
                <a:cxn ang="0">
                  <a:pos x="335" y="24"/>
                </a:cxn>
                <a:cxn ang="0">
                  <a:pos x="503" y="38"/>
                </a:cxn>
                <a:cxn ang="0">
                  <a:pos x="670" y="55"/>
                </a:cxn>
              </a:cxnLst>
              <a:rect l="0" t="0" r="r" b="b"/>
              <a:pathLst>
                <a:path w="670" h="55">
                  <a:moveTo>
                    <a:pt x="0" y="0"/>
                  </a:moveTo>
                  <a:lnTo>
                    <a:pt x="166" y="11"/>
                  </a:lnTo>
                  <a:lnTo>
                    <a:pt x="335" y="24"/>
                  </a:lnTo>
                  <a:lnTo>
                    <a:pt x="503" y="38"/>
                  </a:lnTo>
                  <a:lnTo>
                    <a:pt x="670" y="55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4" name="Freeform 150"/>
            <p:cNvSpPr>
              <a:spLocks/>
            </p:cNvSpPr>
            <p:nvPr/>
          </p:nvSpPr>
          <p:spPr bwMode="auto">
            <a:xfrm>
              <a:off x="4934" y="969"/>
              <a:ext cx="334" cy="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" y="9"/>
                </a:cxn>
                <a:cxn ang="0">
                  <a:pos x="166" y="20"/>
                </a:cxn>
                <a:cxn ang="0">
                  <a:pos x="335" y="42"/>
                </a:cxn>
                <a:cxn ang="0">
                  <a:pos x="501" y="66"/>
                </a:cxn>
                <a:cxn ang="0">
                  <a:pos x="668" y="89"/>
                </a:cxn>
              </a:cxnLst>
              <a:rect l="0" t="0" r="r" b="b"/>
              <a:pathLst>
                <a:path w="668" h="89">
                  <a:moveTo>
                    <a:pt x="0" y="0"/>
                  </a:moveTo>
                  <a:lnTo>
                    <a:pt x="84" y="9"/>
                  </a:lnTo>
                  <a:lnTo>
                    <a:pt x="166" y="20"/>
                  </a:lnTo>
                  <a:lnTo>
                    <a:pt x="335" y="42"/>
                  </a:lnTo>
                  <a:lnTo>
                    <a:pt x="501" y="66"/>
                  </a:lnTo>
                  <a:lnTo>
                    <a:pt x="668" y="89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5" name="Freeform 151"/>
            <p:cNvSpPr>
              <a:spLocks/>
            </p:cNvSpPr>
            <p:nvPr/>
          </p:nvSpPr>
          <p:spPr bwMode="auto">
            <a:xfrm>
              <a:off x="587" y="3585"/>
              <a:ext cx="335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35" y="2"/>
                </a:cxn>
                <a:cxn ang="0">
                  <a:pos x="503" y="1"/>
                </a:cxn>
                <a:cxn ang="0">
                  <a:pos x="670" y="0"/>
                </a:cxn>
              </a:cxnLst>
              <a:rect l="0" t="0" r="r" b="b"/>
              <a:pathLst>
                <a:path w="670" h="2">
                  <a:moveTo>
                    <a:pt x="0" y="2"/>
                  </a:moveTo>
                  <a:lnTo>
                    <a:pt x="335" y="2"/>
                  </a:lnTo>
                  <a:lnTo>
                    <a:pt x="503" y="1"/>
                  </a:lnTo>
                  <a:lnTo>
                    <a:pt x="67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6" name="Freeform 152"/>
            <p:cNvSpPr>
              <a:spLocks/>
            </p:cNvSpPr>
            <p:nvPr/>
          </p:nvSpPr>
          <p:spPr bwMode="auto">
            <a:xfrm>
              <a:off x="922" y="3573"/>
              <a:ext cx="334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35" y="7"/>
                </a:cxn>
                <a:cxn ang="0">
                  <a:pos x="668" y="0"/>
                </a:cxn>
              </a:cxnLst>
              <a:rect l="0" t="0" r="r" b="b"/>
              <a:pathLst>
                <a:path w="668" h="12">
                  <a:moveTo>
                    <a:pt x="0" y="12"/>
                  </a:moveTo>
                  <a:lnTo>
                    <a:pt x="335" y="7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7" name="Freeform 153"/>
            <p:cNvSpPr>
              <a:spLocks/>
            </p:cNvSpPr>
            <p:nvPr/>
          </p:nvSpPr>
          <p:spPr bwMode="auto">
            <a:xfrm>
              <a:off x="1256" y="3550"/>
              <a:ext cx="334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67" y="19"/>
                </a:cxn>
                <a:cxn ang="0">
                  <a:pos x="333" y="13"/>
                </a:cxn>
                <a:cxn ang="0">
                  <a:pos x="668" y="0"/>
                </a:cxn>
              </a:cxnLst>
              <a:rect l="0" t="0" r="r" b="b"/>
              <a:pathLst>
                <a:path w="668" h="23">
                  <a:moveTo>
                    <a:pt x="0" y="23"/>
                  </a:moveTo>
                  <a:lnTo>
                    <a:pt x="167" y="19"/>
                  </a:lnTo>
                  <a:lnTo>
                    <a:pt x="333" y="13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8" name="Freeform 154"/>
            <p:cNvSpPr>
              <a:spLocks/>
            </p:cNvSpPr>
            <p:nvPr/>
          </p:nvSpPr>
          <p:spPr bwMode="auto">
            <a:xfrm>
              <a:off x="1590" y="3527"/>
              <a:ext cx="334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41" y="22"/>
                </a:cxn>
                <a:cxn ang="0">
                  <a:pos x="81" y="20"/>
                </a:cxn>
                <a:cxn ang="0">
                  <a:pos x="157" y="18"/>
                </a:cxn>
                <a:cxn ang="0">
                  <a:pos x="233" y="16"/>
                </a:cxn>
                <a:cxn ang="0">
                  <a:pos x="310" y="13"/>
                </a:cxn>
                <a:cxn ang="0">
                  <a:pos x="388" y="11"/>
                </a:cxn>
                <a:cxn ang="0">
                  <a:pos x="429" y="9"/>
                </a:cxn>
                <a:cxn ang="0">
                  <a:pos x="473" y="7"/>
                </a:cxn>
                <a:cxn ang="0">
                  <a:pos x="518" y="6"/>
                </a:cxn>
                <a:cxn ang="0">
                  <a:pos x="567" y="4"/>
                </a:cxn>
                <a:cxn ang="0">
                  <a:pos x="616" y="3"/>
                </a:cxn>
                <a:cxn ang="0">
                  <a:pos x="668" y="0"/>
                </a:cxn>
              </a:cxnLst>
              <a:rect l="0" t="0" r="r" b="b"/>
              <a:pathLst>
                <a:path w="668" h="23">
                  <a:moveTo>
                    <a:pt x="0" y="23"/>
                  </a:moveTo>
                  <a:lnTo>
                    <a:pt x="41" y="22"/>
                  </a:lnTo>
                  <a:lnTo>
                    <a:pt x="81" y="20"/>
                  </a:lnTo>
                  <a:lnTo>
                    <a:pt x="157" y="18"/>
                  </a:lnTo>
                  <a:lnTo>
                    <a:pt x="233" y="16"/>
                  </a:lnTo>
                  <a:lnTo>
                    <a:pt x="310" y="13"/>
                  </a:lnTo>
                  <a:lnTo>
                    <a:pt x="388" y="11"/>
                  </a:lnTo>
                  <a:lnTo>
                    <a:pt x="429" y="9"/>
                  </a:lnTo>
                  <a:lnTo>
                    <a:pt x="473" y="7"/>
                  </a:lnTo>
                  <a:lnTo>
                    <a:pt x="518" y="6"/>
                  </a:lnTo>
                  <a:lnTo>
                    <a:pt x="567" y="4"/>
                  </a:lnTo>
                  <a:lnTo>
                    <a:pt x="616" y="3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59" name="Freeform 155"/>
            <p:cNvSpPr>
              <a:spLocks/>
            </p:cNvSpPr>
            <p:nvPr/>
          </p:nvSpPr>
          <p:spPr bwMode="auto">
            <a:xfrm>
              <a:off x="1924" y="3482"/>
              <a:ext cx="535" cy="45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8" y="44"/>
                </a:cxn>
                <a:cxn ang="0">
                  <a:pos x="57" y="43"/>
                </a:cxn>
                <a:cxn ang="0">
                  <a:pos x="120" y="41"/>
                </a:cxn>
                <a:cxn ang="0">
                  <a:pos x="189" y="38"/>
                </a:cxn>
                <a:cxn ang="0">
                  <a:pos x="259" y="35"/>
                </a:cxn>
                <a:cxn ang="0">
                  <a:pos x="332" y="31"/>
                </a:cxn>
                <a:cxn ang="0">
                  <a:pos x="408" y="29"/>
                </a:cxn>
                <a:cxn ang="0">
                  <a:pos x="561" y="22"/>
                </a:cxn>
                <a:cxn ang="0">
                  <a:pos x="635" y="18"/>
                </a:cxn>
                <a:cxn ang="0">
                  <a:pos x="710" y="15"/>
                </a:cxn>
                <a:cxn ang="0">
                  <a:pos x="782" y="12"/>
                </a:cxn>
                <a:cxn ang="0">
                  <a:pos x="849" y="9"/>
                </a:cxn>
                <a:cxn ang="0">
                  <a:pos x="914" y="7"/>
                </a:cxn>
                <a:cxn ang="0">
                  <a:pos x="943" y="5"/>
                </a:cxn>
                <a:cxn ang="0">
                  <a:pos x="972" y="4"/>
                </a:cxn>
                <a:cxn ang="0">
                  <a:pos x="1000" y="3"/>
                </a:cxn>
                <a:cxn ang="0">
                  <a:pos x="1025" y="2"/>
                </a:cxn>
                <a:cxn ang="0">
                  <a:pos x="1049" y="1"/>
                </a:cxn>
                <a:cxn ang="0">
                  <a:pos x="1070" y="0"/>
                </a:cxn>
              </a:cxnLst>
              <a:rect l="0" t="0" r="r" b="b"/>
              <a:pathLst>
                <a:path w="1070" h="45">
                  <a:moveTo>
                    <a:pt x="0" y="45"/>
                  </a:moveTo>
                  <a:lnTo>
                    <a:pt x="28" y="44"/>
                  </a:lnTo>
                  <a:lnTo>
                    <a:pt x="57" y="43"/>
                  </a:lnTo>
                  <a:lnTo>
                    <a:pt x="120" y="41"/>
                  </a:lnTo>
                  <a:lnTo>
                    <a:pt x="189" y="38"/>
                  </a:lnTo>
                  <a:lnTo>
                    <a:pt x="259" y="35"/>
                  </a:lnTo>
                  <a:lnTo>
                    <a:pt x="332" y="31"/>
                  </a:lnTo>
                  <a:lnTo>
                    <a:pt x="408" y="29"/>
                  </a:lnTo>
                  <a:lnTo>
                    <a:pt x="561" y="22"/>
                  </a:lnTo>
                  <a:lnTo>
                    <a:pt x="635" y="18"/>
                  </a:lnTo>
                  <a:lnTo>
                    <a:pt x="710" y="15"/>
                  </a:lnTo>
                  <a:lnTo>
                    <a:pt x="782" y="12"/>
                  </a:lnTo>
                  <a:lnTo>
                    <a:pt x="849" y="9"/>
                  </a:lnTo>
                  <a:lnTo>
                    <a:pt x="914" y="7"/>
                  </a:lnTo>
                  <a:lnTo>
                    <a:pt x="943" y="5"/>
                  </a:lnTo>
                  <a:lnTo>
                    <a:pt x="972" y="4"/>
                  </a:lnTo>
                  <a:lnTo>
                    <a:pt x="1000" y="3"/>
                  </a:lnTo>
                  <a:lnTo>
                    <a:pt x="1025" y="2"/>
                  </a:lnTo>
                  <a:lnTo>
                    <a:pt x="1049" y="1"/>
                  </a:lnTo>
                  <a:lnTo>
                    <a:pt x="107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0" name="Freeform 156"/>
            <p:cNvSpPr>
              <a:spLocks/>
            </p:cNvSpPr>
            <p:nvPr/>
          </p:nvSpPr>
          <p:spPr bwMode="auto">
            <a:xfrm>
              <a:off x="2459" y="3470"/>
              <a:ext cx="134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24" y="10"/>
                </a:cxn>
                <a:cxn ang="0">
                  <a:pos x="47" y="9"/>
                </a:cxn>
                <a:cxn ang="0">
                  <a:pos x="67" y="9"/>
                </a:cxn>
                <a:cxn ang="0">
                  <a:pos x="87" y="8"/>
                </a:cxn>
                <a:cxn ang="0">
                  <a:pos x="120" y="7"/>
                </a:cxn>
                <a:cxn ang="0">
                  <a:pos x="149" y="6"/>
                </a:cxn>
                <a:cxn ang="0">
                  <a:pos x="179" y="5"/>
                </a:cxn>
                <a:cxn ang="0">
                  <a:pos x="206" y="3"/>
                </a:cxn>
                <a:cxn ang="0">
                  <a:pos x="235" y="2"/>
                </a:cxn>
                <a:cxn ang="0">
                  <a:pos x="269" y="0"/>
                </a:cxn>
              </a:cxnLst>
              <a:rect l="0" t="0" r="r" b="b"/>
              <a:pathLst>
                <a:path w="269" h="12">
                  <a:moveTo>
                    <a:pt x="0" y="12"/>
                  </a:moveTo>
                  <a:lnTo>
                    <a:pt x="24" y="10"/>
                  </a:lnTo>
                  <a:lnTo>
                    <a:pt x="47" y="9"/>
                  </a:lnTo>
                  <a:lnTo>
                    <a:pt x="67" y="9"/>
                  </a:lnTo>
                  <a:lnTo>
                    <a:pt x="87" y="8"/>
                  </a:lnTo>
                  <a:lnTo>
                    <a:pt x="120" y="7"/>
                  </a:lnTo>
                  <a:lnTo>
                    <a:pt x="149" y="6"/>
                  </a:lnTo>
                  <a:lnTo>
                    <a:pt x="179" y="5"/>
                  </a:lnTo>
                  <a:lnTo>
                    <a:pt x="206" y="3"/>
                  </a:lnTo>
                  <a:lnTo>
                    <a:pt x="235" y="2"/>
                  </a:lnTo>
                  <a:lnTo>
                    <a:pt x="269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1" name="Freeform 157"/>
            <p:cNvSpPr>
              <a:spLocks/>
            </p:cNvSpPr>
            <p:nvPr/>
          </p:nvSpPr>
          <p:spPr bwMode="auto">
            <a:xfrm>
              <a:off x="2593" y="3428"/>
              <a:ext cx="334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1" y="39"/>
                </a:cxn>
                <a:cxn ang="0">
                  <a:pos x="64" y="38"/>
                </a:cxn>
                <a:cxn ang="0">
                  <a:pos x="100" y="36"/>
                </a:cxn>
                <a:cxn ang="0">
                  <a:pos x="139" y="34"/>
                </a:cxn>
                <a:cxn ang="0">
                  <a:pos x="178" y="31"/>
                </a:cxn>
                <a:cxn ang="0">
                  <a:pos x="221" y="29"/>
                </a:cxn>
                <a:cxn ang="0">
                  <a:pos x="309" y="24"/>
                </a:cxn>
                <a:cxn ang="0">
                  <a:pos x="399" y="18"/>
                </a:cxn>
                <a:cxn ang="0">
                  <a:pos x="492" y="12"/>
                </a:cxn>
                <a:cxn ang="0">
                  <a:pos x="582" y="5"/>
                </a:cxn>
                <a:cxn ang="0">
                  <a:pos x="625" y="3"/>
                </a:cxn>
                <a:cxn ang="0">
                  <a:pos x="668" y="0"/>
                </a:cxn>
              </a:cxnLst>
              <a:rect l="0" t="0" r="r" b="b"/>
              <a:pathLst>
                <a:path w="668" h="42">
                  <a:moveTo>
                    <a:pt x="0" y="42"/>
                  </a:moveTo>
                  <a:lnTo>
                    <a:pt x="31" y="39"/>
                  </a:lnTo>
                  <a:lnTo>
                    <a:pt x="64" y="38"/>
                  </a:lnTo>
                  <a:lnTo>
                    <a:pt x="100" y="36"/>
                  </a:lnTo>
                  <a:lnTo>
                    <a:pt x="139" y="34"/>
                  </a:lnTo>
                  <a:lnTo>
                    <a:pt x="178" y="31"/>
                  </a:lnTo>
                  <a:lnTo>
                    <a:pt x="221" y="29"/>
                  </a:lnTo>
                  <a:lnTo>
                    <a:pt x="309" y="24"/>
                  </a:lnTo>
                  <a:lnTo>
                    <a:pt x="399" y="18"/>
                  </a:lnTo>
                  <a:lnTo>
                    <a:pt x="492" y="12"/>
                  </a:lnTo>
                  <a:lnTo>
                    <a:pt x="582" y="5"/>
                  </a:lnTo>
                  <a:lnTo>
                    <a:pt x="625" y="3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2" name="Freeform 158"/>
            <p:cNvSpPr>
              <a:spLocks/>
            </p:cNvSpPr>
            <p:nvPr/>
          </p:nvSpPr>
          <p:spPr bwMode="auto">
            <a:xfrm>
              <a:off x="2927" y="3368"/>
              <a:ext cx="335" cy="6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166" y="47"/>
                </a:cxn>
                <a:cxn ang="0">
                  <a:pos x="333" y="31"/>
                </a:cxn>
                <a:cxn ang="0">
                  <a:pos x="502" y="16"/>
                </a:cxn>
                <a:cxn ang="0">
                  <a:pos x="668" y="0"/>
                </a:cxn>
              </a:cxnLst>
              <a:rect l="0" t="0" r="r" b="b"/>
              <a:pathLst>
                <a:path w="668" h="60">
                  <a:moveTo>
                    <a:pt x="0" y="60"/>
                  </a:moveTo>
                  <a:lnTo>
                    <a:pt x="166" y="47"/>
                  </a:lnTo>
                  <a:lnTo>
                    <a:pt x="333" y="31"/>
                  </a:lnTo>
                  <a:lnTo>
                    <a:pt x="502" y="16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3" name="Freeform 159"/>
            <p:cNvSpPr>
              <a:spLocks/>
            </p:cNvSpPr>
            <p:nvPr/>
          </p:nvSpPr>
          <p:spPr bwMode="auto">
            <a:xfrm>
              <a:off x="3262" y="3290"/>
              <a:ext cx="335" cy="78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167" y="60"/>
                </a:cxn>
                <a:cxn ang="0">
                  <a:pos x="335" y="41"/>
                </a:cxn>
                <a:cxn ang="0">
                  <a:pos x="504" y="21"/>
                </a:cxn>
                <a:cxn ang="0">
                  <a:pos x="670" y="0"/>
                </a:cxn>
              </a:cxnLst>
              <a:rect l="0" t="0" r="r" b="b"/>
              <a:pathLst>
                <a:path w="670" h="78">
                  <a:moveTo>
                    <a:pt x="0" y="78"/>
                  </a:moveTo>
                  <a:lnTo>
                    <a:pt x="167" y="60"/>
                  </a:lnTo>
                  <a:lnTo>
                    <a:pt x="335" y="41"/>
                  </a:lnTo>
                  <a:lnTo>
                    <a:pt x="504" y="21"/>
                  </a:lnTo>
                  <a:lnTo>
                    <a:pt x="67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4" name="Freeform 160"/>
            <p:cNvSpPr>
              <a:spLocks/>
            </p:cNvSpPr>
            <p:nvPr/>
          </p:nvSpPr>
          <p:spPr bwMode="auto">
            <a:xfrm>
              <a:off x="3597" y="3196"/>
              <a:ext cx="334" cy="94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7" y="72"/>
                </a:cxn>
                <a:cxn ang="0">
                  <a:pos x="335" y="48"/>
                </a:cxn>
                <a:cxn ang="0">
                  <a:pos x="502" y="23"/>
                </a:cxn>
                <a:cxn ang="0">
                  <a:pos x="668" y="0"/>
                </a:cxn>
              </a:cxnLst>
              <a:rect l="0" t="0" r="r" b="b"/>
              <a:pathLst>
                <a:path w="668" h="94">
                  <a:moveTo>
                    <a:pt x="0" y="94"/>
                  </a:moveTo>
                  <a:lnTo>
                    <a:pt x="167" y="72"/>
                  </a:lnTo>
                  <a:lnTo>
                    <a:pt x="335" y="48"/>
                  </a:lnTo>
                  <a:lnTo>
                    <a:pt x="502" y="23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5" name="Freeform 161"/>
            <p:cNvSpPr>
              <a:spLocks/>
            </p:cNvSpPr>
            <p:nvPr/>
          </p:nvSpPr>
          <p:spPr bwMode="auto">
            <a:xfrm>
              <a:off x="3931" y="3104"/>
              <a:ext cx="334" cy="92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333" y="46"/>
                </a:cxn>
                <a:cxn ang="0">
                  <a:pos x="669" y="0"/>
                </a:cxn>
              </a:cxnLst>
              <a:rect l="0" t="0" r="r" b="b"/>
              <a:pathLst>
                <a:path w="669" h="92">
                  <a:moveTo>
                    <a:pt x="0" y="92"/>
                  </a:moveTo>
                  <a:lnTo>
                    <a:pt x="333" y="46"/>
                  </a:lnTo>
                  <a:lnTo>
                    <a:pt x="669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6" name="Freeform 162"/>
            <p:cNvSpPr>
              <a:spLocks/>
            </p:cNvSpPr>
            <p:nvPr/>
          </p:nvSpPr>
          <p:spPr bwMode="auto">
            <a:xfrm>
              <a:off x="4265" y="3019"/>
              <a:ext cx="334" cy="85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66" y="64"/>
                </a:cxn>
                <a:cxn ang="0">
                  <a:pos x="333" y="43"/>
                </a:cxn>
                <a:cxn ang="0">
                  <a:pos x="501" y="22"/>
                </a:cxn>
                <a:cxn ang="0">
                  <a:pos x="668" y="0"/>
                </a:cxn>
              </a:cxnLst>
              <a:rect l="0" t="0" r="r" b="b"/>
              <a:pathLst>
                <a:path w="668" h="85">
                  <a:moveTo>
                    <a:pt x="0" y="85"/>
                  </a:moveTo>
                  <a:lnTo>
                    <a:pt x="166" y="64"/>
                  </a:lnTo>
                  <a:lnTo>
                    <a:pt x="333" y="43"/>
                  </a:lnTo>
                  <a:lnTo>
                    <a:pt x="501" y="22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7" name="Freeform 163"/>
            <p:cNvSpPr>
              <a:spLocks/>
            </p:cNvSpPr>
            <p:nvPr/>
          </p:nvSpPr>
          <p:spPr bwMode="auto">
            <a:xfrm>
              <a:off x="4599" y="2921"/>
              <a:ext cx="335" cy="9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166" y="74"/>
                </a:cxn>
                <a:cxn ang="0">
                  <a:pos x="335" y="51"/>
                </a:cxn>
                <a:cxn ang="0">
                  <a:pos x="503" y="26"/>
                </a:cxn>
                <a:cxn ang="0">
                  <a:pos x="670" y="0"/>
                </a:cxn>
              </a:cxnLst>
              <a:rect l="0" t="0" r="r" b="b"/>
              <a:pathLst>
                <a:path w="670" h="98">
                  <a:moveTo>
                    <a:pt x="0" y="98"/>
                  </a:moveTo>
                  <a:lnTo>
                    <a:pt x="166" y="74"/>
                  </a:lnTo>
                  <a:lnTo>
                    <a:pt x="335" y="51"/>
                  </a:lnTo>
                  <a:lnTo>
                    <a:pt x="503" y="26"/>
                  </a:lnTo>
                  <a:lnTo>
                    <a:pt x="67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8" name="Freeform 164"/>
            <p:cNvSpPr>
              <a:spLocks/>
            </p:cNvSpPr>
            <p:nvPr/>
          </p:nvSpPr>
          <p:spPr bwMode="auto">
            <a:xfrm>
              <a:off x="4934" y="2801"/>
              <a:ext cx="334" cy="12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66" y="92"/>
                </a:cxn>
                <a:cxn ang="0">
                  <a:pos x="335" y="61"/>
                </a:cxn>
                <a:cxn ang="0">
                  <a:pos x="501" y="31"/>
                </a:cxn>
                <a:cxn ang="0">
                  <a:pos x="668" y="0"/>
                </a:cxn>
              </a:cxnLst>
              <a:rect l="0" t="0" r="r" b="b"/>
              <a:pathLst>
                <a:path w="668" h="120">
                  <a:moveTo>
                    <a:pt x="0" y="120"/>
                  </a:moveTo>
                  <a:lnTo>
                    <a:pt x="166" y="92"/>
                  </a:lnTo>
                  <a:lnTo>
                    <a:pt x="335" y="61"/>
                  </a:lnTo>
                  <a:lnTo>
                    <a:pt x="501" y="31"/>
                  </a:lnTo>
                  <a:lnTo>
                    <a:pt x="66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69" name="Freeform 165"/>
            <p:cNvSpPr>
              <a:spLocks/>
            </p:cNvSpPr>
            <p:nvPr/>
          </p:nvSpPr>
          <p:spPr bwMode="auto">
            <a:xfrm>
              <a:off x="559" y="2114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0" name="Freeform 166"/>
            <p:cNvSpPr>
              <a:spLocks/>
            </p:cNvSpPr>
            <p:nvPr/>
          </p:nvSpPr>
          <p:spPr bwMode="auto">
            <a:xfrm>
              <a:off x="894" y="2170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1" name="Freeform 167"/>
            <p:cNvSpPr>
              <a:spLocks/>
            </p:cNvSpPr>
            <p:nvPr/>
          </p:nvSpPr>
          <p:spPr bwMode="auto">
            <a:xfrm>
              <a:off x="1228" y="2236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2" name="Freeform 168"/>
            <p:cNvSpPr>
              <a:spLocks/>
            </p:cNvSpPr>
            <p:nvPr/>
          </p:nvSpPr>
          <p:spPr bwMode="auto">
            <a:xfrm>
              <a:off x="1562" y="2343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3" name="Freeform 169"/>
            <p:cNvSpPr>
              <a:spLocks/>
            </p:cNvSpPr>
            <p:nvPr/>
          </p:nvSpPr>
          <p:spPr bwMode="auto">
            <a:xfrm>
              <a:off x="1896" y="2470"/>
              <a:ext cx="57" cy="68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3" y="34"/>
                </a:cxn>
                <a:cxn ang="0">
                  <a:pos x="56" y="68"/>
                </a:cxn>
                <a:cxn ang="0">
                  <a:pos x="0" y="34"/>
                </a:cxn>
                <a:cxn ang="0">
                  <a:pos x="56" y="0"/>
                </a:cxn>
              </a:cxnLst>
              <a:rect l="0" t="0" r="r" b="b"/>
              <a:pathLst>
                <a:path w="113" h="68">
                  <a:moveTo>
                    <a:pt x="56" y="0"/>
                  </a:moveTo>
                  <a:lnTo>
                    <a:pt x="113" y="34"/>
                  </a:lnTo>
                  <a:lnTo>
                    <a:pt x="56" y="68"/>
                  </a:lnTo>
                  <a:lnTo>
                    <a:pt x="0" y="3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4" name="Freeform 170"/>
            <p:cNvSpPr>
              <a:spLocks/>
            </p:cNvSpPr>
            <p:nvPr/>
          </p:nvSpPr>
          <p:spPr bwMode="auto">
            <a:xfrm>
              <a:off x="2431" y="2608"/>
              <a:ext cx="57" cy="6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9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9">
                  <a:moveTo>
                    <a:pt x="57" y="0"/>
                  </a:moveTo>
                  <a:lnTo>
                    <a:pt x="114" y="34"/>
                  </a:lnTo>
                  <a:lnTo>
                    <a:pt x="57" y="69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5" name="Freeform 171"/>
            <p:cNvSpPr>
              <a:spLocks/>
            </p:cNvSpPr>
            <p:nvPr/>
          </p:nvSpPr>
          <p:spPr bwMode="auto">
            <a:xfrm>
              <a:off x="2565" y="2646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6" name="Freeform 172"/>
            <p:cNvSpPr>
              <a:spLocks/>
            </p:cNvSpPr>
            <p:nvPr/>
          </p:nvSpPr>
          <p:spPr bwMode="auto">
            <a:xfrm>
              <a:off x="2899" y="2760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7" name="Freeform 173"/>
            <p:cNvSpPr>
              <a:spLocks/>
            </p:cNvSpPr>
            <p:nvPr/>
          </p:nvSpPr>
          <p:spPr bwMode="auto">
            <a:xfrm>
              <a:off x="3233" y="2879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8" name="Freeform 174"/>
            <p:cNvSpPr>
              <a:spLocks/>
            </p:cNvSpPr>
            <p:nvPr/>
          </p:nvSpPr>
          <p:spPr bwMode="auto">
            <a:xfrm>
              <a:off x="3568" y="2959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79" name="Freeform 175"/>
            <p:cNvSpPr>
              <a:spLocks/>
            </p:cNvSpPr>
            <p:nvPr/>
          </p:nvSpPr>
          <p:spPr bwMode="auto">
            <a:xfrm>
              <a:off x="3902" y="3008"/>
              <a:ext cx="57" cy="68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3" y="34"/>
                </a:cxn>
                <a:cxn ang="0">
                  <a:pos x="56" y="68"/>
                </a:cxn>
                <a:cxn ang="0">
                  <a:pos x="0" y="34"/>
                </a:cxn>
                <a:cxn ang="0">
                  <a:pos x="56" y="0"/>
                </a:cxn>
              </a:cxnLst>
              <a:rect l="0" t="0" r="r" b="b"/>
              <a:pathLst>
                <a:path w="113" h="68">
                  <a:moveTo>
                    <a:pt x="56" y="0"/>
                  </a:moveTo>
                  <a:lnTo>
                    <a:pt x="113" y="34"/>
                  </a:lnTo>
                  <a:lnTo>
                    <a:pt x="56" y="68"/>
                  </a:lnTo>
                  <a:lnTo>
                    <a:pt x="0" y="3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0" name="Freeform 176"/>
            <p:cNvSpPr>
              <a:spLocks/>
            </p:cNvSpPr>
            <p:nvPr/>
          </p:nvSpPr>
          <p:spPr bwMode="auto">
            <a:xfrm>
              <a:off x="4236" y="3050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3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3" h="68">
                  <a:moveTo>
                    <a:pt x="57" y="0"/>
                  </a:moveTo>
                  <a:lnTo>
                    <a:pt x="113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1" name="Freeform 177"/>
            <p:cNvSpPr>
              <a:spLocks/>
            </p:cNvSpPr>
            <p:nvPr/>
          </p:nvSpPr>
          <p:spPr bwMode="auto">
            <a:xfrm>
              <a:off x="4570" y="3096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2" name="Freeform 178"/>
            <p:cNvSpPr>
              <a:spLocks/>
            </p:cNvSpPr>
            <p:nvPr/>
          </p:nvSpPr>
          <p:spPr bwMode="auto">
            <a:xfrm>
              <a:off x="4905" y="3138"/>
              <a:ext cx="57" cy="6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9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9">
                  <a:moveTo>
                    <a:pt x="57" y="0"/>
                  </a:moveTo>
                  <a:lnTo>
                    <a:pt x="114" y="34"/>
                  </a:lnTo>
                  <a:lnTo>
                    <a:pt x="57" y="69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3" name="Freeform 179"/>
            <p:cNvSpPr>
              <a:spLocks/>
            </p:cNvSpPr>
            <p:nvPr/>
          </p:nvSpPr>
          <p:spPr bwMode="auto">
            <a:xfrm>
              <a:off x="5240" y="3169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4" name="Rectangle 180"/>
            <p:cNvSpPr>
              <a:spLocks noChangeArrowheads="1"/>
            </p:cNvSpPr>
            <p:nvPr/>
          </p:nvSpPr>
          <p:spPr bwMode="auto">
            <a:xfrm>
              <a:off x="559" y="1293"/>
              <a:ext cx="56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5" name="Rectangle 181"/>
            <p:cNvSpPr>
              <a:spLocks noChangeArrowheads="1"/>
            </p:cNvSpPr>
            <p:nvPr/>
          </p:nvSpPr>
          <p:spPr bwMode="auto">
            <a:xfrm>
              <a:off x="894" y="1239"/>
              <a:ext cx="56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6" name="Rectangle 182"/>
            <p:cNvSpPr>
              <a:spLocks noChangeArrowheads="1"/>
            </p:cNvSpPr>
            <p:nvPr/>
          </p:nvSpPr>
          <p:spPr bwMode="auto">
            <a:xfrm>
              <a:off x="1228" y="1185"/>
              <a:ext cx="56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7" name="Rectangle 183"/>
            <p:cNvSpPr>
              <a:spLocks noChangeArrowheads="1"/>
            </p:cNvSpPr>
            <p:nvPr/>
          </p:nvSpPr>
          <p:spPr bwMode="auto">
            <a:xfrm>
              <a:off x="1562" y="1102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8" name="Rectangle 184"/>
            <p:cNvSpPr>
              <a:spLocks noChangeArrowheads="1"/>
            </p:cNvSpPr>
            <p:nvPr/>
          </p:nvSpPr>
          <p:spPr bwMode="auto">
            <a:xfrm>
              <a:off x="1896" y="997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89" name="Rectangle 185"/>
            <p:cNvSpPr>
              <a:spLocks noChangeArrowheads="1"/>
            </p:cNvSpPr>
            <p:nvPr/>
          </p:nvSpPr>
          <p:spPr bwMode="auto">
            <a:xfrm>
              <a:off x="2431" y="903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0" name="Rectangle 186"/>
            <p:cNvSpPr>
              <a:spLocks noChangeArrowheads="1"/>
            </p:cNvSpPr>
            <p:nvPr/>
          </p:nvSpPr>
          <p:spPr bwMode="auto">
            <a:xfrm>
              <a:off x="2565" y="878"/>
              <a:ext cx="57" cy="69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1" name="Rectangle 187"/>
            <p:cNvSpPr>
              <a:spLocks noChangeArrowheads="1"/>
            </p:cNvSpPr>
            <p:nvPr/>
          </p:nvSpPr>
          <p:spPr bwMode="auto">
            <a:xfrm>
              <a:off x="2899" y="808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2" name="Rectangle 188"/>
            <p:cNvSpPr>
              <a:spLocks noChangeArrowheads="1"/>
            </p:cNvSpPr>
            <p:nvPr/>
          </p:nvSpPr>
          <p:spPr bwMode="auto">
            <a:xfrm>
              <a:off x="3233" y="748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3" name="Rectangle 189"/>
            <p:cNvSpPr>
              <a:spLocks noChangeArrowheads="1"/>
            </p:cNvSpPr>
            <p:nvPr/>
          </p:nvSpPr>
          <p:spPr bwMode="auto">
            <a:xfrm>
              <a:off x="3568" y="746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4" name="Rectangle 190"/>
            <p:cNvSpPr>
              <a:spLocks noChangeArrowheads="1"/>
            </p:cNvSpPr>
            <p:nvPr/>
          </p:nvSpPr>
          <p:spPr bwMode="auto">
            <a:xfrm>
              <a:off x="3902" y="790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5" name="Rectangle 191"/>
            <p:cNvSpPr>
              <a:spLocks noChangeArrowheads="1"/>
            </p:cNvSpPr>
            <p:nvPr/>
          </p:nvSpPr>
          <p:spPr bwMode="auto">
            <a:xfrm>
              <a:off x="4236" y="838"/>
              <a:ext cx="57" cy="69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6" name="Rectangle 192"/>
            <p:cNvSpPr>
              <a:spLocks noChangeArrowheads="1"/>
            </p:cNvSpPr>
            <p:nvPr/>
          </p:nvSpPr>
          <p:spPr bwMode="auto">
            <a:xfrm>
              <a:off x="4570" y="880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7" name="Rectangle 193"/>
            <p:cNvSpPr>
              <a:spLocks noChangeArrowheads="1"/>
            </p:cNvSpPr>
            <p:nvPr/>
          </p:nvSpPr>
          <p:spPr bwMode="auto">
            <a:xfrm>
              <a:off x="4905" y="935"/>
              <a:ext cx="57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8" name="Rectangle 194"/>
            <p:cNvSpPr>
              <a:spLocks noChangeArrowheads="1"/>
            </p:cNvSpPr>
            <p:nvPr/>
          </p:nvSpPr>
          <p:spPr bwMode="auto">
            <a:xfrm>
              <a:off x="5240" y="1024"/>
              <a:ext cx="56" cy="68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899" name="Freeform 195"/>
            <p:cNvSpPr>
              <a:spLocks/>
            </p:cNvSpPr>
            <p:nvPr/>
          </p:nvSpPr>
          <p:spPr bwMode="auto">
            <a:xfrm>
              <a:off x="559" y="3553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0" name="Freeform 196"/>
            <p:cNvSpPr>
              <a:spLocks/>
            </p:cNvSpPr>
            <p:nvPr/>
          </p:nvSpPr>
          <p:spPr bwMode="auto">
            <a:xfrm>
              <a:off x="894" y="3551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1" name="Freeform 197"/>
            <p:cNvSpPr>
              <a:spLocks/>
            </p:cNvSpPr>
            <p:nvPr/>
          </p:nvSpPr>
          <p:spPr bwMode="auto">
            <a:xfrm>
              <a:off x="1228" y="3539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2" name="Freeform 198"/>
            <p:cNvSpPr>
              <a:spLocks/>
            </p:cNvSpPr>
            <p:nvPr/>
          </p:nvSpPr>
          <p:spPr bwMode="auto">
            <a:xfrm>
              <a:off x="1562" y="3516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3" name="Freeform 199"/>
            <p:cNvSpPr>
              <a:spLocks/>
            </p:cNvSpPr>
            <p:nvPr/>
          </p:nvSpPr>
          <p:spPr bwMode="auto">
            <a:xfrm>
              <a:off x="1896" y="3493"/>
              <a:ext cx="57" cy="68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3" y="68"/>
                </a:cxn>
                <a:cxn ang="0">
                  <a:pos x="0" y="68"/>
                </a:cxn>
                <a:cxn ang="0">
                  <a:pos x="56" y="0"/>
                </a:cxn>
              </a:cxnLst>
              <a:rect l="0" t="0" r="r" b="b"/>
              <a:pathLst>
                <a:path w="113" h="68">
                  <a:moveTo>
                    <a:pt x="56" y="0"/>
                  </a:moveTo>
                  <a:lnTo>
                    <a:pt x="113" y="68"/>
                  </a:lnTo>
                  <a:lnTo>
                    <a:pt x="0" y="6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4" name="Freeform 200"/>
            <p:cNvSpPr>
              <a:spLocks/>
            </p:cNvSpPr>
            <p:nvPr/>
          </p:nvSpPr>
          <p:spPr bwMode="auto">
            <a:xfrm>
              <a:off x="2431" y="3447"/>
              <a:ext cx="57" cy="6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9"/>
                </a:cxn>
                <a:cxn ang="0">
                  <a:pos x="0" y="69"/>
                </a:cxn>
                <a:cxn ang="0">
                  <a:pos x="57" y="0"/>
                </a:cxn>
              </a:cxnLst>
              <a:rect l="0" t="0" r="r" b="b"/>
              <a:pathLst>
                <a:path w="114" h="69">
                  <a:moveTo>
                    <a:pt x="57" y="0"/>
                  </a:moveTo>
                  <a:lnTo>
                    <a:pt x="114" y="69"/>
                  </a:lnTo>
                  <a:lnTo>
                    <a:pt x="0" y="6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5" name="Freeform 201"/>
            <p:cNvSpPr>
              <a:spLocks/>
            </p:cNvSpPr>
            <p:nvPr/>
          </p:nvSpPr>
          <p:spPr bwMode="auto">
            <a:xfrm>
              <a:off x="2565" y="3436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6" name="Freeform 202"/>
            <p:cNvSpPr>
              <a:spLocks/>
            </p:cNvSpPr>
            <p:nvPr/>
          </p:nvSpPr>
          <p:spPr bwMode="auto">
            <a:xfrm>
              <a:off x="2899" y="3393"/>
              <a:ext cx="57" cy="6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9"/>
                </a:cxn>
                <a:cxn ang="0">
                  <a:pos x="0" y="69"/>
                </a:cxn>
                <a:cxn ang="0">
                  <a:pos x="57" y="0"/>
                </a:cxn>
              </a:cxnLst>
              <a:rect l="0" t="0" r="r" b="b"/>
              <a:pathLst>
                <a:path w="114" h="69">
                  <a:moveTo>
                    <a:pt x="57" y="0"/>
                  </a:moveTo>
                  <a:lnTo>
                    <a:pt x="114" y="69"/>
                  </a:lnTo>
                  <a:lnTo>
                    <a:pt x="0" y="6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7" name="Freeform 203"/>
            <p:cNvSpPr>
              <a:spLocks/>
            </p:cNvSpPr>
            <p:nvPr/>
          </p:nvSpPr>
          <p:spPr bwMode="auto">
            <a:xfrm>
              <a:off x="3233" y="3333"/>
              <a:ext cx="57" cy="6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9"/>
                </a:cxn>
                <a:cxn ang="0">
                  <a:pos x="0" y="69"/>
                </a:cxn>
                <a:cxn ang="0">
                  <a:pos x="57" y="0"/>
                </a:cxn>
              </a:cxnLst>
              <a:rect l="0" t="0" r="r" b="b"/>
              <a:pathLst>
                <a:path w="114" h="69">
                  <a:moveTo>
                    <a:pt x="57" y="0"/>
                  </a:moveTo>
                  <a:lnTo>
                    <a:pt x="114" y="69"/>
                  </a:lnTo>
                  <a:lnTo>
                    <a:pt x="0" y="6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8" name="Freeform 204"/>
            <p:cNvSpPr>
              <a:spLocks/>
            </p:cNvSpPr>
            <p:nvPr/>
          </p:nvSpPr>
          <p:spPr bwMode="auto">
            <a:xfrm>
              <a:off x="3568" y="3256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09" name="Freeform 205"/>
            <p:cNvSpPr>
              <a:spLocks/>
            </p:cNvSpPr>
            <p:nvPr/>
          </p:nvSpPr>
          <p:spPr bwMode="auto">
            <a:xfrm>
              <a:off x="3902" y="3162"/>
              <a:ext cx="57" cy="68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13" y="68"/>
                </a:cxn>
                <a:cxn ang="0">
                  <a:pos x="0" y="68"/>
                </a:cxn>
                <a:cxn ang="0">
                  <a:pos x="56" y="0"/>
                </a:cxn>
              </a:cxnLst>
              <a:rect l="0" t="0" r="r" b="b"/>
              <a:pathLst>
                <a:path w="113" h="68">
                  <a:moveTo>
                    <a:pt x="56" y="0"/>
                  </a:moveTo>
                  <a:lnTo>
                    <a:pt x="113" y="68"/>
                  </a:lnTo>
                  <a:lnTo>
                    <a:pt x="0" y="6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10" name="Freeform 206"/>
            <p:cNvSpPr>
              <a:spLocks/>
            </p:cNvSpPr>
            <p:nvPr/>
          </p:nvSpPr>
          <p:spPr bwMode="auto">
            <a:xfrm>
              <a:off x="4236" y="3070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3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3" h="68">
                  <a:moveTo>
                    <a:pt x="57" y="0"/>
                  </a:moveTo>
                  <a:lnTo>
                    <a:pt x="113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11" name="Freeform 207"/>
            <p:cNvSpPr>
              <a:spLocks/>
            </p:cNvSpPr>
            <p:nvPr/>
          </p:nvSpPr>
          <p:spPr bwMode="auto">
            <a:xfrm>
              <a:off x="4570" y="2984"/>
              <a:ext cx="57" cy="6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9"/>
                </a:cxn>
                <a:cxn ang="0">
                  <a:pos x="0" y="69"/>
                </a:cxn>
                <a:cxn ang="0">
                  <a:pos x="57" y="0"/>
                </a:cxn>
              </a:cxnLst>
              <a:rect l="0" t="0" r="r" b="b"/>
              <a:pathLst>
                <a:path w="114" h="69">
                  <a:moveTo>
                    <a:pt x="57" y="0"/>
                  </a:moveTo>
                  <a:lnTo>
                    <a:pt x="114" y="69"/>
                  </a:lnTo>
                  <a:lnTo>
                    <a:pt x="0" y="6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12" name="Freeform 208"/>
            <p:cNvSpPr>
              <a:spLocks/>
            </p:cNvSpPr>
            <p:nvPr/>
          </p:nvSpPr>
          <p:spPr bwMode="auto">
            <a:xfrm>
              <a:off x="4905" y="2887"/>
              <a:ext cx="57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13" name="Freeform 209"/>
            <p:cNvSpPr>
              <a:spLocks/>
            </p:cNvSpPr>
            <p:nvPr/>
          </p:nvSpPr>
          <p:spPr bwMode="auto">
            <a:xfrm>
              <a:off x="5240" y="2767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14" name="Rectangle 210"/>
            <p:cNvSpPr>
              <a:spLocks noChangeArrowheads="1"/>
            </p:cNvSpPr>
            <p:nvPr/>
          </p:nvSpPr>
          <p:spPr bwMode="auto">
            <a:xfrm>
              <a:off x="204" y="138"/>
              <a:ext cx="5556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7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GRÁFICO 20: BRASIL - Participação relativa (%) da população nos grandes grupos </a:t>
              </a:r>
              <a:endParaRPr lang="pt-BR" sz="2400" dirty="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15" name="Rectangle 211"/>
            <p:cNvSpPr>
              <a:spLocks noChangeArrowheads="1"/>
            </p:cNvSpPr>
            <p:nvPr/>
          </p:nvSpPr>
          <p:spPr bwMode="auto">
            <a:xfrm>
              <a:off x="1877" y="310"/>
              <a:ext cx="225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7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etários na população total: 1980 / 2050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16" name="Rectangle 212"/>
            <p:cNvSpPr>
              <a:spLocks noChangeArrowheads="1"/>
            </p:cNvSpPr>
            <p:nvPr/>
          </p:nvSpPr>
          <p:spPr bwMode="auto">
            <a:xfrm>
              <a:off x="122" y="3686"/>
              <a:ext cx="10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17" name="Rectangle 213"/>
            <p:cNvSpPr>
              <a:spLocks noChangeArrowheads="1"/>
            </p:cNvSpPr>
            <p:nvPr/>
          </p:nvSpPr>
          <p:spPr bwMode="auto">
            <a:xfrm>
              <a:off x="122" y="3476"/>
              <a:ext cx="10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18" name="Rectangle 214"/>
            <p:cNvSpPr>
              <a:spLocks noChangeArrowheads="1"/>
            </p:cNvSpPr>
            <p:nvPr/>
          </p:nvSpPr>
          <p:spPr bwMode="auto">
            <a:xfrm>
              <a:off x="67" y="3265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19" name="Rectangle 215"/>
            <p:cNvSpPr>
              <a:spLocks noChangeArrowheads="1"/>
            </p:cNvSpPr>
            <p:nvPr/>
          </p:nvSpPr>
          <p:spPr bwMode="auto">
            <a:xfrm>
              <a:off x="67" y="3055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0" name="Rectangle 216"/>
            <p:cNvSpPr>
              <a:spLocks noChangeArrowheads="1"/>
            </p:cNvSpPr>
            <p:nvPr/>
          </p:nvSpPr>
          <p:spPr bwMode="auto">
            <a:xfrm>
              <a:off x="67" y="2845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1" name="Rectangle 217"/>
            <p:cNvSpPr>
              <a:spLocks noChangeArrowheads="1"/>
            </p:cNvSpPr>
            <p:nvPr/>
          </p:nvSpPr>
          <p:spPr bwMode="auto">
            <a:xfrm>
              <a:off x="67" y="2634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2" name="Rectangle 218"/>
            <p:cNvSpPr>
              <a:spLocks noChangeArrowheads="1"/>
            </p:cNvSpPr>
            <p:nvPr/>
          </p:nvSpPr>
          <p:spPr bwMode="auto">
            <a:xfrm>
              <a:off x="67" y="2424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3" name="Rectangle 219"/>
            <p:cNvSpPr>
              <a:spLocks noChangeArrowheads="1"/>
            </p:cNvSpPr>
            <p:nvPr/>
          </p:nvSpPr>
          <p:spPr bwMode="auto">
            <a:xfrm>
              <a:off x="67" y="2213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4" name="Rectangle 220"/>
            <p:cNvSpPr>
              <a:spLocks noChangeArrowheads="1"/>
            </p:cNvSpPr>
            <p:nvPr/>
          </p:nvSpPr>
          <p:spPr bwMode="auto">
            <a:xfrm>
              <a:off x="67" y="2003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5" name="Rectangle 221"/>
            <p:cNvSpPr>
              <a:spLocks noChangeArrowheads="1"/>
            </p:cNvSpPr>
            <p:nvPr/>
          </p:nvSpPr>
          <p:spPr bwMode="auto">
            <a:xfrm>
              <a:off x="67" y="1793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6" name="Rectangle 222"/>
            <p:cNvSpPr>
              <a:spLocks noChangeArrowheads="1"/>
            </p:cNvSpPr>
            <p:nvPr/>
          </p:nvSpPr>
          <p:spPr bwMode="auto">
            <a:xfrm>
              <a:off x="67" y="1582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7" name="Rectangle 223"/>
            <p:cNvSpPr>
              <a:spLocks noChangeArrowheads="1"/>
            </p:cNvSpPr>
            <p:nvPr/>
          </p:nvSpPr>
          <p:spPr bwMode="auto">
            <a:xfrm>
              <a:off x="67" y="1372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8" name="Rectangle 224"/>
            <p:cNvSpPr>
              <a:spLocks noChangeArrowheads="1"/>
            </p:cNvSpPr>
            <p:nvPr/>
          </p:nvSpPr>
          <p:spPr bwMode="auto">
            <a:xfrm>
              <a:off x="67" y="1162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29" name="Rectangle 225"/>
            <p:cNvSpPr>
              <a:spLocks noChangeArrowheads="1"/>
            </p:cNvSpPr>
            <p:nvPr/>
          </p:nvSpPr>
          <p:spPr bwMode="auto">
            <a:xfrm>
              <a:off x="67" y="951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0" name="Rectangle 226"/>
            <p:cNvSpPr>
              <a:spLocks noChangeArrowheads="1"/>
            </p:cNvSpPr>
            <p:nvPr/>
          </p:nvSpPr>
          <p:spPr bwMode="auto">
            <a:xfrm>
              <a:off x="67" y="741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70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1" name="Rectangle 227"/>
            <p:cNvSpPr>
              <a:spLocks noChangeArrowheads="1"/>
            </p:cNvSpPr>
            <p:nvPr/>
          </p:nvSpPr>
          <p:spPr bwMode="auto">
            <a:xfrm>
              <a:off x="67" y="531"/>
              <a:ext cx="160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75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2" name="Rectangle 228"/>
            <p:cNvSpPr>
              <a:spLocks noChangeArrowheads="1"/>
            </p:cNvSpPr>
            <p:nvPr/>
          </p:nvSpPr>
          <p:spPr bwMode="auto">
            <a:xfrm>
              <a:off x="163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1975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3" name="Rectangle 229"/>
            <p:cNvSpPr>
              <a:spLocks noChangeArrowheads="1"/>
            </p:cNvSpPr>
            <p:nvPr/>
          </p:nvSpPr>
          <p:spPr bwMode="auto">
            <a:xfrm>
              <a:off x="497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1980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4" name="Rectangle 230"/>
            <p:cNvSpPr>
              <a:spLocks noChangeArrowheads="1"/>
            </p:cNvSpPr>
            <p:nvPr/>
          </p:nvSpPr>
          <p:spPr bwMode="auto">
            <a:xfrm>
              <a:off x="832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1985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5" name="Rectangle 231"/>
            <p:cNvSpPr>
              <a:spLocks noChangeArrowheads="1"/>
            </p:cNvSpPr>
            <p:nvPr/>
          </p:nvSpPr>
          <p:spPr bwMode="auto">
            <a:xfrm>
              <a:off x="1166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1990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6" name="Rectangle 232"/>
            <p:cNvSpPr>
              <a:spLocks noChangeArrowheads="1"/>
            </p:cNvSpPr>
            <p:nvPr/>
          </p:nvSpPr>
          <p:spPr bwMode="auto">
            <a:xfrm>
              <a:off x="1500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1995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7" name="Rectangle 233"/>
            <p:cNvSpPr>
              <a:spLocks noChangeArrowheads="1"/>
            </p:cNvSpPr>
            <p:nvPr/>
          </p:nvSpPr>
          <p:spPr bwMode="auto">
            <a:xfrm>
              <a:off x="1834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8" name="Rectangle 234"/>
            <p:cNvSpPr>
              <a:spLocks noChangeArrowheads="1"/>
            </p:cNvSpPr>
            <p:nvPr/>
          </p:nvSpPr>
          <p:spPr bwMode="auto">
            <a:xfrm>
              <a:off x="2169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39" name="Rectangle 235"/>
            <p:cNvSpPr>
              <a:spLocks noChangeArrowheads="1"/>
            </p:cNvSpPr>
            <p:nvPr/>
          </p:nvSpPr>
          <p:spPr bwMode="auto">
            <a:xfrm>
              <a:off x="2503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2010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0" name="Rectangle 236"/>
            <p:cNvSpPr>
              <a:spLocks noChangeArrowheads="1"/>
            </p:cNvSpPr>
            <p:nvPr/>
          </p:nvSpPr>
          <p:spPr bwMode="auto">
            <a:xfrm>
              <a:off x="2837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2015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1" name="Rectangle 237"/>
            <p:cNvSpPr>
              <a:spLocks noChangeArrowheads="1"/>
            </p:cNvSpPr>
            <p:nvPr/>
          </p:nvSpPr>
          <p:spPr bwMode="auto">
            <a:xfrm>
              <a:off x="3171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2020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2" name="Rectangle 238"/>
            <p:cNvSpPr>
              <a:spLocks noChangeArrowheads="1"/>
            </p:cNvSpPr>
            <p:nvPr/>
          </p:nvSpPr>
          <p:spPr bwMode="auto">
            <a:xfrm>
              <a:off x="3506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2025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3" name="Rectangle 239"/>
            <p:cNvSpPr>
              <a:spLocks noChangeArrowheads="1"/>
            </p:cNvSpPr>
            <p:nvPr/>
          </p:nvSpPr>
          <p:spPr bwMode="auto">
            <a:xfrm>
              <a:off x="3841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2030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4" name="Rectangle 240"/>
            <p:cNvSpPr>
              <a:spLocks noChangeArrowheads="1"/>
            </p:cNvSpPr>
            <p:nvPr/>
          </p:nvSpPr>
          <p:spPr bwMode="auto">
            <a:xfrm>
              <a:off x="4175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2035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5" name="Rectangle 241"/>
            <p:cNvSpPr>
              <a:spLocks noChangeArrowheads="1"/>
            </p:cNvSpPr>
            <p:nvPr/>
          </p:nvSpPr>
          <p:spPr bwMode="auto">
            <a:xfrm>
              <a:off x="4509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2040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6" name="Rectangle 242"/>
            <p:cNvSpPr>
              <a:spLocks noChangeArrowheads="1"/>
            </p:cNvSpPr>
            <p:nvPr/>
          </p:nvSpPr>
          <p:spPr bwMode="auto">
            <a:xfrm>
              <a:off x="4844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2045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7" name="Rectangle 243"/>
            <p:cNvSpPr>
              <a:spLocks noChangeArrowheads="1"/>
            </p:cNvSpPr>
            <p:nvPr/>
          </p:nvSpPr>
          <p:spPr bwMode="auto">
            <a:xfrm>
              <a:off x="5178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2050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8" name="Rectangle 244"/>
            <p:cNvSpPr>
              <a:spLocks noChangeArrowheads="1"/>
            </p:cNvSpPr>
            <p:nvPr/>
          </p:nvSpPr>
          <p:spPr bwMode="auto">
            <a:xfrm>
              <a:off x="5512" y="3844"/>
              <a:ext cx="23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2055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49" name="Rectangle 245"/>
            <p:cNvSpPr>
              <a:spLocks noChangeArrowheads="1"/>
            </p:cNvSpPr>
            <p:nvPr/>
          </p:nvSpPr>
          <p:spPr bwMode="auto">
            <a:xfrm>
              <a:off x="4769" y="1609"/>
              <a:ext cx="833" cy="96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50" name="Line 246"/>
            <p:cNvSpPr>
              <a:spLocks noChangeShapeType="1"/>
            </p:cNvSpPr>
            <p:nvPr/>
          </p:nvSpPr>
          <p:spPr bwMode="auto">
            <a:xfrm>
              <a:off x="4793" y="1773"/>
              <a:ext cx="17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51" name="Freeform 247"/>
            <p:cNvSpPr>
              <a:spLocks/>
            </p:cNvSpPr>
            <p:nvPr/>
          </p:nvSpPr>
          <p:spPr bwMode="auto">
            <a:xfrm>
              <a:off x="4854" y="1739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34"/>
                </a:cxn>
                <a:cxn ang="0">
                  <a:pos x="57" y="68"/>
                </a:cxn>
                <a:cxn ang="0">
                  <a:pos x="0" y="34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34"/>
                  </a:lnTo>
                  <a:lnTo>
                    <a:pt x="57" y="68"/>
                  </a:lnTo>
                  <a:lnTo>
                    <a:pt x="0" y="3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52" name="Rectangle 248"/>
            <p:cNvSpPr>
              <a:spLocks noChangeArrowheads="1"/>
            </p:cNvSpPr>
            <p:nvPr/>
          </p:nvSpPr>
          <p:spPr bwMode="auto">
            <a:xfrm>
              <a:off x="4996" y="1705"/>
              <a:ext cx="442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% 0 a 14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53" name="Line 249"/>
            <p:cNvSpPr>
              <a:spLocks noChangeShapeType="1"/>
            </p:cNvSpPr>
            <p:nvPr/>
          </p:nvSpPr>
          <p:spPr bwMode="auto">
            <a:xfrm>
              <a:off x="4793" y="2092"/>
              <a:ext cx="179" cy="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54" name="Rectangle 250"/>
            <p:cNvSpPr>
              <a:spLocks noChangeArrowheads="1"/>
            </p:cNvSpPr>
            <p:nvPr/>
          </p:nvSpPr>
          <p:spPr bwMode="auto">
            <a:xfrm>
              <a:off x="4854" y="2058"/>
              <a:ext cx="56" cy="69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55" name="Rectangle 251"/>
            <p:cNvSpPr>
              <a:spLocks noChangeArrowheads="1"/>
            </p:cNvSpPr>
            <p:nvPr/>
          </p:nvSpPr>
          <p:spPr bwMode="auto">
            <a:xfrm>
              <a:off x="4996" y="2024"/>
              <a:ext cx="49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% 15 a 64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56" name="Line 252"/>
            <p:cNvSpPr>
              <a:spLocks noChangeShapeType="1"/>
            </p:cNvSpPr>
            <p:nvPr/>
          </p:nvSpPr>
          <p:spPr bwMode="auto">
            <a:xfrm>
              <a:off x="4793" y="2411"/>
              <a:ext cx="179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57" name="Freeform 253"/>
            <p:cNvSpPr>
              <a:spLocks/>
            </p:cNvSpPr>
            <p:nvPr/>
          </p:nvSpPr>
          <p:spPr bwMode="auto">
            <a:xfrm>
              <a:off x="4854" y="2377"/>
              <a:ext cx="56" cy="6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114" y="68"/>
                </a:cxn>
                <a:cxn ang="0">
                  <a:pos x="0" y="68"/>
                </a:cxn>
                <a:cxn ang="0">
                  <a:pos x="57" y="0"/>
                </a:cxn>
              </a:cxnLst>
              <a:rect l="0" t="0" r="r" b="b"/>
              <a:pathLst>
                <a:path w="114" h="68">
                  <a:moveTo>
                    <a:pt x="57" y="0"/>
                  </a:moveTo>
                  <a:lnTo>
                    <a:pt x="114" y="68"/>
                  </a:lnTo>
                  <a:lnTo>
                    <a:pt x="0" y="6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58" name="Rectangle 254"/>
            <p:cNvSpPr>
              <a:spLocks noChangeArrowheads="1"/>
            </p:cNvSpPr>
            <p:nvPr/>
          </p:nvSpPr>
          <p:spPr bwMode="auto">
            <a:xfrm>
              <a:off x="4996" y="2343"/>
              <a:ext cx="362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5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% 65 +</a:t>
              </a:r>
              <a:endParaRPr lang="pt-BR" sz="240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62" name="Rectangle 258"/>
            <p:cNvSpPr>
              <a:spLocks noChangeArrowheads="1"/>
            </p:cNvSpPr>
            <p:nvPr/>
          </p:nvSpPr>
          <p:spPr bwMode="auto">
            <a:xfrm>
              <a:off x="285" y="3966"/>
              <a:ext cx="5360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963" name="Rectangle 259"/>
            <p:cNvSpPr>
              <a:spLocks noChangeArrowheads="1"/>
            </p:cNvSpPr>
            <p:nvPr/>
          </p:nvSpPr>
          <p:spPr bwMode="auto">
            <a:xfrm>
              <a:off x="113" y="4013"/>
              <a:ext cx="56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Fonte: IBGE. Diretoria de Pesquisas. Coordenação de População e Indicadores Sociais. Projeção da população do Brasil por sexo e </a:t>
              </a:r>
              <a:endParaRPr lang="pt-BR" sz="2400" dirty="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0964" name="Rectangle 260"/>
            <p:cNvSpPr>
              <a:spLocks noChangeArrowheads="1"/>
            </p:cNvSpPr>
            <p:nvPr/>
          </p:nvSpPr>
          <p:spPr bwMode="auto">
            <a:xfrm>
              <a:off x="643" y="4134"/>
              <a:ext cx="1325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idade 1980-2050: Revisão 2008.</a:t>
              </a:r>
              <a:endParaRPr lang="pt-BR" sz="2400" dirty="0" smtClean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9" y="1412877"/>
            <a:ext cx="8785225" cy="5113339"/>
          </a:xfrm>
          <a:prstGeom prst="rect">
            <a:avLst/>
          </a:prstGeom>
        </p:spPr>
        <p:txBody>
          <a:bodyPr/>
          <a:lstStyle/>
          <a:p>
            <a:pPr marL="176213" indent="-176213">
              <a:lnSpc>
                <a:spcPct val="90000"/>
              </a:lnSpc>
              <a:buClr>
                <a:srgbClr val="006666"/>
              </a:buClr>
              <a:buFont typeface="Wingdings" pitchFamily="2" charset="2"/>
              <a:buChar char="§"/>
            </a:pPr>
            <a:r>
              <a:rPr lang="pt-BR" sz="2000" dirty="0" smtClean="0"/>
              <a:t> </a:t>
            </a:r>
          </a:p>
        </p:txBody>
      </p:sp>
      <p:pic>
        <p:nvPicPr>
          <p:cNvPr id="144627" name="Picture 243"/>
          <p:cNvPicPr>
            <a:picLocks noChangeAspect="1" noChangeArrowheads="1"/>
          </p:cNvPicPr>
          <p:nvPr/>
        </p:nvPicPr>
        <p:blipFill>
          <a:blip r:embed="rId3" cstate="print"/>
          <a:srcRect l="2263" t="14951" r="177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algn="ctr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144628" name="Text Box 244"/>
          <p:cNvSpPr txBox="1">
            <a:spLocks noChangeArrowheads="1"/>
          </p:cNvSpPr>
          <p:nvPr/>
        </p:nvSpPr>
        <p:spPr bwMode="auto">
          <a:xfrm>
            <a:off x="5364169" y="6597684"/>
            <a:ext cx="4103687" cy="307777"/>
          </a:xfrm>
          <a:prstGeom prst="rect">
            <a:avLst/>
          </a:prstGeom>
          <a:noFill/>
          <a:ln w="38100" algn="ctr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pt-BR" sz="1400">
                <a:solidFill>
                  <a:prstClr val="white"/>
                </a:solidFill>
                <a:latin typeface="Calibri"/>
              </a:rPr>
              <a:t>http://www.censo2010.ibge.gov.br/sinopse/</a:t>
            </a:r>
          </a:p>
        </p:txBody>
      </p:sp>
      <p:sp>
        <p:nvSpPr>
          <p:cNvPr id="9" name="Texto explicativo retangular com cantos arredondados 8"/>
          <p:cNvSpPr/>
          <p:nvPr/>
        </p:nvSpPr>
        <p:spPr>
          <a:xfrm>
            <a:off x="6228184" y="404664"/>
            <a:ext cx="1800200" cy="720080"/>
          </a:xfrm>
          <a:prstGeom prst="wedgeRoundRectCallout">
            <a:avLst>
              <a:gd name="adj1" fmla="val -66257"/>
              <a:gd name="adj2" fmla="val 856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(≥ 60 anos)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 explicativo retangular com cantos arredondados 5"/>
          <p:cNvSpPr/>
          <p:nvPr/>
        </p:nvSpPr>
        <p:spPr>
          <a:xfrm>
            <a:off x="6444208" y="1484784"/>
            <a:ext cx="1800200" cy="720080"/>
          </a:xfrm>
          <a:prstGeom prst="wedgeRoundRectCallout">
            <a:avLst>
              <a:gd name="adj1" fmla="val -41607"/>
              <a:gd name="adj2" fmla="val 14911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11.434.487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mulheres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 explicativo retangular com cantos arredondados 6"/>
          <p:cNvSpPr/>
          <p:nvPr/>
        </p:nvSpPr>
        <p:spPr>
          <a:xfrm>
            <a:off x="2267744" y="1484784"/>
            <a:ext cx="1800200" cy="720080"/>
          </a:xfrm>
          <a:prstGeom prst="wedgeRoundRectCallout">
            <a:avLst>
              <a:gd name="adj1" fmla="val 27862"/>
              <a:gd name="adj2" fmla="val 132306"/>
              <a:gd name="adj3" fmla="val 16667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9.156.112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homens</a:t>
            </a:r>
            <a:endParaRPr lang="pt-BR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0337952">
            <a:off x="331558" y="2828836"/>
            <a:ext cx="7898108" cy="1200329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ysClr val="windowText" lastClr="000000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PNAD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 – 13%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ou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 26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milhões</a:t>
            </a:r>
            <a:r>
              <a:rPr kumimoji="0" lang="en-US" sz="3600" b="1" i="0" u="none" strike="noStrike" kern="0" cap="none" spc="0" normalizeH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 de </a:t>
            </a:r>
            <a:r>
              <a:rPr kumimoji="0" lang="en-US" sz="3600" b="1" i="0" u="none" strike="noStrike" kern="0" cap="none" spc="0" normalizeH="0" noProof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cs typeface="Calibri" pitchFamily="34" charset="0"/>
              </a:rPr>
              <a:t>idosos</a:t>
            </a:r>
            <a:endParaRPr kumimoji="0" lang="pt-BR" sz="3600" b="1" i="0" u="none" strike="noStrike" kern="0" cap="none" spc="0" normalizeH="0" baseline="0" noProof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4" descr="image01411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063" y="0"/>
            <a:ext cx="5976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107950" y="4437063"/>
            <a:ext cx="4537075" cy="230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TODOS NÓS </a:t>
            </a:r>
          </a:p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VAMOS FICAR</a:t>
            </a:r>
          </a:p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VELHOS...</a:t>
            </a:r>
          </a:p>
        </p:txBody>
      </p:sp>
    </p:spTree>
    <p:extLst>
      <p:ext uri="{BB962C8B-B14F-4D97-AF65-F5344CB8AC3E}">
        <p14:creationId xmlns:p14="http://schemas.microsoft.com/office/powerpoint/2010/main" val="14576626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4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252536" y="-44699"/>
            <a:ext cx="5256584" cy="70020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ounded Rectangular Callout 4"/>
          <p:cNvSpPr/>
          <p:nvPr/>
        </p:nvSpPr>
        <p:spPr>
          <a:xfrm>
            <a:off x="4860032" y="1310308"/>
            <a:ext cx="3888432" cy="2160240"/>
          </a:xfrm>
          <a:prstGeom prst="wedgeRoundRectCallout">
            <a:avLst>
              <a:gd name="adj1" fmla="val -50170"/>
              <a:gd name="adj2" fmla="val 7239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4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ISSO OCORRE?</a:t>
            </a:r>
            <a:endParaRPr lang="pt-BR" sz="5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0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2" descr="Slide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032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200" b="1">
                <a:solidFill>
                  <a:srgbClr val="FFFFFF"/>
                </a:solidFill>
                <a:cs typeface="Times New Roman" pitchFamily="18" charset="0"/>
              </a:rPr>
              <a:t>Taxa de fecundidade chega a 1,86 filho por mulher; em 2000 era de 2,38 filhos</a:t>
            </a:r>
            <a:endParaRPr lang="pt-BR" sz="60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eaLnBrk="0" hangingPunct="0"/>
            <a:r>
              <a:rPr lang="pt-BR" sz="1200">
                <a:solidFill>
                  <a:srgbClr val="FFFFFF"/>
                </a:solidFill>
                <a:cs typeface="Times New Roman" pitchFamily="18" charset="0"/>
              </a:rPr>
              <a:t>O n</a:t>
            </a:r>
            <a:r>
              <a:rPr lang="pt-BR" sz="12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ú</a:t>
            </a:r>
            <a:r>
              <a:rPr lang="pt-BR" sz="1200">
                <a:solidFill>
                  <a:srgbClr val="FFFFFF"/>
                </a:solidFill>
                <a:cs typeface="Times New Roman" pitchFamily="18" charset="0"/>
              </a:rPr>
              <a:t>mero m</a:t>
            </a:r>
            <a:r>
              <a:rPr lang="pt-BR" sz="12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é</a:t>
            </a:r>
            <a:r>
              <a:rPr lang="pt-BR" sz="1200">
                <a:solidFill>
                  <a:srgbClr val="FFFFFF"/>
                </a:solidFill>
                <a:cs typeface="Times New Roman" pitchFamily="18" charset="0"/>
              </a:rPr>
              <a:t>dio de filhos tidos nascidos vivos por mulher ao final de seu per</a:t>
            </a:r>
            <a:r>
              <a:rPr lang="pt-BR" sz="12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í</a:t>
            </a:r>
            <a:r>
              <a:rPr lang="pt-BR" sz="1200">
                <a:solidFill>
                  <a:srgbClr val="FFFFFF"/>
                </a:solidFill>
                <a:cs typeface="Times New Roman" pitchFamily="18" charset="0"/>
              </a:rPr>
              <a:t>odo f</a:t>
            </a:r>
            <a:r>
              <a:rPr lang="pt-BR" sz="12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é</a:t>
            </a:r>
            <a:r>
              <a:rPr lang="pt-BR" sz="1200">
                <a:solidFill>
                  <a:srgbClr val="FFFFFF"/>
                </a:solidFill>
                <a:cs typeface="Times New Roman" pitchFamily="18" charset="0"/>
              </a:rPr>
              <a:t>rtil, no Brasil, foi de 1,86 filho em 2010, bem inferior ao do Censo 2000, 2,38 filhos. O decl</a:t>
            </a:r>
            <a:r>
              <a:rPr lang="pt-BR" sz="12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í</a:t>
            </a:r>
            <a:r>
              <a:rPr lang="pt-BR" sz="1200">
                <a:solidFill>
                  <a:srgbClr val="FFFFFF"/>
                </a:solidFill>
                <a:cs typeface="Times New Roman" pitchFamily="18" charset="0"/>
              </a:rPr>
              <a:t>nio dos n</a:t>
            </a:r>
            <a:r>
              <a:rPr lang="pt-BR" sz="12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í</a:t>
            </a:r>
            <a:r>
              <a:rPr lang="pt-BR" sz="1200">
                <a:solidFill>
                  <a:srgbClr val="FFFFFF"/>
                </a:solidFill>
                <a:cs typeface="Times New Roman" pitchFamily="18" charset="0"/>
              </a:rPr>
              <a:t>veis de fecundidade ocorreu em todas as grandes regiões brasileiras, como mostra a tabela abaixo.</a:t>
            </a:r>
            <a:endParaRPr lang="pt-BR" sz="60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eaLnBrk="0" hangingPunct="0"/>
            <a:endParaRPr lang="pt-BR" sz="720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94211" name="CaixaDeTexto 6"/>
          <p:cNvSpPr txBox="1">
            <a:spLocks noChangeArrowheads="1"/>
          </p:cNvSpPr>
          <p:nvPr/>
        </p:nvSpPr>
        <p:spPr bwMode="auto">
          <a:xfrm>
            <a:off x="323850" y="488950"/>
            <a:ext cx="8424863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solidFill>
                  <a:srgbClr val="FFFFFF"/>
                </a:solidFill>
                <a:latin typeface="Arial Rounded MT Bold" pitchFamily="34" charset="0"/>
                <a:cs typeface="Arial" charset="0"/>
              </a:rPr>
              <a:t>Taxa de fecundidade chega a </a:t>
            </a:r>
            <a:r>
              <a:rPr lang="pt-BR" sz="2400" b="1" u="sng" dirty="0">
                <a:solidFill>
                  <a:srgbClr val="FFFFFF"/>
                </a:solidFill>
                <a:latin typeface="Arial Rounded MT Bold" pitchFamily="34" charset="0"/>
                <a:cs typeface="Arial" charset="0"/>
              </a:rPr>
              <a:t>1,86 filho por mulher</a:t>
            </a:r>
            <a:r>
              <a:rPr lang="pt-BR" sz="2400" b="1" dirty="0">
                <a:solidFill>
                  <a:srgbClr val="FFFFFF"/>
                </a:solidFill>
                <a:latin typeface="Arial Rounded MT Bold" pitchFamily="34" charset="0"/>
                <a:cs typeface="Arial" charset="0"/>
              </a:rPr>
              <a:t>;    em 2000 era de 2,38 filhos.</a:t>
            </a:r>
            <a:endParaRPr lang="pt-BR" sz="2400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algn="just">
              <a:spcBef>
                <a:spcPct val="50000"/>
              </a:spcBef>
            </a:pPr>
            <a:r>
              <a:rPr lang="pt-BR" dirty="0">
                <a:solidFill>
                  <a:srgbClr val="FFFFFF"/>
                </a:solidFill>
                <a:latin typeface="Arial Rounded MT Bold" pitchFamily="34" charset="0"/>
                <a:cs typeface="Arial" charset="0"/>
              </a:rPr>
              <a:t> </a:t>
            </a:r>
          </a:p>
          <a:p>
            <a:pPr algn="just">
              <a:spcBef>
                <a:spcPct val="50000"/>
              </a:spcBef>
            </a:pPr>
            <a:endParaRPr lang="pt-BR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algn="just">
              <a:spcBef>
                <a:spcPct val="50000"/>
              </a:spcBef>
            </a:pPr>
            <a:endParaRPr lang="pt-BR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algn="just">
              <a:spcBef>
                <a:spcPct val="50000"/>
              </a:spcBef>
            </a:pPr>
            <a:endParaRPr lang="pt-BR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algn="just">
              <a:spcBef>
                <a:spcPct val="50000"/>
              </a:spcBef>
            </a:pPr>
            <a:endParaRPr lang="pt-BR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algn="just">
              <a:spcBef>
                <a:spcPct val="50000"/>
              </a:spcBef>
            </a:pPr>
            <a:endParaRPr lang="pt-BR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algn="just">
              <a:spcBef>
                <a:spcPct val="50000"/>
              </a:spcBef>
            </a:pPr>
            <a:endParaRPr lang="pt-BR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algn="just">
              <a:spcBef>
                <a:spcPct val="50000"/>
              </a:spcBef>
            </a:pPr>
            <a:endParaRPr lang="pt-BR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  <a:p>
            <a:pPr algn="just">
              <a:spcBef>
                <a:spcPct val="50000"/>
              </a:spcBef>
            </a:pPr>
            <a:endParaRPr lang="pt-BR" sz="2000" dirty="0">
              <a:solidFill>
                <a:srgbClr val="FFFFFF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94212" name="Imagem 8" descr="http://www.ibge.gov.br/home/presidencia/noticias/images/2018_3138_082854_55188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1437"/>
            <a:ext cx="8348071" cy="537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CaixaDeTexto 9"/>
          <p:cNvSpPr txBox="1">
            <a:spLocks noChangeArrowheads="1"/>
          </p:cNvSpPr>
          <p:nvPr/>
        </p:nvSpPr>
        <p:spPr bwMode="auto">
          <a:xfrm>
            <a:off x="468313" y="4445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400" u="sng">
                <a:solidFill>
                  <a:srgbClr val="FFFFFF"/>
                </a:solidFill>
                <a:latin typeface="Arial Rounded MT Bold" pitchFamily="34" charset="0"/>
                <a:cs typeface="Arial" charset="0"/>
              </a:rPr>
              <a:t>IBGE – Censo de 2010</a:t>
            </a:r>
          </a:p>
        </p:txBody>
      </p:sp>
    </p:spTree>
    <p:extLst>
      <p:ext uri="{BB962C8B-B14F-4D97-AF65-F5344CB8AC3E}">
        <p14:creationId xmlns:p14="http://schemas.microsoft.com/office/powerpoint/2010/main" val="221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 rot="10800000" flipV="1">
            <a:off x="0" y="37709"/>
            <a:ext cx="8784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43138" indent="-2243138">
              <a:spcBef>
                <a:spcPts val="0"/>
              </a:spcBef>
              <a:defRPr/>
            </a:pPr>
            <a:r>
              <a:rPr lang="pt-BR" sz="4000" b="1" dirty="0" smtClean="0">
                <a:solidFill>
                  <a:srgbClr val="FF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1970</a:t>
            </a:r>
            <a:r>
              <a:rPr lang="pt-BR" sz="4000" b="1" dirty="0" smtClean="0">
                <a:solidFill>
                  <a:srgbClr val="33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spcBef>
                <a:spcPts val="0"/>
              </a:spcBef>
              <a:defRPr/>
            </a:pPr>
            <a:endParaRPr lang="pt-BR" sz="4000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43138" indent="-2243138">
              <a:spcBef>
                <a:spcPts val="0"/>
              </a:spcBef>
              <a:defRPr/>
            </a:pPr>
            <a:r>
              <a:rPr lang="pt-BR" sz="4000" b="1" dirty="0" smtClean="0">
                <a:solidFill>
                  <a:srgbClr val="FF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2243138" indent="-2243138">
              <a:spcBef>
                <a:spcPts val="0"/>
              </a:spcBef>
              <a:defRPr/>
            </a:pPr>
            <a:endParaRPr lang="pt-BR" sz="4000" b="1" dirty="0">
              <a:solidFill>
                <a:srgbClr val="FF33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43138" indent="-2243138">
              <a:spcBef>
                <a:spcPts val="0"/>
              </a:spcBef>
              <a:defRPr/>
            </a:pPr>
            <a:endParaRPr lang="pt-BR" sz="4000" b="1" dirty="0" smtClean="0">
              <a:solidFill>
                <a:srgbClr val="FF33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43138" indent="-2243138">
              <a:spcBef>
                <a:spcPts val="0"/>
              </a:spcBef>
              <a:defRPr/>
            </a:pPr>
            <a:endParaRPr lang="pt-BR" sz="4000" b="1" dirty="0">
              <a:solidFill>
                <a:srgbClr val="FF33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43138" indent="-2243138">
              <a:spcBef>
                <a:spcPts val="0"/>
              </a:spcBef>
              <a:defRPr/>
            </a:pPr>
            <a:endParaRPr lang="pt-BR" sz="4000" b="1" dirty="0" smtClean="0">
              <a:solidFill>
                <a:srgbClr val="FF33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43138" indent="-2243138">
              <a:spcBef>
                <a:spcPts val="0"/>
              </a:spcBef>
              <a:defRPr/>
            </a:pPr>
            <a:r>
              <a:rPr lang="pt-BR" sz="4000" b="1" dirty="0" smtClean="0">
                <a:solidFill>
                  <a:srgbClr val="FF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2020</a:t>
            </a:r>
            <a:endParaRPr lang="pt-BR" sz="4000" b="1" dirty="0">
              <a:solidFill>
                <a:srgbClr val="33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2" r="26205"/>
          <a:stretch/>
        </p:blipFill>
        <p:spPr bwMode="auto">
          <a:xfrm>
            <a:off x="156254" y="908720"/>
            <a:ext cx="1746914" cy="252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1903168" y="1722745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3491880" y="1702113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5171590" y="1715830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6826470" y="1700808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1860675" y="59646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3449387" y="39014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5129097" y="52731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6783977" y="37709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2" r="26205"/>
          <a:stretch/>
        </p:blipFill>
        <p:spPr bwMode="auto">
          <a:xfrm>
            <a:off x="1403648" y="4221088"/>
            <a:ext cx="1746914" cy="252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3150562" y="5035113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imguol.com/c/entretenimento/2014/02/03/album-mal-humorados-desenhos-11-1391443956746_956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0813" r="61652"/>
          <a:stretch/>
        </p:blipFill>
        <p:spPr bwMode="auto">
          <a:xfrm>
            <a:off x="4739274" y="5014481"/>
            <a:ext cx="1460431" cy="17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6" descr="3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180528" y="52360"/>
            <a:ext cx="5060508" cy="67409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ounded Rectangular Callout 4"/>
          <p:cNvSpPr/>
          <p:nvPr/>
        </p:nvSpPr>
        <p:spPr>
          <a:xfrm>
            <a:off x="4644008" y="764704"/>
            <a:ext cx="4499992" cy="3096344"/>
          </a:xfrm>
          <a:prstGeom prst="wedgeRoundRectCallout">
            <a:avLst>
              <a:gd name="adj1" fmla="val -50170"/>
              <a:gd name="adj2" fmla="val 7239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EXPECTATIVA DE VIDA ESTÁ AUMENTANDO PROGRESSIVAMENTE</a:t>
            </a:r>
            <a:endParaRPr lang="pt-BR" sz="4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4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692150"/>
            <a:ext cx="82296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err="1" smtClean="0"/>
              <a:t>Evolução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esperança</a:t>
            </a:r>
            <a:r>
              <a:rPr lang="en-US" sz="3600" b="1" dirty="0" smtClean="0"/>
              <a:t> de </a:t>
            </a:r>
            <a:r>
              <a:rPr lang="en-US" sz="3600" b="1" dirty="0" err="1" smtClean="0"/>
              <a:t>vida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nascer</a:t>
            </a:r>
            <a:r>
              <a:rPr lang="en-US" sz="3600" b="1" dirty="0" smtClean="0"/>
              <a:t> no </a:t>
            </a:r>
            <a:r>
              <a:rPr lang="en-US" sz="3600" b="1" dirty="0" err="1" smtClean="0"/>
              <a:t>Brasil</a:t>
            </a:r>
            <a:r>
              <a:rPr lang="en-US" sz="3600" b="1" dirty="0" smtClean="0"/>
              <a:t> – 1910 a 2010</a:t>
            </a:r>
            <a:endParaRPr lang="pt-BR" sz="36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/>
          <a:stretch>
            <a:fillRect/>
          </a:stretch>
        </p:blipFill>
        <p:spPr bwMode="auto">
          <a:xfrm>
            <a:off x="0" y="1700213"/>
            <a:ext cx="91440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684213" y="5949950"/>
            <a:ext cx="467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  <a:latin typeface="Calibri" pitchFamily="34" charset="0"/>
              </a:rPr>
              <a:t>Fonte: IBGE (Censos Demográficos)</a:t>
            </a:r>
            <a:endParaRPr lang="pt-BR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2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50825" y="166688"/>
          <a:ext cx="8424863" cy="664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r:id="rId4" imgW="1524471" imgH="1562500" progId="Word.Picture.8">
                  <p:embed/>
                </p:oleObj>
              </mc:Choice>
              <mc:Fallback>
                <p:oleObj r:id="rId4" imgW="1524471" imgH="1562500" progId="Word.Pictur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64000" contrast="-6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757"/>
                      <a:stretch>
                        <a:fillRect/>
                      </a:stretch>
                    </p:blipFill>
                    <p:spPr bwMode="auto">
                      <a:xfrm>
                        <a:off x="250825" y="166688"/>
                        <a:ext cx="8424863" cy="6646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18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9351323"/>
              </p:ext>
            </p:extLst>
          </p:nvPr>
        </p:nvGraphicFramePr>
        <p:xfrm>
          <a:off x="7938" y="1268760"/>
          <a:ext cx="9005887" cy="4782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Document" r:id="rId7" imgW="5514891" imgH="2577333" progId="Word.Document.8">
                  <p:embed/>
                </p:oleObj>
              </mc:Choice>
              <mc:Fallback>
                <p:oleObj name="Document" r:id="rId7" imgW="5514891" imgH="2577333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8" y="1268760"/>
                        <a:ext cx="9005887" cy="47827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83534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smtClean="0">
                <a:solidFill>
                  <a:srgbClr val="3333CC"/>
                </a:solidFill>
                <a:latin typeface="Arial Rounded MT Bold" pitchFamily="34" charset="0"/>
              </a:rPr>
              <a:t>Esperança de vida aos 60 e 75 anos segundo sexo, São Paulo, 2010 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6790164" y="6240463"/>
            <a:ext cx="1454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3333CC"/>
                </a:solidFill>
              </a:rPr>
              <a:t>Fonte: IBGE</a:t>
            </a:r>
          </a:p>
        </p:txBody>
      </p:sp>
    </p:spTree>
    <p:extLst>
      <p:ext uri="{BB962C8B-B14F-4D97-AF65-F5344CB8AC3E}">
        <p14:creationId xmlns:p14="http://schemas.microsoft.com/office/powerpoint/2010/main" val="9822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644008" y="764704"/>
            <a:ext cx="4499992" cy="3096344"/>
          </a:xfrm>
          <a:prstGeom prst="wedgeRoundRectCallout">
            <a:avLst>
              <a:gd name="adj1" fmla="val -50170"/>
              <a:gd name="adj2" fmla="val 7239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NÚMERO DE IDOSOS LONGEVOS (≥ 80 ANOS) ESTÁ AUMENTANDO</a:t>
            </a:r>
            <a:endParaRPr lang="pt-BR" sz="4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7" descr="9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-20176" y="-785"/>
            <a:ext cx="4716016" cy="684024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56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-32" y="1"/>
            <a:ext cx="9144032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ipse 2"/>
          <p:cNvSpPr/>
          <p:nvPr/>
        </p:nvSpPr>
        <p:spPr>
          <a:xfrm>
            <a:off x="3000364" y="2"/>
            <a:ext cx="1859668" cy="100010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20272" y="3573016"/>
            <a:ext cx="1944216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Previsão: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2.653.060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2400" b="1" dirty="0" smtClean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Censo 2010: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2.935.589</a:t>
            </a:r>
            <a:endParaRPr lang="pt-BR" sz="24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008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15348" r="1690" b="35936"/>
          <a:stretch/>
        </p:blipFill>
        <p:spPr bwMode="auto">
          <a:xfrm>
            <a:off x="331660" y="5301209"/>
            <a:ext cx="8510296" cy="83254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 rot="5400000">
            <a:off x="3914636" y="3995771"/>
            <a:ext cx="738664" cy="5040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 ESTADO DE SÃO PAULO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de novembro de 2009</a:t>
            </a: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580112" y="1700808"/>
            <a:ext cx="3024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Censo 2010: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24.236</a:t>
            </a:r>
            <a:endParaRPr lang="pt-BR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http://correianeles.com.br/wp-content/uploads/2013/09/DSC_0060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14084"/>
          <a:stretch/>
        </p:blipFill>
        <p:spPr bwMode="auto">
          <a:xfrm>
            <a:off x="1697" y="116635"/>
            <a:ext cx="5109511" cy="498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0337952">
            <a:off x="18895" y="2999112"/>
            <a:ext cx="8992237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ysClr val="windowText" lastClr="000000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2050– 35 mil </a:t>
            </a:r>
            <a:r>
              <a:rPr lang="en-US" sz="4000" b="1" kern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centenários</a:t>
            </a:r>
            <a:r>
              <a:rPr lang="en-US" sz="4000" b="1" kern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 no </a:t>
            </a:r>
            <a:r>
              <a:rPr lang="en-US" sz="4000" b="1" kern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Brasil</a:t>
            </a:r>
            <a:endParaRPr lang="en-US" sz="4000" b="1" kern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93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image0105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8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3203575" y="5661248"/>
            <a:ext cx="5940425" cy="836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de uma forma melhor...</a:t>
            </a:r>
          </a:p>
        </p:txBody>
      </p:sp>
    </p:spTree>
    <p:extLst>
      <p:ext uri="{BB962C8B-B14F-4D97-AF65-F5344CB8AC3E}">
        <p14:creationId xmlns:p14="http://schemas.microsoft.com/office/powerpoint/2010/main" val="26139453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719" y="1268760"/>
            <a:ext cx="9159719" cy="1440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5" y="1412776"/>
            <a:ext cx="9159719" cy="1440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29242" y="0"/>
            <a:ext cx="8784976" cy="662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b="1" dirty="0" smtClean="0">
                <a:solidFill>
                  <a:srgbClr val="0033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ESSE PROCESSO É:</a:t>
            </a:r>
          </a:p>
          <a:p>
            <a:pPr marL="1028700" lvl="1" indent="-571500" algn="just">
              <a:lnSpc>
                <a:spcPct val="150000"/>
              </a:lnSpc>
              <a:buFont typeface="Wingdings" pitchFamily="2" charset="2"/>
              <a:buChar char="ü"/>
            </a:pPr>
            <a:endParaRPr lang="pt-BR" sz="4800" b="1" dirty="0" smtClean="0">
              <a:solidFill>
                <a:srgbClr val="00330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marL="1028700" lvl="1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4800" b="1" dirty="0" smtClean="0">
                <a:solidFill>
                  <a:srgbClr val="0033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sem precedentes, </a:t>
            </a:r>
          </a:p>
          <a:p>
            <a:pPr marL="1028700" lvl="1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4800" b="1" dirty="0" smtClean="0">
                <a:solidFill>
                  <a:srgbClr val="0033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generalizado,</a:t>
            </a:r>
          </a:p>
          <a:p>
            <a:pPr marL="1028700" lvl="1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4800" b="1" dirty="0" smtClean="0">
                <a:solidFill>
                  <a:srgbClr val="0033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profundo e </a:t>
            </a:r>
          </a:p>
          <a:p>
            <a:pPr marL="1028700" lvl="1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4800" b="1" dirty="0" smtClean="0">
                <a:solidFill>
                  <a:srgbClr val="0033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duradouro</a:t>
            </a:r>
            <a:r>
              <a:rPr lang="pt-BR" sz="4800" b="1" dirty="0" smtClean="0">
                <a:solidFill>
                  <a:srgbClr val="FFFF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.</a:t>
            </a:r>
            <a:endParaRPr lang="pt-BR" sz="4800" b="1" dirty="0">
              <a:solidFill>
                <a:srgbClr val="FFFF0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4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252536" y="-44699"/>
            <a:ext cx="5256584" cy="70020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m 6" descr="3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092671" y="24904"/>
            <a:ext cx="5060508" cy="67409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-252536" y="5808166"/>
            <a:ext cx="95770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VIDAS LONGAS EXIGEM PLANEJAMENTO!</a:t>
            </a:r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4180108" y="967051"/>
            <a:ext cx="4752653" cy="501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As 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doenças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não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transmissíveis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estão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se </a:t>
            </a:r>
            <a:r>
              <a:rPr lang="en-US" sz="5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tornando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uma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carga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crescente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3" name="Picture 2" descr="https://encrypted-tbn0.gstatic.com/images?q=tbn:ANd9GcTArh89hPdkYAB1yx57Oyex04iJ4cYev_z-B8bBfX3uKgSqMaejy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197919" cy="465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1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260648"/>
            <a:ext cx="892899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u="sng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2010</a:t>
            </a:r>
            <a:r>
              <a:rPr lang="pt-BR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pt-BR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pt-BR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	52,8 milhões de óbitos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	34,5 milhões 	podem ser atribuídos 		às DCNT (</a:t>
            </a:r>
            <a:r>
              <a:rPr lang="en-US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65%)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DALYs* </a:t>
            </a:r>
            <a:r>
              <a:rPr lang="en-US" sz="3200" b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causadas</a:t>
            </a:r>
            <a:r>
              <a:rPr lang="en-US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DCNT </a:t>
            </a:r>
            <a:r>
              <a:rPr lang="pt-BR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pt-BR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1990 = 43%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						     2010 = 54%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*DALY	</a:t>
            </a:r>
            <a:r>
              <a:rPr lang="en-US" sz="2000" i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disability-adjusted life year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n° de </a:t>
            </a:r>
            <a:r>
              <a:rPr lang="en-US" sz="2000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anos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vida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perdidos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2000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doença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incapacidade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morte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2000" dirty="0" err="1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prematura</a:t>
            </a:r>
            <a:r>
              <a:rPr lang="en-US" sz="20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10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427984" y="-785"/>
            <a:ext cx="4683532" cy="68402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ounded Rectangular Callout 4"/>
          <p:cNvSpPr/>
          <p:nvPr/>
        </p:nvSpPr>
        <p:spPr>
          <a:xfrm>
            <a:off x="7663" y="188640"/>
            <a:ext cx="4499992" cy="4176464"/>
          </a:xfrm>
          <a:prstGeom prst="wedgeRoundRectCallout">
            <a:avLst>
              <a:gd name="adj1" fmla="val 59922"/>
              <a:gd name="adj2" fmla="val 3500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Quais as consequências das doenças crônicas para a saúde das pessoas idosas?</a:t>
            </a:r>
          </a:p>
        </p:txBody>
      </p:sp>
    </p:spTree>
    <p:extLst>
      <p:ext uri="{BB962C8B-B14F-4D97-AF65-F5344CB8AC3E}">
        <p14:creationId xmlns:p14="http://schemas.microsoft.com/office/powerpoint/2010/main" val="8543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thumbs.dreamstime.com/x/homem-mais-idoso-de-ajuda-da-enfermeira-dos-desenhos-animados-na-cadeira-de-rodas-23272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3884"/>
            <a:ext cx="3600400" cy="47934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87825" y="14904"/>
            <a:ext cx="5985756" cy="64087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r>
              <a:rPr lang="pt-B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Doenças crônicas e suas consequências para a saúde das pessoas idosas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endParaRPr lang="pt-BR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endParaRPr lang="pt-BR" sz="2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 pitchFamily="2" charset="2"/>
              </a:rPr>
              <a:t> </a:t>
            </a: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capacidade funcional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á"/>
            </a:pP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dependência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á"/>
            </a:pP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demanda de cuidados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á"/>
            </a:pP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 pitchFamily="2" charset="2"/>
              </a:rPr>
              <a:t> </a:t>
            </a: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institucionalização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pt-BR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 pitchFamily="2" charset="2"/>
              </a:rPr>
              <a:t> qualidade de vida</a:t>
            </a:r>
            <a:endParaRPr lang="pt-BR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371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47970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6286500" y="6309320"/>
            <a:ext cx="2857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i="1" dirty="0" err="1" smtClean="0">
                <a:solidFill>
                  <a:prstClr val="white"/>
                </a:solidFill>
                <a:latin typeface="Calibri"/>
                <a:cs typeface="Calibri" pitchFamily="34" charset="0"/>
              </a:rPr>
              <a:t>Giacomin</a:t>
            </a:r>
            <a:r>
              <a:rPr lang="pt-BR" i="1" dirty="0" smtClean="0">
                <a:solidFill>
                  <a:prstClr val="white"/>
                </a:solidFill>
                <a:latin typeface="Calibri"/>
                <a:cs typeface="Calibri" pitchFamily="34" charset="0"/>
              </a:rPr>
              <a:t>, 2012</a:t>
            </a:r>
            <a:endParaRPr lang="pt-BR" i="1" dirty="0">
              <a:solidFill>
                <a:prstClr val="white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638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6286500" y="6309320"/>
            <a:ext cx="2857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i="1" dirty="0" err="1" smtClean="0">
                <a:solidFill>
                  <a:prstClr val="white"/>
                </a:solidFill>
                <a:latin typeface="Calibri"/>
                <a:cs typeface="Calibri" pitchFamily="34" charset="0"/>
              </a:rPr>
              <a:t>Giacomin</a:t>
            </a:r>
            <a:r>
              <a:rPr lang="pt-BR" i="1" dirty="0" smtClean="0">
                <a:solidFill>
                  <a:prstClr val="white"/>
                </a:solidFill>
                <a:latin typeface="Calibri"/>
                <a:cs typeface="Calibri" pitchFamily="34" charset="0"/>
              </a:rPr>
              <a:t>, 2012</a:t>
            </a:r>
            <a:endParaRPr lang="pt-BR" i="1" dirty="0">
              <a:solidFill>
                <a:prstClr val="white"/>
              </a:solidFill>
              <a:latin typeface="Calibri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.bp.blogspot.com/_NpGKYfMFNIg/R4vmjZsT26I/AAAAAAAAAA0/cFvF4yX3y08/s320/editorial_3idade_clip_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03" y="-171400"/>
            <a:ext cx="9184815" cy="7128792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4" name="Group 3"/>
          <p:cNvGrpSpPr/>
          <p:nvPr/>
        </p:nvGrpSpPr>
        <p:grpSpPr>
          <a:xfrm>
            <a:off x="73740" y="72388"/>
            <a:ext cx="3312368" cy="1944216"/>
            <a:chOff x="755585" y="1844824"/>
            <a:chExt cx="2235493" cy="1788394"/>
          </a:xfrm>
          <a:solidFill>
            <a:schemeClr val="accent1">
              <a:lumMod val="75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755585" y="1844824"/>
              <a:ext cx="2235493" cy="178839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hueOff val="-1116192"/>
                <a:satOff val="6725"/>
                <a:lumOff val="5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5"/>
            <p:cNvSpPr/>
            <p:nvPr/>
          </p:nvSpPr>
          <p:spPr>
            <a:xfrm>
              <a:off x="807965" y="1897204"/>
              <a:ext cx="2130733" cy="1683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124460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pt-BR" sz="2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Cerca de 9 milhões de idosos necessitando de cuidados de longa duração</a:t>
              </a:r>
              <a:endParaRPr 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685800" y="990600"/>
            <a:ext cx="7772400" cy="3748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endParaRPr lang="en-GB" sz="4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2844" y="928670"/>
            <a:ext cx="8643998" cy="41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800"/>
              </a:spcBef>
              <a:buClr>
                <a:srgbClr val="FFFF66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4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ts val="1500"/>
              </a:spcBef>
              <a:buClr>
                <a:srgbClr val="FFFF66"/>
              </a:buClr>
              <a:buFont typeface="Bookman Old Style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GB" sz="80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Envelhecimento</a:t>
            </a:r>
            <a:r>
              <a:rPr lang="en-GB" sz="8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é </a:t>
            </a:r>
            <a:r>
              <a:rPr lang="en-GB" sz="80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uma</a:t>
            </a:r>
            <a:r>
              <a:rPr lang="en-GB" sz="8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80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questão</a:t>
            </a:r>
            <a:r>
              <a:rPr lang="en-GB" sz="8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GB" sz="80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saúde</a:t>
            </a:r>
            <a:r>
              <a:rPr lang="en-GB" sz="8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80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pública</a:t>
            </a:r>
            <a:r>
              <a:rPr lang="en-GB" sz="8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”</a:t>
            </a:r>
            <a:endParaRPr lang="en-GB" sz="8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48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4" descr="image0046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46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WordArt 5"/>
          <p:cNvSpPr>
            <a:spLocks noChangeArrowheads="1" noChangeShapeType="1" noTextEdit="1"/>
          </p:cNvSpPr>
          <p:nvPr/>
        </p:nvSpPr>
        <p:spPr bwMode="auto">
          <a:xfrm>
            <a:off x="3203575" y="5733256"/>
            <a:ext cx="5940425" cy="836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ou nem tanto...</a:t>
            </a:r>
          </a:p>
        </p:txBody>
      </p:sp>
    </p:spTree>
    <p:extLst>
      <p:ext uri="{BB962C8B-B14F-4D97-AF65-F5344CB8AC3E}">
        <p14:creationId xmlns:p14="http://schemas.microsoft.com/office/powerpoint/2010/main" val="16824519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5E5"/>
              </a:clrFrom>
              <a:clrTo>
                <a:srgbClr val="FCF5E5">
                  <a:alpha val="0"/>
                </a:srgbClr>
              </a:clrTo>
            </a:clrChange>
            <a:lum bright="10000" contrast="30000"/>
          </a:blip>
          <a:srcRect/>
          <a:stretch>
            <a:fillRect/>
          </a:stretch>
        </p:blipFill>
        <p:spPr bwMode="auto">
          <a:xfrm>
            <a:off x="144463" y="144462"/>
            <a:ext cx="3784595" cy="659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 explicativo em forma de nuvem 2"/>
          <p:cNvSpPr/>
          <p:nvPr/>
        </p:nvSpPr>
        <p:spPr>
          <a:xfrm>
            <a:off x="4000496" y="357166"/>
            <a:ext cx="5143504" cy="3071834"/>
          </a:xfrm>
          <a:prstGeom prst="cloudCallout">
            <a:avLst>
              <a:gd name="adj1" fmla="val -63605"/>
              <a:gd name="adj2" fmla="val -43239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Algumas premissas..</a:t>
            </a:r>
            <a:endParaRPr lang="pt-BR" sz="5400" i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0" y="500042"/>
            <a:ext cx="9144000" cy="350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algn="ctr">
              <a:spcBef>
                <a:spcPts val="1100"/>
              </a:spcBef>
              <a:buClr>
                <a:srgbClr val="FFFF66"/>
              </a:buClr>
              <a:buFont typeface="Bookman Old Style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8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ENVELHECER:</a:t>
            </a:r>
            <a:r>
              <a:rPr lang="en-GB" sz="6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341313" indent="-341313" algn="ctr">
              <a:spcBef>
                <a:spcPts val="1100"/>
              </a:spcBef>
              <a:buClr>
                <a:srgbClr val="FFFF66"/>
              </a:buClr>
              <a:buFont typeface="Bookman Old Style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6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melhor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coisa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que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pode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acontecer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...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2844" y="4429132"/>
            <a:ext cx="8858280" cy="1526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spcBef>
                <a:spcPts val="1100"/>
              </a:spcBef>
              <a:buClr>
                <a:srgbClr val="FFFF66"/>
              </a:buClr>
              <a:buFont typeface="Bookman Old Style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341313" indent="-341313">
              <a:spcBef>
                <a:spcPts val="1100"/>
              </a:spcBef>
              <a:buClr>
                <a:srgbClr val="FFFF66"/>
              </a:buClr>
              <a:buFont typeface="Bookman Old Style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é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só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pensar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na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alternativa</a:t>
            </a:r>
            <a:r>
              <a:rPr lang="en-GB" sz="6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685800" y="990600"/>
            <a:ext cx="7772400" cy="3748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r>
              <a:rPr lang="en-GB" sz="4000">
                <a:solidFill>
                  <a:srgbClr val="FFFFFF"/>
                </a:solidFill>
                <a:latin typeface="Tahoma" pitchFamily="34" charset="0"/>
              </a:rPr>
              <a:t/>
            </a:r>
            <a:br>
              <a:rPr lang="en-GB" sz="4000">
                <a:solidFill>
                  <a:srgbClr val="FFFFFF"/>
                </a:solidFill>
                <a:latin typeface="Tahoma" pitchFamily="34" charset="0"/>
              </a:rPr>
            </a:br>
            <a:endParaRPr lang="en-GB" sz="40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85720" y="214290"/>
            <a:ext cx="8643998" cy="41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800"/>
              </a:spcBef>
              <a:buClr>
                <a:srgbClr val="FFFF66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4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ts val="1500"/>
              </a:spcBef>
              <a:buClr>
                <a:srgbClr val="FFFF66"/>
              </a:buClr>
              <a:buFont typeface="Bookman Old Style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en-GB" sz="8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abordagem</a:t>
            </a:r>
            <a:r>
              <a:rPr lang="en-GB" sz="8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do “</a:t>
            </a:r>
            <a:r>
              <a:rPr lang="en-GB" sz="8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envelhecimento</a:t>
            </a:r>
            <a:r>
              <a:rPr lang="en-GB" sz="8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en-GB" sz="8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saúde</a:t>
            </a:r>
            <a:r>
              <a:rPr lang="en-GB" sz="8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” sob a </a:t>
            </a:r>
            <a:r>
              <a:rPr lang="en-GB" sz="8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ótica</a:t>
            </a:r>
            <a:r>
              <a:rPr lang="en-GB" sz="8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en-GB" sz="80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curso</a:t>
            </a:r>
            <a:r>
              <a:rPr lang="en-GB" sz="8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GB" sz="80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vida</a:t>
            </a:r>
            <a:endParaRPr lang="en-GB" sz="8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0" y="571480"/>
            <a:ext cx="4143372" cy="542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en-GB" sz="54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crianças</a:t>
            </a:r>
            <a:r>
              <a:rPr lang="en-GB" sz="5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en-GB" sz="5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Ontem</a:t>
            </a:r>
            <a:r>
              <a:rPr lang="en-GB" sz="5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54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são</a:t>
            </a:r>
            <a:r>
              <a:rPr lang="en-GB" sz="5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54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os</a:t>
            </a:r>
            <a: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54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adultos</a:t>
            </a:r>
            <a:r>
              <a:rPr lang="en-GB" sz="5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en-GB" sz="5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Hoje</a:t>
            </a:r>
            <a: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GB" sz="54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os</a:t>
            </a:r>
            <a: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54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idosos</a:t>
            </a:r>
            <a:r>
              <a:rPr lang="en-GB" sz="5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5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en-GB" sz="5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Amanhã</a:t>
            </a:r>
            <a:endParaRPr lang="en-GB" sz="5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7" y="785794"/>
            <a:ext cx="5143504" cy="53924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200" dirty="0">
              <a:solidFill>
                <a:srgbClr val="FFFFFF"/>
              </a:solidFill>
            </a:endParaRPr>
          </a:p>
        </p:txBody>
      </p:sp>
      <p:sp>
        <p:nvSpPr>
          <p:cNvPr id="484355" name="Freeform 3"/>
          <p:cNvSpPr>
            <a:spLocks/>
          </p:cNvSpPr>
          <p:nvPr/>
        </p:nvSpPr>
        <p:spPr bwMode="auto">
          <a:xfrm>
            <a:off x="1692275" y="2492375"/>
            <a:ext cx="5256213" cy="3024188"/>
          </a:xfrm>
          <a:custGeom>
            <a:avLst/>
            <a:gdLst>
              <a:gd name="T0" fmla="*/ 0 w 3674"/>
              <a:gd name="T1" fmla="*/ 0 h 1950"/>
              <a:gd name="T2" fmla="*/ 2147483647 w 3674"/>
              <a:gd name="T3" fmla="*/ 2147483647 h 1950"/>
              <a:gd name="T4" fmla="*/ 2147483647 w 3674"/>
              <a:gd name="T5" fmla="*/ 2147483647 h 1950"/>
              <a:gd name="T6" fmla="*/ 2147483647 w 3674"/>
              <a:gd name="T7" fmla="*/ 2147483647 h 1950"/>
              <a:gd name="T8" fmla="*/ 2147483647 w 3674"/>
              <a:gd name="T9" fmla="*/ 2147483647 h 1950"/>
              <a:gd name="T10" fmla="*/ 2147483647 w 3674"/>
              <a:gd name="T11" fmla="*/ 2147483647 h 1950"/>
              <a:gd name="T12" fmla="*/ 2147483647 w 3674"/>
              <a:gd name="T13" fmla="*/ 2147483647 h 1950"/>
              <a:gd name="T14" fmla="*/ 2147483647 w 3674"/>
              <a:gd name="T15" fmla="*/ 2147483647 h 1950"/>
              <a:gd name="T16" fmla="*/ 2147483647 w 3674"/>
              <a:gd name="T17" fmla="*/ 2147483647 h 19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74"/>
              <a:gd name="T28" fmla="*/ 0 h 1950"/>
              <a:gd name="T29" fmla="*/ 3674 w 3674"/>
              <a:gd name="T30" fmla="*/ 1950 h 19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74" h="1950">
                <a:moveTo>
                  <a:pt x="0" y="0"/>
                </a:moveTo>
                <a:cubicBezTo>
                  <a:pt x="321" y="3"/>
                  <a:pt x="643" y="7"/>
                  <a:pt x="907" y="45"/>
                </a:cubicBezTo>
                <a:cubicBezTo>
                  <a:pt x="1171" y="83"/>
                  <a:pt x="1398" y="150"/>
                  <a:pt x="1587" y="226"/>
                </a:cubicBezTo>
                <a:cubicBezTo>
                  <a:pt x="1776" y="302"/>
                  <a:pt x="1912" y="408"/>
                  <a:pt x="2041" y="499"/>
                </a:cubicBezTo>
                <a:cubicBezTo>
                  <a:pt x="2170" y="590"/>
                  <a:pt x="2252" y="665"/>
                  <a:pt x="2358" y="771"/>
                </a:cubicBezTo>
                <a:cubicBezTo>
                  <a:pt x="2464" y="877"/>
                  <a:pt x="2585" y="1028"/>
                  <a:pt x="2676" y="1134"/>
                </a:cubicBezTo>
                <a:cubicBezTo>
                  <a:pt x="2767" y="1240"/>
                  <a:pt x="2813" y="1308"/>
                  <a:pt x="2903" y="1406"/>
                </a:cubicBezTo>
                <a:cubicBezTo>
                  <a:pt x="2993" y="1504"/>
                  <a:pt x="3091" y="1632"/>
                  <a:pt x="3220" y="1723"/>
                </a:cubicBezTo>
                <a:cubicBezTo>
                  <a:pt x="3349" y="1814"/>
                  <a:pt x="3511" y="1882"/>
                  <a:pt x="3674" y="1950"/>
                </a:cubicBezTo>
              </a:path>
            </a:pathLst>
          </a:custGeom>
          <a:noFill/>
          <a:ln w="571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4356" name="Freeform 4"/>
          <p:cNvSpPr>
            <a:spLocks/>
          </p:cNvSpPr>
          <p:nvPr/>
        </p:nvSpPr>
        <p:spPr bwMode="auto">
          <a:xfrm>
            <a:off x="1692275" y="2492375"/>
            <a:ext cx="5761038" cy="3106738"/>
          </a:xfrm>
          <a:custGeom>
            <a:avLst/>
            <a:gdLst>
              <a:gd name="T0" fmla="*/ 2147483647 w 3629"/>
              <a:gd name="T1" fmla="*/ 2147483647 h 1957"/>
              <a:gd name="T2" fmla="*/ 2147483647 w 3629"/>
              <a:gd name="T3" fmla="*/ 2147483647 h 1957"/>
              <a:gd name="T4" fmla="*/ 2147483647 w 3629"/>
              <a:gd name="T5" fmla="*/ 2147483647 h 1957"/>
              <a:gd name="T6" fmla="*/ 2147483647 w 3629"/>
              <a:gd name="T7" fmla="*/ 2147483647 h 1957"/>
              <a:gd name="T8" fmla="*/ 2147483647 w 3629"/>
              <a:gd name="T9" fmla="*/ 2147483647 h 1957"/>
              <a:gd name="T10" fmla="*/ 2147483647 w 3629"/>
              <a:gd name="T11" fmla="*/ 2147483647 h 1957"/>
              <a:gd name="T12" fmla="*/ 2147483647 w 3629"/>
              <a:gd name="T13" fmla="*/ 2147483647 h 1957"/>
              <a:gd name="T14" fmla="*/ 2147483647 w 3629"/>
              <a:gd name="T15" fmla="*/ 2147483647 h 1957"/>
              <a:gd name="T16" fmla="*/ 2147483647 w 3629"/>
              <a:gd name="T17" fmla="*/ 2147483647 h 1957"/>
              <a:gd name="T18" fmla="*/ 2147483647 w 3629"/>
              <a:gd name="T19" fmla="*/ 2147483647 h 1957"/>
              <a:gd name="T20" fmla="*/ 0 w 3629"/>
              <a:gd name="T21" fmla="*/ 2147483647 h 19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29"/>
              <a:gd name="T34" fmla="*/ 0 h 1957"/>
              <a:gd name="T35" fmla="*/ 3629 w 3629"/>
              <a:gd name="T36" fmla="*/ 1957 h 19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29" h="1957">
                <a:moveTo>
                  <a:pt x="3629" y="1957"/>
                </a:moveTo>
                <a:cubicBezTo>
                  <a:pt x="3515" y="1881"/>
                  <a:pt x="3402" y="1806"/>
                  <a:pt x="3311" y="1685"/>
                </a:cubicBezTo>
                <a:cubicBezTo>
                  <a:pt x="3220" y="1564"/>
                  <a:pt x="3162" y="1381"/>
                  <a:pt x="3084" y="1231"/>
                </a:cubicBezTo>
                <a:cubicBezTo>
                  <a:pt x="3006" y="1081"/>
                  <a:pt x="2942" y="923"/>
                  <a:pt x="2844" y="787"/>
                </a:cubicBezTo>
                <a:cubicBezTo>
                  <a:pt x="2746" y="651"/>
                  <a:pt x="2629" y="515"/>
                  <a:pt x="2495" y="415"/>
                </a:cubicBezTo>
                <a:cubicBezTo>
                  <a:pt x="2361" y="315"/>
                  <a:pt x="2207" y="248"/>
                  <a:pt x="2041" y="188"/>
                </a:cubicBezTo>
                <a:cubicBezTo>
                  <a:pt x="1875" y="128"/>
                  <a:pt x="1671" y="82"/>
                  <a:pt x="1497" y="52"/>
                </a:cubicBezTo>
                <a:cubicBezTo>
                  <a:pt x="1323" y="22"/>
                  <a:pt x="1134" y="14"/>
                  <a:pt x="998" y="7"/>
                </a:cubicBezTo>
                <a:cubicBezTo>
                  <a:pt x="862" y="0"/>
                  <a:pt x="801" y="7"/>
                  <a:pt x="680" y="7"/>
                </a:cubicBezTo>
                <a:cubicBezTo>
                  <a:pt x="559" y="7"/>
                  <a:pt x="385" y="7"/>
                  <a:pt x="272" y="7"/>
                </a:cubicBezTo>
                <a:cubicBezTo>
                  <a:pt x="159" y="7"/>
                  <a:pt x="79" y="7"/>
                  <a:pt x="0" y="7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4357" name="Freeform 5"/>
          <p:cNvSpPr>
            <a:spLocks/>
          </p:cNvSpPr>
          <p:nvPr/>
        </p:nvSpPr>
        <p:spPr bwMode="auto">
          <a:xfrm>
            <a:off x="1692275" y="2492375"/>
            <a:ext cx="5689600" cy="3106738"/>
          </a:xfrm>
          <a:custGeom>
            <a:avLst/>
            <a:gdLst>
              <a:gd name="T0" fmla="*/ 2147483647 w 3221"/>
              <a:gd name="T1" fmla="*/ 2147483647 h 1957"/>
              <a:gd name="T2" fmla="*/ 2147483647 w 3221"/>
              <a:gd name="T3" fmla="*/ 2147483647 h 1957"/>
              <a:gd name="T4" fmla="*/ 2147483647 w 3221"/>
              <a:gd name="T5" fmla="*/ 2147483647 h 1957"/>
              <a:gd name="T6" fmla="*/ 2147483647 w 3221"/>
              <a:gd name="T7" fmla="*/ 2147483647 h 1957"/>
              <a:gd name="T8" fmla="*/ 2147483647 w 3221"/>
              <a:gd name="T9" fmla="*/ 2147483647 h 1957"/>
              <a:gd name="T10" fmla="*/ 2147483647 w 3221"/>
              <a:gd name="T11" fmla="*/ 2147483647 h 1957"/>
              <a:gd name="T12" fmla="*/ 2147483647 w 3221"/>
              <a:gd name="T13" fmla="*/ 2147483647 h 1957"/>
              <a:gd name="T14" fmla="*/ 2147483647 w 3221"/>
              <a:gd name="T15" fmla="*/ 2147483647 h 1957"/>
              <a:gd name="T16" fmla="*/ 0 w 3221"/>
              <a:gd name="T17" fmla="*/ 2147483647 h 195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21"/>
              <a:gd name="T28" fmla="*/ 0 h 1957"/>
              <a:gd name="T29" fmla="*/ 3221 w 3221"/>
              <a:gd name="T30" fmla="*/ 1957 h 195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21" h="1957">
                <a:moveTo>
                  <a:pt x="3221" y="1957"/>
                </a:moveTo>
                <a:cubicBezTo>
                  <a:pt x="3077" y="1881"/>
                  <a:pt x="2931" y="1808"/>
                  <a:pt x="2813" y="1685"/>
                </a:cubicBezTo>
                <a:cubicBezTo>
                  <a:pt x="2695" y="1562"/>
                  <a:pt x="2606" y="1355"/>
                  <a:pt x="2513" y="1217"/>
                </a:cubicBezTo>
                <a:cubicBezTo>
                  <a:pt x="2420" y="1079"/>
                  <a:pt x="2364" y="982"/>
                  <a:pt x="2255" y="856"/>
                </a:cubicBezTo>
                <a:cubicBezTo>
                  <a:pt x="2146" y="730"/>
                  <a:pt x="2047" y="579"/>
                  <a:pt x="1860" y="460"/>
                </a:cubicBezTo>
                <a:cubicBezTo>
                  <a:pt x="1673" y="341"/>
                  <a:pt x="1331" y="211"/>
                  <a:pt x="1134" y="143"/>
                </a:cubicBezTo>
                <a:cubicBezTo>
                  <a:pt x="937" y="75"/>
                  <a:pt x="840" y="75"/>
                  <a:pt x="681" y="52"/>
                </a:cubicBezTo>
                <a:cubicBezTo>
                  <a:pt x="522" y="29"/>
                  <a:pt x="295" y="14"/>
                  <a:pt x="182" y="7"/>
                </a:cubicBezTo>
                <a:cubicBezTo>
                  <a:pt x="69" y="0"/>
                  <a:pt x="34" y="3"/>
                  <a:pt x="0" y="7"/>
                </a:cubicBezTo>
              </a:path>
            </a:pathLst>
          </a:custGeom>
          <a:noFill/>
          <a:ln w="571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4358" name="Line 6"/>
          <p:cNvSpPr>
            <a:spLocks noChangeShapeType="1"/>
          </p:cNvSpPr>
          <p:nvPr/>
        </p:nvSpPr>
        <p:spPr bwMode="auto">
          <a:xfrm>
            <a:off x="1692275" y="2492375"/>
            <a:ext cx="0" cy="3024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4359" name="Line 7"/>
          <p:cNvSpPr>
            <a:spLocks noChangeShapeType="1"/>
          </p:cNvSpPr>
          <p:nvPr/>
        </p:nvSpPr>
        <p:spPr bwMode="auto">
          <a:xfrm>
            <a:off x="1692275" y="5516563"/>
            <a:ext cx="5832475" cy="714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4360" name="Text Box 8"/>
          <p:cNvSpPr txBox="1">
            <a:spLocks noChangeArrowheads="1"/>
          </p:cNvSpPr>
          <p:nvPr/>
        </p:nvSpPr>
        <p:spPr bwMode="auto">
          <a:xfrm>
            <a:off x="1285852" y="5500702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0</a:t>
            </a:r>
          </a:p>
        </p:txBody>
      </p:sp>
      <p:sp>
        <p:nvSpPr>
          <p:cNvPr id="484361" name="Text Box 9"/>
          <p:cNvSpPr txBox="1">
            <a:spLocks noChangeArrowheads="1"/>
          </p:cNvSpPr>
          <p:nvPr/>
        </p:nvSpPr>
        <p:spPr bwMode="auto">
          <a:xfrm>
            <a:off x="827088" y="2344738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100</a:t>
            </a:r>
          </a:p>
        </p:txBody>
      </p:sp>
      <p:sp>
        <p:nvSpPr>
          <p:cNvPr id="484362" name="Text Box 10"/>
          <p:cNvSpPr txBox="1">
            <a:spLocks noChangeArrowheads="1"/>
          </p:cNvSpPr>
          <p:nvPr/>
        </p:nvSpPr>
        <p:spPr bwMode="auto">
          <a:xfrm rot="16200000">
            <a:off x="469081" y="3745705"/>
            <a:ext cx="1458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Sobrevida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84363" name="Text Box 11"/>
          <p:cNvSpPr txBox="1">
            <a:spLocks noChangeArrowheads="1"/>
          </p:cNvSpPr>
          <p:nvPr/>
        </p:nvSpPr>
        <p:spPr bwMode="auto">
          <a:xfrm>
            <a:off x="2195513" y="2913063"/>
            <a:ext cx="153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CC"/>
                </a:solidFill>
                <a:latin typeface="Times New Roman" pitchFamily="18" charset="0"/>
                <a:cs typeface="Tahoma" pitchFamily="34" charset="0"/>
              </a:rPr>
              <a:t>Morbidade</a:t>
            </a:r>
          </a:p>
        </p:txBody>
      </p:sp>
      <p:sp>
        <p:nvSpPr>
          <p:cNvPr id="484364" name="Text Box 12"/>
          <p:cNvSpPr txBox="1">
            <a:spLocks noChangeArrowheads="1"/>
          </p:cNvSpPr>
          <p:nvPr/>
        </p:nvSpPr>
        <p:spPr bwMode="auto">
          <a:xfrm>
            <a:off x="2916238" y="3489325"/>
            <a:ext cx="1900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6600"/>
                </a:solidFill>
                <a:latin typeface="Times New Roman" pitchFamily="18" charset="0"/>
                <a:cs typeface="Tahoma" pitchFamily="34" charset="0"/>
              </a:rPr>
              <a:t>Incapacidade</a:t>
            </a:r>
          </a:p>
        </p:txBody>
      </p:sp>
      <p:sp>
        <p:nvSpPr>
          <p:cNvPr id="484365" name="Text Box 13"/>
          <p:cNvSpPr txBox="1">
            <a:spLocks noChangeArrowheads="1"/>
          </p:cNvSpPr>
          <p:nvPr/>
        </p:nvSpPr>
        <p:spPr bwMode="auto">
          <a:xfrm>
            <a:off x="3779838" y="4210050"/>
            <a:ext cx="1711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ahoma" pitchFamily="34" charset="0"/>
              </a:rPr>
              <a:t>Mortalidade</a:t>
            </a:r>
          </a:p>
        </p:txBody>
      </p:sp>
      <p:sp>
        <p:nvSpPr>
          <p:cNvPr id="484366" name="Line 14"/>
          <p:cNvSpPr>
            <a:spLocks noChangeShapeType="1"/>
          </p:cNvSpPr>
          <p:nvPr/>
        </p:nvSpPr>
        <p:spPr bwMode="auto">
          <a:xfrm>
            <a:off x="5508625" y="4437063"/>
            <a:ext cx="10080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4367" name="Line 15"/>
          <p:cNvSpPr>
            <a:spLocks noChangeShapeType="1"/>
          </p:cNvSpPr>
          <p:nvPr/>
        </p:nvSpPr>
        <p:spPr bwMode="auto">
          <a:xfrm>
            <a:off x="4787900" y="3644900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4368" name="Line 16"/>
          <p:cNvSpPr>
            <a:spLocks noChangeShapeType="1"/>
          </p:cNvSpPr>
          <p:nvPr/>
        </p:nvSpPr>
        <p:spPr bwMode="auto">
          <a:xfrm>
            <a:off x="3708400" y="3141663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pt-BR" sz="2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4369" name="Text Box 17"/>
          <p:cNvSpPr txBox="1">
            <a:spLocks noChangeArrowheads="1"/>
          </p:cNvSpPr>
          <p:nvPr/>
        </p:nvSpPr>
        <p:spPr bwMode="auto">
          <a:xfrm>
            <a:off x="3857620" y="5715016"/>
            <a:ext cx="930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Idade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7164388" y="5656263"/>
            <a:ext cx="744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100 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0" y="64578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Fonte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: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Aplicaciones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de la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epidemiologia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al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estudio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de los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ancianos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.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Informe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de un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Grupo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Científico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de la OMS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sobre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 La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Epidemiologia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del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Envejecimento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.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Série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Informes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Técnicos</a:t>
            </a:r>
            <a:r>
              <a:rPr lang="en-US" sz="1000" dirty="0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, 1984</a:t>
            </a:r>
            <a:endParaRPr lang="en-US" sz="1000" dirty="0">
              <a:solidFill>
                <a:srgbClr val="000000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484373" name="Text Box 21"/>
          <p:cNvSpPr txBox="1">
            <a:spLocks noChangeArrowheads="1"/>
          </p:cNvSpPr>
          <p:nvPr/>
        </p:nvSpPr>
        <p:spPr bwMode="auto">
          <a:xfrm>
            <a:off x="214282" y="142852"/>
            <a:ext cx="87154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Tahoma" pitchFamily="34" charset="0"/>
              </a:rPr>
              <a:t>CURVAS HIPOTÉTICAS DE SOBREVIVÊNCIA E INCAPACIDADE</a:t>
            </a:r>
            <a:endParaRPr lang="en-US" sz="3600" b="1" dirty="0">
              <a:solidFill>
                <a:srgbClr val="C00000"/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055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8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8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8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8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8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8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8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8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8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8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8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8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8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8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8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5" grpId="0" animBg="1"/>
      <p:bldP spid="484356" grpId="0" animBg="1"/>
      <p:bldP spid="484357" grpId="0" animBg="1"/>
      <p:bldP spid="484358" grpId="0" animBg="1"/>
      <p:bldP spid="484359" grpId="0" animBg="1"/>
      <p:bldP spid="484360" grpId="0"/>
      <p:bldP spid="484361" grpId="0"/>
      <p:bldP spid="484362" grpId="0"/>
      <p:bldP spid="484363" grpId="0"/>
      <p:bldP spid="484364" grpId="0"/>
      <p:bldP spid="484365" grpId="0"/>
      <p:bldP spid="484366" grpId="0" animBg="1"/>
      <p:bldP spid="484367" grpId="0" animBg="1"/>
      <p:bldP spid="484368" grpId="0" animBg="1"/>
      <p:bldP spid="484369" grpId="0"/>
      <p:bldP spid="484370" grpId="0"/>
      <p:bldP spid="484372" grpId="0"/>
      <p:bldP spid="48437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Anti%20Aging%20Strateg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14313" y="6088063"/>
            <a:ext cx="8602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400" dirty="0">
                <a:solidFill>
                  <a:schemeClr val="bg1"/>
                </a:solidFill>
                <a:latin typeface="Calibri" pitchFamily="34" charset="0"/>
              </a:rPr>
              <a:t>MAS AFINAL, O QUE É ENVELHECER?</a:t>
            </a:r>
          </a:p>
        </p:txBody>
      </p:sp>
    </p:spTree>
    <p:extLst>
      <p:ext uri="{BB962C8B-B14F-4D97-AF65-F5344CB8AC3E}">
        <p14:creationId xmlns:p14="http://schemas.microsoft.com/office/powerpoint/2010/main" val="25961769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Anti%20Aging%20Strateg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07504" y="4869160"/>
            <a:ext cx="88569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dirty="0" smtClean="0">
                <a:solidFill>
                  <a:schemeClr val="bg1"/>
                </a:solidFill>
                <a:latin typeface="Calibri" pitchFamily="34" charset="0"/>
              </a:rPr>
              <a:t>ENVELHECER É UM PROCESSO BIOPSICOSOCIAL</a:t>
            </a:r>
            <a:endParaRPr lang="pt-BR" sz="5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812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nti%20Aging%20Strategie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9084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ln>
            <a:noFill/>
          </a:ln>
        </p:spPr>
        <p:txBody>
          <a:bodyPr/>
          <a:lstStyle/>
          <a:p>
            <a:pPr algn="ctr"/>
            <a:r>
              <a:rPr lang="pt-B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ENVELHECIMENTO SOCIAL</a:t>
            </a:r>
            <a:endParaRPr lang="pt-BR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91249"/>
            <a:ext cx="89644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sz="4000" b="1" dirty="0" smtClean="0">
                <a:latin typeface="Calibri" panose="020F0502020204030204" pitchFamily="34" charset="0"/>
              </a:rPr>
              <a:t>Mudança de papéis sociais ao longo da vida</a:t>
            </a:r>
          </a:p>
          <a:p>
            <a:pPr marL="0" indent="0" algn="ctr">
              <a:buNone/>
            </a:pPr>
            <a:endParaRPr lang="pt-BR" sz="4000" b="1" dirty="0" smtClean="0">
              <a:latin typeface="Calibri" panose="020F0502020204030204" pitchFamily="34" charset="0"/>
            </a:endParaRPr>
          </a:p>
          <a:p>
            <a:pPr lvl="1" algn="just"/>
            <a:r>
              <a:rPr lang="pt-BR" sz="3600" b="1" dirty="0" smtClean="0">
                <a:latin typeface="Calibri" panose="020F0502020204030204" pitchFamily="34" charset="0"/>
              </a:rPr>
              <a:t>Infância e adolescência: brincar e estudar</a:t>
            </a:r>
          </a:p>
          <a:p>
            <a:pPr lvl="1" algn="just"/>
            <a:r>
              <a:rPr lang="pt-BR" sz="3600" b="1" dirty="0" smtClean="0">
                <a:latin typeface="Calibri" panose="020F0502020204030204" pitchFamily="34" charset="0"/>
              </a:rPr>
              <a:t>Adulto: estudar, trabalhar, reproduzir, criar os filhos, </a:t>
            </a:r>
            <a:r>
              <a:rPr lang="pt-BR" sz="3600" b="1" dirty="0">
                <a:latin typeface="Calibri" panose="020F0502020204030204" pitchFamily="34" charset="0"/>
              </a:rPr>
              <a:t>prover a </a:t>
            </a:r>
            <a:r>
              <a:rPr lang="pt-BR" sz="3600" b="1" dirty="0" smtClean="0">
                <a:latin typeface="Calibri" panose="020F0502020204030204" pitchFamily="34" charset="0"/>
              </a:rPr>
              <a:t>família</a:t>
            </a:r>
          </a:p>
          <a:p>
            <a:pPr lvl="1" algn="just"/>
            <a:r>
              <a:rPr lang="pt-BR" sz="3600" b="1" dirty="0" smtClean="0">
                <a:latin typeface="Calibri" panose="020F0502020204030204" pitchFamily="34" charset="0"/>
              </a:rPr>
              <a:t>Idoso: aposentadoria, tempo livre(?)</a:t>
            </a:r>
            <a:endParaRPr lang="pt-BR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460096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427984" y="1700808"/>
            <a:ext cx="453821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pt-BR" sz="3000" b="1">
                <a:solidFill>
                  <a:srgbClr val="336699"/>
                </a:solidFill>
              </a:rPr>
              <a:t> Processo </a:t>
            </a:r>
            <a:r>
              <a:rPr lang="pt-BR" sz="3000" b="1">
                <a:solidFill>
                  <a:srgbClr val="CC0000"/>
                </a:solidFill>
              </a:rPr>
              <a:t>Assimétrico</a:t>
            </a:r>
          </a:p>
          <a:p>
            <a:pPr algn="just">
              <a:buFontTx/>
              <a:buChar char="•"/>
            </a:pPr>
            <a:endParaRPr lang="pt-BR" sz="3000" b="1">
              <a:solidFill>
                <a:srgbClr val="336699"/>
              </a:solidFill>
            </a:endParaRPr>
          </a:p>
          <a:p>
            <a:pPr algn="just">
              <a:buFontTx/>
              <a:buChar char="•"/>
            </a:pPr>
            <a:r>
              <a:rPr lang="pt-BR" sz="3000" b="1">
                <a:solidFill>
                  <a:srgbClr val="336699"/>
                </a:solidFill>
              </a:rPr>
              <a:t> Ninguém envelhece da mesma forma</a:t>
            </a:r>
          </a:p>
          <a:p>
            <a:pPr algn="just">
              <a:buFontTx/>
              <a:buChar char="•"/>
            </a:pPr>
            <a:endParaRPr lang="pt-BR" sz="3000" b="1">
              <a:solidFill>
                <a:srgbClr val="336699"/>
              </a:solidFill>
            </a:endParaRPr>
          </a:p>
          <a:p>
            <a:pPr algn="just">
              <a:buFontTx/>
              <a:buChar char="•"/>
            </a:pPr>
            <a:r>
              <a:rPr lang="pt-BR" sz="3000" b="1">
                <a:solidFill>
                  <a:srgbClr val="336699"/>
                </a:solidFill>
              </a:rPr>
              <a:t> </a:t>
            </a:r>
            <a:r>
              <a:rPr lang="pt-BR" sz="3000" b="1">
                <a:solidFill>
                  <a:srgbClr val="CC0000"/>
                </a:solidFill>
              </a:rPr>
              <a:t>Expressão própria</a:t>
            </a:r>
            <a:r>
              <a:rPr lang="pt-BR" sz="3000" b="1">
                <a:solidFill>
                  <a:srgbClr val="336699"/>
                </a:solidFill>
              </a:rPr>
              <a:t> em cada indivíduo</a:t>
            </a:r>
          </a:p>
          <a:p>
            <a:pPr algn="just"/>
            <a:endParaRPr lang="pt-BR" sz="3000" b="1">
              <a:solidFill>
                <a:srgbClr val="CC0000"/>
              </a:solidFill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555875" y="3644900"/>
            <a:ext cx="0" cy="287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2555875" y="5157788"/>
            <a:ext cx="0" cy="2873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24582" name="Picture 7" descr="~AUT0004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</a:blip>
          <a:srcRect l="3329" t="2779" r="5087"/>
          <a:stretch>
            <a:fillRect/>
          </a:stretch>
        </p:blipFill>
        <p:spPr bwMode="auto">
          <a:xfrm>
            <a:off x="107504" y="924287"/>
            <a:ext cx="4464620" cy="593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1187624" y="0"/>
            <a:ext cx="6635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ENVELHECIMENTO</a:t>
            </a:r>
            <a:endParaRPr lang="pt-BR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99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2555875" y="3644900"/>
            <a:ext cx="0" cy="287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25605" name="Picture 6" descr="~AUT0004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</a:blip>
          <a:srcRect l="3329" t="2779" r="5087"/>
          <a:stretch>
            <a:fillRect/>
          </a:stretch>
        </p:blipFill>
        <p:spPr bwMode="auto">
          <a:xfrm>
            <a:off x="0" y="908720"/>
            <a:ext cx="4499992" cy="598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6983" name="Picture 7" descr="Slide1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</a:blip>
          <a:srcRect r="52222"/>
          <a:stretch>
            <a:fillRect/>
          </a:stretch>
        </p:blipFill>
        <p:spPr bwMode="auto">
          <a:xfrm>
            <a:off x="4427983" y="980728"/>
            <a:ext cx="4765625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1187624" y="0"/>
            <a:ext cx="6635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ENVELHECIMENTO</a:t>
            </a:r>
            <a:endParaRPr lang="pt-BR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9793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5123" name="Picture 2" descr="image00878"/>
          <p:cNvPicPr>
            <a:picLocks noChangeAspect="1" noChangeArrowheads="1"/>
          </p:cNvPicPr>
          <p:nvPr/>
        </p:nvPicPr>
        <p:blipFill>
          <a:blip r:embed="rId2" cstate="print"/>
          <a:srcRect b="23750"/>
          <a:stretch>
            <a:fillRect/>
          </a:stretch>
        </p:blipFill>
        <p:spPr bwMode="auto">
          <a:xfrm>
            <a:off x="3055938" y="0"/>
            <a:ext cx="6053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0" y="4221088"/>
            <a:ext cx="5869161" cy="24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com relações</a:t>
            </a:r>
          </a:p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bem construídas...</a:t>
            </a:r>
          </a:p>
        </p:txBody>
      </p:sp>
    </p:spTree>
    <p:extLst>
      <p:ext uri="{BB962C8B-B14F-4D97-AF65-F5344CB8AC3E}">
        <p14:creationId xmlns:p14="http://schemas.microsoft.com/office/powerpoint/2010/main" val="14231771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2555875" y="3644900"/>
            <a:ext cx="0" cy="287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25605" name="Picture 6" descr="~AUT0004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</a:blip>
          <a:srcRect l="3329" t="2779" r="5087"/>
          <a:stretch>
            <a:fillRect/>
          </a:stretch>
        </p:blipFill>
        <p:spPr bwMode="auto">
          <a:xfrm>
            <a:off x="0" y="908720"/>
            <a:ext cx="4499992" cy="598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6983" name="Picture 7" descr="Slide1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</a:blip>
          <a:srcRect r="52222"/>
          <a:stretch>
            <a:fillRect/>
          </a:stretch>
        </p:blipFill>
        <p:spPr bwMode="auto">
          <a:xfrm>
            <a:off x="4427983" y="980728"/>
            <a:ext cx="4765625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1187624" y="0"/>
            <a:ext cx="6635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ENVELHECIMENTO</a:t>
            </a:r>
            <a:endParaRPr lang="pt-BR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83568" y="5288340"/>
            <a:ext cx="8100492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336699"/>
                </a:solidFill>
              </a:rPr>
              <a:t>AÇÃO DO TEMPO COMUM A TODOS</a:t>
            </a:r>
          </a:p>
          <a:p>
            <a:pPr algn="ctr"/>
            <a:r>
              <a:rPr lang="pt-BR" sz="3200" b="1" dirty="0">
                <a:solidFill>
                  <a:srgbClr val="336699"/>
                </a:solidFill>
              </a:rPr>
              <a:t>+</a:t>
            </a:r>
          </a:p>
          <a:p>
            <a:pPr algn="ctr"/>
            <a:r>
              <a:rPr lang="pt-BR" sz="3200" b="1" dirty="0">
                <a:solidFill>
                  <a:srgbClr val="336699"/>
                </a:solidFill>
              </a:rPr>
              <a:t>MARCAS DA VIDA</a:t>
            </a:r>
            <a:endParaRPr lang="pt-BR" sz="32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878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uchsun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73050" y="260350"/>
            <a:ext cx="3927475" cy="55292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7" name="Picture 3" descr="nosun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4806950" y="260350"/>
            <a:ext cx="3941763" cy="55292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1188" y="6018213"/>
            <a:ext cx="3200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rgbClr val="CC0000"/>
                </a:solidFill>
              </a:rPr>
              <a:t>62 anos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289550" y="6018213"/>
            <a:ext cx="3124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rgbClr val="CC0000"/>
                </a:solidFill>
              </a:rPr>
              <a:t>91 anos</a:t>
            </a:r>
          </a:p>
        </p:txBody>
      </p:sp>
    </p:spTree>
    <p:extLst>
      <p:ext uri="{BB962C8B-B14F-4D97-AF65-F5344CB8AC3E}">
        <p14:creationId xmlns:p14="http://schemas.microsoft.com/office/powerpoint/2010/main" val="34180822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Anti%20Aging%20Strateg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07504" y="5792490"/>
            <a:ext cx="88569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dirty="0" smtClean="0">
                <a:solidFill>
                  <a:schemeClr val="bg1"/>
                </a:solidFill>
                <a:latin typeface="Calibri" pitchFamily="34" charset="0"/>
              </a:rPr>
              <a:t>ENVELHECIMENTO BIOLÓGICO</a:t>
            </a:r>
            <a:endParaRPr lang="pt-BR" sz="5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092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6" descr="Anti%20Aging%20Strategie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9084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7848872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pt-BR" sz="4000" b="1" dirty="0">
                <a:latin typeface="Calibri" pitchFamily="34" charset="0"/>
              </a:rPr>
              <a:t>Processo </a:t>
            </a:r>
            <a:r>
              <a:rPr lang="pt-BR" sz="4000" b="1" dirty="0" smtClean="0">
                <a:latin typeface="Calibri" pitchFamily="34" charset="0"/>
              </a:rPr>
              <a:t>sequencial, </a:t>
            </a:r>
            <a:r>
              <a:rPr lang="pt-BR" sz="4000" b="1" dirty="0">
                <a:latin typeface="Calibri" pitchFamily="34" charset="0"/>
              </a:rPr>
              <a:t>individual, acumulativo, irreversível, não patológico, de deterioração de um organismo maduro, próprio a todos os membros de uma espécie, de maneira que o tempo o torne menos capaz de fazer frente ao estresse do meio-ambiente e, portanto, aumente sua possibilidade de morte </a:t>
            </a:r>
            <a:endParaRPr lang="pt-BR" sz="4000" b="1" dirty="0" smtClean="0">
              <a:latin typeface="Calibri" pitchFamily="34" charset="0"/>
            </a:endParaRPr>
          </a:p>
          <a:p>
            <a:pPr algn="r"/>
            <a:r>
              <a:rPr lang="pt-BR" b="1" dirty="0" smtClean="0">
                <a:latin typeface="Calibri" pitchFamily="34" charset="0"/>
              </a:rPr>
              <a:t>(</a:t>
            </a:r>
            <a:r>
              <a:rPr lang="pt-BR" sz="2400" b="1" dirty="0">
                <a:latin typeface="Calibri" pitchFamily="34" charset="0"/>
              </a:rPr>
              <a:t>OPAS, 1993)</a:t>
            </a:r>
          </a:p>
        </p:txBody>
      </p:sp>
    </p:spTree>
    <p:extLst>
      <p:ext uri="{BB962C8B-B14F-4D97-AF65-F5344CB8AC3E}">
        <p14:creationId xmlns:p14="http://schemas.microsoft.com/office/powerpoint/2010/main" val="219423516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0" y="0"/>
            <a:ext cx="7308304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atin typeface="Calibri" pitchFamily="34" charset="0"/>
                <a:cs typeface="+mn-cs"/>
              </a:rPr>
              <a:t>Queda Funcional Fisiológica</a:t>
            </a:r>
          </a:p>
          <a:p>
            <a:pPr algn="ctr">
              <a:defRPr/>
            </a:pPr>
            <a:r>
              <a:rPr lang="pt-BR" sz="4400" b="1" dirty="0">
                <a:latin typeface="Calibri" pitchFamily="34" charset="0"/>
                <a:cs typeface="+mn-cs"/>
              </a:rPr>
              <a:t>(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Senescência</a:t>
            </a:r>
            <a:r>
              <a:rPr lang="pt-BR" sz="4400" b="1" dirty="0">
                <a:latin typeface="Calibri" pitchFamily="34" charset="0"/>
                <a:cs typeface="+mn-cs"/>
              </a:rPr>
              <a:t>)</a:t>
            </a:r>
          </a:p>
        </p:txBody>
      </p:sp>
      <p:pic>
        <p:nvPicPr>
          <p:cNvPr id="3" name="Picture 5" descr="Idosa andando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 bwMode="auto">
          <a:xfrm>
            <a:off x="179512" y="1484784"/>
            <a:ext cx="3643338" cy="537321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Espaço Reservado para Conteúdo 3"/>
          <p:cNvSpPr txBox="1">
            <a:spLocks/>
          </p:cNvSpPr>
          <p:nvPr/>
        </p:nvSpPr>
        <p:spPr>
          <a:xfrm>
            <a:off x="3493972" y="1628800"/>
            <a:ext cx="5632342" cy="2044824"/>
          </a:xfrm>
          <a:prstGeom prst="rect">
            <a:avLst/>
          </a:prstGeom>
        </p:spPr>
        <p:txBody>
          <a:bodyPr/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Font typeface="Wingdings" pitchFamily="2" charset="2"/>
              <a:buNone/>
            </a:pPr>
            <a:r>
              <a:rPr lang="pt-BR" sz="3600" i="1" kern="0" dirty="0" smtClean="0"/>
              <a:t>Processo normal de envelhecimento: capacidade de adaptação do indivíduo aos rigores e agressões do meio ambiente</a:t>
            </a:r>
            <a:endParaRPr lang="pt-BR" sz="3600" i="1" kern="0" dirty="0"/>
          </a:p>
        </p:txBody>
      </p:sp>
    </p:spTree>
    <p:extLst>
      <p:ext uri="{BB962C8B-B14F-4D97-AF65-F5344CB8AC3E}">
        <p14:creationId xmlns:p14="http://schemas.microsoft.com/office/powerpoint/2010/main" val="2396951619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339752" y="5411450"/>
            <a:ext cx="6804248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atin typeface="Calibri" pitchFamily="34" charset="0"/>
                <a:cs typeface="+mn-cs"/>
              </a:rPr>
              <a:t>Queda Funcional Patológica</a:t>
            </a:r>
          </a:p>
          <a:p>
            <a:pPr algn="ctr">
              <a:defRPr/>
            </a:pPr>
            <a:r>
              <a:rPr lang="pt-BR" sz="4400" b="1" dirty="0">
                <a:latin typeface="Calibri" pitchFamily="34" charset="0"/>
                <a:cs typeface="+mn-cs"/>
              </a:rPr>
              <a:t>(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Senilidade</a:t>
            </a:r>
            <a:r>
              <a:rPr lang="pt-BR" sz="4400" b="1" dirty="0">
                <a:latin typeface="Calibri" pitchFamily="34" charset="0"/>
                <a:cs typeface="+mn-cs"/>
              </a:rPr>
              <a:t>)</a:t>
            </a:r>
          </a:p>
        </p:txBody>
      </p:sp>
      <p:pic>
        <p:nvPicPr>
          <p:cNvPr id="4" name="Imagem 3" descr="idosa_andad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6344923" cy="5229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40783525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www.therapeutica.com.br/imagens/22.8.11dcnt.jpg"/>
          <p:cNvPicPr>
            <a:picLocks noChangeAspect="1" noChangeArrowheads="1"/>
          </p:cNvPicPr>
          <p:nvPr/>
        </p:nvPicPr>
        <p:blipFill>
          <a:blip r:embed="rId2" cstate="print"/>
          <a:srcRect l="5040" t="7065" r="4241" b="6132"/>
          <a:stretch>
            <a:fillRect/>
          </a:stretch>
        </p:blipFill>
        <p:spPr bwMode="auto">
          <a:xfrm>
            <a:off x="32127" y="17797"/>
            <a:ext cx="9111873" cy="6840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58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1340768"/>
          </a:xfrm>
        </p:spPr>
        <p:txBody>
          <a:bodyPr>
            <a:noAutofit/>
          </a:bodyPr>
          <a:lstStyle/>
          <a:p>
            <a:pPr algn="just"/>
            <a:r>
              <a:rPr lang="pt-BR" sz="3200" b="1" dirty="0" smtClean="0"/>
              <a:t>Distribuição (%) dos idosos segundo doenças crônicas referidas. São Paulo, Estudo SABE, 2010.</a:t>
            </a:r>
            <a:endParaRPr lang="pt-BR" sz="3200" b="1" dirty="0"/>
          </a:p>
        </p:txBody>
      </p:sp>
      <p:graphicFrame>
        <p:nvGraphicFramePr>
          <p:cNvPr id="4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850863"/>
              </p:ext>
            </p:extLst>
          </p:nvPr>
        </p:nvGraphicFramePr>
        <p:xfrm>
          <a:off x="2051720" y="1124747"/>
          <a:ext cx="6840760" cy="5623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2723"/>
                <a:gridCol w="2648037"/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Doenças crônicas</a:t>
                      </a:r>
                      <a:endParaRPr lang="pt-B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pt-B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+mn-lt"/>
                          <a:cs typeface="Times New Roman" pitchFamily="18" charset="0"/>
                        </a:rPr>
                        <a:t>Número de doenças</a:t>
                      </a:r>
                      <a:endParaRPr lang="pt-BR" sz="2400" b="1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Nenhuma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16,6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Uma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28,0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Duas ou mais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55,4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+mn-lt"/>
                          <a:cs typeface="Times New Roman" pitchFamily="18" charset="0"/>
                        </a:rPr>
                        <a:t>Doenças </a:t>
                      </a:r>
                      <a:r>
                        <a:rPr lang="pt-BR" sz="2400" b="1" dirty="0" smtClean="0">
                          <a:latin typeface="+mn-lt"/>
                          <a:cs typeface="Times New Roman" pitchFamily="18" charset="0"/>
                        </a:rPr>
                        <a:t>crônicas referidas</a:t>
                      </a:r>
                      <a:endParaRPr lang="pt-BR" sz="2400" b="1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Hipertensão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67,0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Diabetes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25,0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DPOC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9,2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Doença cardiovascular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22,9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Acidente vascular cerebral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7,0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Doença osteoarticular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31,9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294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+mn-lt"/>
                          <a:cs typeface="Times New Roman" pitchFamily="18" charset="0"/>
                        </a:rPr>
                        <a:t>Osteoporose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+mn-lt"/>
                          <a:cs typeface="Times New Roman" pitchFamily="18" charset="0"/>
                        </a:rPr>
                        <a:t>19,4</a:t>
                      </a:r>
                      <a:endParaRPr lang="pt-BR" sz="24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1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7884368" y="764704"/>
            <a:ext cx="1259632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0000"/>
                </a:solidFill>
                <a:latin typeface="Calibri" pitchFamily="34" charset="0"/>
              </a:rPr>
              <a:t>OMS</a:t>
            </a:r>
            <a:r>
              <a:rPr lang="pt-BR" sz="1600" b="1" dirty="0">
                <a:solidFill>
                  <a:srgbClr val="000000"/>
                </a:solidFill>
                <a:latin typeface="Calibri" pitchFamily="34" charset="0"/>
              </a:rPr>
              <a:t>, 2005.</a:t>
            </a:r>
            <a:r>
              <a:rPr lang="pt-B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9939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Escopo para a prevenção das doenças e agravos crônicos não transmissíveis</a:t>
            </a:r>
            <a:endParaRPr lang="pt-BR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81429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 rot="20644526">
            <a:off x="539552" y="1737390"/>
            <a:ext cx="5821723" cy="212365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endParaRPr lang="pt-BR" sz="44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pt-BR" sz="4400" b="1" dirty="0" smtClean="0">
                <a:latin typeface="Calibri" pitchFamily="34" charset="0"/>
              </a:rPr>
              <a:t>   RESERVA FUNCIONAL  </a:t>
            </a:r>
          </a:p>
          <a:p>
            <a:pPr algn="ctr">
              <a:defRPr/>
            </a:pPr>
            <a:endParaRPr lang="pt-BR" sz="4400" b="1" dirty="0">
              <a:latin typeface="Calibri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95736" y="3429000"/>
            <a:ext cx="5884753" cy="28007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endParaRPr lang="pt-BR" sz="44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pt-BR" sz="4400" b="1" dirty="0" smtClean="0">
                <a:latin typeface="Calibri" pitchFamily="34" charset="0"/>
              </a:rPr>
              <a:t> O QUE OCORRE COM O </a:t>
            </a:r>
          </a:p>
          <a:p>
            <a:pPr algn="ctr">
              <a:defRPr/>
            </a:pPr>
            <a:r>
              <a:rPr lang="pt-BR" sz="4400" b="1" dirty="0" smtClean="0">
                <a:latin typeface="Calibri" pitchFamily="34" charset="0"/>
              </a:rPr>
              <a:t>ENVELHECIMENTO?</a:t>
            </a:r>
          </a:p>
          <a:p>
            <a:pPr algn="ctr">
              <a:defRPr/>
            </a:pPr>
            <a:endParaRPr lang="pt-BR" sz="44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3" descr="image01641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387424"/>
            <a:ext cx="66421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5"/>
          <p:cNvSpPr>
            <a:spLocks noChangeArrowheads="1" noChangeShapeType="1" noTextEdit="1"/>
          </p:cNvSpPr>
          <p:nvPr/>
        </p:nvSpPr>
        <p:spPr bwMode="auto">
          <a:xfrm>
            <a:off x="1763688" y="5805264"/>
            <a:ext cx="5400724" cy="9082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ou </a:t>
            </a:r>
            <a:r>
              <a:rPr lang="pt-B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,  nem </a:t>
            </a:r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tanto...</a:t>
            </a:r>
          </a:p>
        </p:txBody>
      </p:sp>
    </p:spTree>
    <p:extLst>
      <p:ext uri="{BB962C8B-B14F-4D97-AF65-F5344CB8AC3E}">
        <p14:creationId xmlns:p14="http://schemas.microsoft.com/office/powerpoint/2010/main" val="32443517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9"/>
          <p:cNvGrpSpPr>
            <a:grpSpLocks/>
          </p:cNvGrpSpPr>
          <p:nvPr/>
        </p:nvGrpSpPr>
        <p:grpSpPr bwMode="auto">
          <a:xfrm>
            <a:off x="466724" y="-285776"/>
            <a:ext cx="8177242" cy="7000900"/>
            <a:chOff x="762000" y="0"/>
            <a:chExt cx="7772400" cy="6643710"/>
          </a:xfrm>
        </p:grpSpPr>
        <p:sp>
          <p:nvSpPr>
            <p:cNvPr id="10244" name="AutoShape 2" descr="Reserva"/>
            <p:cNvSpPr>
              <a:spLocks noChangeAspect="1" noChangeArrowheads="1"/>
            </p:cNvSpPr>
            <p:nvPr/>
          </p:nvSpPr>
          <p:spPr bwMode="auto">
            <a:xfrm>
              <a:off x="4424363" y="3281363"/>
              <a:ext cx="296862" cy="29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245" name="AutoShape 3" descr="Reserva"/>
            <p:cNvSpPr>
              <a:spLocks noChangeAspect="1" noChangeArrowheads="1"/>
            </p:cNvSpPr>
            <p:nvPr/>
          </p:nvSpPr>
          <p:spPr bwMode="auto">
            <a:xfrm>
              <a:off x="4424363" y="3281363"/>
              <a:ext cx="296862" cy="29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246" name="AutoShape 4" descr="Reserva"/>
            <p:cNvSpPr>
              <a:spLocks noChangeAspect="1" noChangeArrowheads="1"/>
            </p:cNvSpPr>
            <p:nvPr/>
          </p:nvSpPr>
          <p:spPr bwMode="auto">
            <a:xfrm>
              <a:off x="4424363" y="3281363"/>
              <a:ext cx="296862" cy="29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10247" name="Picture 5" descr="Gráfico"/>
            <p:cNvPicPr>
              <a:picLocks noChangeAspect="1" noChangeArrowheads="1"/>
            </p:cNvPicPr>
            <p:nvPr/>
          </p:nvPicPr>
          <p:blipFill>
            <a:blip r:embed="rId3" cstate="print">
              <a:lum bright="12000" contrast="-6000"/>
            </a:blip>
            <a:srcRect/>
            <a:stretch>
              <a:fillRect/>
            </a:stretch>
          </p:blipFill>
          <p:spPr bwMode="auto">
            <a:xfrm>
              <a:off x="1979613" y="1081110"/>
              <a:ext cx="5254625" cy="556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8" name="Rectangle 6"/>
            <p:cNvSpPr>
              <a:spLocks noChangeArrowheads="1"/>
            </p:cNvSpPr>
            <p:nvPr/>
          </p:nvSpPr>
          <p:spPr bwMode="auto">
            <a:xfrm>
              <a:off x="762000" y="0"/>
              <a:ext cx="7772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endParaRPr lang="pt-BR" sz="4400">
                <a:solidFill>
                  <a:srgbClr val="FF9933"/>
                </a:solidFill>
              </a:endParaRPr>
            </a:p>
          </p:txBody>
        </p:sp>
        <p:sp>
          <p:nvSpPr>
            <p:cNvPr id="10249" name="Rectangle 7"/>
            <p:cNvSpPr>
              <a:spLocks noChangeArrowheads="1"/>
            </p:cNvSpPr>
            <p:nvPr/>
          </p:nvSpPr>
          <p:spPr bwMode="auto">
            <a:xfrm>
              <a:off x="2759002" y="5116464"/>
              <a:ext cx="4319587" cy="936625"/>
            </a:xfrm>
            <a:prstGeom prst="rect">
              <a:avLst/>
            </a:prstGeom>
            <a:solidFill>
              <a:srgbClr val="FF0000">
                <a:alpha val="14117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50" name="AutoShape 8"/>
            <p:cNvSpPr>
              <a:spLocks noChangeArrowheads="1"/>
            </p:cNvSpPr>
            <p:nvPr/>
          </p:nvSpPr>
          <p:spPr bwMode="auto">
            <a:xfrm>
              <a:off x="3000364" y="1571612"/>
              <a:ext cx="144462" cy="3600450"/>
            </a:xfrm>
            <a:prstGeom prst="upDownArrow">
              <a:avLst>
                <a:gd name="adj1" fmla="val 50000"/>
                <a:gd name="adj2" fmla="val 3335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51" name="AutoShape 9"/>
            <p:cNvSpPr>
              <a:spLocks noChangeArrowheads="1"/>
            </p:cNvSpPr>
            <p:nvPr/>
          </p:nvSpPr>
          <p:spPr bwMode="auto">
            <a:xfrm>
              <a:off x="6357950" y="4000504"/>
              <a:ext cx="144463" cy="1079500"/>
            </a:xfrm>
            <a:prstGeom prst="upDownArrow">
              <a:avLst>
                <a:gd name="adj1" fmla="val 50000"/>
                <a:gd name="adj2" fmla="val 10001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142874" y="142852"/>
            <a:ext cx="9072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DIMINUIÇÃO DA RESERVA FUNCIONAL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29085" y="550585"/>
            <a:ext cx="5143509" cy="61863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pt-BR" sz="3600" b="1" dirty="0">
                <a:solidFill>
                  <a:srgbClr val="002060"/>
                </a:solidFill>
                <a:latin typeface="Calibri" pitchFamily="34" charset="0"/>
              </a:rPr>
              <a:t>Os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sinais e sintomas clássicos </a:t>
            </a:r>
            <a:r>
              <a:rPr lang="pt-BR" sz="3600" b="1" dirty="0">
                <a:solidFill>
                  <a:srgbClr val="002060"/>
                </a:solidFill>
                <a:latin typeface="Calibri" pitchFamily="34" charset="0"/>
              </a:rPr>
              <a:t>das doenças podem estar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ausentes</a:t>
            </a:r>
            <a:r>
              <a:rPr lang="pt-BR" sz="36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obscurecidos</a:t>
            </a:r>
            <a:r>
              <a:rPr lang="pt-BR" sz="3600" b="1" dirty="0">
                <a:solidFill>
                  <a:srgbClr val="002060"/>
                </a:solidFill>
                <a:latin typeface="Calibri" pitchFamily="34" charset="0"/>
              </a:rPr>
              <a:t> ou serem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atípicos</a:t>
            </a:r>
            <a:r>
              <a:rPr lang="pt-BR" sz="3600" b="1" dirty="0">
                <a:solidFill>
                  <a:srgbClr val="002060"/>
                </a:solidFill>
                <a:latin typeface="Calibri" pitchFamily="34" charset="0"/>
              </a:rPr>
              <a:t> nos idosos como resultado de alterações nos sistemas orgânicos e nos mecanismos homeostáticos e pela coexistência de condições agudas ou </a:t>
            </a:r>
            <a:r>
              <a:rPr lang="pt-BR" sz="3600" b="1" dirty="0" smtClean="0">
                <a:solidFill>
                  <a:srgbClr val="002060"/>
                </a:solidFill>
                <a:latin typeface="Calibri" pitchFamily="34" charset="0"/>
              </a:rPr>
              <a:t>crônicas</a:t>
            </a:r>
            <a:endParaRPr lang="pt-BR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" name="Picture 3" descr="relogio-doido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lum contrast="10000"/>
          </a:blip>
          <a:srcRect/>
          <a:stretch>
            <a:fillRect/>
          </a:stretch>
        </p:blipFill>
        <p:spPr bwMode="auto">
          <a:xfrm>
            <a:off x="0" y="2928910"/>
            <a:ext cx="4545501" cy="392909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 rot="20018661">
            <a:off x="271936" y="741491"/>
            <a:ext cx="3837718" cy="212365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</a:t>
            </a:r>
          </a:p>
          <a:p>
            <a:pPr algn="ctr"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IMPORTANTE  </a:t>
            </a:r>
          </a:p>
          <a:p>
            <a:pPr algn="ctr">
              <a:defRPr/>
            </a:pP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5589240"/>
            <a:ext cx="857256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pt-BR" sz="5400" b="1" i="1" dirty="0" smtClean="0">
                <a:solidFill>
                  <a:srgbClr val="C00000"/>
                </a:solidFill>
                <a:latin typeface="Calibri" pitchFamily="34" charset="0"/>
              </a:rPr>
              <a:t>ALGUNS EXEMPLOS</a:t>
            </a:r>
            <a:endParaRPr lang="pt-BR" sz="5400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869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214282" y="214290"/>
            <a:ext cx="8643998" cy="138499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Um idoso com </a:t>
            </a:r>
            <a:r>
              <a:rPr lang="pt-BR" sz="2800" b="1" dirty="0">
                <a:solidFill>
                  <a:srgbClr val="C00000"/>
                </a:solidFill>
                <a:latin typeface="Calibri" pitchFamily="34" charset="0"/>
              </a:rPr>
              <a:t>infecção do trato urinário 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pode apresentar confusão, perda do apetite, fraqueza, tontura ou fadiga ao invés de febre, disúria ou urgência miccional</a:t>
            </a:r>
          </a:p>
        </p:txBody>
      </p:sp>
      <p:pic>
        <p:nvPicPr>
          <p:cNvPr id="122882" name="Picture 2" descr="https://encrypted-tbn3.gstatic.com/images?q=tbn:ANd9GcSUS1fSVTCXEr1qyb5ywZmfpXUSAl1RhlytaQYab6TKoM69DtUJN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0316"/>
            <a:ext cx="3450606" cy="519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038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214282" y="214290"/>
            <a:ext cx="8643998" cy="138499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Um idoso com </a:t>
            </a:r>
            <a:r>
              <a:rPr lang="pt-BR" sz="2800" b="1" dirty="0">
                <a:solidFill>
                  <a:srgbClr val="C00000"/>
                </a:solidFill>
                <a:latin typeface="Calibri" pitchFamily="34" charset="0"/>
              </a:rPr>
              <a:t>infecção do trato urinário 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pode apresentar confusão, perda do apetite, fraqueza, tontura ou fadiga ao invés de </a:t>
            </a:r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febre, disúria ou urgência miccional</a:t>
            </a:r>
          </a:p>
        </p:txBody>
      </p:sp>
      <p:pic>
        <p:nvPicPr>
          <p:cNvPr id="146" name="Picture 2" descr="https://encrypted-tbn3.gstatic.com/images?q=tbn:ANd9GcSUS1fSVTCXEr1qyb5ywZmfpXUSAl1RhlytaQYab6TKoM69DtUJN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0316"/>
            <a:ext cx="3450606" cy="519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447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42844" y="214290"/>
            <a:ext cx="8643998" cy="2062103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3200" b="1" dirty="0">
                <a:solidFill>
                  <a:srgbClr val="002060"/>
                </a:solidFill>
                <a:latin typeface="Calibri" pitchFamily="34" charset="0"/>
              </a:rPr>
              <a:t>Um idoso com </a:t>
            </a:r>
            <a:r>
              <a:rPr lang="pt-BR" sz="3200" b="1" dirty="0">
                <a:solidFill>
                  <a:srgbClr val="C00000"/>
                </a:solidFill>
                <a:latin typeface="Calibri" pitchFamily="34" charset="0"/>
              </a:rPr>
              <a:t>infecção do trato urinário </a:t>
            </a:r>
            <a:r>
              <a:rPr lang="pt-BR" sz="3200" b="1" dirty="0">
                <a:solidFill>
                  <a:srgbClr val="002060"/>
                </a:solidFill>
                <a:latin typeface="Calibri" pitchFamily="34" charset="0"/>
              </a:rPr>
              <a:t>pode apresentar</a:t>
            </a: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</a:t>
            </a:r>
            <a:r>
              <a:rPr lang="pt-BR" sz="3200" b="1" u="sng" dirty="0">
                <a:solidFill>
                  <a:srgbClr val="C00000"/>
                </a:solidFill>
                <a:latin typeface="Calibri" pitchFamily="34" charset="0"/>
              </a:rPr>
              <a:t>confusão, perda do apetite, fraqueza, tontura ou fadiga </a:t>
            </a:r>
            <a:r>
              <a:rPr lang="pt-BR" sz="3200" b="1" dirty="0">
                <a:solidFill>
                  <a:srgbClr val="002060"/>
                </a:solidFill>
                <a:latin typeface="Calibri" pitchFamily="34" charset="0"/>
              </a:rPr>
              <a:t>ao invés de febre, disúria ou urgência miccional</a:t>
            </a:r>
          </a:p>
        </p:txBody>
      </p:sp>
      <p:pic>
        <p:nvPicPr>
          <p:cNvPr id="145" name="Picture 2" descr="https://encrypted-tbn3.gstatic.com/images?q=tbn:ANd9GcSUS1fSVTCXEr1qyb5ywZmfpXUSAl1RhlytaQYab6TKoM69DtUJN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70" y="2060848"/>
            <a:ext cx="3084627" cy="46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6933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214282" y="142852"/>
            <a:ext cx="8715436" cy="138499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Um idoso com </a:t>
            </a:r>
            <a:r>
              <a:rPr lang="pt-BR" sz="2800" b="1" dirty="0">
                <a:solidFill>
                  <a:srgbClr val="C00000"/>
                </a:solidFill>
                <a:latin typeface="Calibri" pitchFamily="34" charset="0"/>
              </a:rPr>
              <a:t>pneumonia</a:t>
            </a:r>
            <a:r>
              <a:rPr lang="pt-B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pode apresentar taquicardia, taquipnéia e confusão no lugar de febre e tosse produtiva</a:t>
            </a:r>
          </a:p>
        </p:txBody>
      </p:sp>
      <p:pic>
        <p:nvPicPr>
          <p:cNvPr id="124930" name="Picture 2" descr="http://images3.minhavida.com.br/imgHandler.ashx?mid=14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1"/>
            <a:ext cx="7812868" cy="50405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519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214282" y="142852"/>
            <a:ext cx="8715436" cy="138499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Um idoso com </a:t>
            </a:r>
            <a:r>
              <a:rPr lang="pt-BR" sz="2800" b="1" dirty="0">
                <a:solidFill>
                  <a:srgbClr val="C00000"/>
                </a:solidFill>
                <a:latin typeface="Calibri" pitchFamily="34" charset="0"/>
              </a:rPr>
              <a:t>pneumonia</a:t>
            </a:r>
            <a:r>
              <a:rPr lang="pt-B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pode apresentar taquicardia, taquipnéia e confusão no lugar de </a:t>
            </a:r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febre e tosse produtiva</a:t>
            </a:r>
          </a:p>
        </p:txBody>
      </p:sp>
      <p:pic>
        <p:nvPicPr>
          <p:cNvPr id="4" name="Picture 2" descr="http://images3.minhavida.com.br/imgHandler.ashx?mid=14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1"/>
            <a:ext cx="7812868" cy="50405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390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142844" y="142852"/>
            <a:ext cx="8715436" cy="156966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3200" b="1" dirty="0">
                <a:solidFill>
                  <a:srgbClr val="002060"/>
                </a:solidFill>
                <a:latin typeface="Calibri" pitchFamily="34" charset="0"/>
              </a:rPr>
              <a:t>Um idoso com </a:t>
            </a:r>
            <a:r>
              <a:rPr lang="pt-BR" sz="3200" b="1" dirty="0">
                <a:solidFill>
                  <a:srgbClr val="C00000"/>
                </a:solidFill>
                <a:latin typeface="Calibri" pitchFamily="34" charset="0"/>
              </a:rPr>
              <a:t>pneumonia</a:t>
            </a:r>
            <a:r>
              <a:rPr lang="pt-BR" sz="32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3200" b="1" dirty="0">
                <a:solidFill>
                  <a:srgbClr val="002060"/>
                </a:solidFill>
                <a:latin typeface="Calibri" pitchFamily="34" charset="0"/>
              </a:rPr>
              <a:t>pode apresentar </a:t>
            </a:r>
            <a:r>
              <a:rPr lang="pt-BR" sz="3200" b="1" u="sng" dirty="0">
                <a:solidFill>
                  <a:srgbClr val="C00000"/>
                </a:solidFill>
                <a:latin typeface="Calibri" pitchFamily="34" charset="0"/>
              </a:rPr>
              <a:t>taquicardia, taquipnéia e confusão </a:t>
            </a:r>
            <a:r>
              <a:rPr lang="pt-BR" sz="3200" b="1" dirty="0">
                <a:solidFill>
                  <a:srgbClr val="002060"/>
                </a:solidFill>
                <a:latin typeface="Calibri" pitchFamily="34" charset="0"/>
              </a:rPr>
              <a:t>no lugar de febre e tosse produtiva</a:t>
            </a:r>
          </a:p>
        </p:txBody>
      </p:sp>
      <p:pic>
        <p:nvPicPr>
          <p:cNvPr id="4" name="Picture 2" descr="http://images3.minhavida.com.br/imgHandler.ashx?mid=14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1"/>
            <a:ext cx="7812868" cy="50405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101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285720" y="415898"/>
            <a:ext cx="8572560" cy="954107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No caso de um </a:t>
            </a:r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INFARTO DO MIOCÁRDIO</a:t>
            </a:r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o que o idoso pode apresentar?</a:t>
            </a:r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26978" name="Picture 2" descr="http://portaldocoracao.uol.com.br/media/k2/items/cache/cc1343f4bf58ce9d4e32f3a11e5bec16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70005"/>
            <a:ext cx="4623762" cy="54149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885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5" descr="image0021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925" y="2636838"/>
            <a:ext cx="6011863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WordArt 4"/>
          <p:cNvSpPr>
            <a:spLocks noChangeArrowheads="1" noChangeShapeType="1" noTextEdit="1"/>
          </p:cNvSpPr>
          <p:nvPr/>
        </p:nvSpPr>
        <p:spPr bwMode="auto">
          <a:xfrm>
            <a:off x="539750" y="187325"/>
            <a:ext cx="7416800" cy="3313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MAS....</a:t>
            </a:r>
          </a:p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TODOS NÓS VAMOS FICAR</a:t>
            </a:r>
          </a:p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VELHOS...</a:t>
            </a:r>
          </a:p>
        </p:txBody>
      </p:sp>
    </p:spTree>
    <p:extLst>
      <p:ext uri="{BB962C8B-B14F-4D97-AF65-F5344CB8AC3E}">
        <p14:creationId xmlns:p14="http://schemas.microsoft.com/office/powerpoint/2010/main" val="213620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214282" y="357166"/>
            <a:ext cx="8715436" cy="138499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No caso de um </a:t>
            </a:r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INFARTO DO MIOCÁRDIO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o 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idoso pode, ao invés de</a:t>
            </a:r>
            <a:r>
              <a:rPr lang="pt-B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DOR TORÁCICA</a:t>
            </a: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apresentar desconforto epigástrico, inquietação, confusão e ausência de dor.</a:t>
            </a:r>
          </a:p>
        </p:txBody>
      </p:sp>
      <p:pic>
        <p:nvPicPr>
          <p:cNvPr id="4" name="Picture 2" descr="http://portaldocoracao.uol.com.br/media/k2/items/cache/cc1343f4bf58ce9d4e32f3a11e5bec16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623762" cy="54149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3319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71414"/>
            <a:ext cx="9144000" cy="15081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850" algn="just">
              <a:defRPr/>
            </a:pPr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No caso de um </a:t>
            </a:r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INFARTO DO MIOCÁRDIO</a:t>
            </a: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o </a:t>
            </a:r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idoso pode, ao invés de</a:t>
            </a:r>
            <a:r>
              <a:rPr lang="pt-B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DOR TORÁCICA, </a:t>
            </a:r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apresentar </a:t>
            </a:r>
            <a:r>
              <a:rPr lang="pt-BR" sz="3200" b="1" u="sng" dirty="0">
                <a:solidFill>
                  <a:srgbClr val="C00000"/>
                </a:solidFill>
                <a:latin typeface="Calibri" pitchFamily="34" charset="0"/>
              </a:rPr>
              <a:t>desconforto epigástrico, inquietação, confusão e ausência de dor.</a:t>
            </a:r>
            <a:endParaRPr lang="pt-BR" sz="2800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4" name="Picture 2" descr="http://portaldocoracao.uol.com.br/media/k2/items/cache/cc1343f4bf58ce9d4e32f3a11e5bec16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70444"/>
            <a:ext cx="4623762" cy="54149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196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985126" y="2060848"/>
            <a:ext cx="4946803" cy="2123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endParaRPr lang="pt-BR" sz="44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pt-BR" sz="4400" b="1" dirty="0" smtClean="0">
                <a:latin typeface="Calibri" pitchFamily="34" charset="0"/>
              </a:rPr>
              <a:t>  FUNCIONALIDADE  </a:t>
            </a:r>
          </a:p>
          <a:p>
            <a:pPr algn="ctr">
              <a:defRPr/>
            </a:pPr>
            <a:endParaRPr lang="pt-BR" sz="4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65818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30163" y="914400"/>
            <a:ext cx="3916363" cy="5029200"/>
            <a:chOff x="77" y="96"/>
            <a:chExt cx="2256" cy="2928"/>
          </a:xfrm>
        </p:grpSpPr>
        <p:sp>
          <p:nvSpPr>
            <p:cNvPr id="70660" name="Freeform 4"/>
            <p:cNvSpPr>
              <a:spLocks/>
            </p:cNvSpPr>
            <p:nvPr/>
          </p:nvSpPr>
          <p:spPr bwMode="auto">
            <a:xfrm>
              <a:off x="1729" y="888"/>
              <a:ext cx="604" cy="2132"/>
            </a:xfrm>
            <a:custGeom>
              <a:avLst/>
              <a:gdLst/>
              <a:ahLst/>
              <a:cxnLst>
                <a:cxn ang="0">
                  <a:pos x="0" y="12621"/>
                </a:cxn>
                <a:cxn ang="0">
                  <a:pos x="249" y="12724"/>
                </a:cxn>
                <a:cxn ang="0">
                  <a:pos x="534" y="12786"/>
                </a:cxn>
                <a:cxn ang="0">
                  <a:pos x="815" y="12786"/>
                </a:cxn>
                <a:cxn ang="0">
                  <a:pos x="1032" y="12741"/>
                </a:cxn>
                <a:cxn ang="0">
                  <a:pos x="1222" y="12639"/>
                </a:cxn>
                <a:cxn ang="0">
                  <a:pos x="1205" y="12530"/>
                </a:cxn>
                <a:cxn ang="0">
                  <a:pos x="1099" y="12396"/>
                </a:cxn>
                <a:cxn ang="0">
                  <a:pos x="966" y="12217"/>
                </a:cxn>
                <a:cxn ang="0">
                  <a:pos x="698" y="12010"/>
                </a:cxn>
                <a:cxn ang="0">
                  <a:pos x="299" y="11612"/>
                </a:cxn>
                <a:cxn ang="0">
                  <a:pos x="88" y="11346"/>
                </a:cxn>
                <a:cxn ang="0">
                  <a:pos x="35" y="10545"/>
                </a:cxn>
                <a:cxn ang="0">
                  <a:pos x="196" y="10502"/>
                </a:cxn>
                <a:cxn ang="0">
                  <a:pos x="382" y="10425"/>
                </a:cxn>
                <a:cxn ang="0">
                  <a:pos x="446" y="10312"/>
                </a:cxn>
                <a:cxn ang="0">
                  <a:pos x="452" y="10130"/>
                </a:cxn>
                <a:cxn ang="0">
                  <a:pos x="545" y="8619"/>
                </a:cxn>
                <a:cxn ang="0">
                  <a:pos x="580" y="7383"/>
                </a:cxn>
                <a:cxn ang="0">
                  <a:pos x="548" y="5510"/>
                </a:cxn>
                <a:cxn ang="0">
                  <a:pos x="794" y="5457"/>
                </a:cxn>
                <a:cxn ang="0">
                  <a:pos x="864" y="5387"/>
                </a:cxn>
                <a:cxn ang="0">
                  <a:pos x="888" y="5123"/>
                </a:cxn>
                <a:cxn ang="0">
                  <a:pos x="1078" y="4476"/>
                </a:cxn>
                <a:cxn ang="0">
                  <a:pos x="1462" y="4392"/>
                </a:cxn>
                <a:cxn ang="0">
                  <a:pos x="1827" y="4213"/>
                </a:cxn>
                <a:cxn ang="0">
                  <a:pos x="2122" y="3970"/>
                </a:cxn>
                <a:cxn ang="0">
                  <a:pos x="2347" y="3922"/>
                </a:cxn>
                <a:cxn ang="0">
                  <a:pos x="2730" y="3922"/>
                </a:cxn>
                <a:cxn ang="0">
                  <a:pos x="3626" y="2358"/>
                </a:cxn>
                <a:cxn ang="0">
                  <a:pos x="3116" y="1954"/>
                </a:cxn>
                <a:cxn ang="0">
                  <a:pos x="2396" y="1508"/>
                </a:cxn>
                <a:cxn ang="0">
                  <a:pos x="1725" y="2400"/>
                </a:cxn>
                <a:cxn ang="0">
                  <a:pos x="1594" y="2394"/>
                </a:cxn>
                <a:cxn ang="0">
                  <a:pos x="1447" y="2456"/>
                </a:cxn>
                <a:cxn ang="0">
                  <a:pos x="1395" y="2552"/>
                </a:cxn>
                <a:cxn ang="0">
                  <a:pos x="1406" y="2716"/>
                </a:cxn>
                <a:cxn ang="0">
                  <a:pos x="1292" y="2611"/>
                </a:cxn>
                <a:cxn ang="0">
                  <a:pos x="973" y="2362"/>
                </a:cxn>
                <a:cxn ang="0">
                  <a:pos x="615" y="1402"/>
                </a:cxn>
                <a:cxn ang="0">
                  <a:pos x="748" y="1258"/>
                </a:cxn>
                <a:cxn ang="0">
                  <a:pos x="839" y="1076"/>
                </a:cxn>
                <a:cxn ang="0">
                  <a:pos x="818" y="971"/>
                </a:cxn>
                <a:cxn ang="0">
                  <a:pos x="794" y="812"/>
                </a:cxn>
                <a:cxn ang="0">
                  <a:pos x="783" y="725"/>
                </a:cxn>
                <a:cxn ang="0">
                  <a:pos x="741" y="654"/>
                </a:cxn>
                <a:cxn ang="0">
                  <a:pos x="660" y="605"/>
                </a:cxn>
                <a:cxn ang="0">
                  <a:pos x="632" y="514"/>
                </a:cxn>
                <a:cxn ang="0">
                  <a:pos x="513" y="373"/>
                </a:cxn>
                <a:cxn ang="0">
                  <a:pos x="375" y="239"/>
                </a:cxn>
                <a:cxn ang="0">
                  <a:pos x="249" y="166"/>
                </a:cxn>
                <a:cxn ang="0">
                  <a:pos x="70" y="60"/>
                </a:cxn>
                <a:cxn ang="0">
                  <a:pos x="0" y="0"/>
                </a:cxn>
                <a:cxn ang="0">
                  <a:pos x="14" y="84"/>
                </a:cxn>
                <a:cxn ang="0">
                  <a:pos x="80" y="201"/>
                </a:cxn>
                <a:cxn ang="0">
                  <a:pos x="137" y="433"/>
                </a:cxn>
                <a:cxn ang="0">
                  <a:pos x="70" y="415"/>
                </a:cxn>
              </a:cxnLst>
              <a:rect l="0" t="0" r="r" b="b"/>
              <a:pathLst>
                <a:path w="3626" h="12794">
                  <a:moveTo>
                    <a:pt x="0" y="356"/>
                  </a:moveTo>
                  <a:lnTo>
                    <a:pt x="0" y="12621"/>
                  </a:lnTo>
                  <a:lnTo>
                    <a:pt x="115" y="12674"/>
                  </a:lnTo>
                  <a:lnTo>
                    <a:pt x="249" y="12724"/>
                  </a:lnTo>
                  <a:lnTo>
                    <a:pt x="386" y="12759"/>
                  </a:lnTo>
                  <a:lnTo>
                    <a:pt x="534" y="12786"/>
                  </a:lnTo>
                  <a:lnTo>
                    <a:pt x="668" y="12794"/>
                  </a:lnTo>
                  <a:lnTo>
                    <a:pt x="815" y="12786"/>
                  </a:lnTo>
                  <a:lnTo>
                    <a:pt x="941" y="12769"/>
                  </a:lnTo>
                  <a:lnTo>
                    <a:pt x="1032" y="12741"/>
                  </a:lnTo>
                  <a:lnTo>
                    <a:pt x="1180" y="12695"/>
                  </a:lnTo>
                  <a:lnTo>
                    <a:pt x="1222" y="12639"/>
                  </a:lnTo>
                  <a:lnTo>
                    <a:pt x="1225" y="12579"/>
                  </a:lnTo>
                  <a:lnTo>
                    <a:pt x="1205" y="12530"/>
                  </a:lnTo>
                  <a:lnTo>
                    <a:pt x="1155" y="12508"/>
                  </a:lnTo>
                  <a:lnTo>
                    <a:pt x="1099" y="12396"/>
                  </a:lnTo>
                  <a:lnTo>
                    <a:pt x="1032" y="12305"/>
                  </a:lnTo>
                  <a:lnTo>
                    <a:pt x="966" y="12217"/>
                  </a:lnTo>
                  <a:lnTo>
                    <a:pt x="888" y="12144"/>
                  </a:lnTo>
                  <a:lnTo>
                    <a:pt x="698" y="12010"/>
                  </a:lnTo>
                  <a:lnTo>
                    <a:pt x="467" y="11880"/>
                  </a:lnTo>
                  <a:lnTo>
                    <a:pt x="299" y="11612"/>
                  </a:lnTo>
                  <a:lnTo>
                    <a:pt x="196" y="11480"/>
                  </a:lnTo>
                  <a:lnTo>
                    <a:pt x="88" y="11346"/>
                  </a:lnTo>
                  <a:lnTo>
                    <a:pt x="49" y="10949"/>
                  </a:lnTo>
                  <a:lnTo>
                    <a:pt x="35" y="10545"/>
                  </a:lnTo>
                  <a:lnTo>
                    <a:pt x="115" y="10534"/>
                  </a:lnTo>
                  <a:lnTo>
                    <a:pt x="196" y="10502"/>
                  </a:lnTo>
                  <a:lnTo>
                    <a:pt x="305" y="10467"/>
                  </a:lnTo>
                  <a:lnTo>
                    <a:pt x="382" y="10425"/>
                  </a:lnTo>
                  <a:lnTo>
                    <a:pt x="428" y="10379"/>
                  </a:lnTo>
                  <a:lnTo>
                    <a:pt x="446" y="10312"/>
                  </a:lnTo>
                  <a:lnTo>
                    <a:pt x="452" y="10236"/>
                  </a:lnTo>
                  <a:lnTo>
                    <a:pt x="452" y="10130"/>
                  </a:lnTo>
                  <a:lnTo>
                    <a:pt x="452" y="9846"/>
                  </a:lnTo>
                  <a:lnTo>
                    <a:pt x="545" y="8619"/>
                  </a:lnTo>
                  <a:lnTo>
                    <a:pt x="569" y="8004"/>
                  </a:lnTo>
                  <a:lnTo>
                    <a:pt x="580" y="7383"/>
                  </a:lnTo>
                  <a:lnTo>
                    <a:pt x="569" y="6444"/>
                  </a:lnTo>
                  <a:lnTo>
                    <a:pt x="548" y="5510"/>
                  </a:lnTo>
                  <a:lnTo>
                    <a:pt x="733" y="5475"/>
                  </a:lnTo>
                  <a:lnTo>
                    <a:pt x="794" y="5457"/>
                  </a:lnTo>
                  <a:lnTo>
                    <a:pt x="839" y="5428"/>
                  </a:lnTo>
                  <a:lnTo>
                    <a:pt x="864" y="5387"/>
                  </a:lnTo>
                  <a:lnTo>
                    <a:pt x="882" y="5323"/>
                  </a:lnTo>
                  <a:lnTo>
                    <a:pt x="888" y="5123"/>
                  </a:lnTo>
                  <a:lnTo>
                    <a:pt x="874" y="4476"/>
                  </a:lnTo>
                  <a:lnTo>
                    <a:pt x="1078" y="4476"/>
                  </a:lnTo>
                  <a:lnTo>
                    <a:pt x="1272" y="4445"/>
                  </a:lnTo>
                  <a:lnTo>
                    <a:pt x="1462" y="4392"/>
                  </a:lnTo>
                  <a:lnTo>
                    <a:pt x="1655" y="4312"/>
                  </a:lnTo>
                  <a:lnTo>
                    <a:pt x="1827" y="4213"/>
                  </a:lnTo>
                  <a:lnTo>
                    <a:pt x="1985" y="4098"/>
                  </a:lnTo>
                  <a:lnTo>
                    <a:pt x="2122" y="3970"/>
                  </a:lnTo>
                  <a:lnTo>
                    <a:pt x="2235" y="3841"/>
                  </a:lnTo>
                  <a:lnTo>
                    <a:pt x="2347" y="3922"/>
                  </a:lnTo>
                  <a:lnTo>
                    <a:pt x="2449" y="3992"/>
                  </a:lnTo>
                  <a:lnTo>
                    <a:pt x="2730" y="3922"/>
                  </a:lnTo>
                  <a:lnTo>
                    <a:pt x="3591" y="2418"/>
                  </a:lnTo>
                  <a:lnTo>
                    <a:pt x="3626" y="2358"/>
                  </a:lnTo>
                  <a:lnTo>
                    <a:pt x="3444" y="2200"/>
                  </a:lnTo>
                  <a:lnTo>
                    <a:pt x="3116" y="1954"/>
                  </a:lnTo>
                  <a:lnTo>
                    <a:pt x="2519" y="1498"/>
                  </a:lnTo>
                  <a:lnTo>
                    <a:pt x="2396" y="1508"/>
                  </a:lnTo>
                  <a:lnTo>
                    <a:pt x="2280" y="1536"/>
                  </a:lnTo>
                  <a:lnTo>
                    <a:pt x="1725" y="2400"/>
                  </a:lnTo>
                  <a:lnTo>
                    <a:pt x="1661" y="2386"/>
                  </a:lnTo>
                  <a:lnTo>
                    <a:pt x="1594" y="2394"/>
                  </a:lnTo>
                  <a:lnTo>
                    <a:pt x="1486" y="2424"/>
                  </a:lnTo>
                  <a:lnTo>
                    <a:pt x="1447" y="2456"/>
                  </a:lnTo>
                  <a:lnTo>
                    <a:pt x="1419" y="2499"/>
                  </a:lnTo>
                  <a:lnTo>
                    <a:pt x="1395" y="2552"/>
                  </a:lnTo>
                  <a:lnTo>
                    <a:pt x="1395" y="2618"/>
                  </a:lnTo>
                  <a:lnTo>
                    <a:pt x="1406" y="2716"/>
                  </a:lnTo>
                  <a:lnTo>
                    <a:pt x="1328" y="2723"/>
                  </a:lnTo>
                  <a:lnTo>
                    <a:pt x="1292" y="2611"/>
                  </a:lnTo>
                  <a:lnTo>
                    <a:pt x="1120" y="2474"/>
                  </a:lnTo>
                  <a:lnTo>
                    <a:pt x="973" y="2362"/>
                  </a:lnTo>
                  <a:lnTo>
                    <a:pt x="800" y="1873"/>
                  </a:lnTo>
                  <a:lnTo>
                    <a:pt x="615" y="1402"/>
                  </a:lnTo>
                  <a:lnTo>
                    <a:pt x="660" y="1381"/>
                  </a:lnTo>
                  <a:lnTo>
                    <a:pt x="748" y="1258"/>
                  </a:lnTo>
                  <a:lnTo>
                    <a:pt x="818" y="1135"/>
                  </a:lnTo>
                  <a:lnTo>
                    <a:pt x="839" y="1076"/>
                  </a:lnTo>
                  <a:lnTo>
                    <a:pt x="839" y="1023"/>
                  </a:lnTo>
                  <a:lnTo>
                    <a:pt x="818" y="971"/>
                  </a:lnTo>
                  <a:lnTo>
                    <a:pt x="773" y="928"/>
                  </a:lnTo>
                  <a:lnTo>
                    <a:pt x="794" y="812"/>
                  </a:lnTo>
                  <a:lnTo>
                    <a:pt x="794" y="763"/>
                  </a:lnTo>
                  <a:lnTo>
                    <a:pt x="783" y="725"/>
                  </a:lnTo>
                  <a:lnTo>
                    <a:pt x="773" y="685"/>
                  </a:lnTo>
                  <a:lnTo>
                    <a:pt x="741" y="654"/>
                  </a:lnTo>
                  <a:lnTo>
                    <a:pt x="703" y="626"/>
                  </a:lnTo>
                  <a:lnTo>
                    <a:pt x="660" y="605"/>
                  </a:lnTo>
                  <a:lnTo>
                    <a:pt x="646" y="559"/>
                  </a:lnTo>
                  <a:lnTo>
                    <a:pt x="632" y="514"/>
                  </a:lnTo>
                  <a:lnTo>
                    <a:pt x="580" y="439"/>
                  </a:lnTo>
                  <a:lnTo>
                    <a:pt x="513" y="373"/>
                  </a:lnTo>
                  <a:lnTo>
                    <a:pt x="431" y="324"/>
                  </a:lnTo>
                  <a:lnTo>
                    <a:pt x="375" y="239"/>
                  </a:lnTo>
                  <a:lnTo>
                    <a:pt x="319" y="193"/>
                  </a:lnTo>
                  <a:lnTo>
                    <a:pt x="249" y="166"/>
                  </a:lnTo>
                  <a:lnTo>
                    <a:pt x="137" y="134"/>
                  </a:lnTo>
                  <a:lnTo>
                    <a:pt x="70" y="60"/>
                  </a:lnTo>
                  <a:lnTo>
                    <a:pt x="21" y="11"/>
                  </a:lnTo>
                  <a:lnTo>
                    <a:pt x="0" y="0"/>
                  </a:lnTo>
                  <a:lnTo>
                    <a:pt x="0" y="78"/>
                  </a:lnTo>
                  <a:lnTo>
                    <a:pt x="14" y="84"/>
                  </a:lnTo>
                  <a:lnTo>
                    <a:pt x="56" y="158"/>
                  </a:lnTo>
                  <a:lnTo>
                    <a:pt x="80" y="201"/>
                  </a:lnTo>
                  <a:lnTo>
                    <a:pt x="172" y="397"/>
                  </a:lnTo>
                  <a:lnTo>
                    <a:pt x="137" y="433"/>
                  </a:lnTo>
                  <a:lnTo>
                    <a:pt x="112" y="464"/>
                  </a:lnTo>
                  <a:lnTo>
                    <a:pt x="70" y="415"/>
                  </a:lnTo>
                  <a:lnTo>
                    <a:pt x="0" y="3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auto">
            <a:xfrm>
              <a:off x="1729" y="647"/>
              <a:ext cx="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"/>
                </a:cxn>
                <a:cxn ang="0">
                  <a:pos x="6" y="53"/>
                </a:cxn>
                <a:cxn ang="0">
                  <a:pos x="0" y="0"/>
                </a:cxn>
              </a:cxnLst>
              <a:rect l="0" t="0" r="r" b="b"/>
              <a:pathLst>
                <a:path w="6" h="70">
                  <a:moveTo>
                    <a:pt x="0" y="0"/>
                  </a:moveTo>
                  <a:lnTo>
                    <a:pt x="0" y="70"/>
                  </a:lnTo>
                  <a:lnTo>
                    <a:pt x="6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auto">
            <a:xfrm>
              <a:off x="1729" y="526"/>
              <a:ext cx="9" cy="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49"/>
                </a:cxn>
                <a:cxn ang="0">
                  <a:pos x="24" y="422"/>
                </a:cxn>
                <a:cxn ang="0">
                  <a:pos x="49" y="341"/>
                </a:cxn>
                <a:cxn ang="0">
                  <a:pos x="56" y="249"/>
                </a:cxn>
                <a:cxn ang="0">
                  <a:pos x="49" y="165"/>
                </a:cxn>
                <a:cxn ang="0">
                  <a:pos x="35" y="85"/>
                </a:cxn>
                <a:cxn ang="0">
                  <a:pos x="3" y="24"/>
                </a:cxn>
                <a:cxn ang="0">
                  <a:pos x="0" y="0"/>
                </a:cxn>
              </a:cxnLst>
              <a:rect l="0" t="0" r="r" b="b"/>
              <a:pathLst>
                <a:path w="56" h="449">
                  <a:moveTo>
                    <a:pt x="0" y="0"/>
                  </a:moveTo>
                  <a:lnTo>
                    <a:pt x="0" y="449"/>
                  </a:lnTo>
                  <a:lnTo>
                    <a:pt x="24" y="422"/>
                  </a:lnTo>
                  <a:lnTo>
                    <a:pt x="49" y="341"/>
                  </a:lnTo>
                  <a:lnTo>
                    <a:pt x="56" y="249"/>
                  </a:lnTo>
                  <a:lnTo>
                    <a:pt x="49" y="165"/>
                  </a:lnTo>
                  <a:lnTo>
                    <a:pt x="35" y="85"/>
                  </a:lnTo>
                  <a:lnTo>
                    <a:pt x="3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3" name="Freeform 7"/>
            <p:cNvSpPr>
              <a:spLocks/>
            </p:cNvSpPr>
            <p:nvPr/>
          </p:nvSpPr>
          <p:spPr bwMode="auto">
            <a:xfrm>
              <a:off x="77" y="96"/>
              <a:ext cx="1652" cy="2928"/>
            </a:xfrm>
            <a:custGeom>
              <a:avLst/>
              <a:gdLst/>
              <a:ahLst/>
              <a:cxnLst>
                <a:cxn ang="0">
                  <a:pos x="9811" y="2491"/>
                </a:cxn>
                <a:cxn ang="0">
                  <a:pos x="9685" y="2014"/>
                </a:cxn>
                <a:cxn ang="0">
                  <a:pos x="9646" y="1201"/>
                </a:cxn>
                <a:cxn ang="0">
                  <a:pos x="9003" y="861"/>
                </a:cxn>
                <a:cxn ang="0">
                  <a:pos x="8026" y="1124"/>
                </a:cxn>
                <a:cxn ang="0">
                  <a:pos x="7482" y="1086"/>
                </a:cxn>
                <a:cxn ang="0">
                  <a:pos x="7126" y="1528"/>
                </a:cxn>
                <a:cxn ang="0">
                  <a:pos x="6982" y="2460"/>
                </a:cxn>
                <a:cxn ang="0">
                  <a:pos x="7032" y="3268"/>
                </a:cxn>
                <a:cxn ang="0">
                  <a:pos x="7260" y="3780"/>
                </a:cxn>
                <a:cxn ang="0">
                  <a:pos x="7474" y="3686"/>
                </a:cxn>
                <a:cxn ang="0">
                  <a:pos x="7693" y="3907"/>
                </a:cxn>
                <a:cxn ang="0">
                  <a:pos x="7781" y="4430"/>
                </a:cxn>
                <a:cxn ang="0">
                  <a:pos x="6838" y="4807"/>
                </a:cxn>
                <a:cxn ang="0">
                  <a:pos x="5889" y="4153"/>
                </a:cxn>
                <a:cxn ang="0">
                  <a:pos x="5081" y="3742"/>
                </a:cxn>
                <a:cxn ang="0">
                  <a:pos x="4814" y="3145"/>
                </a:cxn>
                <a:cxn ang="0">
                  <a:pos x="5225" y="2365"/>
                </a:cxn>
                <a:cxn ang="0">
                  <a:pos x="5559" y="1567"/>
                </a:cxn>
                <a:cxn ang="0">
                  <a:pos x="5351" y="1258"/>
                </a:cxn>
                <a:cxn ang="0">
                  <a:pos x="5022" y="692"/>
                </a:cxn>
                <a:cxn ang="0">
                  <a:pos x="4473" y="99"/>
                </a:cxn>
                <a:cxn ang="0">
                  <a:pos x="3577" y="49"/>
                </a:cxn>
                <a:cxn ang="0">
                  <a:pos x="2984" y="457"/>
                </a:cxn>
                <a:cxn ang="0">
                  <a:pos x="2466" y="1121"/>
                </a:cxn>
                <a:cxn ang="0">
                  <a:pos x="2418" y="1760"/>
                </a:cxn>
                <a:cxn ang="0">
                  <a:pos x="2867" y="2348"/>
                </a:cxn>
                <a:cxn ang="0">
                  <a:pos x="3247" y="3074"/>
                </a:cxn>
                <a:cxn ang="0">
                  <a:pos x="3029" y="3616"/>
                </a:cxn>
                <a:cxn ang="0">
                  <a:pos x="1406" y="4536"/>
                </a:cxn>
                <a:cxn ang="0">
                  <a:pos x="920" y="6314"/>
                </a:cxn>
                <a:cxn ang="0">
                  <a:pos x="899" y="8904"/>
                </a:cxn>
                <a:cxn ang="0">
                  <a:pos x="931" y="10236"/>
                </a:cxn>
                <a:cxn ang="0">
                  <a:pos x="380" y="10692"/>
                </a:cxn>
                <a:cxn ang="0">
                  <a:pos x="0" y="12031"/>
                </a:cxn>
                <a:cxn ang="0">
                  <a:pos x="499" y="13516"/>
                </a:cxn>
                <a:cxn ang="0">
                  <a:pos x="1968" y="13978"/>
                </a:cxn>
                <a:cxn ang="0">
                  <a:pos x="2699" y="14711"/>
                </a:cxn>
                <a:cxn ang="0">
                  <a:pos x="2794" y="15955"/>
                </a:cxn>
                <a:cxn ang="0">
                  <a:pos x="2330" y="16658"/>
                </a:cxn>
                <a:cxn ang="0">
                  <a:pos x="1806" y="16918"/>
                </a:cxn>
                <a:cxn ang="0">
                  <a:pos x="2287" y="17360"/>
                </a:cxn>
                <a:cxn ang="0">
                  <a:pos x="3184" y="17456"/>
                </a:cxn>
                <a:cxn ang="0">
                  <a:pos x="3827" y="17273"/>
                </a:cxn>
                <a:cxn ang="0">
                  <a:pos x="5254" y="17258"/>
                </a:cxn>
                <a:cxn ang="0">
                  <a:pos x="6238" y="17445"/>
                </a:cxn>
                <a:cxn ang="0">
                  <a:pos x="7362" y="17526"/>
                </a:cxn>
                <a:cxn ang="0">
                  <a:pos x="8202" y="17298"/>
                </a:cxn>
                <a:cxn ang="0">
                  <a:pos x="8139" y="16282"/>
                </a:cxn>
                <a:cxn ang="0">
                  <a:pos x="9204" y="15682"/>
                </a:cxn>
                <a:cxn ang="0">
                  <a:pos x="9094" y="17059"/>
                </a:cxn>
                <a:cxn ang="0">
                  <a:pos x="9910" y="17371"/>
                </a:cxn>
                <a:cxn ang="0">
                  <a:pos x="9910" y="4828"/>
                </a:cxn>
                <a:cxn ang="0">
                  <a:pos x="9547" y="4729"/>
                </a:cxn>
                <a:cxn ang="0">
                  <a:pos x="9277" y="4395"/>
                </a:cxn>
                <a:cxn ang="0">
                  <a:pos x="9731" y="3731"/>
                </a:cxn>
                <a:cxn ang="0">
                  <a:pos x="9910" y="3306"/>
                </a:cxn>
                <a:cxn ang="0">
                  <a:pos x="9773" y="3212"/>
                </a:cxn>
              </a:cxnLst>
              <a:rect l="0" t="0" r="r" b="b"/>
              <a:pathLst>
                <a:path w="9910" h="17568">
                  <a:moveTo>
                    <a:pt x="9910" y="3028"/>
                  </a:moveTo>
                  <a:lnTo>
                    <a:pt x="9910" y="2579"/>
                  </a:lnTo>
                  <a:lnTo>
                    <a:pt x="9910" y="2572"/>
                  </a:lnTo>
                  <a:lnTo>
                    <a:pt x="9892" y="2547"/>
                  </a:lnTo>
                  <a:lnTo>
                    <a:pt x="9857" y="2512"/>
                  </a:lnTo>
                  <a:lnTo>
                    <a:pt x="9811" y="2491"/>
                  </a:lnTo>
                  <a:lnTo>
                    <a:pt x="9766" y="2477"/>
                  </a:lnTo>
                  <a:lnTo>
                    <a:pt x="9790" y="2333"/>
                  </a:lnTo>
                  <a:lnTo>
                    <a:pt x="9790" y="2231"/>
                  </a:lnTo>
                  <a:lnTo>
                    <a:pt x="9776" y="2182"/>
                  </a:lnTo>
                  <a:lnTo>
                    <a:pt x="9762" y="2132"/>
                  </a:lnTo>
                  <a:lnTo>
                    <a:pt x="9685" y="2014"/>
                  </a:lnTo>
                  <a:lnTo>
                    <a:pt x="9731" y="1859"/>
                  </a:lnTo>
                  <a:lnTo>
                    <a:pt x="9752" y="1704"/>
                  </a:lnTo>
                  <a:lnTo>
                    <a:pt x="9752" y="1564"/>
                  </a:lnTo>
                  <a:lnTo>
                    <a:pt x="9731" y="1434"/>
                  </a:lnTo>
                  <a:lnTo>
                    <a:pt x="9696" y="1307"/>
                  </a:lnTo>
                  <a:lnTo>
                    <a:pt x="9646" y="1201"/>
                  </a:lnTo>
                  <a:lnTo>
                    <a:pt x="9568" y="1103"/>
                  </a:lnTo>
                  <a:lnTo>
                    <a:pt x="9491" y="1022"/>
                  </a:lnTo>
                  <a:lnTo>
                    <a:pt x="9386" y="955"/>
                  </a:lnTo>
                  <a:lnTo>
                    <a:pt x="9277" y="910"/>
                  </a:lnTo>
                  <a:lnTo>
                    <a:pt x="9143" y="875"/>
                  </a:lnTo>
                  <a:lnTo>
                    <a:pt x="9003" y="861"/>
                  </a:lnTo>
                  <a:lnTo>
                    <a:pt x="8856" y="867"/>
                  </a:lnTo>
                  <a:lnTo>
                    <a:pt x="8697" y="893"/>
                  </a:lnTo>
                  <a:lnTo>
                    <a:pt x="8525" y="938"/>
                  </a:lnTo>
                  <a:lnTo>
                    <a:pt x="8349" y="1016"/>
                  </a:lnTo>
                  <a:lnTo>
                    <a:pt x="8075" y="1230"/>
                  </a:lnTo>
                  <a:lnTo>
                    <a:pt x="8026" y="1124"/>
                  </a:lnTo>
                  <a:lnTo>
                    <a:pt x="7960" y="1057"/>
                  </a:lnTo>
                  <a:lnTo>
                    <a:pt x="7886" y="1016"/>
                  </a:lnTo>
                  <a:lnTo>
                    <a:pt x="7811" y="998"/>
                  </a:lnTo>
                  <a:lnTo>
                    <a:pt x="7723" y="998"/>
                  </a:lnTo>
                  <a:lnTo>
                    <a:pt x="7643" y="1016"/>
                  </a:lnTo>
                  <a:lnTo>
                    <a:pt x="7482" y="1086"/>
                  </a:lnTo>
                  <a:lnTo>
                    <a:pt x="7425" y="1113"/>
                  </a:lnTo>
                  <a:lnTo>
                    <a:pt x="7372" y="1142"/>
                  </a:lnTo>
                  <a:lnTo>
                    <a:pt x="7281" y="1223"/>
                  </a:lnTo>
                  <a:lnTo>
                    <a:pt x="7214" y="1318"/>
                  </a:lnTo>
                  <a:lnTo>
                    <a:pt x="7158" y="1420"/>
                  </a:lnTo>
                  <a:lnTo>
                    <a:pt x="7126" y="1528"/>
                  </a:lnTo>
                  <a:lnTo>
                    <a:pt x="7108" y="1637"/>
                  </a:lnTo>
                  <a:lnTo>
                    <a:pt x="7126" y="1848"/>
                  </a:lnTo>
                  <a:lnTo>
                    <a:pt x="7267" y="1982"/>
                  </a:lnTo>
                  <a:lnTo>
                    <a:pt x="7148" y="2140"/>
                  </a:lnTo>
                  <a:lnTo>
                    <a:pt x="7046" y="2298"/>
                  </a:lnTo>
                  <a:lnTo>
                    <a:pt x="6982" y="2460"/>
                  </a:lnTo>
                  <a:lnTo>
                    <a:pt x="6961" y="2544"/>
                  </a:lnTo>
                  <a:lnTo>
                    <a:pt x="6950" y="2624"/>
                  </a:lnTo>
                  <a:lnTo>
                    <a:pt x="6976" y="2804"/>
                  </a:lnTo>
                  <a:lnTo>
                    <a:pt x="7011" y="2980"/>
                  </a:lnTo>
                  <a:lnTo>
                    <a:pt x="7011" y="3183"/>
                  </a:lnTo>
                  <a:lnTo>
                    <a:pt x="7032" y="3268"/>
                  </a:lnTo>
                  <a:lnTo>
                    <a:pt x="7052" y="3341"/>
                  </a:lnTo>
                  <a:lnTo>
                    <a:pt x="7158" y="3467"/>
                  </a:lnTo>
                  <a:lnTo>
                    <a:pt x="7327" y="3573"/>
                  </a:lnTo>
                  <a:lnTo>
                    <a:pt x="7298" y="3584"/>
                  </a:lnTo>
                  <a:lnTo>
                    <a:pt x="7246" y="3675"/>
                  </a:lnTo>
                  <a:lnTo>
                    <a:pt x="7260" y="3780"/>
                  </a:lnTo>
                  <a:lnTo>
                    <a:pt x="7302" y="3812"/>
                  </a:lnTo>
                  <a:lnTo>
                    <a:pt x="7380" y="3816"/>
                  </a:lnTo>
                  <a:lnTo>
                    <a:pt x="7447" y="3784"/>
                  </a:lnTo>
                  <a:lnTo>
                    <a:pt x="7464" y="3753"/>
                  </a:lnTo>
                  <a:lnTo>
                    <a:pt x="7474" y="3718"/>
                  </a:lnTo>
                  <a:lnTo>
                    <a:pt x="7474" y="3686"/>
                  </a:lnTo>
                  <a:lnTo>
                    <a:pt x="7474" y="3665"/>
                  </a:lnTo>
                  <a:lnTo>
                    <a:pt x="7447" y="3622"/>
                  </a:lnTo>
                  <a:lnTo>
                    <a:pt x="7362" y="3573"/>
                  </a:lnTo>
                  <a:lnTo>
                    <a:pt x="7488" y="3555"/>
                  </a:lnTo>
                  <a:lnTo>
                    <a:pt x="7608" y="3798"/>
                  </a:lnTo>
                  <a:lnTo>
                    <a:pt x="7693" y="3907"/>
                  </a:lnTo>
                  <a:lnTo>
                    <a:pt x="7805" y="4016"/>
                  </a:lnTo>
                  <a:lnTo>
                    <a:pt x="7974" y="4164"/>
                  </a:lnTo>
                  <a:lnTo>
                    <a:pt x="7974" y="4216"/>
                  </a:lnTo>
                  <a:lnTo>
                    <a:pt x="7924" y="4245"/>
                  </a:lnTo>
                  <a:lnTo>
                    <a:pt x="7837" y="4333"/>
                  </a:lnTo>
                  <a:lnTo>
                    <a:pt x="7781" y="4430"/>
                  </a:lnTo>
                  <a:lnTo>
                    <a:pt x="7745" y="4533"/>
                  </a:lnTo>
                  <a:lnTo>
                    <a:pt x="7738" y="4635"/>
                  </a:lnTo>
                  <a:lnTo>
                    <a:pt x="7362" y="4775"/>
                  </a:lnTo>
                  <a:lnTo>
                    <a:pt x="7175" y="4845"/>
                  </a:lnTo>
                  <a:lnTo>
                    <a:pt x="6982" y="4933"/>
                  </a:lnTo>
                  <a:lnTo>
                    <a:pt x="6838" y="4807"/>
                  </a:lnTo>
                  <a:lnTo>
                    <a:pt x="6691" y="4662"/>
                  </a:lnTo>
                  <a:lnTo>
                    <a:pt x="6501" y="4494"/>
                  </a:lnTo>
                  <a:lnTo>
                    <a:pt x="6406" y="4416"/>
                  </a:lnTo>
                  <a:lnTo>
                    <a:pt x="6300" y="4350"/>
                  </a:lnTo>
                  <a:lnTo>
                    <a:pt x="6097" y="4231"/>
                  </a:lnTo>
                  <a:lnTo>
                    <a:pt x="5889" y="4153"/>
                  </a:lnTo>
                  <a:lnTo>
                    <a:pt x="5854" y="4097"/>
                  </a:lnTo>
                  <a:lnTo>
                    <a:pt x="5766" y="4044"/>
                  </a:lnTo>
                  <a:lnTo>
                    <a:pt x="5658" y="3988"/>
                  </a:lnTo>
                  <a:lnTo>
                    <a:pt x="5531" y="3939"/>
                  </a:lnTo>
                  <a:lnTo>
                    <a:pt x="5268" y="3841"/>
                  </a:lnTo>
                  <a:lnTo>
                    <a:pt x="5081" y="3742"/>
                  </a:lnTo>
                  <a:lnTo>
                    <a:pt x="5029" y="3654"/>
                  </a:lnTo>
                  <a:lnTo>
                    <a:pt x="4955" y="3590"/>
                  </a:lnTo>
                  <a:lnTo>
                    <a:pt x="4762" y="3467"/>
                  </a:lnTo>
                  <a:lnTo>
                    <a:pt x="4779" y="3303"/>
                  </a:lnTo>
                  <a:lnTo>
                    <a:pt x="4789" y="3208"/>
                  </a:lnTo>
                  <a:lnTo>
                    <a:pt x="4814" y="3145"/>
                  </a:lnTo>
                  <a:lnTo>
                    <a:pt x="4993" y="3028"/>
                  </a:lnTo>
                  <a:lnTo>
                    <a:pt x="5116" y="2905"/>
                  </a:lnTo>
                  <a:lnTo>
                    <a:pt x="5193" y="2776"/>
                  </a:lnTo>
                  <a:lnTo>
                    <a:pt x="5225" y="2642"/>
                  </a:lnTo>
                  <a:lnTo>
                    <a:pt x="5233" y="2506"/>
                  </a:lnTo>
                  <a:lnTo>
                    <a:pt x="5225" y="2365"/>
                  </a:lnTo>
                  <a:lnTo>
                    <a:pt x="5198" y="2111"/>
                  </a:lnTo>
                  <a:lnTo>
                    <a:pt x="5313" y="2102"/>
                  </a:lnTo>
                  <a:lnTo>
                    <a:pt x="5391" y="2031"/>
                  </a:lnTo>
                  <a:lnTo>
                    <a:pt x="5482" y="1869"/>
                  </a:lnTo>
                  <a:lnTo>
                    <a:pt x="5545" y="1718"/>
                  </a:lnTo>
                  <a:lnTo>
                    <a:pt x="5559" y="1567"/>
                  </a:lnTo>
                  <a:lnTo>
                    <a:pt x="5545" y="1482"/>
                  </a:lnTo>
                  <a:lnTo>
                    <a:pt x="5514" y="1405"/>
                  </a:lnTo>
                  <a:lnTo>
                    <a:pt x="5489" y="1346"/>
                  </a:lnTo>
                  <a:lnTo>
                    <a:pt x="5444" y="1300"/>
                  </a:lnTo>
                  <a:lnTo>
                    <a:pt x="5397" y="1271"/>
                  </a:lnTo>
                  <a:lnTo>
                    <a:pt x="5351" y="1258"/>
                  </a:lnTo>
                  <a:lnTo>
                    <a:pt x="5310" y="1075"/>
                  </a:lnTo>
                  <a:lnTo>
                    <a:pt x="5278" y="990"/>
                  </a:lnTo>
                  <a:lnTo>
                    <a:pt x="5233" y="907"/>
                  </a:lnTo>
                  <a:lnTo>
                    <a:pt x="5166" y="832"/>
                  </a:lnTo>
                  <a:lnTo>
                    <a:pt x="5095" y="759"/>
                  </a:lnTo>
                  <a:lnTo>
                    <a:pt x="5022" y="692"/>
                  </a:lnTo>
                  <a:lnTo>
                    <a:pt x="4969" y="626"/>
                  </a:lnTo>
                  <a:lnTo>
                    <a:pt x="4877" y="471"/>
                  </a:lnTo>
                  <a:lnTo>
                    <a:pt x="4832" y="390"/>
                  </a:lnTo>
                  <a:lnTo>
                    <a:pt x="4772" y="310"/>
                  </a:lnTo>
                  <a:lnTo>
                    <a:pt x="4624" y="187"/>
                  </a:lnTo>
                  <a:lnTo>
                    <a:pt x="4473" y="99"/>
                  </a:lnTo>
                  <a:lnTo>
                    <a:pt x="4326" y="42"/>
                  </a:lnTo>
                  <a:lnTo>
                    <a:pt x="4174" y="11"/>
                  </a:lnTo>
                  <a:lnTo>
                    <a:pt x="4024" y="0"/>
                  </a:lnTo>
                  <a:lnTo>
                    <a:pt x="3875" y="7"/>
                  </a:lnTo>
                  <a:lnTo>
                    <a:pt x="3725" y="24"/>
                  </a:lnTo>
                  <a:lnTo>
                    <a:pt x="3577" y="49"/>
                  </a:lnTo>
                  <a:lnTo>
                    <a:pt x="3479" y="77"/>
                  </a:lnTo>
                  <a:lnTo>
                    <a:pt x="3394" y="112"/>
                  </a:lnTo>
                  <a:lnTo>
                    <a:pt x="3257" y="179"/>
                  </a:lnTo>
                  <a:lnTo>
                    <a:pt x="3145" y="264"/>
                  </a:lnTo>
                  <a:lnTo>
                    <a:pt x="3061" y="358"/>
                  </a:lnTo>
                  <a:lnTo>
                    <a:pt x="2984" y="457"/>
                  </a:lnTo>
                  <a:lnTo>
                    <a:pt x="2917" y="569"/>
                  </a:lnTo>
                  <a:lnTo>
                    <a:pt x="2762" y="815"/>
                  </a:lnTo>
                  <a:lnTo>
                    <a:pt x="2677" y="867"/>
                  </a:lnTo>
                  <a:lnTo>
                    <a:pt x="2597" y="938"/>
                  </a:lnTo>
                  <a:lnTo>
                    <a:pt x="2527" y="1026"/>
                  </a:lnTo>
                  <a:lnTo>
                    <a:pt x="2466" y="1121"/>
                  </a:lnTo>
                  <a:lnTo>
                    <a:pt x="2428" y="1223"/>
                  </a:lnTo>
                  <a:lnTo>
                    <a:pt x="2404" y="1332"/>
                  </a:lnTo>
                  <a:lnTo>
                    <a:pt x="2414" y="1434"/>
                  </a:lnTo>
                  <a:lnTo>
                    <a:pt x="2449" y="1535"/>
                  </a:lnTo>
                  <a:lnTo>
                    <a:pt x="2428" y="1648"/>
                  </a:lnTo>
                  <a:lnTo>
                    <a:pt x="2418" y="1760"/>
                  </a:lnTo>
                  <a:lnTo>
                    <a:pt x="2460" y="1982"/>
                  </a:lnTo>
                  <a:lnTo>
                    <a:pt x="2519" y="2108"/>
                  </a:lnTo>
                  <a:lnTo>
                    <a:pt x="2611" y="2207"/>
                  </a:lnTo>
                  <a:lnTo>
                    <a:pt x="2720" y="2277"/>
                  </a:lnTo>
                  <a:lnTo>
                    <a:pt x="2846" y="2316"/>
                  </a:lnTo>
                  <a:lnTo>
                    <a:pt x="2867" y="2348"/>
                  </a:lnTo>
                  <a:lnTo>
                    <a:pt x="2931" y="2597"/>
                  </a:lnTo>
                  <a:lnTo>
                    <a:pt x="2973" y="2705"/>
                  </a:lnTo>
                  <a:lnTo>
                    <a:pt x="3019" y="2808"/>
                  </a:lnTo>
                  <a:lnTo>
                    <a:pt x="3081" y="2902"/>
                  </a:lnTo>
                  <a:lnTo>
                    <a:pt x="3159" y="2990"/>
                  </a:lnTo>
                  <a:lnTo>
                    <a:pt x="3247" y="3074"/>
                  </a:lnTo>
                  <a:lnTo>
                    <a:pt x="3359" y="3159"/>
                  </a:lnTo>
                  <a:lnTo>
                    <a:pt x="3374" y="3257"/>
                  </a:lnTo>
                  <a:lnTo>
                    <a:pt x="3377" y="3355"/>
                  </a:lnTo>
                  <a:lnTo>
                    <a:pt x="3289" y="3405"/>
                  </a:lnTo>
                  <a:lnTo>
                    <a:pt x="3195" y="3472"/>
                  </a:lnTo>
                  <a:lnTo>
                    <a:pt x="3029" y="3616"/>
                  </a:lnTo>
                  <a:lnTo>
                    <a:pt x="2214" y="3907"/>
                  </a:lnTo>
                  <a:lnTo>
                    <a:pt x="1989" y="3999"/>
                  </a:lnTo>
                  <a:lnTo>
                    <a:pt x="1792" y="4087"/>
                  </a:lnTo>
                  <a:lnTo>
                    <a:pt x="1641" y="4167"/>
                  </a:lnTo>
                  <a:lnTo>
                    <a:pt x="1557" y="4245"/>
                  </a:lnTo>
                  <a:lnTo>
                    <a:pt x="1406" y="4536"/>
                  </a:lnTo>
                  <a:lnTo>
                    <a:pt x="1276" y="4831"/>
                  </a:lnTo>
                  <a:lnTo>
                    <a:pt x="1174" y="5130"/>
                  </a:lnTo>
                  <a:lnTo>
                    <a:pt x="1083" y="5425"/>
                  </a:lnTo>
                  <a:lnTo>
                    <a:pt x="1016" y="5721"/>
                  </a:lnTo>
                  <a:lnTo>
                    <a:pt x="960" y="6019"/>
                  </a:lnTo>
                  <a:lnTo>
                    <a:pt x="920" y="6314"/>
                  </a:lnTo>
                  <a:lnTo>
                    <a:pt x="882" y="6606"/>
                  </a:lnTo>
                  <a:lnTo>
                    <a:pt x="879" y="6749"/>
                  </a:lnTo>
                  <a:lnTo>
                    <a:pt x="864" y="6893"/>
                  </a:lnTo>
                  <a:lnTo>
                    <a:pt x="847" y="7548"/>
                  </a:lnTo>
                  <a:lnTo>
                    <a:pt x="872" y="8454"/>
                  </a:lnTo>
                  <a:lnTo>
                    <a:pt x="899" y="8904"/>
                  </a:lnTo>
                  <a:lnTo>
                    <a:pt x="960" y="9360"/>
                  </a:lnTo>
                  <a:lnTo>
                    <a:pt x="1022" y="9375"/>
                  </a:lnTo>
                  <a:lnTo>
                    <a:pt x="1022" y="9533"/>
                  </a:lnTo>
                  <a:lnTo>
                    <a:pt x="1022" y="9712"/>
                  </a:lnTo>
                  <a:lnTo>
                    <a:pt x="973" y="10207"/>
                  </a:lnTo>
                  <a:lnTo>
                    <a:pt x="931" y="10236"/>
                  </a:lnTo>
                  <a:lnTo>
                    <a:pt x="875" y="10292"/>
                  </a:lnTo>
                  <a:lnTo>
                    <a:pt x="840" y="10362"/>
                  </a:lnTo>
                  <a:lnTo>
                    <a:pt x="808" y="10502"/>
                  </a:lnTo>
                  <a:lnTo>
                    <a:pt x="717" y="10520"/>
                  </a:lnTo>
                  <a:lnTo>
                    <a:pt x="608" y="10558"/>
                  </a:lnTo>
                  <a:lnTo>
                    <a:pt x="380" y="10692"/>
                  </a:lnTo>
                  <a:lnTo>
                    <a:pt x="179" y="10854"/>
                  </a:lnTo>
                  <a:lnTo>
                    <a:pt x="102" y="10934"/>
                  </a:lnTo>
                  <a:lnTo>
                    <a:pt x="53" y="11012"/>
                  </a:lnTo>
                  <a:lnTo>
                    <a:pt x="29" y="11047"/>
                  </a:lnTo>
                  <a:lnTo>
                    <a:pt x="0" y="11536"/>
                  </a:lnTo>
                  <a:lnTo>
                    <a:pt x="0" y="12031"/>
                  </a:lnTo>
                  <a:lnTo>
                    <a:pt x="18" y="12357"/>
                  </a:lnTo>
                  <a:lnTo>
                    <a:pt x="64" y="12702"/>
                  </a:lnTo>
                  <a:lnTo>
                    <a:pt x="134" y="13039"/>
                  </a:lnTo>
                  <a:lnTo>
                    <a:pt x="222" y="13352"/>
                  </a:lnTo>
                  <a:lnTo>
                    <a:pt x="264" y="13398"/>
                  </a:lnTo>
                  <a:lnTo>
                    <a:pt x="499" y="13516"/>
                  </a:lnTo>
                  <a:lnTo>
                    <a:pt x="735" y="13618"/>
                  </a:lnTo>
                  <a:lnTo>
                    <a:pt x="973" y="13717"/>
                  </a:lnTo>
                  <a:lnTo>
                    <a:pt x="1209" y="13797"/>
                  </a:lnTo>
                  <a:lnTo>
                    <a:pt x="1455" y="13864"/>
                  </a:lnTo>
                  <a:lnTo>
                    <a:pt x="1708" y="13928"/>
                  </a:lnTo>
                  <a:lnTo>
                    <a:pt x="1968" y="13978"/>
                  </a:lnTo>
                  <a:lnTo>
                    <a:pt x="2235" y="14016"/>
                  </a:lnTo>
                  <a:lnTo>
                    <a:pt x="2383" y="13984"/>
                  </a:lnTo>
                  <a:lnTo>
                    <a:pt x="2709" y="13928"/>
                  </a:lnTo>
                  <a:lnTo>
                    <a:pt x="2699" y="14016"/>
                  </a:lnTo>
                  <a:lnTo>
                    <a:pt x="2695" y="14412"/>
                  </a:lnTo>
                  <a:lnTo>
                    <a:pt x="2699" y="14711"/>
                  </a:lnTo>
                  <a:lnTo>
                    <a:pt x="2699" y="14764"/>
                  </a:lnTo>
                  <a:lnTo>
                    <a:pt x="2712" y="15027"/>
                  </a:lnTo>
                  <a:lnTo>
                    <a:pt x="2738" y="15302"/>
                  </a:lnTo>
                  <a:lnTo>
                    <a:pt x="2779" y="15572"/>
                  </a:lnTo>
                  <a:lnTo>
                    <a:pt x="2832" y="15850"/>
                  </a:lnTo>
                  <a:lnTo>
                    <a:pt x="2794" y="15955"/>
                  </a:lnTo>
                  <a:lnTo>
                    <a:pt x="2762" y="16068"/>
                  </a:lnTo>
                  <a:lnTo>
                    <a:pt x="2748" y="16180"/>
                  </a:lnTo>
                  <a:lnTo>
                    <a:pt x="2765" y="16289"/>
                  </a:lnTo>
                  <a:lnTo>
                    <a:pt x="2794" y="16359"/>
                  </a:lnTo>
                  <a:lnTo>
                    <a:pt x="2533" y="16626"/>
                  </a:lnTo>
                  <a:lnTo>
                    <a:pt x="2330" y="16658"/>
                  </a:lnTo>
                  <a:lnTo>
                    <a:pt x="2150" y="16686"/>
                  </a:lnTo>
                  <a:lnTo>
                    <a:pt x="2073" y="16714"/>
                  </a:lnTo>
                  <a:lnTo>
                    <a:pt x="2003" y="16763"/>
                  </a:lnTo>
                  <a:lnTo>
                    <a:pt x="1939" y="16830"/>
                  </a:lnTo>
                  <a:lnTo>
                    <a:pt x="1883" y="16925"/>
                  </a:lnTo>
                  <a:lnTo>
                    <a:pt x="1806" y="16918"/>
                  </a:lnTo>
                  <a:lnTo>
                    <a:pt x="1754" y="16956"/>
                  </a:lnTo>
                  <a:lnTo>
                    <a:pt x="1736" y="17017"/>
                  </a:lnTo>
                  <a:lnTo>
                    <a:pt x="1739" y="17048"/>
                  </a:lnTo>
                  <a:lnTo>
                    <a:pt x="1750" y="17079"/>
                  </a:lnTo>
                  <a:lnTo>
                    <a:pt x="2014" y="17238"/>
                  </a:lnTo>
                  <a:lnTo>
                    <a:pt x="2287" y="17360"/>
                  </a:lnTo>
                  <a:lnTo>
                    <a:pt x="2431" y="17407"/>
                  </a:lnTo>
                  <a:lnTo>
                    <a:pt x="2576" y="17445"/>
                  </a:lnTo>
                  <a:lnTo>
                    <a:pt x="2720" y="17474"/>
                  </a:lnTo>
                  <a:lnTo>
                    <a:pt x="2867" y="17491"/>
                  </a:lnTo>
                  <a:lnTo>
                    <a:pt x="3040" y="17477"/>
                  </a:lnTo>
                  <a:lnTo>
                    <a:pt x="3184" y="17456"/>
                  </a:lnTo>
                  <a:lnTo>
                    <a:pt x="3321" y="17410"/>
                  </a:lnTo>
                  <a:lnTo>
                    <a:pt x="3436" y="17360"/>
                  </a:lnTo>
                  <a:lnTo>
                    <a:pt x="3629" y="17248"/>
                  </a:lnTo>
                  <a:lnTo>
                    <a:pt x="3792" y="17146"/>
                  </a:lnTo>
                  <a:lnTo>
                    <a:pt x="3813" y="17228"/>
                  </a:lnTo>
                  <a:lnTo>
                    <a:pt x="3827" y="17273"/>
                  </a:lnTo>
                  <a:lnTo>
                    <a:pt x="3855" y="17311"/>
                  </a:lnTo>
                  <a:lnTo>
                    <a:pt x="4150" y="17294"/>
                  </a:lnTo>
                  <a:lnTo>
                    <a:pt x="4466" y="17273"/>
                  </a:lnTo>
                  <a:lnTo>
                    <a:pt x="4508" y="17223"/>
                  </a:lnTo>
                  <a:lnTo>
                    <a:pt x="5046" y="17304"/>
                  </a:lnTo>
                  <a:lnTo>
                    <a:pt x="5254" y="17258"/>
                  </a:lnTo>
                  <a:lnTo>
                    <a:pt x="5461" y="17210"/>
                  </a:lnTo>
                  <a:lnTo>
                    <a:pt x="5623" y="17263"/>
                  </a:lnTo>
                  <a:lnTo>
                    <a:pt x="5791" y="17304"/>
                  </a:lnTo>
                  <a:lnTo>
                    <a:pt x="5960" y="17333"/>
                  </a:lnTo>
                  <a:lnTo>
                    <a:pt x="6118" y="17381"/>
                  </a:lnTo>
                  <a:lnTo>
                    <a:pt x="6238" y="17445"/>
                  </a:lnTo>
                  <a:lnTo>
                    <a:pt x="6378" y="17498"/>
                  </a:lnTo>
                  <a:lnTo>
                    <a:pt x="6551" y="17536"/>
                  </a:lnTo>
                  <a:lnTo>
                    <a:pt x="6719" y="17557"/>
                  </a:lnTo>
                  <a:lnTo>
                    <a:pt x="7067" y="17568"/>
                  </a:lnTo>
                  <a:lnTo>
                    <a:pt x="7225" y="17547"/>
                  </a:lnTo>
                  <a:lnTo>
                    <a:pt x="7362" y="17526"/>
                  </a:lnTo>
                  <a:lnTo>
                    <a:pt x="7548" y="17442"/>
                  </a:lnTo>
                  <a:lnTo>
                    <a:pt x="7720" y="17371"/>
                  </a:lnTo>
                  <a:lnTo>
                    <a:pt x="7790" y="17445"/>
                  </a:lnTo>
                  <a:lnTo>
                    <a:pt x="7928" y="17424"/>
                  </a:lnTo>
                  <a:lnTo>
                    <a:pt x="8072" y="17371"/>
                  </a:lnTo>
                  <a:lnTo>
                    <a:pt x="8202" y="17298"/>
                  </a:lnTo>
                  <a:lnTo>
                    <a:pt x="8290" y="17210"/>
                  </a:lnTo>
                  <a:lnTo>
                    <a:pt x="8290" y="17140"/>
                  </a:lnTo>
                  <a:lnTo>
                    <a:pt x="8311" y="16869"/>
                  </a:lnTo>
                  <a:lnTo>
                    <a:pt x="8290" y="16707"/>
                  </a:lnTo>
                  <a:lnTo>
                    <a:pt x="8244" y="16567"/>
                  </a:lnTo>
                  <a:lnTo>
                    <a:pt x="8139" y="16282"/>
                  </a:lnTo>
                  <a:lnTo>
                    <a:pt x="8097" y="15822"/>
                  </a:lnTo>
                  <a:lnTo>
                    <a:pt x="8097" y="15418"/>
                  </a:lnTo>
                  <a:lnTo>
                    <a:pt x="8606" y="15425"/>
                  </a:lnTo>
                  <a:lnTo>
                    <a:pt x="9129" y="15418"/>
                  </a:lnTo>
                  <a:lnTo>
                    <a:pt x="9172" y="15541"/>
                  </a:lnTo>
                  <a:lnTo>
                    <a:pt x="9204" y="15682"/>
                  </a:lnTo>
                  <a:lnTo>
                    <a:pt x="9245" y="15969"/>
                  </a:lnTo>
                  <a:lnTo>
                    <a:pt x="9137" y="16236"/>
                  </a:lnTo>
                  <a:lnTo>
                    <a:pt x="9063" y="16503"/>
                  </a:lnTo>
                  <a:lnTo>
                    <a:pt x="9038" y="16781"/>
                  </a:lnTo>
                  <a:lnTo>
                    <a:pt x="9055" y="16915"/>
                  </a:lnTo>
                  <a:lnTo>
                    <a:pt x="9094" y="17059"/>
                  </a:lnTo>
                  <a:lnTo>
                    <a:pt x="9094" y="17065"/>
                  </a:lnTo>
                  <a:lnTo>
                    <a:pt x="9467" y="17196"/>
                  </a:lnTo>
                  <a:lnTo>
                    <a:pt x="9512" y="17129"/>
                  </a:lnTo>
                  <a:lnTo>
                    <a:pt x="9608" y="17206"/>
                  </a:lnTo>
                  <a:lnTo>
                    <a:pt x="9889" y="17357"/>
                  </a:lnTo>
                  <a:lnTo>
                    <a:pt x="9910" y="17371"/>
                  </a:lnTo>
                  <a:lnTo>
                    <a:pt x="9910" y="5106"/>
                  </a:lnTo>
                  <a:lnTo>
                    <a:pt x="9731" y="4943"/>
                  </a:lnTo>
                  <a:lnTo>
                    <a:pt x="9797" y="4866"/>
                  </a:lnTo>
                  <a:lnTo>
                    <a:pt x="9857" y="4799"/>
                  </a:lnTo>
                  <a:lnTo>
                    <a:pt x="9899" y="4817"/>
                  </a:lnTo>
                  <a:lnTo>
                    <a:pt x="9910" y="4828"/>
                  </a:lnTo>
                  <a:lnTo>
                    <a:pt x="9910" y="4750"/>
                  </a:lnTo>
                  <a:lnTo>
                    <a:pt x="9878" y="4740"/>
                  </a:lnTo>
                  <a:lnTo>
                    <a:pt x="9819" y="4747"/>
                  </a:lnTo>
                  <a:lnTo>
                    <a:pt x="9696" y="4905"/>
                  </a:lnTo>
                  <a:lnTo>
                    <a:pt x="9594" y="4799"/>
                  </a:lnTo>
                  <a:lnTo>
                    <a:pt x="9547" y="4729"/>
                  </a:lnTo>
                  <a:lnTo>
                    <a:pt x="9491" y="4659"/>
                  </a:lnTo>
                  <a:lnTo>
                    <a:pt x="9424" y="4592"/>
                  </a:lnTo>
                  <a:lnTo>
                    <a:pt x="9344" y="4544"/>
                  </a:lnTo>
                  <a:lnTo>
                    <a:pt x="9330" y="4533"/>
                  </a:lnTo>
                  <a:lnTo>
                    <a:pt x="9298" y="4466"/>
                  </a:lnTo>
                  <a:lnTo>
                    <a:pt x="9277" y="4395"/>
                  </a:lnTo>
                  <a:lnTo>
                    <a:pt x="9105" y="4301"/>
                  </a:lnTo>
                  <a:lnTo>
                    <a:pt x="9312" y="4210"/>
                  </a:lnTo>
                  <a:lnTo>
                    <a:pt x="9512" y="4055"/>
                  </a:lnTo>
                  <a:lnTo>
                    <a:pt x="9562" y="4002"/>
                  </a:lnTo>
                  <a:lnTo>
                    <a:pt x="9664" y="3865"/>
                  </a:lnTo>
                  <a:lnTo>
                    <a:pt x="9731" y="3731"/>
                  </a:lnTo>
                  <a:lnTo>
                    <a:pt x="9752" y="3598"/>
                  </a:lnTo>
                  <a:lnTo>
                    <a:pt x="9766" y="3464"/>
                  </a:lnTo>
                  <a:lnTo>
                    <a:pt x="9864" y="3440"/>
                  </a:lnTo>
                  <a:lnTo>
                    <a:pt x="9889" y="3419"/>
                  </a:lnTo>
                  <a:lnTo>
                    <a:pt x="9910" y="3376"/>
                  </a:lnTo>
                  <a:lnTo>
                    <a:pt x="9910" y="3306"/>
                  </a:lnTo>
                  <a:lnTo>
                    <a:pt x="9899" y="3268"/>
                  </a:lnTo>
                  <a:lnTo>
                    <a:pt x="9889" y="3236"/>
                  </a:lnTo>
                  <a:lnTo>
                    <a:pt x="9864" y="3212"/>
                  </a:lnTo>
                  <a:lnTo>
                    <a:pt x="9832" y="3204"/>
                  </a:lnTo>
                  <a:lnTo>
                    <a:pt x="9797" y="3204"/>
                  </a:lnTo>
                  <a:lnTo>
                    <a:pt x="9773" y="3212"/>
                  </a:lnTo>
                  <a:lnTo>
                    <a:pt x="9731" y="3239"/>
                  </a:lnTo>
                  <a:lnTo>
                    <a:pt x="9709" y="3145"/>
                  </a:lnTo>
                  <a:lnTo>
                    <a:pt x="9811" y="3121"/>
                  </a:lnTo>
                  <a:lnTo>
                    <a:pt x="9889" y="3068"/>
                  </a:lnTo>
                  <a:lnTo>
                    <a:pt x="9910" y="30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4" name="Freeform 8"/>
            <p:cNvSpPr>
              <a:spLocks/>
            </p:cNvSpPr>
            <p:nvPr/>
          </p:nvSpPr>
          <p:spPr bwMode="auto">
            <a:xfrm>
              <a:off x="85" y="1855"/>
              <a:ext cx="550" cy="566"/>
            </a:xfrm>
            <a:custGeom>
              <a:avLst/>
              <a:gdLst/>
              <a:ahLst/>
              <a:cxnLst>
                <a:cxn ang="0">
                  <a:pos x="763" y="200"/>
                </a:cxn>
                <a:cxn ang="0">
                  <a:pos x="893" y="235"/>
                </a:cxn>
                <a:cxn ang="0">
                  <a:pos x="1040" y="281"/>
                </a:cxn>
                <a:cxn ang="0">
                  <a:pos x="1174" y="155"/>
                </a:cxn>
                <a:cxn ang="0">
                  <a:pos x="1290" y="165"/>
                </a:cxn>
                <a:cxn ang="0">
                  <a:pos x="1430" y="200"/>
                </a:cxn>
                <a:cxn ang="0">
                  <a:pos x="1670" y="267"/>
                </a:cxn>
                <a:cxn ang="0">
                  <a:pos x="1834" y="383"/>
                </a:cxn>
                <a:cxn ang="0">
                  <a:pos x="2000" y="369"/>
                </a:cxn>
                <a:cxn ang="0">
                  <a:pos x="2119" y="228"/>
                </a:cxn>
                <a:cxn ang="0">
                  <a:pos x="2186" y="460"/>
                </a:cxn>
                <a:cxn ang="0">
                  <a:pos x="2320" y="506"/>
                </a:cxn>
                <a:cxn ang="0">
                  <a:pos x="2417" y="443"/>
                </a:cxn>
                <a:cxn ang="0">
                  <a:pos x="2478" y="235"/>
                </a:cxn>
                <a:cxn ang="0">
                  <a:pos x="2801" y="264"/>
                </a:cxn>
                <a:cxn ang="0">
                  <a:pos x="3079" y="369"/>
                </a:cxn>
                <a:cxn ang="0">
                  <a:pos x="3198" y="727"/>
                </a:cxn>
                <a:cxn ang="0">
                  <a:pos x="3300" y="1521"/>
                </a:cxn>
                <a:cxn ang="0">
                  <a:pos x="3278" y="2298"/>
                </a:cxn>
                <a:cxn ang="0">
                  <a:pos x="3198" y="2878"/>
                </a:cxn>
                <a:cxn ang="0">
                  <a:pos x="2935" y="3162"/>
                </a:cxn>
                <a:cxn ang="0">
                  <a:pos x="2949" y="2164"/>
                </a:cxn>
                <a:cxn ang="0">
                  <a:pos x="2892" y="1543"/>
                </a:cxn>
                <a:cxn ang="0">
                  <a:pos x="2812" y="1257"/>
                </a:cxn>
                <a:cxn ang="0">
                  <a:pos x="2909" y="2185"/>
                </a:cxn>
                <a:cxn ang="0">
                  <a:pos x="2909" y="2920"/>
                </a:cxn>
                <a:cxn ang="0">
                  <a:pos x="2885" y="3197"/>
                </a:cxn>
                <a:cxn ang="0">
                  <a:pos x="2713" y="3282"/>
                </a:cxn>
                <a:cxn ang="0">
                  <a:pos x="2147" y="3397"/>
                </a:cxn>
                <a:cxn ang="0">
                  <a:pos x="1690" y="3324"/>
                </a:cxn>
                <a:cxn ang="0">
                  <a:pos x="1178" y="3194"/>
                </a:cxn>
                <a:cxn ang="0">
                  <a:pos x="678" y="3014"/>
                </a:cxn>
                <a:cxn ang="0">
                  <a:pos x="261" y="2800"/>
                </a:cxn>
                <a:cxn ang="0">
                  <a:pos x="144" y="2484"/>
                </a:cxn>
                <a:cxn ang="0">
                  <a:pos x="53" y="1957"/>
                </a:cxn>
                <a:cxn ang="0">
                  <a:pos x="352" y="1810"/>
                </a:cxn>
                <a:cxn ang="0">
                  <a:pos x="707" y="1890"/>
                </a:cxn>
                <a:cxn ang="0">
                  <a:pos x="748" y="2266"/>
                </a:cxn>
                <a:cxn ang="0">
                  <a:pos x="928" y="2337"/>
                </a:cxn>
                <a:cxn ang="0">
                  <a:pos x="1111" y="2347"/>
                </a:cxn>
                <a:cxn ang="0">
                  <a:pos x="1132" y="1989"/>
                </a:cxn>
                <a:cxn ang="0">
                  <a:pos x="1072" y="1669"/>
                </a:cxn>
                <a:cxn ang="0">
                  <a:pos x="696" y="1725"/>
                </a:cxn>
                <a:cxn ang="0">
                  <a:pos x="528" y="1792"/>
                </a:cxn>
                <a:cxn ang="0">
                  <a:pos x="197" y="1676"/>
                </a:cxn>
                <a:cxn ang="0">
                  <a:pos x="18" y="1588"/>
                </a:cxn>
                <a:cxn ang="0">
                  <a:pos x="4" y="805"/>
                </a:cxn>
                <a:cxn ang="0">
                  <a:pos x="369" y="622"/>
                </a:cxn>
                <a:cxn ang="0">
                  <a:pos x="1096" y="759"/>
                </a:cxn>
                <a:cxn ang="0">
                  <a:pos x="1459" y="805"/>
                </a:cxn>
                <a:cxn ang="0">
                  <a:pos x="1810" y="811"/>
                </a:cxn>
                <a:cxn ang="0">
                  <a:pos x="1659" y="780"/>
                </a:cxn>
                <a:cxn ang="0">
                  <a:pos x="871" y="660"/>
                </a:cxn>
                <a:cxn ang="0">
                  <a:pos x="120" y="506"/>
                </a:cxn>
                <a:cxn ang="0">
                  <a:pos x="45" y="467"/>
                </a:cxn>
                <a:cxn ang="0">
                  <a:pos x="63" y="443"/>
                </a:cxn>
                <a:cxn ang="0">
                  <a:pos x="376" y="168"/>
                </a:cxn>
                <a:cxn ang="0">
                  <a:pos x="763" y="0"/>
                </a:cxn>
              </a:cxnLst>
              <a:rect l="0" t="0" r="r" b="b"/>
              <a:pathLst>
                <a:path w="3300" h="3397">
                  <a:moveTo>
                    <a:pt x="763" y="0"/>
                  </a:moveTo>
                  <a:lnTo>
                    <a:pt x="763" y="200"/>
                  </a:lnTo>
                  <a:lnTo>
                    <a:pt x="826" y="211"/>
                  </a:lnTo>
                  <a:lnTo>
                    <a:pt x="893" y="235"/>
                  </a:lnTo>
                  <a:lnTo>
                    <a:pt x="967" y="267"/>
                  </a:lnTo>
                  <a:lnTo>
                    <a:pt x="1040" y="281"/>
                  </a:lnTo>
                  <a:lnTo>
                    <a:pt x="1093" y="130"/>
                  </a:lnTo>
                  <a:lnTo>
                    <a:pt x="1174" y="155"/>
                  </a:lnTo>
                  <a:lnTo>
                    <a:pt x="1230" y="168"/>
                  </a:lnTo>
                  <a:lnTo>
                    <a:pt x="1290" y="165"/>
                  </a:lnTo>
                  <a:lnTo>
                    <a:pt x="1371" y="144"/>
                  </a:lnTo>
                  <a:lnTo>
                    <a:pt x="1430" y="200"/>
                  </a:lnTo>
                  <a:lnTo>
                    <a:pt x="1504" y="232"/>
                  </a:lnTo>
                  <a:lnTo>
                    <a:pt x="1670" y="267"/>
                  </a:lnTo>
                  <a:lnTo>
                    <a:pt x="1750" y="344"/>
                  </a:lnTo>
                  <a:lnTo>
                    <a:pt x="1834" y="383"/>
                  </a:lnTo>
                  <a:lnTo>
                    <a:pt x="1916" y="390"/>
                  </a:lnTo>
                  <a:lnTo>
                    <a:pt x="2000" y="369"/>
                  </a:lnTo>
                  <a:lnTo>
                    <a:pt x="2080" y="313"/>
                  </a:lnTo>
                  <a:lnTo>
                    <a:pt x="2119" y="228"/>
                  </a:lnTo>
                  <a:lnTo>
                    <a:pt x="2168" y="313"/>
                  </a:lnTo>
                  <a:lnTo>
                    <a:pt x="2186" y="460"/>
                  </a:lnTo>
                  <a:lnTo>
                    <a:pt x="2249" y="492"/>
                  </a:lnTo>
                  <a:lnTo>
                    <a:pt x="2320" y="506"/>
                  </a:lnTo>
                  <a:lnTo>
                    <a:pt x="2387" y="492"/>
                  </a:lnTo>
                  <a:lnTo>
                    <a:pt x="2417" y="443"/>
                  </a:lnTo>
                  <a:lnTo>
                    <a:pt x="2453" y="320"/>
                  </a:lnTo>
                  <a:lnTo>
                    <a:pt x="2478" y="235"/>
                  </a:lnTo>
                  <a:lnTo>
                    <a:pt x="2513" y="228"/>
                  </a:lnTo>
                  <a:lnTo>
                    <a:pt x="2801" y="264"/>
                  </a:lnTo>
                  <a:lnTo>
                    <a:pt x="2945" y="299"/>
                  </a:lnTo>
                  <a:lnTo>
                    <a:pt x="3079" y="369"/>
                  </a:lnTo>
                  <a:lnTo>
                    <a:pt x="3146" y="545"/>
                  </a:lnTo>
                  <a:lnTo>
                    <a:pt x="3198" y="727"/>
                  </a:lnTo>
                  <a:lnTo>
                    <a:pt x="3272" y="1113"/>
                  </a:lnTo>
                  <a:lnTo>
                    <a:pt x="3300" y="1521"/>
                  </a:lnTo>
                  <a:lnTo>
                    <a:pt x="3300" y="1922"/>
                  </a:lnTo>
                  <a:lnTo>
                    <a:pt x="3278" y="2298"/>
                  </a:lnTo>
                  <a:lnTo>
                    <a:pt x="3243" y="2618"/>
                  </a:lnTo>
                  <a:lnTo>
                    <a:pt x="3198" y="2878"/>
                  </a:lnTo>
                  <a:lnTo>
                    <a:pt x="3160" y="3046"/>
                  </a:lnTo>
                  <a:lnTo>
                    <a:pt x="2935" y="3162"/>
                  </a:lnTo>
                  <a:lnTo>
                    <a:pt x="2952" y="2498"/>
                  </a:lnTo>
                  <a:lnTo>
                    <a:pt x="2949" y="2164"/>
                  </a:lnTo>
                  <a:lnTo>
                    <a:pt x="2924" y="1819"/>
                  </a:lnTo>
                  <a:lnTo>
                    <a:pt x="2892" y="1543"/>
                  </a:lnTo>
                  <a:lnTo>
                    <a:pt x="2864" y="1257"/>
                  </a:lnTo>
                  <a:lnTo>
                    <a:pt x="2812" y="1257"/>
                  </a:lnTo>
                  <a:lnTo>
                    <a:pt x="2868" y="1718"/>
                  </a:lnTo>
                  <a:lnTo>
                    <a:pt x="2909" y="2185"/>
                  </a:lnTo>
                  <a:lnTo>
                    <a:pt x="2914" y="2667"/>
                  </a:lnTo>
                  <a:lnTo>
                    <a:pt x="2909" y="2920"/>
                  </a:lnTo>
                  <a:lnTo>
                    <a:pt x="2885" y="3183"/>
                  </a:lnTo>
                  <a:lnTo>
                    <a:pt x="2885" y="3197"/>
                  </a:lnTo>
                  <a:lnTo>
                    <a:pt x="2801" y="3242"/>
                  </a:lnTo>
                  <a:lnTo>
                    <a:pt x="2713" y="3282"/>
                  </a:lnTo>
                  <a:lnTo>
                    <a:pt x="2527" y="3330"/>
                  </a:lnTo>
                  <a:lnTo>
                    <a:pt x="2147" y="3397"/>
                  </a:lnTo>
                  <a:lnTo>
                    <a:pt x="1933" y="3373"/>
                  </a:lnTo>
                  <a:lnTo>
                    <a:pt x="1690" y="3324"/>
                  </a:lnTo>
                  <a:lnTo>
                    <a:pt x="1438" y="3264"/>
                  </a:lnTo>
                  <a:lnTo>
                    <a:pt x="1178" y="3194"/>
                  </a:lnTo>
                  <a:lnTo>
                    <a:pt x="924" y="3110"/>
                  </a:lnTo>
                  <a:lnTo>
                    <a:pt x="678" y="3014"/>
                  </a:lnTo>
                  <a:lnTo>
                    <a:pt x="450" y="2913"/>
                  </a:lnTo>
                  <a:lnTo>
                    <a:pt x="261" y="2800"/>
                  </a:lnTo>
                  <a:lnTo>
                    <a:pt x="232" y="2744"/>
                  </a:lnTo>
                  <a:lnTo>
                    <a:pt x="144" y="2484"/>
                  </a:lnTo>
                  <a:lnTo>
                    <a:pt x="85" y="2220"/>
                  </a:lnTo>
                  <a:lnTo>
                    <a:pt x="53" y="1957"/>
                  </a:lnTo>
                  <a:lnTo>
                    <a:pt x="36" y="1690"/>
                  </a:lnTo>
                  <a:lnTo>
                    <a:pt x="352" y="1810"/>
                  </a:lnTo>
                  <a:lnTo>
                    <a:pt x="517" y="1855"/>
                  </a:lnTo>
                  <a:lnTo>
                    <a:pt x="707" y="1890"/>
                  </a:lnTo>
                  <a:lnTo>
                    <a:pt x="718" y="2073"/>
                  </a:lnTo>
                  <a:lnTo>
                    <a:pt x="748" y="2266"/>
                  </a:lnTo>
                  <a:lnTo>
                    <a:pt x="841" y="2305"/>
                  </a:lnTo>
                  <a:lnTo>
                    <a:pt x="928" y="2337"/>
                  </a:lnTo>
                  <a:lnTo>
                    <a:pt x="1016" y="2351"/>
                  </a:lnTo>
                  <a:lnTo>
                    <a:pt x="1111" y="2347"/>
                  </a:lnTo>
                  <a:lnTo>
                    <a:pt x="1143" y="2316"/>
                  </a:lnTo>
                  <a:lnTo>
                    <a:pt x="1132" y="1989"/>
                  </a:lnTo>
                  <a:lnTo>
                    <a:pt x="1111" y="1830"/>
                  </a:lnTo>
                  <a:lnTo>
                    <a:pt x="1072" y="1669"/>
                  </a:lnTo>
                  <a:lnTo>
                    <a:pt x="724" y="1669"/>
                  </a:lnTo>
                  <a:lnTo>
                    <a:pt x="696" y="1725"/>
                  </a:lnTo>
                  <a:lnTo>
                    <a:pt x="696" y="1837"/>
                  </a:lnTo>
                  <a:lnTo>
                    <a:pt x="528" y="1792"/>
                  </a:lnTo>
                  <a:lnTo>
                    <a:pt x="362" y="1739"/>
                  </a:lnTo>
                  <a:lnTo>
                    <a:pt x="197" y="1676"/>
                  </a:lnTo>
                  <a:lnTo>
                    <a:pt x="28" y="1595"/>
                  </a:lnTo>
                  <a:lnTo>
                    <a:pt x="18" y="1588"/>
                  </a:lnTo>
                  <a:lnTo>
                    <a:pt x="0" y="1057"/>
                  </a:lnTo>
                  <a:lnTo>
                    <a:pt x="4" y="805"/>
                  </a:lnTo>
                  <a:lnTo>
                    <a:pt x="21" y="527"/>
                  </a:lnTo>
                  <a:lnTo>
                    <a:pt x="369" y="622"/>
                  </a:lnTo>
                  <a:lnTo>
                    <a:pt x="735" y="692"/>
                  </a:lnTo>
                  <a:lnTo>
                    <a:pt x="1096" y="759"/>
                  </a:lnTo>
                  <a:lnTo>
                    <a:pt x="1280" y="780"/>
                  </a:lnTo>
                  <a:lnTo>
                    <a:pt x="1459" y="805"/>
                  </a:lnTo>
                  <a:lnTo>
                    <a:pt x="1638" y="811"/>
                  </a:lnTo>
                  <a:lnTo>
                    <a:pt x="1810" y="811"/>
                  </a:lnTo>
                  <a:lnTo>
                    <a:pt x="1767" y="791"/>
                  </a:lnTo>
                  <a:lnTo>
                    <a:pt x="1659" y="780"/>
                  </a:lnTo>
                  <a:lnTo>
                    <a:pt x="1451" y="755"/>
                  </a:lnTo>
                  <a:lnTo>
                    <a:pt x="871" y="660"/>
                  </a:lnTo>
                  <a:lnTo>
                    <a:pt x="309" y="548"/>
                  </a:lnTo>
                  <a:lnTo>
                    <a:pt x="120" y="506"/>
                  </a:lnTo>
                  <a:lnTo>
                    <a:pt x="67" y="481"/>
                  </a:lnTo>
                  <a:lnTo>
                    <a:pt x="45" y="467"/>
                  </a:lnTo>
                  <a:lnTo>
                    <a:pt x="63" y="457"/>
                  </a:lnTo>
                  <a:lnTo>
                    <a:pt x="63" y="443"/>
                  </a:lnTo>
                  <a:lnTo>
                    <a:pt x="218" y="291"/>
                  </a:lnTo>
                  <a:lnTo>
                    <a:pt x="376" y="168"/>
                  </a:lnTo>
                  <a:lnTo>
                    <a:pt x="552" y="70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CC99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5" name="Freeform 9"/>
            <p:cNvSpPr>
              <a:spLocks/>
            </p:cNvSpPr>
            <p:nvPr/>
          </p:nvSpPr>
          <p:spPr bwMode="auto">
            <a:xfrm>
              <a:off x="221" y="1810"/>
              <a:ext cx="36" cy="83"/>
            </a:xfrm>
            <a:custGeom>
              <a:avLst/>
              <a:gdLst/>
              <a:ahLst/>
              <a:cxnLst>
                <a:cxn ang="0">
                  <a:pos x="8" y="418"/>
                </a:cxn>
                <a:cxn ang="0">
                  <a:pos x="11" y="299"/>
                </a:cxn>
                <a:cxn ang="0">
                  <a:pos x="0" y="183"/>
                </a:cxn>
                <a:cxn ang="0">
                  <a:pos x="11" y="123"/>
                </a:cxn>
                <a:cxn ang="0">
                  <a:pos x="26" y="75"/>
                </a:cxn>
                <a:cxn ang="0">
                  <a:pos x="61" y="32"/>
                </a:cxn>
                <a:cxn ang="0">
                  <a:pos x="113" y="0"/>
                </a:cxn>
                <a:cxn ang="0">
                  <a:pos x="123" y="84"/>
                </a:cxn>
                <a:cxn ang="0">
                  <a:pos x="141" y="166"/>
                </a:cxn>
                <a:cxn ang="0">
                  <a:pos x="176" y="243"/>
                </a:cxn>
                <a:cxn ang="0">
                  <a:pos x="214" y="320"/>
                </a:cxn>
                <a:cxn ang="0">
                  <a:pos x="190" y="496"/>
                </a:cxn>
                <a:cxn ang="0">
                  <a:pos x="8" y="418"/>
                </a:cxn>
              </a:cxnLst>
              <a:rect l="0" t="0" r="r" b="b"/>
              <a:pathLst>
                <a:path w="214" h="496">
                  <a:moveTo>
                    <a:pt x="8" y="418"/>
                  </a:moveTo>
                  <a:lnTo>
                    <a:pt x="11" y="299"/>
                  </a:lnTo>
                  <a:lnTo>
                    <a:pt x="0" y="183"/>
                  </a:lnTo>
                  <a:lnTo>
                    <a:pt x="11" y="123"/>
                  </a:lnTo>
                  <a:lnTo>
                    <a:pt x="26" y="75"/>
                  </a:lnTo>
                  <a:lnTo>
                    <a:pt x="61" y="32"/>
                  </a:lnTo>
                  <a:lnTo>
                    <a:pt x="113" y="0"/>
                  </a:lnTo>
                  <a:lnTo>
                    <a:pt x="123" y="84"/>
                  </a:lnTo>
                  <a:lnTo>
                    <a:pt x="141" y="166"/>
                  </a:lnTo>
                  <a:lnTo>
                    <a:pt x="176" y="243"/>
                  </a:lnTo>
                  <a:lnTo>
                    <a:pt x="214" y="320"/>
                  </a:lnTo>
                  <a:lnTo>
                    <a:pt x="190" y="496"/>
                  </a:lnTo>
                  <a:lnTo>
                    <a:pt x="8" y="4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6" name="Freeform 10"/>
            <p:cNvSpPr>
              <a:spLocks/>
            </p:cNvSpPr>
            <p:nvPr/>
          </p:nvSpPr>
          <p:spPr bwMode="auto">
            <a:xfrm>
              <a:off x="1104" y="2975"/>
              <a:ext cx="185" cy="39"/>
            </a:xfrm>
            <a:custGeom>
              <a:avLst/>
              <a:gdLst/>
              <a:ahLst/>
              <a:cxnLst>
                <a:cxn ang="0">
                  <a:pos x="165" y="151"/>
                </a:cxn>
                <a:cxn ang="0">
                  <a:pos x="74" y="113"/>
                </a:cxn>
                <a:cxn ang="0">
                  <a:pos x="0" y="57"/>
                </a:cxn>
                <a:cxn ang="0">
                  <a:pos x="21" y="0"/>
                </a:cxn>
                <a:cxn ang="0">
                  <a:pos x="238" y="81"/>
                </a:cxn>
                <a:cxn ang="0">
                  <a:pos x="467" y="148"/>
                </a:cxn>
                <a:cxn ang="0">
                  <a:pos x="738" y="193"/>
                </a:cxn>
                <a:cxn ang="0">
                  <a:pos x="1110" y="222"/>
                </a:cxn>
                <a:cxn ang="0">
                  <a:pos x="903" y="233"/>
                </a:cxn>
                <a:cxn ang="0">
                  <a:pos x="545" y="222"/>
                </a:cxn>
                <a:cxn ang="0">
                  <a:pos x="358" y="198"/>
                </a:cxn>
                <a:cxn ang="0">
                  <a:pos x="165" y="151"/>
                </a:cxn>
              </a:cxnLst>
              <a:rect l="0" t="0" r="r" b="b"/>
              <a:pathLst>
                <a:path w="1110" h="233">
                  <a:moveTo>
                    <a:pt x="165" y="151"/>
                  </a:moveTo>
                  <a:lnTo>
                    <a:pt x="74" y="113"/>
                  </a:lnTo>
                  <a:lnTo>
                    <a:pt x="0" y="57"/>
                  </a:lnTo>
                  <a:lnTo>
                    <a:pt x="21" y="0"/>
                  </a:lnTo>
                  <a:lnTo>
                    <a:pt x="238" y="81"/>
                  </a:lnTo>
                  <a:lnTo>
                    <a:pt x="467" y="148"/>
                  </a:lnTo>
                  <a:lnTo>
                    <a:pt x="738" y="193"/>
                  </a:lnTo>
                  <a:lnTo>
                    <a:pt x="1110" y="222"/>
                  </a:lnTo>
                  <a:lnTo>
                    <a:pt x="903" y="233"/>
                  </a:lnTo>
                  <a:lnTo>
                    <a:pt x="545" y="222"/>
                  </a:lnTo>
                  <a:lnTo>
                    <a:pt x="358" y="198"/>
                  </a:lnTo>
                  <a:lnTo>
                    <a:pt x="165" y="151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7" name="Freeform 11"/>
            <p:cNvSpPr>
              <a:spLocks/>
            </p:cNvSpPr>
            <p:nvPr/>
          </p:nvSpPr>
          <p:spPr bwMode="auto">
            <a:xfrm>
              <a:off x="1682" y="2954"/>
              <a:ext cx="243" cy="59"/>
            </a:xfrm>
            <a:custGeom>
              <a:avLst/>
              <a:gdLst/>
              <a:ahLst/>
              <a:cxnLst>
                <a:cxn ang="0">
                  <a:pos x="874" y="354"/>
                </a:cxn>
                <a:cxn ang="0">
                  <a:pos x="685" y="313"/>
                </a:cxn>
                <a:cxn ang="0">
                  <a:pos x="449" y="242"/>
                </a:cxn>
                <a:cxn ang="0">
                  <a:pos x="214" y="137"/>
                </a:cxn>
                <a:cxn ang="0">
                  <a:pos x="102" y="73"/>
                </a:cxn>
                <a:cxn ang="0">
                  <a:pos x="0" y="0"/>
                </a:cxn>
                <a:cxn ang="0">
                  <a:pos x="361" y="144"/>
                </a:cxn>
                <a:cxn ang="0">
                  <a:pos x="597" y="207"/>
                </a:cxn>
                <a:cxn ang="0">
                  <a:pos x="829" y="239"/>
                </a:cxn>
                <a:cxn ang="0">
                  <a:pos x="1061" y="239"/>
                </a:cxn>
                <a:cxn ang="0">
                  <a:pos x="1177" y="225"/>
                </a:cxn>
                <a:cxn ang="0">
                  <a:pos x="1292" y="196"/>
                </a:cxn>
                <a:cxn ang="0">
                  <a:pos x="1391" y="158"/>
                </a:cxn>
                <a:cxn ang="0">
                  <a:pos x="1436" y="158"/>
                </a:cxn>
                <a:cxn ang="0">
                  <a:pos x="1447" y="172"/>
                </a:cxn>
                <a:cxn ang="0">
                  <a:pos x="1458" y="196"/>
                </a:cxn>
                <a:cxn ang="0">
                  <a:pos x="1461" y="214"/>
                </a:cxn>
                <a:cxn ang="0">
                  <a:pos x="1447" y="231"/>
                </a:cxn>
                <a:cxn ang="0">
                  <a:pos x="1405" y="271"/>
                </a:cxn>
                <a:cxn ang="0">
                  <a:pos x="1338" y="295"/>
                </a:cxn>
                <a:cxn ang="0">
                  <a:pos x="1247" y="324"/>
                </a:cxn>
                <a:cxn ang="0">
                  <a:pos x="1043" y="348"/>
                </a:cxn>
                <a:cxn ang="0">
                  <a:pos x="874" y="354"/>
                </a:cxn>
              </a:cxnLst>
              <a:rect l="0" t="0" r="r" b="b"/>
              <a:pathLst>
                <a:path w="1461" h="354">
                  <a:moveTo>
                    <a:pt x="874" y="354"/>
                  </a:moveTo>
                  <a:lnTo>
                    <a:pt x="685" y="313"/>
                  </a:lnTo>
                  <a:lnTo>
                    <a:pt x="449" y="242"/>
                  </a:lnTo>
                  <a:lnTo>
                    <a:pt x="214" y="137"/>
                  </a:lnTo>
                  <a:lnTo>
                    <a:pt x="102" y="73"/>
                  </a:lnTo>
                  <a:lnTo>
                    <a:pt x="0" y="0"/>
                  </a:lnTo>
                  <a:lnTo>
                    <a:pt x="361" y="144"/>
                  </a:lnTo>
                  <a:lnTo>
                    <a:pt x="597" y="207"/>
                  </a:lnTo>
                  <a:lnTo>
                    <a:pt x="829" y="239"/>
                  </a:lnTo>
                  <a:lnTo>
                    <a:pt x="1061" y="239"/>
                  </a:lnTo>
                  <a:lnTo>
                    <a:pt x="1177" y="225"/>
                  </a:lnTo>
                  <a:lnTo>
                    <a:pt x="1292" y="196"/>
                  </a:lnTo>
                  <a:lnTo>
                    <a:pt x="1391" y="158"/>
                  </a:lnTo>
                  <a:lnTo>
                    <a:pt x="1436" y="158"/>
                  </a:lnTo>
                  <a:lnTo>
                    <a:pt x="1447" y="172"/>
                  </a:lnTo>
                  <a:lnTo>
                    <a:pt x="1458" y="196"/>
                  </a:lnTo>
                  <a:lnTo>
                    <a:pt x="1461" y="214"/>
                  </a:lnTo>
                  <a:lnTo>
                    <a:pt x="1447" y="231"/>
                  </a:lnTo>
                  <a:lnTo>
                    <a:pt x="1405" y="271"/>
                  </a:lnTo>
                  <a:lnTo>
                    <a:pt x="1338" y="295"/>
                  </a:lnTo>
                  <a:lnTo>
                    <a:pt x="1247" y="324"/>
                  </a:lnTo>
                  <a:lnTo>
                    <a:pt x="1043" y="348"/>
                  </a:lnTo>
                  <a:lnTo>
                    <a:pt x="874" y="354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8" name="Freeform 12"/>
            <p:cNvSpPr>
              <a:spLocks/>
            </p:cNvSpPr>
            <p:nvPr/>
          </p:nvSpPr>
          <p:spPr bwMode="auto">
            <a:xfrm>
              <a:off x="1117" y="2841"/>
              <a:ext cx="338" cy="164"/>
            </a:xfrm>
            <a:custGeom>
              <a:avLst/>
              <a:gdLst/>
              <a:ahLst/>
              <a:cxnLst>
                <a:cxn ang="0">
                  <a:pos x="0" y="770"/>
                </a:cxn>
                <a:cxn ang="0">
                  <a:pos x="28" y="707"/>
                </a:cxn>
                <a:cxn ang="0">
                  <a:pos x="67" y="654"/>
                </a:cxn>
                <a:cxn ang="0">
                  <a:pos x="176" y="562"/>
                </a:cxn>
                <a:cxn ang="0">
                  <a:pos x="299" y="499"/>
                </a:cxn>
                <a:cxn ang="0">
                  <a:pos x="411" y="464"/>
                </a:cxn>
                <a:cxn ang="0">
                  <a:pos x="524" y="415"/>
                </a:cxn>
                <a:cxn ang="0">
                  <a:pos x="586" y="380"/>
                </a:cxn>
                <a:cxn ang="0">
                  <a:pos x="755" y="415"/>
                </a:cxn>
                <a:cxn ang="0">
                  <a:pos x="837" y="421"/>
                </a:cxn>
                <a:cxn ang="0">
                  <a:pos x="917" y="415"/>
                </a:cxn>
                <a:cxn ang="0">
                  <a:pos x="1086" y="380"/>
                </a:cxn>
                <a:cxn ang="0">
                  <a:pos x="1254" y="327"/>
                </a:cxn>
                <a:cxn ang="0">
                  <a:pos x="1417" y="250"/>
                </a:cxn>
                <a:cxn ang="0">
                  <a:pos x="1585" y="166"/>
                </a:cxn>
                <a:cxn ang="0">
                  <a:pos x="1915" y="0"/>
                </a:cxn>
                <a:cxn ang="0">
                  <a:pos x="1979" y="140"/>
                </a:cxn>
                <a:cxn ang="0">
                  <a:pos x="2014" y="281"/>
                </a:cxn>
                <a:cxn ang="0">
                  <a:pos x="2027" y="429"/>
                </a:cxn>
                <a:cxn ang="0">
                  <a:pos x="2017" y="509"/>
                </a:cxn>
                <a:cxn ang="0">
                  <a:pos x="2003" y="591"/>
                </a:cxn>
                <a:cxn ang="0">
                  <a:pos x="1961" y="611"/>
                </a:cxn>
                <a:cxn ang="0">
                  <a:pos x="1764" y="710"/>
                </a:cxn>
                <a:cxn ang="0">
                  <a:pos x="1564" y="798"/>
                </a:cxn>
                <a:cxn ang="0">
                  <a:pos x="1177" y="977"/>
                </a:cxn>
                <a:cxn ang="0">
                  <a:pos x="1051" y="988"/>
                </a:cxn>
                <a:cxn ang="0">
                  <a:pos x="893" y="980"/>
                </a:cxn>
                <a:cxn ang="0">
                  <a:pos x="573" y="939"/>
                </a:cxn>
                <a:cxn ang="0">
                  <a:pos x="252" y="857"/>
                </a:cxn>
                <a:cxn ang="0">
                  <a:pos x="0" y="770"/>
                </a:cxn>
              </a:cxnLst>
              <a:rect l="0" t="0" r="r" b="b"/>
              <a:pathLst>
                <a:path w="2027" h="988">
                  <a:moveTo>
                    <a:pt x="0" y="770"/>
                  </a:moveTo>
                  <a:lnTo>
                    <a:pt x="28" y="707"/>
                  </a:lnTo>
                  <a:lnTo>
                    <a:pt x="67" y="654"/>
                  </a:lnTo>
                  <a:lnTo>
                    <a:pt x="176" y="562"/>
                  </a:lnTo>
                  <a:lnTo>
                    <a:pt x="299" y="499"/>
                  </a:lnTo>
                  <a:lnTo>
                    <a:pt x="411" y="464"/>
                  </a:lnTo>
                  <a:lnTo>
                    <a:pt x="524" y="415"/>
                  </a:lnTo>
                  <a:lnTo>
                    <a:pt x="586" y="380"/>
                  </a:lnTo>
                  <a:lnTo>
                    <a:pt x="755" y="415"/>
                  </a:lnTo>
                  <a:lnTo>
                    <a:pt x="837" y="421"/>
                  </a:lnTo>
                  <a:lnTo>
                    <a:pt x="917" y="415"/>
                  </a:lnTo>
                  <a:lnTo>
                    <a:pt x="1086" y="380"/>
                  </a:lnTo>
                  <a:lnTo>
                    <a:pt x="1254" y="327"/>
                  </a:lnTo>
                  <a:lnTo>
                    <a:pt x="1417" y="250"/>
                  </a:lnTo>
                  <a:lnTo>
                    <a:pt x="1585" y="166"/>
                  </a:lnTo>
                  <a:lnTo>
                    <a:pt x="1915" y="0"/>
                  </a:lnTo>
                  <a:lnTo>
                    <a:pt x="1979" y="140"/>
                  </a:lnTo>
                  <a:lnTo>
                    <a:pt x="2014" y="281"/>
                  </a:lnTo>
                  <a:lnTo>
                    <a:pt x="2027" y="429"/>
                  </a:lnTo>
                  <a:lnTo>
                    <a:pt x="2017" y="509"/>
                  </a:lnTo>
                  <a:lnTo>
                    <a:pt x="2003" y="591"/>
                  </a:lnTo>
                  <a:lnTo>
                    <a:pt x="1961" y="611"/>
                  </a:lnTo>
                  <a:lnTo>
                    <a:pt x="1764" y="710"/>
                  </a:lnTo>
                  <a:lnTo>
                    <a:pt x="1564" y="798"/>
                  </a:lnTo>
                  <a:lnTo>
                    <a:pt x="1177" y="977"/>
                  </a:lnTo>
                  <a:lnTo>
                    <a:pt x="1051" y="988"/>
                  </a:lnTo>
                  <a:lnTo>
                    <a:pt x="893" y="980"/>
                  </a:lnTo>
                  <a:lnTo>
                    <a:pt x="573" y="939"/>
                  </a:lnTo>
                  <a:lnTo>
                    <a:pt x="252" y="857"/>
                  </a:lnTo>
                  <a:lnTo>
                    <a:pt x="0" y="77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69" name="Freeform 13"/>
            <p:cNvSpPr>
              <a:spLocks/>
            </p:cNvSpPr>
            <p:nvPr/>
          </p:nvSpPr>
          <p:spPr bwMode="auto">
            <a:xfrm>
              <a:off x="375" y="2804"/>
              <a:ext cx="439" cy="197"/>
            </a:xfrm>
            <a:custGeom>
              <a:avLst/>
              <a:gdLst/>
              <a:ahLst/>
              <a:cxnLst>
                <a:cxn ang="0">
                  <a:pos x="49" y="836"/>
                </a:cxn>
                <a:cxn ang="0">
                  <a:pos x="14" y="797"/>
                </a:cxn>
                <a:cxn ang="0">
                  <a:pos x="0" y="765"/>
                </a:cxn>
                <a:cxn ang="0">
                  <a:pos x="3" y="745"/>
                </a:cxn>
                <a:cxn ang="0">
                  <a:pos x="21" y="727"/>
                </a:cxn>
                <a:cxn ang="0">
                  <a:pos x="77" y="713"/>
                </a:cxn>
                <a:cxn ang="0">
                  <a:pos x="102" y="717"/>
                </a:cxn>
                <a:cxn ang="0">
                  <a:pos x="120" y="730"/>
                </a:cxn>
                <a:cxn ang="0">
                  <a:pos x="161" y="633"/>
                </a:cxn>
                <a:cxn ang="0">
                  <a:pos x="235" y="555"/>
                </a:cxn>
                <a:cxn ang="0">
                  <a:pos x="326" y="502"/>
                </a:cxn>
                <a:cxn ang="0">
                  <a:pos x="428" y="467"/>
                </a:cxn>
                <a:cxn ang="0">
                  <a:pos x="527" y="449"/>
                </a:cxn>
                <a:cxn ang="0">
                  <a:pos x="724" y="436"/>
                </a:cxn>
                <a:cxn ang="0">
                  <a:pos x="882" y="446"/>
                </a:cxn>
                <a:cxn ang="0">
                  <a:pos x="906" y="401"/>
                </a:cxn>
                <a:cxn ang="0">
                  <a:pos x="811" y="387"/>
                </a:cxn>
                <a:cxn ang="0">
                  <a:pos x="910" y="267"/>
                </a:cxn>
                <a:cxn ang="0">
                  <a:pos x="1019" y="172"/>
                </a:cxn>
                <a:cxn ang="0">
                  <a:pos x="1124" y="88"/>
                </a:cxn>
                <a:cxn ang="0">
                  <a:pos x="1209" y="0"/>
                </a:cxn>
                <a:cxn ang="0">
                  <a:pos x="1385" y="0"/>
                </a:cxn>
                <a:cxn ang="0">
                  <a:pos x="1553" y="18"/>
                </a:cxn>
                <a:cxn ang="0">
                  <a:pos x="1890" y="91"/>
                </a:cxn>
                <a:cxn ang="0">
                  <a:pos x="2231" y="208"/>
                </a:cxn>
                <a:cxn ang="0">
                  <a:pos x="2565" y="334"/>
                </a:cxn>
                <a:cxn ang="0">
                  <a:pos x="2610" y="519"/>
                </a:cxn>
                <a:cxn ang="0">
                  <a:pos x="2631" y="700"/>
                </a:cxn>
                <a:cxn ang="0">
                  <a:pos x="2399" y="727"/>
                </a:cxn>
                <a:cxn ang="0">
                  <a:pos x="2168" y="770"/>
                </a:cxn>
                <a:cxn ang="0">
                  <a:pos x="1946" y="832"/>
                </a:cxn>
                <a:cxn ang="0">
                  <a:pos x="1714" y="910"/>
                </a:cxn>
                <a:cxn ang="0">
                  <a:pos x="1482" y="966"/>
                </a:cxn>
                <a:cxn ang="0">
                  <a:pos x="1359" y="991"/>
                </a:cxn>
                <a:cxn ang="0">
                  <a:pos x="1244" y="998"/>
                </a:cxn>
                <a:cxn ang="0">
                  <a:pos x="1029" y="994"/>
                </a:cxn>
                <a:cxn ang="0">
                  <a:pos x="811" y="976"/>
                </a:cxn>
                <a:cxn ang="0">
                  <a:pos x="597" y="941"/>
                </a:cxn>
                <a:cxn ang="0">
                  <a:pos x="379" y="882"/>
                </a:cxn>
                <a:cxn ang="0">
                  <a:pos x="379" y="917"/>
                </a:cxn>
                <a:cxn ang="0">
                  <a:pos x="594" y="981"/>
                </a:cxn>
                <a:cxn ang="0">
                  <a:pos x="805" y="1026"/>
                </a:cxn>
                <a:cxn ang="0">
                  <a:pos x="998" y="1043"/>
                </a:cxn>
                <a:cxn ang="0">
                  <a:pos x="1187" y="1047"/>
                </a:cxn>
                <a:cxn ang="0">
                  <a:pos x="1370" y="1033"/>
                </a:cxn>
                <a:cxn ang="0">
                  <a:pos x="1538" y="1008"/>
                </a:cxn>
                <a:cxn ang="0">
                  <a:pos x="1851" y="917"/>
                </a:cxn>
                <a:cxn ang="0">
                  <a:pos x="1904" y="899"/>
                </a:cxn>
                <a:cxn ang="0">
                  <a:pos x="1690" y="1033"/>
                </a:cxn>
                <a:cxn ang="0">
                  <a:pos x="1473" y="1131"/>
                </a:cxn>
                <a:cxn ang="0">
                  <a:pos x="1251" y="1180"/>
                </a:cxn>
                <a:cxn ang="0">
                  <a:pos x="1026" y="1180"/>
                </a:cxn>
                <a:cxn ang="0">
                  <a:pos x="773" y="1134"/>
                </a:cxn>
                <a:cxn ang="0">
                  <a:pos x="534" y="1068"/>
                </a:cxn>
                <a:cxn ang="0">
                  <a:pos x="295" y="970"/>
                </a:cxn>
                <a:cxn ang="0">
                  <a:pos x="49" y="836"/>
                </a:cxn>
              </a:cxnLst>
              <a:rect l="0" t="0" r="r" b="b"/>
              <a:pathLst>
                <a:path w="2631" h="1180">
                  <a:moveTo>
                    <a:pt x="49" y="836"/>
                  </a:moveTo>
                  <a:lnTo>
                    <a:pt x="14" y="797"/>
                  </a:lnTo>
                  <a:lnTo>
                    <a:pt x="0" y="765"/>
                  </a:lnTo>
                  <a:lnTo>
                    <a:pt x="3" y="745"/>
                  </a:lnTo>
                  <a:lnTo>
                    <a:pt x="21" y="727"/>
                  </a:lnTo>
                  <a:lnTo>
                    <a:pt x="77" y="713"/>
                  </a:lnTo>
                  <a:lnTo>
                    <a:pt x="102" y="717"/>
                  </a:lnTo>
                  <a:lnTo>
                    <a:pt x="120" y="730"/>
                  </a:lnTo>
                  <a:lnTo>
                    <a:pt x="161" y="633"/>
                  </a:lnTo>
                  <a:lnTo>
                    <a:pt x="235" y="555"/>
                  </a:lnTo>
                  <a:lnTo>
                    <a:pt x="326" y="502"/>
                  </a:lnTo>
                  <a:lnTo>
                    <a:pt x="428" y="467"/>
                  </a:lnTo>
                  <a:lnTo>
                    <a:pt x="527" y="449"/>
                  </a:lnTo>
                  <a:lnTo>
                    <a:pt x="724" y="436"/>
                  </a:lnTo>
                  <a:lnTo>
                    <a:pt x="882" y="446"/>
                  </a:lnTo>
                  <a:lnTo>
                    <a:pt x="906" y="401"/>
                  </a:lnTo>
                  <a:lnTo>
                    <a:pt x="811" y="387"/>
                  </a:lnTo>
                  <a:lnTo>
                    <a:pt x="910" y="267"/>
                  </a:lnTo>
                  <a:lnTo>
                    <a:pt x="1019" y="172"/>
                  </a:lnTo>
                  <a:lnTo>
                    <a:pt x="1124" y="88"/>
                  </a:lnTo>
                  <a:lnTo>
                    <a:pt x="1209" y="0"/>
                  </a:lnTo>
                  <a:lnTo>
                    <a:pt x="1385" y="0"/>
                  </a:lnTo>
                  <a:lnTo>
                    <a:pt x="1553" y="18"/>
                  </a:lnTo>
                  <a:lnTo>
                    <a:pt x="1890" y="91"/>
                  </a:lnTo>
                  <a:lnTo>
                    <a:pt x="2231" y="208"/>
                  </a:lnTo>
                  <a:lnTo>
                    <a:pt x="2565" y="334"/>
                  </a:lnTo>
                  <a:lnTo>
                    <a:pt x="2610" y="519"/>
                  </a:lnTo>
                  <a:lnTo>
                    <a:pt x="2631" y="700"/>
                  </a:lnTo>
                  <a:lnTo>
                    <a:pt x="2399" y="727"/>
                  </a:lnTo>
                  <a:lnTo>
                    <a:pt x="2168" y="770"/>
                  </a:lnTo>
                  <a:lnTo>
                    <a:pt x="1946" y="832"/>
                  </a:lnTo>
                  <a:lnTo>
                    <a:pt x="1714" y="910"/>
                  </a:lnTo>
                  <a:lnTo>
                    <a:pt x="1482" y="966"/>
                  </a:lnTo>
                  <a:lnTo>
                    <a:pt x="1359" y="991"/>
                  </a:lnTo>
                  <a:lnTo>
                    <a:pt x="1244" y="998"/>
                  </a:lnTo>
                  <a:lnTo>
                    <a:pt x="1029" y="994"/>
                  </a:lnTo>
                  <a:lnTo>
                    <a:pt x="811" y="976"/>
                  </a:lnTo>
                  <a:lnTo>
                    <a:pt x="597" y="941"/>
                  </a:lnTo>
                  <a:lnTo>
                    <a:pt x="379" y="882"/>
                  </a:lnTo>
                  <a:lnTo>
                    <a:pt x="379" y="917"/>
                  </a:lnTo>
                  <a:lnTo>
                    <a:pt x="594" y="981"/>
                  </a:lnTo>
                  <a:lnTo>
                    <a:pt x="805" y="1026"/>
                  </a:lnTo>
                  <a:lnTo>
                    <a:pt x="998" y="1043"/>
                  </a:lnTo>
                  <a:lnTo>
                    <a:pt x="1187" y="1047"/>
                  </a:lnTo>
                  <a:lnTo>
                    <a:pt x="1370" y="1033"/>
                  </a:lnTo>
                  <a:lnTo>
                    <a:pt x="1538" y="1008"/>
                  </a:lnTo>
                  <a:lnTo>
                    <a:pt x="1851" y="917"/>
                  </a:lnTo>
                  <a:lnTo>
                    <a:pt x="1904" y="899"/>
                  </a:lnTo>
                  <a:lnTo>
                    <a:pt x="1690" y="1033"/>
                  </a:lnTo>
                  <a:lnTo>
                    <a:pt x="1473" y="1131"/>
                  </a:lnTo>
                  <a:lnTo>
                    <a:pt x="1251" y="1180"/>
                  </a:lnTo>
                  <a:lnTo>
                    <a:pt x="1026" y="1180"/>
                  </a:lnTo>
                  <a:lnTo>
                    <a:pt x="773" y="1134"/>
                  </a:lnTo>
                  <a:lnTo>
                    <a:pt x="534" y="1068"/>
                  </a:lnTo>
                  <a:lnTo>
                    <a:pt x="295" y="970"/>
                  </a:lnTo>
                  <a:lnTo>
                    <a:pt x="49" y="836"/>
                  </a:lnTo>
                  <a:close/>
                </a:path>
              </a:pathLst>
            </a:custGeom>
            <a:solidFill>
              <a:srgbClr val="6633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0" name="Freeform 14"/>
            <p:cNvSpPr>
              <a:spLocks/>
            </p:cNvSpPr>
            <p:nvPr/>
          </p:nvSpPr>
          <p:spPr bwMode="auto">
            <a:xfrm>
              <a:off x="1374" y="2948"/>
              <a:ext cx="77" cy="50"/>
            </a:xfrm>
            <a:custGeom>
              <a:avLst/>
              <a:gdLst/>
              <a:ahLst/>
              <a:cxnLst>
                <a:cxn ang="0">
                  <a:pos x="56" y="298"/>
                </a:cxn>
                <a:cxn ang="0">
                  <a:pos x="0" y="225"/>
                </a:cxn>
                <a:cxn ang="0">
                  <a:pos x="259" y="91"/>
                </a:cxn>
                <a:cxn ang="0">
                  <a:pos x="463" y="0"/>
                </a:cxn>
                <a:cxn ang="0">
                  <a:pos x="463" y="91"/>
                </a:cxn>
                <a:cxn ang="0">
                  <a:pos x="396" y="151"/>
                </a:cxn>
                <a:cxn ang="0">
                  <a:pos x="308" y="210"/>
                </a:cxn>
                <a:cxn ang="0">
                  <a:pos x="182" y="260"/>
                </a:cxn>
                <a:cxn ang="0">
                  <a:pos x="56" y="298"/>
                </a:cxn>
              </a:cxnLst>
              <a:rect l="0" t="0" r="r" b="b"/>
              <a:pathLst>
                <a:path w="463" h="298">
                  <a:moveTo>
                    <a:pt x="56" y="298"/>
                  </a:moveTo>
                  <a:lnTo>
                    <a:pt x="0" y="225"/>
                  </a:lnTo>
                  <a:lnTo>
                    <a:pt x="259" y="91"/>
                  </a:lnTo>
                  <a:lnTo>
                    <a:pt x="463" y="0"/>
                  </a:lnTo>
                  <a:lnTo>
                    <a:pt x="463" y="91"/>
                  </a:lnTo>
                  <a:lnTo>
                    <a:pt x="396" y="151"/>
                  </a:lnTo>
                  <a:lnTo>
                    <a:pt x="308" y="210"/>
                  </a:lnTo>
                  <a:lnTo>
                    <a:pt x="182" y="260"/>
                  </a:lnTo>
                  <a:lnTo>
                    <a:pt x="56" y="298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1" name="Freeform 15"/>
            <p:cNvSpPr>
              <a:spLocks/>
            </p:cNvSpPr>
            <p:nvPr/>
          </p:nvSpPr>
          <p:spPr bwMode="auto">
            <a:xfrm>
              <a:off x="1591" y="2817"/>
              <a:ext cx="319" cy="169"/>
            </a:xfrm>
            <a:custGeom>
              <a:avLst/>
              <a:gdLst/>
              <a:ahLst/>
              <a:cxnLst>
                <a:cxn ang="0">
                  <a:pos x="18" y="521"/>
                </a:cxn>
                <a:cxn ang="0">
                  <a:pos x="0" y="374"/>
                </a:cxn>
                <a:cxn ang="0">
                  <a:pos x="14" y="225"/>
                </a:cxn>
                <a:cxn ang="0">
                  <a:pos x="35" y="99"/>
                </a:cxn>
                <a:cxn ang="0">
                  <a:pos x="77" y="0"/>
                </a:cxn>
                <a:cxn ang="0">
                  <a:pos x="351" y="187"/>
                </a:cxn>
                <a:cxn ang="0">
                  <a:pos x="484" y="281"/>
                </a:cxn>
                <a:cxn ang="0">
                  <a:pos x="625" y="366"/>
                </a:cxn>
                <a:cxn ang="0">
                  <a:pos x="794" y="409"/>
                </a:cxn>
                <a:cxn ang="0">
                  <a:pos x="949" y="422"/>
                </a:cxn>
                <a:cxn ang="0">
                  <a:pos x="1022" y="419"/>
                </a:cxn>
                <a:cxn ang="0">
                  <a:pos x="1107" y="409"/>
                </a:cxn>
                <a:cxn ang="0">
                  <a:pos x="1268" y="366"/>
                </a:cxn>
                <a:cxn ang="0">
                  <a:pos x="1278" y="356"/>
                </a:cxn>
                <a:cxn ang="0">
                  <a:pos x="1567" y="517"/>
                </a:cxn>
                <a:cxn ang="0">
                  <a:pos x="1700" y="620"/>
                </a:cxn>
                <a:cxn ang="0">
                  <a:pos x="1823" y="738"/>
                </a:cxn>
                <a:cxn ang="0">
                  <a:pos x="1904" y="879"/>
                </a:cxn>
                <a:cxn ang="0">
                  <a:pos x="1915" y="936"/>
                </a:cxn>
                <a:cxn ang="0">
                  <a:pos x="1799" y="981"/>
                </a:cxn>
                <a:cxn ang="0">
                  <a:pos x="1669" y="1006"/>
                </a:cxn>
                <a:cxn ang="0">
                  <a:pos x="1542" y="1016"/>
                </a:cxn>
                <a:cxn ang="0">
                  <a:pos x="1412" y="1013"/>
                </a:cxn>
                <a:cxn ang="0">
                  <a:pos x="1142" y="967"/>
                </a:cxn>
                <a:cxn ang="0">
                  <a:pos x="871" y="890"/>
                </a:cxn>
                <a:cxn ang="0">
                  <a:pos x="601" y="788"/>
                </a:cxn>
                <a:cxn ang="0">
                  <a:pos x="369" y="685"/>
                </a:cxn>
                <a:cxn ang="0">
                  <a:pos x="18" y="521"/>
                </a:cxn>
              </a:cxnLst>
              <a:rect l="0" t="0" r="r" b="b"/>
              <a:pathLst>
                <a:path w="1915" h="1016">
                  <a:moveTo>
                    <a:pt x="18" y="521"/>
                  </a:moveTo>
                  <a:lnTo>
                    <a:pt x="0" y="374"/>
                  </a:lnTo>
                  <a:lnTo>
                    <a:pt x="14" y="225"/>
                  </a:lnTo>
                  <a:lnTo>
                    <a:pt x="35" y="99"/>
                  </a:lnTo>
                  <a:lnTo>
                    <a:pt x="77" y="0"/>
                  </a:lnTo>
                  <a:lnTo>
                    <a:pt x="351" y="187"/>
                  </a:lnTo>
                  <a:lnTo>
                    <a:pt x="484" y="281"/>
                  </a:lnTo>
                  <a:lnTo>
                    <a:pt x="625" y="366"/>
                  </a:lnTo>
                  <a:lnTo>
                    <a:pt x="794" y="409"/>
                  </a:lnTo>
                  <a:lnTo>
                    <a:pt x="949" y="422"/>
                  </a:lnTo>
                  <a:lnTo>
                    <a:pt x="1022" y="419"/>
                  </a:lnTo>
                  <a:lnTo>
                    <a:pt x="1107" y="409"/>
                  </a:lnTo>
                  <a:lnTo>
                    <a:pt x="1268" y="366"/>
                  </a:lnTo>
                  <a:lnTo>
                    <a:pt x="1278" y="356"/>
                  </a:lnTo>
                  <a:lnTo>
                    <a:pt x="1567" y="517"/>
                  </a:lnTo>
                  <a:lnTo>
                    <a:pt x="1700" y="620"/>
                  </a:lnTo>
                  <a:lnTo>
                    <a:pt x="1823" y="738"/>
                  </a:lnTo>
                  <a:lnTo>
                    <a:pt x="1904" y="879"/>
                  </a:lnTo>
                  <a:lnTo>
                    <a:pt x="1915" y="936"/>
                  </a:lnTo>
                  <a:lnTo>
                    <a:pt x="1799" y="981"/>
                  </a:lnTo>
                  <a:lnTo>
                    <a:pt x="1669" y="1006"/>
                  </a:lnTo>
                  <a:lnTo>
                    <a:pt x="1542" y="1016"/>
                  </a:lnTo>
                  <a:lnTo>
                    <a:pt x="1412" y="1013"/>
                  </a:lnTo>
                  <a:lnTo>
                    <a:pt x="1142" y="967"/>
                  </a:lnTo>
                  <a:lnTo>
                    <a:pt x="871" y="890"/>
                  </a:lnTo>
                  <a:lnTo>
                    <a:pt x="601" y="788"/>
                  </a:lnTo>
                  <a:lnTo>
                    <a:pt x="369" y="685"/>
                  </a:lnTo>
                  <a:lnTo>
                    <a:pt x="18" y="521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2" name="Freeform 16"/>
            <p:cNvSpPr>
              <a:spLocks/>
            </p:cNvSpPr>
            <p:nvPr/>
          </p:nvSpPr>
          <p:spPr bwMode="auto">
            <a:xfrm>
              <a:off x="992" y="2957"/>
              <a:ext cx="108" cy="25"/>
            </a:xfrm>
            <a:custGeom>
              <a:avLst/>
              <a:gdLst/>
              <a:ahLst/>
              <a:cxnLst>
                <a:cxn ang="0">
                  <a:pos x="123" y="46"/>
                </a:cxn>
                <a:cxn ang="0">
                  <a:pos x="56" y="18"/>
                </a:cxn>
                <a:cxn ang="0">
                  <a:pos x="0" y="0"/>
                </a:cxn>
                <a:cxn ang="0">
                  <a:pos x="327" y="35"/>
                </a:cxn>
                <a:cxn ang="0">
                  <a:pos x="646" y="49"/>
                </a:cxn>
                <a:cxn ang="0">
                  <a:pos x="608" y="151"/>
                </a:cxn>
                <a:cxn ang="0">
                  <a:pos x="123" y="46"/>
                </a:cxn>
              </a:cxnLst>
              <a:rect l="0" t="0" r="r" b="b"/>
              <a:pathLst>
                <a:path w="646" h="151">
                  <a:moveTo>
                    <a:pt x="123" y="46"/>
                  </a:moveTo>
                  <a:lnTo>
                    <a:pt x="56" y="18"/>
                  </a:lnTo>
                  <a:lnTo>
                    <a:pt x="0" y="0"/>
                  </a:lnTo>
                  <a:lnTo>
                    <a:pt x="327" y="35"/>
                  </a:lnTo>
                  <a:lnTo>
                    <a:pt x="646" y="49"/>
                  </a:lnTo>
                  <a:lnTo>
                    <a:pt x="608" y="151"/>
                  </a:lnTo>
                  <a:lnTo>
                    <a:pt x="123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3" name="Freeform 17"/>
            <p:cNvSpPr>
              <a:spLocks/>
            </p:cNvSpPr>
            <p:nvPr/>
          </p:nvSpPr>
          <p:spPr bwMode="auto">
            <a:xfrm>
              <a:off x="719" y="2932"/>
              <a:ext cx="95" cy="40"/>
            </a:xfrm>
            <a:custGeom>
              <a:avLst/>
              <a:gdLst/>
              <a:ahLst/>
              <a:cxnLst>
                <a:cxn ang="0">
                  <a:pos x="31" y="241"/>
                </a:cxn>
                <a:cxn ang="0">
                  <a:pos x="0" y="83"/>
                </a:cxn>
                <a:cxn ang="0">
                  <a:pos x="271" y="27"/>
                </a:cxn>
                <a:cxn ang="0">
                  <a:pos x="538" y="0"/>
                </a:cxn>
                <a:cxn ang="0">
                  <a:pos x="565" y="189"/>
                </a:cxn>
                <a:cxn ang="0">
                  <a:pos x="298" y="228"/>
                </a:cxn>
                <a:cxn ang="0">
                  <a:pos x="31" y="241"/>
                </a:cxn>
              </a:cxnLst>
              <a:rect l="0" t="0" r="r" b="b"/>
              <a:pathLst>
                <a:path w="565" h="241">
                  <a:moveTo>
                    <a:pt x="31" y="241"/>
                  </a:moveTo>
                  <a:lnTo>
                    <a:pt x="0" y="83"/>
                  </a:lnTo>
                  <a:lnTo>
                    <a:pt x="271" y="27"/>
                  </a:lnTo>
                  <a:lnTo>
                    <a:pt x="538" y="0"/>
                  </a:lnTo>
                  <a:lnTo>
                    <a:pt x="565" y="189"/>
                  </a:lnTo>
                  <a:lnTo>
                    <a:pt x="298" y="228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4" name="Freeform 18"/>
            <p:cNvSpPr>
              <a:spLocks/>
            </p:cNvSpPr>
            <p:nvPr/>
          </p:nvSpPr>
          <p:spPr bwMode="auto">
            <a:xfrm>
              <a:off x="821" y="2923"/>
              <a:ext cx="159" cy="46"/>
            </a:xfrm>
            <a:custGeom>
              <a:avLst/>
              <a:gdLst/>
              <a:ahLst/>
              <a:cxnLst>
                <a:cxn ang="0">
                  <a:pos x="21" y="207"/>
                </a:cxn>
                <a:cxn ang="0">
                  <a:pos x="0" y="21"/>
                </a:cxn>
                <a:cxn ang="0">
                  <a:pos x="91" y="3"/>
                </a:cxn>
                <a:cxn ang="0">
                  <a:pos x="183" y="0"/>
                </a:cxn>
                <a:cxn ang="0">
                  <a:pos x="369" y="13"/>
                </a:cxn>
                <a:cxn ang="0">
                  <a:pos x="556" y="45"/>
                </a:cxn>
                <a:cxn ang="0">
                  <a:pos x="742" y="95"/>
                </a:cxn>
                <a:cxn ang="0">
                  <a:pos x="952" y="193"/>
                </a:cxn>
                <a:cxn ang="0">
                  <a:pos x="654" y="274"/>
                </a:cxn>
                <a:cxn ang="0">
                  <a:pos x="671" y="109"/>
                </a:cxn>
                <a:cxn ang="0">
                  <a:pos x="661" y="101"/>
                </a:cxn>
                <a:cxn ang="0">
                  <a:pos x="647" y="95"/>
                </a:cxn>
                <a:cxn ang="0">
                  <a:pos x="601" y="274"/>
                </a:cxn>
                <a:cxn ang="0">
                  <a:pos x="545" y="264"/>
                </a:cxn>
                <a:cxn ang="0">
                  <a:pos x="317" y="246"/>
                </a:cxn>
                <a:cxn ang="0">
                  <a:pos x="21" y="207"/>
                </a:cxn>
              </a:cxnLst>
              <a:rect l="0" t="0" r="r" b="b"/>
              <a:pathLst>
                <a:path w="952" h="274">
                  <a:moveTo>
                    <a:pt x="21" y="207"/>
                  </a:moveTo>
                  <a:lnTo>
                    <a:pt x="0" y="21"/>
                  </a:lnTo>
                  <a:lnTo>
                    <a:pt x="91" y="3"/>
                  </a:lnTo>
                  <a:lnTo>
                    <a:pt x="183" y="0"/>
                  </a:lnTo>
                  <a:lnTo>
                    <a:pt x="369" y="13"/>
                  </a:lnTo>
                  <a:lnTo>
                    <a:pt x="556" y="45"/>
                  </a:lnTo>
                  <a:lnTo>
                    <a:pt x="742" y="95"/>
                  </a:lnTo>
                  <a:lnTo>
                    <a:pt x="952" y="193"/>
                  </a:lnTo>
                  <a:lnTo>
                    <a:pt x="654" y="274"/>
                  </a:lnTo>
                  <a:lnTo>
                    <a:pt x="671" y="109"/>
                  </a:lnTo>
                  <a:lnTo>
                    <a:pt x="661" y="101"/>
                  </a:lnTo>
                  <a:lnTo>
                    <a:pt x="647" y="95"/>
                  </a:lnTo>
                  <a:lnTo>
                    <a:pt x="601" y="274"/>
                  </a:lnTo>
                  <a:lnTo>
                    <a:pt x="545" y="264"/>
                  </a:lnTo>
                  <a:lnTo>
                    <a:pt x="317" y="246"/>
                  </a:lnTo>
                  <a:lnTo>
                    <a:pt x="21" y="2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5" name="Freeform 19"/>
            <p:cNvSpPr>
              <a:spLocks/>
            </p:cNvSpPr>
            <p:nvPr/>
          </p:nvSpPr>
          <p:spPr bwMode="auto">
            <a:xfrm>
              <a:off x="816" y="2796"/>
              <a:ext cx="397" cy="160"/>
            </a:xfrm>
            <a:custGeom>
              <a:avLst/>
              <a:gdLst/>
              <a:ahLst/>
              <a:cxnLst>
                <a:cxn ang="0">
                  <a:pos x="1434" y="952"/>
                </a:cxn>
                <a:cxn ang="0">
                  <a:pos x="1265" y="934"/>
                </a:cxn>
                <a:cxn ang="0">
                  <a:pos x="1096" y="899"/>
                </a:cxn>
                <a:cxn ang="0">
                  <a:pos x="752" y="801"/>
                </a:cxn>
                <a:cxn ang="0">
                  <a:pos x="404" y="720"/>
                </a:cxn>
                <a:cxn ang="0">
                  <a:pos x="232" y="709"/>
                </a:cxn>
                <a:cxn ang="0">
                  <a:pos x="53" y="727"/>
                </a:cxn>
                <a:cxn ang="0">
                  <a:pos x="0" y="400"/>
                </a:cxn>
                <a:cxn ang="0">
                  <a:pos x="102" y="400"/>
                </a:cxn>
                <a:cxn ang="0">
                  <a:pos x="158" y="372"/>
                </a:cxn>
                <a:cxn ang="0">
                  <a:pos x="464" y="246"/>
                </a:cxn>
                <a:cxn ang="0">
                  <a:pos x="752" y="116"/>
                </a:cxn>
                <a:cxn ang="0">
                  <a:pos x="893" y="63"/>
                </a:cxn>
                <a:cxn ang="0">
                  <a:pos x="1026" y="21"/>
                </a:cxn>
                <a:cxn ang="0">
                  <a:pos x="1153" y="0"/>
                </a:cxn>
                <a:cxn ang="0">
                  <a:pos x="1276" y="3"/>
                </a:cxn>
                <a:cxn ang="0">
                  <a:pos x="1377" y="73"/>
                </a:cxn>
                <a:cxn ang="0">
                  <a:pos x="1483" y="172"/>
                </a:cxn>
                <a:cxn ang="0">
                  <a:pos x="1592" y="287"/>
                </a:cxn>
                <a:cxn ang="0">
                  <a:pos x="1771" y="323"/>
                </a:cxn>
                <a:cxn ang="0">
                  <a:pos x="1944" y="348"/>
                </a:cxn>
                <a:cxn ang="0">
                  <a:pos x="2112" y="380"/>
                </a:cxn>
                <a:cxn ang="0">
                  <a:pos x="2193" y="404"/>
                </a:cxn>
                <a:cxn ang="0">
                  <a:pos x="2267" y="453"/>
                </a:cxn>
                <a:cxn ang="0">
                  <a:pos x="2386" y="586"/>
                </a:cxn>
                <a:cxn ang="0">
                  <a:pos x="2334" y="615"/>
                </a:cxn>
                <a:cxn ang="0">
                  <a:pos x="2267" y="661"/>
                </a:cxn>
                <a:cxn ang="0">
                  <a:pos x="2185" y="691"/>
                </a:cxn>
                <a:cxn ang="0">
                  <a:pos x="2045" y="752"/>
                </a:cxn>
                <a:cxn ang="0">
                  <a:pos x="1909" y="829"/>
                </a:cxn>
                <a:cxn ang="0">
                  <a:pos x="1842" y="881"/>
                </a:cxn>
                <a:cxn ang="0">
                  <a:pos x="1778" y="959"/>
                </a:cxn>
                <a:cxn ang="0">
                  <a:pos x="1434" y="952"/>
                </a:cxn>
              </a:cxnLst>
              <a:rect l="0" t="0" r="r" b="b"/>
              <a:pathLst>
                <a:path w="2386" h="959">
                  <a:moveTo>
                    <a:pt x="1434" y="952"/>
                  </a:moveTo>
                  <a:lnTo>
                    <a:pt x="1265" y="934"/>
                  </a:lnTo>
                  <a:lnTo>
                    <a:pt x="1096" y="899"/>
                  </a:lnTo>
                  <a:lnTo>
                    <a:pt x="752" y="801"/>
                  </a:lnTo>
                  <a:lnTo>
                    <a:pt x="404" y="720"/>
                  </a:lnTo>
                  <a:lnTo>
                    <a:pt x="232" y="709"/>
                  </a:lnTo>
                  <a:lnTo>
                    <a:pt x="53" y="727"/>
                  </a:lnTo>
                  <a:lnTo>
                    <a:pt x="0" y="400"/>
                  </a:lnTo>
                  <a:lnTo>
                    <a:pt x="102" y="400"/>
                  </a:lnTo>
                  <a:lnTo>
                    <a:pt x="158" y="372"/>
                  </a:lnTo>
                  <a:lnTo>
                    <a:pt x="464" y="246"/>
                  </a:lnTo>
                  <a:lnTo>
                    <a:pt x="752" y="116"/>
                  </a:lnTo>
                  <a:lnTo>
                    <a:pt x="893" y="63"/>
                  </a:lnTo>
                  <a:lnTo>
                    <a:pt x="1026" y="21"/>
                  </a:lnTo>
                  <a:lnTo>
                    <a:pt x="1153" y="0"/>
                  </a:lnTo>
                  <a:lnTo>
                    <a:pt x="1276" y="3"/>
                  </a:lnTo>
                  <a:lnTo>
                    <a:pt x="1377" y="73"/>
                  </a:lnTo>
                  <a:lnTo>
                    <a:pt x="1483" y="172"/>
                  </a:lnTo>
                  <a:lnTo>
                    <a:pt x="1592" y="287"/>
                  </a:lnTo>
                  <a:lnTo>
                    <a:pt x="1771" y="323"/>
                  </a:lnTo>
                  <a:lnTo>
                    <a:pt x="1944" y="348"/>
                  </a:lnTo>
                  <a:lnTo>
                    <a:pt x="2112" y="380"/>
                  </a:lnTo>
                  <a:lnTo>
                    <a:pt x="2193" y="404"/>
                  </a:lnTo>
                  <a:lnTo>
                    <a:pt x="2267" y="453"/>
                  </a:lnTo>
                  <a:lnTo>
                    <a:pt x="2386" y="586"/>
                  </a:lnTo>
                  <a:lnTo>
                    <a:pt x="2334" y="615"/>
                  </a:lnTo>
                  <a:lnTo>
                    <a:pt x="2267" y="661"/>
                  </a:lnTo>
                  <a:lnTo>
                    <a:pt x="2185" y="691"/>
                  </a:lnTo>
                  <a:lnTo>
                    <a:pt x="2045" y="752"/>
                  </a:lnTo>
                  <a:lnTo>
                    <a:pt x="1909" y="829"/>
                  </a:lnTo>
                  <a:lnTo>
                    <a:pt x="1842" y="881"/>
                  </a:lnTo>
                  <a:lnTo>
                    <a:pt x="1778" y="959"/>
                  </a:lnTo>
                  <a:lnTo>
                    <a:pt x="1434" y="952"/>
                  </a:lnTo>
                  <a:close/>
                </a:path>
              </a:pathLst>
            </a:custGeom>
            <a:solidFill>
              <a:srgbClr val="6633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6" name="Freeform 20"/>
            <p:cNvSpPr>
              <a:spLocks/>
            </p:cNvSpPr>
            <p:nvPr/>
          </p:nvSpPr>
          <p:spPr bwMode="auto">
            <a:xfrm>
              <a:off x="1594" y="2914"/>
              <a:ext cx="63" cy="39"/>
            </a:xfrm>
            <a:custGeom>
              <a:avLst/>
              <a:gdLst/>
              <a:ahLst/>
              <a:cxnLst>
                <a:cxn ang="0">
                  <a:pos x="27" y="120"/>
                </a:cxn>
                <a:cxn ang="0">
                  <a:pos x="0" y="0"/>
                </a:cxn>
                <a:cxn ang="0">
                  <a:pos x="378" y="158"/>
                </a:cxn>
                <a:cxn ang="0">
                  <a:pos x="330" y="233"/>
                </a:cxn>
                <a:cxn ang="0">
                  <a:pos x="27" y="120"/>
                </a:cxn>
              </a:cxnLst>
              <a:rect l="0" t="0" r="r" b="b"/>
              <a:pathLst>
                <a:path w="378" h="233">
                  <a:moveTo>
                    <a:pt x="27" y="120"/>
                  </a:moveTo>
                  <a:lnTo>
                    <a:pt x="0" y="0"/>
                  </a:lnTo>
                  <a:lnTo>
                    <a:pt x="378" y="158"/>
                  </a:lnTo>
                  <a:lnTo>
                    <a:pt x="330" y="233"/>
                  </a:lnTo>
                  <a:lnTo>
                    <a:pt x="27" y="120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7" name="Freeform 21"/>
            <p:cNvSpPr>
              <a:spLocks/>
            </p:cNvSpPr>
            <p:nvPr/>
          </p:nvSpPr>
          <p:spPr bwMode="auto">
            <a:xfrm>
              <a:off x="569" y="2882"/>
              <a:ext cx="40" cy="62"/>
            </a:xfrm>
            <a:custGeom>
              <a:avLst/>
              <a:gdLst/>
              <a:ahLst/>
              <a:cxnLst>
                <a:cxn ang="0">
                  <a:pos x="182" y="365"/>
                </a:cxn>
                <a:cxn ang="0">
                  <a:pos x="176" y="242"/>
                </a:cxn>
                <a:cxn ang="0">
                  <a:pos x="161" y="158"/>
                </a:cxn>
                <a:cxn ang="0">
                  <a:pos x="109" y="106"/>
                </a:cxn>
                <a:cxn ang="0">
                  <a:pos x="64" y="80"/>
                </a:cxn>
                <a:cxn ang="0">
                  <a:pos x="0" y="66"/>
                </a:cxn>
                <a:cxn ang="0">
                  <a:pos x="21" y="0"/>
                </a:cxn>
                <a:cxn ang="0">
                  <a:pos x="88" y="10"/>
                </a:cxn>
                <a:cxn ang="0">
                  <a:pos x="140" y="31"/>
                </a:cxn>
                <a:cxn ang="0">
                  <a:pos x="211" y="112"/>
                </a:cxn>
                <a:cxn ang="0">
                  <a:pos x="243" y="221"/>
                </a:cxn>
                <a:cxn ang="0">
                  <a:pos x="243" y="341"/>
                </a:cxn>
                <a:cxn ang="0">
                  <a:pos x="207" y="372"/>
                </a:cxn>
                <a:cxn ang="0">
                  <a:pos x="182" y="365"/>
                </a:cxn>
              </a:cxnLst>
              <a:rect l="0" t="0" r="r" b="b"/>
              <a:pathLst>
                <a:path w="243" h="372">
                  <a:moveTo>
                    <a:pt x="182" y="365"/>
                  </a:moveTo>
                  <a:lnTo>
                    <a:pt x="176" y="242"/>
                  </a:lnTo>
                  <a:lnTo>
                    <a:pt x="161" y="158"/>
                  </a:lnTo>
                  <a:lnTo>
                    <a:pt x="109" y="106"/>
                  </a:lnTo>
                  <a:lnTo>
                    <a:pt x="64" y="80"/>
                  </a:lnTo>
                  <a:lnTo>
                    <a:pt x="0" y="66"/>
                  </a:lnTo>
                  <a:lnTo>
                    <a:pt x="21" y="0"/>
                  </a:lnTo>
                  <a:lnTo>
                    <a:pt x="88" y="10"/>
                  </a:lnTo>
                  <a:lnTo>
                    <a:pt x="140" y="31"/>
                  </a:lnTo>
                  <a:lnTo>
                    <a:pt x="211" y="112"/>
                  </a:lnTo>
                  <a:lnTo>
                    <a:pt x="243" y="221"/>
                  </a:lnTo>
                  <a:lnTo>
                    <a:pt x="243" y="341"/>
                  </a:lnTo>
                  <a:lnTo>
                    <a:pt x="207" y="372"/>
                  </a:lnTo>
                  <a:lnTo>
                    <a:pt x="182" y="3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8" name="Freeform 22"/>
            <p:cNvSpPr>
              <a:spLocks/>
            </p:cNvSpPr>
            <p:nvPr/>
          </p:nvSpPr>
          <p:spPr bwMode="auto">
            <a:xfrm>
              <a:off x="1219" y="2653"/>
              <a:ext cx="211" cy="250"/>
            </a:xfrm>
            <a:custGeom>
              <a:avLst/>
              <a:gdLst/>
              <a:ahLst/>
              <a:cxnLst>
                <a:cxn ang="0">
                  <a:pos x="0" y="1455"/>
                </a:cxn>
                <a:cxn ang="0">
                  <a:pos x="67" y="1388"/>
                </a:cxn>
                <a:cxn ang="0">
                  <a:pos x="361" y="1139"/>
                </a:cxn>
                <a:cxn ang="0">
                  <a:pos x="506" y="1005"/>
                </a:cxn>
                <a:cxn ang="0">
                  <a:pos x="621" y="864"/>
                </a:cxn>
                <a:cxn ang="0">
                  <a:pos x="541" y="436"/>
                </a:cxn>
                <a:cxn ang="0">
                  <a:pos x="495" y="225"/>
                </a:cxn>
                <a:cxn ang="0">
                  <a:pos x="474" y="0"/>
                </a:cxn>
                <a:cxn ang="0">
                  <a:pos x="840" y="32"/>
                </a:cxn>
                <a:cxn ang="0">
                  <a:pos x="1194" y="78"/>
                </a:cxn>
                <a:cxn ang="0">
                  <a:pos x="1187" y="468"/>
                </a:cxn>
                <a:cxn ang="0">
                  <a:pos x="1222" y="823"/>
                </a:cxn>
                <a:cxn ang="0">
                  <a:pos x="1268" y="1089"/>
                </a:cxn>
                <a:cxn ang="0">
                  <a:pos x="987" y="1238"/>
                </a:cxn>
                <a:cxn ang="0">
                  <a:pos x="825" y="1321"/>
                </a:cxn>
                <a:cxn ang="0">
                  <a:pos x="656" y="1406"/>
                </a:cxn>
                <a:cxn ang="0">
                  <a:pos x="488" y="1462"/>
                </a:cxn>
                <a:cxn ang="0">
                  <a:pos x="393" y="1487"/>
                </a:cxn>
                <a:cxn ang="0">
                  <a:pos x="316" y="1504"/>
                </a:cxn>
                <a:cxn ang="0">
                  <a:pos x="150" y="1504"/>
                </a:cxn>
                <a:cxn ang="0">
                  <a:pos x="76" y="1487"/>
                </a:cxn>
                <a:cxn ang="0">
                  <a:pos x="0" y="1455"/>
                </a:cxn>
              </a:cxnLst>
              <a:rect l="0" t="0" r="r" b="b"/>
              <a:pathLst>
                <a:path w="1268" h="1504">
                  <a:moveTo>
                    <a:pt x="0" y="1455"/>
                  </a:moveTo>
                  <a:lnTo>
                    <a:pt x="67" y="1388"/>
                  </a:lnTo>
                  <a:lnTo>
                    <a:pt x="361" y="1139"/>
                  </a:lnTo>
                  <a:lnTo>
                    <a:pt x="506" y="1005"/>
                  </a:lnTo>
                  <a:lnTo>
                    <a:pt x="621" y="864"/>
                  </a:lnTo>
                  <a:lnTo>
                    <a:pt x="541" y="436"/>
                  </a:lnTo>
                  <a:lnTo>
                    <a:pt x="495" y="225"/>
                  </a:lnTo>
                  <a:lnTo>
                    <a:pt x="474" y="0"/>
                  </a:lnTo>
                  <a:lnTo>
                    <a:pt x="840" y="32"/>
                  </a:lnTo>
                  <a:lnTo>
                    <a:pt x="1194" y="78"/>
                  </a:lnTo>
                  <a:lnTo>
                    <a:pt x="1187" y="468"/>
                  </a:lnTo>
                  <a:lnTo>
                    <a:pt x="1222" y="823"/>
                  </a:lnTo>
                  <a:lnTo>
                    <a:pt x="1268" y="1089"/>
                  </a:lnTo>
                  <a:lnTo>
                    <a:pt x="987" y="1238"/>
                  </a:lnTo>
                  <a:lnTo>
                    <a:pt x="825" y="1321"/>
                  </a:lnTo>
                  <a:lnTo>
                    <a:pt x="656" y="1406"/>
                  </a:lnTo>
                  <a:lnTo>
                    <a:pt x="488" y="1462"/>
                  </a:lnTo>
                  <a:lnTo>
                    <a:pt x="393" y="1487"/>
                  </a:lnTo>
                  <a:lnTo>
                    <a:pt x="316" y="1504"/>
                  </a:lnTo>
                  <a:lnTo>
                    <a:pt x="150" y="1504"/>
                  </a:lnTo>
                  <a:lnTo>
                    <a:pt x="76" y="1487"/>
                  </a:lnTo>
                  <a:lnTo>
                    <a:pt x="0" y="1455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79" name="Freeform 23"/>
            <p:cNvSpPr>
              <a:spLocks/>
            </p:cNvSpPr>
            <p:nvPr/>
          </p:nvSpPr>
          <p:spPr bwMode="auto">
            <a:xfrm>
              <a:off x="1017" y="2854"/>
              <a:ext cx="54" cy="36"/>
            </a:xfrm>
            <a:custGeom>
              <a:avLst/>
              <a:gdLst/>
              <a:ahLst/>
              <a:cxnLst>
                <a:cxn ang="0">
                  <a:pos x="10" y="220"/>
                </a:cxn>
                <a:cxn ang="0">
                  <a:pos x="0" y="190"/>
                </a:cxn>
                <a:cxn ang="0">
                  <a:pos x="50" y="123"/>
                </a:cxn>
                <a:cxn ang="0">
                  <a:pos x="106" y="91"/>
                </a:cxn>
                <a:cxn ang="0">
                  <a:pos x="270" y="0"/>
                </a:cxn>
                <a:cxn ang="0">
                  <a:pos x="281" y="0"/>
                </a:cxn>
                <a:cxn ang="0">
                  <a:pos x="323" y="3"/>
                </a:cxn>
                <a:cxn ang="0">
                  <a:pos x="305" y="62"/>
                </a:cxn>
                <a:cxn ang="0">
                  <a:pos x="151" y="137"/>
                </a:cxn>
                <a:cxn ang="0">
                  <a:pos x="106" y="172"/>
                </a:cxn>
                <a:cxn ang="0">
                  <a:pos x="50" y="220"/>
                </a:cxn>
                <a:cxn ang="0">
                  <a:pos x="39" y="220"/>
                </a:cxn>
                <a:cxn ang="0">
                  <a:pos x="10" y="220"/>
                </a:cxn>
              </a:cxnLst>
              <a:rect l="0" t="0" r="r" b="b"/>
              <a:pathLst>
                <a:path w="323" h="220">
                  <a:moveTo>
                    <a:pt x="10" y="220"/>
                  </a:moveTo>
                  <a:lnTo>
                    <a:pt x="0" y="190"/>
                  </a:lnTo>
                  <a:lnTo>
                    <a:pt x="50" y="123"/>
                  </a:lnTo>
                  <a:lnTo>
                    <a:pt x="106" y="91"/>
                  </a:lnTo>
                  <a:lnTo>
                    <a:pt x="270" y="0"/>
                  </a:lnTo>
                  <a:lnTo>
                    <a:pt x="281" y="0"/>
                  </a:lnTo>
                  <a:lnTo>
                    <a:pt x="323" y="3"/>
                  </a:lnTo>
                  <a:lnTo>
                    <a:pt x="305" y="62"/>
                  </a:lnTo>
                  <a:lnTo>
                    <a:pt x="151" y="137"/>
                  </a:lnTo>
                  <a:lnTo>
                    <a:pt x="106" y="172"/>
                  </a:lnTo>
                  <a:lnTo>
                    <a:pt x="50" y="220"/>
                  </a:lnTo>
                  <a:lnTo>
                    <a:pt x="39" y="220"/>
                  </a:lnTo>
                  <a:lnTo>
                    <a:pt x="10" y="2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0" name="Freeform 24"/>
            <p:cNvSpPr>
              <a:spLocks/>
            </p:cNvSpPr>
            <p:nvPr/>
          </p:nvSpPr>
          <p:spPr bwMode="auto">
            <a:xfrm>
              <a:off x="988" y="1865"/>
              <a:ext cx="325" cy="1021"/>
            </a:xfrm>
            <a:custGeom>
              <a:avLst/>
              <a:gdLst/>
              <a:ahLst/>
              <a:cxnLst>
                <a:cxn ang="0">
                  <a:pos x="404" y="0"/>
                </a:cxn>
                <a:cxn ang="0">
                  <a:pos x="460" y="71"/>
                </a:cxn>
                <a:cxn ang="0">
                  <a:pos x="495" y="232"/>
                </a:cxn>
                <a:cxn ang="0">
                  <a:pos x="555" y="261"/>
                </a:cxn>
                <a:cxn ang="0">
                  <a:pos x="626" y="250"/>
                </a:cxn>
                <a:cxn ang="0">
                  <a:pos x="629" y="320"/>
                </a:cxn>
                <a:cxn ang="0">
                  <a:pos x="692" y="359"/>
                </a:cxn>
                <a:cxn ang="0">
                  <a:pos x="787" y="366"/>
                </a:cxn>
                <a:cxn ang="0">
                  <a:pos x="867" y="334"/>
                </a:cxn>
                <a:cxn ang="0">
                  <a:pos x="1019" y="324"/>
                </a:cxn>
                <a:cxn ang="0">
                  <a:pos x="1121" y="257"/>
                </a:cxn>
                <a:cxn ang="0">
                  <a:pos x="1286" y="4"/>
                </a:cxn>
                <a:cxn ang="0">
                  <a:pos x="1349" y="117"/>
                </a:cxn>
                <a:cxn ang="0">
                  <a:pos x="1394" y="2064"/>
                </a:cxn>
                <a:cxn ang="0">
                  <a:pos x="1437" y="3496"/>
                </a:cxn>
                <a:cxn ang="0">
                  <a:pos x="1497" y="4199"/>
                </a:cxn>
                <a:cxn ang="0">
                  <a:pos x="1560" y="4614"/>
                </a:cxn>
                <a:cxn ang="0">
                  <a:pos x="1792" y="4709"/>
                </a:cxn>
                <a:cxn ang="0">
                  <a:pos x="1834" y="5007"/>
                </a:cxn>
                <a:cxn ang="0">
                  <a:pos x="1950" y="5605"/>
                </a:cxn>
                <a:cxn ang="0">
                  <a:pos x="1381" y="6128"/>
                </a:cxn>
                <a:cxn ang="0">
                  <a:pos x="1206" y="5967"/>
                </a:cxn>
                <a:cxn ang="0">
                  <a:pos x="1008" y="5903"/>
                </a:cxn>
                <a:cxn ang="0">
                  <a:pos x="688" y="5865"/>
                </a:cxn>
                <a:cxn ang="0">
                  <a:pos x="348" y="5587"/>
                </a:cxn>
                <a:cxn ang="0">
                  <a:pos x="323" y="5309"/>
                </a:cxn>
                <a:cxn ang="0">
                  <a:pos x="211" y="5036"/>
                </a:cxn>
                <a:cxn ang="0">
                  <a:pos x="204" y="4846"/>
                </a:cxn>
                <a:cxn ang="0">
                  <a:pos x="172" y="4245"/>
                </a:cxn>
                <a:cxn ang="0">
                  <a:pos x="88" y="3205"/>
                </a:cxn>
                <a:cxn ang="0">
                  <a:pos x="129" y="1789"/>
                </a:cxn>
                <a:cxn ang="0">
                  <a:pos x="204" y="886"/>
                </a:cxn>
                <a:cxn ang="0">
                  <a:pos x="204" y="4"/>
                </a:cxn>
              </a:cxnLst>
              <a:rect l="0" t="0" r="r" b="b"/>
              <a:pathLst>
                <a:path w="1950" h="6128">
                  <a:moveTo>
                    <a:pt x="204" y="4"/>
                  </a:moveTo>
                  <a:lnTo>
                    <a:pt x="404" y="0"/>
                  </a:lnTo>
                  <a:lnTo>
                    <a:pt x="407" y="29"/>
                  </a:lnTo>
                  <a:lnTo>
                    <a:pt x="460" y="71"/>
                  </a:lnTo>
                  <a:lnTo>
                    <a:pt x="460" y="166"/>
                  </a:lnTo>
                  <a:lnTo>
                    <a:pt x="495" y="232"/>
                  </a:lnTo>
                  <a:lnTo>
                    <a:pt x="524" y="254"/>
                  </a:lnTo>
                  <a:lnTo>
                    <a:pt x="555" y="261"/>
                  </a:lnTo>
                  <a:lnTo>
                    <a:pt x="591" y="261"/>
                  </a:lnTo>
                  <a:lnTo>
                    <a:pt x="626" y="250"/>
                  </a:lnTo>
                  <a:lnTo>
                    <a:pt x="618" y="289"/>
                  </a:lnTo>
                  <a:lnTo>
                    <a:pt x="629" y="320"/>
                  </a:lnTo>
                  <a:lnTo>
                    <a:pt x="656" y="342"/>
                  </a:lnTo>
                  <a:lnTo>
                    <a:pt x="692" y="359"/>
                  </a:lnTo>
                  <a:lnTo>
                    <a:pt x="741" y="369"/>
                  </a:lnTo>
                  <a:lnTo>
                    <a:pt x="787" y="366"/>
                  </a:lnTo>
                  <a:lnTo>
                    <a:pt x="832" y="355"/>
                  </a:lnTo>
                  <a:lnTo>
                    <a:pt x="867" y="334"/>
                  </a:lnTo>
                  <a:lnTo>
                    <a:pt x="952" y="337"/>
                  </a:lnTo>
                  <a:lnTo>
                    <a:pt x="1019" y="324"/>
                  </a:lnTo>
                  <a:lnTo>
                    <a:pt x="1075" y="299"/>
                  </a:lnTo>
                  <a:lnTo>
                    <a:pt x="1121" y="257"/>
                  </a:lnTo>
                  <a:lnTo>
                    <a:pt x="1191" y="141"/>
                  </a:lnTo>
                  <a:lnTo>
                    <a:pt x="1286" y="4"/>
                  </a:lnTo>
                  <a:lnTo>
                    <a:pt x="1359" y="56"/>
                  </a:lnTo>
                  <a:lnTo>
                    <a:pt x="1349" y="117"/>
                  </a:lnTo>
                  <a:lnTo>
                    <a:pt x="1370" y="1086"/>
                  </a:lnTo>
                  <a:lnTo>
                    <a:pt x="1394" y="2064"/>
                  </a:lnTo>
                  <a:lnTo>
                    <a:pt x="1434" y="3138"/>
                  </a:lnTo>
                  <a:lnTo>
                    <a:pt x="1437" y="3496"/>
                  </a:lnTo>
                  <a:lnTo>
                    <a:pt x="1461" y="3848"/>
                  </a:lnTo>
                  <a:lnTo>
                    <a:pt x="1497" y="4199"/>
                  </a:lnTo>
                  <a:lnTo>
                    <a:pt x="1543" y="4547"/>
                  </a:lnTo>
                  <a:lnTo>
                    <a:pt x="1560" y="4614"/>
                  </a:lnTo>
                  <a:lnTo>
                    <a:pt x="1584" y="4681"/>
                  </a:lnTo>
                  <a:lnTo>
                    <a:pt x="1792" y="4709"/>
                  </a:lnTo>
                  <a:lnTo>
                    <a:pt x="1824" y="4860"/>
                  </a:lnTo>
                  <a:lnTo>
                    <a:pt x="1834" y="5007"/>
                  </a:lnTo>
                  <a:lnTo>
                    <a:pt x="1947" y="5555"/>
                  </a:lnTo>
                  <a:lnTo>
                    <a:pt x="1950" y="5605"/>
                  </a:lnTo>
                  <a:lnTo>
                    <a:pt x="1676" y="5861"/>
                  </a:lnTo>
                  <a:lnTo>
                    <a:pt x="1381" y="6128"/>
                  </a:lnTo>
                  <a:lnTo>
                    <a:pt x="1297" y="6029"/>
                  </a:lnTo>
                  <a:lnTo>
                    <a:pt x="1206" y="5967"/>
                  </a:lnTo>
                  <a:lnTo>
                    <a:pt x="1103" y="5928"/>
                  </a:lnTo>
                  <a:lnTo>
                    <a:pt x="1008" y="5903"/>
                  </a:lnTo>
                  <a:lnTo>
                    <a:pt x="801" y="5882"/>
                  </a:lnTo>
                  <a:lnTo>
                    <a:pt x="688" y="5865"/>
                  </a:lnTo>
                  <a:lnTo>
                    <a:pt x="580" y="5836"/>
                  </a:lnTo>
                  <a:lnTo>
                    <a:pt x="348" y="5587"/>
                  </a:lnTo>
                  <a:lnTo>
                    <a:pt x="345" y="5443"/>
                  </a:lnTo>
                  <a:lnTo>
                    <a:pt x="323" y="5309"/>
                  </a:lnTo>
                  <a:lnTo>
                    <a:pt x="278" y="5173"/>
                  </a:lnTo>
                  <a:lnTo>
                    <a:pt x="211" y="5036"/>
                  </a:lnTo>
                  <a:lnTo>
                    <a:pt x="211" y="4969"/>
                  </a:lnTo>
                  <a:lnTo>
                    <a:pt x="204" y="4846"/>
                  </a:lnTo>
                  <a:lnTo>
                    <a:pt x="211" y="4758"/>
                  </a:lnTo>
                  <a:lnTo>
                    <a:pt x="172" y="4245"/>
                  </a:lnTo>
                  <a:lnTo>
                    <a:pt x="137" y="3721"/>
                  </a:lnTo>
                  <a:lnTo>
                    <a:pt x="88" y="3205"/>
                  </a:lnTo>
                  <a:lnTo>
                    <a:pt x="0" y="2703"/>
                  </a:lnTo>
                  <a:lnTo>
                    <a:pt x="129" y="1789"/>
                  </a:lnTo>
                  <a:lnTo>
                    <a:pt x="179" y="1336"/>
                  </a:lnTo>
                  <a:lnTo>
                    <a:pt x="204" y="886"/>
                  </a:lnTo>
                  <a:lnTo>
                    <a:pt x="204" y="36"/>
                  </a:lnTo>
                  <a:lnTo>
                    <a:pt x="20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1" name="Freeform 25"/>
            <p:cNvSpPr>
              <a:spLocks/>
            </p:cNvSpPr>
            <p:nvPr/>
          </p:nvSpPr>
          <p:spPr bwMode="auto">
            <a:xfrm>
              <a:off x="872" y="1030"/>
              <a:ext cx="246" cy="826"/>
            </a:xfrm>
            <a:custGeom>
              <a:avLst/>
              <a:gdLst/>
              <a:ahLst/>
              <a:cxnLst>
                <a:cxn ang="0">
                  <a:pos x="1093" y="4948"/>
                </a:cxn>
                <a:cxn ang="0">
                  <a:pos x="907" y="4951"/>
                </a:cxn>
                <a:cxn ang="0">
                  <a:pos x="903" y="4954"/>
                </a:cxn>
                <a:cxn ang="0">
                  <a:pos x="903" y="4948"/>
                </a:cxn>
                <a:cxn ang="0">
                  <a:pos x="672" y="4954"/>
                </a:cxn>
                <a:cxn ang="0">
                  <a:pos x="429" y="4954"/>
                </a:cxn>
                <a:cxn ang="0">
                  <a:pos x="313" y="4943"/>
                </a:cxn>
                <a:cxn ang="0">
                  <a:pos x="204" y="4916"/>
                </a:cxn>
                <a:cxn ang="0">
                  <a:pos x="98" y="4867"/>
                </a:cxn>
                <a:cxn ang="0">
                  <a:pos x="0" y="4800"/>
                </a:cxn>
                <a:cxn ang="0">
                  <a:pos x="42" y="4536"/>
                </a:cxn>
                <a:cxn ang="0">
                  <a:pos x="74" y="4269"/>
                </a:cxn>
                <a:cxn ang="0">
                  <a:pos x="113" y="3742"/>
                </a:cxn>
                <a:cxn ang="0">
                  <a:pos x="148" y="2723"/>
                </a:cxn>
                <a:cxn ang="0">
                  <a:pos x="263" y="2386"/>
                </a:cxn>
                <a:cxn ang="0">
                  <a:pos x="362" y="2052"/>
                </a:cxn>
                <a:cxn ang="0">
                  <a:pos x="527" y="1395"/>
                </a:cxn>
                <a:cxn ang="0">
                  <a:pos x="675" y="741"/>
                </a:cxn>
                <a:cxn ang="0">
                  <a:pos x="836" y="70"/>
                </a:cxn>
                <a:cxn ang="0">
                  <a:pos x="974" y="46"/>
                </a:cxn>
                <a:cxn ang="0">
                  <a:pos x="1106" y="21"/>
                </a:cxn>
                <a:cxn ang="0">
                  <a:pos x="1247" y="3"/>
                </a:cxn>
                <a:cxn ang="0">
                  <a:pos x="1381" y="0"/>
                </a:cxn>
                <a:cxn ang="0">
                  <a:pos x="1434" y="264"/>
                </a:cxn>
                <a:cxn ang="0">
                  <a:pos x="1472" y="521"/>
                </a:cxn>
                <a:cxn ang="0">
                  <a:pos x="1332" y="1690"/>
                </a:cxn>
                <a:cxn ang="0">
                  <a:pos x="1258" y="2270"/>
                </a:cxn>
                <a:cxn ang="0">
                  <a:pos x="1216" y="2853"/>
                </a:cxn>
                <a:cxn ang="0">
                  <a:pos x="1202" y="2980"/>
                </a:cxn>
                <a:cxn ang="0">
                  <a:pos x="1202" y="3103"/>
                </a:cxn>
                <a:cxn ang="0">
                  <a:pos x="1216" y="3349"/>
                </a:cxn>
                <a:cxn ang="0">
                  <a:pos x="1229" y="3598"/>
                </a:cxn>
                <a:cxn ang="0">
                  <a:pos x="1216" y="3851"/>
                </a:cxn>
                <a:cxn ang="0">
                  <a:pos x="1223" y="3911"/>
                </a:cxn>
                <a:cxn ang="0">
                  <a:pos x="1272" y="3924"/>
                </a:cxn>
                <a:cxn ang="0">
                  <a:pos x="1209" y="4206"/>
                </a:cxn>
                <a:cxn ang="0">
                  <a:pos x="1138" y="4487"/>
                </a:cxn>
                <a:cxn ang="0">
                  <a:pos x="1093" y="4764"/>
                </a:cxn>
                <a:cxn ang="0">
                  <a:pos x="1089" y="4902"/>
                </a:cxn>
                <a:cxn ang="0">
                  <a:pos x="1093" y="4948"/>
                </a:cxn>
              </a:cxnLst>
              <a:rect l="0" t="0" r="r" b="b"/>
              <a:pathLst>
                <a:path w="1472" h="4954">
                  <a:moveTo>
                    <a:pt x="1093" y="4948"/>
                  </a:moveTo>
                  <a:lnTo>
                    <a:pt x="907" y="4951"/>
                  </a:lnTo>
                  <a:lnTo>
                    <a:pt x="903" y="4954"/>
                  </a:lnTo>
                  <a:lnTo>
                    <a:pt x="903" y="4948"/>
                  </a:lnTo>
                  <a:lnTo>
                    <a:pt x="672" y="4954"/>
                  </a:lnTo>
                  <a:lnTo>
                    <a:pt x="429" y="4954"/>
                  </a:lnTo>
                  <a:lnTo>
                    <a:pt x="313" y="4943"/>
                  </a:lnTo>
                  <a:lnTo>
                    <a:pt x="204" y="4916"/>
                  </a:lnTo>
                  <a:lnTo>
                    <a:pt x="98" y="4867"/>
                  </a:lnTo>
                  <a:lnTo>
                    <a:pt x="0" y="4800"/>
                  </a:lnTo>
                  <a:lnTo>
                    <a:pt x="42" y="4536"/>
                  </a:lnTo>
                  <a:lnTo>
                    <a:pt x="74" y="4269"/>
                  </a:lnTo>
                  <a:lnTo>
                    <a:pt x="113" y="3742"/>
                  </a:lnTo>
                  <a:lnTo>
                    <a:pt x="148" y="2723"/>
                  </a:lnTo>
                  <a:lnTo>
                    <a:pt x="263" y="2386"/>
                  </a:lnTo>
                  <a:lnTo>
                    <a:pt x="362" y="2052"/>
                  </a:lnTo>
                  <a:lnTo>
                    <a:pt x="527" y="1395"/>
                  </a:lnTo>
                  <a:lnTo>
                    <a:pt x="675" y="741"/>
                  </a:lnTo>
                  <a:lnTo>
                    <a:pt x="836" y="70"/>
                  </a:lnTo>
                  <a:lnTo>
                    <a:pt x="974" y="46"/>
                  </a:lnTo>
                  <a:lnTo>
                    <a:pt x="1106" y="21"/>
                  </a:lnTo>
                  <a:lnTo>
                    <a:pt x="1247" y="3"/>
                  </a:lnTo>
                  <a:lnTo>
                    <a:pt x="1381" y="0"/>
                  </a:lnTo>
                  <a:lnTo>
                    <a:pt x="1434" y="264"/>
                  </a:lnTo>
                  <a:lnTo>
                    <a:pt x="1472" y="521"/>
                  </a:lnTo>
                  <a:lnTo>
                    <a:pt x="1332" y="1690"/>
                  </a:lnTo>
                  <a:lnTo>
                    <a:pt x="1258" y="2270"/>
                  </a:lnTo>
                  <a:lnTo>
                    <a:pt x="1216" y="2853"/>
                  </a:lnTo>
                  <a:lnTo>
                    <a:pt x="1202" y="2980"/>
                  </a:lnTo>
                  <a:lnTo>
                    <a:pt x="1202" y="3103"/>
                  </a:lnTo>
                  <a:lnTo>
                    <a:pt x="1216" y="3349"/>
                  </a:lnTo>
                  <a:lnTo>
                    <a:pt x="1229" y="3598"/>
                  </a:lnTo>
                  <a:lnTo>
                    <a:pt x="1216" y="3851"/>
                  </a:lnTo>
                  <a:lnTo>
                    <a:pt x="1223" y="3911"/>
                  </a:lnTo>
                  <a:lnTo>
                    <a:pt x="1272" y="3924"/>
                  </a:lnTo>
                  <a:lnTo>
                    <a:pt x="1209" y="4206"/>
                  </a:lnTo>
                  <a:lnTo>
                    <a:pt x="1138" y="4487"/>
                  </a:lnTo>
                  <a:lnTo>
                    <a:pt x="1093" y="4764"/>
                  </a:lnTo>
                  <a:lnTo>
                    <a:pt x="1089" y="4902"/>
                  </a:lnTo>
                  <a:lnTo>
                    <a:pt x="1093" y="4948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2" name="Freeform 26"/>
            <p:cNvSpPr>
              <a:spLocks/>
            </p:cNvSpPr>
            <p:nvPr/>
          </p:nvSpPr>
          <p:spPr bwMode="auto">
            <a:xfrm>
              <a:off x="1607" y="2646"/>
              <a:ext cx="190" cy="236"/>
            </a:xfrm>
            <a:custGeom>
              <a:avLst/>
              <a:gdLst/>
              <a:ahLst/>
              <a:cxnLst>
                <a:cxn ang="0">
                  <a:pos x="0" y="959"/>
                </a:cxn>
                <a:cxn ang="0">
                  <a:pos x="116" y="664"/>
                </a:cxn>
                <a:cxn ang="0">
                  <a:pos x="63" y="386"/>
                </a:cxn>
                <a:cxn ang="0">
                  <a:pos x="0" y="116"/>
                </a:cxn>
                <a:cxn ang="0">
                  <a:pos x="365" y="70"/>
                </a:cxn>
                <a:cxn ang="0">
                  <a:pos x="714" y="0"/>
                </a:cxn>
                <a:cxn ang="0">
                  <a:pos x="731" y="415"/>
                </a:cxn>
                <a:cxn ang="0">
                  <a:pos x="763" y="832"/>
                </a:cxn>
                <a:cxn ang="0">
                  <a:pos x="878" y="942"/>
                </a:cxn>
                <a:cxn ang="0">
                  <a:pos x="977" y="1068"/>
                </a:cxn>
                <a:cxn ang="0">
                  <a:pos x="1057" y="1201"/>
                </a:cxn>
                <a:cxn ang="0">
                  <a:pos x="1139" y="1346"/>
                </a:cxn>
                <a:cxn ang="0">
                  <a:pos x="991" y="1394"/>
                </a:cxn>
                <a:cxn ang="0">
                  <a:pos x="931" y="1412"/>
                </a:cxn>
                <a:cxn ang="0">
                  <a:pos x="865" y="1416"/>
                </a:cxn>
                <a:cxn ang="0">
                  <a:pos x="742" y="1405"/>
                </a:cxn>
                <a:cxn ang="0">
                  <a:pos x="615" y="1373"/>
                </a:cxn>
                <a:cxn ang="0">
                  <a:pos x="503" y="1324"/>
                </a:cxn>
                <a:cxn ang="0">
                  <a:pos x="397" y="1265"/>
                </a:cxn>
                <a:cxn ang="0">
                  <a:pos x="186" y="1113"/>
                </a:cxn>
                <a:cxn ang="0">
                  <a:pos x="0" y="959"/>
                </a:cxn>
              </a:cxnLst>
              <a:rect l="0" t="0" r="r" b="b"/>
              <a:pathLst>
                <a:path w="1139" h="1416">
                  <a:moveTo>
                    <a:pt x="0" y="959"/>
                  </a:moveTo>
                  <a:lnTo>
                    <a:pt x="116" y="664"/>
                  </a:lnTo>
                  <a:lnTo>
                    <a:pt x="63" y="386"/>
                  </a:lnTo>
                  <a:lnTo>
                    <a:pt x="0" y="116"/>
                  </a:lnTo>
                  <a:lnTo>
                    <a:pt x="365" y="70"/>
                  </a:lnTo>
                  <a:lnTo>
                    <a:pt x="714" y="0"/>
                  </a:lnTo>
                  <a:lnTo>
                    <a:pt x="731" y="415"/>
                  </a:lnTo>
                  <a:lnTo>
                    <a:pt x="763" y="832"/>
                  </a:lnTo>
                  <a:lnTo>
                    <a:pt x="878" y="942"/>
                  </a:lnTo>
                  <a:lnTo>
                    <a:pt x="977" y="1068"/>
                  </a:lnTo>
                  <a:lnTo>
                    <a:pt x="1057" y="1201"/>
                  </a:lnTo>
                  <a:lnTo>
                    <a:pt x="1139" y="1346"/>
                  </a:lnTo>
                  <a:lnTo>
                    <a:pt x="991" y="1394"/>
                  </a:lnTo>
                  <a:lnTo>
                    <a:pt x="931" y="1412"/>
                  </a:lnTo>
                  <a:lnTo>
                    <a:pt x="865" y="1416"/>
                  </a:lnTo>
                  <a:lnTo>
                    <a:pt x="742" y="1405"/>
                  </a:lnTo>
                  <a:lnTo>
                    <a:pt x="615" y="1373"/>
                  </a:lnTo>
                  <a:lnTo>
                    <a:pt x="503" y="1324"/>
                  </a:lnTo>
                  <a:lnTo>
                    <a:pt x="397" y="1265"/>
                  </a:lnTo>
                  <a:lnTo>
                    <a:pt x="186" y="1113"/>
                  </a:lnTo>
                  <a:lnTo>
                    <a:pt x="0" y="959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3" name="Freeform 27"/>
            <p:cNvSpPr>
              <a:spLocks/>
            </p:cNvSpPr>
            <p:nvPr/>
          </p:nvSpPr>
          <p:spPr bwMode="auto">
            <a:xfrm>
              <a:off x="489" y="1480"/>
              <a:ext cx="549" cy="1374"/>
            </a:xfrm>
            <a:custGeom>
              <a:avLst/>
              <a:gdLst/>
              <a:ahLst/>
              <a:cxnLst>
                <a:cxn ang="0">
                  <a:pos x="6" y="2235"/>
                </a:cxn>
                <a:cxn ang="0">
                  <a:pos x="228" y="2434"/>
                </a:cxn>
                <a:cxn ang="0">
                  <a:pos x="530" y="2501"/>
                </a:cxn>
                <a:cxn ang="0">
                  <a:pos x="773" y="2776"/>
                </a:cxn>
                <a:cxn ang="0">
                  <a:pos x="892" y="3394"/>
                </a:cxn>
                <a:cxn ang="0">
                  <a:pos x="938" y="4185"/>
                </a:cxn>
                <a:cxn ang="0">
                  <a:pos x="853" y="4999"/>
                </a:cxn>
                <a:cxn ang="0">
                  <a:pos x="741" y="5376"/>
                </a:cxn>
                <a:cxn ang="0">
                  <a:pos x="267" y="5597"/>
                </a:cxn>
                <a:cxn ang="0">
                  <a:pos x="288" y="5801"/>
                </a:cxn>
                <a:cxn ang="0">
                  <a:pos x="316" y="6922"/>
                </a:cxn>
                <a:cxn ang="0">
                  <a:pos x="361" y="7251"/>
                </a:cxn>
                <a:cxn ang="0">
                  <a:pos x="396" y="7417"/>
                </a:cxn>
                <a:cxn ang="0">
                  <a:pos x="457" y="7438"/>
                </a:cxn>
                <a:cxn ang="0">
                  <a:pos x="481" y="7487"/>
                </a:cxn>
                <a:cxn ang="0">
                  <a:pos x="358" y="7726"/>
                </a:cxn>
                <a:cxn ang="0">
                  <a:pos x="337" y="7901"/>
                </a:cxn>
                <a:cxn ang="0">
                  <a:pos x="372" y="8011"/>
                </a:cxn>
                <a:cxn ang="0">
                  <a:pos x="660" y="7891"/>
                </a:cxn>
                <a:cxn ang="0">
                  <a:pos x="1201" y="7979"/>
                </a:cxn>
                <a:cxn ang="0">
                  <a:pos x="1620" y="8123"/>
                </a:cxn>
                <a:cxn ang="0">
                  <a:pos x="2010" y="8246"/>
                </a:cxn>
                <a:cxn ang="0">
                  <a:pos x="2326" y="8126"/>
                </a:cxn>
                <a:cxn ang="0">
                  <a:pos x="2789" y="7919"/>
                </a:cxn>
                <a:cxn ang="0">
                  <a:pos x="3120" y="7835"/>
                </a:cxn>
                <a:cxn ang="0">
                  <a:pos x="3292" y="7726"/>
                </a:cxn>
                <a:cxn ang="0">
                  <a:pos x="3187" y="7414"/>
                </a:cxn>
                <a:cxn ang="0">
                  <a:pos x="3060" y="7185"/>
                </a:cxn>
                <a:cxn ang="0">
                  <a:pos x="2923" y="6826"/>
                </a:cxn>
                <a:cxn ang="0">
                  <a:pos x="2909" y="6641"/>
                </a:cxn>
                <a:cxn ang="0">
                  <a:pos x="2976" y="6852"/>
                </a:cxn>
                <a:cxn ang="0">
                  <a:pos x="3144" y="7224"/>
                </a:cxn>
                <a:cxn ang="0">
                  <a:pos x="3141" y="7034"/>
                </a:cxn>
                <a:cxn ang="0">
                  <a:pos x="3039" y="5565"/>
                </a:cxn>
                <a:cxn ang="0">
                  <a:pos x="2856" y="5597"/>
                </a:cxn>
                <a:cxn ang="0">
                  <a:pos x="2937" y="4996"/>
                </a:cxn>
                <a:cxn ang="0">
                  <a:pos x="3123" y="3707"/>
                </a:cxn>
                <a:cxn ang="0">
                  <a:pos x="3141" y="2315"/>
                </a:cxn>
                <a:cxn ang="0">
                  <a:pos x="2656" y="2297"/>
                </a:cxn>
                <a:cxn ang="0">
                  <a:pos x="2406" y="2238"/>
                </a:cxn>
                <a:cxn ang="0">
                  <a:pos x="2241" y="2118"/>
                </a:cxn>
                <a:cxn ang="0">
                  <a:pos x="2332" y="1107"/>
                </a:cxn>
                <a:cxn ang="0">
                  <a:pos x="2410" y="101"/>
                </a:cxn>
                <a:cxn ang="0">
                  <a:pos x="2259" y="35"/>
                </a:cxn>
                <a:cxn ang="0">
                  <a:pos x="2192" y="24"/>
                </a:cxn>
                <a:cxn ang="0">
                  <a:pos x="1623" y="878"/>
                </a:cxn>
                <a:cxn ang="0">
                  <a:pos x="1650" y="1436"/>
                </a:cxn>
                <a:cxn ang="0">
                  <a:pos x="1630" y="1936"/>
                </a:cxn>
                <a:cxn ang="0">
                  <a:pos x="1545" y="2136"/>
                </a:cxn>
                <a:cxn ang="0">
                  <a:pos x="1366" y="2311"/>
                </a:cxn>
                <a:cxn ang="0">
                  <a:pos x="720" y="2319"/>
                </a:cxn>
                <a:cxn ang="0">
                  <a:pos x="144" y="2262"/>
                </a:cxn>
              </a:cxnLst>
              <a:rect l="0" t="0" r="r" b="b"/>
              <a:pathLst>
                <a:path w="3292" h="8246">
                  <a:moveTo>
                    <a:pt x="0" y="2235"/>
                  </a:moveTo>
                  <a:lnTo>
                    <a:pt x="6" y="2235"/>
                  </a:lnTo>
                  <a:lnTo>
                    <a:pt x="62" y="2428"/>
                  </a:lnTo>
                  <a:lnTo>
                    <a:pt x="228" y="2434"/>
                  </a:lnTo>
                  <a:lnTo>
                    <a:pt x="375" y="2455"/>
                  </a:lnTo>
                  <a:lnTo>
                    <a:pt x="530" y="2501"/>
                  </a:lnTo>
                  <a:lnTo>
                    <a:pt x="695" y="2578"/>
                  </a:lnTo>
                  <a:lnTo>
                    <a:pt x="773" y="2776"/>
                  </a:lnTo>
                  <a:lnTo>
                    <a:pt x="836" y="3057"/>
                  </a:lnTo>
                  <a:lnTo>
                    <a:pt x="892" y="3394"/>
                  </a:lnTo>
                  <a:lnTo>
                    <a:pt x="923" y="3773"/>
                  </a:lnTo>
                  <a:lnTo>
                    <a:pt x="938" y="4185"/>
                  </a:lnTo>
                  <a:lnTo>
                    <a:pt x="909" y="4592"/>
                  </a:lnTo>
                  <a:lnTo>
                    <a:pt x="853" y="4999"/>
                  </a:lnTo>
                  <a:lnTo>
                    <a:pt x="804" y="5193"/>
                  </a:lnTo>
                  <a:lnTo>
                    <a:pt x="741" y="5376"/>
                  </a:lnTo>
                  <a:lnTo>
                    <a:pt x="545" y="5467"/>
                  </a:lnTo>
                  <a:lnTo>
                    <a:pt x="267" y="5597"/>
                  </a:lnTo>
                  <a:lnTo>
                    <a:pt x="294" y="5664"/>
                  </a:lnTo>
                  <a:lnTo>
                    <a:pt x="288" y="5801"/>
                  </a:lnTo>
                  <a:lnTo>
                    <a:pt x="288" y="6601"/>
                  </a:lnTo>
                  <a:lnTo>
                    <a:pt x="316" y="6922"/>
                  </a:lnTo>
                  <a:lnTo>
                    <a:pt x="337" y="7087"/>
                  </a:lnTo>
                  <a:lnTo>
                    <a:pt x="361" y="7251"/>
                  </a:lnTo>
                  <a:lnTo>
                    <a:pt x="379" y="7364"/>
                  </a:lnTo>
                  <a:lnTo>
                    <a:pt x="396" y="7417"/>
                  </a:lnTo>
                  <a:lnTo>
                    <a:pt x="425" y="7466"/>
                  </a:lnTo>
                  <a:lnTo>
                    <a:pt x="457" y="7438"/>
                  </a:lnTo>
                  <a:lnTo>
                    <a:pt x="487" y="7449"/>
                  </a:lnTo>
                  <a:lnTo>
                    <a:pt x="481" y="7487"/>
                  </a:lnTo>
                  <a:lnTo>
                    <a:pt x="407" y="7603"/>
                  </a:lnTo>
                  <a:lnTo>
                    <a:pt x="358" y="7726"/>
                  </a:lnTo>
                  <a:lnTo>
                    <a:pt x="337" y="7845"/>
                  </a:lnTo>
                  <a:lnTo>
                    <a:pt x="337" y="7901"/>
                  </a:lnTo>
                  <a:lnTo>
                    <a:pt x="347" y="7965"/>
                  </a:lnTo>
                  <a:lnTo>
                    <a:pt x="372" y="8011"/>
                  </a:lnTo>
                  <a:lnTo>
                    <a:pt x="481" y="7901"/>
                  </a:lnTo>
                  <a:lnTo>
                    <a:pt x="660" y="7891"/>
                  </a:lnTo>
                  <a:lnTo>
                    <a:pt x="836" y="7901"/>
                  </a:lnTo>
                  <a:lnTo>
                    <a:pt x="1201" y="7979"/>
                  </a:lnTo>
                  <a:lnTo>
                    <a:pt x="1401" y="8035"/>
                  </a:lnTo>
                  <a:lnTo>
                    <a:pt x="1620" y="8123"/>
                  </a:lnTo>
                  <a:lnTo>
                    <a:pt x="1831" y="8200"/>
                  </a:lnTo>
                  <a:lnTo>
                    <a:pt x="2010" y="8246"/>
                  </a:lnTo>
                  <a:lnTo>
                    <a:pt x="2168" y="8193"/>
                  </a:lnTo>
                  <a:lnTo>
                    <a:pt x="2326" y="8126"/>
                  </a:lnTo>
                  <a:lnTo>
                    <a:pt x="2631" y="7986"/>
                  </a:lnTo>
                  <a:lnTo>
                    <a:pt x="2789" y="7919"/>
                  </a:lnTo>
                  <a:lnTo>
                    <a:pt x="2947" y="7866"/>
                  </a:lnTo>
                  <a:lnTo>
                    <a:pt x="3120" y="7835"/>
                  </a:lnTo>
                  <a:lnTo>
                    <a:pt x="3292" y="7831"/>
                  </a:lnTo>
                  <a:lnTo>
                    <a:pt x="3292" y="7726"/>
                  </a:lnTo>
                  <a:lnTo>
                    <a:pt x="3271" y="7620"/>
                  </a:lnTo>
                  <a:lnTo>
                    <a:pt x="3187" y="7414"/>
                  </a:lnTo>
                  <a:lnTo>
                    <a:pt x="3155" y="7357"/>
                  </a:lnTo>
                  <a:lnTo>
                    <a:pt x="3060" y="7185"/>
                  </a:lnTo>
                  <a:lnTo>
                    <a:pt x="2979" y="7010"/>
                  </a:lnTo>
                  <a:lnTo>
                    <a:pt x="2923" y="6826"/>
                  </a:lnTo>
                  <a:lnTo>
                    <a:pt x="2880" y="6641"/>
                  </a:lnTo>
                  <a:lnTo>
                    <a:pt x="2909" y="6641"/>
                  </a:lnTo>
                  <a:lnTo>
                    <a:pt x="2937" y="6707"/>
                  </a:lnTo>
                  <a:lnTo>
                    <a:pt x="2976" y="6852"/>
                  </a:lnTo>
                  <a:lnTo>
                    <a:pt x="3025" y="6970"/>
                  </a:lnTo>
                  <a:lnTo>
                    <a:pt x="3144" y="7224"/>
                  </a:lnTo>
                  <a:lnTo>
                    <a:pt x="3141" y="7115"/>
                  </a:lnTo>
                  <a:lnTo>
                    <a:pt x="3141" y="7034"/>
                  </a:lnTo>
                  <a:lnTo>
                    <a:pt x="3088" y="6053"/>
                  </a:lnTo>
                  <a:lnTo>
                    <a:pt x="3039" y="5565"/>
                  </a:lnTo>
                  <a:lnTo>
                    <a:pt x="2976" y="5084"/>
                  </a:lnTo>
                  <a:lnTo>
                    <a:pt x="2856" y="5597"/>
                  </a:lnTo>
                  <a:lnTo>
                    <a:pt x="2828" y="5558"/>
                  </a:lnTo>
                  <a:lnTo>
                    <a:pt x="2937" y="4996"/>
                  </a:lnTo>
                  <a:lnTo>
                    <a:pt x="3074" y="4118"/>
                  </a:lnTo>
                  <a:lnTo>
                    <a:pt x="3123" y="3707"/>
                  </a:lnTo>
                  <a:lnTo>
                    <a:pt x="3155" y="3298"/>
                  </a:lnTo>
                  <a:lnTo>
                    <a:pt x="3141" y="2315"/>
                  </a:lnTo>
                  <a:lnTo>
                    <a:pt x="2926" y="2315"/>
                  </a:lnTo>
                  <a:lnTo>
                    <a:pt x="2656" y="2297"/>
                  </a:lnTo>
                  <a:lnTo>
                    <a:pt x="2526" y="2273"/>
                  </a:lnTo>
                  <a:lnTo>
                    <a:pt x="2406" y="2238"/>
                  </a:lnTo>
                  <a:lnTo>
                    <a:pt x="2308" y="2185"/>
                  </a:lnTo>
                  <a:lnTo>
                    <a:pt x="2241" y="2118"/>
                  </a:lnTo>
                  <a:lnTo>
                    <a:pt x="2297" y="1609"/>
                  </a:lnTo>
                  <a:lnTo>
                    <a:pt x="2332" y="1107"/>
                  </a:lnTo>
                  <a:lnTo>
                    <a:pt x="2364" y="597"/>
                  </a:lnTo>
                  <a:lnTo>
                    <a:pt x="2410" y="101"/>
                  </a:lnTo>
                  <a:lnTo>
                    <a:pt x="2396" y="0"/>
                  </a:lnTo>
                  <a:lnTo>
                    <a:pt x="2259" y="35"/>
                  </a:lnTo>
                  <a:lnTo>
                    <a:pt x="2209" y="35"/>
                  </a:lnTo>
                  <a:lnTo>
                    <a:pt x="2192" y="24"/>
                  </a:lnTo>
                  <a:lnTo>
                    <a:pt x="1580" y="80"/>
                  </a:lnTo>
                  <a:lnTo>
                    <a:pt x="1623" y="878"/>
                  </a:lnTo>
                  <a:lnTo>
                    <a:pt x="1623" y="955"/>
                  </a:lnTo>
                  <a:lnTo>
                    <a:pt x="1650" y="1436"/>
                  </a:lnTo>
                  <a:lnTo>
                    <a:pt x="1641" y="1687"/>
                  </a:lnTo>
                  <a:lnTo>
                    <a:pt x="1630" y="1936"/>
                  </a:lnTo>
                  <a:lnTo>
                    <a:pt x="1598" y="2034"/>
                  </a:lnTo>
                  <a:lnTo>
                    <a:pt x="1545" y="2136"/>
                  </a:lnTo>
                  <a:lnTo>
                    <a:pt x="1468" y="2231"/>
                  </a:lnTo>
                  <a:lnTo>
                    <a:pt x="1366" y="2311"/>
                  </a:lnTo>
                  <a:lnTo>
                    <a:pt x="1099" y="2322"/>
                  </a:lnTo>
                  <a:lnTo>
                    <a:pt x="720" y="2319"/>
                  </a:lnTo>
                  <a:lnTo>
                    <a:pt x="323" y="2287"/>
                  </a:lnTo>
                  <a:lnTo>
                    <a:pt x="144" y="2262"/>
                  </a:lnTo>
                  <a:lnTo>
                    <a:pt x="0" y="2235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4" name="Freeform 28"/>
            <p:cNvSpPr>
              <a:spLocks/>
            </p:cNvSpPr>
            <p:nvPr/>
          </p:nvSpPr>
          <p:spPr bwMode="auto">
            <a:xfrm>
              <a:off x="226" y="709"/>
              <a:ext cx="530" cy="1151"/>
            </a:xfrm>
            <a:custGeom>
              <a:avLst/>
              <a:gdLst/>
              <a:ahLst/>
              <a:cxnLst>
                <a:cxn ang="0">
                  <a:pos x="1810" y="6848"/>
                </a:cxn>
                <a:cxn ang="0">
                  <a:pos x="2319" y="6901"/>
                </a:cxn>
                <a:cxn ang="0">
                  <a:pos x="2930" y="6894"/>
                </a:cxn>
                <a:cxn ang="0">
                  <a:pos x="3099" y="6708"/>
                </a:cxn>
                <a:cxn ang="0">
                  <a:pos x="3166" y="6494"/>
                </a:cxn>
                <a:cxn ang="0">
                  <a:pos x="3183" y="5906"/>
                </a:cxn>
                <a:cxn ang="0">
                  <a:pos x="3148" y="5341"/>
                </a:cxn>
                <a:cxn ang="0">
                  <a:pos x="3141" y="4975"/>
                </a:cxn>
                <a:cxn ang="0">
                  <a:pos x="3110" y="4719"/>
                </a:cxn>
                <a:cxn ang="0">
                  <a:pos x="3110" y="4635"/>
                </a:cxn>
                <a:cxn ang="0">
                  <a:pos x="3096" y="4427"/>
                </a:cxn>
                <a:cxn ang="0">
                  <a:pos x="3057" y="4298"/>
                </a:cxn>
                <a:cxn ang="0">
                  <a:pos x="2565" y="3338"/>
                </a:cxn>
                <a:cxn ang="0">
                  <a:pos x="1827" y="1883"/>
                </a:cxn>
                <a:cxn ang="0">
                  <a:pos x="1626" y="1431"/>
                </a:cxn>
                <a:cxn ang="0">
                  <a:pos x="1816" y="1276"/>
                </a:cxn>
                <a:cxn ang="0">
                  <a:pos x="2048" y="1107"/>
                </a:cxn>
                <a:cxn ang="0">
                  <a:pos x="1640" y="858"/>
                </a:cxn>
                <a:cxn ang="0">
                  <a:pos x="1792" y="605"/>
                </a:cxn>
                <a:cxn ang="0">
                  <a:pos x="2000" y="208"/>
                </a:cxn>
                <a:cxn ang="0">
                  <a:pos x="1402" y="257"/>
                </a:cxn>
                <a:cxn ang="0">
                  <a:pos x="888" y="478"/>
                </a:cxn>
                <a:cxn ang="0">
                  <a:pos x="583" y="854"/>
                </a:cxn>
                <a:cxn ang="0">
                  <a:pos x="326" y="1497"/>
                </a:cxn>
                <a:cxn ang="0">
                  <a:pos x="155" y="2175"/>
                </a:cxn>
                <a:cxn ang="0">
                  <a:pos x="53" y="2860"/>
                </a:cxn>
                <a:cxn ang="0">
                  <a:pos x="0" y="3964"/>
                </a:cxn>
                <a:cxn ang="0">
                  <a:pos x="17" y="4269"/>
                </a:cxn>
                <a:cxn ang="0">
                  <a:pos x="17" y="4544"/>
                </a:cxn>
                <a:cxn ang="0">
                  <a:pos x="70" y="5355"/>
                </a:cxn>
                <a:cxn ang="0">
                  <a:pos x="185" y="5650"/>
                </a:cxn>
                <a:cxn ang="0">
                  <a:pos x="492" y="5730"/>
                </a:cxn>
                <a:cxn ang="0">
                  <a:pos x="727" y="5738"/>
                </a:cxn>
                <a:cxn ang="0">
                  <a:pos x="1113" y="5674"/>
                </a:cxn>
                <a:cxn ang="0">
                  <a:pos x="1212" y="3763"/>
                </a:cxn>
                <a:cxn ang="0">
                  <a:pos x="1247" y="2516"/>
                </a:cxn>
                <a:cxn ang="0">
                  <a:pos x="1198" y="1655"/>
                </a:cxn>
                <a:cxn ang="0">
                  <a:pos x="1177" y="1370"/>
                </a:cxn>
                <a:cxn ang="0">
                  <a:pos x="1230" y="1578"/>
                </a:cxn>
                <a:cxn ang="0">
                  <a:pos x="1275" y="2357"/>
                </a:cxn>
                <a:cxn ang="0">
                  <a:pos x="1402" y="2231"/>
                </a:cxn>
                <a:cxn ang="0">
                  <a:pos x="1458" y="1926"/>
                </a:cxn>
                <a:cxn ang="0">
                  <a:pos x="1476" y="1768"/>
                </a:cxn>
                <a:cxn ang="0">
                  <a:pos x="1508" y="1985"/>
                </a:cxn>
                <a:cxn ang="0">
                  <a:pos x="1420" y="2316"/>
                </a:cxn>
                <a:cxn ang="0">
                  <a:pos x="1289" y="2516"/>
                </a:cxn>
                <a:cxn ang="0">
                  <a:pos x="1265" y="3996"/>
                </a:cxn>
                <a:cxn ang="0">
                  <a:pos x="1180" y="5411"/>
                </a:cxn>
                <a:cxn ang="0">
                  <a:pos x="1177" y="5625"/>
                </a:cxn>
                <a:cxn ang="0">
                  <a:pos x="1163" y="5853"/>
                </a:cxn>
                <a:cxn ang="0">
                  <a:pos x="1289" y="6216"/>
                </a:cxn>
                <a:cxn ang="0">
                  <a:pos x="1490" y="6503"/>
                </a:cxn>
                <a:cxn ang="0">
                  <a:pos x="1521" y="6719"/>
                </a:cxn>
                <a:cxn ang="0">
                  <a:pos x="1528" y="6813"/>
                </a:cxn>
              </a:cxnLst>
              <a:rect l="0" t="0" r="r" b="b"/>
              <a:pathLst>
                <a:path w="3183" h="6908">
                  <a:moveTo>
                    <a:pt x="1528" y="6813"/>
                  </a:moveTo>
                  <a:lnTo>
                    <a:pt x="1810" y="6848"/>
                  </a:lnTo>
                  <a:lnTo>
                    <a:pt x="2087" y="6883"/>
                  </a:lnTo>
                  <a:lnTo>
                    <a:pt x="2319" y="6901"/>
                  </a:lnTo>
                  <a:lnTo>
                    <a:pt x="2537" y="6908"/>
                  </a:lnTo>
                  <a:lnTo>
                    <a:pt x="2930" y="6894"/>
                  </a:lnTo>
                  <a:lnTo>
                    <a:pt x="3025" y="6816"/>
                  </a:lnTo>
                  <a:lnTo>
                    <a:pt x="3099" y="6708"/>
                  </a:lnTo>
                  <a:lnTo>
                    <a:pt x="3145" y="6602"/>
                  </a:lnTo>
                  <a:lnTo>
                    <a:pt x="3166" y="6494"/>
                  </a:lnTo>
                  <a:lnTo>
                    <a:pt x="3166" y="6385"/>
                  </a:lnTo>
                  <a:lnTo>
                    <a:pt x="3183" y="5906"/>
                  </a:lnTo>
                  <a:lnTo>
                    <a:pt x="3148" y="5422"/>
                  </a:lnTo>
                  <a:lnTo>
                    <a:pt x="3148" y="5341"/>
                  </a:lnTo>
                  <a:lnTo>
                    <a:pt x="3148" y="5194"/>
                  </a:lnTo>
                  <a:lnTo>
                    <a:pt x="3141" y="4975"/>
                  </a:lnTo>
                  <a:lnTo>
                    <a:pt x="3131" y="4912"/>
                  </a:lnTo>
                  <a:lnTo>
                    <a:pt x="3110" y="4719"/>
                  </a:lnTo>
                  <a:lnTo>
                    <a:pt x="3081" y="4670"/>
                  </a:lnTo>
                  <a:lnTo>
                    <a:pt x="3110" y="4635"/>
                  </a:lnTo>
                  <a:lnTo>
                    <a:pt x="3099" y="4593"/>
                  </a:lnTo>
                  <a:lnTo>
                    <a:pt x="3096" y="4427"/>
                  </a:lnTo>
                  <a:lnTo>
                    <a:pt x="3081" y="4354"/>
                  </a:lnTo>
                  <a:lnTo>
                    <a:pt x="3057" y="4298"/>
                  </a:lnTo>
                  <a:lnTo>
                    <a:pt x="2885" y="3996"/>
                  </a:lnTo>
                  <a:lnTo>
                    <a:pt x="2565" y="3338"/>
                  </a:lnTo>
                  <a:lnTo>
                    <a:pt x="2175" y="2576"/>
                  </a:lnTo>
                  <a:lnTo>
                    <a:pt x="1827" y="1883"/>
                  </a:lnTo>
                  <a:lnTo>
                    <a:pt x="1704" y="1613"/>
                  </a:lnTo>
                  <a:lnTo>
                    <a:pt x="1626" y="1431"/>
                  </a:lnTo>
                  <a:lnTo>
                    <a:pt x="1701" y="1356"/>
                  </a:lnTo>
                  <a:lnTo>
                    <a:pt x="1816" y="1276"/>
                  </a:lnTo>
                  <a:lnTo>
                    <a:pt x="1942" y="1191"/>
                  </a:lnTo>
                  <a:lnTo>
                    <a:pt x="2048" y="1107"/>
                  </a:lnTo>
                  <a:lnTo>
                    <a:pt x="1869" y="998"/>
                  </a:lnTo>
                  <a:lnTo>
                    <a:pt x="1640" y="858"/>
                  </a:lnTo>
                  <a:lnTo>
                    <a:pt x="1658" y="802"/>
                  </a:lnTo>
                  <a:lnTo>
                    <a:pt x="1792" y="605"/>
                  </a:lnTo>
                  <a:lnTo>
                    <a:pt x="1901" y="404"/>
                  </a:lnTo>
                  <a:lnTo>
                    <a:pt x="2000" y="208"/>
                  </a:lnTo>
                  <a:lnTo>
                    <a:pt x="2105" y="0"/>
                  </a:lnTo>
                  <a:lnTo>
                    <a:pt x="1402" y="257"/>
                  </a:lnTo>
                  <a:lnTo>
                    <a:pt x="1043" y="404"/>
                  </a:lnTo>
                  <a:lnTo>
                    <a:pt x="888" y="478"/>
                  </a:lnTo>
                  <a:lnTo>
                    <a:pt x="752" y="559"/>
                  </a:lnTo>
                  <a:lnTo>
                    <a:pt x="583" y="854"/>
                  </a:lnTo>
                  <a:lnTo>
                    <a:pt x="446" y="1167"/>
                  </a:lnTo>
                  <a:lnTo>
                    <a:pt x="326" y="1497"/>
                  </a:lnTo>
                  <a:lnTo>
                    <a:pt x="232" y="1830"/>
                  </a:lnTo>
                  <a:lnTo>
                    <a:pt x="155" y="2175"/>
                  </a:lnTo>
                  <a:lnTo>
                    <a:pt x="98" y="2516"/>
                  </a:lnTo>
                  <a:lnTo>
                    <a:pt x="53" y="2860"/>
                  </a:lnTo>
                  <a:lnTo>
                    <a:pt x="17" y="3201"/>
                  </a:lnTo>
                  <a:lnTo>
                    <a:pt x="0" y="3964"/>
                  </a:lnTo>
                  <a:lnTo>
                    <a:pt x="17" y="4114"/>
                  </a:lnTo>
                  <a:lnTo>
                    <a:pt x="17" y="4269"/>
                  </a:lnTo>
                  <a:lnTo>
                    <a:pt x="17" y="4470"/>
                  </a:lnTo>
                  <a:lnTo>
                    <a:pt x="17" y="4544"/>
                  </a:lnTo>
                  <a:lnTo>
                    <a:pt x="49" y="5088"/>
                  </a:lnTo>
                  <a:lnTo>
                    <a:pt x="70" y="5355"/>
                  </a:lnTo>
                  <a:lnTo>
                    <a:pt x="112" y="5625"/>
                  </a:lnTo>
                  <a:lnTo>
                    <a:pt x="185" y="5650"/>
                  </a:lnTo>
                  <a:lnTo>
                    <a:pt x="267" y="5685"/>
                  </a:lnTo>
                  <a:lnTo>
                    <a:pt x="492" y="5730"/>
                  </a:lnTo>
                  <a:lnTo>
                    <a:pt x="607" y="5738"/>
                  </a:lnTo>
                  <a:lnTo>
                    <a:pt x="727" y="5738"/>
                  </a:lnTo>
                  <a:lnTo>
                    <a:pt x="917" y="5721"/>
                  </a:lnTo>
                  <a:lnTo>
                    <a:pt x="1113" y="5674"/>
                  </a:lnTo>
                  <a:lnTo>
                    <a:pt x="1163" y="4842"/>
                  </a:lnTo>
                  <a:lnTo>
                    <a:pt x="1212" y="3763"/>
                  </a:lnTo>
                  <a:lnTo>
                    <a:pt x="1244" y="2678"/>
                  </a:lnTo>
                  <a:lnTo>
                    <a:pt x="1247" y="2516"/>
                  </a:lnTo>
                  <a:lnTo>
                    <a:pt x="1222" y="1943"/>
                  </a:lnTo>
                  <a:lnTo>
                    <a:pt x="1198" y="1655"/>
                  </a:lnTo>
                  <a:lnTo>
                    <a:pt x="1156" y="1370"/>
                  </a:lnTo>
                  <a:lnTo>
                    <a:pt x="1177" y="1370"/>
                  </a:lnTo>
                  <a:lnTo>
                    <a:pt x="1209" y="1466"/>
                  </a:lnTo>
                  <a:lnTo>
                    <a:pt x="1230" y="1578"/>
                  </a:lnTo>
                  <a:lnTo>
                    <a:pt x="1257" y="1827"/>
                  </a:lnTo>
                  <a:lnTo>
                    <a:pt x="1275" y="2357"/>
                  </a:lnTo>
                  <a:lnTo>
                    <a:pt x="1321" y="2397"/>
                  </a:lnTo>
                  <a:lnTo>
                    <a:pt x="1402" y="2231"/>
                  </a:lnTo>
                  <a:lnTo>
                    <a:pt x="1444" y="2076"/>
                  </a:lnTo>
                  <a:lnTo>
                    <a:pt x="1458" y="1926"/>
                  </a:lnTo>
                  <a:lnTo>
                    <a:pt x="1444" y="1768"/>
                  </a:lnTo>
                  <a:lnTo>
                    <a:pt x="1476" y="1768"/>
                  </a:lnTo>
                  <a:lnTo>
                    <a:pt x="1503" y="1820"/>
                  </a:lnTo>
                  <a:lnTo>
                    <a:pt x="1508" y="1985"/>
                  </a:lnTo>
                  <a:lnTo>
                    <a:pt x="1479" y="2151"/>
                  </a:lnTo>
                  <a:lnTo>
                    <a:pt x="1420" y="2316"/>
                  </a:lnTo>
                  <a:lnTo>
                    <a:pt x="1324" y="2467"/>
                  </a:lnTo>
                  <a:lnTo>
                    <a:pt x="1289" y="2516"/>
                  </a:lnTo>
                  <a:lnTo>
                    <a:pt x="1271" y="3253"/>
                  </a:lnTo>
                  <a:lnTo>
                    <a:pt x="1265" y="3996"/>
                  </a:lnTo>
                  <a:lnTo>
                    <a:pt x="1247" y="4283"/>
                  </a:lnTo>
                  <a:lnTo>
                    <a:pt x="1180" y="5411"/>
                  </a:lnTo>
                  <a:lnTo>
                    <a:pt x="1174" y="5516"/>
                  </a:lnTo>
                  <a:lnTo>
                    <a:pt x="1177" y="5625"/>
                  </a:lnTo>
                  <a:lnTo>
                    <a:pt x="1180" y="5840"/>
                  </a:lnTo>
                  <a:lnTo>
                    <a:pt x="1163" y="5853"/>
                  </a:lnTo>
                  <a:lnTo>
                    <a:pt x="1139" y="6029"/>
                  </a:lnTo>
                  <a:lnTo>
                    <a:pt x="1289" y="6216"/>
                  </a:lnTo>
                  <a:lnTo>
                    <a:pt x="1409" y="6360"/>
                  </a:lnTo>
                  <a:lnTo>
                    <a:pt x="1490" y="6503"/>
                  </a:lnTo>
                  <a:lnTo>
                    <a:pt x="1521" y="6648"/>
                  </a:lnTo>
                  <a:lnTo>
                    <a:pt x="1521" y="6719"/>
                  </a:lnTo>
                  <a:lnTo>
                    <a:pt x="1508" y="6792"/>
                  </a:lnTo>
                  <a:lnTo>
                    <a:pt x="1528" y="6813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5" name="Freeform 29"/>
            <p:cNvSpPr>
              <a:spLocks/>
            </p:cNvSpPr>
            <p:nvPr/>
          </p:nvSpPr>
          <p:spPr bwMode="auto">
            <a:xfrm>
              <a:off x="768" y="1841"/>
              <a:ext cx="41" cy="990"/>
            </a:xfrm>
            <a:custGeom>
              <a:avLst/>
              <a:gdLst/>
              <a:ahLst/>
              <a:cxnLst>
                <a:cxn ang="0">
                  <a:pos x="92" y="2554"/>
                </a:cxn>
                <a:cxn ang="0">
                  <a:pos x="92" y="2224"/>
                </a:cxn>
                <a:cxn ang="0">
                  <a:pos x="112" y="1757"/>
                </a:cxn>
                <a:cxn ang="0">
                  <a:pos x="112" y="1613"/>
                </a:cxn>
                <a:cxn ang="0">
                  <a:pos x="112" y="1532"/>
                </a:cxn>
                <a:cxn ang="0">
                  <a:pos x="112" y="1433"/>
                </a:cxn>
                <a:cxn ang="0">
                  <a:pos x="98" y="1257"/>
                </a:cxn>
                <a:cxn ang="0">
                  <a:pos x="60" y="639"/>
                </a:cxn>
                <a:cxn ang="0">
                  <a:pos x="0" y="24"/>
                </a:cxn>
                <a:cxn ang="0">
                  <a:pos x="7" y="0"/>
                </a:cxn>
                <a:cxn ang="0">
                  <a:pos x="56" y="10"/>
                </a:cxn>
                <a:cxn ang="0">
                  <a:pos x="88" y="232"/>
                </a:cxn>
                <a:cxn ang="0">
                  <a:pos x="88" y="299"/>
                </a:cxn>
                <a:cxn ang="0">
                  <a:pos x="133" y="879"/>
                </a:cxn>
                <a:cxn ang="0">
                  <a:pos x="159" y="1451"/>
                </a:cxn>
                <a:cxn ang="0">
                  <a:pos x="159" y="1497"/>
                </a:cxn>
                <a:cxn ang="0">
                  <a:pos x="159" y="1556"/>
                </a:cxn>
                <a:cxn ang="0">
                  <a:pos x="159" y="1599"/>
                </a:cxn>
                <a:cxn ang="0">
                  <a:pos x="159" y="2653"/>
                </a:cxn>
                <a:cxn ang="0">
                  <a:pos x="172" y="3777"/>
                </a:cxn>
                <a:cxn ang="0">
                  <a:pos x="197" y="4884"/>
                </a:cxn>
                <a:cxn ang="0">
                  <a:pos x="221" y="5408"/>
                </a:cxn>
                <a:cxn ang="0">
                  <a:pos x="250" y="5903"/>
                </a:cxn>
                <a:cxn ang="0">
                  <a:pos x="207" y="5945"/>
                </a:cxn>
                <a:cxn ang="0">
                  <a:pos x="194" y="5812"/>
                </a:cxn>
                <a:cxn ang="0">
                  <a:pos x="172" y="5450"/>
                </a:cxn>
                <a:cxn ang="0">
                  <a:pos x="130" y="4343"/>
                </a:cxn>
                <a:cxn ang="0">
                  <a:pos x="95" y="3187"/>
                </a:cxn>
                <a:cxn ang="0">
                  <a:pos x="92" y="2554"/>
                </a:cxn>
              </a:cxnLst>
              <a:rect l="0" t="0" r="r" b="b"/>
              <a:pathLst>
                <a:path w="250" h="5945">
                  <a:moveTo>
                    <a:pt x="92" y="2554"/>
                  </a:moveTo>
                  <a:lnTo>
                    <a:pt x="92" y="2224"/>
                  </a:lnTo>
                  <a:lnTo>
                    <a:pt x="112" y="1757"/>
                  </a:lnTo>
                  <a:lnTo>
                    <a:pt x="112" y="1613"/>
                  </a:lnTo>
                  <a:lnTo>
                    <a:pt x="112" y="1532"/>
                  </a:lnTo>
                  <a:lnTo>
                    <a:pt x="112" y="1433"/>
                  </a:lnTo>
                  <a:lnTo>
                    <a:pt x="98" y="1257"/>
                  </a:lnTo>
                  <a:lnTo>
                    <a:pt x="60" y="639"/>
                  </a:lnTo>
                  <a:lnTo>
                    <a:pt x="0" y="24"/>
                  </a:lnTo>
                  <a:lnTo>
                    <a:pt x="7" y="0"/>
                  </a:lnTo>
                  <a:lnTo>
                    <a:pt x="56" y="10"/>
                  </a:lnTo>
                  <a:lnTo>
                    <a:pt x="88" y="232"/>
                  </a:lnTo>
                  <a:lnTo>
                    <a:pt x="88" y="299"/>
                  </a:lnTo>
                  <a:lnTo>
                    <a:pt x="133" y="879"/>
                  </a:lnTo>
                  <a:lnTo>
                    <a:pt x="159" y="1451"/>
                  </a:lnTo>
                  <a:lnTo>
                    <a:pt x="159" y="1497"/>
                  </a:lnTo>
                  <a:lnTo>
                    <a:pt x="159" y="1556"/>
                  </a:lnTo>
                  <a:lnTo>
                    <a:pt x="159" y="1599"/>
                  </a:lnTo>
                  <a:lnTo>
                    <a:pt x="159" y="2653"/>
                  </a:lnTo>
                  <a:lnTo>
                    <a:pt x="172" y="3777"/>
                  </a:lnTo>
                  <a:lnTo>
                    <a:pt x="197" y="4884"/>
                  </a:lnTo>
                  <a:lnTo>
                    <a:pt x="221" y="5408"/>
                  </a:lnTo>
                  <a:lnTo>
                    <a:pt x="250" y="5903"/>
                  </a:lnTo>
                  <a:lnTo>
                    <a:pt x="207" y="5945"/>
                  </a:lnTo>
                  <a:lnTo>
                    <a:pt x="194" y="5812"/>
                  </a:lnTo>
                  <a:lnTo>
                    <a:pt x="172" y="5450"/>
                  </a:lnTo>
                  <a:lnTo>
                    <a:pt x="130" y="4343"/>
                  </a:lnTo>
                  <a:lnTo>
                    <a:pt x="95" y="3187"/>
                  </a:lnTo>
                  <a:lnTo>
                    <a:pt x="92" y="25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6" name="Freeform 30"/>
            <p:cNvSpPr>
              <a:spLocks/>
            </p:cNvSpPr>
            <p:nvPr/>
          </p:nvSpPr>
          <p:spPr bwMode="auto">
            <a:xfrm>
              <a:off x="1347" y="1591"/>
              <a:ext cx="468" cy="1069"/>
            </a:xfrm>
            <a:custGeom>
              <a:avLst/>
              <a:gdLst/>
              <a:ahLst/>
              <a:cxnLst>
                <a:cxn ang="0">
                  <a:pos x="0" y="1612"/>
                </a:cxn>
                <a:cxn ang="0">
                  <a:pos x="0" y="6348"/>
                </a:cxn>
                <a:cxn ang="0">
                  <a:pos x="218" y="6369"/>
                </a:cxn>
                <a:cxn ang="0">
                  <a:pos x="619" y="6398"/>
                </a:cxn>
                <a:cxn ang="0">
                  <a:pos x="1033" y="6412"/>
                </a:cxn>
                <a:cxn ang="0">
                  <a:pos x="1441" y="6398"/>
                </a:cxn>
                <a:cxn ang="0">
                  <a:pos x="1845" y="6363"/>
                </a:cxn>
                <a:cxn ang="0">
                  <a:pos x="2227" y="6299"/>
                </a:cxn>
                <a:cxn ang="0">
                  <a:pos x="2403" y="6254"/>
                </a:cxn>
                <a:cxn ang="0">
                  <a:pos x="2572" y="6204"/>
                </a:cxn>
                <a:cxn ang="0">
                  <a:pos x="2649" y="6166"/>
                </a:cxn>
                <a:cxn ang="0">
                  <a:pos x="2684" y="6120"/>
                </a:cxn>
                <a:cxn ang="0">
                  <a:pos x="2699" y="5804"/>
                </a:cxn>
                <a:cxn ang="0">
                  <a:pos x="2755" y="4595"/>
                </a:cxn>
                <a:cxn ang="0">
                  <a:pos x="2786" y="3994"/>
                </a:cxn>
                <a:cxn ang="0">
                  <a:pos x="2807" y="3386"/>
                </a:cxn>
                <a:cxn ang="0">
                  <a:pos x="2807" y="3235"/>
                </a:cxn>
                <a:cxn ang="0">
                  <a:pos x="2807" y="2258"/>
                </a:cxn>
                <a:cxn ang="0">
                  <a:pos x="2797" y="1770"/>
                </a:cxn>
                <a:cxn ang="0">
                  <a:pos x="2766" y="1282"/>
                </a:cxn>
                <a:cxn ang="0">
                  <a:pos x="2625" y="1257"/>
                </a:cxn>
                <a:cxn ang="0">
                  <a:pos x="2558" y="1236"/>
                </a:cxn>
                <a:cxn ang="0">
                  <a:pos x="2505" y="1198"/>
                </a:cxn>
                <a:cxn ang="0">
                  <a:pos x="2516" y="1113"/>
                </a:cxn>
                <a:cxn ang="0">
                  <a:pos x="2516" y="1022"/>
                </a:cxn>
                <a:cxn ang="0">
                  <a:pos x="2505" y="843"/>
                </a:cxn>
                <a:cxn ang="0">
                  <a:pos x="2484" y="492"/>
                </a:cxn>
                <a:cxn ang="0">
                  <a:pos x="2425" y="0"/>
                </a:cxn>
                <a:cxn ang="0">
                  <a:pos x="1936" y="91"/>
                </a:cxn>
                <a:cxn ang="0">
                  <a:pos x="1483" y="153"/>
                </a:cxn>
                <a:cxn ang="0">
                  <a:pos x="1111" y="193"/>
                </a:cxn>
                <a:cxn ang="0">
                  <a:pos x="804" y="210"/>
                </a:cxn>
                <a:cxn ang="0">
                  <a:pos x="804" y="369"/>
                </a:cxn>
                <a:cxn ang="0">
                  <a:pos x="783" y="562"/>
                </a:cxn>
                <a:cxn ang="0">
                  <a:pos x="748" y="850"/>
                </a:cxn>
                <a:cxn ang="0">
                  <a:pos x="668" y="1268"/>
                </a:cxn>
                <a:cxn ang="0">
                  <a:pos x="555" y="1429"/>
                </a:cxn>
                <a:cxn ang="0">
                  <a:pos x="470" y="1514"/>
                </a:cxn>
                <a:cxn ang="0">
                  <a:pos x="387" y="1549"/>
                </a:cxn>
                <a:cxn ang="0">
                  <a:pos x="302" y="1581"/>
                </a:cxn>
                <a:cxn ang="0">
                  <a:pos x="77" y="1605"/>
                </a:cxn>
                <a:cxn ang="0">
                  <a:pos x="0" y="1612"/>
                </a:cxn>
              </a:cxnLst>
              <a:rect l="0" t="0" r="r" b="b"/>
              <a:pathLst>
                <a:path w="2807" h="6412">
                  <a:moveTo>
                    <a:pt x="0" y="1612"/>
                  </a:moveTo>
                  <a:lnTo>
                    <a:pt x="0" y="6348"/>
                  </a:lnTo>
                  <a:lnTo>
                    <a:pt x="218" y="6369"/>
                  </a:lnTo>
                  <a:lnTo>
                    <a:pt x="619" y="6398"/>
                  </a:lnTo>
                  <a:lnTo>
                    <a:pt x="1033" y="6412"/>
                  </a:lnTo>
                  <a:lnTo>
                    <a:pt x="1441" y="6398"/>
                  </a:lnTo>
                  <a:lnTo>
                    <a:pt x="1845" y="6363"/>
                  </a:lnTo>
                  <a:lnTo>
                    <a:pt x="2227" y="6299"/>
                  </a:lnTo>
                  <a:lnTo>
                    <a:pt x="2403" y="6254"/>
                  </a:lnTo>
                  <a:lnTo>
                    <a:pt x="2572" y="6204"/>
                  </a:lnTo>
                  <a:lnTo>
                    <a:pt x="2649" y="6166"/>
                  </a:lnTo>
                  <a:lnTo>
                    <a:pt x="2684" y="6120"/>
                  </a:lnTo>
                  <a:lnTo>
                    <a:pt x="2699" y="5804"/>
                  </a:lnTo>
                  <a:lnTo>
                    <a:pt x="2755" y="4595"/>
                  </a:lnTo>
                  <a:lnTo>
                    <a:pt x="2786" y="3994"/>
                  </a:lnTo>
                  <a:lnTo>
                    <a:pt x="2807" y="3386"/>
                  </a:lnTo>
                  <a:lnTo>
                    <a:pt x="2807" y="3235"/>
                  </a:lnTo>
                  <a:lnTo>
                    <a:pt x="2807" y="2258"/>
                  </a:lnTo>
                  <a:lnTo>
                    <a:pt x="2797" y="1770"/>
                  </a:lnTo>
                  <a:lnTo>
                    <a:pt x="2766" y="1282"/>
                  </a:lnTo>
                  <a:lnTo>
                    <a:pt x="2625" y="1257"/>
                  </a:lnTo>
                  <a:lnTo>
                    <a:pt x="2558" y="1236"/>
                  </a:lnTo>
                  <a:lnTo>
                    <a:pt x="2505" y="1198"/>
                  </a:lnTo>
                  <a:lnTo>
                    <a:pt x="2516" y="1113"/>
                  </a:lnTo>
                  <a:lnTo>
                    <a:pt x="2516" y="1022"/>
                  </a:lnTo>
                  <a:lnTo>
                    <a:pt x="2505" y="843"/>
                  </a:lnTo>
                  <a:lnTo>
                    <a:pt x="2484" y="492"/>
                  </a:lnTo>
                  <a:lnTo>
                    <a:pt x="2425" y="0"/>
                  </a:lnTo>
                  <a:lnTo>
                    <a:pt x="1936" y="91"/>
                  </a:lnTo>
                  <a:lnTo>
                    <a:pt x="1483" y="153"/>
                  </a:lnTo>
                  <a:lnTo>
                    <a:pt x="1111" y="193"/>
                  </a:lnTo>
                  <a:lnTo>
                    <a:pt x="804" y="210"/>
                  </a:lnTo>
                  <a:lnTo>
                    <a:pt x="804" y="369"/>
                  </a:lnTo>
                  <a:lnTo>
                    <a:pt x="783" y="562"/>
                  </a:lnTo>
                  <a:lnTo>
                    <a:pt x="748" y="850"/>
                  </a:lnTo>
                  <a:lnTo>
                    <a:pt x="668" y="1268"/>
                  </a:lnTo>
                  <a:lnTo>
                    <a:pt x="555" y="1429"/>
                  </a:lnTo>
                  <a:lnTo>
                    <a:pt x="470" y="1514"/>
                  </a:lnTo>
                  <a:lnTo>
                    <a:pt x="387" y="1549"/>
                  </a:lnTo>
                  <a:lnTo>
                    <a:pt x="302" y="1581"/>
                  </a:lnTo>
                  <a:lnTo>
                    <a:pt x="77" y="1605"/>
                  </a:lnTo>
                  <a:lnTo>
                    <a:pt x="0" y="1612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7" name="Freeform 31"/>
            <p:cNvSpPr>
              <a:spLocks/>
            </p:cNvSpPr>
            <p:nvPr/>
          </p:nvSpPr>
          <p:spPr bwMode="auto">
            <a:xfrm>
              <a:off x="1347" y="879"/>
              <a:ext cx="125" cy="97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0" y="5837"/>
                </a:cxn>
                <a:cxn ang="0">
                  <a:pos x="77" y="5830"/>
                </a:cxn>
                <a:cxn ang="0">
                  <a:pos x="221" y="5812"/>
                </a:cxn>
                <a:cxn ang="0">
                  <a:pos x="352" y="5780"/>
                </a:cxn>
                <a:cxn ang="0">
                  <a:pos x="453" y="5727"/>
                </a:cxn>
                <a:cxn ang="0">
                  <a:pos x="520" y="5671"/>
                </a:cxn>
                <a:cxn ang="0">
                  <a:pos x="566" y="5604"/>
                </a:cxn>
                <a:cxn ang="0">
                  <a:pos x="611" y="5524"/>
                </a:cxn>
                <a:cxn ang="0">
                  <a:pos x="668" y="5261"/>
                </a:cxn>
                <a:cxn ang="0">
                  <a:pos x="703" y="5012"/>
                </a:cxn>
                <a:cxn ang="0">
                  <a:pos x="734" y="4766"/>
                </a:cxn>
                <a:cxn ang="0">
                  <a:pos x="748" y="4520"/>
                </a:cxn>
                <a:cxn ang="0">
                  <a:pos x="748" y="4034"/>
                </a:cxn>
                <a:cxn ang="0">
                  <a:pos x="748" y="3522"/>
                </a:cxn>
                <a:cxn ang="0">
                  <a:pos x="713" y="2794"/>
                </a:cxn>
                <a:cxn ang="0">
                  <a:pos x="646" y="2137"/>
                </a:cxn>
                <a:cxn ang="0">
                  <a:pos x="601" y="1771"/>
                </a:cxn>
                <a:cxn ang="0">
                  <a:pos x="534" y="1396"/>
                </a:cxn>
                <a:cxn ang="0">
                  <a:pos x="467" y="1019"/>
                </a:cxn>
                <a:cxn ang="0">
                  <a:pos x="373" y="650"/>
                </a:cxn>
                <a:cxn ang="0">
                  <a:pos x="323" y="479"/>
                </a:cxn>
                <a:cxn ang="0">
                  <a:pos x="264" y="310"/>
                </a:cxn>
                <a:cxn ang="0">
                  <a:pos x="194" y="152"/>
                </a:cxn>
                <a:cxn ang="0">
                  <a:pos x="123" y="0"/>
                </a:cxn>
                <a:cxn ang="0">
                  <a:pos x="0" y="43"/>
                </a:cxn>
              </a:cxnLst>
              <a:rect l="0" t="0" r="r" b="b"/>
              <a:pathLst>
                <a:path w="748" h="5837">
                  <a:moveTo>
                    <a:pt x="0" y="43"/>
                  </a:moveTo>
                  <a:lnTo>
                    <a:pt x="0" y="5837"/>
                  </a:lnTo>
                  <a:lnTo>
                    <a:pt x="77" y="5830"/>
                  </a:lnTo>
                  <a:lnTo>
                    <a:pt x="221" y="5812"/>
                  </a:lnTo>
                  <a:lnTo>
                    <a:pt x="352" y="5780"/>
                  </a:lnTo>
                  <a:lnTo>
                    <a:pt x="453" y="5727"/>
                  </a:lnTo>
                  <a:lnTo>
                    <a:pt x="520" y="5671"/>
                  </a:lnTo>
                  <a:lnTo>
                    <a:pt x="566" y="5604"/>
                  </a:lnTo>
                  <a:lnTo>
                    <a:pt x="611" y="5524"/>
                  </a:lnTo>
                  <a:lnTo>
                    <a:pt x="668" y="5261"/>
                  </a:lnTo>
                  <a:lnTo>
                    <a:pt x="703" y="5012"/>
                  </a:lnTo>
                  <a:lnTo>
                    <a:pt x="734" y="4766"/>
                  </a:lnTo>
                  <a:lnTo>
                    <a:pt x="748" y="4520"/>
                  </a:lnTo>
                  <a:lnTo>
                    <a:pt x="748" y="4034"/>
                  </a:lnTo>
                  <a:lnTo>
                    <a:pt x="748" y="3522"/>
                  </a:lnTo>
                  <a:lnTo>
                    <a:pt x="713" y="2794"/>
                  </a:lnTo>
                  <a:lnTo>
                    <a:pt x="646" y="2137"/>
                  </a:lnTo>
                  <a:lnTo>
                    <a:pt x="601" y="1771"/>
                  </a:lnTo>
                  <a:lnTo>
                    <a:pt x="534" y="1396"/>
                  </a:lnTo>
                  <a:lnTo>
                    <a:pt x="467" y="1019"/>
                  </a:lnTo>
                  <a:lnTo>
                    <a:pt x="373" y="650"/>
                  </a:lnTo>
                  <a:lnTo>
                    <a:pt x="323" y="479"/>
                  </a:lnTo>
                  <a:lnTo>
                    <a:pt x="264" y="310"/>
                  </a:lnTo>
                  <a:lnTo>
                    <a:pt x="194" y="152"/>
                  </a:lnTo>
                  <a:lnTo>
                    <a:pt x="12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8" name="Freeform 32"/>
            <p:cNvSpPr>
              <a:spLocks/>
            </p:cNvSpPr>
            <p:nvPr/>
          </p:nvSpPr>
          <p:spPr bwMode="auto">
            <a:xfrm>
              <a:off x="1084" y="886"/>
              <a:ext cx="263" cy="966"/>
            </a:xfrm>
            <a:custGeom>
              <a:avLst/>
              <a:gdLst/>
              <a:ahLst/>
              <a:cxnLst>
                <a:cxn ang="0">
                  <a:pos x="1581" y="0"/>
                </a:cxn>
                <a:cxn ang="0">
                  <a:pos x="1152" y="155"/>
                </a:cxn>
                <a:cxn ang="0">
                  <a:pos x="762" y="369"/>
                </a:cxn>
                <a:cxn ang="0">
                  <a:pos x="467" y="885"/>
                </a:cxn>
                <a:cxn ang="0">
                  <a:pos x="238" y="1676"/>
                </a:cxn>
                <a:cxn ang="0">
                  <a:pos x="136" y="2452"/>
                </a:cxn>
                <a:cxn ang="0">
                  <a:pos x="56" y="3320"/>
                </a:cxn>
                <a:cxn ang="0">
                  <a:pos x="3" y="4276"/>
                </a:cxn>
                <a:cxn ang="0">
                  <a:pos x="94" y="4788"/>
                </a:cxn>
                <a:cxn ang="0">
                  <a:pos x="267" y="4852"/>
                </a:cxn>
                <a:cxn ang="0">
                  <a:pos x="674" y="4908"/>
                </a:cxn>
                <a:cxn ang="0">
                  <a:pos x="864" y="4933"/>
                </a:cxn>
                <a:cxn ang="0">
                  <a:pos x="741" y="4964"/>
                </a:cxn>
                <a:cxn ang="0">
                  <a:pos x="411" y="4951"/>
                </a:cxn>
                <a:cxn ang="0">
                  <a:pos x="56" y="4852"/>
                </a:cxn>
                <a:cxn ang="0">
                  <a:pos x="48" y="5039"/>
                </a:cxn>
                <a:cxn ang="0">
                  <a:pos x="259" y="5101"/>
                </a:cxn>
                <a:cxn ang="0">
                  <a:pos x="463" y="5122"/>
                </a:cxn>
                <a:cxn ang="0">
                  <a:pos x="879" y="5066"/>
                </a:cxn>
                <a:cxn ang="0">
                  <a:pos x="941" y="3405"/>
                </a:cxn>
                <a:cxn ang="0">
                  <a:pos x="970" y="1514"/>
                </a:cxn>
                <a:cxn ang="0">
                  <a:pos x="987" y="1037"/>
                </a:cxn>
                <a:cxn ang="0">
                  <a:pos x="1026" y="1078"/>
                </a:cxn>
                <a:cxn ang="0">
                  <a:pos x="1026" y="1468"/>
                </a:cxn>
                <a:cxn ang="0">
                  <a:pos x="1026" y="1855"/>
                </a:cxn>
                <a:cxn ang="0">
                  <a:pos x="1233" y="1391"/>
                </a:cxn>
                <a:cxn ang="0">
                  <a:pos x="1257" y="1412"/>
                </a:cxn>
                <a:cxn ang="0">
                  <a:pos x="1219" y="1690"/>
                </a:cxn>
                <a:cxn ang="0">
                  <a:pos x="1026" y="1971"/>
                </a:cxn>
                <a:cxn ang="0">
                  <a:pos x="1005" y="3651"/>
                </a:cxn>
                <a:cxn ang="0">
                  <a:pos x="976" y="4413"/>
                </a:cxn>
                <a:cxn ang="0">
                  <a:pos x="955" y="5042"/>
                </a:cxn>
                <a:cxn ang="0">
                  <a:pos x="924" y="5438"/>
                </a:cxn>
                <a:cxn ang="0">
                  <a:pos x="959" y="5654"/>
                </a:cxn>
                <a:cxn ang="0">
                  <a:pos x="1138" y="5751"/>
                </a:cxn>
                <a:cxn ang="0">
                  <a:pos x="1514" y="5794"/>
                </a:cxn>
              </a:cxnLst>
              <a:rect l="0" t="0" r="r" b="b"/>
              <a:pathLst>
                <a:path w="1581" h="5794">
                  <a:moveTo>
                    <a:pt x="1581" y="5794"/>
                  </a:moveTo>
                  <a:lnTo>
                    <a:pt x="1581" y="0"/>
                  </a:lnTo>
                  <a:lnTo>
                    <a:pt x="1441" y="42"/>
                  </a:lnTo>
                  <a:lnTo>
                    <a:pt x="1152" y="155"/>
                  </a:lnTo>
                  <a:lnTo>
                    <a:pt x="879" y="291"/>
                  </a:lnTo>
                  <a:lnTo>
                    <a:pt x="762" y="369"/>
                  </a:lnTo>
                  <a:lnTo>
                    <a:pt x="657" y="454"/>
                  </a:lnTo>
                  <a:lnTo>
                    <a:pt x="467" y="885"/>
                  </a:lnTo>
                  <a:lnTo>
                    <a:pt x="334" y="1286"/>
                  </a:lnTo>
                  <a:lnTo>
                    <a:pt x="238" y="1676"/>
                  </a:lnTo>
                  <a:lnTo>
                    <a:pt x="179" y="2059"/>
                  </a:lnTo>
                  <a:lnTo>
                    <a:pt x="136" y="2452"/>
                  </a:lnTo>
                  <a:lnTo>
                    <a:pt x="101" y="2867"/>
                  </a:lnTo>
                  <a:lnTo>
                    <a:pt x="56" y="3320"/>
                  </a:lnTo>
                  <a:lnTo>
                    <a:pt x="0" y="3830"/>
                  </a:lnTo>
                  <a:lnTo>
                    <a:pt x="3" y="4276"/>
                  </a:lnTo>
                  <a:lnTo>
                    <a:pt x="18" y="4740"/>
                  </a:lnTo>
                  <a:lnTo>
                    <a:pt x="94" y="4788"/>
                  </a:lnTo>
                  <a:lnTo>
                    <a:pt x="179" y="4824"/>
                  </a:lnTo>
                  <a:lnTo>
                    <a:pt x="267" y="4852"/>
                  </a:lnTo>
                  <a:lnTo>
                    <a:pt x="467" y="4891"/>
                  </a:lnTo>
                  <a:lnTo>
                    <a:pt x="674" y="4908"/>
                  </a:lnTo>
                  <a:lnTo>
                    <a:pt x="861" y="4916"/>
                  </a:lnTo>
                  <a:lnTo>
                    <a:pt x="864" y="4933"/>
                  </a:lnTo>
                  <a:lnTo>
                    <a:pt x="861" y="4954"/>
                  </a:lnTo>
                  <a:lnTo>
                    <a:pt x="741" y="4964"/>
                  </a:lnTo>
                  <a:lnTo>
                    <a:pt x="575" y="4964"/>
                  </a:lnTo>
                  <a:lnTo>
                    <a:pt x="411" y="4951"/>
                  </a:lnTo>
                  <a:lnTo>
                    <a:pt x="235" y="4908"/>
                  </a:lnTo>
                  <a:lnTo>
                    <a:pt x="56" y="4852"/>
                  </a:lnTo>
                  <a:lnTo>
                    <a:pt x="27" y="5021"/>
                  </a:lnTo>
                  <a:lnTo>
                    <a:pt x="48" y="5039"/>
                  </a:lnTo>
                  <a:lnTo>
                    <a:pt x="154" y="5074"/>
                  </a:lnTo>
                  <a:lnTo>
                    <a:pt x="259" y="5101"/>
                  </a:lnTo>
                  <a:lnTo>
                    <a:pt x="361" y="5116"/>
                  </a:lnTo>
                  <a:lnTo>
                    <a:pt x="463" y="5122"/>
                  </a:lnTo>
                  <a:lnTo>
                    <a:pt x="674" y="5105"/>
                  </a:lnTo>
                  <a:lnTo>
                    <a:pt x="879" y="5066"/>
                  </a:lnTo>
                  <a:lnTo>
                    <a:pt x="896" y="4964"/>
                  </a:lnTo>
                  <a:lnTo>
                    <a:pt x="941" y="3405"/>
                  </a:lnTo>
                  <a:lnTo>
                    <a:pt x="976" y="1841"/>
                  </a:lnTo>
                  <a:lnTo>
                    <a:pt x="970" y="1514"/>
                  </a:lnTo>
                  <a:lnTo>
                    <a:pt x="970" y="1332"/>
                  </a:lnTo>
                  <a:lnTo>
                    <a:pt x="987" y="1037"/>
                  </a:lnTo>
                  <a:lnTo>
                    <a:pt x="1002" y="1033"/>
                  </a:lnTo>
                  <a:lnTo>
                    <a:pt x="1026" y="1078"/>
                  </a:lnTo>
                  <a:lnTo>
                    <a:pt x="1011" y="1152"/>
                  </a:lnTo>
                  <a:lnTo>
                    <a:pt x="1026" y="1468"/>
                  </a:lnTo>
                  <a:lnTo>
                    <a:pt x="1026" y="1690"/>
                  </a:lnTo>
                  <a:lnTo>
                    <a:pt x="1026" y="1855"/>
                  </a:lnTo>
                  <a:lnTo>
                    <a:pt x="1173" y="1672"/>
                  </a:lnTo>
                  <a:lnTo>
                    <a:pt x="1233" y="1391"/>
                  </a:lnTo>
                  <a:lnTo>
                    <a:pt x="1254" y="1391"/>
                  </a:lnTo>
                  <a:lnTo>
                    <a:pt x="1257" y="1412"/>
                  </a:lnTo>
                  <a:lnTo>
                    <a:pt x="1240" y="1591"/>
                  </a:lnTo>
                  <a:lnTo>
                    <a:pt x="1219" y="1690"/>
                  </a:lnTo>
                  <a:lnTo>
                    <a:pt x="1173" y="1781"/>
                  </a:lnTo>
                  <a:lnTo>
                    <a:pt x="1026" y="1971"/>
                  </a:lnTo>
                  <a:lnTo>
                    <a:pt x="1011" y="3092"/>
                  </a:lnTo>
                  <a:lnTo>
                    <a:pt x="1005" y="3651"/>
                  </a:lnTo>
                  <a:lnTo>
                    <a:pt x="976" y="4205"/>
                  </a:lnTo>
                  <a:lnTo>
                    <a:pt x="976" y="4413"/>
                  </a:lnTo>
                  <a:lnTo>
                    <a:pt x="955" y="4835"/>
                  </a:lnTo>
                  <a:lnTo>
                    <a:pt x="955" y="5042"/>
                  </a:lnTo>
                  <a:lnTo>
                    <a:pt x="935" y="5245"/>
                  </a:lnTo>
                  <a:lnTo>
                    <a:pt x="924" y="5438"/>
                  </a:lnTo>
                  <a:lnTo>
                    <a:pt x="935" y="5544"/>
                  </a:lnTo>
                  <a:lnTo>
                    <a:pt x="959" y="5654"/>
                  </a:lnTo>
                  <a:lnTo>
                    <a:pt x="970" y="5702"/>
                  </a:lnTo>
                  <a:lnTo>
                    <a:pt x="1138" y="5751"/>
                  </a:lnTo>
                  <a:lnTo>
                    <a:pt x="1384" y="5794"/>
                  </a:lnTo>
                  <a:lnTo>
                    <a:pt x="1514" y="5794"/>
                  </a:lnTo>
                  <a:lnTo>
                    <a:pt x="1581" y="5794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89" name="Freeform 33"/>
            <p:cNvSpPr>
              <a:spLocks/>
            </p:cNvSpPr>
            <p:nvPr/>
          </p:nvSpPr>
          <p:spPr bwMode="auto">
            <a:xfrm>
              <a:off x="1223" y="1846"/>
              <a:ext cx="124" cy="803"/>
            </a:xfrm>
            <a:custGeom>
              <a:avLst/>
              <a:gdLst/>
              <a:ahLst/>
              <a:cxnLst>
                <a:cxn ang="0">
                  <a:pos x="745" y="4817"/>
                </a:cxn>
                <a:cxn ang="0">
                  <a:pos x="745" y="81"/>
                </a:cxn>
                <a:cxn ang="0">
                  <a:pos x="587" y="81"/>
                </a:cxn>
                <a:cxn ang="0">
                  <a:pos x="369" y="56"/>
                </a:cxn>
                <a:cxn ang="0">
                  <a:pos x="140" y="0"/>
                </a:cxn>
                <a:cxn ang="0">
                  <a:pos x="151" y="32"/>
                </a:cxn>
                <a:cxn ang="0">
                  <a:pos x="155" y="120"/>
                </a:cxn>
                <a:cxn ang="0">
                  <a:pos x="144" y="151"/>
                </a:cxn>
                <a:cxn ang="0">
                  <a:pos x="134" y="173"/>
                </a:cxn>
                <a:cxn ang="0">
                  <a:pos x="84" y="200"/>
                </a:cxn>
                <a:cxn ang="0">
                  <a:pos x="0" y="214"/>
                </a:cxn>
                <a:cxn ang="0">
                  <a:pos x="0" y="731"/>
                </a:cxn>
                <a:cxn ang="0">
                  <a:pos x="17" y="1248"/>
                </a:cxn>
                <a:cxn ang="0">
                  <a:pos x="28" y="1767"/>
                </a:cxn>
                <a:cxn ang="0">
                  <a:pos x="28" y="2288"/>
                </a:cxn>
                <a:cxn ang="0">
                  <a:pos x="52" y="3116"/>
                </a:cxn>
                <a:cxn ang="0">
                  <a:pos x="88" y="3939"/>
                </a:cxn>
                <a:cxn ang="0">
                  <a:pos x="134" y="4329"/>
                </a:cxn>
                <a:cxn ang="0">
                  <a:pos x="166" y="4525"/>
                </a:cxn>
                <a:cxn ang="0">
                  <a:pos x="207" y="4726"/>
                </a:cxn>
                <a:cxn ang="0">
                  <a:pos x="231" y="4750"/>
                </a:cxn>
                <a:cxn ang="0">
                  <a:pos x="573" y="4793"/>
                </a:cxn>
                <a:cxn ang="0">
                  <a:pos x="745" y="4817"/>
                </a:cxn>
              </a:cxnLst>
              <a:rect l="0" t="0" r="r" b="b"/>
              <a:pathLst>
                <a:path w="745" h="4817">
                  <a:moveTo>
                    <a:pt x="745" y="4817"/>
                  </a:moveTo>
                  <a:lnTo>
                    <a:pt x="745" y="81"/>
                  </a:lnTo>
                  <a:lnTo>
                    <a:pt x="587" y="81"/>
                  </a:lnTo>
                  <a:lnTo>
                    <a:pt x="369" y="56"/>
                  </a:lnTo>
                  <a:lnTo>
                    <a:pt x="140" y="0"/>
                  </a:lnTo>
                  <a:lnTo>
                    <a:pt x="151" y="32"/>
                  </a:lnTo>
                  <a:lnTo>
                    <a:pt x="155" y="120"/>
                  </a:lnTo>
                  <a:lnTo>
                    <a:pt x="144" y="151"/>
                  </a:lnTo>
                  <a:lnTo>
                    <a:pt x="134" y="173"/>
                  </a:lnTo>
                  <a:lnTo>
                    <a:pt x="84" y="200"/>
                  </a:lnTo>
                  <a:lnTo>
                    <a:pt x="0" y="214"/>
                  </a:lnTo>
                  <a:lnTo>
                    <a:pt x="0" y="731"/>
                  </a:lnTo>
                  <a:lnTo>
                    <a:pt x="17" y="1248"/>
                  </a:lnTo>
                  <a:lnTo>
                    <a:pt x="28" y="1767"/>
                  </a:lnTo>
                  <a:lnTo>
                    <a:pt x="28" y="2288"/>
                  </a:lnTo>
                  <a:lnTo>
                    <a:pt x="52" y="3116"/>
                  </a:lnTo>
                  <a:lnTo>
                    <a:pt x="88" y="3939"/>
                  </a:lnTo>
                  <a:lnTo>
                    <a:pt x="134" y="4329"/>
                  </a:lnTo>
                  <a:lnTo>
                    <a:pt x="166" y="4525"/>
                  </a:lnTo>
                  <a:lnTo>
                    <a:pt x="207" y="4726"/>
                  </a:lnTo>
                  <a:lnTo>
                    <a:pt x="231" y="4750"/>
                  </a:lnTo>
                  <a:lnTo>
                    <a:pt x="573" y="4793"/>
                  </a:lnTo>
                  <a:lnTo>
                    <a:pt x="745" y="4817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0" name="Freeform 34"/>
            <p:cNvSpPr>
              <a:spLocks/>
            </p:cNvSpPr>
            <p:nvPr/>
          </p:nvSpPr>
          <p:spPr bwMode="auto">
            <a:xfrm>
              <a:off x="635" y="2388"/>
              <a:ext cx="74" cy="19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0" y="0"/>
                </a:cxn>
                <a:cxn ang="0">
                  <a:pos x="81" y="32"/>
                </a:cxn>
                <a:cxn ang="0">
                  <a:pos x="154" y="45"/>
                </a:cxn>
                <a:cxn ang="0">
                  <a:pos x="221" y="53"/>
                </a:cxn>
                <a:cxn ang="0">
                  <a:pos x="277" y="53"/>
                </a:cxn>
                <a:cxn ang="0">
                  <a:pos x="386" y="45"/>
                </a:cxn>
                <a:cxn ang="0">
                  <a:pos x="443" y="45"/>
                </a:cxn>
                <a:cxn ang="0">
                  <a:pos x="408" y="81"/>
                </a:cxn>
                <a:cxn ang="0">
                  <a:pos x="358" y="98"/>
                </a:cxn>
                <a:cxn ang="0">
                  <a:pos x="232" y="112"/>
                </a:cxn>
                <a:cxn ang="0">
                  <a:pos x="105" y="92"/>
                </a:cxn>
                <a:cxn ang="0">
                  <a:pos x="0" y="53"/>
                </a:cxn>
              </a:cxnLst>
              <a:rect l="0" t="0" r="r" b="b"/>
              <a:pathLst>
                <a:path w="443" h="112">
                  <a:moveTo>
                    <a:pt x="0" y="53"/>
                  </a:moveTo>
                  <a:lnTo>
                    <a:pt x="10" y="0"/>
                  </a:lnTo>
                  <a:lnTo>
                    <a:pt x="81" y="32"/>
                  </a:lnTo>
                  <a:lnTo>
                    <a:pt x="154" y="45"/>
                  </a:lnTo>
                  <a:lnTo>
                    <a:pt x="221" y="53"/>
                  </a:lnTo>
                  <a:lnTo>
                    <a:pt x="277" y="53"/>
                  </a:lnTo>
                  <a:lnTo>
                    <a:pt x="386" y="45"/>
                  </a:lnTo>
                  <a:lnTo>
                    <a:pt x="443" y="45"/>
                  </a:lnTo>
                  <a:lnTo>
                    <a:pt x="408" y="81"/>
                  </a:lnTo>
                  <a:lnTo>
                    <a:pt x="358" y="98"/>
                  </a:lnTo>
                  <a:lnTo>
                    <a:pt x="232" y="112"/>
                  </a:lnTo>
                  <a:lnTo>
                    <a:pt x="105" y="92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1" name="Freeform 35"/>
            <p:cNvSpPr>
              <a:spLocks/>
            </p:cNvSpPr>
            <p:nvPr/>
          </p:nvSpPr>
          <p:spPr bwMode="auto">
            <a:xfrm>
              <a:off x="279" y="2042"/>
              <a:ext cx="209" cy="359"/>
            </a:xfrm>
            <a:custGeom>
              <a:avLst/>
              <a:gdLst/>
              <a:ahLst/>
              <a:cxnLst>
                <a:cxn ang="0">
                  <a:pos x="1160" y="2139"/>
                </a:cxn>
                <a:cxn ang="0">
                  <a:pos x="1187" y="1855"/>
                </a:cxn>
                <a:cxn ang="0">
                  <a:pos x="1195" y="1574"/>
                </a:cxn>
                <a:cxn ang="0">
                  <a:pos x="1174" y="1015"/>
                </a:cxn>
                <a:cxn ang="0">
                  <a:pos x="1029" y="1058"/>
                </a:cxn>
                <a:cxn ang="0">
                  <a:pos x="882" y="1067"/>
                </a:cxn>
                <a:cxn ang="0">
                  <a:pos x="738" y="1067"/>
                </a:cxn>
                <a:cxn ang="0">
                  <a:pos x="590" y="1058"/>
                </a:cxn>
                <a:cxn ang="0">
                  <a:pos x="295" y="987"/>
                </a:cxn>
                <a:cxn ang="0">
                  <a:pos x="0" y="903"/>
                </a:cxn>
                <a:cxn ang="0">
                  <a:pos x="0" y="879"/>
                </a:cxn>
                <a:cxn ang="0">
                  <a:pos x="295" y="920"/>
                </a:cxn>
                <a:cxn ang="0">
                  <a:pos x="590" y="987"/>
                </a:cxn>
                <a:cxn ang="0">
                  <a:pos x="730" y="1002"/>
                </a:cxn>
                <a:cxn ang="0">
                  <a:pos x="879" y="1002"/>
                </a:cxn>
                <a:cxn ang="0">
                  <a:pos x="1022" y="980"/>
                </a:cxn>
                <a:cxn ang="0">
                  <a:pos x="1163" y="920"/>
                </a:cxn>
                <a:cxn ang="0">
                  <a:pos x="1205" y="689"/>
                </a:cxn>
                <a:cxn ang="0">
                  <a:pos x="1205" y="636"/>
                </a:cxn>
                <a:cxn ang="0">
                  <a:pos x="1205" y="457"/>
                </a:cxn>
                <a:cxn ang="0">
                  <a:pos x="1205" y="407"/>
                </a:cxn>
                <a:cxn ang="0">
                  <a:pos x="1160" y="21"/>
                </a:cxn>
                <a:cxn ang="0">
                  <a:pos x="1163" y="0"/>
                </a:cxn>
                <a:cxn ang="0">
                  <a:pos x="1219" y="21"/>
                </a:cxn>
                <a:cxn ang="0">
                  <a:pos x="1251" y="320"/>
                </a:cxn>
                <a:cxn ang="0">
                  <a:pos x="1257" y="622"/>
                </a:cxn>
                <a:cxn ang="0">
                  <a:pos x="1240" y="931"/>
                </a:cxn>
                <a:cxn ang="0">
                  <a:pos x="1251" y="1546"/>
                </a:cxn>
                <a:cxn ang="0">
                  <a:pos x="1251" y="1788"/>
                </a:cxn>
                <a:cxn ang="0">
                  <a:pos x="1219" y="2112"/>
                </a:cxn>
                <a:cxn ang="0">
                  <a:pos x="1174" y="2153"/>
                </a:cxn>
                <a:cxn ang="0">
                  <a:pos x="1160" y="2139"/>
                </a:cxn>
              </a:cxnLst>
              <a:rect l="0" t="0" r="r" b="b"/>
              <a:pathLst>
                <a:path w="1257" h="2153">
                  <a:moveTo>
                    <a:pt x="1160" y="2139"/>
                  </a:moveTo>
                  <a:lnTo>
                    <a:pt x="1187" y="1855"/>
                  </a:lnTo>
                  <a:lnTo>
                    <a:pt x="1195" y="1574"/>
                  </a:lnTo>
                  <a:lnTo>
                    <a:pt x="1174" y="1015"/>
                  </a:lnTo>
                  <a:lnTo>
                    <a:pt x="1029" y="1058"/>
                  </a:lnTo>
                  <a:lnTo>
                    <a:pt x="882" y="1067"/>
                  </a:lnTo>
                  <a:lnTo>
                    <a:pt x="738" y="1067"/>
                  </a:lnTo>
                  <a:lnTo>
                    <a:pt x="590" y="1058"/>
                  </a:lnTo>
                  <a:lnTo>
                    <a:pt x="295" y="987"/>
                  </a:lnTo>
                  <a:lnTo>
                    <a:pt x="0" y="903"/>
                  </a:lnTo>
                  <a:lnTo>
                    <a:pt x="0" y="879"/>
                  </a:lnTo>
                  <a:lnTo>
                    <a:pt x="295" y="920"/>
                  </a:lnTo>
                  <a:lnTo>
                    <a:pt x="590" y="987"/>
                  </a:lnTo>
                  <a:lnTo>
                    <a:pt x="730" y="1002"/>
                  </a:lnTo>
                  <a:lnTo>
                    <a:pt x="879" y="1002"/>
                  </a:lnTo>
                  <a:lnTo>
                    <a:pt x="1022" y="980"/>
                  </a:lnTo>
                  <a:lnTo>
                    <a:pt x="1163" y="920"/>
                  </a:lnTo>
                  <a:lnTo>
                    <a:pt x="1205" y="689"/>
                  </a:lnTo>
                  <a:lnTo>
                    <a:pt x="1205" y="636"/>
                  </a:lnTo>
                  <a:lnTo>
                    <a:pt x="1205" y="457"/>
                  </a:lnTo>
                  <a:lnTo>
                    <a:pt x="1205" y="407"/>
                  </a:lnTo>
                  <a:lnTo>
                    <a:pt x="1160" y="21"/>
                  </a:lnTo>
                  <a:lnTo>
                    <a:pt x="1163" y="0"/>
                  </a:lnTo>
                  <a:lnTo>
                    <a:pt x="1219" y="21"/>
                  </a:lnTo>
                  <a:lnTo>
                    <a:pt x="1251" y="320"/>
                  </a:lnTo>
                  <a:lnTo>
                    <a:pt x="1257" y="622"/>
                  </a:lnTo>
                  <a:lnTo>
                    <a:pt x="1240" y="931"/>
                  </a:lnTo>
                  <a:lnTo>
                    <a:pt x="1251" y="1546"/>
                  </a:lnTo>
                  <a:lnTo>
                    <a:pt x="1251" y="1788"/>
                  </a:lnTo>
                  <a:lnTo>
                    <a:pt x="1219" y="2112"/>
                  </a:lnTo>
                  <a:lnTo>
                    <a:pt x="1174" y="2153"/>
                  </a:lnTo>
                  <a:lnTo>
                    <a:pt x="1160" y="21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2" name="Freeform 36"/>
            <p:cNvSpPr>
              <a:spLocks/>
            </p:cNvSpPr>
            <p:nvPr/>
          </p:nvSpPr>
          <p:spPr bwMode="auto">
            <a:xfrm>
              <a:off x="210" y="2143"/>
              <a:ext cx="57" cy="96"/>
            </a:xfrm>
            <a:custGeom>
              <a:avLst/>
              <a:gdLst/>
              <a:ahLst/>
              <a:cxnLst>
                <a:cxn ang="0">
                  <a:pos x="32" y="478"/>
                </a:cxn>
                <a:cxn ang="0">
                  <a:pos x="26" y="454"/>
                </a:cxn>
                <a:cxn ang="0">
                  <a:pos x="26" y="411"/>
                </a:cxn>
                <a:cxn ang="0">
                  <a:pos x="15" y="243"/>
                </a:cxn>
                <a:cxn ang="0">
                  <a:pos x="15" y="197"/>
                </a:cxn>
                <a:cxn ang="0">
                  <a:pos x="0" y="32"/>
                </a:cxn>
                <a:cxn ang="0">
                  <a:pos x="15" y="11"/>
                </a:cxn>
                <a:cxn ang="0">
                  <a:pos x="82" y="0"/>
                </a:cxn>
                <a:cxn ang="0">
                  <a:pos x="281" y="11"/>
                </a:cxn>
                <a:cxn ang="0">
                  <a:pos x="328" y="257"/>
                </a:cxn>
                <a:cxn ang="0">
                  <a:pos x="342" y="506"/>
                </a:cxn>
                <a:cxn ang="0">
                  <a:pos x="342" y="576"/>
                </a:cxn>
                <a:cxn ang="0">
                  <a:pos x="257" y="573"/>
                </a:cxn>
                <a:cxn ang="0">
                  <a:pos x="166" y="559"/>
                </a:cxn>
                <a:cxn ang="0">
                  <a:pos x="85" y="527"/>
                </a:cxn>
                <a:cxn ang="0">
                  <a:pos x="32" y="478"/>
                </a:cxn>
              </a:cxnLst>
              <a:rect l="0" t="0" r="r" b="b"/>
              <a:pathLst>
                <a:path w="342" h="576">
                  <a:moveTo>
                    <a:pt x="32" y="478"/>
                  </a:moveTo>
                  <a:lnTo>
                    <a:pt x="26" y="454"/>
                  </a:lnTo>
                  <a:lnTo>
                    <a:pt x="26" y="411"/>
                  </a:lnTo>
                  <a:lnTo>
                    <a:pt x="15" y="243"/>
                  </a:lnTo>
                  <a:lnTo>
                    <a:pt x="15" y="197"/>
                  </a:lnTo>
                  <a:lnTo>
                    <a:pt x="0" y="32"/>
                  </a:lnTo>
                  <a:lnTo>
                    <a:pt x="15" y="11"/>
                  </a:lnTo>
                  <a:lnTo>
                    <a:pt x="82" y="0"/>
                  </a:lnTo>
                  <a:lnTo>
                    <a:pt x="281" y="11"/>
                  </a:lnTo>
                  <a:lnTo>
                    <a:pt x="328" y="257"/>
                  </a:lnTo>
                  <a:lnTo>
                    <a:pt x="342" y="506"/>
                  </a:lnTo>
                  <a:lnTo>
                    <a:pt x="342" y="576"/>
                  </a:lnTo>
                  <a:lnTo>
                    <a:pt x="257" y="573"/>
                  </a:lnTo>
                  <a:lnTo>
                    <a:pt x="166" y="559"/>
                  </a:lnTo>
                  <a:lnTo>
                    <a:pt x="85" y="527"/>
                  </a:lnTo>
                  <a:lnTo>
                    <a:pt x="32" y="478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3" name="Freeform 37"/>
            <p:cNvSpPr>
              <a:spLocks/>
            </p:cNvSpPr>
            <p:nvPr/>
          </p:nvSpPr>
          <p:spPr bwMode="auto">
            <a:xfrm>
              <a:off x="488" y="1921"/>
              <a:ext cx="100" cy="72"/>
            </a:xfrm>
            <a:custGeom>
              <a:avLst/>
              <a:gdLst/>
              <a:ahLst/>
              <a:cxnLst>
                <a:cxn ang="0">
                  <a:pos x="18" y="433"/>
                </a:cxn>
                <a:cxn ang="0">
                  <a:pos x="0" y="415"/>
                </a:cxn>
                <a:cxn ang="0">
                  <a:pos x="67" y="331"/>
                </a:cxn>
                <a:cxn ang="0">
                  <a:pos x="313" y="152"/>
                </a:cxn>
                <a:cxn ang="0">
                  <a:pos x="436" y="64"/>
                </a:cxn>
                <a:cxn ang="0">
                  <a:pos x="567" y="0"/>
                </a:cxn>
                <a:cxn ang="0">
                  <a:pos x="585" y="18"/>
                </a:cxn>
                <a:cxn ang="0">
                  <a:pos x="598" y="39"/>
                </a:cxn>
                <a:cxn ang="0">
                  <a:pos x="349" y="201"/>
                </a:cxn>
                <a:cxn ang="0">
                  <a:pos x="176" y="324"/>
                </a:cxn>
                <a:cxn ang="0">
                  <a:pos x="40" y="433"/>
                </a:cxn>
                <a:cxn ang="0">
                  <a:pos x="18" y="433"/>
                </a:cxn>
              </a:cxnLst>
              <a:rect l="0" t="0" r="r" b="b"/>
              <a:pathLst>
                <a:path w="598" h="433">
                  <a:moveTo>
                    <a:pt x="18" y="433"/>
                  </a:moveTo>
                  <a:lnTo>
                    <a:pt x="0" y="415"/>
                  </a:lnTo>
                  <a:lnTo>
                    <a:pt x="67" y="331"/>
                  </a:lnTo>
                  <a:lnTo>
                    <a:pt x="313" y="152"/>
                  </a:lnTo>
                  <a:lnTo>
                    <a:pt x="436" y="64"/>
                  </a:lnTo>
                  <a:lnTo>
                    <a:pt x="567" y="0"/>
                  </a:lnTo>
                  <a:lnTo>
                    <a:pt x="585" y="18"/>
                  </a:lnTo>
                  <a:lnTo>
                    <a:pt x="598" y="39"/>
                  </a:lnTo>
                  <a:lnTo>
                    <a:pt x="349" y="201"/>
                  </a:lnTo>
                  <a:lnTo>
                    <a:pt x="176" y="324"/>
                  </a:lnTo>
                  <a:lnTo>
                    <a:pt x="40" y="433"/>
                  </a:lnTo>
                  <a:lnTo>
                    <a:pt x="18" y="4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4" name="Freeform 38"/>
            <p:cNvSpPr>
              <a:spLocks/>
            </p:cNvSpPr>
            <p:nvPr/>
          </p:nvSpPr>
          <p:spPr bwMode="auto">
            <a:xfrm>
              <a:off x="417" y="1836"/>
              <a:ext cx="71" cy="95"/>
            </a:xfrm>
            <a:custGeom>
              <a:avLst/>
              <a:gdLst/>
              <a:ahLst/>
              <a:cxnLst>
                <a:cxn ang="0">
                  <a:pos x="249" y="541"/>
                </a:cxn>
                <a:cxn ang="0">
                  <a:pos x="235" y="383"/>
                </a:cxn>
                <a:cxn ang="0">
                  <a:pos x="211" y="327"/>
                </a:cxn>
                <a:cxn ang="0">
                  <a:pos x="165" y="277"/>
                </a:cxn>
                <a:cxn ang="0">
                  <a:pos x="59" y="196"/>
                </a:cxn>
                <a:cxn ang="0">
                  <a:pos x="24" y="95"/>
                </a:cxn>
                <a:cxn ang="0">
                  <a:pos x="0" y="0"/>
                </a:cxn>
                <a:cxn ang="0">
                  <a:pos x="112" y="17"/>
                </a:cxn>
                <a:cxn ang="0">
                  <a:pos x="208" y="32"/>
                </a:cxn>
                <a:cxn ang="0">
                  <a:pos x="296" y="60"/>
                </a:cxn>
                <a:cxn ang="0">
                  <a:pos x="390" y="116"/>
                </a:cxn>
                <a:cxn ang="0">
                  <a:pos x="415" y="231"/>
                </a:cxn>
                <a:cxn ang="0">
                  <a:pos x="428" y="341"/>
                </a:cxn>
                <a:cxn ang="0">
                  <a:pos x="380" y="573"/>
                </a:cxn>
                <a:cxn ang="0">
                  <a:pos x="310" y="565"/>
                </a:cxn>
                <a:cxn ang="0">
                  <a:pos x="249" y="541"/>
                </a:cxn>
              </a:cxnLst>
              <a:rect l="0" t="0" r="r" b="b"/>
              <a:pathLst>
                <a:path w="428" h="573">
                  <a:moveTo>
                    <a:pt x="249" y="541"/>
                  </a:moveTo>
                  <a:lnTo>
                    <a:pt x="235" y="383"/>
                  </a:lnTo>
                  <a:lnTo>
                    <a:pt x="211" y="327"/>
                  </a:lnTo>
                  <a:lnTo>
                    <a:pt x="165" y="277"/>
                  </a:lnTo>
                  <a:lnTo>
                    <a:pt x="59" y="196"/>
                  </a:lnTo>
                  <a:lnTo>
                    <a:pt x="24" y="95"/>
                  </a:lnTo>
                  <a:lnTo>
                    <a:pt x="0" y="0"/>
                  </a:lnTo>
                  <a:lnTo>
                    <a:pt x="112" y="17"/>
                  </a:lnTo>
                  <a:lnTo>
                    <a:pt x="208" y="32"/>
                  </a:lnTo>
                  <a:lnTo>
                    <a:pt x="296" y="60"/>
                  </a:lnTo>
                  <a:lnTo>
                    <a:pt x="390" y="116"/>
                  </a:lnTo>
                  <a:lnTo>
                    <a:pt x="415" y="231"/>
                  </a:lnTo>
                  <a:lnTo>
                    <a:pt x="428" y="341"/>
                  </a:lnTo>
                  <a:lnTo>
                    <a:pt x="380" y="573"/>
                  </a:lnTo>
                  <a:lnTo>
                    <a:pt x="310" y="565"/>
                  </a:lnTo>
                  <a:lnTo>
                    <a:pt x="249" y="5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5" name="Freeform 39"/>
            <p:cNvSpPr>
              <a:spLocks/>
            </p:cNvSpPr>
            <p:nvPr/>
          </p:nvSpPr>
          <p:spPr bwMode="auto">
            <a:xfrm>
              <a:off x="1061" y="1735"/>
              <a:ext cx="173" cy="184"/>
            </a:xfrm>
            <a:custGeom>
              <a:avLst/>
              <a:gdLst/>
              <a:ahLst/>
              <a:cxnLst>
                <a:cxn ang="0">
                  <a:pos x="238" y="1023"/>
                </a:cxn>
                <a:cxn ang="0">
                  <a:pos x="383" y="791"/>
                </a:cxn>
                <a:cxn ang="0">
                  <a:pos x="502" y="569"/>
                </a:cxn>
                <a:cxn ang="0">
                  <a:pos x="453" y="555"/>
                </a:cxn>
                <a:cxn ang="0">
                  <a:pos x="220" y="952"/>
                </a:cxn>
                <a:cxn ang="0">
                  <a:pos x="150" y="1002"/>
                </a:cxn>
                <a:cxn ang="0">
                  <a:pos x="119" y="1005"/>
                </a:cxn>
                <a:cxn ang="0">
                  <a:pos x="97" y="1002"/>
                </a:cxn>
                <a:cxn ang="0">
                  <a:pos x="84" y="984"/>
                </a:cxn>
                <a:cxn ang="0">
                  <a:pos x="73" y="952"/>
                </a:cxn>
                <a:cxn ang="0">
                  <a:pos x="73" y="868"/>
                </a:cxn>
                <a:cxn ang="0">
                  <a:pos x="185" y="590"/>
                </a:cxn>
                <a:cxn ang="0">
                  <a:pos x="193" y="513"/>
                </a:cxn>
                <a:cxn ang="0">
                  <a:pos x="144" y="506"/>
                </a:cxn>
                <a:cxn ang="0">
                  <a:pos x="52" y="794"/>
                </a:cxn>
                <a:cxn ang="0">
                  <a:pos x="21" y="794"/>
                </a:cxn>
                <a:cxn ang="0">
                  <a:pos x="0" y="777"/>
                </a:cxn>
                <a:cxn ang="0">
                  <a:pos x="6" y="576"/>
                </a:cxn>
                <a:cxn ang="0">
                  <a:pos x="27" y="387"/>
                </a:cxn>
                <a:cxn ang="0">
                  <a:pos x="73" y="194"/>
                </a:cxn>
                <a:cxn ang="0">
                  <a:pos x="140" y="0"/>
                </a:cxn>
                <a:cxn ang="0">
                  <a:pos x="369" y="60"/>
                </a:cxn>
                <a:cxn ang="0">
                  <a:pos x="597" y="81"/>
                </a:cxn>
                <a:cxn ang="0">
                  <a:pos x="706" y="81"/>
                </a:cxn>
                <a:cxn ang="0">
                  <a:pos x="815" y="77"/>
                </a:cxn>
                <a:cxn ang="0">
                  <a:pos x="931" y="60"/>
                </a:cxn>
                <a:cxn ang="0">
                  <a:pos x="1040" y="28"/>
                </a:cxn>
                <a:cxn ang="0">
                  <a:pos x="1040" y="95"/>
                </a:cxn>
                <a:cxn ang="0">
                  <a:pos x="1033" y="162"/>
                </a:cxn>
                <a:cxn ang="0">
                  <a:pos x="1001" y="291"/>
                </a:cxn>
                <a:cxn ang="0">
                  <a:pos x="893" y="555"/>
                </a:cxn>
                <a:cxn ang="0">
                  <a:pos x="794" y="783"/>
                </a:cxn>
                <a:cxn ang="0">
                  <a:pos x="730" y="889"/>
                </a:cxn>
                <a:cxn ang="0">
                  <a:pos x="650" y="1002"/>
                </a:cxn>
                <a:cxn ang="0">
                  <a:pos x="580" y="1050"/>
                </a:cxn>
                <a:cxn ang="0">
                  <a:pos x="541" y="1072"/>
                </a:cxn>
                <a:cxn ang="0">
                  <a:pos x="492" y="1085"/>
                </a:cxn>
                <a:cxn ang="0">
                  <a:pos x="636" y="836"/>
                </a:cxn>
                <a:cxn ang="0">
                  <a:pos x="734" y="601"/>
                </a:cxn>
                <a:cxn ang="0">
                  <a:pos x="703" y="580"/>
                </a:cxn>
                <a:cxn ang="0">
                  <a:pos x="554" y="871"/>
                </a:cxn>
                <a:cxn ang="0">
                  <a:pos x="474" y="1005"/>
                </a:cxn>
                <a:cxn ang="0">
                  <a:pos x="401" y="1085"/>
                </a:cxn>
                <a:cxn ang="0">
                  <a:pos x="340" y="1103"/>
                </a:cxn>
                <a:cxn ang="0">
                  <a:pos x="281" y="1107"/>
                </a:cxn>
                <a:cxn ang="0">
                  <a:pos x="252" y="1093"/>
                </a:cxn>
                <a:cxn ang="0">
                  <a:pos x="238" y="1082"/>
                </a:cxn>
                <a:cxn ang="0">
                  <a:pos x="231" y="1055"/>
                </a:cxn>
                <a:cxn ang="0">
                  <a:pos x="238" y="1023"/>
                </a:cxn>
              </a:cxnLst>
              <a:rect l="0" t="0" r="r" b="b"/>
              <a:pathLst>
                <a:path w="1040" h="1107">
                  <a:moveTo>
                    <a:pt x="238" y="1023"/>
                  </a:moveTo>
                  <a:lnTo>
                    <a:pt x="383" y="791"/>
                  </a:lnTo>
                  <a:lnTo>
                    <a:pt x="502" y="569"/>
                  </a:lnTo>
                  <a:lnTo>
                    <a:pt x="453" y="555"/>
                  </a:lnTo>
                  <a:lnTo>
                    <a:pt x="220" y="952"/>
                  </a:lnTo>
                  <a:lnTo>
                    <a:pt x="150" y="1002"/>
                  </a:lnTo>
                  <a:lnTo>
                    <a:pt x="119" y="1005"/>
                  </a:lnTo>
                  <a:lnTo>
                    <a:pt x="97" y="1002"/>
                  </a:lnTo>
                  <a:lnTo>
                    <a:pt x="84" y="984"/>
                  </a:lnTo>
                  <a:lnTo>
                    <a:pt x="73" y="952"/>
                  </a:lnTo>
                  <a:lnTo>
                    <a:pt x="73" y="868"/>
                  </a:lnTo>
                  <a:lnTo>
                    <a:pt x="185" y="590"/>
                  </a:lnTo>
                  <a:lnTo>
                    <a:pt x="193" y="513"/>
                  </a:lnTo>
                  <a:lnTo>
                    <a:pt x="144" y="506"/>
                  </a:lnTo>
                  <a:lnTo>
                    <a:pt x="52" y="794"/>
                  </a:lnTo>
                  <a:lnTo>
                    <a:pt x="21" y="794"/>
                  </a:lnTo>
                  <a:lnTo>
                    <a:pt x="0" y="777"/>
                  </a:lnTo>
                  <a:lnTo>
                    <a:pt x="6" y="576"/>
                  </a:lnTo>
                  <a:lnTo>
                    <a:pt x="27" y="387"/>
                  </a:lnTo>
                  <a:lnTo>
                    <a:pt x="73" y="194"/>
                  </a:lnTo>
                  <a:lnTo>
                    <a:pt x="140" y="0"/>
                  </a:lnTo>
                  <a:lnTo>
                    <a:pt x="369" y="60"/>
                  </a:lnTo>
                  <a:lnTo>
                    <a:pt x="597" y="81"/>
                  </a:lnTo>
                  <a:lnTo>
                    <a:pt x="706" y="81"/>
                  </a:lnTo>
                  <a:lnTo>
                    <a:pt x="815" y="77"/>
                  </a:lnTo>
                  <a:lnTo>
                    <a:pt x="931" y="60"/>
                  </a:lnTo>
                  <a:lnTo>
                    <a:pt x="1040" y="28"/>
                  </a:lnTo>
                  <a:lnTo>
                    <a:pt x="1040" y="95"/>
                  </a:lnTo>
                  <a:lnTo>
                    <a:pt x="1033" y="162"/>
                  </a:lnTo>
                  <a:lnTo>
                    <a:pt x="1001" y="291"/>
                  </a:lnTo>
                  <a:lnTo>
                    <a:pt x="893" y="555"/>
                  </a:lnTo>
                  <a:lnTo>
                    <a:pt x="794" y="783"/>
                  </a:lnTo>
                  <a:lnTo>
                    <a:pt x="730" y="889"/>
                  </a:lnTo>
                  <a:lnTo>
                    <a:pt x="650" y="1002"/>
                  </a:lnTo>
                  <a:lnTo>
                    <a:pt x="580" y="1050"/>
                  </a:lnTo>
                  <a:lnTo>
                    <a:pt x="541" y="1072"/>
                  </a:lnTo>
                  <a:lnTo>
                    <a:pt x="492" y="1085"/>
                  </a:lnTo>
                  <a:lnTo>
                    <a:pt x="636" y="836"/>
                  </a:lnTo>
                  <a:lnTo>
                    <a:pt x="734" y="601"/>
                  </a:lnTo>
                  <a:lnTo>
                    <a:pt x="703" y="580"/>
                  </a:lnTo>
                  <a:lnTo>
                    <a:pt x="554" y="871"/>
                  </a:lnTo>
                  <a:lnTo>
                    <a:pt x="474" y="1005"/>
                  </a:lnTo>
                  <a:lnTo>
                    <a:pt x="401" y="1085"/>
                  </a:lnTo>
                  <a:lnTo>
                    <a:pt x="340" y="1103"/>
                  </a:lnTo>
                  <a:lnTo>
                    <a:pt x="281" y="1107"/>
                  </a:lnTo>
                  <a:lnTo>
                    <a:pt x="252" y="1093"/>
                  </a:lnTo>
                  <a:lnTo>
                    <a:pt x="238" y="1082"/>
                  </a:lnTo>
                  <a:lnTo>
                    <a:pt x="231" y="1055"/>
                  </a:lnTo>
                  <a:lnTo>
                    <a:pt x="238" y="1023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6" name="Freeform 40"/>
            <p:cNvSpPr>
              <a:spLocks/>
            </p:cNvSpPr>
            <p:nvPr/>
          </p:nvSpPr>
          <p:spPr bwMode="auto">
            <a:xfrm>
              <a:off x="251" y="1719"/>
              <a:ext cx="221" cy="192"/>
            </a:xfrm>
            <a:custGeom>
              <a:avLst/>
              <a:gdLst/>
              <a:ahLst/>
              <a:cxnLst>
                <a:cxn ang="0">
                  <a:pos x="826" y="1136"/>
                </a:cxn>
                <a:cxn ang="0">
                  <a:pos x="756" y="1080"/>
                </a:cxn>
                <a:cxn ang="0">
                  <a:pos x="696" y="1013"/>
                </a:cxn>
                <a:cxn ang="0">
                  <a:pos x="594" y="879"/>
                </a:cxn>
                <a:cxn ang="0">
                  <a:pos x="559" y="830"/>
                </a:cxn>
                <a:cxn ang="0">
                  <a:pos x="549" y="830"/>
                </a:cxn>
                <a:cxn ang="0">
                  <a:pos x="517" y="879"/>
                </a:cxn>
                <a:cxn ang="0">
                  <a:pos x="609" y="1009"/>
                </a:cxn>
                <a:cxn ang="0">
                  <a:pos x="549" y="1013"/>
                </a:cxn>
                <a:cxn ang="0">
                  <a:pos x="486" y="984"/>
                </a:cxn>
                <a:cxn ang="0">
                  <a:pos x="352" y="886"/>
                </a:cxn>
                <a:cxn ang="0">
                  <a:pos x="286" y="928"/>
                </a:cxn>
                <a:cxn ang="0">
                  <a:pos x="233" y="918"/>
                </a:cxn>
                <a:cxn ang="0">
                  <a:pos x="184" y="896"/>
                </a:cxn>
                <a:cxn ang="0">
                  <a:pos x="99" y="826"/>
                </a:cxn>
                <a:cxn ang="0">
                  <a:pos x="35" y="728"/>
                </a:cxn>
                <a:cxn ang="0">
                  <a:pos x="0" y="633"/>
                </a:cxn>
                <a:cxn ang="0">
                  <a:pos x="0" y="316"/>
                </a:cxn>
                <a:cxn ang="0">
                  <a:pos x="46" y="8"/>
                </a:cxn>
                <a:cxn ang="0">
                  <a:pos x="278" y="35"/>
                </a:cxn>
                <a:cxn ang="0">
                  <a:pos x="507" y="43"/>
                </a:cxn>
                <a:cxn ang="0">
                  <a:pos x="728" y="35"/>
                </a:cxn>
                <a:cxn ang="0">
                  <a:pos x="949" y="0"/>
                </a:cxn>
                <a:cxn ang="0">
                  <a:pos x="1027" y="92"/>
                </a:cxn>
                <a:cxn ang="0">
                  <a:pos x="1147" y="240"/>
                </a:cxn>
                <a:cxn ang="0">
                  <a:pos x="1255" y="383"/>
                </a:cxn>
                <a:cxn ang="0">
                  <a:pos x="1294" y="454"/>
                </a:cxn>
                <a:cxn ang="0">
                  <a:pos x="1318" y="532"/>
                </a:cxn>
                <a:cxn ang="0">
                  <a:pos x="1326" y="612"/>
                </a:cxn>
                <a:cxn ang="0">
                  <a:pos x="1311" y="693"/>
                </a:cxn>
                <a:cxn ang="0">
                  <a:pos x="1157" y="665"/>
                </a:cxn>
                <a:cxn ang="0">
                  <a:pos x="1013" y="633"/>
                </a:cxn>
                <a:cxn ang="0">
                  <a:pos x="1027" y="366"/>
                </a:cxn>
                <a:cxn ang="0">
                  <a:pos x="989" y="352"/>
                </a:cxn>
                <a:cxn ang="0">
                  <a:pos x="960" y="422"/>
                </a:cxn>
                <a:cxn ang="0">
                  <a:pos x="949" y="497"/>
                </a:cxn>
                <a:cxn ang="0">
                  <a:pos x="949" y="633"/>
                </a:cxn>
                <a:cxn ang="0">
                  <a:pos x="949" y="693"/>
                </a:cxn>
                <a:cxn ang="0">
                  <a:pos x="1027" y="960"/>
                </a:cxn>
                <a:cxn ang="0">
                  <a:pos x="1094" y="998"/>
                </a:cxn>
                <a:cxn ang="0">
                  <a:pos x="1048" y="1083"/>
                </a:cxn>
                <a:cxn ang="0">
                  <a:pos x="995" y="1136"/>
                </a:cxn>
                <a:cxn ang="0">
                  <a:pos x="928" y="1150"/>
                </a:cxn>
                <a:cxn ang="0">
                  <a:pos x="826" y="1136"/>
                </a:cxn>
              </a:cxnLst>
              <a:rect l="0" t="0" r="r" b="b"/>
              <a:pathLst>
                <a:path w="1326" h="1150">
                  <a:moveTo>
                    <a:pt x="826" y="1136"/>
                  </a:moveTo>
                  <a:lnTo>
                    <a:pt x="756" y="1080"/>
                  </a:lnTo>
                  <a:lnTo>
                    <a:pt x="696" y="1013"/>
                  </a:lnTo>
                  <a:lnTo>
                    <a:pt x="594" y="879"/>
                  </a:lnTo>
                  <a:lnTo>
                    <a:pt x="559" y="830"/>
                  </a:lnTo>
                  <a:lnTo>
                    <a:pt x="549" y="830"/>
                  </a:lnTo>
                  <a:lnTo>
                    <a:pt x="517" y="879"/>
                  </a:lnTo>
                  <a:lnTo>
                    <a:pt x="609" y="1009"/>
                  </a:lnTo>
                  <a:lnTo>
                    <a:pt x="549" y="1013"/>
                  </a:lnTo>
                  <a:lnTo>
                    <a:pt x="486" y="984"/>
                  </a:lnTo>
                  <a:lnTo>
                    <a:pt x="352" y="886"/>
                  </a:lnTo>
                  <a:lnTo>
                    <a:pt x="286" y="928"/>
                  </a:lnTo>
                  <a:lnTo>
                    <a:pt x="233" y="918"/>
                  </a:lnTo>
                  <a:lnTo>
                    <a:pt x="184" y="896"/>
                  </a:lnTo>
                  <a:lnTo>
                    <a:pt x="99" y="826"/>
                  </a:lnTo>
                  <a:lnTo>
                    <a:pt x="35" y="728"/>
                  </a:lnTo>
                  <a:lnTo>
                    <a:pt x="0" y="633"/>
                  </a:lnTo>
                  <a:lnTo>
                    <a:pt x="0" y="316"/>
                  </a:lnTo>
                  <a:lnTo>
                    <a:pt x="46" y="8"/>
                  </a:lnTo>
                  <a:lnTo>
                    <a:pt x="278" y="35"/>
                  </a:lnTo>
                  <a:lnTo>
                    <a:pt x="507" y="43"/>
                  </a:lnTo>
                  <a:lnTo>
                    <a:pt x="728" y="35"/>
                  </a:lnTo>
                  <a:lnTo>
                    <a:pt x="949" y="0"/>
                  </a:lnTo>
                  <a:lnTo>
                    <a:pt x="1027" y="92"/>
                  </a:lnTo>
                  <a:lnTo>
                    <a:pt x="1147" y="240"/>
                  </a:lnTo>
                  <a:lnTo>
                    <a:pt x="1255" y="383"/>
                  </a:lnTo>
                  <a:lnTo>
                    <a:pt x="1294" y="454"/>
                  </a:lnTo>
                  <a:lnTo>
                    <a:pt x="1318" y="532"/>
                  </a:lnTo>
                  <a:lnTo>
                    <a:pt x="1326" y="612"/>
                  </a:lnTo>
                  <a:lnTo>
                    <a:pt x="1311" y="693"/>
                  </a:lnTo>
                  <a:lnTo>
                    <a:pt x="1157" y="665"/>
                  </a:lnTo>
                  <a:lnTo>
                    <a:pt x="1013" y="633"/>
                  </a:lnTo>
                  <a:lnTo>
                    <a:pt x="1027" y="366"/>
                  </a:lnTo>
                  <a:lnTo>
                    <a:pt x="989" y="352"/>
                  </a:lnTo>
                  <a:lnTo>
                    <a:pt x="960" y="422"/>
                  </a:lnTo>
                  <a:lnTo>
                    <a:pt x="949" y="497"/>
                  </a:lnTo>
                  <a:lnTo>
                    <a:pt x="949" y="633"/>
                  </a:lnTo>
                  <a:lnTo>
                    <a:pt x="949" y="693"/>
                  </a:lnTo>
                  <a:lnTo>
                    <a:pt x="1027" y="960"/>
                  </a:lnTo>
                  <a:lnTo>
                    <a:pt x="1094" y="998"/>
                  </a:lnTo>
                  <a:lnTo>
                    <a:pt x="1048" y="1083"/>
                  </a:lnTo>
                  <a:lnTo>
                    <a:pt x="995" y="1136"/>
                  </a:lnTo>
                  <a:lnTo>
                    <a:pt x="928" y="1150"/>
                  </a:lnTo>
                  <a:lnTo>
                    <a:pt x="826" y="1136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7" name="Freeform 41"/>
            <p:cNvSpPr>
              <a:spLocks/>
            </p:cNvSpPr>
            <p:nvPr/>
          </p:nvSpPr>
          <p:spPr bwMode="auto">
            <a:xfrm>
              <a:off x="1210" y="1792"/>
              <a:ext cx="31" cy="79"/>
            </a:xfrm>
            <a:custGeom>
              <a:avLst/>
              <a:gdLst/>
              <a:ahLst/>
              <a:cxnLst>
                <a:cxn ang="0">
                  <a:pos x="6" y="401"/>
                </a:cxn>
                <a:cxn ang="0">
                  <a:pos x="0" y="394"/>
                </a:cxn>
                <a:cxn ang="0">
                  <a:pos x="132" y="0"/>
                </a:cxn>
                <a:cxn ang="0">
                  <a:pos x="164" y="296"/>
                </a:cxn>
                <a:cxn ang="0">
                  <a:pos x="188" y="415"/>
                </a:cxn>
                <a:cxn ang="0">
                  <a:pos x="185" y="439"/>
                </a:cxn>
                <a:cxn ang="0">
                  <a:pos x="168" y="457"/>
                </a:cxn>
                <a:cxn ang="0">
                  <a:pos x="147" y="468"/>
                </a:cxn>
                <a:cxn ang="0">
                  <a:pos x="105" y="475"/>
                </a:cxn>
                <a:cxn ang="0">
                  <a:pos x="6" y="401"/>
                </a:cxn>
              </a:cxnLst>
              <a:rect l="0" t="0" r="r" b="b"/>
              <a:pathLst>
                <a:path w="188" h="475">
                  <a:moveTo>
                    <a:pt x="6" y="401"/>
                  </a:moveTo>
                  <a:lnTo>
                    <a:pt x="0" y="394"/>
                  </a:lnTo>
                  <a:lnTo>
                    <a:pt x="132" y="0"/>
                  </a:lnTo>
                  <a:lnTo>
                    <a:pt x="164" y="296"/>
                  </a:lnTo>
                  <a:lnTo>
                    <a:pt x="188" y="415"/>
                  </a:lnTo>
                  <a:lnTo>
                    <a:pt x="185" y="439"/>
                  </a:lnTo>
                  <a:lnTo>
                    <a:pt x="168" y="457"/>
                  </a:lnTo>
                  <a:lnTo>
                    <a:pt x="147" y="468"/>
                  </a:lnTo>
                  <a:lnTo>
                    <a:pt x="105" y="475"/>
                  </a:lnTo>
                  <a:lnTo>
                    <a:pt x="6" y="401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8" name="Freeform 42"/>
            <p:cNvSpPr>
              <a:spLocks/>
            </p:cNvSpPr>
            <p:nvPr/>
          </p:nvSpPr>
          <p:spPr bwMode="auto">
            <a:xfrm>
              <a:off x="1630" y="864"/>
              <a:ext cx="239" cy="933"/>
            </a:xfrm>
            <a:custGeom>
              <a:avLst/>
              <a:gdLst/>
              <a:ahLst/>
              <a:cxnLst>
                <a:cxn ang="0">
                  <a:pos x="875" y="5542"/>
                </a:cxn>
                <a:cxn ang="0">
                  <a:pos x="850" y="5022"/>
                </a:cxn>
                <a:cxn ang="0">
                  <a:pos x="805" y="4505"/>
                </a:cxn>
                <a:cxn ang="0">
                  <a:pos x="752" y="3996"/>
                </a:cxn>
                <a:cxn ang="0">
                  <a:pos x="679" y="3483"/>
                </a:cxn>
                <a:cxn ang="0">
                  <a:pos x="605" y="2966"/>
                </a:cxn>
                <a:cxn ang="0">
                  <a:pos x="513" y="2453"/>
                </a:cxn>
                <a:cxn ang="0">
                  <a:pos x="412" y="1937"/>
                </a:cxn>
                <a:cxn ang="0">
                  <a:pos x="310" y="1423"/>
                </a:cxn>
                <a:cxn ang="0">
                  <a:pos x="141" y="760"/>
                </a:cxn>
                <a:cxn ang="0">
                  <a:pos x="67" y="430"/>
                </a:cxn>
                <a:cxn ang="0">
                  <a:pos x="0" y="99"/>
                </a:cxn>
                <a:cxn ang="0">
                  <a:pos x="11" y="0"/>
                </a:cxn>
                <a:cxn ang="0">
                  <a:pos x="60" y="22"/>
                </a:cxn>
                <a:cxn ang="0">
                  <a:pos x="105" y="64"/>
                </a:cxn>
                <a:cxn ang="0">
                  <a:pos x="179" y="149"/>
                </a:cxn>
                <a:cxn ang="0">
                  <a:pos x="214" y="205"/>
                </a:cxn>
                <a:cxn ang="0">
                  <a:pos x="281" y="380"/>
                </a:cxn>
                <a:cxn ang="0">
                  <a:pos x="299" y="387"/>
                </a:cxn>
                <a:cxn ang="0">
                  <a:pos x="327" y="384"/>
                </a:cxn>
                <a:cxn ang="0">
                  <a:pos x="331" y="374"/>
                </a:cxn>
                <a:cxn ang="0">
                  <a:pos x="327" y="369"/>
                </a:cxn>
                <a:cxn ang="0">
                  <a:pos x="489" y="468"/>
                </a:cxn>
                <a:cxn ang="0">
                  <a:pos x="647" y="637"/>
                </a:cxn>
                <a:cxn ang="0">
                  <a:pos x="647" y="650"/>
                </a:cxn>
                <a:cxn ang="0">
                  <a:pos x="597" y="753"/>
                </a:cxn>
                <a:cxn ang="0">
                  <a:pos x="570" y="855"/>
                </a:cxn>
                <a:cxn ang="0">
                  <a:pos x="594" y="918"/>
                </a:cxn>
                <a:cxn ang="0">
                  <a:pos x="636" y="949"/>
                </a:cxn>
                <a:cxn ang="0">
                  <a:pos x="738" y="963"/>
                </a:cxn>
                <a:cxn ang="0">
                  <a:pos x="752" y="998"/>
                </a:cxn>
                <a:cxn ang="0">
                  <a:pos x="398" y="1048"/>
                </a:cxn>
                <a:cxn ang="0">
                  <a:pos x="433" y="1533"/>
                </a:cxn>
                <a:cxn ang="0">
                  <a:pos x="489" y="1564"/>
                </a:cxn>
                <a:cxn ang="0">
                  <a:pos x="703" y="1533"/>
                </a:cxn>
                <a:cxn ang="0">
                  <a:pos x="920" y="1516"/>
                </a:cxn>
                <a:cxn ang="0">
                  <a:pos x="1002" y="1522"/>
                </a:cxn>
                <a:cxn ang="0">
                  <a:pos x="1022" y="1628"/>
                </a:cxn>
                <a:cxn ang="0">
                  <a:pos x="1110" y="2021"/>
                </a:cxn>
                <a:cxn ang="0">
                  <a:pos x="1184" y="2418"/>
                </a:cxn>
                <a:cxn ang="0">
                  <a:pos x="1283" y="3118"/>
                </a:cxn>
                <a:cxn ang="0">
                  <a:pos x="1350" y="3813"/>
                </a:cxn>
                <a:cxn ang="0">
                  <a:pos x="1350" y="3859"/>
                </a:cxn>
                <a:cxn ang="0">
                  <a:pos x="1350" y="3908"/>
                </a:cxn>
                <a:cxn ang="0">
                  <a:pos x="1385" y="4295"/>
                </a:cxn>
                <a:cxn ang="0">
                  <a:pos x="1417" y="4688"/>
                </a:cxn>
                <a:cxn ang="0">
                  <a:pos x="1434" y="5082"/>
                </a:cxn>
                <a:cxn ang="0">
                  <a:pos x="1420" y="5478"/>
                </a:cxn>
                <a:cxn ang="0">
                  <a:pos x="1420" y="5504"/>
                </a:cxn>
                <a:cxn ang="0">
                  <a:pos x="1406" y="5528"/>
                </a:cxn>
                <a:cxn ang="0">
                  <a:pos x="1353" y="5563"/>
                </a:cxn>
                <a:cxn ang="0">
                  <a:pos x="1283" y="5580"/>
                </a:cxn>
                <a:cxn ang="0">
                  <a:pos x="1192" y="5595"/>
                </a:cxn>
                <a:cxn ang="0">
                  <a:pos x="1037" y="5584"/>
                </a:cxn>
                <a:cxn ang="0">
                  <a:pos x="955" y="5569"/>
                </a:cxn>
                <a:cxn ang="0">
                  <a:pos x="875" y="5542"/>
                </a:cxn>
              </a:cxnLst>
              <a:rect l="0" t="0" r="r" b="b"/>
              <a:pathLst>
                <a:path w="1434" h="5595">
                  <a:moveTo>
                    <a:pt x="875" y="5542"/>
                  </a:moveTo>
                  <a:lnTo>
                    <a:pt x="850" y="5022"/>
                  </a:lnTo>
                  <a:lnTo>
                    <a:pt x="805" y="4505"/>
                  </a:lnTo>
                  <a:lnTo>
                    <a:pt x="752" y="3996"/>
                  </a:lnTo>
                  <a:lnTo>
                    <a:pt x="679" y="3483"/>
                  </a:lnTo>
                  <a:lnTo>
                    <a:pt x="605" y="2966"/>
                  </a:lnTo>
                  <a:lnTo>
                    <a:pt x="513" y="2453"/>
                  </a:lnTo>
                  <a:lnTo>
                    <a:pt x="412" y="1937"/>
                  </a:lnTo>
                  <a:lnTo>
                    <a:pt x="310" y="1423"/>
                  </a:lnTo>
                  <a:lnTo>
                    <a:pt x="141" y="760"/>
                  </a:lnTo>
                  <a:lnTo>
                    <a:pt x="67" y="430"/>
                  </a:lnTo>
                  <a:lnTo>
                    <a:pt x="0" y="99"/>
                  </a:lnTo>
                  <a:lnTo>
                    <a:pt x="11" y="0"/>
                  </a:lnTo>
                  <a:lnTo>
                    <a:pt x="60" y="22"/>
                  </a:lnTo>
                  <a:lnTo>
                    <a:pt x="105" y="64"/>
                  </a:lnTo>
                  <a:lnTo>
                    <a:pt x="179" y="149"/>
                  </a:lnTo>
                  <a:lnTo>
                    <a:pt x="214" y="205"/>
                  </a:lnTo>
                  <a:lnTo>
                    <a:pt x="281" y="380"/>
                  </a:lnTo>
                  <a:lnTo>
                    <a:pt x="299" y="387"/>
                  </a:lnTo>
                  <a:lnTo>
                    <a:pt x="327" y="384"/>
                  </a:lnTo>
                  <a:lnTo>
                    <a:pt x="331" y="374"/>
                  </a:lnTo>
                  <a:lnTo>
                    <a:pt x="327" y="369"/>
                  </a:lnTo>
                  <a:lnTo>
                    <a:pt x="489" y="468"/>
                  </a:lnTo>
                  <a:lnTo>
                    <a:pt x="647" y="637"/>
                  </a:lnTo>
                  <a:lnTo>
                    <a:pt x="647" y="650"/>
                  </a:lnTo>
                  <a:lnTo>
                    <a:pt x="597" y="753"/>
                  </a:lnTo>
                  <a:lnTo>
                    <a:pt x="570" y="855"/>
                  </a:lnTo>
                  <a:lnTo>
                    <a:pt x="594" y="918"/>
                  </a:lnTo>
                  <a:lnTo>
                    <a:pt x="636" y="949"/>
                  </a:lnTo>
                  <a:lnTo>
                    <a:pt x="738" y="963"/>
                  </a:lnTo>
                  <a:lnTo>
                    <a:pt x="752" y="998"/>
                  </a:lnTo>
                  <a:lnTo>
                    <a:pt x="398" y="1048"/>
                  </a:lnTo>
                  <a:lnTo>
                    <a:pt x="433" y="1533"/>
                  </a:lnTo>
                  <a:lnTo>
                    <a:pt x="489" y="1564"/>
                  </a:lnTo>
                  <a:lnTo>
                    <a:pt x="703" y="1533"/>
                  </a:lnTo>
                  <a:lnTo>
                    <a:pt x="920" y="1516"/>
                  </a:lnTo>
                  <a:lnTo>
                    <a:pt x="1002" y="1522"/>
                  </a:lnTo>
                  <a:lnTo>
                    <a:pt x="1022" y="1628"/>
                  </a:lnTo>
                  <a:lnTo>
                    <a:pt x="1110" y="2021"/>
                  </a:lnTo>
                  <a:lnTo>
                    <a:pt x="1184" y="2418"/>
                  </a:lnTo>
                  <a:lnTo>
                    <a:pt x="1283" y="3118"/>
                  </a:lnTo>
                  <a:lnTo>
                    <a:pt x="1350" y="3813"/>
                  </a:lnTo>
                  <a:lnTo>
                    <a:pt x="1350" y="3859"/>
                  </a:lnTo>
                  <a:lnTo>
                    <a:pt x="1350" y="3908"/>
                  </a:lnTo>
                  <a:lnTo>
                    <a:pt x="1385" y="4295"/>
                  </a:lnTo>
                  <a:lnTo>
                    <a:pt x="1417" y="4688"/>
                  </a:lnTo>
                  <a:lnTo>
                    <a:pt x="1434" y="5082"/>
                  </a:lnTo>
                  <a:lnTo>
                    <a:pt x="1420" y="5478"/>
                  </a:lnTo>
                  <a:lnTo>
                    <a:pt x="1420" y="5504"/>
                  </a:lnTo>
                  <a:lnTo>
                    <a:pt x="1406" y="5528"/>
                  </a:lnTo>
                  <a:lnTo>
                    <a:pt x="1353" y="5563"/>
                  </a:lnTo>
                  <a:lnTo>
                    <a:pt x="1283" y="5580"/>
                  </a:lnTo>
                  <a:lnTo>
                    <a:pt x="1192" y="5595"/>
                  </a:lnTo>
                  <a:lnTo>
                    <a:pt x="1037" y="5584"/>
                  </a:lnTo>
                  <a:lnTo>
                    <a:pt x="955" y="5569"/>
                  </a:lnTo>
                  <a:lnTo>
                    <a:pt x="875" y="5542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699" name="Freeform 43"/>
            <p:cNvSpPr>
              <a:spLocks/>
            </p:cNvSpPr>
            <p:nvPr/>
          </p:nvSpPr>
          <p:spPr bwMode="auto">
            <a:xfrm>
              <a:off x="803" y="1658"/>
              <a:ext cx="58" cy="97"/>
            </a:xfrm>
            <a:custGeom>
              <a:avLst/>
              <a:gdLst/>
              <a:ahLst/>
              <a:cxnLst>
                <a:cxn ang="0">
                  <a:pos x="0" y="572"/>
                </a:cxn>
                <a:cxn ang="0">
                  <a:pos x="165" y="284"/>
                </a:cxn>
                <a:cxn ang="0">
                  <a:pos x="235" y="140"/>
                </a:cxn>
                <a:cxn ang="0">
                  <a:pos x="295" y="0"/>
                </a:cxn>
                <a:cxn ang="0">
                  <a:pos x="347" y="0"/>
                </a:cxn>
                <a:cxn ang="0">
                  <a:pos x="281" y="182"/>
                </a:cxn>
                <a:cxn ang="0">
                  <a:pos x="66" y="572"/>
                </a:cxn>
                <a:cxn ang="0">
                  <a:pos x="21" y="579"/>
                </a:cxn>
                <a:cxn ang="0">
                  <a:pos x="0" y="572"/>
                </a:cxn>
              </a:cxnLst>
              <a:rect l="0" t="0" r="r" b="b"/>
              <a:pathLst>
                <a:path w="347" h="579">
                  <a:moveTo>
                    <a:pt x="0" y="572"/>
                  </a:moveTo>
                  <a:lnTo>
                    <a:pt x="165" y="284"/>
                  </a:lnTo>
                  <a:lnTo>
                    <a:pt x="235" y="140"/>
                  </a:lnTo>
                  <a:lnTo>
                    <a:pt x="295" y="0"/>
                  </a:lnTo>
                  <a:lnTo>
                    <a:pt x="347" y="0"/>
                  </a:lnTo>
                  <a:lnTo>
                    <a:pt x="281" y="182"/>
                  </a:lnTo>
                  <a:lnTo>
                    <a:pt x="66" y="572"/>
                  </a:lnTo>
                  <a:lnTo>
                    <a:pt x="21" y="579"/>
                  </a:lnTo>
                  <a:lnTo>
                    <a:pt x="0" y="5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0" name="Freeform 44"/>
            <p:cNvSpPr>
              <a:spLocks/>
            </p:cNvSpPr>
            <p:nvPr/>
          </p:nvSpPr>
          <p:spPr bwMode="auto">
            <a:xfrm>
              <a:off x="259" y="1662"/>
              <a:ext cx="150" cy="57"/>
            </a:xfrm>
            <a:custGeom>
              <a:avLst/>
              <a:gdLst/>
              <a:ahLst/>
              <a:cxnLst>
                <a:cxn ang="0">
                  <a:pos x="7" y="295"/>
                </a:cxn>
                <a:cxn ang="0">
                  <a:pos x="0" y="0"/>
                </a:cxn>
                <a:cxn ang="0">
                  <a:pos x="232" y="45"/>
                </a:cxn>
                <a:cxn ang="0">
                  <a:pos x="461" y="67"/>
                </a:cxn>
                <a:cxn ang="0">
                  <a:pos x="682" y="52"/>
                </a:cxn>
                <a:cxn ang="0">
                  <a:pos x="903" y="17"/>
                </a:cxn>
                <a:cxn ang="0">
                  <a:pos x="886" y="298"/>
                </a:cxn>
                <a:cxn ang="0">
                  <a:pos x="654" y="330"/>
                </a:cxn>
                <a:cxn ang="0">
                  <a:pos x="451" y="340"/>
                </a:cxn>
                <a:cxn ang="0">
                  <a:pos x="240" y="319"/>
                </a:cxn>
                <a:cxn ang="0">
                  <a:pos x="7" y="295"/>
                </a:cxn>
              </a:cxnLst>
              <a:rect l="0" t="0" r="r" b="b"/>
              <a:pathLst>
                <a:path w="903" h="340">
                  <a:moveTo>
                    <a:pt x="7" y="295"/>
                  </a:moveTo>
                  <a:lnTo>
                    <a:pt x="0" y="0"/>
                  </a:lnTo>
                  <a:lnTo>
                    <a:pt x="232" y="45"/>
                  </a:lnTo>
                  <a:lnTo>
                    <a:pt x="461" y="67"/>
                  </a:lnTo>
                  <a:lnTo>
                    <a:pt x="682" y="52"/>
                  </a:lnTo>
                  <a:lnTo>
                    <a:pt x="903" y="17"/>
                  </a:lnTo>
                  <a:lnTo>
                    <a:pt x="886" y="298"/>
                  </a:lnTo>
                  <a:lnTo>
                    <a:pt x="654" y="330"/>
                  </a:lnTo>
                  <a:lnTo>
                    <a:pt x="451" y="340"/>
                  </a:lnTo>
                  <a:lnTo>
                    <a:pt x="240" y="319"/>
                  </a:lnTo>
                  <a:lnTo>
                    <a:pt x="7" y="2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1" name="Freeform 45"/>
            <p:cNvSpPr>
              <a:spLocks/>
            </p:cNvSpPr>
            <p:nvPr/>
          </p:nvSpPr>
          <p:spPr bwMode="auto">
            <a:xfrm>
              <a:off x="1400" y="1612"/>
              <a:ext cx="50" cy="50"/>
            </a:xfrm>
            <a:custGeom>
              <a:avLst/>
              <a:gdLst/>
              <a:ahLst/>
              <a:cxnLst>
                <a:cxn ang="0">
                  <a:pos x="52" y="267"/>
                </a:cxn>
                <a:cxn ang="0">
                  <a:pos x="21" y="221"/>
                </a:cxn>
                <a:cxn ang="0">
                  <a:pos x="0" y="161"/>
                </a:cxn>
                <a:cxn ang="0">
                  <a:pos x="0" y="98"/>
                </a:cxn>
                <a:cxn ang="0">
                  <a:pos x="13" y="38"/>
                </a:cxn>
                <a:cxn ang="0">
                  <a:pos x="150" y="0"/>
                </a:cxn>
                <a:cxn ang="0">
                  <a:pos x="200" y="3"/>
                </a:cxn>
                <a:cxn ang="0">
                  <a:pos x="238" y="17"/>
                </a:cxn>
                <a:cxn ang="0">
                  <a:pos x="270" y="38"/>
                </a:cxn>
                <a:cxn ang="0">
                  <a:pos x="284" y="70"/>
                </a:cxn>
                <a:cxn ang="0">
                  <a:pos x="298" y="144"/>
                </a:cxn>
                <a:cxn ang="0">
                  <a:pos x="270" y="217"/>
                </a:cxn>
                <a:cxn ang="0">
                  <a:pos x="249" y="249"/>
                </a:cxn>
                <a:cxn ang="0">
                  <a:pos x="217" y="278"/>
                </a:cxn>
                <a:cxn ang="0">
                  <a:pos x="189" y="295"/>
                </a:cxn>
                <a:cxn ang="0">
                  <a:pos x="150" y="299"/>
                </a:cxn>
                <a:cxn ang="0">
                  <a:pos x="52" y="267"/>
                </a:cxn>
              </a:cxnLst>
              <a:rect l="0" t="0" r="r" b="b"/>
              <a:pathLst>
                <a:path w="298" h="299">
                  <a:moveTo>
                    <a:pt x="52" y="267"/>
                  </a:moveTo>
                  <a:lnTo>
                    <a:pt x="21" y="221"/>
                  </a:lnTo>
                  <a:lnTo>
                    <a:pt x="0" y="161"/>
                  </a:lnTo>
                  <a:lnTo>
                    <a:pt x="0" y="98"/>
                  </a:lnTo>
                  <a:lnTo>
                    <a:pt x="13" y="38"/>
                  </a:lnTo>
                  <a:lnTo>
                    <a:pt x="150" y="0"/>
                  </a:lnTo>
                  <a:lnTo>
                    <a:pt x="200" y="3"/>
                  </a:lnTo>
                  <a:lnTo>
                    <a:pt x="238" y="17"/>
                  </a:lnTo>
                  <a:lnTo>
                    <a:pt x="270" y="38"/>
                  </a:lnTo>
                  <a:lnTo>
                    <a:pt x="284" y="70"/>
                  </a:lnTo>
                  <a:lnTo>
                    <a:pt x="298" y="144"/>
                  </a:lnTo>
                  <a:lnTo>
                    <a:pt x="270" y="217"/>
                  </a:lnTo>
                  <a:lnTo>
                    <a:pt x="249" y="249"/>
                  </a:lnTo>
                  <a:lnTo>
                    <a:pt x="217" y="278"/>
                  </a:lnTo>
                  <a:lnTo>
                    <a:pt x="189" y="295"/>
                  </a:lnTo>
                  <a:lnTo>
                    <a:pt x="150" y="299"/>
                  </a:lnTo>
                  <a:lnTo>
                    <a:pt x="52" y="2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2" name="Freeform 46"/>
            <p:cNvSpPr>
              <a:spLocks/>
            </p:cNvSpPr>
            <p:nvPr/>
          </p:nvSpPr>
          <p:spPr bwMode="auto">
            <a:xfrm>
              <a:off x="1409" y="1620"/>
              <a:ext cx="31" cy="34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0" y="63"/>
                </a:cxn>
                <a:cxn ang="0">
                  <a:pos x="24" y="28"/>
                </a:cxn>
                <a:cxn ang="0">
                  <a:pos x="52" y="4"/>
                </a:cxn>
                <a:cxn ang="0">
                  <a:pos x="94" y="0"/>
                </a:cxn>
                <a:cxn ang="0">
                  <a:pos x="126" y="0"/>
                </a:cxn>
                <a:cxn ang="0">
                  <a:pos x="161" y="21"/>
                </a:cxn>
                <a:cxn ang="0">
                  <a:pos x="182" y="56"/>
                </a:cxn>
                <a:cxn ang="0">
                  <a:pos x="182" y="112"/>
                </a:cxn>
                <a:cxn ang="0">
                  <a:pos x="168" y="147"/>
                </a:cxn>
                <a:cxn ang="0">
                  <a:pos x="144" y="179"/>
                </a:cxn>
                <a:cxn ang="0">
                  <a:pos x="94" y="203"/>
                </a:cxn>
                <a:cxn ang="0">
                  <a:pos x="67" y="200"/>
                </a:cxn>
                <a:cxn ang="0">
                  <a:pos x="45" y="183"/>
                </a:cxn>
                <a:cxn ang="0">
                  <a:pos x="0" y="112"/>
                </a:cxn>
              </a:cxnLst>
              <a:rect l="0" t="0" r="r" b="b"/>
              <a:pathLst>
                <a:path w="182" h="203">
                  <a:moveTo>
                    <a:pt x="0" y="112"/>
                  </a:moveTo>
                  <a:lnTo>
                    <a:pt x="10" y="63"/>
                  </a:lnTo>
                  <a:lnTo>
                    <a:pt x="24" y="28"/>
                  </a:lnTo>
                  <a:lnTo>
                    <a:pt x="52" y="4"/>
                  </a:lnTo>
                  <a:lnTo>
                    <a:pt x="94" y="0"/>
                  </a:lnTo>
                  <a:lnTo>
                    <a:pt x="126" y="0"/>
                  </a:lnTo>
                  <a:lnTo>
                    <a:pt x="161" y="21"/>
                  </a:lnTo>
                  <a:lnTo>
                    <a:pt x="182" y="56"/>
                  </a:lnTo>
                  <a:lnTo>
                    <a:pt x="182" y="112"/>
                  </a:lnTo>
                  <a:lnTo>
                    <a:pt x="168" y="147"/>
                  </a:lnTo>
                  <a:lnTo>
                    <a:pt x="144" y="179"/>
                  </a:lnTo>
                  <a:lnTo>
                    <a:pt x="94" y="203"/>
                  </a:lnTo>
                  <a:lnTo>
                    <a:pt x="67" y="200"/>
                  </a:lnTo>
                  <a:lnTo>
                    <a:pt x="45" y="183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CC99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3" name="Freeform 47"/>
            <p:cNvSpPr>
              <a:spLocks/>
            </p:cNvSpPr>
            <p:nvPr/>
          </p:nvSpPr>
          <p:spPr bwMode="auto">
            <a:xfrm>
              <a:off x="460" y="1544"/>
              <a:ext cx="177" cy="98"/>
            </a:xfrm>
            <a:custGeom>
              <a:avLst/>
              <a:gdLst/>
              <a:ahLst/>
              <a:cxnLst>
                <a:cxn ang="0">
                  <a:pos x="21" y="584"/>
                </a:cxn>
                <a:cxn ang="0">
                  <a:pos x="0" y="562"/>
                </a:cxn>
                <a:cxn ang="0">
                  <a:pos x="32" y="517"/>
                </a:cxn>
                <a:cxn ang="0">
                  <a:pos x="461" y="517"/>
                </a:cxn>
                <a:cxn ang="0">
                  <a:pos x="569" y="517"/>
                </a:cxn>
                <a:cxn ang="0">
                  <a:pos x="981" y="479"/>
                </a:cxn>
                <a:cxn ang="0">
                  <a:pos x="991" y="313"/>
                </a:cxn>
                <a:cxn ang="0">
                  <a:pos x="991" y="233"/>
                </a:cxn>
                <a:cxn ang="0">
                  <a:pos x="981" y="148"/>
                </a:cxn>
                <a:cxn ang="0">
                  <a:pos x="967" y="131"/>
                </a:cxn>
                <a:cxn ang="0">
                  <a:pos x="935" y="85"/>
                </a:cxn>
                <a:cxn ang="0">
                  <a:pos x="151" y="85"/>
                </a:cxn>
                <a:cxn ang="0">
                  <a:pos x="56" y="85"/>
                </a:cxn>
                <a:cxn ang="0">
                  <a:pos x="0" y="57"/>
                </a:cxn>
                <a:cxn ang="0">
                  <a:pos x="21" y="14"/>
                </a:cxn>
                <a:cxn ang="0">
                  <a:pos x="85" y="0"/>
                </a:cxn>
                <a:cxn ang="0">
                  <a:pos x="467" y="18"/>
                </a:cxn>
                <a:cxn ang="0">
                  <a:pos x="520" y="18"/>
                </a:cxn>
                <a:cxn ang="0">
                  <a:pos x="569" y="18"/>
                </a:cxn>
                <a:cxn ang="0">
                  <a:pos x="636" y="18"/>
                </a:cxn>
                <a:cxn ang="0">
                  <a:pos x="686" y="18"/>
                </a:cxn>
                <a:cxn ang="0">
                  <a:pos x="836" y="18"/>
                </a:cxn>
                <a:cxn ang="0">
                  <a:pos x="959" y="18"/>
                </a:cxn>
                <a:cxn ang="0">
                  <a:pos x="1009" y="81"/>
                </a:cxn>
                <a:cxn ang="0">
                  <a:pos x="1040" y="141"/>
                </a:cxn>
                <a:cxn ang="0">
                  <a:pos x="1061" y="260"/>
                </a:cxn>
                <a:cxn ang="0">
                  <a:pos x="1047" y="506"/>
                </a:cxn>
                <a:cxn ang="0">
                  <a:pos x="876" y="556"/>
                </a:cxn>
                <a:cxn ang="0">
                  <a:pos x="710" y="573"/>
                </a:cxn>
                <a:cxn ang="0">
                  <a:pos x="39" y="591"/>
                </a:cxn>
                <a:cxn ang="0">
                  <a:pos x="21" y="584"/>
                </a:cxn>
              </a:cxnLst>
              <a:rect l="0" t="0" r="r" b="b"/>
              <a:pathLst>
                <a:path w="1061" h="591">
                  <a:moveTo>
                    <a:pt x="21" y="584"/>
                  </a:moveTo>
                  <a:lnTo>
                    <a:pt x="0" y="562"/>
                  </a:lnTo>
                  <a:lnTo>
                    <a:pt x="32" y="517"/>
                  </a:lnTo>
                  <a:lnTo>
                    <a:pt x="461" y="517"/>
                  </a:lnTo>
                  <a:lnTo>
                    <a:pt x="569" y="517"/>
                  </a:lnTo>
                  <a:lnTo>
                    <a:pt x="981" y="479"/>
                  </a:lnTo>
                  <a:lnTo>
                    <a:pt x="991" y="313"/>
                  </a:lnTo>
                  <a:lnTo>
                    <a:pt x="991" y="233"/>
                  </a:lnTo>
                  <a:lnTo>
                    <a:pt x="981" y="148"/>
                  </a:lnTo>
                  <a:lnTo>
                    <a:pt x="967" y="131"/>
                  </a:lnTo>
                  <a:lnTo>
                    <a:pt x="935" y="85"/>
                  </a:lnTo>
                  <a:lnTo>
                    <a:pt x="151" y="85"/>
                  </a:lnTo>
                  <a:lnTo>
                    <a:pt x="56" y="85"/>
                  </a:lnTo>
                  <a:lnTo>
                    <a:pt x="0" y="57"/>
                  </a:lnTo>
                  <a:lnTo>
                    <a:pt x="21" y="14"/>
                  </a:lnTo>
                  <a:lnTo>
                    <a:pt x="85" y="0"/>
                  </a:lnTo>
                  <a:lnTo>
                    <a:pt x="467" y="18"/>
                  </a:lnTo>
                  <a:lnTo>
                    <a:pt x="520" y="18"/>
                  </a:lnTo>
                  <a:lnTo>
                    <a:pt x="569" y="18"/>
                  </a:lnTo>
                  <a:lnTo>
                    <a:pt x="636" y="18"/>
                  </a:lnTo>
                  <a:lnTo>
                    <a:pt x="686" y="18"/>
                  </a:lnTo>
                  <a:lnTo>
                    <a:pt x="836" y="18"/>
                  </a:lnTo>
                  <a:lnTo>
                    <a:pt x="959" y="18"/>
                  </a:lnTo>
                  <a:lnTo>
                    <a:pt x="1009" y="81"/>
                  </a:lnTo>
                  <a:lnTo>
                    <a:pt x="1040" y="141"/>
                  </a:lnTo>
                  <a:lnTo>
                    <a:pt x="1061" y="260"/>
                  </a:lnTo>
                  <a:lnTo>
                    <a:pt x="1047" y="506"/>
                  </a:lnTo>
                  <a:lnTo>
                    <a:pt x="876" y="556"/>
                  </a:lnTo>
                  <a:lnTo>
                    <a:pt x="710" y="573"/>
                  </a:lnTo>
                  <a:lnTo>
                    <a:pt x="39" y="591"/>
                  </a:lnTo>
                  <a:lnTo>
                    <a:pt x="21" y="5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4" name="Freeform 48"/>
            <p:cNvSpPr>
              <a:spLocks/>
            </p:cNvSpPr>
            <p:nvPr/>
          </p:nvSpPr>
          <p:spPr bwMode="auto">
            <a:xfrm>
              <a:off x="247" y="1585"/>
              <a:ext cx="44" cy="41"/>
            </a:xfrm>
            <a:custGeom>
              <a:avLst/>
              <a:gdLst/>
              <a:ahLst/>
              <a:cxnLst>
                <a:cxn ang="0">
                  <a:pos x="8" y="64"/>
                </a:cxn>
                <a:cxn ang="0">
                  <a:pos x="50" y="18"/>
                </a:cxn>
                <a:cxn ang="0">
                  <a:pos x="74" y="11"/>
                </a:cxn>
                <a:cxn ang="0">
                  <a:pos x="103" y="0"/>
                </a:cxn>
                <a:cxn ang="0">
                  <a:pos x="170" y="11"/>
                </a:cxn>
                <a:cxn ang="0">
                  <a:pos x="246" y="50"/>
                </a:cxn>
                <a:cxn ang="0">
                  <a:pos x="264" y="106"/>
                </a:cxn>
                <a:cxn ang="0">
                  <a:pos x="254" y="169"/>
                </a:cxn>
                <a:cxn ang="0">
                  <a:pos x="222" y="222"/>
                </a:cxn>
                <a:cxn ang="0">
                  <a:pos x="173" y="250"/>
                </a:cxn>
                <a:cxn ang="0">
                  <a:pos x="82" y="250"/>
                </a:cxn>
                <a:cxn ang="0">
                  <a:pos x="50" y="236"/>
                </a:cxn>
                <a:cxn ang="0">
                  <a:pos x="21" y="215"/>
                </a:cxn>
                <a:cxn ang="0">
                  <a:pos x="0" y="148"/>
                </a:cxn>
                <a:cxn ang="0">
                  <a:pos x="8" y="64"/>
                </a:cxn>
              </a:cxnLst>
              <a:rect l="0" t="0" r="r" b="b"/>
              <a:pathLst>
                <a:path w="264" h="250">
                  <a:moveTo>
                    <a:pt x="8" y="64"/>
                  </a:moveTo>
                  <a:lnTo>
                    <a:pt x="50" y="18"/>
                  </a:lnTo>
                  <a:lnTo>
                    <a:pt x="74" y="11"/>
                  </a:lnTo>
                  <a:lnTo>
                    <a:pt x="103" y="0"/>
                  </a:lnTo>
                  <a:lnTo>
                    <a:pt x="170" y="11"/>
                  </a:lnTo>
                  <a:lnTo>
                    <a:pt x="246" y="50"/>
                  </a:lnTo>
                  <a:lnTo>
                    <a:pt x="264" y="106"/>
                  </a:lnTo>
                  <a:lnTo>
                    <a:pt x="254" y="169"/>
                  </a:lnTo>
                  <a:lnTo>
                    <a:pt x="222" y="222"/>
                  </a:lnTo>
                  <a:lnTo>
                    <a:pt x="173" y="250"/>
                  </a:lnTo>
                  <a:lnTo>
                    <a:pt x="82" y="250"/>
                  </a:lnTo>
                  <a:lnTo>
                    <a:pt x="50" y="236"/>
                  </a:lnTo>
                  <a:lnTo>
                    <a:pt x="21" y="215"/>
                  </a:lnTo>
                  <a:lnTo>
                    <a:pt x="0" y="148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5" name="Freeform 49"/>
            <p:cNvSpPr>
              <a:spLocks/>
            </p:cNvSpPr>
            <p:nvPr/>
          </p:nvSpPr>
          <p:spPr bwMode="auto">
            <a:xfrm>
              <a:off x="1835" y="1267"/>
              <a:ext cx="258" cy="358"/>
            </a:xfrm>
            <a:custGeom>
              <a:avLst/>
              <a:gdLst/>
              <a:ahLst/>
              <a:cxnLst>
                <a:cxn ang="0">
                  <a:pos x="238" y="2126"/>
                </a:cxn>
                <a:cxn ang="0">
                  <a:pos x="144" y="1075"/>
                </a:cxn>
                <a:cxn ang="0">
                  <a:pos x="80" y="545"/>
                </a:cxn>
                <a:cxn ang="0">
                  <a:pos x="45" y="285"/>
                </a:cxn>
                <a:cxn ang="0">
                  <a:pos x="0" y="21"/>
                </a:cxn>
                <a:cxn ang="0">
                  <a:pos x="32" y="0"/>
                </a:cxn>
                <a:cxn ang="0">
                  <a:pos x="172" y="74"/>
                </a:cxn>
                <a:cxn ang="0">
                  <a:pos x="305" y="141"/>
                </a:cxn>
                <a:cxn ang="0">
                  <a:pos x="442" y="218"/>
                </a:cxn>
                <a:cxn ang="0">
                  <a:pos x="576" y="334"/>
                </a:cxn>
                <a:cxn ang="0">
                  <a:pos x="607" y="390"/>
                </a:cxn>
                <a:cxn ang="0">
                  <a:pos x="611" y="401"/>
                </a:cxn>
                <a:cxn ang="0">
                  <a:pos x="625" y="446"/>
                </a:cxn>
                <a:cxn ang="0">
                  <a:pos x="502" y="503"/>
                </a:cxn>
                <a:cxn ang="0">
                  <a:pos x="396" y="573"/>
                </a:cxn>
                <a:cxn ang="0">
                  <a:pos x="295" y="661"/>
                </a:cxn>
                <a:cxn ang="0">
                  <a:pos x="207" y="762"/>
                </a:cxn>
                <a:cxn ang="0">
                  <a:pos x="207" y="837"/>
                </a:cxn>
                <a:cxn ang="0">
                  <a:pos x="319" y="720"/>
                </a:cxn>
                <a:cxn ang="0">
                  <a:pos x="442" y="601"/>
                </a:cxn>
                <a:cxn ang="0">
                  <a:pos x="509" y="551"/>
                </a:cxn>
                <a:cxn ang="0">
                  <a:pos x="589" y="516"/>
                </a:cxn>
                <a:cxn ang="0">
                  <a:pos x="667" y="495"/>
                </a:cxn>
                <a:cxn ang="0">
                  <a:pos x="752" y="489"/>
                </a:cxn>
                <a:cxn ang="0">
                  <a:pos x="794" y="471"/>
                </a:cxn>
                <a:cxn ang="0">
                  <a:pos x="818" y="548"/>
                </a:cxn>
                <a:cxn ang="0">
                  <a:pos x="835" y="583"/>
                </a:cxn>
                <a:cxn ang="0">
                  <a:pos x="840" y="622"/>
                </a:cxn>
                <a:cxn ang="0">
                  <a:pos x="703" y="875"/>
                </a:cxn>
                <a:cxn ang="0">
                  <a:pos x="656" y="942"/>
                </a:cxn>
                <a:cxn ang="0">
                  <a:pos x="650" y="1093"/>
                </a:cxn>
                <a:cxn ang="0">
                  <a:pos x="677" y="1230"/>
                </a:cxn>
                <a:cxn ang="0">
                  <a:pos x="752" y="1350"/>
                </a:cxn>
                <a:cxn ang="0">
                  <a:pos x="850" y="1441"/>
                </a:cxn>
                <a:cxn ang="0">
                  <a:pos x="966" y="1493"/>
                </a:cxn>
                <a:cxn ang="0">
                  <a:pos x="1089" y="1508"/>
                </a:cxn>
                <a:cxn ang="0">
                  <a:pos x="1222" y="1476"/>
                </a:cxn>
                <a:cxn ang="0">
                  <a:pos x="1363" y="1391"/>
                </a:cxn>
                <a:cxn ang="0">
                  <a:pos x="1549" y="1514"/>
                </a:cxn>
                <a:cxn ang="0">
                  <a:pos x="1405" y="1690"/>
                </a:cxn>
                <a:cxn ang="0">
                  <a:pos x="1335" y="1768"/>
                </a:cxn>
                <a:cxn ang="0">
                  <a:pos x="1247" y="1834"/>
                </a:cxn>
                <a:cxn ang="0">
                  <a:pos x="1025" y="1982"/>
                </a:cxn>
                <a:cxn ang="0">
                  <a:pos x="899" y="2041"/>
                </a:cxn>
                <a:cxn ang="0">
                  <a:pos x="773" y="2097"/>
                </a:cxn>
                <a:cxn ang="0">
                  <a:pos x="636" y="2126"/>
                </a:cxn>
                <a:cxn ang="0">
                  <a:pos x="502" y="2147"/>
                </a:cxn>
                <a:cxn ang="0">
                  <a:pos x="372" y="2147"/>
                </a:cxn>
                <a:cxn ang="0">
                  <a:pos x="238" y="2126"/>
                </a:cxn>
              </a:cxnLst>
              <a:rect l="0" t="0" r="r" b="b"/>
              <a:pathLst>
                <a:path w="1549" h="2147">
                  <a:moveTo>
                    <a:pt x="238" y="2126"/>
                  </a:moveTo>
                  <a:lnTo>
                    <a:pt x="144" y="1075"/>
                  </a:lnTo>
                  <a:lnTo>
                    <a:pt x="80" y="545"/>
                  </a:lnTo>
                  <a:lnTo>
                    <a:pt x="45" y="285"/>
                  </a:lnTo>
                  <a:lnTo>
                    <a:pt x="0" y="21"/>
                  </a:lnTo>
                  <a:lnTo>
                    <a:pt x="32" y="0"/>
                  </a:lnTo>
                  <a:lnTo>
                    <a:pt x="172" y="74"/>
                  </a:lnTo>
                  <a:lnTo>
                    <a:pt x="305" y="141"/>
                  </a:lnTo>
                  <a:lnTo>
                    <a:pt x="442" y="218"/>
                  </a:lnTo>
                  <a:lnTo>
                    <a:pt x="576" y="334"/>
                  </a:lnTo>
                  <a:lnTo>
                    <a:pt x="607" y="390"/>
                  </a:lnTo>
                  <a:lnTo>
                    <a:pt x="611" y="401"/>
                  </a:lnTo>
                  <a:lnTo>
                    <a:pt x="625" y="446"/>
                  </a:lnTo>
                  <a:lnTo>
                    <a:pt x="502" y="503"/>
                  </a:lnTo>
                  <a:lnTo>
                    <a:pt x="396" y="573"/>
                  </a:lnTo>
                  <a:lnTo>
                    <a:pt x="295" y="661"/>
                  </a:lnTo>
                  <a:lnTo>
                    <a:pt x="207" y="762"/>
                  </a:lnTo>
                  <a:lnTo>
                    <a:pt x="207" y="837"/>
                  </a:lnTo>
                  <a:lnTo>
                    <a:pt x="319" y="720"/>
                  </a:lnTo>
                  <a:lnTo>
                    <a:pt x="442" y="601"/>
                  </a:lnTo>
                  <a:lnTo>
                    <a:pt x="509" y="551"/>
                  </a:lnTo>
                  <a:lnTo>
                    <a:pt x="589" y="516"/>
                  </a:lnTo>
                  <a:lnTo>
                    <a:pt x="667" y="495"/>
                  </a:lnTo>
                  <a:lnTo>
                    <a:pt x="752" y="489"/>
                  </a:lnTo>
                  <a:lnTo>
                    <a:pt x="794" y="471"/>
                  </a:lnTo>
                  <a:lnTo>
                    <a:pt x="818" y="548"/>
                  </a:lnTo>
                  <a:lnTo>
                    <a:pt x="835" y="583"/>
                  </a:lnTo>
                  <a:lnTo>
                    <a:pt x="840" y="622"/>
                  </a:lnTo>
                  <a:lnTo>
                    <a:pt x="703" y="875"/>
                  </a:lnTo>
                  <a:lnTo>
                    <a:pt x="656" y="942"/>
                  </a:lnTo>
                  <a:lnTo>
                    <a:pt x="650" y="1093"/>
                  </a:lnTo>
                  <a:lnTo>
                    <a:pt x="677" y="1230"/>
                  </a:lnTo>
                  <a:lnTo>
                    <a:pt x="752" y="1350"/>
                  </a:lnTo>
                  <a:lnTo>
                    <a:pt x="850" y="1441"/>
                  </a:lnTo>
                  <a:lnTo>
                    <a:pt x="966" y="1493"/>
                  </a:lnTo>
                  <a:lnTo>
                    <a:pt x="1089" y="1508"/>
                  </a:lnTo>
                  <a:lnTo>
                    <a:pt x="1222" y="1476"/>
                  </a:lnTo>
                  <a:lnTo>
                    <a:pt x="1363" y="1391"/>
                  </a:lnTo>
                  <a:lnTo>
                    <a:pt x="1549" y="1514"/>
                  </a:lnTo>
                  <a:lnTo>
                    <a:pt x="1405" y="1690"/>
                  </a:lnTo>
                  <a:lnTo>
                    <a:pt x="1335" y="1768"/>
                  </a:lnTo>
                  <a:lnTo>
                    <a:pt x="1247" y="1834"/>
                  </a:lnTo>
                  <a:lnTo>
                    <a:pt x="1025" y="1982"/>
                  </a:lnTo>
                  <a:lnTo>
                    <a:pt x="899" y="2041"/>
                  </a:lnTo>
                  <a:lnTo>
                    <a:pt x="773" y="2097"/>
                  </a:lnTo>
                  <a:lnTo>
                    <a:pt x="636" y="2126"/>
                  </a:lnTo>
                  <a:lnTo>
                    <a:pt x="502" y="2147"/>
                  </a:lnTo>
                  <a:lnTo>
                    <a:pt x="372" y="2147"/>
                  </a:lnTo>
                  <a:lnTo>
                    <a:pt x="238" y="2126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6" name="Freeform 50"/>
            <p:cNvSpPr>
              <a:spLocks/>
            </p:cNvSpPr>
            <p:nvPr/>
          </p:nvSpPr>
          <p:spPr bwMode="auto">
            <a:xfrm>
              <a:off x="1480" y="1539"/>
              <a:ext cx="48" cy="81"/>
            </a:xfrm>
            <a:custGeom>
              <a:avLst/>
              <a:gdLst/>
              <a:ahLst/>
              <a:cxnLst>
                <a:cxn ang="0">
                  <a:pos x="0" y="477"/>
                </a:cxn>
                <a:cxn ang="0">
                  <a:pos x="0" y="161"/>
                </a:cxn>
                <a:cxn ang="0">
                  <a:pos x="0" y="17"/>
                </a:cxn>
                <a:cxn ang="0">
                  <a:pos x="67" y="17"/>
                </a:cxn>
                <a:cxn ang="0">
                  <a:pos x="250" y="0"/>
                </a:cxn>
                <a:cxn ang="0">
                  <a:pos x="291" y="460"/>
                </a:cxn>
                <a:cxn ang="0">
                  <a:pos x="158" y="477"/>
                </a:cxn>
                <a:cxn ang="0">
                  <a:pos x="28" y="488"/>
                </a:cxn>
                <a:cxn ang="0">
                  <a:pos x="0" y="477"/>
                </a:cxn>
              </a:cxnLst>
              <a:rect l="0" t="0" r="r" b="b"/>
              <a:pathLst>
                <a:path w="291" h="488">
                  <a:moveTo>
                    <a:pt x="0" y="477"/>
                  </a:moveTo>
                  <a:lnTo>
                    <a:pt x="0" y="161"/>
                  </a:lnTo>
                  <a:lnTo>
                    <a:pt x="0" y="17"/>
                  </a:lnTo>
                  <a:lnTo>
                    <a:pt x="67" y="17"/>
                  </a:lnTo>
                  <a:lnTo>
                    <a:pt x="250" y="0"/>
                  </a:lnTo>
                  <a:lnTo>
                    <a:pt x="291" y="460"/>
                  </a:lnTo>
                  <a:lnTo>
                    <a:pt x="158" y="477"/>
                  </a:lnTo>
                  <a:lnTo>
                    <a:pt x="28" y="488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7" name="Freeform 51"/>
            <p:cNvSpPr>
              <a:spLocks/>
            </p:cNvSpPr>
            <p:nvPr/>
          </p:nvSpPr>
          <p:spPr bwMode="auto">
            <a:xfrm>
              <a:off x="257" y="1593"/>
              <a:ext cx="24" cy="2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114" y="14"/>
                </a:cxn>
                <a:cxn ang="0">
                  <a:pos x="145" y="49"/>
                </a:cxn>
                <a:cxn ang="0">
                  <a:pos x="145" y="98"/>
                </a:cxn>
                <a:cxn ang="0">
                  <a:pos x="114" y="148"/>
                </a:cxn>
                <a:cxn ang="0">
                  <a:pos x="82" y="161"/>
                </a:cxn>
                <a:cxn ang="0">
                  <a:pos x="50" y="154"/>
                </a:cxn>
                <a:cxn ang="0">
                  <a:pos x="29" y="133"/>
                </a:cxn>
                <a:cxn ang="0">
                  <a:pos x="11" y="113"/>
                </a:cxn>
                <a:cxn ang="0">
                  <a:pos x="0" y="78"/>
                </a:cxn>
                <a:cxn ang="0">
                  <a:pos x="5" y="46"/>
                </a:cxn>
                <a:cxn ang="0">
                  <a:pos x="15" y="17"/>
                </a:cxn>
                <a:cxn ang="0">
                  <a:pos x="43" y="0"/>
                </a:cxn>
              </a:cxnLst>
              <a:rect l="0" t="0" r="r" b="b"/>
              <a:pathLst>
                <a:path w="145" h="161">
                  <a:moveTo>
                    <a:pt x="43" y="0"/>
                  </a:moveTo>
                  <a:lnTo>
                    <a:pt x="114" y="14"/>
                  </a:lnTo>
                  <a:lnTo>
                    <a:pt x="145" y="49"/>
                  </a:lnTo>
                  <a:lnTo>
                    <a:pt x="145" y="98"/>
                  </a:lnTo>
                  <a:lnTo>
                    <a:pt x="114" y="148"/>
                  </a:lnTo>
                  <a:lnTo>
                    <a:pt x="82" y="161"/>
                  </a:lnTo>
                  <a:lnTo>
                    <a:pt x="50" y="154"/>
                  </a:lnTo>
                  <a:lnTo>
                    <a:pt x="29" y="133"/>
                  </a:lnTo>
                  <a:lnTo>
                    <a:pt x="11" y="113"/>
                  </a:lnTo>
                  <a:lnTo>
                    <a:pt x="0" y="78"/>
                  </a:lnTo>
                  <a:lnTo>
                    <a:pt x="5" y="46"/>
                  </a:lnTo>
                  <a:lnTo>
                    <a:pt x="15" y="1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8" name="Freeform 52"/>
            <p:cNvSpPr>
              <a:spLocks/>
            </p:cNvSpPr>
            <p:nvPr/>
          </p:nvSpPr>
          <p:spPr bwMode="auto">
            <a:xfrm>
              <a:off x="1528" y="1522"/>
              <a:ext cx="137" cy="95"/>
            </a:xfrm>
            <a:custGeom>
              <a:avLst/>
              <a:gdLst/>
              <a:ahLst/>
              <a:cxnLst>
                <a:cxn ang="0">
                  <a:pos x="75" y="555"/>
                </a:cxn>
                <a:cxn ang="0">
                  <a:pos x="26" y="334"/>
                </a:cxn>
                <a:cxn ang="0">
                  <a:pos x="0" y="99"/>
                </a:cxn>
                <a:cxn ang="0">
                  <a:pos x="377" y="46"/>
                </a:cxn>
                <a:cxn ang="0">
                  <a:pos x="753" y="0"/>
                </a:cxn>
                <a:cxn ang="0">
                  <a:pos x="795" y="116"/>
                </a:cxn>
                <a:cxn ang="0">
                  <a:pos x="809" y="225"/>
                </a:cxn>
                <a:cxn ang="0">
                  <a:pos x="820" y="345"/>
                </a:cxn>
                <a:cxn ang="0">
                  <a:pos x="791" y="468"/>
                </a:cxn>
                <a:cxn ang="0">
                  <a:pos x="96" y="570"/>
                </a:cxn>
                <a:cxn ang="0">
                  <a:pos x="75" y="555"/>
                </a:cxn>
              </a:cxnLst>
              <a:rect l="0" t="0" r="r" b="b"/>
              <a:pathLst>
                <a:path w="820" h="570">
                  <a:moveTo>
                    <a:pt x="75" y="555"/>
                  </a:moveTo>
                  <a:lnTo>
                    <a:pt x="26" y="334"/>
                  </a:lnTo>
                  <a:lnTo>
                    <a:pt x="0" y="99"/>
                  </a:lnTo>
                  <a:lnTo>
                    <a:pt x="377" y="46"/>
                  </a:lnTo>
                  <a:lnTo>
                    <a:pt x="753" y="0"/>
                  </a:lnTo>
                  <a:lnTo>
                    <a:pt x="795" y="116"/>
                  </a:lnTo>
                  <a:lnTo>
                    <a:pt x="809" y="225"/>
                  </a:lnTo>
                  <a:lnTo>
                    <a:pt x="820" y="345"/>
                  </a:lnTo>
                  <a:lnTo>
                    <a:pt x="791" y="468"/>
                  </a:lnTo>
                  <a:lnTo>
                    <a:pt x="96" y="570"/>
                  </a:lnTo>
                  <a:lnTo>
                    <a:pt x="75" y="555"/>
                  </a:lnTo>
                  <a:close/>
                </a:path>
              </a:pathLst>
            </a:custGeom>
            <a:solidFill>
              <a:srgbClr val="CC99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09" name="Freeform 53"/>
            <p:cNvSpPr>
              <a:spLocks/>
            </p:cNvSpPr>
            <p:nvPr/>
          </p:nvSpPr>
          <p:spPr bwMode="auto">
            <a:xfrm>
              <a:off x="1663" y="1504"/>
              <a:ext cx="90" cy="95"/>
            </a:xfrm>
            <a:custGeom>
              <a:avLst/>
              <a:gdLst/>
              <a:ahLst/>
              <a:cxnLst>
                <a:cxn ang="0">
                  <a:pos x="46" y="566"/>
                </a:cxn>
                <a:cxn ang="0">
                  <a:pos x="52" y="433"/>
                </a:cxn>
                <a:cxn ang="0">
                  <a:pos x="46" y="302"/>
                </a:cxn>
                <a:cxn ang="0">
                  <a:pos x="25" y="182"/>
                </a:cxn>
                <a:cxn ang="0">
                  <a:pos x="0" y="88"/>
                </a:cxn>
                <a:cxn ang="0">
                  <a:pos x="415" y="18"/>
                </a:cxn>
                <a:cxn ang="0">
                  <a:pos x="450" y="0"/>
                </a:cxn>
                <a:cxn ang="0">
                  <a:pos x="541" y="478"/>
                </a:cxn>
                <a:cxn ang="0">
                  <a:pos x="63" y="566"/>
                </a:cxn>
                <a:cxn ang="0">
                  <a:pos x="46" y="566"/>
                </a:cxn>
              </a:cxnLst>
              <a:rect l="0" t="0" r="r" b="b"/>
              <a:pathLst>
                <a:path w="541" h="566">
                  <a:moveTo>
                    <a:pt x="46" y="566"/>
                  </a:moveTo>
                  <a:lnTo>
                    <a:pt x="52" y="433"/>
                  </a:lnTo>
                  <a:lnTo>
                    <a:pt x="46" y="302"/>
                  </a:lnTo>
                  <a:lnTo>
                    <a:pt x="25" y="182"/>
                  </a:lnTo>
                  <a:lnTo>
                    <a:pt x="0" y="88"/>
                  </a:lnTo>
                  <a:lnTo>
                    <a:pt x="415" y="18"/>
                  </a:lnTo>
                  <a:lnTo>
                    <a:pt x="450" y="0"/>
                  </a:lnTo>
                  <a:lnTo>
                    <a:pt x="541" y="478"/>
                  </a:lnTo>
                  <a:lnTo>
                    <a:pt x="63" y="566"/>
                  </a:lnTo>
                  <a:lnTo>
                    <a:pt x="46" y="566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0" name="Freeform 54"/>
            <p:cNvSpPr>
              <a:spLocks/>
            </p:cNvSpPr>
            <p:nvPr/>
          </p:nvSpPr>
          <p:spPr bwMode="auto">
            <a:xfrm>
              <a:off x="251" y="1503"/>
              <a:ext cx="41" cy="48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8" y="59"/>
                </a:cxn>
                <a:cxn ang="0">
                  <a:pos x="40" y="27"/>
                </a:cxn>
                <a:cxn ang="0">
                  <a:pos x="71" y="6"/>
                </a:cxn>
                <a:cxn ang="0">
                  <a:pos x="110" y="0"/>
                </a:cxn>
                <a:cxn ang="0">
                  <a:pos x="184" y="24"/>
                </a:cxn>
                <a:cxn ang="0">
                  <a:pos x="236" y="91"/>
                </a:cxn>
                <a:cxn ang="0">
                  <a:pos x="246" y="161"/>
                </a:cxn>
                <a:cxn ang="0">
                  <a:pos x="229" y="220"/>
                </a:cxn>
                <a:cxn ang="0">
                  <a:pos x="198" y="259"/>
                </a:cxn>
                <a:cxn ang="0">
                  <a:pos x="152" y="287"/>
                </a:cxn>
                <a:cxn ang="0">
                  <a:pos x="110" y="287"/>
                </a:cxn>
                <a:cxn ang="0">
                  <a:pos x="64" y="259"/>
                </a:cxn>
                <a:cxn ang="0">
                  <a:pos x="29" y="206"/>
                </a:cxn>
                <a:cxn ang="0">
                  <a:pos x="0" y="112"/>
                </a:cxn>
              </a:cxnLst>
              <a:rect l="0" t="0" r="r" b="b"/>
              <a:pathLst>
                <a:path w="246" h="287">
                  <a:moveTo>
                    <a:pt x="0" y="112"/>
                  </a:moveTo>
                  <a:lnTo>
                    <a:pt x="18" y="59"/>
                  </a:lnTo>
                  <a:lnTo>
                    <a:pt x="40" y="27"/>
                  </a:lnTo>
                  <a:lnTo>
                    <a:pt x="71" y="6"/>
                  </a:lnTo>
                  <a:lnTo>
                    <a:pt x="110" y="0"/>
                  </a:lnTo>
                  <a:lnTo>
                    <a:pt x="184" y="24"/>
                  </a:lnTo>
                  <a:lnTo>
                    <a:pt x="236" y="91"/>
                  </a:lnTo>
                  <a:lnTo>
                    <a:pt x="246" y="161"/>
                  </a:lnTo>
                  <a:lnTo>
                    <a:pt x="229" y="220"/>
                  </a:lnTo>
                  <a:lnTo>
                    <a:pt x="198" y="259"/>
                  </a:lnTo>
                  <a:lnTo>
                    <a:pt x="152" y="287"/>
                  </a:lnTo>
                  <a:lnTo>
                    <a:pt x="110" y="287"/>
                  </a:lnTo>
                  <a:lnTo>
                    <a:pt x="64" y="259"/>
                  </a:lnTo>
                  <a:lnTo>
                    <a:pt x="29" y="206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1" name="Freeform 55"/>
            <p:cNvSpPr>
              <a:spLocks/>
            </p:cNvSpPr>
            <p:nvPr/>
          </p:nvSpPr>
          <p:spPr bwMode="auto">
            <a:xfrm>
              <a:off x="257" y="1510"/>
              <a:ext cx="27" cy="31"/>
            </a:xfrm>
            <a:custGeom>
              <a:avLst/>
              <a:gdLst/>
              <a:ahLst/>
              <a:cxnLst>
                <a:cxn ang="0">
                  <a:pos x="10" y="50"/>
                </a:cxn>
                <a:cxn ang="0">
                  <a:pos x="59" y="7"/>
                </a:cxn>
                <a:cxn ang="0">
                  <a:pos x="80" y="0"/>
                </a:cxn>
                <a:cxn ang="0">
                  <a:pos x="105" y="4"/>
                </a:cxn>
                <a:cxn ang="0">
                  <a:pos x="136" y="25"/>
                </a:cxn>
                <a:cxn ang="0">
                  <a:pos x="154" y="64"/>
                </a:cxn>
                <a:cxn ang="0">
                  <a:pos x="161" y="106"/>
                </a:cxn>
                <a:cxn ang="0">
                  <a:pos x="158" y="152"/>
                </a:cxn>
                <a:cxn ang="0">
                  <a:pos x="136" y="179"/>
                </a:cxn>
                <a:cxn ang="0">
                  <a:pos x="98" y="187"/>
                </a:cxn>
                <a:cxn ang="0">
                  <a:pos x="45" y="169"/>
                </a:cxn>
                <a:cxn ang="0">
                  <a:pos x="10" y="138"/>
                </a:cxn>
                <a:cxn ang="0">
                  <a:pos x="0" y="91"/>
                </a:cxn>
                <a:cxn ang="0">
                  <a:pos x="10" y="50"/>
                </a:cxn>
              </a:cxnLst>
              <a:rect l="0" t="0" r="r" b="b"/>
              <a:pathLst>
                <a:path w="161" h="187">
                  <a:moveTo>
                    <a:pt x="10" y="50"/>
                  </a:moveTo>
                  <a:lnTo>
                    <a:pt x="59" y="7"/>
                  </a:lnTo>
                  <a:lnTo>
                    <a:pt x="80" y="0"/>
                  </a:lnTo>
                  <a:lnTo>
                    <a:pt x="105" y="4"/>
                  </a:lnTo>
                  <a:lnTo>
                    <a:pt x="136" y="25"/>
                  </a:lnTo>
                  <a:lnTo>
                    <a:pt x="154" y="64"/>
                  </a:lnTo>
                  <a:lnTo>
                    <a:pt x="161" y="106"/>
                  </a:lnTo>
                  <a:lnTo>
                    <a:pt x="158" y="152"/>
                  </a:lnTo>
                  <a:lnTo>
                    <a:pt x="136" y="179"/>
                  </a:lnTo>
                  <a:lnTo>
                    <a:pt x="98" y="187"/>
                  </a:lnTo>
                  <a:lnTo>
                    <a:pt x="45" y="169"/>
                  </a:lnTo>
                  <a:lnTo>
                    <a:pt x="10" y="138"/>
                  </a:lnTo>
                  <a:lnTo>
                    <a:pt x="0" y="91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2" name="Freeform 56"/>
            <p:cNvSpPr>
              <a:spLocks/>
            </p:cNvSpPr>
            <p:nvPr/>
          </p:nvSpPr>
          <p:spPr bwMode="auto">
            <a:xfrm>
              <a:off x="1404" y="1488"/>
              <a:ext cx="51" cy="50"/>
            </a:xfrm>
            <a:custGeom>
              <a:avLst/>
              <a:gdLst/>
              <a:ahLst/>
              <a:cxnLst>
                <a:cxn ang="0">
                  <a:pos x="14" y="236"/>
                </a:cxn>
                <a:cxn ang="0">
                  <a:pos x="0" y="141"/>
                </a:cxn>
                <a:cxn ang="0">
                  <a:pos x="31" y="50"/>
                </a:cxn>
                <a:cxn ang="0">
                  <a:pos x="59" y="18"/>
                </a:cxn>
                <a:cxn ang="0">
                  <a:pos x="102" y="0"/>
                </a:cxn>
                <a:cxn ang="0">
                  <a:pos x="161" y="5"/>
                </a:cxn>
                <a:cxn ang="0">
                  <a:pos x="235" y="32"/>
                </a:cxn>
                <a:cxn ang="0">
                  <a:pos x="295" y="99"/>
                </a:cxn>
                <a:cxn ang="0">
                  <a:pos x="308" y="131"/>
                </a:cxn>
                <a:cxn ang="0">
                  <a:pos x="308" y="159"/>
                </a:cxn>
                <a:cxn ang="0">
                  <a:pos x="295" y="219"/>
                </a:cxn>
                <a:cxn ang="0">
                  <a:pos x="249" y="264"/>
                </a:cxn>
                <a:cxn ang="0">
                  <a:pos x="193" y="289"/>
                </a:cxn>
                <a:cxn ang="0">
                  <a:pos x="129" y="299"/>
                </a:cxn>
                <a:cxn ang="0">
                  <a:pos x="59" y="286"/>
                </a:cxn>
                <a:cxn ang="0">
                  <a:pos x="14" y="236"/>
                </a:cxn>
              </a:cxnLst>
              <a:rect l="0" t="0" r="r" b="b"/>
              <a:pathLst>
                <a:path w="308" h="299">
                  <a:moveTo>
                    <a:pt x="14" y="236"/>
                  </a:moveTo>
                  <a:lnTo>
                    <a:pt x="0" y="141"/>
                  </a:lnTo>
                  <a:lnTo>
                    <a:pt x="31" y="50"/>
                  </a:lnTo>
                  <a:lnTo>
                    <a:pt x="59" y="18"/>
                  </a:lnTo>
                  <a:lnTo>
                    <a:pt x="102" y="0"/>
                  </a:lnTo>
                  <a:lnTo>
                    <a:pt x="161" y="5"/>
                  </a:lnTo>
                  <a:lnTo>
                    <a:pt x="235" y="32"/>
                  </a:lnTo>
                  <a:lnTo>
                    <a:pt x="295" y="99"/>
                  </a:lnTo>
                  <a:lnTo>
                    <a:pt x="308" y="131"/>
                  </a:lnTo>
                  <a:lnTo>
                    <a:pt x="308" y="159"/>
                  </a:lnTo>
                  <a:lnTo>
                    <a:pt x="295" y="219"/>
                  </a:lnTo>
                  <a:lnTo>
                    <a:pt x="249" y="264"/>
                  </a:lnTo>
                  <a:lnTo>
                    <a:pt x="193" y="289"/>
                  </a:lnTo>
                  <a:lnTo>
                    <a:pt x="129" y="299"/>
                  </a:lnTo>
                  <a:lnTo>
                    <a:pt x="59" y="286"/>
                  </a:lnTo>
                  <a:lnTo>
                    <a:pt x="14" y="2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3" name="Freeform 57"/>
            <p:cNvSpPr>
              <a:spLocks/>
            </p:cNvSpPr>
            <p:nvPr/>
          </p:nvSpPr>
          <p:spPr bwMode="auto">
            <a:xfrm>
              <a:off x="2150" y="1285"/>
              <a:ext cx="167" cy="256"/>
            </a:xfrm>
            <a:custGeom>
              <a:avLst/>
              <a:gdLst/>
              <a:ahLst/>
              <a:cxnLst>
                <a:cxn ang="0">
                  <a:pos x="0" y="1536"/>
                </a:cxn>
                <a:cxn ang="0">
                  <a:pos x="396" y="776"/>
                </a:cxn>
                <a:cxn ang="0">
                  <a:pos x="829" y="0"/>
                </a:cxn>
                <a:cxn ang="0">
                  <a:pos x="997" y="11"/>
                </a:cxn>
                <a:cxn ang="0">
                  <a:pos x="158" y="1511"/>
                </a:cxn>
                <a:cxn ang="0">
                  <a:pos x="0" y="1536"/>
                </a:cxn>
              </a:cxnLst>
              <a:rect l="0" t="0" r="r" b="b"/>
              <a:pathLst>
                <a:path w="997" h="1536">
                  <a:moveTo>
                    <a:pt x="0" y="1536"/>
                  </a:moveTo>
                  <a:lnTo>
                    <a:pt x="396" y="776"/>
                  </a:lnTo>
                  <a:lnTo>
                    <a:pt x="829" y="0"/>
                  </a:lnTo>
                  <a:lnTo>
                    <a:pt x="997" y="11"/>
                  </a:lnTo>
                  <a:lnTo>
                    <a:pt x="158" y="1511"/>
                  </a:lnTo>
                  <a:lnTo>
                    <a:pt x="0" y="15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4" name="Freeform 58"/>
            <p:cNvSpPr>
              <a:spLocks/>
            </p:cNvSpPr>
            <p:nvPr/>
          </p:nvSpPr>
          <p:spPr bwMode="auto">
            <a:xfrm>
              <a:off x="1961" y="1149"/>
              <a:ext cx="317" cy="392"/>
            </a:xfrm>
            <a:custGeom>
              <a:avLst/>
              <a:gdLst/>
              <a:ahLst/>
              <a:cxnLst>
                <a:cxn ang="0">
                  <a:pos x="1068" y="2354"/>
                </a:cxn>
                <a:cxn ang="0">
                  <a:pos x="811" y="2185"/>
                </a:cxn>
                <a:cxn ang="0">
                  <a:pos x="544" y="1992"/>
                </a:cxn>
                <a:cxn ang="0">
                  <a:pos x="0" y="1591"/>
                </a:cxn>
                <a:cxn ang="0">
                  <a:pos x="239" y="1163"/>
                </a:cxn>
                <a:cxn ang="0">
                  <a:pos x="284" y="1155"/>
                </a:cxn>
                <a:cxn ang="0">
                  <a:pos x="362" y="1159"/>
                </a:cxn>
                <a:cxn ang="0">
                  <a:pos x="432" y="1163"/>
                </a:cxn>
                <a:cxn ang="0">
                  <a:pos x="509" y="1148"/>
                </a:cxn>
                <a:cxn ang="0">
                  <a:pos x="579" y="1081"/>
                </a:cxn>
                <a:cxn ang="0">
                  <a:pos x="621" y="1008"/>
                </a:cxn>
                <a:cxn ang="0">
                  <a:pos x="635" y="917"/>
                </a:cxn>
                <a:cxn ang="0">
                  <a:pos x="611" y="832"/>
                </a:cxn>
                <a:cxn ang="0">
                  <a:pos x="393" y="850"/>
                </a:cxn>
                <a:cxn ang="0">
                  <a:pos x="937" y="0"/>
                </a:cxn>
                <a:cxn ang="0">
                  <a:pos x="1904" y="783"/>
                </a:cxn>
                <a:cxn ang="0">
                  <a:pos x="1715" y="1163"/>
                </a:cxn>
                <a:cxn ang="0">
                  <a:pos x="1507" y="1538"/>
                </a:cxn>
                <a:cxn ang="0">
                  <a:pos x="1075" y="2319"/>
                </a:cxn>
                <a:cxn ang="0">
                  <a:pos x="1068" y="2354"/>
                </a:cxn>
              </a:cxnLst>
              <a:rect l="0" t="0" r="r" b="b"/>
              <a:pathLst>
                <a:path w="1904" h="2354">
                  <a:moveTo>
                    <a:pt x="1068" y="2354"/>
                  </a:moveTo>
                  <a:lnTo>
                    <a:pt x="811" y="2185"/>
                  </a:lnTo>
                  <a:lnTo>
                    <a:pt x="544" y="1992"/>
                  </a:lnTo>
                  <a:lnTo>
                    <a:pt x="0" y="1591"/>
                  </a:lnTo>
                  <a:lnTo>
                    <a:pt x="239" y="1163"/>
                  </a:lnTo>
                  <a:lnTo>
                    <a:pt x="284" y="1155"/>
                  </a:lnTo>
                  <a:lnTo>
                    <a:pt x="362" y="1159"/>
                  </a:lnTo>
                  <a:lnTo>
                    <a:pt x="432" y="1163"/>
                  </a:lnTo>
                  <a:lnTo>
                    <a:pt x="509" y="1148"/>
                  </a:lnTo>
                  <a:lnTo>
                    <a:pt x="579" y="1081"/>
                  </a:lnTo>
                  <a:lnTo>
                    <a:pt x="621" y="1008"/>
                  </a:lnTo>
                  <a:lnTo>
                    <a:pt x="635" y="917"/>
                  </a:lnTo>
                  <a:lnTo>
                    <a:pt x="611" y="832"/>
                  </a:lnTo>
                  <a:lnTo>
                    <a:pt x="393" y="850"/>
                  </a:lnTo>
                  <a:lnTo>
                    <a:pt x="937" y="0"/>
                  </a:lnTo>
                  <a:lnTo>
                    <a:pt x="1904" y="783"/>
                  </a:lnTo>
                  <a:lnTo>
                    <a:pt x="1715" y="1163"/>
                  </a:lnTo>
                  <a:lnTo>
                    <a:pt x="1507" y="1538"/>
                  </a:lnTo>
                  <a:lnTo>
                    <a:pt x="1075" y="2319"/>
                  </a:lnTo>
                  <a:lnTo>
                    <a:pt x="1068" y="2354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5" name="Freeform 59"/>
            <p:cNvSpPr>
              <a:spLocks/>
            </p:cNvSpPr>
            <p:nvPr/>
          </p:nvSpPr>
          <p:spPr bwMode="auto">
            <a:xfrm>
              <a:off x="1377" y="810"/>
              <a:ext cx="365" cy="724"/>
            </a:xfrm>
            <a:custGeom>
              <a:avLst/>
              <a:gdLst/>
              <a:ahLst/>
              <a:cxnLst>
                <a:cxn ang="0">
                  <a:pos x="625" y="4343"/>
                </a:cxn>
                <a:cxn ang="0">
                  <a:pos x="618" y="3872"/>
                </a:cxn>
                <a:cxn ang="0">
                  <a:pos x="593" y="3377"/>
                </a:cxn>
                <a:cxn ang="0">
                  <a:pos x="558" y="2861"/>
                </a:cxn>
                <a:cxn ang="0">
                  <a:pos x="505" y="2334"/>
                </a:cxn>
                <a:cxn ang="0">
                  <a:pos x="470" y="2070"/>
                </a:cxn>
                <a:cxn ang="0">
                  <a:pos x="425" y="1816"/>
                </a:cxn>
                <a:cxn ang="0">
                  <a:pos x="379" y="1556"/>
                </a:cxn>
                <a:cxn ang="0">
                  <a:pos x="320" y="1310"/>
                </a:cxn>
                <a:cxn ang="0">
                  <a:pos x="256" y="1064"/>
                </a:cxn>
                <a:cxn ang="0">
                  <a:pos x="182" y="833"/>
                </a:cxn>
                <a:cxn ang="0">
                  <a:pos x="106" y="607"/>
                </a:cxn>
                <a:cxn ang="0">
                  <a:pos x="7" y="393"/>
                </a:cxn>
                <a:cxn ang="0">
                  <a:pos x="0" y="317"/>
                </a:cxn>
                <a:cxn ang="0">
                  <a:pos x="13" y="211"/>
                </a:cxn>
                <a:cxn ang="0">
                  <a:pos x="74" y="95"/>
                </a:cxn>
                <a:cxn ang="0">
                  <a:pos x="126" y="45"/>
                </a:cxn>
                <a:cxn ang="0">
                  <a:pos x="197" y="0"/>
                </a:cxn>
                <a:cxn ang="0">
                  <a:pos x="228" y="203"/>
                </a:cxn>
                <a:cxn ang="0">
                  <a:pos x="358" y="299"/>
                </a:cxn>
                <a:cxn ang="0">
                  <a:pos x="484" y="362"/>
                </a:cxn>
                <a:cxn ang="0">
                  <a:pos x="611" y="401"/>
                </a:cxn>
                <a:cxn ang="0">
                  <a:pos x="738" y="425"/>
                </a:cxn>
                <a:cxn ang="0">
                  <a:pos x="857" y="425"/>
                </a:cxn>
                <a:cxn ang="0">
                  <a:pos x="970" y="414"/>
                </a:cxn>
                <a:cxn ang="0">
                  <a:pos x="1190" y="393"/>
                </a:cxn>
                <a:cxn ang="0">
                  <a:pos x="1251" y="352"/>
                </a:cxn>
                <a:cxn ang="0">
                  <a:pos x="1219" y="302"/>
                </a:cxn>
                <a:cxn ang="0">
                  <a:pos x="1272" y="80"/>
                </a:cxn>
                <a:cxn ang="0">
                  <a:pos x="1318" y="80"/>
                </a:cxn>
                <a:cxn ang="0">
                  <a:pos x="1430" y="147"/>
                </a:cxn>
                <a:cxn ang="0">
                  <a:pos x="1430" y="158"/>
                </a:cxn>
                <a:cxn ang="0">
                  <a:pos x="1454" y="250"/>
                </a:cxn>
                <a:cxn ang="0">
                  <a:pos x="1447" y="341"/>
                </a:cxn>
                <a:cxn ang="0">
                  <a:pos x="1430" y="429"/>
                </a:cxn>
                <a:cxn ang="0">
                  <a:pos x="1384" y="516"/>
                </a:cxn>
                <a:cxn ang="0">
                  <a:pos x="1363" y="534"/>
                </a:cxn>
                <a:cxn ang="0">
                  <a:pos x="1353" y="594"/>
                </a:cxn>
                <a:cxn ang="0">
                  <a:pos x="1401" y="583"/>
                </a:cxn>
                <a:cxn ang="0">
                  <a:pos x="1468" y="513"/>
                </a:cxn>
                <a:cxn ang="0">
                  <a:pos x="1626" y="1146"/>
                </a:cxn>
                <a:cxn ang="0">
                  <a:pos x="1704" y="1462"/>
                </a:cxn>
                <a:cxn ang="0">
                  <a:pos x="1781" y="1789"/>
                </a:cxn>
                <a:cxn ang="0">
                  <a:pos x="1898" y="2364"/>
                </a:cxn>
                <a:cxn ang="0">
                  <a:pos x="2010" y="2944"/>
                </a:cxn>
                <a:cxn ang="0">
                  <a:pos x="2101" y="3528"/>
                </a:cxn>
                <a:cxn ang="0">
                  <a:pos x="2192" y="4111"/>
                </a:cxn>
                <a:cxn ang="0">
                  <a:pos x="1556" y="4241"/>
                </a:cxn>
                <a:cxn ang="0">
                  <a:pos x="924" y="4322"/>
                </a:cxn>
                <a:cxn ang="0">
                  <a:pos x="762" y="4340"/>
                </a:cxn>
                <a:cxn ang="0">
                  <a:pos x="625" y="4343"/>
                </a:cxn>
              </a:cxnLst>
              <a:rect l="0" t="0" r="r" b="b"/>
              <a:pathLst>
                <a:path w="2192" h="4343">
                  <a:moveTo>
                    <a:pt x="625" y="4343"/>
                  </a:moveTo>
                  <a:lnTo>
                    <a:pt x="618" y="3872"/>
                  </a:lnTo>
                  <a:lnTo>
                    <a:pt x="593" y="3377"/>
                  </a:lnTo>
                  <a:lnTo>
                    <a:pt x="558" y="2861"/>
                  </a:lnTo>
                  <a:lnTo>
                    <a:pt x="505" y="2334"/>
                  </a:lnTo>
                  <a:lnTo>
                    <a:pt x="470" y="2070"/>
                  </a:lnTo>
                  <a:lnTo>
                    <a:pt x="425" y="1816"/>
                  </a:lnTo>
                  <a:lnTo>
                    <a:pt x="379" y="1556"/>
                  </a:lnTo>
                  <a:lnTo>
                    <a:pt x="320" y="1310"/>
                  </a:lnTo>
                  <a:lnTo>
                    <a:pt x="256" y="1064"/>
                  </a:lnTo>
                  <a:lnTo>
                    <a:pt x="182" y="833"/>
                  </a:lnTo>
                  <a:lnTo>
                    <a:pt x="106" y="607"/>
                  </a:lnTo>
                  <a:lnTo>
                    <a:pt x="7" y="393"/>
                  </a:lnTo>
                  <a:lnTo>
                    <a:pt x="0" y="317"/>
                  </a:lnTo>
                  <a:lnTo>
                    <a:pt x="13" y="211"/>
                  </a:lnTo>
                  <a:lnTo>
                    <a:pt x="74" y="95"/>
                  </a:lnTo>
                  <a:lnTo>
                    <a:pt x="126" y="45"/>
                  </a:lnTo>
                  <a:lnTo>
                    <a:pt x="197" y="0"/>
                  </a:lnTo>
                  <a:lnTo>
                    <a:pt x="228" y="203"/>
                  </a:lnTo>
                  <a:lnTo>
                    <a:pt x="358" y="299"/>
                  </a:lnTo>
                  <a:lnTo>
                    <a:pt x="484" y="362"/>
                  </a:lnTo>
                  <a:lnTo>
                    <a:pt x="611" y="401"/>
                  </a:lnTo>
                  <a:lnTo>
                    <a:pt x="738" y="425"/>
                  </a:lnTo>
                  <a:lnTo>
                    <a:pt x="857" y="425"/>
                  </a:lnTo>
                  <a:lnTo>
                    <a:pt x="970" y="414"/>
                  </a:lnTo>
                  <a:lnTo>
                    <a:pt x="1190" y="393"/>
                  </a:lnTo>
                  <a:lnTo>
                    <a:pt x="1251" y="352"/>
                  </a:lnTo>
                  <a:lnTo>
                    <a:pt x="1219" y="302"/>
                  </a:lnTo>
                  <a:lnTo>
                    <a:pt x="1272" y="80"/>
                  </a:lnTo>
                  <a:lnTo>
                    <a:pt x="1318" y="80"/>
                  </a:lnTo>
                  <a:lnTo>
                    <a:pt x="1430" y="147"/>
                  </a:lnTo>
                  <a:lnTo>
                    <a:pt x="1430" y="158"/>
                  </a:lnTo>
                  <a:lnTo>
                    <a:pt x="1454" y="250"/>
                  </a:lnTo>
                  <a:lnTo>
                    <a:pt x="1447" y="341"/>
                  </a:lnTo>
                  <a:lnTo>
                    <a:pt x="1430" y="429"/>
                  </a:lnTo>
                  <a:lnTo>
                    <a:pt x="1384" y="516"/>
                  </a:lnTo>
                  <a:lnTo>
                    <a:pt x="1363" y="534"/>
                  </a:lnTo>
                  <a:lnTo>
                    <a:pt x="1353" y="594"/>
                  </a:lnTo>
                  <a:lnTo>
                    <a:pt x="1401" y="583"/>
                  </a:lnTo>
                  <a:lnTo>
                    <a:pt x="1468" y="513"/>
                  </a:lnTo>
                  <a:lnTo>
                    <a:pt x="1626" y="1146"/>
                  </a:lnTo>
                  <a:lnTo>
                    <a:pt x="1704" y="1462"/>
                  </a:lnTo>
                  <a:lnTo>
                    <a:pt x="1781" y="1789"/>
                  </a:lnTo>
                  <a:lnTo>
                    <a:pt x="1898" y="2364"/>
                  </a:lnTo>
                  <a:lnTo>
                    <a:pt x="2010" y="2944"/>
                  </a:lnTo>
                  <a:lnTo>
                    <a:pt x="2101" y="3528"/>
                  </a:lnTo>
                  <a:lnTo>
                    <a:pt x="2192" y="4111"/>
                  </a:lnTo>
                  <a:lnTo>
                    <a:pt x="1556" y="4241"/>
                  </a:lnTo>
                  <a:lnTo>
                    <a:pt x="924" y="4322"/>
                  </a:lnTo>
                  <a:lnTo>
                    <a:pt x="762" y="4340"/>
                  </a:lnTo>
                  <a:lnTo>
                    <a:pt x="625" y="4343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6" name="Freeform 60"/>
            <p:cNvSpPr>
              <a:spLocks/>
            </p:cNvSpPr>
            <p:nvPr/>
          </p:nvSpPr>
          <p:spPr bwMode="auto">
            <a:xfrm>
              <a:off x="1409" y="1494"/>
              <a:ext cx="35" cy="36"/>
            </a:xfrm>
            <a:custGeom>
              <a:avLst/>
              <a:gdLst/>
              <a:ahLst/>
              <a:cxnLst>
                <a:cxn ang="0">
                  <a:pos x="0" y="168"/>
                </a:cxn>
                <a:cxn ang="0">
                  <a:pos x="0" y="119"/>
                </a:cxn>
                <a:cxn ang="0">
                  <a:pos x="10" y="80"/>
                </a:cxn>
                <a:cxn ang="0">
                  <a:pos x="52" y="17"/>
                </a:cxn>
                <a:cxn ang="0">
                  <a:pos x="80" y="3"/>
                </a:cxn>
                <a:cxn ang="0">
                  <a:pos x="123" y="0"/>
                </a:cxn>
                <a:cxn ang="0">
                  <a:pos x="158" y="17"/>
                </a:cxn>
                <a:cxn ang="0">
                  <a:pos x="182" y="53"/>
                </a:cxn>
                <a:cxn ang="0">
                  <a:pos x="207" y="91"/>
                </a:cxn>
                <a:cxn ang="0">
                  <a:pos x="207" y="126"/>
                </a:cxn>
                <a:cxn ang="0">
                  <a:pos x="200" y="168"/>
                </a:cxn>
                <a:cxn ang="0">
                  <a:pos x="168" y="200"/>
                </a:cxn>
                <a:cxn ang="0">
                  <a:pos x="140" y="214"/>
                </a:cxn>
                <a:cxn ang="0">
                  <a:pos x="52" y="206"/>
                </a:cxn>
                <a:cxn ang="0">
                  <a:pos x="0" y="168"/>
                </a:cxn>
              </a:cxnLst>
              <a:rect l="0" t="0" r="r" b="b"/>
              <a:pathLst>
                <a:path w="207" h="214">
                  <a:moveTo>
                    <a:pt x="0" y="168"/>
                  </a:moveTo>
                  <a:lnTo>
                    <a:pt x="0" y="119"/>
                  </a:lnTo>
                  <a:lnTo>
                    <a:pt x="10" y="80"/>
                  </a:lnTo>
                  <a:lnTo>
                    <a:pt x="52" y="17"/>
                  </a:lnTo>
                  <a:lnTo>
                    <a:pt x="80" y="3"/>
                  </a:lnTo>
                  <a:lnTo>
                    <a:pt x="123" y="0"/>
                  </a:lnTo>
                  <a:lnTo>
                    <a:pt x="158" y="17"/>
                  </a:lnTo>
                  <a:lnTo>
                    <a:pt x="182" y="53"/>
                  </a:lnTo>
                  <a:lnTo>
                    <a:pt x="207" y="91"/>
                  </a:lnTo>
                  <a:lnTo>
                    <a:pt x="207" y="126"/>
                  </a:lnTo>
                  <a:lnTo>
                    <a:pt x="200" y="168"/>
                  </a:lnTo>
                  <a:lnTo>
                    <a:pt x="168" y="200"/>
                  </a:lnTo>
                  <a:lnTo>
                    <a:pt x="140" y="214"/>
                  </a:lnTo>
                  <a:lnTo>
                    <a:pt x="52" y="20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CC99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7" name="Freeform 61"/>
            <p:cNvSpPr>
              <a:spLocks/>
            </p:cNvSpPr>
            <p:nvPr/>
          </p:nvSpPr>
          <p:spPr bwMode="auto">
            <a:xfrm>
              <a:off x="1952" y="1422"/>
              <a:ext cx="100" cy="89"/>
            </a:xfrm>
            <a:custGeom>
              <a:avLst/>
              <a:gdLst/>
              <a:ahLst/>
              <a:cxnLst>
                <a:cxn ang="0">
                  <a:pos x="35" y="310"/>
                </a:cxn>
                <a:cxn ang="0">
                  <a:pos x="0" y="155"/>
                </a:cxn>
                <a:cxn ang="0">
                  <a:pos x="14" y="0"/>
                </a:cxn>
                <a:cxn ang="0">
                  <a:pos x="600" y="436"/>
                </a:cxn>
                <a:cxn ang="0">
                  <a:pos x="544" y="492"/>
                </a:cxn>
                <a:cxn ang="0">
                  <a:pos x="466" y="524"/>
                </a:cxn>
                <a:cxn ang="0">
                  <a:pos x="386" y="531"/>
                </a:cxn>
                <a:cxn ang="0">
                  <a:pos x="302" y="516"/>
                </a:cxn>
                <a:cxn ang="0">
                  <a:pos x="217" y="486"/>
                </a:cxn>
                <a:cxn ang="0">
                  <a:pos x="147" y="436"/>
                </a:cxn>
                <a:cxn ang="0">
                  <a:pos x="80" y="376"/>
                </a:cxn>
                <a:cxn ang="0">
                  <a:pos x="35" y="310"/>
                </a:cxn>
              </a:cxnLst>
              <a:rect l="0" t="0" r="r" b="b"/>
              <a:pathLst>
                <a:path w="600" h="531">
                  <a:moveTo>
                    <a:pt x="35" y="310"/>
                  </a:moveTo>
                  <a:lnTo>
                    <a:pt x="0" y="155"/>
                  </a:lnTo>
                  <a:lnTo>
                    <a:pt x="14" y="0"/>
                  </a:lnTo>
                  <a:lnTo>
                    <a:pt x="600" y="436"/>
                  </a:lnTo>
                  <a:lnTo>
                    <a:pt x="544" y="492"/>
                  </a:lnTo>
                  <a:lnTo>
                    <a:pt x="466" y="524"/>
                  </a:lnTo>
                  <a:lnTo>
                    <a:pt x="386" y="531"/>
                  </a:lnTo>
                  <a:lnTo>
                    <a:pt x="302" y="516"/>
                  </a:lnTo>
                  <a:lnTo>
                    <a:pt x="217" y="486"/>
                  </a:lnTo>
                  <a:lnTo>
                    <a:pt x="147" y="436"/>
                  </a:lnTo>
                  <a:lnTo>
                    <a:pt x="80" y="376"/>
                  </a:lnTo>
                  <a:lnTo>
                    <a:pt x="35" y="310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8" name="Freeform 62"/>
            <p:cNvSpPr>
              <a:spLocks/>
            </p:cNvSpPr>
            <p:nvPr/>
          </p:nvSpPr>
          <p:spPr bwMode="auto">
            <a:xfrm>
              <a:off x="748" y="1437"/>
              <a:ext cx="16" cy="49"/>
            </a:xfrm>
            <a:custGeom>
              <a:avLst/>
              <a:gdLst/>
              <a:ahLst/>
              <a:cxnLst>
                <a:cxn ang="0">
                  <a:pos x="27" y="292"/>
                </a:cxn>
                <a:cxn ang="0">
                  <a:pos x="27" y="144"/>
                </a:cxn>
                <a:cxn ang="0">
                  <a:pos x="0" y="0"/>
                </a:cxn>
                <a:cxn ang="0">
                  <a:pos x="80" y="0"/>
                </a:cxn>
                <a:cxn ang="0">
                  <a:pos x="97" y="281"/>
                </a:cxn>
                <a:cxn ang="0">
                  <a:pos x="45" y="292"/>
                </a:cxn>
                <a:cxn ang="0">
                  <a:pos x="27" y="292"/>
                </a:cxn>
              </a:cxnLst>
              <a:rect l="0" t="0" r="r" b="b"/>
              <a:pathLst>
                <a:path w="97" h="292">
                  <a:moveTo>
                    <a:pt x="27" y="292"/>
                  </a:moveTo>
                  <a:lnTo>
                    <a:pt x="27" y="144"/>
                  </a:lnTo>
                  <a:lnTo>
                    <a:pt x="0" y="0"/>
                  </a:lnTo>
                  <a:lnTo>
                    <a:pt x="80" y="0"/>
                  </a:lnTo>
                  <a:lnTo>
                    <a:pt x="97" y="281"/>
                  </a:lnTo>
                  <a:lnTo>
                    <a:pt x="45" y="292"/>
                  </a:lnTo>
                  <a:lnTo>
                    <a:pt x="27" y="2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19" name="Freeform 63"/>
            <p:cNvSpPr>
              <a:spLocks/>
            </p:cNvSpPr>
            <p:nvPr/>
          </p:nvSpPr>
          <p:spPr bwMode="auto">
            <a:xfrm>
              <a:off x="772" y="1431"/>
              <a:ext cx="90" cy="53"/>
            </a:xfrm>
            <a:custGeom>
              <a:avLst/>
              <a:gdLst/>
              <a:ahLst/>
              <a:cxnLst>
                <a:cxn ang="0">
                  <a:pos x="41" y="305"/>
                </a:cxn>
                <a:cxn ang="0">
                  <a:pos x="14" y="243"/>
                </a:cxn>
                <a:cxn ang="0">
                  <a:pos x="3" y="176"/>
                </a:cxn>
                <a:cxn ang="0">
                  <a:pos x="0" y="102"/>
                </a:cxn>
                <a:cxn ang="0">
                  <a:pos x="3" y="35"/>
                </a:cxn>
                <a:cxn ang="0">
                  <a:pos x="266" y="29"/>
                </a:cxn>
                <a:cxn ang="0">
                  <a:pos x="527" y="0"/>
                </a:cxn>
                <a:cxn ang="0">
                  <a:pos x="544" y="130"/>
                </a:cxn>
                <a:cxn ang="0">
                  <a:pos x="512" y="260"/>
                </a:cxn>
                <a:cxn ang="0">
                  <a:pos x="63" y="316"/>
                </a:cxn>
                <a:cxn ang="0">
                  <a:pos x="41" y="305"/>
                </a:cxn>
              </a:cxnLst>
              <a:rect l="0" t="0" r="r" b="b"/>
              <a:pathLst>
                <a:path w="544" h="316">
                  <a:moveTo>
                    <a:pt x="41" y="305"/>
                  </a:moveTo>
                  <a:lnTo>
                    <a:pt x="14" y="243"/>
                  </a:lnTo>
                  <a:lnTo>
                    <a:pt x="3" y="176"/>
                  </a:lnTo>
                  <a:lnTo>
                    <a:pt x="0" y="102"/>
                  </a:lnTo>
                  <a:lnTo>
                    <a:pt x="3" y="35"/>
                  </a:lnTo>
                  <a:lnTo>
                    <a:pt x="266" y="29"/>
                  </a:lnTo>
                  <a:lnTo>
                    <a:pt x="527" y="0"/>
                  </a:lnTo>
                  <a:lnTo>
                    <a:pt x="544" y="130"/>
                  </a:lnTo>
                  <a:lnTo>
                    <a:pt x="512" y="260"/>
                  </a:lnTo>
                  <a:lnTo>
                    <a:pt x="63" y="316"/>
                  </a:lnTo>
                  <a:lnTo>
                    <a:pt x="41" y="305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0" name="Freeform 64"/>
            <p:cNvSpPr>
              <a:spLocks/>
            </p:cNvSpPr>
            <p:nvPr/>
          </p:nvSpPr>
          <p:spPr bwMode="auto">
            <a:xfrm>
              <a:off x="869" y="1429"/>
              <a:ext cx="23" cy="46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134" y="7"/>
                </a:cxn>
                <a:cxn ang="0">
                  <a:pos x="134" y="14"/>
                </a:cxn>
                <a:cxn ang="0">
                  <a:pos x="127" y="228"/>
                </a:cxn>
                <a:cxn ang="0">
                  <a:pos x="18" y="274"/>
                </a:cxn>
                <a:cxn ang="0">
                  <a:pos x="0" y="274"/>
                </a:cxn>
                <a:cxn ang="0">
                  <a:pos x="0" y="7"/>
                </a:cxn>
                <a:cxn ang="0">
                  <a:pos x="43" y="0"/>
                </a:cxn>
              </a:cxnLst>
              <a:rect l="0" t="0" r="r" b="b"/>
              <a:pathLst>
                <a:path w="134" h="274">
                  <a:moveTo>
                    <a:pt x="43" y="0"/>
                  </a:moveTo>
                  <a:lnTo>
                    <a:pt x="134" y="7"/>
                  </a:lnTo>
                  <a:lnTo>
                    <a:pt x="134" y="14"/>
                  </a:lnTo>
                  <a:lnTo>
                    <a:pt x="127" y="228"/>
                  </a:lnTo>
                  <a:lnTo>
                    <a:pt x="18" y="274"/>
                  </a:lnTo>
                  <a:lnTo>
                    <a:pt x="0" y="274"/>
                  </a:lnTo>
                  <a:lnTo>
                    <a:pt x="0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1" name="Freeform 65"/>
            <p:cNvSpPr>
              <a:spLocks/>
            </p:cNvSpPr>
            <p:nvPr/>
          </p:nvSpPr>
          <p:spPr bwMode="auto">
            <a:xfrm>
              <a:off x="797" y="786"/>
              <a:ext cx="96" cy="639"/>
            </a:xfrm>
            <a:custGeom>
              <a:avLst/>
              <a:gdLst/>
              <a:ahLst/>
              <a:cxnLst>
                <a:cxn ang="0">
                  <a:pos x="576" y="3823"/>
                </a:cxn>
                <a:cxn ang="0">
                  <a:pos x="545" y="3823"/>
                </a:cxn>
                <a:cxn ang="0">
                  <a:pos x="548" y="3819"/>
                </a:cxn>
                <a:cxn ang="0">
                  <a:pos x="179" y="3837"/>
                </a:cxn>
                <a:cxn ang="0">
                  <a:pos x="453" y="3401"/>
                </a:cxn>
                <a:cxn ang="0">
                  <a:pos x="531" y="3268"/>
                </a:cxn>
                <a:cxn ang="0">
                  <a:pos x="414" y="2540"/>
                </a:cxn>
                <a:cxn ang="0">
                  <a:pos x="281" y="1820"/>
                </a:cxn>
                <a:cxn ang="0">
                  <a:pos x="0" y="390"/>
                </a:cxn>
                <a:cxn ang="0">
                  <a:pos x="130" y="0"/>
                </a:cxn>
                <a:cxn ang="0">
                  <a:pos x="211" y="74"/>
                </a:cxn>
                <a:cxn ang="0">
                  <a:pos x="294" y="165"/>
                </a:cxn>
                <a:cxn ang="0">
                  <a:pos x="379" y="253"/>
                </a:cxn>
                <a:cxn ang="0">
                  <a:pos x="453" y="309"/>
                </a:cxn>
                <a:cxn ang="0">
                  <a:pos x="492" y="523"/>
                </a:cxn>
                <a:cxn ang="0">
                  <a:pos x="513" y="724"/>
                </a:cxn>
                <a:cxn ang="0">
                  <a:pos x="534" y="1125"/>
                </a:cxn>
                <a:cxn ang="0">
                  <a:pos x="558" y="1999"/>
                </a:cxn>
                <a:cxn ang="0">
                  <a:pos x="580" y="2874"/>
                </a:cxn>
                <a:cxn ang="0">
                  <a:pos x="580" y="3675"/>
                </a:cxn>
                <a:cxn ang="0">
                  <a:pos x="576" y="3823"/>
                </a:cxn>
              </a:cxnLst>
              <a:rect l="0" t="0" r="r" b="b"/>
              <a:pathLst>
                <a:path w="580" h="3837">
                  <a:moveTo>
                    <a:pt x="576" y="3823"/>
                  </a:moveTo>
                  <a:lnTo>
                    <a:pt x="545" y="3823"/>
                  </a:lnTo>
                  <a:lnTo>
                    <a:pt x="548" y="3819"/>
                  </a:lnTo>
                  <a:lnTo>
                    <a:pt x="179" y="3837"/>
                  </a:lnTo>
                  <a:lnTo>
                    <a:pt x="453" y="3401"/>
                  </a:lnTo>
                  <a:lnTo>
                    <a:pt x="531" y="3268"/>
                  </a:lnTo>
                  <a:lnTo>
                    <a:pt x="414" y="2540"/>
                  </a:lnTo>
                  <a:lnTo>
                    <a:pt x="281" y="1820"/>
                  </a:lnTo>
                  <a:lnTo>
                    <a:pt x="0" y="390"/>
                  </a:lnTo>
                  <a:lnTo>
                    <a:pt x="130" y="0"/>
                  </a:lnTo>
                  <a:lnTo>
                    <a:pt x="211" y="74"/>
                  </a:lnTo>
                  <a:lnTo>
                    <a:pt x="294" y="165"/>
                  </a:lnTo>
                  <a:lnTo>
                    <a:pt x="379" y="253"/>
                  </a:lnTo>
                  <a:lnTo>
                    <a:pt x="453" y="309"/>
                  </a:lnTo>
                  <a:lnTo>
                    <a:pt x="492" y="523"/>
                  </a:lnTo>
                  <a:lnTo>
                    <a:pt x="513" y="724"/>
                  </a:lnTo>
                  <a:lnTo>
                    <a:pt x="534" y="1125"/>
                  </a:lnTo>
                  <a:lnTo>
                    <a:pt x="558" y="1999"/>
                  </a:lnTo>
                  <a:lnTo>
                    <a:pt x="580" y="2874"/>
                  </a:lnTo>
                  <a:lnTo>
                    <a:pt x="580" y="3675"/>
                  </a:lnTo>
                  <a:lnTo>
                    <a:pt x="576" y="38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2" name="Freeform 66"/>
            <p:cNvSpPr>
              <a:spLocks/>
            </p:cNvSpPr>
            <p:nvPr/>
          </p:nvSpPr>
          <p:spPr bwMode="auto">
            <a:xfrm>
              <a:off x="891" y="928"/>
              <a:ext cx="121" cy="532"/>
            </a:xfrm>
            <a:custGeom>
              <a:avLst/>
              <a:gdLst/>
              <a:ahLst/>
              <a:cxnLst>
                <a:cxn ang="0">
                  <a:pos x="39" y="3198"/>
                </a:cxn>
                <a:cxn ang="0">
                  <a:pos x="53" y="2506"/>
                </a:cxn>
                <a:cxn ang="0">
                  <a:pos x="63" y="1813"/>
                </a:cxn>
                <a:cxn ang="0">
                  <a:pos x="63" y="1606"/>
                </a:cxn>
                <a:cxn ang="0">
                  <a:pos x="53" y="1399"/>
                </a:cxn>
                <a:cxn ang="0">
                  <a:pos x="31" y="995"/>
                </a:cxn>
                <a:cxn ang="0">
                  <a:pos x="31" y="928"/>
                </a:cxn>
                <a:cxn ang="0">
                  <a:pos x="0" y="0"/>
                </a:cxn>
                <a:cxn ang="0">
                  <a:pos x="84" y="21"/>
                </a:cxn>
                <a:cxn ang="0">
                  <a:pos x="172" y="60"/>
                </a:cxn>
                <a:cxn ang="0">
                  <a:pos x="369" y="169"/>
                </a:cxn>
                <a:cxn ang="0">
                  <a:pos x="731" y="387"/>
                </a:cxn>
                <a:cxn ang="0">
                  <a:pos x="435" y="1746"/>
                </a:cxn>
                <a:cxn ang="0">
                  <a:pos x="267" y="2425"/>
                </a:cxn>
                <a:cxn ang="0">
                  <a:pos x="81" y="3107"/>
                </a:cxn>
                <a:cxn ang="0">
                  <a:pos x="39" y="3198"/>
                </a:cxn>
              </a:cxnLst>
              <a:rect l="0" t="0" r="r" b="b"/>
              <a:pathLst>
                <a:path w="731" h="3198">
                  <a:moveTo>
                    <a:pt x="39" y="3198"/>
                  </a:moveTo>
                  <a:lnTo>
                    <a:pt x="53" y="2506"/>
                  </a:lnTo>
                  <a:lnTo>
                    <a:pt x="63" y="1813"/>
                  </a:lnTo>
                  <a:lnTo>
                    <a:pt x="63" y="1606"/>
                  </a:lnTo>
                  <a:lnTo>
                    <a:pt x="53" y="1399"/>
                  </a:lnTo>
                  <a:lnTo>
                    <a:pt x="31" y="995"/>
                  </a:lnTo>
                  <a:lnTo>
                    <a:pt x="31" y="928"/>
                  </a:lnTo>
                  <a:lnTo>
                    <a:pt x="0" y="0"/>
                  </a:lnTo>
                  <a:lnTo>
                    <a:pt x="84" y="21"/>
                  </a:lnTo>
                  <a:lnTo>
                    <a:pt x="172" y="60"/>
                  </a:lnTo>
                  <a:lnTo>
                    <a:pt x="369" y="169"/>
                  </a:lnTo>
                  <a:lnTo>
                    <a:pt x="731" y="387"/>
                  </a:lnTo>
                  <a:lnTo>
                    <a:pt x="435" y="1746"/>
                  </a:lnTo>
                  <a:lnTo>
                    <a:pt x="267" y="2425"/>
                  </a:lnTo>
                  <a:lnTo>
                    <a:pt x="81" y="3107"/>
                  </a:lnTo>
                  <a:lnTo>
                    <a:pt x="39" y="3198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3" name="Freeform 67"/>
            <p:cNvSpPr>
              <a:spLocks/>
            </p:cNvSpPr>
            <p:nvPr/>
          </p:nvSpPr>
          <p:spPr bwMode="auto">
            <a:xfrm>
              <a:off x="738" y="1360"/>
              <a:ext cx="65" cy="68"/>
            </a:xfrm>
            <a:custGeom>
              <a:avLst/>
              <a:gdLst/>
              <a:ahLst/>
              <a:cxnLst>
                <a:cxn ang="0">
                  <a:pos x="41" y="407"/>
                </a:cxn>
                <a:cxn ang="0">
                  <a:pos x="0" y="0"/>
                </a:cxn>
                <a:cxn ang="0">
                  <a:pos x="386" y="386"/>
                </a:cxn>
                <a:cxn ang="0">
                  <a:pos x="386" y="393"/>
                </a:cxn>
                <a:cxn ang="0">
                  <a:pos x="41" y="407"/>
                </a:cxn>
              </a:cxnLst>
              <a:rect l="0" t="0" r="r" b="b"/>
              <a:pathLst>
                <a:path w="386" h="407">
                  <a:moveTo>
                    <a:pt x="41" y="407"/>
                  </a:moveTo>
                  <a:lnTo>
                    <a:pt x="0" y="0"/>
                  </a:lnTo>
                  <a:lnTo>
                    <a:pt x="386" y="386"/>
                  </a:lnTo>
                  <a:lnTo>
                    <a:pt x="386" y="393"/>
                  </a:lnTo>
                  <a:lnTo>
                    <a:pt x="41" y="4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4" name="Freeform 68"/>
            <p:cNvSpPr>
              <a:spLocks/>
            </p:cNvSpPr>
            <p:nvPr/>
          </p:nvSpPr>
          <p:spPr bwMode="auto">
            <a:xfrm>
              <a:off x="731" y="847"/>
              <a:ext cx="146" cy="578"/>
            </a:xfrm>
            <a:custGeom>
              <a:avLst/>
              <a:gdLst/>
              <a:ahLst/>
              <a:cxnLst>
                <a:cxn ang="0">
                  <a:pos x="495" y="3468"/>
                </a:cxn>
                <a:cxn ang="0">
                  <a:pos x="274" y="3239"/>
                </a:cxn>
                <a:cxn ang="0">
                  <a:pos x="43" y="3022"/>
                </a:cxn>
                <a:cxn ang="0">
                  <a:pos x="0" y="2772"/>
                </a:cxn>
                <a:cxn ang="0">
                  <a:pos x="161" y="1433"/>
                </a:cxn>
                <a:cxn ang="0">
                  <a:pos x="306" y="36"/>
                </a:cxn>
                <a:cxn ang="0">
                  <a:pos x="345" y="0"/>
                </a:cxn>
                <a:cxn ang="0">
                  <a:pos x="623" y="1419"/>
                </a:cxn>
                <a:cxn ang="0">
                  <a:pos x="875" y="2853"/>
                </a:cxn>
                <a:cxn ang="0">
                  <a:pos x="875" y="2891"/>
                </a:cxn>
                <a:cxn ang="0">
                  <a:pos x="714" y="3173"/>
                </a:cxn>
                <a:cxn ang="0">
                  <a:pos x="517" y="3468"/>
                </a:cxn>
                <a:cxn ang="0">
                  <a:pos x="495" y="3468"/>
                </a:cxn>
              </a:cxnLst>
              <a:rect l="0" t="0" r="r" b="b"/>
              <a:pathLst>
                <a:path w="875" h="3468">
                  <a:moveTo>
                    <a:pt x="495" y="3468"/>
                  </a:moveTo>
                  <a:lnTo>
                    <a:pt x="274" y="3239"/>
                  </a:lnTo>
                  <a:lnTo>
                    <a:pt x="43" y="3022"/>
                  </a:lnTo>
                  <a:lnTo>
                    <a:pt x="0" y="2772"/>
                  </a:lnTo>
                  <a:lnTo>
                    <a:pt x="161" y="1433"/>
                  </a:lnTo>
                  <a:lnTo>
                    <a:pt x="306" y="36"/>
                  </a:lnTo>
                  <a:lnTo>
                    <a:pt x="345" y="0"/>
                  </a:lnTo>
                  <a:lnTo>
                    <a:pt x="623" y="1419"/>
                  </a:lnTo>
                  <a:lnTo>
                    <a:pt x="875" y="2853"/>
                  </a:lnTo>
                  <a:lnTo>
                    <a:pt x="875" y="2891"/>
                  </a:lnTo>
                  <a:lnTo>
                    <a:pt x="714" y="3173"/>
                  </a:lnTo>
                  <a:lnTo>
                    <a:pt x="517" y="3468"/>
                  </a:lnTo>
                  <a:lnTo>
                    <a:pt x="495" y="3468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5" name="Freeform 69"/>
            <p:cNvSpPr>
              <a:spLocks/>
            </p:cNvSpPr>
            <p:nvPr/>
          </p:nvSpPr>
          <p:spPr bwMode="auto">
            <a:xfrm>
              <a:off x="508" y="853"/>
              <a:ext cx="228" cy="560"/>
            </a:xfrm>
            <a:custGeom>
              <a:avLst/>
              <a:gdLst/>
              <a:ahLst/>
              <a:cxnLst>
                <a:cxn ang="0">
                  <a:pos x="1364" y="3358"/>
                </a:cxn>
                <a:cxn ang="0">
                  <a:pos x="1353" y="3309"/>
                </a:cxn>
                <a:cxn ang="0">
                  <a:pos x="1307" y="3210"/>
                </a:cxn>
                <a:cxn ang="0">
                  <a:pos x="1153" y="2887"/>
                </a:cxn>
                <a:cxn ang="0">
                  <a:pos x="654" y="1953"/>
                </a:cxn>
                <a:cxn ang="0">
                  <a:pos x="394" y="1453"/>
                </a:cxn>
                <a:cxn ang="0">
                  <a:pos x="176" y="1011"/>
                </a:cxn>
                <a:cxn ang="0">
                  <a:pos x="32" y="685"/>
                </a:cxn>
                <a:cxn ang="0">
                  <a:pos x="0" y="583"/>
                </a:cxn>
                <a:cxn ang="0">
                  <a:pos x="0" y="533"/>
                </a:cxn>
                <a:cxn ang="0">
                  <a:pos x="425" y="263"/>
                </a:cxn>
                <a:cxn ang="0">
                  <a:pos x="640" y="129"/>
                </a:cxn>
                <a:cxn ang="0">
                  <a:pos x="858" y="0"/>
                </a:cxn>
                <a:cxn ang="0">
                  <a:pos x="917" y="316"/>
                </a:cxn>
                <a:cxn ang="0">
                  <a:pos x="960" y="554"/>
                </a:cxn>
                <a:cxn ang="0">
                  <a:pos x="1149" y="1672"/>
                </a:cxn>
                <a:cxn ang="0">
                  <a:pos x="1237" y="2304"/>
                </a:cxn>
                <a:cxn ang="0">
                  <a:pos x="1318" y="2929"/>
                </a:cxn>
                <a:cxn ang="0">
                  <a:pos x="1371" y="3347"/>
                </a:cxn>
                <a:cxn ang="0">
                  <a:pos x="1364" y="3358"/>
                </a:cxn>
              </a:cxnLst>
              <a:rect l="0" t="0" r="r" b="b"/>
              <a:pathLst>
                <a:path w="1371" h="3358">
                  <a:moveTo>
                    <a:pt x="1364" y="3358"/>
                  </a:moveTo>
                  <a:lnTo>
                    <a:pt x="1353" y="3309"/>
                  </a:lnTo>
                  <a:lnTo>
                    <a:pt x="1307" y="3210"/>
                  </a:lnTo>
                  <a:lnTo>
                    <a:pt x="1153" y="2887"/>
                  </a:lnTo>
                  <a:lnTo>
                    <a:pt x="654" y="1953"/>
                  </a:lnTo>
                  <a:lnTo>
                    <a:pt x="394" y="1453"/>
                  </a:lnTo>
                  <a:lnTo>
                    <a:pt x="176" y="1011"/>
                  </a:lnTo>
                  <a:lnTo>
                    <a:pt x="32" y="685"/>
                  </a:lnTo>
                  <a:lnTo>
                    <a:pt x="0" y="583"/>
                  </a:lnTo>
                  <a:lnTo>
                    <a:pt x="0" y="533"/>
                  </a:lnTo>
                  <a:lnTo>
                    <a:pt x="425" y="263"/>
                  </a:lnTo>
                  <a:lnTo>
                    <a:pt x="640" y="129"/>
                  </a:lnTo>
                  <a:lnTo>
                    <a:pt x="858" y="0"/>
                  </a:lnTo>
                  <a:lnTo>
                    <a:pt x="917" y="316"/>
                  </a:lnTo>
                  <a:lnTo>
                    <a:pt x="960" y="554"/>
                  </a:lnTo>
                  <a:lnTo>
                    <a:pt x="1149" y="1672"/>
                  </a:lnTo>
                  <a:lnTo>
                    <a:pt x="1237" y="2304"/>
                  </a:lnTo>
                  <a:lnTo>
                    <a:pt x="1318" y="2929"/>
                  </a:lnTo>
                  <a:lnTo>
                    <a:pt x="1371" y="3347"/>
                  </a:lnTo>
                  <a:lnTo>
                    <a:pt x="1364" y="3358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6" name="Freeform 70"/>
            <p:cNvSpPr>
              <a:spLocks/>
            </p:cNvSpPr>
            <p:nvPr/>
          </p:nvSpPr>
          <p:spPr bwMode="auto">
            <a:xfrm>
              <a:off x="1971" y="1293"/>
              <a:ext cx="89" cy="68"/>
            </a:xfrm>
            <a:custGeom>
              <a:avLst/>
              <a:gdLst/>
              <a:ahLst/>
              <a:cxnLst>
                <a:cxn ang="0">
                  <a:pos x="53" y="411"/>
                </a:cxn>
                <a:cxn ang="0">
                  <a:pos x="22" y="291"/>
                </a:cxn>
                <a:cxn ang="0">
                  <a:pos x="0" y="193"/>
                </a:cxn>
                <a:cxn ang="0">
                  <a:pos x="0" y="98"/>
                </a:cxn>
                <a:cxn ang="0">
                  <a:pos x="43" y="45"/>
                </a:cxn>
                <a:cxn ang="0">
                  <a:pos x="81" y="18"/>
                </a:cxn>
                <a:cxn ang="0">
                  <a:pos x="134" y="3"/>
                </a:cxn>
                <a:cxn ang="0">
                  <a:pos x="180" y="0"/>
                </a:cxn>
                <a:cxn ang="0">
                  <a:pos x="418" y="32"/>
                </a:cxn>
                <a:cxn ang="0">
                  <a:pos x="520" y="32"/>
                </a:cxn>
                <a:cxn ang="0">
                  <a:pos x="531" y="80"/>
                </a:cxn>
                <a:cxn ang="0">
                  <a:pos x="506" y="133"/>
                </a:cxn>
                <a:cxn ang="0">
                  <a:pos x="485" y="179"/>
                </a:cxn>
                <a:cxn ang="0">
                  <a:pos x="450" y="217"/>
                </a:cxn>
                <a:cxn ang="0">
                  <a:pos x="362" y="243"/>
                </a:cxn>
                <a:cxn ang="0">
                  <a:pos x="271" y="246"/>
                </a:cxn>
                <a:cxn ang="0">
                  <a:pos x="99" y="217"/>
                </a:cxn>
                <a:cxn ang="0">
                  <a:pos x="81" y="246"/>
                </a:cxn>
                <a:cxn ang="0">
                  <a:pos x="134" y="264"/>
                </a:cxn>
                <a:cxn ang="0">
                  <a:pos x="67" y="411"/>
                </a:cxn>
                <a:cxn ang="0">
                  <a:pos x="53" y="411"/>
                </a:cxn>
              </a:cxnLst>
              <a:rect l="0" t="0" r="r" b="b"/>
              <a:pathLst>
                <a:path w="531" h="411">
                  <a:moveTo>
                    <a:pt x="53" y="411"/>
                  </a:moveTo>
                  <a:lnTo>
                    <a:pt x="22" y="291"/>
                  </a:lnTo>
                  <a:lnTo>
                    <a:pt x="0" y="193"/>
                  </a:lnTo>
                  <a:lnTo>
                    <a:pt x="0" y="98"/>
                  </a:lnTo>
                  <a:lnTo>
                    <a:pt x="43" y="45"/>
                  </a:lnTo>
                  <a:lnTo>
                    <a:pt x="81" y="18"/>
                  </a:lnTo>
                  <a:lnTo>
                    <a:pt x="134" y="3"/>
                  </a:lnTo>
                  <a:lnTo>
                    <a:pt x="180" y="0"/>
                  </a:lnTo>
                  <a:lnTo>
                    <a:pt x="418" y="32"/>
                  </a:lnTo>
                  <a:lnTo>
                    <a:pt x="520" y="32"/>
                  </a:lnTo>
                  <a:lnTo>
                    <a:pt x="531" y="80"/>
                  </a:lnTo>
                  <a:lnTo>
                    <a:pt x="506" y="133"/>
                  </a:lnTo>
                  <a:lnTo>
                    <a:pt x="485" y="179"/>
                  </a:lnTo>
                  <a:lnTo>
                    <a:pt x="450" y="217"/>
                  </a:lnTo>
                  <a:lnTo>
                    <a:pt x="362" y="243"/>
                  </a:lnTo>
                  <a:lnTo>
                    <a:pt x="271" y="246"/>
                  </a:lnTo>
                  <a:lnTo>
                    <a:pt x="99" y="217"/>
                  </a:lnTo>
                  <a:lnTo>
                    <a:pt x="81" y="246"/>
                  </a:lnTo>
                  <a:lnTo>
                    <a:pt x="134" y="264"/>
                  </a:lnTo>
                  <a:lnTo>
                    <a:pt x="67" y="411"/>
                  </a:lnTo>
                  <a:lnTo>
                    <a:pt x="53" y="411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7" name="Freeform 71"/>
            <p:cNvSpPr>
              <a:spLocks/>
            </p:cNvSpPr>
            <p:nvPr/>
          </p:nvSpPr>
          <p:spPr bwMode="auto">
            <a:xfrm>
              <a:off x="662" y="779"/>
              <a:ext cx="114" cy="519"/>
            </a:xfrm>
            <a:custGeom>
              <a:avLst/>
              <a:gdLst/>
              <a:ahLst/>
              <a:cxnLst>
                <a:cxn ang="0">
                  <a:pos x="400" y="3114"/>
                </a:cxn>
                <a:cxn ang="0">
                  <a:pos x="267" y="2189"/>
                </a:cxn>
                <a:cxn ang="0">
                  <a:pos x="214" y="1768"/>
                </a:cxn>
                <a:cxn ang="0">
                  <a:pos x="147" y="1353"/>
                </a:cxn>
                <a:cxn ang="0">
                  <a:pos x="0" y="517"/>
                </a:cxn>
                <a:cxn ang="0">
                  <a:pos x="235" y="278"/>
                </a:cxn>
                <a:cxn ang="0">
                  <a:pos x="439" y="32"/>
                </a:cxn>
                <a:cxn ang="0">
                  <a:pos x="484" y="0"/>
                </a:cxn>
                <a:cxn ang="0">
                  <a:pos x="527" y="64"/>
                </a:cxn>
                <a:cxn ang="0">
                  <a:pos x="575" y="180"/>
                </a:cxn>
                <a:cxn ang="0">
                  <a:pos x="625" y="310"/>
                </a:cxn>
                <a:cxn ang="0">
                  <a:pos x="681" y="418"/>
                </a:cxn>
                <a:cxn ang="0">
                  <a:pos x="639" y="714"/>
                </a:cxn>
                <a:cxn ang="0">
                  <a:pos x="534" y="1838"/>
                </a:cxn>
                <a:cxn ang="0">
                  <a:pos x="407" y="2962"/>
                </a:cxn>
                <a:cxn ang="0">
                  <a:pos x="400" y="3114"/>
                </a:cxn>
              </a:cxnLst>
              <a:rect l="0" t="0" r="r" b="b"/>
              <a:pathLst>
                <a:path w="681" h="3114">
                  <a:moveTo>
                    <a:pt x="400" y="3114"/>
                  </a:moveTo>
                  <a:lnTo>
                    <a:pt x="267" y="2189"/>
                  </a:lnTo>
                  <a:lnTo>
                    <a:pt x="214" y="1768"/>
                  </a:lnTo>
                  <a:lnTo>
                    <a:pt x="147" y="1353"/>
                  </a:lnTo>
                  <a:lnTo>
                    <a:pt x="0" y="517"/>
                  </a:lnTo>
                  <a:lnTo>
                    <a:pt x="235" y="278"/>
                  </a:lnTo>
                  <a:lnTo>
                    <a:pt x="439" y="32"/>
                  </a:lnTo>
                  <a:lnTo>
                    <a:pt x="484" y="0"/>
                  </a:lnTo>
                  <a:lnTo>
                    <a:pt x="527" y="64"/>
                  </a:lnTo>
                  <a:lnTo>
                    <a:pt x="575" y="180"/>
                  </a:lnTo>
                  <a:lnTo>
                    <a:pt x="625" y="310"/>
                  </a:lnTo>
                  <a:lnTo>
                    <a:pt x="681" y="418"/>
                  </a:lnTo>
                  <a:lnTo>
                    <a:pt x="639" y="714"/>
                  </a:lnTo>
                  <a:lnTo>
                    <a:pt x="534" y="1838"/>
                  </a:lnTo>
                  <a:lnTo>
                    <a:pt x="407" y="2962"/>
                  </a:lnTo>
                  <a:lnTo>
                    <a:pt x="400" y="3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8" name="Freeform 72"/>
            <p:cNvSpPr>
              <a:spLocks/>
            </p:cNvSpPr>
            <p:nvPr/>
          </p:nvSpPr>
          <p:spPr bwMode="auto">
            <a:xfrm>
              <a:off x="2126" y="1143"/>
              <a:ext cx="196" cy="138"/>
            </a:xfrm>
            <a:custGeom>
              <a:avLst/>
              <a:gdLst/>
              <a:ahLst/>
              <a:cxnLst>
                <a:cxn ang="0">
                  <a:pos x="984" y="800"/>
                </a:cxn>
                <a:cxn ang="0">
                  <a:pos x="0" y="21"/>
                </a:cxn>
                <a:cxn ang="0">
                  <a:pos x="102" y="0"/>
                </a:cxn>
                <a:cxn ang="0">
                  <a:pos x="1177" y="825"/>
                </a:cxn>
                <a:cxn ang="0">
                  <a:pos x="984" y="800"/>
                </a:cxn>
              </a:cxnLst>
              <a:rect l="0" t="0" r="r" b="b"/>
              <a:pathLst>
                <a:path w="1177" h="825">
                  <a:moveTo>
                    <a:pt x="984" y="800"/>
                  </a:moveTo>
                  <a:lnTo>
                    <a:pt x="0" y="21"/>
                  </a:lnTo>
                  <a:lnTo>
                    <a:pt x="102" y="0"/>
                  </a:lnTo>
                  <a:lnTo>
                    <a:pt x="1177" y="825"/>
                  </a:lnTo>
                  <a:lnTo>
                    <a:pt x="984" y="8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29" name="Freeform 73"/>
            <p:cNvSpPr>
              <a:spLocks/>
            </p:cNvSpPr>
            <p:nvPr/>
          </p:nvSpPr>
          <p:spPr bwMode="auto">
            <a:xfrm>
              <a:off x="1806" y="1119"/>
              <a:ext cx="74" cy="159"/>
            </a:xfrm>
            <a:custGeom>
              <a:avLst/>
              <a:gdLst/>
              <a:ahLst/>
              <a:cxnLst>
                <a:cxn ang="0">
                  <a:pos x="214" y="836"/>
                </a:cxn>
                <a:cxn ang="0">
                  <a:pos x="169" y="857"/>
                </a:cxn>
                <a:cxn ang="0">
                  <a:pos x="91" y="429"/>
                </a:cxn>
                <a:cxn ang="0">
                  <a:pos x="0" y="0"/>
                </a:cxn>
                <a:cxn ang="0">
                  <a:pos x="98" y="17"/>
                </a:cxn>
                <a:cxn ang="0">
                  <a:pos x="134" y="92"/>
                </a:cxn>
                <a:cxn ang="0">
                  <a:pos x="179" y="193"/>
                </a:cxn>
                <a:cxn ang="0">
                  <a:pos x="266" y="432"/>
                </a:cxn>
                <a:cxn ang="0">
                  <a:pos x="442" y="953"/>
                </a:cxn>
                <a:cxn ang="0">
                  <a:pos x="214" y="836"/>
                </a:cxn>
              </a:cxnLst>
              <a:rect l="0" t="0" r="r" b="b"/>
              <a:pathLst>
                <a:path w="442" h="953">
                  <a:moveTo>
                    <a:pt x="214" y="836"/>
                  </a:moveTo>
                  <a:lnTo>
                    <a:pt x="169" y="857"/>
                  </a:lnTo>
                  <a:lnTo>
                    <a:pt x="91" y="429"/>
                  </a:lnTo>
                  <a:lnTo>
                    <a:pt x="0" y="0"/>
                  </a:lnTo>
                  <a:lnTo>
                    <a:pt x="98" y="17"/>
                  </a:lnTo>
                  <a:lnTo>
                    <a:pt x="134" y="92"/>
                  </a:lnTo>
                  <a:lnTo>
                    <a:pt x="179" y="193"/>
                  </a:lnTo>
                  <a:lnTo>
                    <a:pt x="266" y="432"/>
                  </a:lnTo>
                  <a:lnTo>
                    <a:pt x="442" y="953"/>
                  </a:lnTo>
                  <a:lnTo>
                    <a:pt x="214" y="836"/>
                  </a:lnTo>
                  <a:close/>
                </a:path>
              </a:pathLst>
            </a:custGeom>
            <a:solidFill>
              <a:srgbClr val="9999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0" name="Freeform 74"/>
            <p:cNvSpPr>
              <a:spLocks/>
            </p:cNvSpPr>
            <p:nvPr/>
          </p:nvSpPr>
          <p:spPr bwMode="auto">
            <a:xfrm>
              <a:off x="1814" y="1052"/>
              <a:ext cx="47" cy="58"/>
            </a:xfrm>
            <a:custGeom>
              <a:avLst/>
              <a:gdLst/>
              <a:ahLst/>
              <a:cxnLst>
                <a:cxn ang="0">
                  <a:pos x="32" y="158"/>
                </a:cxn>
                <a:cxn ang="0">
                  <a:pos x="102" y="119"/>
                </a:cxn>
                <a:cxn ang="0">
                  <a:pos x="155" y="84"/>
                </a:cxn>
                <a:cxn ang="0">
                  <a:pos x="228" y="0"/>
                </a:cxn>
                <a:cxn ang="0">
                  <a:pos x="270" y="25"/>
                </a:cxn>
                <a:cxn ang="0">
                  <a:pos x="281" y="60"/>
                </a:cxn>
                <a:cxn ang="0">
                  <a:pos x="281" y="102"/>
                </a:cxn>
                <a:cxn ang="0">
                  <a:pos x="249" y="183"/>
                </a:cxn>
                <a:cxn ang="0">
                  <a:pos x="200" y="257"/>
                </a:cxn>
                <a:cxn ang="0">
                  <a:pos x="123" y="338"/>
                </a:cxn>
                <a:cxn ang="0">
                  <a:pos x="45" y="348"/>
                </a:cxn>
                <a:cxn ang="0">
                  <a:pos x="0" y="303"/>
                </a:cxn>
                <a:cxn ang="0">
                  <a:pos x="0" y="236"/>
                </a:cxn>
                <a:cxn ang="0">
                  <a:pos x="32" y="158"/>
                </a:cxn>
              </a:cxnLst>
              <a:rect l="0" t="0" r="r" b="b"/>
              <a:pathLst>
                <a:path w="281" h="348">
                  <a:moveTo>
                    <a:pt x="32" y="158"/>
                  </a:moveTo>
                  <a:lnTo>
                    <a:pt x="102" y="119"/>
                  </a:lnTo>
                  <a:lnTo>
                    <a:pt x="155" y="84"/>
                  </a:lnTo>
                  <a:lnTo>
                    <a:pt x="228" y="0"/>
                  </a:lnTo>
                  <a:lnTo>
                    <a:pt x="270" y="25"/>
                  </a:lnTo>
                  <a:lnTo>
                    <a:pt x="281" y="60"/>
                  </a:lnTo>
                  <a:lnTo>
                    <a:pt x="281" y="102"/>
                  </a:lnTo>
                  <a:lnTo>
                    <a:pt x="249" y="183"/>
                  </a:lnTo>
                  <a:lnTo>
                    <a:pt x="200" y="257"/>
                  </a:lnTo>
                  <a:lnTo>
                    <a:pt x="123" y="338"/>
                  </a:lnTo>
                  <a:lnTo>
                    <a:pt x="45" y="348"/>
                  </a:lnTo>
                  <a:lnTo>
                    <a:pt x="0" y="303"/>
                  </a:lnTo>
                  <a:lnTo>
                    <a:pt x="0" y="236"/>
                  </a:lnTo>
                  <a:lnTo>
                    <a:pt x="32" y="158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1" name="Freeform 75"/>
            <p:cNvSpPr>
              <a:spLocks/>
            </p:cNvSpPr>
            <p:nvPr/>
          </p:nvSpPr>
          <p:spPr bwMode="auto">
            <a:xfrm>
              <a:off x="932" y="735"/>
              <a:ext cx="296" cy="384"/>
            </a:xfrm>
            <a:custGeom>
              <a:avLst/>
              <a:gdLst/>
              <a:ahLst/>
              <a:cxnLst>
                <a:cxn ang="0">
                  <a:pos x="1093" y="1782"/>
                </a:cxn>
                <a:cxn ang="0">
                  <a:pos x="1093" y="1505"/>
                </a:cxn>
                <a:cxn ang="0">
                  <a:pos x="1093" y="1213"/>
                </a:cxn>
                <a:cxn ang="0">
                  <a:pos x="1008" y="1209"/>
                </a:cxn>
                <a:cxn ang="0">
                  <a:pos x="896" y="708"/>
                </a:cxn>
                <a:cxn ang="0">
                  <a:pos x="879" y="650"/>
                </a:cxn>
                <a:cxn ang="0">
                  <a:pos x="868" y="641"/>
                </a:cxn>
                <a:cxn ang="0">
                  <a:pos x="818" y="665"/>
                </a:cxn>
                <a:cxn ang="0">
                  <a:pos x="801" y="665"/>
                </a:cxn>
                <a:cxn ang="0">
                  <a:pos x="836" y="697"/>
                </a:cxn>
                <a:cxn ang="0">
                  <a:pos x="874" y="840"/>
                </a:cxn>
                <a:cxn ang="0">
                  <a:pos x="903" y="978"/>
                </a:cxn>
                <a:cxn ang="0">
                  <a:pos x="941" y="1209"/>
                </a:cxn>
                <a:cxn ang="0">
                  <a:pos x="531" y="1252"/>
                </a:cxn>
                <a:cxn ang="0">
                  <a:pos x="299" y="1273"/>
                </a:cxn>
                <a:cxn ang="0">
                  <a:pos x="204" y="1280"/>
                </a:cxn>
                <a:cxn ang="0">
                  <a:pos x="106" y="1241"/>
                </a:cxn>
                <a:cxn ang="0">
                  <a:pos x="239" y="1086"/>
                </a:cxn>
                <a:cxn ang="0">
                  <a:pos x="312" y="995"/>
                </a:cxn>
                <a:cxn ang="0">
                  <a:pos x="337" y="939"/>
                </a:cxn>
                <a:cxn ang="0">
                  <a:pos x="246" y="714"/>
                </a:cxn>
                <a:cxn ang="0">
                  <a:pos x="154" y="475"/>
                </a:cxn>
                <a:cxn ang="0">
                  <a:pos x="0" y="0"/>
                </a:cxn>
                <a:cxn ang="0">
                  <a:pos x="239" y="85"/>
                </a:cxn>
                <a:cxn ang="0">
                  <a:pos x="470" y="176"/>
                </a:cxn>
                <a:cxn ang="0">
                  <a:pos x="569" y="219"/>
                </a:cxn>
                <a:cxn ang="0">
                  <a:pos x="654" y="264"/>
                </a:cxn>
                <a:cxn ang="0">
                  <a:pos x="713" y="313"/>
                </a:cxn>
                <a:cxn ang="0">
                  <a:pos x="738" y="363"/>
                </a:cxn>
                <a:cxn ang="0">
                  <a:pos x="874" y="398"/>
                </a:cxn>
                <a:cxn ang="0">
                  <a:pos x="1012" y="462"/>
                </a:cxn>
                <a:cxn ang="0">
                  <a:pos x="1146" y="545"/>
                </a:cxn>
                <a:cxn ang="0">
                  <a:pos x="1279" y="647"/>
                </a:cxn>
                <a:cxn ang="0">
                  <a:pos x="1542" y="883"/>
                </a:cxn>
                <a:cxn ang="0">
                  <a:pos x="1778" y="1125"/>
                </a:cxn>
                <a:cxn ang="0">
                  <a:pos x="1609" y="1241"/>
                </a:cxn>
                <a:cxn ang="0">
                  <a:pos x="1511" y="1318"/>
                </a:cxn>
                <a:cxn ang="0">
                  <a:pos x="1465" y="1385"/>
                </a:cxn>
                <a:cxn ang="0">
                  <a:pos x="1339" y="1691"/>
                </a:cxn>
                <a:cxn ang="0">
                  <a:pos x="1251" y="1941"/>
                </a:cxn>
                <a:cxn ang="0">
                  <a:pos x="1202" y="2140"/>
                </a:cxn>
                <a:cxn ang="0">
                  <a:pos x="1178" y="2302"/>
                </a:cxn>
                <a:cxn ang="0">
                  <a:pos x="1093" y="1782"/>
                </a:cxn>
              </a:cxnLst>
              <a:rect l="0" t="0" r="r" b="b"/>
              <a:pathLst>
                <a:path w="1778" h="2302">
                  <a:moveTo>
                    <a:pt x="1093" y="1782"/>
                  </a:moveTo>
                  <a:lnTo>
                    <a:pt x="1093" y="1505"/>
                  </a:lnTo>
                  <a:lnTo>
                    <a:pt x="1093" y="1213"/>
                  </a:lnTo>
                  <a:lnTo>
                    <a:pt x="1008" y="1209"/>
                  </a:lnTo>
                  <a:lnTo>
                    <a:pt x="896" y="708"/>
                  </a:lnTo>
                  <a:lnTo>
                    <a:pt x="879" y="650"/>
                  </a:lnTo>
                  <a:lnTo>
                    <a:pt x="868" y="641"/>
                  </a:lnTo>
                  <a:lnTo>
                    <a:pt x="818" y="665"/>
                  </a:lnTo>
                  <a:lnTo>
                    <a:pt x="801" y="665"/>
                  </a:lnTo>
                  <a:lnTo>
                    <a:pt x="836" y="697"/>
                  </a:lnTo>
                  <a:lnTo>
                    <a:pt x="874" y="840"/>
                  </a:lnTo>
                  <a:lnTo>
                    <a:pt x="903" y="978"/>
                  </a:lnTo>
                  <a:lnTo>
                    <a:pt x="941" y="1209"/>
                  </a:lnTo>
                  <a:lnTo>
                    <a:pt x="531" y="1252"/>
                  </a:lnTo>
                  <a:lnTo>
                    <a:pt x="299" y="1273"/>
                  </a:lnTo>
                  <a:lnTo>
                    <a:pt x="204" y="1280"/>
                  </a:lnTo>
                  <a:lnTo>
                    <a:pt x="106" y="1241"/>
                  </a:lnTo>
                  <a:lnTo>
                    <a:pt x="239" y="1086"/>
                  </a:lnTo>
                  <a:lnTo>
                    <a:pt x="312" y="995"/>
                  </a:lnTo>
                  <a:lnTo>
                    <a:pt x="337" y="939"/>
                  </a:lnTo>
                  <a:lnTo>
                    <a:pt x="246" y="714"/>
                  </a:lnTo>
                  <a:lnTo>
                    <a:pt x="154" y="475"/>
                  </a:lnTo>
                  <a:lnTo>
                    <a:pt x="0" y="0"/>
                  </a:lnTo>
                  <a:lnTo>
                    <a:pt x="239" y="85"/>
                  </a:lnTo>
                  <a:lnTo>
                    <a:pt x="470" y="176"/>
                  </a:lnTo>
                  <a:lnTo>
                    <a:pt x="569" y="219"/>
                  </a:lnTo>
                  <a:lnTo>
                    <a:pt x="654" y="264"/>
                  </a:lnTo>
                  <a:lnTo>
                    <a:pt x="713" y="313"/>
                  </a:lnTo>
                  <a:lnTo>
                    <a:pt x="738" y="363"/>
                  </a:lnTo>
                  <a:lnTo>
                    <a:pt x="874" y="398"/>
                  </a:lnTo>
                  <a:lnTo>
                    <a:pt x="1012" y="462"/>
                  </a:lnTo>
                  <a:lnTo>
                    <a:pt x="1146" y="545"/>
                  </a:lnTo>
                  <a:lnTo>
                    <a:pt x="1279" y="647"/>
                  </a:lnTo>
                  <a:lnTo>
                    <a:pt x="1542" y="883"/>
                  </a:lnTo>
                  <a:lnTo>
                    <a:pt x="1778" y="1125"/>
                  </a:lnTo>
                  <a:lnTo>
                    <a:pt x="1609" y="1241"/>
                  </a:lnTo>
                  <a:lnTo>
                    <a:pt x="1511" y="1318"/>
                  </a:lnTo>
                  <a:lnTo>
                    <a:pt x="1465" y="1385"/>
                  </a:lnTo>
                  <a:lnTo>
                    <a:pt x="1339" y="1691"/>
                  </a:lnTo>
                  <a:lnTo>
                    <a:pt x="1251" y="1941"/>
                  </a:lnTo>
                  <a:lnTo>
                    <a:pt x="1202" y="2140"/>
                  </a:lnTo>
                  <a:lnTo>
                    <a:pt x="1178" y="2302"/>
                  </a:lnTo>
                  <a:lnTo>
                    <a:pt x="1093" y="1782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2" name="Freeform 76"/>
            <p:cNvSpPr>
              <a:spLocks/>
            </p:cNvSpPr>
            <p:nvPr/>
          </p:nvSpPr>
          <p:spPr bwMode="auto">
            <a:xfrm>
              <a:off x="1801" y="998"/>
              <a:ext cx="52" cy="72"/>
            </a:xfrm>
            <a:custGeom>
              <a:avLst/>
              <a:gdLst/>
              <a:ahLst/>
              <a:cxnLst>
                <a:cxn ang="0">
                  <a:pos x="127" y="408"/>
                </a:cxn>
                <a:cxn ang="0">
                  <a:pos x="47" y="430"/>
                </a:cxn>
                <a:cxn ang="0">
                  <a:pos x="15" y="419"/>
                </a:cxn>
                <a:cxn ang="0">
                  <a:pos x="0" y="394"/>
                </a:cxn>
                <a:cxn ang="0">
                  <a:pos x="0" y="355"/>
                </a:cxn>
                <a:cxn ang="0">
                  <a:pos x="21" y="310"/>
                </a:cxn>
                <a:cxn ang="0">
                  <a:pos x="120" y="190"/>
                </a:cxn>
                <a:cxn ang="0">
                  <a:pos x="155" y="155"/>
                </a:cxn>
                <a:cxn ang="0">
                  <a:pos x="179" y="96"/>
                </a:cxn>
                <a:cxn ang="0">
                  <a:pos x="205" y="0"/>
                </a:cxn>
                <a:cxn ang="0">
                  <a:pos x="264" y="11"/>
                </a:cxn>
                <a:cxn ang="0">
                  <a:pos x="296" y="29"/>
                </a:cxn>
                <a:cxn ang="0">
                  <a:pos x="317" y="71"/>
                </a:cxn>
                <a:cxn ang="0">
                  <a:pos x="317" y="131"/>
                </a:cxn>
                <a:cxn ang="0">
                  <a:pos x="310" y="225"/>
                </a:cxn>
                <a:cxn ang="0">
                  <a:pos x="267" y="302"/>
                </a:cxn>
                <a:cxn ang="0">
                  <a:pos x="201" y="359"/>
                </a:cxn>
                <a:cxn ang="0">
                  <a:pos x="127" y="408"/>
                </a:cxn>
              </a:cxnLst>
              <a:rect l="0" t="0" r="r" b="b"/>
              <a:pathLst>
                <a:path w="317" h="430">
                  <a:moveTo>
                    <a:pt x="127" y="408"/>
                  </a:moveTo>
                  <a:lnTo>
                    <a:pt x="47" y="430"/>
                  </a:lnTo>
                  <a:lnTo>
                    <a:pt x="15" y="419"/>
                  </a:lnTo>
                  <a:lnTo>
                    <a:pt x="0" y="394"/>
                  </a:lnTo>
                  <a:lnTo>
                    <a:pt x="0" y="355"/>
                  </a:lnTo>
                  <a:lnTo>
                    <a:pt x="21" y="310"/>
                  </a:lnTo>
                  <a:lnTo>
                    <a:pt x="120" y="190"/>
                  </a:lnTo>
                  <a:lnTo>
                    <a:pt x="155" y="155"/>
                  </a:lnTo>
                  <a:lnTo>
                    <a:pt x="179" y="96"/>
                  </a:lnTo>
                  <a:lnTo>
                    <a:pt x="205" y="0"/>
                  </a:lnTo>
                  <a:lnTo>
                    <a:pt x="264" y="11"/>
                  </a:lnTo>
                  <a:lnTo>
                    <a:pt x="296" y="29"/>
                  </a:lnTo>
                  <a:lnTo>
                    <a:pt x="317" y="71"/>
                  </a:lnTo>
                  <a:lnTo>
                    <a:pt x="317" y="131"/>
                  </a:lnTo>
                  <a:lnTo>
                    <a:pt x="310" y="225"/>
                  </a:lnTo>
                  <a:lnTo>
                    <a:pt x="267" y="302"/>
                  </a:lnTo>
                  <a:lnTo>
                    <a:pt x="201" y="359"/>
                  </a:lnTo>
                  <a:lnTo>
                    <a:pt x="127" y="408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3" name="Freeform 77"/>
            <p:cNvSpPr>
              <a:spLocks/>
            </p:cNvSpPr>
            <p:nvPr/>
          </p:nvSpPr>
          <p:spPr bwMode="auto">
            <a:xfrm>
              <a:off x="1765" y="957"/>
              <a:ext cx="61" cy="84"/>
            </a:xfrm>
            <a:custGeom>
              <a:avLst/>
              <a:gdLst/>
              <a:ahLst/>
              <a:cxnLst>
                <a:cxn ang="0">
                  <a:pos x="0" y="380"/>
                </a:cxn>
                <a:cxn ang="0">
                  <a:pos x="99" y="305"/>
                </a:cxn>
                <a:cxn ang="0">
                  <a:pos x="165" y="222"/>
                </a:cxn>
                <a:cxn ang="0">
                  <a:pos x="214" y="123"/>
                </a:cxn>
                <a:cxn ang="0">
                  <a:pos x="235" y="0"/>
                </a:cxn>
                <a:cxn ang="0">
                  <a:pos x="317" y="56"/>
                </a:cxn>
                <a:cxn ang="0">
                  <a:pos x="363" y="134"/>
                </a:cxn>
                <a:cxn ang="0">
                  <a:pos x="369" y="211"/>
                </a:cxn>
                <a:cxn ang="0">
                  <a:pos x="352" y="292"/>
                </a:cxn>
                <a:cxn ang="0">
                  <a:pos x="302" y="372"/>
                </a:cxn>
                <a:cxn ang="0">
                  <a:pos x="261" y="439"/>
                </a:cxn>
                <a:cxn ang="0">
                  <a:pos x="194" y="492"/>
                </a:cxn>
                <a:cxn ang="0">
                  <a:pos x="158" y="506"/>
                </a:cxn>
                <a:cxn ang="0">
                  <a:pos x="112" y="506"/>
                </a:cxn>
                <a:cxn ang="0">
                  <a:pos x="67" y="489"/>
                </a:cxn>
                <a:cxn ang="0">
                  <a:pos x="0" y="446"/>
                </a:cxn>
                <a:cxn ang="0">
                  <a:pos x="0" y="380"/>
                </a:cxn>
              </a:cxnLst>
              <a:rect l="0" t="0" r="r" b="b"/>
              <a:pathLst>
                <a:path w="369" h="506">
                  <a:moveTo>
                    <a:pt x="0" y="380"/>
                  </a:moveTo>
                  <a:lnTo>
                    <a:pt x="99" y="305"/>
                  </a:lnTo>
                  <a:lnTo>
                    <a:pt x="165" y="222"/>
                  </a:lnTo>
                  <a:lnTo>
                    <a:pt x="214" y="123"/>
                  </a:lnTo>
                  <a:lnTo>
                    <a:pt x="235" y="0"/>
                  </a:lnTo>
                  <a:lnTo>
                    <a:pt x="317" y="56"/>
                  </a:lnTo>
                  <a:lnTo>
                    <a:pt x="363" y="134"/>
                  </a:lnTo>
                  <a:lnTo>
                    <a:pt x="369" y="211"/>
                  </a:lnTo>
                  <a:lnTo>
                    <a:pt x="352" y="292"/>
                  </a:lnTo>
                  <a:lnTo>
                    <a:pt x="302" y="372"/>
                  </a:lnTo>
                  <a:lnTo>
                    <a:pt x="261" y="439"/>
                  </a:lnTo>
                  <a:lnTo>
                    <a:pt x="194" y="492"/>
                  </a:lnTo>
                  <a:lnTo>
                    <a:pt x="158" y="506"/>
                  </a:lnTo>
                  <a:lnTo>
                    <a:pt x="112" y="506"/>
                  </a:lnTo>
                  <a:lnTo>
                    <a:pt x="67" y="489"/>
                  </a:lnTo>
                  <a:lnTo>
                    <a:pt x="0" y="446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4" name="Freeform 78"/>
            <p:cNvSpPr>
              <a:spLocks/>
            </p:cNvSpPr>
            <p:nvPr/>
          </p:nvSpPr>
          <p:spPr bwMode="auto">
            <a:xfrm>
              <a:off x="1737" y="921"/>
              <a:ext cx="56" cy="95"/>
            </a:xfrm>
            <a:custGeom>
              <a:avLst/>
              <a:gdLst/>
              <a:ahLst/>
              <a:cxnLst>
                <a:cxn ang="0">
                  <a:pos x="7" y="425"/>
                </a:cxn>
                <a:cxn ang="0">
                  <a:pos x="31" y="369"/>
                </a:cxn>
                <a:cxn ang="0">
                  <a:pos x="88" y="302"/>
                </a:cxn>
                <a:cxn ang="0">
                  <a:pos x="189" y="176"/>
                </a:cxn>
                <a:cxn ang="0">
                  <a:pos x="179" y="144"/>
                </a:cxn>
                <a:cxn ang="0">
                  <a:pos x="112" y="0"/>
                </a:cxn>
                <a:cxn ang="0">
                  <a:pos x="154" y="0"/>
                </a:cxn>
                <a:cxn ang="0">
                  <a:pos x="189" y="10"/>
                </a:cxn>
                <a:cxn ang="0">
                  <a:pos x="270" y="56"/>
                </a:cxn>
                <a:cxn ang="0">
                  <a:pos x="326" y="158"/>
                </a:cxn>
                <a:cxn ang="0">
                  <a:pos x="337" y="243"/>
                </a:cxn>
                <a:cxn ang="0">
                  <a:pos x="337" y="326"/>
                </a:cxn>
                <a:cxn ang="0">
                  <a:pos x="302" y="393"/>
                </a:cxn>
                <a:cxn ang="0">
                  <a:pos x="256" y="453"/>
                </a:cxn>
                <a:cxn ang="0">
                  <a:pos x="147" y="544"/>
                </a:cxn>
                <a:cxn ang="0">
                  <a:pos x="63" y="569"/>
                </a:cxn>
                <a:cxn ang="0">
                  <a:pos x="18" y="559"/>
                </a:cxn>
                <a:cxn ang="0">
                  <a:pos x="0" y="513"/>
                </a:cxn>
                <a:cxn ang="0">
                  <a:pos x="7" y="425"/>
                </a:cxn>
              </a:cxnLst>
              <a:rect l="0" t="0" r="r" b="b"/>
              <a:pathLst>
                <a:path w="337" h="569">
                  <a:moveTo>
                    <a:pt x="7" y="425"/>
                  </a:moveTo>
                  <a:lnTo>
                    <a:pt x="31" y="369"/>
                  </a:lnTo>
                  <a:lnTo>
                    <a:pt x="88" y="302"/>
                  </a:lnTo>
                  <a:lnTo>
                    <a:pt x="189" y="176"/>
                  </a:lnTo>
                  <a:lnTo>
                    <a:pt x="179" y="144"/>
                  </a:lnTo>
                  <a:lnTo>
                    <a:pt x="112" y="0"/>
                  </a:lnTo>
                  <a:lnTo>
                    <a:pt x="154" y="0"/>
                  </a:lnTo>
                  <a:lnTo>
                    <a:pt x="189" y="10"/>
                  </a:lnTo>
                  <a:lnTo>
                    <a:pt x="270" y="56"/>
                  </a:lnTo>
                  <a:lnTo>
                    <a:pt x="326" y="158"/>
                  </a:lnTo>
                  <a:lnTo>
                    <a:pt x="337" y="243"/>
                  </a:lnTo>
                  <a:lnTo>
                    <a:pt x="337" y="326"/>
                  </a:lnTo>
                  <a:lnTo>
                    <a:pt x="302" y="393"/>
                  </a:lnTo>
                  <a:lnTo>
                    <a:pt x="256" y="453"/>
                  </a:lnTo>
                  <a:lnTo>
                    <a:pt x="147" y="544"/>
                  </a:lnTo>
                  <a:lnTo>
                    <a:pt x="63" y="569"/>
                  </a:lnTo>
                  <a:lnTo>
                    <a:pt x="18" y="559"/>
                  </a:lnTo>
                  <a:lnTo>
                    <a:pt x="0" y="513"/>
                  </a:lnTo>
                  <a:lnTo>
                    <a:pt x="7" y="425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5" name="Freeform 79"/>
            <p:cNvSpPr>
              <a:spLocks/>
            </p:cNvSpPr>
            <p:nvPr/>
          </p:nvSpPr>
          <p:spPr bwMode="auto">
            <a:xfrm>
              <a:off x="1497" y="910"/>
              <a:ext cx="58" cy="81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31" y="123"/>
                </a:cxn>
                <a:cxn ang="0">
                  <a:pos x="81" y="46"/>
                </a:cxn>
                <a:cxn ang="0">
                  <a:pos x="123" y="21"/>
                </a:cxn>
                <a:cxn ang="0">
                  <a:pos x="168" y="6"/>
                </a:cxn>
                <a:cxn ang="0">
                  <a:pos x="215" y="0"/>
                </a:cxn>
                <a:cxn ang="0">
                  <a:pos x="271" y="11"/>
                </a:cxn>
                <a:cxn ang="0">
                  <a:pos x="302" y="46"/>
                </a:cxn>
                <a:cxn ang="0">
                  <a:pos x="330" y="91"/>
                </a:cxn>
                <a:cxn ang="0">
                  <a:pos x="338" y="144"/>
                </a:cxn>
                <a:cxn ang="0">
                  <a:pos x="347" y="204"/>
                </a:cxn>
                <a:cxn ang="0">
                  <a:pos x="330" y="330"/>
                </a:cxn>
                <a:cxn ang="0">
                  <a:pos x="317" y="390"/>
                </a:cxn>
                <a:cxn ang="0">
                  <a:pos x="285" y="446"/>
                </a:cxn>
                <a:cxn ang="0">
                  <a:pos x="229" y="478"/>
                </a:cxn>
                <a:cxn ang="0">
                  <a:pos x="179" y="489"/>
                </a:cxn>
                <a:cxn ang="0">
                  <a:pos x="133" y="478"/>
                </a:cxn>
                <a:cxn ang="0">
                  <a:pos x="88" y="457"/>
                </a:cxn>
                <a:cxn ang="0">
                  <a:pos x="21" y="369"/>
                </a:cxn>
                <a:cxn ang="0">
                  <a:pos x="0" y="243"/>
                </a:cxn>
              </a:cxnLst>
              <a:rect l="0" t="0" r="r" b="b"/>
              <a:pathLst>
                <a:path w="347" h="489">
                  <a:moveTo>
                    <a:pt x="0" y="243"/>
                  </a:moveTo>
                  <a:lnTo>
                    <a:pt x="31" y="123"/>
                  </a:lnTo>
                  <a:lnTo>
                    <a:pt x="81" y="46"/>
                  </a:lnTo>
                  <a:lnTo>
                    <a:pt x="123" y="21"/>
                  </a:lnTo>
                  <a:lnTo>
                    <a:pt x="168" y="6"/>
                  </a:lnTo>
                  <a:lnTo>
                    <a:pt x="215" y="0"/>
                  </a:lnTo>
                  <a:lnTo>
                    <a:pt x="271" y="11"/>
                  </a:lnTo>
                  <a:lnTo>
                    <a:pt x="302" y="46"/>
                  </a:lnTo>
                  <a:lnTo>
                    <a:pt x="330" y="91"/>
                  </a:lnTo>
                  <a:lnTo>
                    <a:pt x="338" y="144"/>
                  </a:lnTo>
                  <a:lnTo>
                    <a:pt x="347" y="204"/>
                  </a:lnTo>
                  <a:lnTo>
                    <a:pt x="330" y="330"/>
                  </a:lnTo>
                  <a:lnTo>
                    <a:pt x="317" y="390"/>
                  </a:lnTo>
                  <a:lnTo>
                    <a:pt x="285" y="446"/>
                  </a:lnTo>
                  <a:lnTo>
                    <a:pt x="229" y="478"/>
                  </a:lnTo>
                  <a:lnTo>
                    <a:pt x="179" y="489"/>
                  </a:lnTo>
                  <a:lnTo>
                    <a:pt x="133" y="478"/>
                  </a:lnTo>
                  <a:lnTo>
                    <a:pt x="88" y="457"/>
                  </a:lnTo>
                  <a:lnTo>
                    <a:pt x="21" y="369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6" name="Freeform 80"/>
            <p:cNvSpPr>
              <a:spLocks/>
            </p:cNvSpPr>
            <p:nvPr/>
          </p:nvSpPr>
          <p:spPr bwMode="auto">
            <a:xfrm>
              <a:off x="1506" y="916"/>
              <a:ext cx="40" cy="68"/>
            </a:xfrm>
            <a:custGeom>
              <a:avLst/>
              <a:gdLst/>
              <a:ahLst/>
              <a:cxnLst>
                <a:cxn ang="0">
                  <a:pos x="0" y="261"/>
                </a:cxn>
                <a:cxn ang="0">
                  <a:pos x="0" y="152"/>
                </a:cxn>
                <a:cxn ang="0">
                  <a:pos x="32" y="67"/>
                </a:cxn>
                <a:cxn ang="0">
                  <a:pos x="81" y="18"/>
                </a:cxn>
                <a:cxn ang="0">
                  <a:pos x="127" y="0"/>
                </a:cxn>
                <a:cxn ang="0">
                  <a:pos x="159" y="4"/>
                </a:cxn>
                <a:cxn ang="0">
                  <a:pos x="179" y="18"/>
                </a:cxn>
                <a:cxn ang="0">
                  <a:pos x="208" y="39"/>
                </a:cxn>
                <a:cxn ang="0">
                  <a:pos x="215" y="67"/>
                </a:cxn>
                <a:cxn ang="0">
                  <a:pos x="239" y="155"/>
                </a:cxn>
                <a:cxn ang="0">
                  <a:pos x="239" y="275"/>
                </a:cxn>
                <a:cxn ang="0">
                  <a:pos x="215" y="337"/>
                </a:cxn>
                <a:cxn ang="0">
                  <a:pos x="179" y="373"/>
                </a:cxn>
                <a:cxn ang="0">
                  <a:pos x="144" y="398"/>
                </a:cxn>
                <a:cxn ang="0">
                  <a:pos x="109" y="404"/>
                </a:cxn>
                <a:cxn ang="0">
                  <a:pos x="67" y="390"/>
                </a:cxn>
                <a:cxn ang="0">
                  <a:pos x="42" y="366"/>
                </a:cxn>
                <a:cxn ang="0">
                  <a:pos x="10" y="320"/>
                </a:cxn>
                <a:cxn ang="0">
                  <a:pos x="0" y="261"/>
                </a:cxn>
              </a:cxnLst>
              <a:rect l="0" t="0" r="r" b="b"/>
              <a:pathLst>
                <a:path w="239" h="404">
                  <a:moveTo>
                    <a:pt x="0" y="261"/>
                  </a:moveTo>
                  <a:lnTo>
                    <a:pt x="0" y="152"/>
                  </a:lnTo>
                  <a:lnTo>
                    <a:pt x="32" y="67"/>
                  </a:lnTo>
                  <a:lnTo>
                    <a:pt x="81" y="18"/>
                  </a:lnTo>
                  <a:lnTo>
                    <a:pt x="127" y="0"/>
                  </a:lnTo>
                  <a:lnTo>
                    <a:pt x="159" y="4"/>
                  </a:lnTo>
                  <a:lnTo>
                    <a:pt x="179" y="18"/>
                  </a:lnTo>
                  <a:lnTo>
                    <a:pt x="208" y="39"/>
                  </a:lnTo>
                  <a:lnTo>
                    <a:pt x="215" y="67"/>
                  </a:lnTo>
                  <a:lnTo>
                    <a:pt x="239" y="155"/>
                  </a:lnTo>
                  <a:lnTo>
                    <a:pt x="239" y="275"/>
                  </a:lnTo>
                  <a:lnTo>
                    <a:pt x="215" y="337"/>
                  </a:lnTo>
                  <a:lnTo>
                    <a:pt x="179" y="373"/>
                  </a:lnTo>
                  <a:lnTo>
                    <a:pt x="144" y="398"/>
                  </a:lnTo>
                  <a:lnTo>
                    <a:pt x="109" y="404"/>
                  </a:lnTo>
                  <a:lnTo>
                    <a:pt x="67" y="390"/>
                  </a:lnTo>
                  <a:lnTo>
                    <a:pt x="42" y="366"/>
                  </a:lnTo>
                  <a:lnTo>
                    <a:pt x="10" y="32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CC99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7" name="Freeform 81"/>
            <p:cNvSpPr>
              <a:spLocks/>
            </p:cNvSpPr>
            <p:nvPr/>
          </p:nvSpPr>
          <p:spPr bwMode="auto">
            <a:xfrm>
              <a:off x="869" y="683"/>
              <a:ext cx="109" cy="256"/>
            </a:xfrm>
            <a:custGeom>
              <a:avLst/>
              <a:gdLst/>
              <a:ahLst/>
              <a:cxnLst>
                <a:cxn ang="0">
                  <a:pos x="394" y="1520"/>
                </a:cxn>
                <a:cxn ang="0">
                  <a:pos x="113" y="1397"/>
                </a:cxn>
                <a:cxn ang="0">
                  <a:pos x="81" y="923"/>
                </a:cxn>
                <a:cxn ang="0">
                  <a:pos x="81" y="674"/>
                </a:cxn>
                <a:cxn ang="0">
                  <a:pos x="60" y="449"/>
                </a:cxn>
                <a:cxn ang="0">
                  <a:pos x="0" y="0"/>
                </a:cxn>
                <a:cxn ang="0">
                  <a:pos x="208" y="132"/>
                </a:cxn>
                <a:cxn ang="0">
                  <a:pos x="264" y="206"/>
                </a:cxn>
                <a:cxn ang="0">
                  <a:pos x="366" y="460"/>
                </a:cxn>
                <a:cxn ang="0">
                  <a:pos x="464" y="726"/>
                </a:cxn>
                <a:cxn ang="0">
                  <a:pos x="654" y="1271"/>
                </a:cxn>
                <a:cxn ang="0">
                  <a:pos x="433" y="1531"/>
                </a:cxn>
                <a:cxn ang="0">
                  <a:pos x="422" y="1531"/>
                </a:cxn>
                <a:cxn ang="0">
                  <a:pos x="394" y="1520"/>
                </a:cxn>
              </a:cxnLst>
              <a:rect l="0" t="0" r="r" b="b"/>
              <a:pathLst>
                <a:path w="654" h="1531">
                  <a:moveTo>
                    <a:pt x="394" y="1520"/>
                  </a:moveTo>
                  <a:lnTo>
                    <a:pt x="113" y="1397"/>
                  </a:lnTo>
                  <a:lnTo>
                    <a:pt x="81" y="923"/>
                  </a:lnTo>
                  <a:lnTo>
                    <a:pt x="81" y="674"/>
                  </a:lnTo>
                  <a:lnTo>
                    <a:pt x="60" y="449"/>
                  </a:lnTo>
                  <a:lnTo>
                    <a:pt x="0" y="0"/>
                  </a:lnTo>
                  <a:lnTo>
                    <a:pt x="208" y="132"/>
                  </a:lnTo>
                  <a:lnTo>
                    <a:pt x="264" y="206"/>
                  </a:lnTo>
                  <a:lnTo>
                    <a:pt x="366" y="460"/>
                  </a:lnTo>
                  <a:lnTo>
                    <a:pt x="464" y="726"/>
                  </a:lnTo>
                  <a:lnTo>
                    <a:pt x="654" y="1271"/>
                  </a:lnTo>
                  <a:lnTo>
                    <a:pt x="433" y="1531"/>
                  </a:lnTo>
                  <a:lnTo>
                    <a:pt x="422" y="1531"/>
                  </a:lnTo>
                  <a:lnTo>
                    <a:pt x="394" y="152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8" name="Freeform 82"/>
            <p:cNvSpPr>
              <a:spLocks/>
            </p:cNvSpPr>
            <p:nvPr/>
          </p:nvSpPr>
          <p:spPr bwMode="auto">
            <a:xfrm>
              <a:off x="510" y="666"/>
              <a:ext cx="140" cy="222"/>
            </a:xfrm>
            <a:custGeom>
              <a:avLst/>
              <a:gdLst/>
              <a:ahLst/>
              <a:cxnLst>
                <a:cxn ang="0">
                  <a:pos x="0" y="1093"/>
                </a:cxn>
                <a:cxn ang="0">
                  <a:pos x="102" y="928"/>
                </a:cxn>
                <a:cxn ang="0">
                  <a:pos x="190" y="756"/>
                </a:cxn>
                <a:cxn ang="0">
                  <a:pos x="361" y="425"/>
                </a:cxn>
                <a:cxn ang="0">
                  <a:pos x="449" y="278"/>
                </a:cxn>
                <a:cxn ang="0">
                  <a:pos x="548" y="151"/>
                </a:cxn>
                <a:cxn ang="0">
                  <a:pos x="598" y="98"/>
                </a:cxn>
                <a:cxn ang="0">
                  <a:pos x="654" y="60"/>
                </a:cxn>
                <a:cxn ang="0">
                  <a:pos x="713" y="21"/>
                </a:cxn>
                <a:cxn ang="0">
                  <a:pos x="777" y="0"/>
                </a:cxn>
                <a:cxn ang="0">
                  <a:pos x="748" y="85"/>
                </a:cxn>
                <a:cxn ang="0">
                  <a:pos x="727" y="176"/>
                </a:cxn>
                <a:cxn ang="0">
                  <a:pos x="727" y="358"/>
                </a:cxn>
                <a:cxn ang="0">
                  <a:pos x="780" y="788"/>
                </a:cxn>
                <a:cxn ang="0">
                  <a:pos x="839" y="1086"/>
                </a:cxn>
                <a:cxn ang="0">
                  <a:pos x="601" y="1219"/>
                </a:cxn>
                <a:cxn ang="0">
                  <a:pos x="404" y="1328"/>
                </a:cxn>
                <a:cxn ang="0">
                  <a:pos x="0" y="1093"/>
                </a:cxn>
              </a:cxnLst>
              <a:rect l="0" t="0" r="r" b="b"/>
              <a:pathLst>
                <a:path w="839" h="1328">
                  <a:moveTo>
                    <a:pt x="0" y="1093"/>
                  </a:moveTo>
                  <a:lnTo>
                    <a:pt x="102" y="928"/>
                  </a:lnTo>
                  <a:lnTo>
                    <a:pt x="190" y="756"/>
                  </a:lnTo>
                  <a:lnTo>
                    <a:pt x="361" y="425"/>
                  </a:lnTo>
                  <a:lnTo>
                    <a:pt x="449" y="278"/>
                  </a:lnTo>
                  <a:lnTo>
                    <a:pt x="548" y="151"/>
                  </a:lnTo>
                  <a:lnTo>
                    <a:pt x="598" y="98"/>
                  </a:lnTo>
                  <a:lnTo>
                    <a:pt x="654" y="60"/>
                  </a:lnTo>
                  <a:lnTo>
                    <a:pt x="713" y="21"/>
                  </a:lnTo>
                  <a:lnTo>
                    <a:pt x="777" y="0"/>
                  </a:lnTo>
                  <a:lnTo>
                    <a:pt x="748" y="85"/>
                  </a:lnTo>
                  <a:lnTo>
                    <a:pt x="727" y="176"/>
                  </a:lnTo>
                  <a:lnTo>
                    <a:pt x="727" y="358"/>
                  </a:lnTo>
                  <a:lnTo>
                    <a:pt x="780" y="788"/>
                  </a:lnTo>
                  <a:lnTo>
                    <a:pt x="839" y="1086"/>
                  </a:lnTo>
                  <a:lnTo>
                    <a:pt x="601" y="1219"/>
                  </a:lnTo>
                  <a:lnTo>
                    <a:pt x="404" y="1328"/>
                  </a:lnTo>
                  <a:lnTo>
                    <a:pt x="0" y="1093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39" name="Freeform 83"/>
            <p:cNvSpPr>
              <a:spLocks/>
            </p:cNvSpPr>
            <p:nvPr/>
          </p:nvSpPr>
          <p:spPr bwMode="auto">
            <a:xfrm>
              <a:off x="1419" y="798"/>
              <a:ext cx="164" cy="73"/>
            </a:xfrm>
            <a:custGeom>
              <a:avLst/>
              <a:gdLst/>
              <a:ahLst/>
              <a:cxnLst>
                <a:cxn ang="0">
                  <a:pos x="18" y="256"/>
                </a:cxn>
                <a:cxn ang="0">
                  <a:pos x="0" y="0"/>
                </a:cxn>
                <a:cxn ang="0">
                  <a:pos x="81" y="27"/>
                </a:cxn>
                <a:cxn ang="0">
                  <a:pos x="334" y="94"/>
                </a:cxn>
                <a:cxn ang="0">
                  <a:pos x="545" y="133"/>
                </a:cxn>
                <a:cxn ang="0">
                  <a:pos x="735" y="136"/>
                </a:cxn>
                <a:cxn ang="0">
                  <a:pos x="917" y="108"/>
                </a:cxn>
                <a:cxn ang="0">
                  <a:pos x="981" y="118"/>
                </a:cxn>
                <a:cxn ang="0">
                  <a:pos x="914" y="369"/>
                </a:cxn>
                <a:cxn ang="0">
                  <a:pos x="878" y="425"/>
                </a:cxn>
                <a:cxn ang="0">
                  <a:pos x="623" y="442"/>
                </a:cxn>
                <a:cxn ang="0">
                  <a:pos x="397" y="431"/>
                </a:cxn>
                <a:cxn ang="0">
                  <a:pos x="201" y="369"/>
                </a:cxn>
                <a:cxn ang="0">
                  <a:pos x="18" y="256"/>
                </a:cxn>
              </a:cxnLst>
              <a:rect l="0" t="0" r="r" b="b"/>
              <a:pathLst>
                <a:path w="981" h="442">
                  <a:moveTo>
                    <a:pt x="18" y="256"/>
                  </a:moveTo>
                  <a:lnTo>
                    <a:pt x="0" y="0"/>
                  </a:lnTo>
                  <a:lnTo>
                    <a:pt x="81" y="27"/>
                  </a:lnTo>
                  <a:lnTo>
                    <a:pt x="334" y="94"/>
                  </a:lnTo>
                  <a:lnTo>
                    <a:pt x="545" y="133"/>
                  </a:lnTo>
                  <a:lnTo>
                    <a:pt x="735" y="136"/>
                  </a:lnTo>
                  <a:lnTo>
                    <a:pt x="917" y="108"/>
                  </a:lnTo>
                  <a:lnTo>
                    <a:pt x="981" y="118"/>
                  </a:lnTo>
                  <a:lnTo>
                    <a:pt x="914" y="369"/>
                  </a:lnTo>
                  <a:lnTo>
                    <a:pt x="878" y="425"/>
                  </a:lnTo>
                  <a:lnTo>
                    <a:pt x="623" y="442"/>
                  </a:lnTo>
                  <a:lnTo>
                    <a:pt x="397" y="431"/>
                  </a:lnTo>
                  <a:lnTo>
                    <a:pt x="201" y="369"/>
                  </a:lnTo>
                  <a:lnTo>
                    <a:pt x="18" y="256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0" name="Freeform 84"/>
            <p:cNvSpPr>
              <a:spLocks/>
            </p:cNvSpPr>
            <p:nvPr/>
          </p:nvSpPr>
          <p:spPr bwMode="auto">
            <a:xfrm>
              <a:off x="640" y="669"/>
              <a:ext cx="133" cy="186"/>
            </a:xfrm>
            <a:custGeom>
              <a:avLst/>
              <a:gdLst/>
              <a:ahLst/>
              <a:cxnLst>
                <a:cxn ang="0">
                  <a:pos x="126" y="1117"/>
                </a:cxn>
                <a:cxn ang="0">
                  <a:pos x="70" y="847"/>
                </a:cxn>
                <a:cxn ang="0">
                  <a:pos x="21" y="572"/>
                </a:cxn>
                <a:cxn ang="0">
                  <a:pos x="0" y="302"/>
                </a:cxn>
                <a:cxn ang="0">
                  <a:pos x="3" y="182"/>
                </a:cxn>
                <a:cxn ang="0">
                  <a:pos x="14" y="70"/>
                </a:cxn>
                <a:cxn ang="0">
                  <a:pos x="38" y="14"/>
                </a:cxn>
                <a:cxn ang="0">
                  <a:pos x="49" y="0"/>
                </a:cxn>
                <a:cxn ang="0">
                  <a:pos x="59" y="3"/>
                </a:cxn>
                <a:cxn ang="0">
                  <a:pos x="196" y="147"/>
                </a:cxn>
                <a:cxn ang="0">
                  <a:pos x="351" y="267"/>
                </a:cxn>
                <a:cxn ang="0">
                  <a:pos x="541" y="372"/>
                </a:cxn>
                <a:cxn ang="0">
                  <a:pos x="773" y="460"/>
                </a:cxn>
                <a:cxn ang="0">
                  <a:pos x="797" y="467"/>
                </a:cxn>
                <a:cxn ang="0">
                  <a:pos x="791" y="481"/>
                </a:cxn>
                <a:cxn ang="0">
                  <a:pos x="744" y="506"/>
                </a:cxn>
                <a:cxn ang="0">
                  <a:pos x="541" y="657"/>
                </a:cxn>
                <a:cxn ang="0">
                  <a:pos x="362" y="888"/>
                </a:cxn>
                <a:cxn ang="0">
                  <a:pos x="126" y="1117"/>
                </a:cxn>
              </a:cxnLst>
              <a:rect l="0" t="0" r="r" b="b"/>
              <a:pathLst>
                <a:path w="797" h="1117">
                  <a:moveTo>
                    <a:pt x="126" y="1117"/>
                  </a:moveTo>
                  <a:lnTo>
                    <a:pt x="70" y="847"/>
                  </a:lnTo>
                  <a:lnTo>
                    <a:pt x="21" y="572"/>
                  </a:lnTo>
                  <a:lnTo>
                    <a:pt x="0" y="302"/>
                  </a:lnTo>
                  <a:lnTo>
                    <a:pt x="3" y="182"/>
                  </a:lnTo>
                  <a:lnTo>
                    <a:pt x="14" y="70"/>
                  </a:lnTo>
                  <a:lnTo>
                    <a:pt x="38" y="14"/>
                  </a:lnTo>
                  <a:lnTo>
                    <a:pt x="49" y="0"/>
                  </a:lnTo>
                  <a:lnTo>
                    <a:pt x="59" y="3"/>
                  </a:lnTo>
                  <a:lnTo>
                    <a:pt x="196" y="147"/>
                  </a:lnTo>
                  <a:lnTo>
                    <a:pt x="351" y="267"/>
                  </a:lnTo>
                  <a:lnTo>
                    <a:pt x="541" y="372"/>
                  </a:lnTo>
                  <a:lnTo>
                    <a:pt x="773" y="460"/>
                  </a:lnTo>
                  <a:lnTo>
                    <a:pt x="797" y="467"/>
                  </a:lnTo>
                  <a:lnTo>
                    <a:pt x="791" y="481"/>
                  </a:lnTo>
                  <a:lnTo>
                    <a:pt x="744" y="506"/>
                  </a:lnTo>
                  <a:lnTo>
                    <a:pt x="541" y="657"/>
                  </a:lnTo>
                  <a:lnTo>
                    <a:pt x="362" y="888"/>
                  </a:lnTo>
                  <a:lnTo>
                    <a:pt x="126" y="11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1" name="Freeform 85"/>
            <p:cNvSpPr>
              <a:spLocks/>
            </p:cNvSpPr>
            <p:nvPr/>
          </p:nvSpPr>
          <p:spPr bwMode="auto">
            <a:xfrm>
              <a:off x="751" y="751"/>
              <a:ext cx="60" cy="94"/>
            </a:xfrm>
            <a:custGeom>
              <a:avLst/>
              <a:gdLst/>
              <a:ahLst/>
              <a:cxnLst>
                <a:cxn ang="0">
                  <a:pos x="190" y="562"/>
                </a:cxn>
                <a:cxn ang="0">
                  <a:pos x="158" y="509"/>
                </a:cxn>
                <a:cxn ang="0">
                  <a:pos x="116" y="422"/>
                </a:cxn>
                <a:cxn ang="0">
                  <a:pos x="85" y="330"/>
                </a:cxn>
                <a:cxn ang="0">
                  <a:pos x="50" y="232"/>
                </a:cxn>
                <a:cxn ang="0">
                  <a:pos x="0" y="147"/>
                </a:cxn>
                <a:cxn ang="0">
                  <a:pos x="176" y="0"/>
                </a:cxn>
                <a:cxn ang="0">
                  <a:pos x="274" y="84"/>
                </a:cxn>
                <a:cxn ang="0">
                  <a:pos x="362" y="165"/>
                </a:cxn>
                <a:cxn ang="0">
                  <a:pos x="243" y="554"/>
                </a:cxn>
                <a:cxn ang="0">
                  <a:pos x="218" y="554"/>
                </a:cxn>
                <a:cxn ang="0">
                  <a:pos x="190" y="562"/>
                </a:cxn>
              </a:cxnLst>
              <a:rect l="0" t="0" r="r" b="b"/>
              <a:pathLst>
                <a:path w="362" h="562">
                  <a:moveTo>
                    <a:pt x="190" y="562"/>
                  </a:moveTo>
                  <a:lnTo>
                    <a:pt x="158" y="509"/>
                  </a:lnTo>
                  <a:lnTo>
                    <a:pt x="116" y="422"/>
                  </a:lnTo>
                  <a:lnTo>
                    <a:pt x="85" y="330"/>
                  </a:lnTo>
                  <a:lnTo>
                    <a:pt x="50" y="232"/>
                  </a:lnTo>
                  <a:lnTo>
                    <a:pt x="0" y="147"/>
                  </a:lnTo>
                  <a:lnTo>
                    <a:pt x="176" y="0"/>
                  </a:lnTo>
                  <a:lnTo>
                    <a:pt x="274" y="84"/>
                  </a:lnTo>
                  <a:lnTo>
                    <a:pt x="362" y="165"/>
                  </a:lnTo>
                  <a:lnTo>
                    <a:pt x="243" y="554"/>
                  </a:lnTo>
                  <a:lnTo>
                    <a:pt x="218" y="554"/>
                  </a:lnTo>
                  <a:lnTo>
                    <a:pt x="190" y="562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2" name="Freeform 86"/>
            <p:cNvSpPr>
              <a:spLocks/>
            </p:cNvSpPr>
            <p:nvPr/>
          </p:nvSpPr>
          <p:spPr bwMode="auto">
            <a:xfrm>
              <a:off x="790" y="689"/>
              <a:ext cx="85" cy="140"/>
            </a:xfrm>
            <a:custGeom>
              <a:avLst/>
              <a:gdLst/>
              <a:ahLst/>
              <a:cxnLst>
                <a:cxn ang="0">
                  <a:pos x="510" y="840"/>
                </a:cxn>
                <a:cxn ang="0">
                  <a:pos x="387" y="728"/>
                </a:cxn>
                <a:cxn ang="0">
                  <a:pos x="257" y="598"/>
                </a:cxn>
                <a:cxn ang="0">
                  <a:pos x="127" y="465"/>
                </a:cxn>
                <a:cxn ang="0">
                  <a:pos x="0" y="348"/>
                </a:cxn>
                <a:cxn ang="0">
                  <a:pos x="106" y="264"/>
                </a:cxn>
                <a:cxn ang="0">
                  <a:pos x="214" y="201"/>
                </a:cxn>
                <a:cxn ang="0">
                  <a:pos x="328" y="120"/>
                </a:cxn>
                <a:cxn ang="0">
                  <a:pos x="380" y="67"/>
                </a:cxn>
                <a:cxn ang="0">
                  <a:pos x="425" y="0"/>
                </a:cxn>
                <a:cxn ang="0">
                  <a:pos x="457" y="120"/>
                </a:cxn>
                <a:cxn ang="0">
                  <a:pos x="478" y="251"/>
                </a:cxn>
                <a:cxn ang="0">
                  <a:pos x="510" y="497"/>
                </a:cxn>
                <a:cxn ang="0">
                  <a:pos x="513" y="840"/>
                </a:cxn>
                <a:cxn ang="0">
                  <a:pos x="510" y="840"/>
                </a:cxn>
              </a:cxnLst>
              <a:rect l="0" t="0" r="r" b="b"/>
              <a:pathLst>
                <a:path w="513" h="840">
                  <a:moveTo>
                    <a:pt x="510" y="840"/>
                  </a:moveTo>
                  <a:lnTo>
                    <a:pt x="387" y="728"/>
                  </a:lnTo>
                  <a:lnTo>
                    <a:pt x="257" y="598"/>
                  </a:lnTo>
                  <a:lnTo>
                    <a:pt x="127" y="465"/>
                  </a:lnTo>
                  <a:lnTo>
                    <a:pt x="0" y="348"/>
                  </a:lnTo>
                  <a:lnTo>
                    <a:pt x="106" y="264"/>
                  </a:lnTo>
                  <a:lnTo>
                    <a:pt x="214" y="201"/>
                  </a:lnTo>
                  <a:lnTo>
                    <a:pt x="328" y="120"/>
                  </a:lnTo>
                  <a:lnTo>
                    <a:pt x="380" y="67"/>
                  </a:lnTo>
                  <a:lnTo>
                    <a:pt x="425" y="0"/>
                  </a:lnTo>
                  <a:lnTo>
                    <a:pt x="457" y="120"/>
                  </a:lnTo>
                  <a:lnTo>
                    <a:pt x="478" y="251"/>
                  </a:lnTo>
                  <a:lnTo>
                    <a:pt x="510" y="497"/>
                  </a:lnTo>
                  <a:lnTo>
                    <a:pt x="513" y="840"/>
                  </a:lnTo>
                  <a:lnTo>
                    <a:pt x="510" y="8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3" name="Freeform 87"/>
            <p:cNvSpPr>
              <a:spLocks/>
            </p:cNvSpPr>
            <p:nvPr/>
          </p:nvSpPr>
          <p:spPr bwMode="auto">
            <a:xfrm>
              <a:off x="1254" y="376"/>
              <a:ext cx="441" cy="436"/>
            </a:xfrm>
            <a:custGeom>
              <a:avLst/>
              <a:gdLst/>
              <a:ahLst/>
              <a:cxnLst>
                <a:cxn ang="0">
                  <a:pos x="844" y="2354"/>
                </a:cxn>
                <a:cxn ang="0">
                  <a:pos x="569" y="2051"/>
                </a:cxn>
                <a:cxn ang="0">
                  <a:pos x="432" y="1722"/>
                </a:cxn>
                <a:cxn ang="0">
                  <a:pos x="344" y="1489"/>
                </a:cxn>
                <a:cxn ang="0">
                  <a:pos x="197" y="1394"/>
                </a:cxn>
                <a:cxn ang="0">
                  <a:pos x="71" y="1321"/>
                </a:cxn>
                <a:cxn ang="0">
                  <a:pos x="50" y="1356"/>
                </a:cxn>
                <a:cxn ang="0">
                  <a:pos x="151" y="1532"/>
                </a:cxn>
                <a:cxn ang="0">
                  <a:pos x="183" y="1661"/>
                </a:cxn>
                <a:cxn ang="0">
                  <a:pos x="387" y="1725"/>
                </a:cxn>
                <a:cxn ang="0">
                  <a:pos x="401" y="1819"/>
                </a:cxn>
                <a:cxn ang="0">
                  <a:pos x="218" y="1805"/>
                </a:cxn>
                <a:cxn ang="0">
                  <a:pos x="63" y="1693"/>
                </a:cxn>
                <a:cxn ang="0">
                  <a:pos x="0" y="1471"/>
                </a:cxn>
                <a:cxn ang="0">
                  <a:pos x="50" y="1251"/>
                </a:cxn>
                <a:cxn ang="0">
                  <a:pos x="162" y="1208"/>
                </a:cxn>
                <a:cxn ang="0">
                  <a:pos x="271" y="1230"/>
                </a:cxn>
                <a:cxn ang="0">
                  <a:pos x="366" y="1296"/>
                </a:cxn>
                <a:cxn ang="0">
                  <a:pos x="481" y="1398"/>
                </a:cxn>
                <a:cxn ang="0">
                  <a:pos x="630" y="1271"/>
                </a:cxn>
                <a:cxn ang="0">
                  <a:pos x="727" y="969"/>
                </a:cxn>
                <a:cxn ang="0">
                  <a:pos x="759" y="668"/>
                </a:cxn>
                <a:cxn ang="0">
                  <a:pos x="735" y="361"/>
                </a:cxn>
                <a:cxn ang="0">
                  <a:pos x="718" y="136"/>
                </a:cxn>
                <a:cxn ang="0">
                  <a:pos x="1395" y="133"/>
                </a:cxn>
                <a:cxn ang="0">
                  <a:pos x="2018" y="0"/>
                </a:cxn>
                <a:cxn ang="0">
                  <a:pos x="2165" y="115"/>
                </a:cxn>
                <a:cxn ang="0">
                  <a:pos x="2337" y="390"/>
                </a:cxn>
                <a:cxn ang="0">
                  <a:pos x="2439" y="861"/>
                </a:cxn>
                <a:cxn ang="0">
                  <a:pos x="2583" y="1511"/>
                </a:cxn>
                <a:cxn ang="0">
                  <a:pos x="2646" y="1784"/>
                </a:cxn>
                <a:cxn ang="0">
                  <a:pos x="2601" y="2051"/>
                </a:cxn>
                <a:cxn ang="0">
                  <a:pos x="2470" y="2241"/>
                </a:cxn>
                <a:cxn ang="0">
                  <a:pos x="2123" y="2515"/>
                </a:cxn>
                <a:cxn ang="0">
                  <a:pos x="1908" y="2582"/>
                </a:cxn>
                <a:cxn ang="0">
                  <a:pos x="1684" y="2613"/>
                </a:cxn>
                <a:cxn ang="0">
                  <a:pos x="999" y="2459"/>
                </a:cxn>
              </a:cxnLst>
              <a:rect l="0" t="0" r="r" b="b"/>
              <a:pathLst>
                <a:path w="2646" h="2613">
                  <a:moveTo>
                    <a:pt x="999" y="2459"/>
                  </a:moveTo>
                  <a:lnTo>
                    <a:pt x="844" y="2354"/>
                  </a:lnTo>
                  <a:lnTo>
                    <a:pt x="682" y="2220"/>
                  </a:lnTo>
                  <a:lnTo>
                    <a:pt x="569" y="2051"/>
                  </a:lnTo>
                  <a:lnTo>
                    <a:pt x="492" y="1890"/>
                  </a:lnTo>
                  <a:lnTo>
                    <a:pt x="432" y="1722"/>
                  </a:lnTo>
                  <a:lnTo>
                    <a:pt x="387" y="1542"/>
                  </a:lnTo>
                  <a:lnTo>
                    <a:pt x="344" y="1489"/>
                  </a:lnTo>
                  <a:lnTo>
                    <a:pt x="299" y="1454"/>
                  </a:lnTo>
                  <a:lnTo>
                    <a:pt x="197" y="1394"/>
                  </a:lnTo>
                  <a:lnTo>
                    <a:pt x="123" y="1331"/>
                  </a:lnTo>
                  <a:lnTo>
                    <a:pt x="71" y="1321"/>
                  </a:lnTo>
                  <a:lnTo>
                    <a:pt x="71" y="1327"/>
                  </a:lnTo>
                  <a:lnTo>
                    <a:pt x="50" y="1356"/>
                  </a:lnTo>
                  <a:lnTo>
                    <a:pt x="173" y="1441"/>
                  </a:lnTo>
                  <a:lnTo>
                    <a:pt x="151" y="1532"/>
                  </a:lnTo>
                  <a:lnTo>
                    <a:pt x="151" y="1599"/>
                  </a:lnTo>
                  <a:lnTo>
                    <a:pt x="183" y="1661"/>
                  </a:lnTo>
                  <a:lnTo>
                    <a:pt x="264" y="1725"/>
                  </a:lnTo>
                  <a:lnTo>
                    <a:pt x="387" y="1725"/>
                  </a:lnTo>
                  <a:lnTo>
                    <a:pt x="397" y="1763"/>
                  </a:lnTo>
                  <a:lnTo>
                    <a:pt x="401" y="1819"/>
                  </a:lnTo>
                  <a:lnTo>
                    <a:pt x="299" y="1827"/>
                  </a:lnTo>
                  <a:lnTo>
                    <a:pt x="218" y="1805"/>
                  </a:lnTo>
                  <a:lnTo>
                    <a:pt x="138" y="1760"/>
                  </a:lnTo>
                  <a:lnTo>
                    <a:pt x="63" y="1693"/>
                  </a:lnTo>
                  <a:lnTo>
                    <a:pt x="15" y="1577"/>
                  </a:lnTo>
                  <a:lnTo>
                    <a:pt x="0" y="1471"/>
                  </a:lnTo>
                  <a:lnTo>
                    <a:pt x="15" y="1363"/>
                  </a:lnTo>
                  <a:lnTo>
                    <a:pt x="50" y="1251"/>
                  </a:lnTo>
                  <a:lnTo>
                    <a:pt x="112" y="1222"/>
                  </a:lnTo>
                  <a:lnTo>
                    <a:pt x="162" y="1208"/>
                  </a:lnTo>
                  <a:lnTo>
                    <a:pt x="218" y="1208"/>
                  </a:lnTo>
                  <a:lnTo>
                    <a:pt x="271" y="1230"/>
                  </a:lnTo>
                  <a:lnTo>
                    <a:pt x="320" y="1257"/>
                  </a:lnTo>
                  <a:lnTo>
                    <a:pt x="366" y="1296"/>
                  </a:lnTo>
                  <a:lnTo>
                    <a:pt x="464" y="1394"/>
                  </a:lnTo>
                  <a:lnTo>
                    <a:pt x="481" y="1398"/>
                  </a:lnTo>
                  <a:lnTo>
                    <a:pt x="545" y="1412"/>
                  </a:lnTo>
                  <a:lnTo>
                    <a:pt x="630" y="1271"/>
                  </a:lnTo>
                  <a:lnTo>
                    <a:pt x="692" y="1124"/>
                  </a:lnTo>
                  <a:lnTo>
                    <a:pt x="727" y="969"/>
                  </a:lnTo>
                  <a:lnTo>
                    <a:pt x="748" y="818"/>
                  </a:lnTo>
                  <a:lnTo>
                    <a:pt x="759" y="668"/>
                  </a:lnTo>
                  <a:lnTo>
                    <a:pt x="748" y="513"/>
                  </a:lnTo>
                  <a:lnTo>
                    <a:pt x="735" y="361"/>
                  </a:lnTo>
                  <a:lnTo>
                    <a:pt x="713" y="206"/>
                  </a:lnTo>
                  <a:lnTo>
                    <a:pt x="718" y="136"/>
                  </a:lnTo>
                  <a:lnTo>
                    <a:pt x="1072" y="147"/>
                  </a:lnTo>
                  <a:lnTo>
                    <a:pt x="1395" y="133"/>
                  </a:lnTo>
                  <a:lnTo>
                    <a:pt x="1705" y="83"/>
                  </a:lnTo>
                  <a:lnTo>
                    <a:pt x="2018" y="0"/>
                  </a:lnTo>
                  <a:lnTo>
                    <a:pt x="2088" y="53"/>
                  </a:lnTo>
                  <a:lnTo>
                    <a:pt x="2165" y="115"/>
                  </a:lnTo>
                  <a:lnTo>
                    <a:pt x="2285" y="256"/>
                  </a:lnTo>
                  <a:lnTo>
                    <a:pt x="2337" y="390"/>
                  </a:lnTo>
                  <a:lnTo>
                    <a:pt x="2372" y="537"/>
                  </a:lnTo>
                  <a:lnTo>
                    <a:pt x="2439" y="861"/>
                  </a:lnTo>
                  <a:lnTo>
                    <a:pt x="2499" y="1190"/>
                  </a:lnTo>
                  <a:lnTo>
                    <a:pt x="2583" y="1511"/>
                  </a:lnTo>
                  <a:lnTo>
                    <a:pt x="2622" y="1640"/>
                  </a:lnTo>
                  <a:lnTo>
                    <a:pt x="2646" y="1784"/>
                  </a:lnTo>
                  <a:lnTo>
                    <a:pt x="2639" y="1921"/>
                  </a:lnTo>
                  <a:lnTo>
                    <a:pt x="2601" y="2051"/>
                  </a:lnTo>
                  <a:lnTo>
                    <a:pt x="2545" y="2139"/>
                  </a:lnTo>
                  <a:lnTo>
                    <a:pt x="2470" y="2241"/>
                  </a:lnTo>
                  <a:lnTo>
                    <a:pt x="2281" y="2438"/>
                  </a:lnTo>
                  <a:lnTo>
                    <a:pt x="2123" y="2515"/>
                  </a:lnTo>
                  <a:lnTo>
                    <a:pt x="1975" y="2565"/>
                  </a:lnTo>
                  <a:lnTo>
                    <a:pt x="1908" y="2582"/>
                  </a:lnTo>
                  <a:lnTo>
                    <a:pt x="1793" y="2603"/>
                  </a:lnTo>
                  <a:lnTo>
                    <a:pt x="1684" y="2613"/>
                  </a:lnTo>
                  <a:lnTo>
                    <a:pt x="1455" y="2589"/>
                  </a:lnTo>
                  <a:lnTo>
                    <a:pt x="999" y="2459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4" name="Freeform 88"/>
            <p:cNvSpPr>
              <a:spLocks/>
            </p:cNvSpPr>
            <p:nvPr/>
          </p:nvSpPr>
          <p:spPr bwMode="auto">
            <a:xfrm>
              <a:off x="491" y="104"/>
              <a:ext cx="450" cy="639"/>
            </a:xfrm>
            <a:custGeom>
              <a:avLst/>
              <a:gdLst/>
              <a:ahLst/>
              <a:cxnLst>
                <a:cxn ang="0">
                  <a:pos x="1505" y="3742"/>
                </a:cxn>
                <a:cxn ang="0">
                  <a:pos x="1160" y="3538"/>
                </a:cxn>
                <a:cxn ang="0">
                  <a:pos x="970" y="3327"/>
                </a:cxn>
                <a:cxn ang="0">
                  <a:pos x="931" y="3152"/>
                </a:cxn>
                <a:cxn ang="0">
                  <a:pos x="1335" y="3254"/>
                </a:cxn>
                <a:cxn ang="0">
                  <a:pos x="1659" y="3236"/>
                </a:cxn>
                <a:cxn ang="0">
                  <a:pos x="1420" y="3219"/>
                </a:cxn>
                <a:cxn ang="0">
                  <a:pos x="1069" y="3152"/>
                </a:cxn>
                <a:cxn ang="0">
                  <a:pos x="778" y="2973"/>
                </a:cxn>
                <a:cxn ang="0">
                  <a:pos x="629" y="2804"/>
                </a:cxn>
                <a:cxn ang="0">
                  <a:pos x="517" y="2597"/>
                </a:cxn>
                <a:cxn ang="0">
                  <a:pos x="450" y="2351"/>
                </a:cxn>
                <a:cxn ang="0">
                  <a:pos x="401" y="1785"/>
                </a:cxn>
                <a:cxn ang="0">
                  <a:pos x="292" y="1669"/>
                </a:cxn>
                <a:cxn ang="0">
                  <a:pos x="102" y="1588"/>
                </a:cxn>
                <a:cxn ang="0">
                  <a:pos x="215" y="1697"/>
                </a:cxn>
                <a:cxn ang="0">
                  <a:pos x="176" y="1837"/>
                </a:cxn>
                <a:cxn ang="0">
                  <a:pos x="215" y="1982"/>
                </a:cxn>
                <a:cxn ang="0">
                  <a:pos x="362" y="2206"/>
                </a:cxn>
                <a:cxn ang="0">
                  <a:pos x="215" y="2136"/>
                </a:cxn>
                <a:cxn ang="0">
                  <a:pos x="99" y="2010"/>
                </a:cxn>
                <a:cxn ang="0">
                  <a:pos x="22" y="1845"/>
                </a:cxn>
                <a:cxn ang="0">
                  <a:pos x="0" y="1684"/>
                </a:cxn>
                <a:cxn ang="0">
                  <a:pos x="4" y="1556"/>
                </a:cxn>
                <a:cxn ang="0">
                  <a:pos x="43" y="1479"/>
                </a:cxn>
                <a:cxn ang="0">
                  <a:pos x="102" y="1433"/>
                </a:cxn>
                <a:cxn ang="0">
                  <a:pos x="180" y="1420"/>
                </a:cxn>
                <a:cxn ang="0">
                  <a:pos x="342" y="1465"/>
                </a:cxn>
                <a:cxn ang="0">
                  <a:pos x="444" y="1578"/>
                </a:cxn>
                <a:cxn ang="0">
                  <a:pos x="541" y="1697"/>
                </a:cxn>
                <a:cxn ang="0">
                  <a:pos x="661" y="1441"/>
                </a:cxn>
                <a:cxn ang="0">
                  <a:pos x="707" y="1187"/>
                </a:cxn>
                <a:cxn ang="0">
                  <a:pos x="696" y="935"/>
                </a:cxn>
                <a:cxn ang="0">
                  <a:pos x="567" y="475"/>
                </a:cxn>
                <a:cxn ang="0">
                  <a:pos x="650" y="323"/>
                </a:cxn>
                <a:cxn ang="0">
                  <a:pos x="875" y="144"/>
                </a:cxn>
                <a:cxn ang="0">
                  <a:pos x="1142" y="45"/>
                </a:cxn>
                <a:cxn ang="0">
                  <a:pos x="1540" y="0"/>
                </a:cxn>
                <a:cxn ang="0">
                  <a:pos x="1842" y="50"/>
                </a:cxn>
                <a:cxn ang="0">
                  <a:pos x="2151" y="232"/>
                </a:cxn>
                <a:cxn ang="0">
                  <a:pos x="2305" y="429"/>
                </a:cxn>
                <a:cxn ang="0">
                  <a:pos x="2415" y="654"/>
                </a:cxn>
                <a:cxn ang="0">
                  <a:pos x="2503" y="1166"/>
                </a:cxn>
                <a:cxn ang="0">
                  <a:pos x="2674" y="1468"/>
                </a:cxn>
                <a:cxn ang="0">
                  <a:pos x="2703" y="1701"/>
                </a:cxn>
                <a:cxn ang="0">
                  <a:pos x="2643" y="2048"/>
                </a:cxn>
                <a:cxn ang="0">
                  <a:pos x="2685" y="2291"/>
                </a:cxn>
                <a:cxn ang="0">
                  <a:pos x="2685" y="2558"/>
                </a:cxn>
                <a:cxn ang="0">
                  <a:pos x="2608" y="2794"/>
                </a:cxn>
                <a:cxn ang="0">
                  <a:pos x="2436" y="2979"/>
                </a:cxn>
                <a:cxn ang="0">
                  <a:pos x="2270" y="3054"/>
                </a:cxn>
                <a:cxn ang="0">
                  <a:pos x="2217" y="3433"/>
                </a:cxn>
                <a:cxn ang="0">
                  <a:pos x="2024" y="3655"/>
                </a:cxn>
                <a:cxn ang="0">
                  <a:pos x="1736" y="3830"/>
                </a:cxn>
              </a:cxnLst>
              <a:rect l="0" t="0" r="r" b="b"/>
              <a:pathLst>
                <a:path w="2703" h="3830">
                  <a:moveTo>
                    <a:pt x="1666" y="3802"/>
                  </a:moveTo>
                  <a:lnTo>
                    <a:pt x="1505" y="3742"/>
                  </a:lnTo>
                  <a:lnTo>
                    <a:pt x="1329" y="3658"/>
                  </a:lnTo>
                  <a:lnTo>
                    <a:pt x="1160" y="3538"/>
                  </a:lnTo>
                  <a:lnTo>
                    <a:pt x="998" y="3383"/>
                  </a:lnTo>
                  <a:lnTo>
                    <a:pt x="970" y="3327"/>
                  </a:lnTo>
                  <a:lnTo>
                    <a:pt x="952" y="3236"/>
                  </a:lnTo>
                  <a:lnTo>
                    <a:pt x="931" y="3152"/>
                  </a:lnTo>
                  <a:lnTo>
                    <a:pt x="1145" y="3219"/>
                  </a:lnTo>
                  <a:lnTo>
                    <a:pt x="1335" y="3254"/>
                  </a:lnTo>
                  <a:lnTo>
                    <a:pt x="1501" y="3254"/>
                  </a:lnTo>
                  <a:lnTo>
                    <a:pt x="1659" y="3236"/>
                  </a:lnTo>
                  <a:lnTo>
                    <a:pt x="1687" y="3194"/>
                  </a:lnTo>
                  <a:lnTo>
                    <a:pt x="1420" y="3219"/>
                  </a:lnTo>
                  <a:lnTo>
                    <a:pt x="1177" y="3187"/>
                  </a:lnTo>
                  <a:lnTo>
                    <a:pt x="1069" y="3152"/>
                  </a:lnTo>
                  <a:lnTo>
                    <a:pt x="963" y="3102"/>
                  </a:lnTo>
                  <a:lnTo>
                    <a:pt x="778" y="2973"/>
                  </a:lnTo>
                  <a:lnTo>
                    <a:pt x="700" y="2891"/>
                  </a:lnTo>
                  <a:lnTo>
                    <a:pt x="629" y="2804"/>
                  </a:lnTo>
                  <a:lnTo>
                    <a:pt x="567" y="2706"/>
                  </a:lnTo>
                  <a:lnTo>
                    <a:pt x="517" y="2597"/>
                  </a:lnTo>
                  <a:lnTo>
                    <a:pt x="479" y="2481"/>
                  </a:lnTo>
                  <a:lnTo>
                    <a:pt x="450" y="2351"/>
                  </a:lnTo>
                  <a:lnTo>
                    <a:pt x="418" y="2080"/>
                  </a:lnTo>
                  <a:lnTo>
                    <a:pt x="401" y="1785"/>
                  </a:lnTo>
                  <a:lnTo>
                    <a:pt x="345" y="1719"/>
                  </a:lnTo>
                  <a:lnTo>
                    <a:pt x="292" y="1669"/>
                  </a:lnTo>
                  <a:lnTo>
                    <a:pt x="102" y="1582"/>
                  </a:lnTo>
                  <a:lnTo>
                    <a:pt x="102" y="1588"/>
                  </a:lnTo>
                  <a:lnTo>
                    <a:pt x="113" y="1606"/>
                  </a:lnTo>
                  <a:lnTo>
                    <a:pt x="215" y="1697"/>
                  </a:lnTo>
                  <a:lnTo>
                    <a:pt x="187" y="1767"/>
                  </a:lnTo>
                  <a:lnTo>
                    <a:pt x="176" y="1837"/>
                  </a:lnTo>
                  <a:lnTo>
                    <a:pt x="180" y="1904"/>
                  </a:lnTo>
                  <a:lnTo>
                    <a:pt x="215" y="1982"/>
                  </a:lnTo>
                  <a:lnTo>
                    <a:pt x="362" y="2077"/>
                  </a:lnTo>
                  <a:lnTo>
                    <a:pt x="362" y="2206"/>
                  </a:lnTo>
                  <a:lnTo>
                    <a:pt x="286" y="2182"/>
                  </a:lnTo>
                  <a:lnTo>
                    <a:pt x="215" y="2136"/>
                  </a:lnTo>
                  <a:lnTo>
                    <a:pt x="152" y="2080"/>
                  </a:lnTo>
                  <a:lnTo>
                    <a:pt x="99" y="2010"/>
                  </a:lnTo>
                  <a:lnTo>
                    <a:pt x="53" y="1930"/>
                  </a:lnTo>
                  <a:lnTo>
                    <a:pt x="22" y="1845"/>
                  </a:lnTo>
                  <a:lnTo>
                    <a:pt x="4" y="1764"/>
                  </a:lnTo>
                  <a:lnTo>
                    <a:pt x="0" y="1684"/>
                  </a:lnTo>
                  <a:lnTo>
                    <a:pt x="0" y="1617"/>
                  </a:lnTo>
                  <a:lnTo>
                    <a:pt x="4" y="1556"/>
                  </a:lnTo>
                  <a:lnTo>
                    <a:pt x="18" y="1515"/>
                  </a:lnTo>
                  <a:lnTo>
                    <a:pt x="43" y="1479"/>
                  </a:lnTo>
                  <a:lnTo>
                    <a:pt x="67" y="1451"/>
                  </a:lnTo>
                  <a:lnTo>
                    <a:pt x="102" y="1433"/>
                  </a:lnTo>
                  <a:lnTo>
                    <a:pt x="137" y="1420"/>
                  </a:lnTo>
                  <a:lnTo>
                    <a:pt x="180" y="1420"/>
                  </a:lnTo>
                  <a:lnTo>
                    <a:pt x="264" y="1430"/>
                  </a:lnTo>
                  <a:lnTo>
                    <a:pt x="342" y="1465"/>
                  </a:lnTo>
                  <a:lnTo>
                    <a:pt x="409" y="1515"/>
                  </a:lnTo>
                  <a:lnTo>
                    <a:pt x="444" y="1578"/>
                  </a:lnTo>
                  <a:lnTo>
                    <a:pt x="500" y="1697"/>
                  </a:lnTo>
                  <a:lnTo>
                    <a:pt x="541" y="1697"/>
                  </a:lnTo>
                  <a:lnTo>
                    <a:pt x="612" y="1567"/>
                  </a:lnTo>
                  <a:lnTo>
                    <a:pt x="661" y="1441"/>
                  </a:lnTo>
                  <a:lnTo>
                    <a:pt x="693" y="1318"/>
                  </a:lnTo>
                  <a:lnTo>
                    <a:pt x="707" y="1187"/>
                  </a:lnTo>
                  <a:lnTo>
                    <a:pt x="711" y="1064"/>
                  </a:lnTo>
                  <a:lnTo>
                    <a:pt x="696" y="935"/>
                  </a:lnTo>
                  <a:lnTo>
                    <a:pt x="629" y="686"/>
                  </a:lnTo>
                  <a:lnTo>
                    <a:pt x="567" y="475"/>
                  </a:lnTo>
                  <a:lnTo>
                    <a:pt x="562" y="443"/>
                  </a:lnTo>
                  <a:lnTo>
                    <a:pt x="650" y="323"/>
                  </a:lnTo>
                  <a:lnTo>
                    <a:pt x="756" y="226"/>
                  </a:lnTo>
                  <a:lnTo>
                    <a:pt x="875" y="144"/>
                  </a:lnTo>
                  <a:lnTo>
                    <a:pt x="1005" y="88"/>
                  </a:lnTo>
                  <a:lnTo>
                    <a:pt x="1142" y="45"/>
                  </a:lnTo>
                  <a:lnTo>
                    <a:pt x="1276" y="21"/>
                  </a:lnTo>
                  <a:lnTo>
                    <a:pt x="1540" y="0"/>
                  </a:lnTo>
                  <a:lnTo>
                    <a:pt x="1690" y="15"/>
                  </a:lnTo>
                  <a:lnTo>
                    <a:pt x="1842" y="50"/>
                  </a:lnTo>
                  <a:lnTo>
                    <a:pt x="2000" y="123"/>
                  </a:lnTo>
                  <a:lnTo>
                    <a:pt x="2151" y="232"/>
                  </a:lnTo>
                  <a:lnTo>
                    <a:pt x="2228" y="320"/>
                  </a:lnTo>
                  <a:lnTo>
                    <a:pt x="2305" y="429"/>
                  </a:lnTo>
                  <a:lnTo>
                    <a:pt x="2375" y="545"/>
                  </a:lnTo>
                  <a:lnTo>
                    <a:pt x="2415" y="654"/>
                  </a:lnTo>
                  <a:lnTo>
                    <a:pt x="2463" y="906"/>
                  </a:lnTo>
                  <a:lnTo>
                    <a:pt x="2503" y="1166"/>
                  </a:lnTo>
                  <a:lnTo>
                    <a:pt x="2583" y="1318"/>
                  </a:lnTo>
                  <a:lnTo>
                    <a:pt x="2674" y="1468"/>
                  </a:lnTo>
                  <a:lnTo>
                    <a:pt x="2703" y="1585"/>
                  </a:lnTo>
                  <a:lnTo>
                    <a:pt x="2703" y="1701"/>
                  </a:lnTo>
                  <a:lnTo>
                    <a:pt x="2664" y="1933"/>
                  </a:lnTo>
                  <a:lnTo>
                    <a:pt x="2643" y="2048"/>
                  </a:lnTo>
                  <a:lnTo>
                    <a:pt x="2664" y="2147"/>
                  </a:lnTo>
                  <a:lnTo>
                    <a:pt x="2685" y="2291"/>
                  </a:lnTo>
                  <a:lnTo>
                    <a:pt x="2696" y="2428"/>
                  </a:lnTo>
                  <a:lnTo>
                    <a:pt x="2685" y="2558"/>
                  </a:lnTo>
                  <a:lnTo>
                    <a:pt x="2661" y="2681"/>
                  </a:lnTo>
                  <a:lnTo>
                    <a:pt x="2608" y="2794"/>
                  </a:lnTo>
                  <a:lnTo>
                    <a:pt x="2534" y="2896"/>
                  </a:lnTo>
                  <a:lnTo>
                    <a:pt x="2436" y="2979"/>
                  </a:lnTo>
                  <a:lnTo>
                    <a:pt x="2316" y="3046"/>
                  </a:lnTo>
                  <a:lnTo>
                    <a:pt x="2270" y="3054"/>
                  </a:lnTo>
                  <a:lnTo>
                    <a:pt x="2263" y="3067"/>
                  </a:lnTo>
                  <a:lnTo>
                    <a:pt x="2217" y="3433"/>
                  </a:lnTo>
                  <a:lnTo>
                    <a:pt x="2120" y="3570"/>
                  </a:lnTo>
                  <a:lnTo>
                    <a:pt x="2024" y="3655"/>
                  </a:lnTo>
                  <a:lnTo>
                    <a:pt x="1789" y="3802"/>
                  </a:lnTo>
                  <a:lnTo>
                    <a:pt x="1736" y="3830"/>
                  </a:lnTo>
                  <a:lnTo>
                    <a:pt x="1666" y="3802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5" name="Freeform 89"/>
            <p:cNvSpPr>
              <a:spLocks/>
            </p:cNvSpPr>
            <p:nvPr/>
          </p:nvSpPr>
          <p:spPr bwMode="auto">
            <a:xfrm>
              <a:off x="1513" y="699"/>
              <a:ext cx="81" cy="31"/>
            </a:xfrm>
            <a:custGeom>
              <a:avLst/>
              <a:gdLst/>
              <a:ahLst/>
              <a:cxnLst>
                <a:cxn ang="0">
                  <a:pos x="4" y="179"/>
                </a:cxn>
                <a:cxn ang="0">
                  <a:pos x="0" y="102"/>
                </a:cxn>
                <a:cxn ang="0">
                  <a:pos x="232" y="112"/>
                </a:cxn>
                <a:cxn ang="0">
                  <a:pos x="320" y="88"/>
                </a:cxn>
                <a:cxn ang="0">
                  <a:pos x="433" y="38"/>
                </a:cxn>
                <a:cxn ang="0">
                  <a:pos x="468" y="0"/>
                </a:cxn>
                <a:cxn ang="0">
                  <a:pos x="489" y="14"/>
                </a:cxn>
                <a:cxn ang="0">
                  <a:pos x="468" y="94"/>
                </a:cxn>
                <a:cxn ang="0">
                  <a:pos x="355" y="152"/>
                </a:cxn>
                <a:cxn ang="0">
                  <a:pos x="240" y="179"/>
                </a:cxn>
                <a:cxn ang="0">
                  <a:pos x="131" y="187"/>
                </a:cxn>
                <a:cxn ang="0">
                  <a:pos x="4" y="179"/>
                </a:cxn>
              </a:cxnLst>
              <a:rect l="0" t="0" r="r" b="b"/>
              <a:pathLst>
                <a:path w="489" h="187">
                  <a:moveTo>
                    <a:pt x="4" y="179"/>
                  </a:moveTo>
                  <a:lnTo>
                    <a:pt x="0" y="102"/>
                  </a:lnTo>
                  <a:lnTo>
                    <a:pt x="232" y="112"/>
                  </a:lnTo>
                  <a:lnTo>
                    <a:pt x="320" y="88"/>
                  </a:lnTo>
                  <a:lnTo>
                    <a:pt x="433" y="38"/>
                  </a:lnTo>
                  <a:lnTo>
                    <a:pt x="468" y="0"/>
                  </a:lnTo>
                  <a:lnTo>
                    <a:pt x="489" y="14"/>
                  </a:lnTo>
                  <a:lnTo>
                    <a:pt x="468" y="94"/>
                  </a:lnTo>
                  <a:lnTo>
                    <a:pt x="355" y="152"/>
                  </a:lnTo>
                  <a:lnTo>
                    <a:pt x="240" y="179"/>
                  </a:lnTo>
                  <a:lnTo>
                    <a:pt x="131" y="187"/>
                  </a:lnTo>
                  <a:lnTo>
                    <a:pt x="4" y="1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6" name="Freeform 90"/>
            <p:cNvSpPr>
              <a:spLocks/>
            </p:cNvSpPr>
            <p:nvPr/>
          </p:nvSpPr>
          <p:spPr bwMode="auto">
            <a:xfrm>
              <a:off x="1293" y="700"/>
              <a:ext cx="21" cy="22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61" y="0"/>
                </a:cxn>
                <a:cxn ang="0">
                  <a:pos x="82" y="7"/>
                </a:cxn>
                <a:cxn ang="0">
                  <a:pos x="117" y="39"/>
                </a:cxn>
                <a:cxn ang="0">
                  <a:pos x="127" y="60"/>
                </a:cxn>
                <a:cxn ang="0">
                  <a:pos x="127" y="81"/>
                </a:cxn>
                <a:cxn ang="0">
                  <a:pos x="117" y="109"/>
                </a:cxn>
                <a:cxn ang="0">
                  <a:pos x="96" y="130"/>
                </a:cxn>
                <a:cxn ang="0">
                  <a:pos x="50" y="130"/>
                </a:cxn>
                <a:cxn ang="0">
                  <a:pos x="15" y="105"/>
                </a:cxn>
                <a:cxn ang="0">
                  <a:pos x="0" y="60"/>
                </a:cxn>
                <a:cxn ang="0">
                  <a:pos x="18" y="11"/>
                </a:cxn>
              </a:cxnLst>
              <a:rect l="0" t="0" r="r" b="b"/>
              <a:pathLst>
                <a:path w="127" h="130">
                  <a:moveTo>
                    <a:pt x="18" y="11"/>
                  </a:moveTo>
                  <a:lnTo>
                    <a:pt x="61" y="0"/>
                  </a:lnTo>
                  <a:lnTo>
                    <a:pt x="82" y="7"/>
                  </a:lnTo>
                  <a:lnTo>
                    <a:pt x="117" y="39"/>
                  </a:lnTo>
                  <a:lnTo>
                    <a:pt x="127" y="60"/>
                  </a:lnTo>
                  <a:lnTo>
                    <a:pt x="127" y="81"/>
                  </a:lnTo>
                  <a:lnTo>
                    <a:pt x="117" y="109"/>
                  </a:lnTo>
                  <a:lnTo>
                    <a:pt x="96" y="130"/>
                  </a:lnTo>
                  <a:lnTo>
                    <a:pt x="50" y="130"/>
                  </a:lnTo>
                  <a:lnTo>
                    <a:pt x="15" y="105"/>
                  </a:lnTo>
                  <a:lnTo>
                    <a:pt x="0" y="60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7" name="Freeform 91"/>
            <p:cNvSpPr>
              <a:spLocks/>
            </p:cNvSpPr>
            <p:nvPr/>
          </p:nvSpPr>
          <p:spPr bwMode="auto">
            <a:xfrm>
              <a:off x="1412" y="650"/>
              <a:ext cx="203" cy="46"/>
            </a:xfrm>
            <a:custGeom>
              <a:avLst/>
              <a:gdLst/>
              <a:ahLst/>
              <a:cxnLst>
                <a:cxn ang="0">
                  <a:pos x="0" y="277"/>
                </a:cxn>
                <a:cxn ang="0">
                  <a:pos x="0" y="249"/>
                </a:cxn>
                <a:cxn ang="0">
                  <a:pos x="53" y="35"/>
                </a:cxn>
                <a:cxn ang="0">
                  <a:pos x="88" y="17"/>
                </a:cxn>
                <a:cxn ang="0">
                  <a:pos x="126" y="28"/>
                </a:cxn>
                <a:cxn ang="0">
                  <a:pos x="88" y="130"/>
                </a:cxn>
                <a:cxn ang="0">
                  <a:pos x="249" y="175"/>
                </a:cxn>
                <a:cxn ang="0">
                  <a:pos x="396" y="186"/>
                </a:cxn>
                <a:cxn ang="0">
                  <a:pos x="545" y="175"/>
                </a:cxn>
                <a:cxn ang="0">
                  <a:pos x="698" y="148"/>
                </a:cxn>
                <a:cxn ang="0">
                  <a:pos x="871" y="95"/>
                </a:cxn>
                <a:cxn ang="0">
                  <a:pos x="944" y="81"/>
                </a:cxn>
                <a:cxn ang="0">
                  <a:pos x="1054" y="35"/>
                </a:cxn>
                <a:cxn ang="0">
                  <a:pos x="1134" y="14"/>
                </a:cxn>
                <a:cxn ang="0">
                  <a:pos x="1219" y="0"/>
                </a:cxn>
                <a:cxn ang="0">
                  <a:pos x="1212" y="78"/>
                </a:cxn>
                <a:cxn ang="0">
                  <a:pos x="1008" y="119"/>
                </a:cxn>
                <a:cxn ang="0">
                  <a:pos x="724" y="201"/>
                </a:cxn>
                <a:cxn ang="0">
                  <a:pos x="583" y="236"/>
                </a:cxn>
                <a:cxn ang="0">
                  <a:pos x="442" y="257"/>
                </a:cxn>
                <a:cxn ang="0">
                  <a:pos x="302" y="257"/>
                </a:cxn>
                <a:cxn ang="0">
                  <a:pos x="154" y="231"/>
                </a:cxn>
                <a:cxn ang="0">
                  <a:pos x="63" y="196"/>
                </a:cxn>
                <a:cxn ang="0">
                  <a:pos x="63" y="249"/>
                </a:cxn>
                <a:cxn ang="0">
                  <a:pos x="17" y="277"/>
                </a:cxn>
                <a:cxn ang="0">
                  <a:pos x="0" y="277"/>
                </a:cxn>
              </a:cxnLst>
              <a:rect l="0" t="0" r="r" b="b"/>
              <a:pathLst>
                <a:path w="1219" h="277">
                  <a:moveTo>
                    <a:pt x="0" y="277"/>
                  </a:moveTo>
                  <a:lnTo>
                    <a:pt x="0" y="249"/>
                  </a:lnTo>
                  <a:lnTo>
                    <a:pt x="53" y="35"/>
                  </a:lnTo>
                  <a:lnTo>
                    <a:pt x="88" y="17"/>
                  </a:lnTo>
                  <a:lnTo>
                    <a:pt x="126" y="28"/>
                  </a:lnTo>
                  <a:lnTo>
                    <a:pt x="88" y="130"/>
                  </a:lnTo>
                  <a:lnTo>
                    <a:pt x="249" y="175"/>
                  </a:lnTo>
                  <a:lnTo>
                    <a:pt x="396" y="186"/>
                  </a:lnTo>
                  <a:lnTo>
                    <a:pt x="545" y="175"/>
                  </a:lnTo>
                  <a:lnTo>
                    <a:pt x="698" y="148"/>
                  </a:lnTo>
                  <a:lnTo>
                    <a:pt x="871" y="95"/>
                  </a:lnTo>
                  <a:lnTo>
                    <a:pt x="944" y="81"/>
                  </a:lnTo>
                  <a:lnTo>
                    <a:pt x="1054" y="35"/>
                  </a:lnTo>
                  <a:lnTo>
                    <a:pt x="1134" y="14"/>
                  </a:lnTo>
                  <a:lnTo>
                    <a:pt x="1219" y="0"/>
                  </a:lnTo>
                  <a:lnTo>
                    <a:pt x="1212" y="78"/>
                  </a:lnTo>
                  <a:lnTo>
                    <a:pt x="1008" y="119"/>
                  </a:lnTo>
                  <a:lnTo>
                    <a:pt x="724" y="201"/>
                  </a:lnTo>
                  <a:lnTo>
                    <a:pt x="583" y="236"/>
                  </a:lnTo>
                  <a:lnTo>
                    <a:pt x="442" y="257"/>
                  </a:lnTo>
                  <a:lnTo>
                    <a:pt x="302" y="257"/>
                  </a:lnTo>
                  <a:lnTo>
                    <a:pt x="154" y="231"/>
                  </a:lnTo>
                  <a:lnTo>
                    <a:pt x="63" y="196"/>
                  </a:lnTo>
                  <a:lnTo>
                    <a:pt x="63" y="249"/>
                  </a:lnTo>
                  <a:lnTo>
                    <a:pt x="17" y="277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8" name="Freeform 92"/>
            <p:cNvSpPr>
              <a:spLocks/>
            </p:cNvSpPr>
            <p:nvPr/>
          </p:nvSpPr>
          <p:spPr bwMode="auto">
            <a:xfrm>
              <a:off x="1702" y="639"/>
              <a:ext cx="19" cy="23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0" y="22"/>
                </a:cxn>
                <a:cxn ang="0">
                  <a:pos x="24" y="4"/>
                </a:cxn>
                <a:cxn ang="0">
                  <a:pos x="59" y="0"/>
                </a:cxn>
                <a:cxn ang="0">
                  <a:pos x="91" y="22"/>
                </a:cxn>
                <a:cxn ang="0">
                  <a:pos x="112" y="52"/>
                </a:cxn>
                <a:cxn ang="0">
                  <a:pos x="105" y="109"/>
                </a:cxn>
                <a:cxn ang="0">
                  <a:pos x="67" y="137"/>
                </a:cxn>
                <a:cxn ang="0">
                  <a:pos x="0" y="130"/>
                </a:cxn>
              </a:cxnLst>
              <a:rect l="0" t="0" r="r" b="b"/>
              <a:pathLst>
                <a:path w="112" h="137">
                  <a:moveTo>
                    <a:pt x="0" y="130"/>
                  </a:moveTo>
                  <a:lnTo>
                    <a:pt x="0" y="22"/>
                  </a:lnTo>
                  <a:lnTo>
                    <a:pt x="24" y="4"/>
                  </a:lnTo>
                  <a:lnTo>
                    <a:pt x="59" y="0"/>
                  </a:lnTo>
                  <a:lnTo>
                    <a:pt x="91" y="22"/>
                  </a:lnTo>
                  <a:lnTo>
                    <a:pt x="112" y="52"/>
                  </a:lnTo>
                  <a:lnTo>
                    <a:pt x="105" y="109"/>
                  </a:lnTo>
                  <a:lnTo>
                    <a:pt x="67" y="137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49" name="Freeform 93"/>
            <p:cNvSpPr>
              <a:spLocks/>
            </p:cNvSpPr>
            <p:nvPr/>
          </p:nvSpPr>
          <p:spPr bwMode="auto">
            <a:xfrm>
              <a:off x="1289" y="623"/>
              <a:ext cx="26" cy="3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27" y="60"/>
                </a:cxn>
                <a:cxn ang="0">
                  <a:pos x="155" y="190"/>
                </a:cxn>
                <a:cxn ang="0">
                  <a:pos x="67" y="190"/>
                </a:cxn>
                <a:cxn ang="0">
                  <a:pos x="18" y="158"/>
                </a:cxn>
                <a:cxn ang="0">
                  <a:pos x="0" y="91"/>
                </a:cxn>
                <a:cxn ang="0">
                  <a:pos x="7" y="0"/>
                </a:cxn>
              </a:cxnLst>
              <a:rect l="0" t="0" r="r" b="b"/>
              <a:pathLst>
                <a:path w="155" h="190">
                  <a:moveTo>
                    <a:pt x="7" y="0"/>
                  </a:moveTo>
                  <a:lnTo>
                    <a:pt x="127" y="60"/>
                  </a:lnTo>
                  <a:lnTo>
                    <a:pt x="155" y="190"/>
                  </a:lnTo>
                  <a:lnTo>
                    <a:pt x="67" y="190"/>
                  </a:lnTo>
                  <a:lnTo>
                    <a:pt x="18" y="158"/>
                  </a:lnTo>
                  <a:lnTo>
                    <a:pt x="0" y="9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0" name="Freeform 94"/>
            <p:cNvSpPr>
              <a:spLocks/>
            </p:cNvSpPr>
            <p:nvPr/>
          </p:nvSpPr>
          <p:spPr bwMode="auto">
            <a:xfrm>
              <a:off x="1491" y="583"/>
              <a:ext cx="85" cy="61"/>
            </a:xfrm>
            <a:custGeom>
              <a:avLst/>
              <a:gdLst/>
              <a:ahLst/>
              <a:cxnLst>
                <a:cxn ang="0">
                  <a:pos x="0" y="299"/>
                </a:cxn>
                <a:cxn ang="0">
                  <a:pos x="31" y="250"/>
                </a:cxn>
                <a:cxn ang="0">
                  <a:pos x="168" y="295"/>
                </a:cxn>
                <a:cxn ang="0">
                  <a:pos x="218" y="295"/>
                </a:cxn>
                <a:cxn ang="0">
                  <a:pos x="264" y="285"/>
                </a:cxn>
                <a:cxn ang="0">
                  <a:pos x="352" y="228"/>
                </a:cxn>
                <a:cxn ang="0">
                  <a:pos x="449" y="137"/>
                </a:cxn>
                <a:cxn ang="0">
                  <a:pos x="429" y="105"/>
                </a:cxn>
                <a:cxn ang="0">
                  <a:pos x="404" y="81"/>
                </a:cxn>
                <a:cxn ang="0">
                  <a:pos x="365" y="17"/>
                </a:cxn>
                <a:cxn ang="0">
                  <a:pos x="382" y="0"/>
                </a:cxn>
                <a:cxn ang="0">
                  <a:pos x="488" y="78"/>
                </a:cxn>
                <a:cxn ang="0">
                  <a:pos x="513" y="145"/>
                </a:cxn>
                <a:cxn ang="0">
                  <a:pos x="499" y="198"/>
                </a:cxn>
                <a:cxn ang="0">
                  <a:pos x="453" y="246"/>
                </a:cxn>
                <a:cxn ang="0">
                  <a:pos x="373" y="316"/>
                </a:cxn>
                <a:cxn ang="0">
                  <a:pos x="285" y="366"/>
                </a:cxn>
                <a:cxn ang="0">
                  <a:pos x="189" y="366"/>
                </a:cxn>
                <a:cxn ang="0">
                  <a:pos x="91" y="334"/>
                </a:cxn>
                <a:cxn ang="0">
                  <a:pos x="0" y="299"/>
                </a:cxn>
              </a:cxnLst>
              <a:rect l="0" t="0" r="r" b="b"/>
              <a:pathLst>
                <a:path w="513" h="366">
                  <a:moveTo>
                    <a:pt x="0" y="299"/>
                  </a:moveTo>
                  <a:lnTo>
                    <a:pt x="31" y="250"/>
                  </a:lnTo>
                  <a:lnTo>
                    <a:pt x="168" y="295"/>
                  </a:lnTo>
                  <a:lnTo>
                    <a:pt x="218" y="295"/>
                  </a:lnTo>
                  <a:lnTo>
                    <a:pt x="264" y="285"/>
                  </a:lnTo>
                  <a:lnTo>
                    <a:pt x="352" y="228"/>
                  </a:lnTo>
                  <a:lnTo>
                    <a:pt x="449" y="137"/>
                  </a:lnTo>
                  <a:lnTo>
                    <a:pt x="429" y="105"/>
                  </a:lnTo>
                  <a:lnTo>
                    <a:pt x="404" y="81"/>
                  </a:lnTo>
                  <a:lnTo>
                    <a:pt x="365" y="17"/>
                  </a:lnTo>
                  <a:lnTo>
                    <a:pt x="382" y="0"/>
                  </a:lnTo>
                  <a:lnTo>
                    <a:pt x="488" y="78"/>
                  </a:lnTo>
                  <a:lnTo>
                    <a:pt x="513" y="145"/>
                  </a:lnTo>
                  <a:lnTo>
                    <a:pt x="499" y="198"/>
                  </a:lnTo>
                  <a:lnTo>
                    <a:pt x="453" y="246"/>
                  </a:lnTo>
                  <a:lnTo>
                    <a:pt x="373" y="316"/>
                  </a:lnTo>
                  <a:lnTo>
                    <a:pt x="285" y="366"/>
                  </a:lnTo>
                  <a:lnTo>
                    <a:pt x="189" y="366"/>
                  </a:lnTo>
                  <a:lnTo>
                    <a:pt x="91" y="334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1" name="Freeform 95"/>
            <p:cNvSpPr>
              <a:spLocks/>
            </p:cNvSpPr>
            <p:nvPr/>
          </p:nvSpPr>
          <p:spPr bwMode="auto">
            <a:xfrm>
              <a:off x="770" y="542"/>
              <a:ext cx="105" cy="79"/>
            </a:xfrm>
            <a:custGeom>
              <a:avLst/>
              <a:gdLst/>
              <a:ahLst/>
              <a:cxnLst>
                <a:cxn ang="0">
                  <a:pos x="70" y="457"/>
                </a:cxn>
                <a:cxn ang="0">
                  <a:pos x="0" y="447"/>
                </a:cxn>
                <a:cxn ang="0">
                  <a:pos x="0" y="415"/>
                </a:cxn>
                <a:cxn ang="0">
                  <a:pos x="203" y="412"/>
                </a:cxn>
                <a:cxn ang="0">
                  <a:pos x="376" y="377"/>
                </a:cxn>
                <a:cxn ang="0">
                  <a:pos x="452" y="334"/>
                </a:cxn>
                <a:cxn ang="0">
                  <a:pos x="510" y="278"/>
                </a:cxn>
                <a:cxn ang="0">
                  <a:pos x="555" y="187"/>
                </a:cxn>
                <a:cxn ang="0">
                  <a:pos x="575" y="78"/>
                </a:cxn>
                <a:cxn ang="0">
                  <a:pos x="555" y="14"/>
                </a:cxn>
                <a:cxn ang="0">
                  <a:pos x="569" y="0"/>
                </a:cxn>
                <a:cxn ang="0">
                  <a:pos x="611" y="4"/>
                </a:cxn>
                <a:cxn ang="0">
                  <a:pos x="625" y="60"/>
                </a:cxn>
                <a:cxn ang="0">
                  <a:pos x="625" y="116"/>
                </a:cxn>
                <a:cxn ang="0">
                  <a:pos x="593" y="218"/>
                </a:cxn>
                <a:cxn ang="0">
                  <a:pos x="537" y="310"/>
                </a:cxn>
                <a:cxn ang="0">
                  <a:pos x="452" y="380"/>
                </a:cxn>
                <a:cxn ang="0">
                  <a:pos x="355" y="433"/>
                </a:cxn>
                <a:cxn ang="0">
                  <a:pos x="253" y="464"/>
                </a:cxn>
                <a:cxn ang="0">
                  <a:pos x="154" y="474"/>
                </a:cxn>
                <a:cxn ang="0">
                  <a:pos x="70" y="457"/>
                </a:cxn>
              </a:cxnLst>
              <a:rect l="0" t="0" r="r" b="b"/>
              <a:pathLst>
                <a:path w="625" h="474">
                  <a:moveTo>
                    <a:pt x="70" y="457"/>
                  </a:moveTo>
                  <a:lnTo>
                    <a:pt x="0" y="447"/>
                  </a:lnTo>
                  <a:lnTo>
                    <a:pt x="0" y="415"/>
                  </a:lnTo>
                  <a:lnTo>
                    <a:pt x="203" y="412"/>
                  </a:lnTo>
                  <a:lnTo>
                    <a:pt x="376" y="377"/>
                  </a:lnTo>
                  <a:lnTo>
                    <a:pt x="452" y="334"/>
                  </a:lnTo>
                  <a:lnTo>
                    <a:pt x="510" y="278"/>
                  </a:lnTo>
                  <a:lnTo>
                    <a:pt x="555" y="187"/>
                  </a:lnTo>
                  <a:lnTo>
                    <a:pt x="575" y="78"/>
                  </a:lnTo>
                  <a:lnTo>
                    <a:pt x="555" y="14"/>
                  </a:lnTo>
                  <a:lnTo>
                    <a:pt x="569" y="0"/>
                  </a:lnTo>
                  <a:lnTo>
                    <a:pt x="611" y="4"/>
                  </a:lnTo>
                  <a:lnTo>
                    <a:pt x="625" y="60"/>
                  </a:lnTo>
                  <a:lnTo>
                    <a:pt x="625" y="116"/>
                  </a:lnTo>
                  <a:lnTo>
                    <a:pt x="593" y="218"/>
                  </a:lnTo>
                  <a:lnTo>
                    <a:pt x="537" y="310"/>
                  </a:lnTo>
                  <a:lnTo>
                    <a:pt x="452" y="380"/>
                  </a:lnTo>
                  <a:lnTo>
                    <a:pt x="355" y="433"/>
                  </a:lnTo>
                  <a:lnTo>
                    <a:pt x="253" y="464"/>
                  </a:lnTo>
                  <a:lnTo>
                    <a:pt x="154" y="474"/>
                  </a:lnTo>
                  <a:lnTo>
                    <a:pt x="70" y="4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2" name="Freeform 96"/>
            <p:cNvSpPr>
              <a:spLocks/>
            </p:cNvSpPr>
            <p:nvPr/>
          </p:nvSpPr>
          <p:spPr bwMode="auto">
            <a:xfrm>
              <a:off x="1672" y="517"/>
              <a:ext cx="59" cy="91"/>
            </a:xfrm>
            <a:custGeom>
              <a:avLst/>
              <a:gdLst/>
              <a:ahLst/>
              <a:cxnLst>
                <a:cxn ang="0">
                  <a:pos x="106" y="551"/>
                </a:cxn>
                <a:cxn ang="0">
                  <a:pos x="61" y="408"/>
                </a:cxn>
                <a:cxn ang="0">
                  <a:pos x="32" y="253"/>
                </a:cxn>
                <a:cxn ang="0">
                  <a:pos x="117" y="214"/>
                </a:cxn>
                <a:cxn ang="0">
                  <a:pos x="222" y="200"/>
                </a:cxn>
                <a:cxn ang="0">
                  <a:pos x="275" y="207"/>
                </a:cxn>
                <a:cxn ang="0">
                  <a:pos x="296" y="200"/>
                </a:cxn>
                <a:cxn ang="0">
                  <a:pos x="281" y="171"/>
                </a:cxn>
                <a:cxn ang="0">
                  <a:pos x="243" y="141"/>
                </a:cxn>
                <a:cxn ang="0">
                  <a:pos x="128" y="151"/>
                </a:cxn>
                <a:cxn ang="0">
                  <a:pos x="11" y="200"/>
                </a:cxn>
                <a:cxn ang="0">
                  <a:pos x="0" y="74"/>
                </a:cxn>
                <a:cxn ang="0">
                  <a:pos x="40" y="42"/>
                </a:cxn>
                <a:cxn ang="0">
                  <a:pos x="82" y="18"/>
                </a:cxn>
                <a:cxn ang="0">
                  <a:pos x="128" y="3"/>
                </a:cxn>
                <a:cxn ang="0">
                  <a:pos x="198" y="0"/>
                </a:cxn>
                <a:cxn ang="0">
                  <a:pos x="251" y="21"/>
                </a:cxn>
                <a:cxn ang="0">
                  <a:pos x="296" y="66"/>
                </a:cxn>
                <a:cxn ang="0">
                  <a:pos x="328" y="119"/>
                </a:cxn>
                <a:cxn ang="0">
                  <a:pos x="345" y="186"/>
                </a:cxn>
                <a:cxn ang="0">
                  <a:pos x="356" y="249"/>
                </a:cxn>
                <a:cxn ang="0">
                  <a:pos x="348" y="302"/>
                </a:cxn>
                <a:cxn ang="0">
                  <a:pos x="324" y="435"/>
                </a:cxn>
                <a:cxn ang="0">
                  <a:pos x="296" y="478"/>
                </a:cxn>
                <a:cxn ang="0">
                  <a:pos x="275" y="505"/>
                </a:cxn>
                <a:cxn ang="0">
                  <a:pos x="208" y="534"/>
                </a:cxn>
                <a:cxn ang="0">
                  <a:pos x="106" y="551"/>
                </a:cxn>
              </a:cxnLst>
              <a:rect l="0" t="0" r="r" b="b"/>
              <a:pathLst>
                <a:path w="356" h="551">
                  <a:moveTo>
                    <a:pt x="106" y="551"/>
                  </a:moveTo>
                  <a:lnTo>
                    <a:pt x="61" y="408"/>
                  </a:lnTo>
                  <a:lnTo>
                    <a:pt x="32" y="253"/>
                  </a:lnTo>
                  <a:lnTo>
                    <a:pt x="117" y="214"/>
                  </a:lnTo>
                  <a:lnTo>
                    <a:pt x="222" y="200"/>
                  </a:lnTo>
                  <a:lnTo>
                    <a:pt x="275" y="207"/>
                  </a:lnTo>
                  <a:lnTo>
                    <a:pt x="296" y="200"/>
                  </a:lnTo>
                  <a:lnTo>
                    <a:pt x="281" y="171"/>
                  </a:lnTo>
                  <a:lnTo>
                    <a:pt x="243" y="141"/>
                  </a:lnTo>
                  <a:lnTo>
                    <a:pt x="128" y="151"/>
                  </a:lnTo>
                  <a:lnTo>
                    <a:pt x="11" y="200"/>
                  </a:lnTo>
                  <a:lnTo>
                    <a:pt x="0" y="74"/>
                  </a:lnTo>
                  <a:lnTo>
                    <a:pt x="40" y="42"/>
                  </a:lnTo>
                  <a:lnTo>
                    <a:pt x="82" y="18"/>
                  </a:lnTo>
                  <a:lnTo>
                    <a:pt x="128" y="3"/>
                  </a:lnTo>
                  <a:lnTo>
                    <a:pt x="198" y="0"/>
                  </a:lnTo>
                  <a:lnTo>
                    <a:pt x="251" y="21"/>
                  </a:lnTo>
                  <a:lnTo>
                    <a:pt x="296" y="66"/>
                  </a:lnTo>
                  <a:lnTo>
                    <a:pt x="328" y="119"/>
                  </a:lnTo>
                  <a:lnTo>
                    <a:pt x="345" y="186"/>
                  </a:lnTo>
                  <a:lnTo>
                    <a:pt x="356" y="249"/>
                  </a:lnTo>
                  <a:lnTo>
                    <a:pt x="348" y="302"/>
                  </a:lnTo>
                  <a:lnTo>
                    <a:pt x="324" y="435"/>
                  </a:lnTo>
                  <a:lnTo>
                    <a:pt x="296" y="478"/>
                  </a:lnTo>
                  <a:lnTo>
                    <a:pt x="275" y="505"/>
                  </a:lnTo>
                  <a:lnTo>
                    <a:pt x="208" y="534"/>
                  </a:lnTo>
                  <a:lnTo>
                    <a:pt x="106" y="551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3" name="Freeform 97"/>
            <p:cNvSpPr>
              <a:spLocks/>
            </p:cNvSpPr>
            <p:nvPr/>
          </p:nvSpPr>
          <p:spPr bwMode="auto">
            <a:xfrm>
              <a:off x="1244" y="248"/>
              <a:ext cx="449" cy="352"/>
            </a:xfrm>
            <a:custGeom>
              <a:avLst/>
              <a:gdLst/>
              <a:ahLst/>
              <a:cxnLst>
                <a:cxn ang="0">
                  <a:pos x="457" y="2030"/>
                </a:cxn>
                <a:cxn ang="0">
                  <a:pos x="299" y="1936"/>
                </a:cxn>
                <a:cxn ang="0">
                  <a:pos x="183" y="1933"/>
                </a:cxn>
                <a:cxn ang="0">
                  <a:pos x="43" y="2027"/>
                </a:cxn>
                <a:cxn ang="0">
                  <a:pos x="0" y="1701"/>
                </a:cxn>
                <a:cxn ang="0">
                  <a:pos x="88" y="1412"/>
                </a:cxn>
                <a:cxn ang="0">
                  <a:pos x="271" y="1134"/>
                </a:cxn>
                <a:cxn ang="0">
                  <a:pos x="503" y="850"/>
                </a:cxn>
                <a:cxn ang="0">
                  <a:pos x="295" y="1026"/>
                </a:cxn>
                <a:cxn ang="0">
                  <a:pos x="148" y="759"/>
                </a:cxn>
                <a:cxn ang="0">
                  <a:pos x="208" y="502"/>
                </a:cxn>
                <a:cxn ang="0">
                  <a:pos x="369" y="291"/>
                </a:cxn>
                <a:cxn ang="0">
                  <a:pos x="594" y="158"/>
                </a:cxn>
                <a:cxn ang="0">
                  <a:pos x="787" y="127"/>
                </a:cxn>
                <a:cxn ang="0">
                  <a:pos x="901" y="158"/>
                </a:cxn>
                <a:cxn ang="0">
                  <a:pos x="1016" y="270"/>
                </a:cxn>
                <a:cxn ang="0">
                  <a:pos x="1051" y="369"/>
                </a:cxn>
                <a:cxn ang="0">
                  <a:pos x="787" y="580"/>
                </a:cxn>
                <a:cxn ang="0">
                  <a:pos x="696" y="650"/>
                </a:cxn>
                <a:cxn ang="0">
                  <a:pos x="869" y="580"/>
                </a:cxn>
                <a:cxn ang="0">
                  <a:pos x="1160" y="305"/>
                </a:cxn>
                <a:cxn ang="0">
                  <a:pos x="1469" y="109"/>
                </a:cxn>
                <a:cxn ang="0">
                  <a:pos x="1797" y="15"/>
                </a:cxn>
                <a:cxn ang="0">
                  <a:pos x="2035" y="0"/>
                </a:cxn>
                <a:cxn ang="0">
                  <a:pos x="2274" y="60"/>
                </a:cxn>
                <a:cxn ang="0">
                  <a:pos x="2412" y="141"/>
                </a:cxn>
                <a:cxn ang="0">
                  <a:pos x="2544" y="256"/>
                </a:cxn>
                <a:cxn ang="0">
                  <a:pos x="2626" y="390"/>
                </a:cxn>
                <a:cxn ang="0">
                  <a:pos x="2682" y="572"/>
                </a:cxn>
                <a:cxn ang="0">
                  <a:pos x="2682" y="836"/>
                </a:cxn>
                <a:cxn ang="0">
                  <a:pos x="2626" y="1107"/>
                </a:cxn>
                <a:cxn ang="0">
                  <a:pos x="2495" y="1380"/>
                </a:cxn>
                <a:cxn ang="0">
                  <a:pos x="2421" y="1086"/>
                </a:cxn>
                <a:cxn ang="0">
                  <a:pos x="2351" y="949"/>
                </a:cxn>
                <a:cxn ang="0">
                  <a:pos x="2126" y="745"/>
                </a:cxn>
                <a:cxn ang="0">
                  <a:pos x="2407" y="577"/>
                </a:cxn>
                <a:cxn ang="0">
                  <a:pos x="2429" y="537"/>
                </a:cxn>
                <a:cxn ang="0">
                  <a:pos x="2390" y="513"/>
                </a:cxn>
                <a:cxn ang="0">
                  <a:pos x="2158" y="692"/>
                </a:cxn>
                <a:cxn ang="0">
                  <a:pos x="1638" y="844"/>
                </a:cxn>
                <a:cxn ang="0">
                  <a:pos x="1104" y="871"/>
                </a:cxn>
                <a:cxn ang="0">
                  <a:pos x="720" y="875"/>
                </a:cxn>
                <a:cxn ang="0">
                  <a:pos x="773" y="1335"/>
                </a:cxn>
                <a:cxn ang="0">
                  <a:pos x="756" y="1644"/>
                </a:cxn>
                <a:cxn ang="0">
                  <a:pos x="675" y="1950"/>
                </a:cxn>
                <a:cxn ang="0">
                  <a:pos x="552" y="2115"/>
                </a:cxn>
              </a:cxnLst>
              <a:rect l="0" t="0" r="r" b="b"/>
              <a:pathLst>
                <a:path w="2693" h="2115">
                  <a:moveTo>
                    <a:pt x="552" y="2115"/>
                  </a:moveTo>
                  <a:lnTo>
                    <a:pt x="457" y="2030"/>
                  </a:lnTo>
                  <a:lnTo>
                    <a:pt x="377" y="1968"/>
                  </a:lnTo>
                  <a:lnTo>
                    <a:pt x="299" y="1936"/>
                  </a:lnTo>
                  <a:lnTo>
                    <a:pt x="243" y="1925"/>
                  </a:lnTo>
                  <a:lnTo>
                    <a:pt x="183" y="1933"/>
                  </a:lnTo>
                  <a:lnTo>
                    <a:pt x="131" y="1954"/>
                  </a:lnTo>
                  <a:lnTo>
                    <a:pt x="43" y="2027"/>
                  </a:lnTo>
                  <a:lnTo>
                    <a:pt x="8" y="1855"/>
                  </a:lnTo>
                  <a:lnTo>
                    <a:pt x="0" y="1701"/>
                  </a:lnTo>
                  <a:lnTo>
                    <a:pt x="29" y="1550"/>
                  </a:lnTo>
                  <a:lnTo>
                    <a:pt x="88" y="1412"/>
                  </a:lnTo>
                  <a:lnTo>
                    <a:pt x="172" y="1268"/>
                  </a:lnTo>
                  <a:lnTo>
                    <a:pt x="271" y="1134"/>
                  </a:lnTo>
                  <a:lnTo>
                    <a:pt x="506" y="868"/>
                  </a:lnTo>
                  <a:lnTo>
                    <a:pt x="503" y="850"/>
                  </a:lnTo>
                  <a:lnTo>
                    <a:pt x="492" y="836"/>
                  </a:lnTo>
                  <a:lnTo>
                    <a:pt x="295" y="1026"/>
                  </a:lnTo>
                  <a:lnTo>
                    <a:pt x="166" y="906"/>
                  </a:lnTo>
                  <a:lnTo>
                    <a:pt x="148" y="759"/>
                  </a:lnTo>
                  <a:lnTo>
                    <a:pt x="163" y="625"/>
                  </a:lnTo>
                  <a:lnTo>
                    <a:pt x="208" y="502"/>
                  </a:lnTo>
                  <a:lnTo>
                    <a:pt x="278" y="390"/>
                  </a:lnTo>
                  <a:lnTo>
                    <a:pt x="369" y="291"/>
                  </a:lnTo>
                  <a:lnTo>
                    <a:pt x="479" y="214"/>
                  </a:lnTo>
                  <a:lnTo>
                    <a:pt x="594" y="158"/>
                  </a:lnTo>
                  <a:lnTo>
                    <a:pt x="728" y="123"/>
                  </a:lnTo>
                  <a:lnTo>
                    <a:pt x="787" y="127"/>
                  </a:lnTo>
                  <a:lnTo>
                    <a:pt x="843" y="137"/>
                  </a:lnTo>
                  <a:lnTo>
                    <a:pt x="901" y="158"/>
                  </a:lnTo>
                  <a:lnTo>
                    <a:pt x="942" y="190"/>
                  </a:lnTo>
                  <a:lnTo>
                    <a:pt x="1016" y="270"/>
                  </a:lnTo>
                  <a:lnTo>
                    <a:pt x="1037" y="313"/>
                  </a:lnTo>
                  <a:lnTo>
                    <a:pt x="1051" y="369"/>
                  </a:lnTo>
                  <a:lnTo>
                    <a:pt x="921" y="484"/>
                  </a:lnTo>
                  <a:lnTo>
                    <a:pt x="787" y="580"/>
                  </a:lnTo>
                  <a:lnTo>
                    <a:pt x="735" y="618"/>
                  </a:lnTo>
                  <a:lnTo>
                    <a:pt x="696" y="650"/>
                  </a:lnTo>
                  <a:lnTo>
                    <a:pt x="717" y="674"/>
                  </a:lnTo>
                  <a:lnTo>
                    <a:pt x="869" y="580"/>
                  </a:lnTo>
                  <a:lnTo>
                    <a:pt x="1016" y="446"/>
                  </a:lnTo>
                  <a:lnTo>
                    <a:pt x="1160" y="305"/>
                  </a:lnTo>
                  <a:lnTo>
                    <a:pt x="1308" y="179"/>
                  </a:lnTo>
                  <a:lnTo>
                    <a:pt x="1469" y="109"/>
                  </a:lnTo>
                  <a:lnTo>
                    <a:pt x="1627" y="50"/>
                  </a:lnTo>
                  <a:lnTo>
                    <a:pt x="1797" y="15"/>
                  </a:lnTo>
                  <a:lnTo>
                    <a:pt x="1955" y="0"/>
                  </a:lnTo>
                  <a:lnTo>
                    <a:pt x="2035" y="0"/>
                  </a:lnTo>
                  <a:lnTo>
                    <a:pt x="2116" y="15"/>
                  </a:lnTo>
                  <a:lnTo>
                    <a:pt x="2274" y="60"/>
                  </a:lnTo>
                  <a:lnTo>
                    <a:pt x="2345" y="95"/>
                  </a:lnTo>
                  <a:lnTo>
                    <a:pt x="2412" y="141"/>
                  </a:lnTo>
                  <a:lnTo>
                    <a:pt x="2488" y="193"/>
                  </a:lnTo>
                  <a:lnTo>
                    <a:pt x="2544" y="256"/>
                  </a:lnTo>
                  <a:lnTo>
                    <a:pt x="2597" y="326"/>
                  </a:lnTo>
                  <a:lnTo>
                    <a:pt x="2626" y="390"/>
                  </a:lnTo>
                  <a:lnTo>
                    <a:pt x="2647" y="446"/>
                  </a:lnTo>
                  <a:lnTo>
                    <a:pt x="2682" y="572"/>
                  </a:lnTo>
                  <a:lnTo>
                    <a:pt x="2693" y="703"/>
                  </a:lnTo>
                  <a:lnTo>
                    <a:pt x="2682" y="836"/>
                  </a:lnTo>
                  <a:lnTo>
                    <a:pt x="2661" y="970"/>
                  </a:lnTo>
                  <a:lnTo>
                    <a:pt x="2626" y="1107"/>
                  </a:lnTo>
                  <a:lnTo>
                    <a:pt x="2565" y="1248"/>
                  </a:lnTo>
                  <a:lnTo>
                    <a:pt x="2495" y="1380"/>
                  </a:lnTo>
                  <a:lnTo>
                    <a:pt x="2442" y="1170"/>
                  </a:lnTo>
                  <a:lnTo>
                    <a:pt x="2421" y="1086"/>
                  </a:lnTo>
                  <a:lnTo>
                    <a:pt x="2390" y="1016"/>
                  </a:lnTo>
                  <a:lnTo>
                    <a:pt x="2351" y="949"/>
                  </a:lnTo>
                  <a:lnTo>
                    <a:pt x="2295" y="885"/>
                  </a:lnTo>
                  <a:lnTo>
                    <a:pt x="2126" y="745"/>
                  </a:lnTo>
                  <a:lnTo>
                    <a:pt x="2327" y="650"/>
                  </a:lnTo>
                  <a:lnTo>
                    <a:pt x="2407" y="577"/>
                  </a:lnTo>
                  <a:lnTo>
                    <a:pt x="2421" y="559"/>
                  </a:lnTo>
                  <a:lnTo>
                    <a:pt x="2429" y="537"/>
                  </a:lnTo>
                  <a:lnTo>
                    <a:pt x="2421" y="524"/>
                  </a:lnTo>
                  <a:lnTo>
                    <a:pt x="2390" y="513"/>
                  </a:lnTo>
                  <a:lnTo>
                    <a:pt x="2274" y="625"/>
                  </a:lnTo>
                  <a:lnTo>
                    <a:pt x="2158" y="692"/>
                  </a:lnTo>
                  <a:lnTo>
                    <a:pt x="1909" y="777"/>
                  </a:lnTo>
                  <a:lnTo>
                    <a:pt x="1638" y="844"/>
                  </a:lnTo>
                  <a:lnTo>
                    <a:pt x="1367" y="871"/>
                  </a:lnTo>
                  <a:lnTo>
                    <a:pt x="1104" y="871"/>
                  </a:lnTo>
                  <a:lnTo>
                    <a:pt x="837" y="858"/>
                  </a:lnTo>
                  <a:lnTo>
                    <a:pt x="720" y="875"/>
                  </a:lnTo>
                  <a:lnTo>
                    <a:pt x="756" y="1184"/>
                  </a:lnTo>
                  <a:lnTo>
                    <a:pt x="773" y="1335"/>
                  </a:lnTo>
                  <a:lnTo>
                    <a:pt x="773" y="1490"/>
                  </a:lnTo>
                  <a:lnTo>
                    <a:pt x="756" y="1644"/>
                  </a:lnTo>
                  <a:lnTo>
                    <a:pt x="728" y="1799"/>
                  </a:lnTo>
                  <a:lnTo>
                    <a:pt x="675" y="1950"/>
                  </a:lnTo>
                  <a:lnTo>
                    <a:pt x="588" y="2101"/>
                  </a:lnTo>
                  <a:lnTo>
                    <a:pt x="552" y="2115"/>
                  </a:lnTo>
                  <a:close/>
                </a:path>
              </a:pathLst>
            </a:custGeom>
            <a:solidFill>
              <a:srgbClr val="E5E5E5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4" name="Freeform 98"/>
            <p:cNvSpPr>
              <a:spLocks/>
            </p:cNvSpPr>
            <p:nvPr/>
          </p:nvSpPr>
          <p:spPr bwMode="auto">
            <a:xfrm>
              <a:off x="1449" y="511"/>
              <a:ext cx="46" cy="58"/>
            </a:xfrm>
            <a:custGeom>
              <a:avLst/>
              <a:gdLst/>
              <a:ahLst/>
              <a:cxnLst>
                <a:cxn ang="0">
                  <a:pos x="0" y="186"/>
                </a:cxn>
                <a:cxn ang="0">
                  <a:pos x="11" y="77"/>
                </a:cxn>
                <a:cxn ang="0">
                  <a:pos x="57" y="10"/>
                </a:cxn>
                <a:cxn ang="0">
                  <a:pos x="102" y="0"/>
                </a:cxn>
                <a:cxn ang="0">
                  <a:pos x="137" y="3"/>
                </a:cxn>
                <a:cxn ang="0">
                  <a:pos x="183" y="21"/>
                </a:cxn>
                <a:cxn ang="0">
                  <a:pos x="225" y="56"/>
                </a:cxn>
                <a:cxn ang="0">
                  <a:pos x="239" y="77"/>
                </a:cxn>
                <a:cxn ang="0">
                  <a:pos x="260" y="133"/>
                </a:cxn>
                <a:cxn ang="0">
                  <a:pos x="274" y="176"/>
                </a:cxn>
                <a:cxn ang="0">
                  <a:pos x="260" y="253"/>
                </a:cxn>
                <a:cxn ang="0">
                  <a:pos x="250" y="284"/>
                </a:cxn>
                <a:cxn ang="0">
                  <a:pos x="236" y="309"/>
                </a:cxn>
                <a:cxn ang="0">
                  <a:pos x="183" y="340"/>
                </a:cxn>
                <a:cxn ang="0">
                  <a:pos x="123" y="347"/>
                </a:cxn>
                <a:cxn ang="0">
                  <a:pos x="67" y="323"/>
                </a:cxn>
                <a:cxn ang="0">
                  <a:pos x="22" y="270"/>
                </a:cxn>
                <a:cxn ang="0">
                  <a:pos x="0" y="186"/>
                </a:cxn>
              </a:cxnLst>
              <a:rect l="0" t="0" r="r" b="b"/>
              <a:pathLst>
                <a:path w="274" h="347">
                  <a:moveTo>
                    <a:pt x="0" y="186"/>
                  </a:moveTo>
                  <a:lnTo>
                    <a:pt x="11" y="77"/>
                  </a:lnTo>
                  <a:lnTo>
                    <a:pt x="57" y="10"/>
                  </a:lnTo>
                  <a:lnTo>
                    <a:pt x="102" y="0"/>
                  </a:lnTo>
                  <a:lnTo>
                    <a:pt x="137" y="3"/>
                  </a:lnTo>
                  <a:lnTo>
                    <a:pt x="183" y="21"/>
                  </a:lnTo>
                  <a:lnTo>
                    <a:pt x="225" y="56"/>
                  </a:lnTo>
                  <a:lnTo>
                    <a:pt x="239" y="77"/>
                  </a:lnTo>
                  <a:lnTo>
                    <a:pt x="260" y="133"/>
                  </a:lnTo>
                  <a:lnTo>
                    <a:pt x="274" y="176"/>
                  </a:lnTo>
                  <a:lnTo>
                    <a:pt x="260" y="253"/>
                  </a:lnTo>
                  <a:lnTo>
                    <a:pt x="250" y="284"/>
                  </a:lnTo>
                  <a:lnTo>
                    <a:pt x="236" y="309"/>
                  </a:lnTo>
                  <a:lnTo>
                    <a:pt x="183" y="340"/>
                  </a:lnTo>
                  <a:lnTo>
                    <a:pt x="123" y="347"/>
                  </a:lnTo>
                  <a:lnTo>
                    <a:pt x="67" y="323"/>
                  </a:lnTo>
                  <a:lnTo>
                    <a:pt x="22" y="270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5" name="Freeform 99"/>
            <p:cNvSpPr>
              <a:spLocks/>
            </p:cNvSpPr>
            <p:nvPr/>
          </p:nvSpPr>
          <p:spPr bwMode="auto">
            <a:xfrm>
              <a:off x="1548" y="497"/>
              <a:ext cx="41" cy="49"/>
            </a:xfrm>
            <a:custGeom>
              <a:avLst/>
              <a:gdLst/>
              <a:ahLst/>
              <a:cxnLst>
                <a:cxn ang="0">
                  <a:pos x="6" y="88"/>
                </a:cxn>
                <a:cxn ang="0">
                  <a:pos x="46" y="21"/>
                </a:cxn>
                <a:cxn ang="0">
                  <a:pos x="112" y="0"/>
                </a:cxn>
                <a:cxn ang="0">
                  <a:pos x="147" y="3"/>
                </a:cxn>
                <a:cxn ang="0">
                  <a:pos x="179" y="17"/>
                </a:cxn>
                <a:cxn ang="0">
                  <a:pos x="214" y="49"/>
                </a:cxn>
                <a:cxn ang="0">
                  <a:pos x="239" y="88"/>
                </a:cxn>
                <a:cxn ang="0">
                  <a:pos x="249" y="147"/>
                </a:cxn>
                <a:cxn ang="0">
                  <a:pos x="246" y="204"/>
                </a:cxn>
                <a:cxn ang="0">
                  <a:pos x="225" y="257"/>
                </a:cxn>
                <a:cxn ang="0">
                  <a:pos x="179" y="292"/>
                </a:cxn>
                <a:cxn ang="0">
                  <a:pos x="77" y="292"/>
                </a:cxn>
                <a:cxn ang="0">
                  <a:pos x="24" y="249"/>
                </a:cxn>
                <a:cxn ang="0">
                  <a:pos x="0" y="172"/>
                </a:cxn>
                <a:cxn ang="0">
                  <a:pos x="6" y="88"/>
                </a:cxn>
              </a:cxnLst>
              <a:rect l="0" t="0" r="r" b="b"/>
              <a:pathLst>
                <a:path w="249" h="292">
                  <a:moveTo>
                    <a:pt x="6" y="88"/>
                  </a:moveTo>
                  <a:lnTo>
                    <a:pt x="46" y="21"/>
                  </a:lnTo>
                  <a:lnTo>
                    <a:pt x="112" y="0"/>
                  </a:lnTo>
                  <a:lnTo>
                    <a:pt x="147" y="3"/>
                  </a:lnTo>
                  <a:lnTo>
                    <a:pt x="179" y="17"/>
                  </a:lnTo>
                  <a:lnTo>
                    <a:pt x="214" y="49"/>
                  </a:lnTo>
                  <a:lnTo>
                    <a:pt x="239" y="88"/>
                  </a:lnTo>
                  <a:lnTo>
                    <a:pt x="249" y="147"/>
                  </a:lnTo>
                  <a:lnTo>
                    <a:pt x="246" y="204"/>
                  </a:lnTo>
                  <a:lnTo>
                    <a:pt x="225" y="257"/>
                  </a:lnTo>
                  <a:lnTo>
                    <a:pt x="179" y="292"/>
                  </a:lnTo>
                  <a:lnTo>
                    <a:pt x="77" y="292"/>
                  </a:lnTo>
                  <a:lnTo>
                    <a:pt x="24" y="249"/>
                  </a:lnTo>
                  <a:lnTo>
                    <a:pt x="0" y="172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6" name="Freeform 100"/>
            <p:cNvSpPr>
              <a:spLocks/>
            </p:cNvSpPr>
            <p:nvPr/>
          </p:nvSpPr>
          <p:spPr bwMode="auto">
            <a:xfrm>
              <a:off x="772" y="515"/>
              <a:ext cx="76" cy="20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0" y="85"/>
                </a:cxn>
                <a:cxn ang="0">
                  <a:pos x="11" y="35"/>
                </a:cxn>
                <a:cxn ang="0">
                  <a:pos x="113" y="46"/>
                </a:cxn>
                <a:cxn ang="0">
                  <a:pos x="214" y="64"/>
                </a:cxn>
                <a:cxn ang="0">
                  <a:pos x="316" y="53"/>
                </a:cxn>
                <a:cxn ang="0">
                  <a:pos x="366" y="35"/>
                </a:cxn>
                <a:cxn ang="0">
                  <a:pos x="418" y="0"/>
                </a:cxn>
                <a:cxn ang="0">
                  <a:pos x="447" y="0"/>
                </a:cxn>
                <a:cxn ang="0">
                  <a:pos x="453" y="67"/>
                </a:cxn>
                <a:cxn ang="0">
                  <a:pos x="412" y="77"/>
                </a:cxn>
                <a:cxn ang="0">
                  <a:pos x="281" y="117"/>
                </a:cxn>
                <a:cxn ang="0">
                  <a:pos x="196" y="120"/>
                </a:cxn>
                <a:cxn ang="0">
                  <a:pos x="120" y="112"/>
                </a:cxn>
                <a:cxn ang="0">
                  <a:pos x="0" y="102"/>
                </a:cxn>
              </a:cxnLst>
              <a:rect l="0" t="0" r="r" b="b"/>
              <a:pathLst>
                <a:path w="453" h="120">
                  <a:moveTo>
                    <a:pt x="0" y="102"/>
                  </a:moveTo>
                  <a:lnTo>
                    <a:pt x="0" y="85"/>
                  </a:lnTo>
                  <a:lnTo>
                    <a:pt x="11" y="35"/>
                  </a:lnTo>
                  <a:lnTo>
                    <a:pt x="113" y="46"/>
                  </a:lnTo>
                  <a:lnTo>
                    <a:pt x="214" y="64"/>
                  </a:lnTo>
                  <a:lnTo>
                    <a:pt x="316" y="53"/>
                  </a:lnTo>
                  <a:lnTo>
                    <a:pt x="366" y="35"/>
                  </a:lnTo>
                  <a:lnTo>
                    <a:pt x="418" y="0"/>
                  </a:lnTo>
                  <a:lnTo>
                    <a:pt x="447" y="0"/>
                  </a:lnTo>
                  <a:lnTo>
                    <a:pt x="453" y="67"/>
                  </a:lnTo>
                  <a:lnTo>
                    <a:pt x="412" y="77"/>
                  </a:lnTo>
                  <a:lnTo>
                    <a:pt x="281" y="117"/>
                  </a:lnTo>
                  <a:lnTo>
                    <a:pt x="196" y="120"/>
                  </a:lnTo>
                  <a:lnTo>
                    <a:pt x="120" y="11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7" name="Freeform 101"/>
            <p:cNvSpPr>
              <a:spLocks/>
            </p:cNvSpPr>
            <p:nvPr/>
          </p:nvSpPr>
          <p:spPr bwMode="auto">
            <a:xfrm>
              <a:off x="1663" y="440"/>
              <a:ext cx="37" cy="80"/>
            </a:xfrm>
            <a:custGeom>
              <a:avLst/>
              <a:gdLst/>
              <a:ahLst/>
              <a:cxnLst>
                <a:cxn ang="0">
                  <a:pos x="31" y="482"/>
                </a:cxn>
                <a:cxn ang="0">
                  <a:pos x="0" y="295"/>
                </a:cxn>
                <a:cxn ang="0">
                  <a:pos x="148" y="0"/>
                </a:cxn>
                <a:cxn ang="0">
                  <a:pos x="180" y="49"/>
                </a:cxn>
                <a:cxn ang="0">
                  <a:pos x="201" y="102"/>
                </a:cxn>
                <a:cxn ang="0">
                  <a:pos x="215" y="152"/>
                </a:cxn>
                <a:cxn ang="0">
                  <a:pos x="225" y="201"/>
                </a:cxn>
                <a:cxn ang="0">
                  <a:pos x="215" y="299"/>
                </a:cxn>
                <a:cxn ang="0">
                  <a:pos x="180" y="394"/>
                </a:cxn>
                <a:cxn ang="0">
                  <a:pos x="98" y="426"/>
                </a:cxn>
                <a:cxn ang="0">
                  <a:pos x="31" y="482"/>
                </a:cxn>
              </a:cxnLst>
              <a:rect l="0" t="0" r="r" b="b"/>
              <a:pathLst>
                <a:path w="225" h="482">
                  <a:moveTo>
                    <a:pt x="31" y="482"/>
                  </a:moveTo>
                  <a:lnTo>
                    <a:pt x="0" y="295"/>
                  </a:lnTo>
                  <a:lnTo>
                    <a:pt x="148" y="0"/>
                  </a:lnTo>
                  <a:lnTo>
                    <a:pt x="180" y="49"/>
                  </a:lnTo>
                  <a:lnTo>
                    <a:pt x="201" y="102"/>
                  </a:lnTo>
                  <a:lnTo>
                    <a:pt x="215" y="152"/>
                  </a:lnTo>
                  <a:lnTo>
                    <a:pt x="225" y="201"/>
                  </a:lnTo>
                  <a:lnTo>
                    <a:pt x="215" y="299"/>
                  </a:lnTo>
                  <a:lnTo>
                    <a:pt x="180" y="394"/>
                  </a:lnTo>
                  <a:lnTo>
                    <a:pt x="98" y="426"/>
                  </a:lnTo>
                  <a:lnTo>
                    <a:pt x="31" y="482"/>
                  </a:lnTo>
                  <a:close/>
                </a:path>
              </a:pathLst>
            </a:custGeom>
            <a:solidFill>
              <a:srgbClr val="E5E5E5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8" name="Freeform 102"/>
            <p:cNvSpPr>
              <a:spLocks/>
            </p:cNvSpPr>
            <p:nvPr/>
          </p:nvSpPr>
          <p:spPr bwMode="auto">
            <a:xfrm>
              <a:off x="673" y="450"/>
              <a:ext cx="209" cy="53"/>
            </a:xfrm>
            <a:custGeom>
              <a:avLst/>
              <a:gdLst/>
              <a:ahLst/>
              <a:cxnLst>
                <a:cxn ang="0">
                  <a:pos x="28" y="316"/>
                </a:cxn>
                <a:cxn ang="0">
                  <a:pos x="0" y="284"/>
                </a:cxn>
                <a:cxn ang="0">
                  <a:pos x="0" y="274"/>
                </a:cxn>
                <a:cxn ang="0">
                  <a:pos x="0" y="175"/>
                </a:cxn>
                <a:cxn ang="0">
                  <a:pos x="63" y="38"/>
                </a:cxn>
                <a:cxn ang="0">
                  <a:pos x="127" y="0"/>
                </a:cxn>
                <a:cxn ang="0">
                  <a:pos x="166" y="21"/>
                </a:cxn>
                <a:cxn ang="0">
                  <a:pos x="110" y="119"/>
                </a:cxn>
                <a:cxn ang="0">
                  <a:pos x="242" y="164"/>
                </a:cxn>
                <a:cxn ang="0">
                  <a:pos x="376" y="182"/>
                </a:cxn>
                <a:cxn ang="0">
                  <a:pos x="509" y="175"/>
                </a:cxn>
                <a:cxn ang="0">
                  <a:pos x="640" y="155"/>
                </a:cxn>
                <a:cxn ang="0">
                  <a:pos x="907" y="99"/>
                </a:cxn>
                <a:cxn ang="0">
                  <a:pos x="1041" y="84"/>
                </a:cxn>
                <a:cxn ang="0">
                  <a:pos x="1170" y="84"/>
                </a:cxn>
                <a:cxn ang="0">
                  <a:pos x="1209" y="41"/>
                </a:cxn>
                <a:cxn ang="0">
                  <a:pos x="1255" y="41"/>
                </a:cxn>
                <a:cxn ang="0">
                  <a:pos x="1255" y="99"/>
                </a:cxn>
                <a:cxn ang="0">
                  <a:pos x="1223" y="164"/>
                </a:cxn>
                <a:cxn ang="0">
                  <a:pos x="1019" y="158"/>
                </a:cxn>
                <a:cxn ang="0">
                  <a:pos x="812" y="190"/>
                </a:cxn>
                <a:cxn ang="0">
                  <a:pos x="611" y="231"/>
                </a:cxn>
                <a:cxn ang="0">
                  <a:pos x="408" y="257"/>
                </a:cxn>
                <a:cxn ang="0">
                  <a:pos x="242" y="252"/>
                </a:cxn>
                <a:cxn ang="0">
                  <a:pos x="162" y="231"/>
                </a:cxn>
                <a:cxn ang="0">
                  <a:pos x="81" y="190"/>
                </a:cxn>
                <a:cxn ang="0">
                  <a:pos x="63" y="257"/>
                </a:cxn>
                <a:cxn ang="0">
                  <a:pos x="70" y="316"/>
                </a:cxn>
                <a:cxn ang="0">
                  <a:pos x="52" y="316"/>
                </a:cxn>
                <a:cxn ang="0">
                  <a:pos x="28" y="316"/>
                </a:cxn>
              </a:cxnLst>
              <a:rect l="0" t="0" r="r" b="b"/>
              <a:pathLst>
                <a:path w="1255" h="316">
                  <a:moveTo>
                    <a:pt x="28" y="316"/>
                  </a:moveTo>
                  <a:lnTo>
                    <a:pt x="0" y="284"/>
                  </a:lnTo>
                  <a:lnTo>
                    <a:pt x="0" y="274"/>
                  </a:lnTo>
                  <a:lnTo>
                    <a:pt x="0" y="175"/>
                  </a:lnTo>
                  <a:lnTo>
                    <a:pt x="63" y="38"/>
                  </a:lnTo>
                  <a:lnTo>
                    <a:pt x="127" y="0"/>
                  </a:lnTo>
                  <a:lnTo>
                    <a:pt x="166" y="21"/>
                  </a:lnTo>
                  <a:lnTo>
                    <a:pt x="110" y="119"/>
                  </a:lnTo>
                  <a:lnTo>
                    <a:pt x="242" y="164"/>
                  </a:lnTo>
                  <a:lnTo>
                    <a:pt x="376" y="182"/>
                  </a:lnTo>
                  <a:lnTo>
                    <a:pt x="509" y="175"/>
                  </a:lnTo>
                  <a:lnTo>
                    <a:pt x="640" y="155"/>
                  </a:lnTo>
                  <a:lnTo>
                    <a:pt x="907" y="99"/>
                  </a:lnTo>
                  <a:lnTo>
                    <a:pt x="1041" y="84"/>
                  </a:lnTo>
                  <a:lnTo>
                    <a:pt x="1170" y="84"/>
                  </a:lnTo>
                  <a:lnTo>
                    <a:pt x="1209" y="41"/>
                  </a:lnTo>
                  <a:lnTo>
                    <a:pt x="1255" y="41"/>
                  </a:lnTo>
                  <a:lnTo>
                    <a:pt x="1255" y="99"/>
                  </a:lnTo>
                  <a:lnTo>
                    <a:pt x="1223" y="164"/>
                  </a:lnTo>
                  <a:lnTo>
                    <a:pt x="1019" y="158"/>
                  </a:lnTo>
                  <a:lnTo>
                    <a:pt x="812" y="190"/>
                  </a:lnTo>
                  <a:lnTo>
                    <a:pt x="611" y="231"/>
                  </a:lnTo>
                  <a:lnTo>
                    <a:pt x="408" y="257"/>
                  </a:lnTo>
                  <a:lnTo>
                    <a:pt x="242" y="252"/>
                  </a:lnTo>
                  <a:lnTo>
                    <a:pt x="162" y="231"/>
                  </a:lnTo>
                  <a:lnTo>
                    <a:pt x="81" y="190"/>
                  </a:lnTo>
                  <a:lnTo>
                    <a:pt x="63" y="257"/>
                  </a:lnTo>
                  <a:lnTo>
                    <a:pt x="70" y="316"/>
                  </a:lnTo>
                  <a:lnTo>
                    <a:pt x="52" y="316"/>
                  </a:lnTo>
                  <a:lnTo>
                    <a:pt x="28" y="3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59" name="Freeform 103"/>
            <p:cNvSpPr>
              <a:spLocks/>
            </p:cNvSpPr>
            <p:nvPr/>
          </p:nvSpPr>
          <p:spPr bwMode="auto">
            <a:xfrm>
              <a:off x="1415" y="423"/>
              <a:ext cx="50" cy="70"/>
            </a:xfrm>
            <a:custGeom>
              <a:avLst/>
              <a:gdLst/>
              <a:ahLst/>
              <a:cxnLst>
                <a:cxn ang="0">
                  <a:pos x="56" y="414"/>
                </a:cxn>
                <a:cxn ang="0">
                  <a:pos x="0" y="323"/>
                </a:cxn>
                <a:cxn ang="0">
                  <a:pos x="0" y="217"/>
                </a:cxn>
                <a:cxn ang="0">
                  <a:pos x="24" y="115"/>
                </a:cxn>
                <a:cxn ang="0">
                  <a:pos x="80" y="31"/>
                </a:cxn>
                <a:cxn ang="0">
                  <a:pos x="172" y="0"/>
                </a:cxn>
                <a:cxn ang="0">
                  <a:pos x="214" y="0"/>
                </a:cxn>
                <a:cxn ang="0">
                  <a:pos x="252" y="7"/>
                </a:cxn>
                <a:cxn ang="0">
                  <a:pos x="281" y="31"/>
                </a:cxn>
                <a:cxn ang="0">
                  <a:pos x="295" y="66"/>
                </a:cxn>
                <a:cxn ang="0">
                  <a:pos x="295" y="109"/>
                </a:cxn>
                <a:cxn ang="0">
                  <a:pos x="273" y="171"/>
                </a:cxn>
                <a:cxn ang="0">
                  <a:pos x="172" y="284"/>
                </a:cxn>
                <a:cxn ang="0">
                  <a:pos x="105" y="414"/>
                </a:cxn>
                <a:cxn ang="0">
                  <a:pos x="80" y="422"/>
                </a:cxn>
                <a:cxn ang="0">
                  <a:pos x="56" y="414"/>
                </a:cxn>
              </a:cxnLst>
              <a:rect l="0" t="0" r="r" b="b"/>
              <a:pathLst>
                <a:path w="295" h="422">
                  <a:moveTo>
                    <a:pt x="56" y="414"/>
                  </a:moveTo>
                  <a:lnTo>
                    <a:pt x="0" y="323"/>
                  </a:lnTo>
                  <a:lnTo>
                    <a:pt x="0" y="217"/>
                  </a:lnTo>
                  <a:lnTo>
                    <a:pt x="24" y="115"/>
                  </a:lnTo>
                  <a:lnTo>
                    <a:pt x="80" y="31"/>
                  </a:lnTo>
                  <a:lnTo>
                    <a:pt x="172" y="0"/>
                  </a:lnTo>
                  <a:lnTo>
                    <a:pt x="214" y="0"/>
                  </a:lnTo>
                  <a:lnTo>
                    <a:pt x="252" y="7"/>
                  </a:lnTo>
                  <a:lnTo>
                    <a:pt x="281" y="31"/>
                  </a:lnTo>
                  <a:lnTo>
                    <a:pt x="295" y="66"/>
                  </a:lnTo>
                  <a:lnTo>
                    <a:pt x="295" y="109"/>
                  </a:lnTo>
                  <a:lnTo>
                    <a:pt x="273" y="171"/>
                  </a:lnTo>
                  <a:lnTo>
                    <a:pt x="172" y="284"/>
                  </a:lnTo>
                  <a:lnTo>
                    <a:pt x="105" y="414"/>
                  </a:lnTo>
                  <a:lnTo>
                    <a:pt x="80" y="422"/>
                  </a:lnTo>
                  <a:lnTo>
                    <a:pt x="56" y="4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0" name="Freeform 104"/>
            <p:cNvSpPr>
              <a:spLocks/>
            </p:cNvSpPr>
            <p:nvPr/>
          </p:nvSpPr>
          <p:spPr bwMode="auto">
            <a:xfrm>
              <a:off x="1549" y="415"/>
              <a:ext cx="55" cy="61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45" y="35"/>
                </a:cxn>
                <a:cxn ang="0">
                  <a:pos x="88" y="11"/>
                </a:cxn>
                <a:cxn ang="0">
                  <a:pos x="200" y="0"/>
                </a:cxn>
                <a:cxn ang="0">
                  <a:pos x="238" y="28"/>
                </a:cxn>
                <a:cxn ang="0">
                  <a:pos x="270" y="64"/>
                </a:cxn>
                <a:cxn ang="0">
                  <a:pos x="302" y="109"/>
                </a:cxn>
                <a:cxn ang="0">
                  <a:pos x="316" y="151"/>
                </a:cxn>
                <a:cxn ang="0">
                  <a:pos x="326" y="204"/>
                </a:cxn>
                <a:cxn ang="0">
                  <a:pos x="316" y="260"/>
                </a:cxn>
                <a:cxn ang="0">
                  <a:pos x="294" y="313"/>
                </a:cxn>
                <a:cxn ang="0">
                  <a:pos x="259" y="366"/>
                </a:cxn>
                <a:cxn ang="0">
                  <a:pos x="112" y="243"/>
                </a:cxn>
                <a:cxn ang="0">
                  <a:pos x="45" y="176"/>
                </a:cxn>
                <a:cxn ang="0">
                  <a:pos x="0" y="88"/>
                </a:cxn>
              </a:cxnLst>
              <a:rect l="0" t="0" r="r" b="b"/>
              <a:pathLst>
                <a:path w="326" h="366">
                  <a:moveTo>
                    <a:pt x="0" y="88"/>
                  </a:moveTo>
                  <a:lnTo>
                    <a:pt x="45" y="35"/>
                  </a:lnTo>
                  <a:lnTo>
                    <a:pt x="88" y="11"/>
                  </a:lnTo>
                  <a:lnTo>
                    <a:pt x="200" y="0"/>
                  </a:lnTo>
                  <a:lnTo>
                    <a:pt x="238" y="28"/>
                  </a:lnTo>
                  <a:lnTo>
                    <a:pt x="270" y="64"/>
                  </a:lnTo>
                  <a:lnTo>
                    <a:pt x="302" y="109"/>
                  </a:lnTo>
                  <a:lnTo>
                    <a:pt x="316" y="151"/>
                  </a:lnTo>
                  <a:lnTo>
                    <a:pt x="326" y="204"/>
                  </a:lnTo>
                  <a:lnTo>
                    <a:pt x="316" y="260"/>
                  </a:lnTo>
                  <a:lnTo>
                    <a:pt x="294" y="313"/>
                  </a:lnTo>
                  <a:lnTo>
                    <a:pt x="259" y="366"/>
                  </a:lnTo>
                  <a:lnTo>
                    <a:pt x="112" y="243"/>
                  </a:lnTo>
                  <a:lnTo>
                    <a:pt x="45" y="176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1" name="Freeform 105"/>
            <p:cNvSpPr>
              <a:spLocks/>
            </p:cNvSpPr>
            <p:nvPr/>
          </p:nvSpPr>
          <p:spPr bwMode="auto">
            <a:xfrm>
              <a:off x="1422" y="429"/>
              <a:ext cx="33" cy="55"/>
            </a:xfrm>
            <a:custGeom>
              <a:avLst/>
              <a:gdLst/>
              <a:ahLst/>
              <a:cxnLst>
                <a:cxn ang="0">
                  <a:pos x="0" y="291"/>
                </a:cxn>
                <a:cxn ang="0">
                  <a:pos x="3" y="159"/>
                </a:cxn>
                <a:cxn ang="0">
                  <a:pos x="35" y="81"/>
                </a:cxn>
                <a:cxn ang="0">
                  <a:pos x="84" y="25"/>
                </a:cxn>
                <a:cxn ang="0">
                  <a:pos x="137" y="0"/>
                </a:cxn>
                <a:cxn ang="0">
                  <a:pos x="165" y="0"/>
                </a:cxn>
                <a:cxn ang="0">
                  <a:pos x="172" y="4"/>
                </a:cxn>
                <a:cxn ang="0">
                  <a:pos x="196" y="45"/>
                </a:cxn>
                <a:cxn ang="0">
                  <a:pos x="196" y="103"/>
                </a:cxn>
                <a:cxn ang="0">
                  <a:pos x="137" y="168"/>
                </a:cxn>
                <a:cxn ang="0">
                  <a:pos x="25" y="331"/>
                </a:cxn>
                <a:cxn ang="0">
                  <a:pos x="0" y="291"/>
                </a:cxn>
              </a:cxnLst>
              <a:rect l="0" t="0" r="r" b="b"/>
              <a:pathLst>
                <a:path w="196" h="331">
                  <a:moveTo>
                    <a:pt x="0" y="291"/>
                  </a:moveTo>
                  <a:lnTo>
                    <a:pt x="3" y="159"/>
                  </a:lnTo>
                  <a:lnTo>
                    <a:pt x="35" y="81"/>
                  </a:lnTo>
                  <a:lnTo>
                    <a:pt x="84" y="25"/>
                  </a:lnTo>
                  <a:lnTo>
                    <a:pt x="137" y="0"/>
                  </a:lnTo>
                  <a:lnTo>
                    <a:pt x="165" y="0"/>
                  </a:lnTo>
                  <a:lnTo>
                    <a:pt x="172" y="4"/>
                  </a:lnTo>
                  <a:lnTo>
                    <a:pt x="196" y="45"/>
                  </a:lnTo>
                  <a:lnTo>
                    <a:pt x="196" y="103"/>
                  </a:lnTo>
                  <a:lnTo>
                    <a:pt x="137" y="168"/>
                  </a:lnTo>
                  <a:lnTo>
                    <a:pt x="25" y="331"/>
                  </a:lnTo>
                  <a:lnTo>
                    <a:pt x="0" y="291"/>
                  </a:lnTo>
                  <a:close/>
                </a:path>
              </a:pathLst>
            </a:custGeom>
            <a:solidFill>
              <a:srgbClr val="E5E5E5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2" name="Freeform 106"/>
            <p:cNvSpPr>
              <a:spLocks/>
            </p:cNvSpPr>
            <p:nvPr/>
          </p:nvSpPr>
          <p:spPr bwMode="auto">
            <a:xfrm>
              <a:off x="1557" y="422"/>
              <a:ext cx="40" cy="43"/>
            </a:xfrm>
            <a:custGeom>
              <a:avLst/>
              <a:gdLst/>
              <a:ahLst/>
              <a:cxnLst>
                <a:cxn ang="0">
                  <a:pos x="73" y="149"/>
                </a:cxn>
                <a:cxn ang="0">
                  <a:pos x="0" y="56"/>
                </a:cxn>
                <a:cxn ang="0">
                  <a:pos x="56" y="8"/>
                </a:cxn>
                <a:cxn ang="0">
                  <a:pos x="116" y="0"/>
                </a:cxn>
                <a:cxn ang="0">
                  <a:pos x="158" y="29"/>
                </a:cxn>
                <a:cxn ang="0">
                  <a:pos x="201" y="74"/>
                </a:cxn>
                <a:cxn ang="0">
                  <a:pos x="225" y="123"/>
                </a:cxn>
                <a:cxn ang="0">
                  <a:pos x="239" y="166"/>
                </a:cxn>
                <a:cxn ang="0">
                  <a:pos x="236" y="211"/>
                </a:cxn>
                <a:cxn ang="0">
                  <a:pos x="214" y="261"/>
                </a:cxn>
                <a:cxn ang="0">
                  <a:pos x="155" y="225"/>
                </a:cxn>
                <a:cxn ang="0">
                  <a:pos x="73" y="149"/>
                </a:cxn>
              </a:cxnLst>
              <a:rect l="0" t="0" r="r" b="b"/>
              <a:pathLst>
                <a:path w="239" h="261">
                  <a:moveTo>
                    <a:pt x="73" y="149"/>
                  </a:moveTo>
                  <a:lnTo>
                    <a:pt x="0" y="56"/>
                  </a:lnTo>
                  <a:lnTo>
                    <a:pt x="56" y="8"/>
                  </a:lnTo>
                  <a:lnTo>
                    <a:pt x="116" y="0"/>
                  </a:lnTo>
                  <a:lnTo>
                    <a:pt x="158" y="29"/>
                  </a:lnTo>
                  <a:lnTo>
                    <a:pt x="201" y="74"/>
                  </a:lnTo>
                  <a:lnTo>
                    <a:pt x="225" y="123"/>
                  </a:lnTo>
                  <a:lnTo>
                    <a:pt x="239" y="166"/>
                  </a:lnTo>
                  <a:lnTo>
                    <a:pt x="236" y="211"/>
                  </a:lnTo>
                  <a:lnTo>
                    <a:pt x="214" y="261"/>
                  </a:lnTo>
                  <a:lnTo>
                    <a:pt x="155" y="225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E5E5E5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3" name="Freeform 107"/>
            <p:cNvSpPr>
              <a:spLocks/>
            </p:cNvSpPr>
            <p:nvPr/>
          </p:nvSpPr>
          <p:spPr bwMode="auto">
            <a:xfrm>
              <a:off x="598" y="419"/>
              <a:ext cx="34" cy="35"/>
            </a:xfrm>
            <a:custGeom>
              <a:avLst/>
              <a:gdLst/>
              <a:ahLst/>
              <a:cxnLst>
                <a:cxn ang="0">
                  <a:pos x="169" y="207"/>
                </a:cxn>
                <a:cxn ang="0">
                  <a:pos x="87" y="161"/>
                </a:cxn>
                <a:cxn ang="0">
                  <a:pos x="6" y="88"/>
                </a:cxn>
                <a:cxn ang="0">
                  <a:pos x="0" y="67"/>
                </a:cxn>
                <a:cxn ang="0">
                  <a:pos x="6" y="0"/>
                </a:cxn>
                <a:cxn ang="0">
                  <a:pos x="38" y="17"/>
                </a:cxn>
                <a:cxn ang="0">
                  <a:pos x="76" y="63"/>
                </a:cxn>
                <a:cxn ang="0">
                  <a:pos x="116" y="105"/>
                </a:cxn>
                <a:cxn ang="0">
                  <a:pos x="204" y="161"/>
                </a:cxn>
                <a:cxn ang="0">
                  <a:pos x="186" y="211"/>
                </a:cxn>
                <a:cxn ang="0">
                  <a:pos x="169" y="207"/>
                </a:cxn>
              </a:cxnLst>
              <a:rect l="0" t="0" r="r" b="b"/>
              <a:pathLst>
                <a:path w="204" h="211">
                  <a:moveTo>
                    <a:pt x="169" y="207"/>
                  </a:moveTo>
                  <a:lnTo>
                    <a:pt x="87" y="161"/>
                  </a:lnTo>
                  <a:lnTo>
                    <a:pt x="6" y="88"/>
                  </a:lnTo>
                  <a:lnTo>
                    <a:pt x="0" y="67"/>
                  </a:lnTo>
                  <a:lnTo>
                    <a:pt x="6" y="0"/>
                  </a:lnTo>
                  <a:lnTo>
                    <a:pt x="38" y="17"/>
                  </a:lnTo>
                  <a:lnTo>
                    <a:pt x="76" y="63"/>
                  </a:lnTo>
                  <a:lnTo>
                    <a:pt x="116" y="105"/>
                  </a:lnTo>
                  <a:lnTo>
                    <a:pt x="204" y="161"/>
                  </a:lnTo>
                  <a:lnTo>
                    <a:pt x="186" y="211"/>
                  </a:lnTo>
                  <a:lnTo>
                    <a:pt x="169" y="2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4" name="Freeform 108"/>
            <p:cNvSpPr>
              <a:spLocks/>
            </p:cNvSpPr>
            <p:nvPr/>
          </p:nvSpPr>
          <p:spPr bwMode="auto">
            <a:xfrm>
              <a:off x="747" y="302"/>
              <a:ext cx="128" cy="138"/>
            </a:xfrm>
            <a:custGeom>
              <a:avLst/>
              <a:gdLst/>
              <a:ahLst/>
              <a:cxnLst>
                <a:cxn ang="0">
                  <a:pos x="39" y="770"/>
                </a:cxn>
                <a:cxn ang="0">
                  <a:pos x="7" y="699"/>
                </a:cxn>
                <a:cxn ang="0">
                  <a:pos x="0" y="633"/>
                </a:cxn>
                <a:cxn ang="0">
                  <a:pos x="4" y="570"/>
                </a:cxn>
                <a:cxn ang="0">
                  <a:pos x="18" y="527"/>
                </a:cxn>
                <a:cxn ang="0">
                  <a:pos x="66" y="460"/>
                </a:cxn>
                <a:cxn ang="0">
                  <a:pos x="84" y="450"/>
                </a:cxn>
                <a:cxn ang="0">
                  <a:pos x="101" y="447"/>
                </a:cxn>
                <a:cxn ang="0">
                  <a:pos x="154" y="468"/>
                </a:cxn>
                <a:cxn ang="0">
                  <a:pos x="239" y="517"/>
                </a:cxn>
                <a:cxn ang="0">
                  <a:pos x="239" y="527"/>
                </a:cxn>
                <a:cxn ang="0">
                  <a:pos x="235" y="594"/>
                </a:cxn>
                <a:cxn ang="0">
                  <a:pos x="137" y="527"/>
                </a:cxn>
                <a:cxn ang="0">
                  <a:pos x="112" y="510"/>
                </a:cxn>
                <a:cxn ang="0">
                  <a:pos x="92" y="503"/>
                </a:cxn>
                <a:cxn ang="0">
                  <a:pos x="81" y="517"/>
                </a:cxn>
                <a:cxn ang="0">
                  <a:pos x="74" y="545"/>
                </a:cxn>
                <a:cxn ang="0">
                  <a:pos x="71" y="647"/>
                </a:cxn>
                <a:cxn ang="0">
                  <a:pos x="81" y="693"/>
                </a:cxn>
                <a:cxn ang="0">
                  <a:pos x="116" y="728"/>
                </a:cxn>
                <a:cxn ang="0">
                  <a:pos x="165" y="749"/>
                </a:cxn>
                <a:cxn ang="0">
                  <a:pos x="221" y="766"/>
                </a:cxn>
                <a:cxn ang="0">
                  <a:pos x="369" y="752"/>
                </a:cxn>
                <a:cxn ang="0">
                  <a:pos x="513" y="699"/>
                </a:cxn>
                <a:cxn ang="0">
                  <a:pos x="580" y="629"/>
                </a:cxn>
                <a:cxn ang="0">
                  <a:pos x="584" y="587"/>
                </a:cxn>
                <a:cxn ang="0">
                  <a:pos x="563" y="535"/>
                </a:cxn>
                <a:cxn ang="0">
                  <a:pos x="379" y="334"/>
                </a:cxn>
                <a:cxn ang="0">
                  <a:pos x="320" y="190"/>
                </a:cxn>
                <a:cxn ang="0">
                  <a:pos x="306" y="56"/>
                </a:cxn>
                <a:cxn ang="0">
                  <a:pos x="347" y="0"/>
                </a:cxn>
                <a:cxn ang="0">
                  <a:pos x="362" y="3"/>
                </a:cxn>
                <a:cxn ang="0">
                  <a:pos x="369" y="123"/>
                </a:cxn>
                <a:cxn ang="0">
                  <a:pos x="383" y="208"/>
                </a:cxn>
                <a:cxn ang="0">
                  <a:pos x="422" y="284"/>
                </a:cxn>
                <a:cxn ang="0">
                  <a:pos x="488" y="369"/>
                </a:cxn>
                <a:cxn ang="0">
                  <a:pos x="520" y="404"/>
                </a:cxn>
                <a:cxn ang="0">
                  <a:pos x="520" y="351"/>
                </a:cxn>
                <a:cxn ang="0">
                  <a:pos x="584" y="387"/>
                </a:cxn>
                <a:cxn ang="0">
                  <a:pos x="646" y="394"/>
                </a:cxn>
                <a:cxn ang="0">
                  <a:pos x="769" y="387"/>
                </a:cxn>
                <a:cxn ang="0">
                  <a:pos x="769" y="433"/>
                </a:cxn>
                <a:cxn ang="0">
                  <a:pos x="734" y="447"/>
                </a:cxn>
                <a:cxn ang="0">
                  <a:pos x="563" y="447"/>
                </a:cxn>
                <a:cxn ang="0">
                  <a:pos x="629" y="489"/>
                </a:cxn>
                <a:cxn ang="0">
                  <a:pos x="651" y="562"/>
                </a:cxn>
                <a:cxn ang="0">
                  <a:pos x="660" y="615"/>
                </a:cxn>
                <a:cxn ang="0">
                  <a:pos x="633" y="699"/>
                </a:cxn>
                <a:cxn ang="0">
                  <a:pos x="563" y="759"/>
                </a:cxn>
                <a:cxn ang="0">
                  <a:pos x="461" y="798"/>
                </a:cxn>
                <a:cxn ang="0">
                  <a:pos x="327" y="826"/>
                </a:cxn>
                <a:cxn ang="0">
                  <a:pos x="204" y="829"/>
                </a:cxn>
                <a:cxn ang="0">
                  <a:pos x="106" y="808"/>
                </a:cxn>
                <a:cxn ang="0">
                  <a:pos x="39" y="770"/>
                </a:cxn>
              </a:cxnLst>
              <a:rect l="0" t="0" r="r" b="b"/>
              <a:pathLst>
                <a:path w="769" h="829">
                  <a:moveTo>
                    <a:pt x="39" y="770"/>
                  </a:moveTo>
                  <a:lnTo>
                    <a:pt x="7" y="699"/>
                  </a:lnTo>
                  <a:lnTo>
                    <a:pt x="0" y="633"/>
                  </a:lnTo>
                  <a:lnTo>
                    <a:pt x="4" y="570"/>
                  </a:lnTo>
                  <a:lnTo>
                    <a:pt x="18" y="527"/>
                  </a:lnTo>
                  <a:lnTo>
                    <a:pt x="66" y="460"/>
                  </a:lnTo>
                  <a:lnTo>
                    <a:pt x="84" y="450"/>
                  </a:lnTo>
                  <a:lnTo>
                    <a:pt x="101" y="447"/>
                  </a:lnTo>
                  <a:lnTo>
                    <a:pt x="154" y="468"/>
                  </a:lnTo>
                  <a:lnTo>
                    <a:pt x="239" y="517"/>
                  </a:lnTo>
                  <a:lnTo>
                    <a:pt x="239" y="527"/>
                  </a:lnTo>
                  <a:lnTo>
                    <a:pt x="235" y="594"/>
                  </a:lnTo>
                  <a:lnTo>
                    <a:pt x="137" y="527"/>
                  </a:lnTo>
                  <a:lnTo>
                    <a:pt x="112" y="510"/>
                  </a:lnTo>
                  <a:lnTo>
                    <a:pt x="92" y="503"/>
                  </a:lnTo>
                  <a:lnTo>
                    <a:pt x="81" y="517"/>
                  </a:lnTo>
                  <a:lnTo>
                    <a:pt x="74" y="545"/>
                  </a:lnTo>
                  <a:lnTo>
                    <a:pt x="71" y="647"/>
                  </a:lnTo>
                  <a:lnTo>
                    <a:pt x="81" y="693"/>
                  </a:lnTo>
                  <a:lnTo>
                    <a:pt x="116" y="728"/>
                  </a:lnTo>
                  <a:lnTo>
                    <a:pt x="165" y="749"/>
                  </a:lnTo>
                  <a:lnTo>
                    <a:pt x="221" y="766"/>
                  </a:lnTo>
                  <a:lnTo>
                    <a:pt x="369" y="752"/>
                  </a:lnTo>
                  <a:lnTo>
                    <a:pt x="513" y="699"/>
                  </a:lnTo>
                  <a:lnTo>
                    <a:pt x="580" y="629"/>
                  </a:lnTo>
                  <a:lnTo>
                    <a:pt x="584" y="587"/>
                  </a:lnTo>
                  <a:lnTo>
                    <a:pt x="563" y="535"/>
                  </a:lnTo>
                  <a:lnTo>
                    <a:pt x="379" y="334"/>
                  </a:lnTo>
                  <a:lnTo>
                    <a:pt x="320" y="190"/>
                  </a:lnTo>
                  <a:lnTo>
                    <a:pt x="306" y="56"/>
                  </a:lnTo>
                  <a:lnTo>
                    <a:pt x="347" y="0"/>
                  </a:lnTo>
                  <a:lnTo>
                    <a:pt x="362" y="3"/>
                  </a:lnTo>
                  <a:lnTo>
                    <a:pt x="369" y="123"/>
                  </a:lnTo>
                  <a:lnTo>
                    <a:pt x="383" y="208"/>
                  </a:lnTo>
                  <a:lnTo>
                    <a:pt x="422" y="284"/>
                  </a:lnTo>
                  <a:lnTo>
                    <a:pt x="488" y="369"/>
                  </a:lnTo>
                  <a:lnTo>
                    <a:pt x="520" y="404"/>
                  </a:lnTo>
                  <a:lnTo>
                    <a:pt x="520" y="351"/>
                  </a:lnTo>
                  <a:lnTo>
                    <a:pt x="584" y="387"/>
                  </a:lnTo>
                  <a:lnTo>
                    <a:pt x="646" y="394"/>
                  </a:lnTo>
                  <a:lnTo>
                    <a:pt x="769" y="387"/>
                  </a:lnTo>
                  <a:lnTo>
                    <a:pt x="769" y="433"/>
                  </a:lnTo>
                  <a:lnTo>
                    <a:pt x="734" y="447"/>
                  </a:lnTo>
                  <a:lnTo>
                    <a:pt x="563" y="447"/>
                  </a:lnTo>
                  <a:lnTo>
                    <a:pt x="629" y="489"/>
                  </a:lnTo>
                  <a:lnTo>
                    <a:pt x="651" y="562"/>
                  </a:lnTo>
                  <a:lnTo>
                    <a:pt x="660" y="615"/>
                  </a:lnTo>
                  <a:lnTo>
                    <a:pt x="633" y="699"/>
                  </a:lnTo>
                  <a:lnTo>
                    <a:pt x="563" y="759"/>
                  </a:lnTo>
                  <a:lnTo>
                    <a:pt x="461" y="798"/>
                  </a:lnTo>
                  <a:lnTo>
                    <a:pt x="327" y="826"/>
                  </a:lnTo>
                  <a:lnTo>
                    <a:pt x="204" y="829"/>
                  </a:lnTo>
                  <a:lnTo>
                    <a:pt x="106" y="808"/>
                  </a:lnTo>
                  <a:lnTo>
                    <a:pt x="39" y="7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5" name="Freeform 109"/>
            <p:cNvSpPr>
              <a:spLocks/>
            </p:cNvSpPr>
            <p:nvPr/>
          </p:nvSpPr>
          <p:spPr bwMode="auto">
            <a:xfrm>
              <a:off x="943" y="347"/>
              <a:ext cx="51" cy="91"/>
            </a:xfrm>
            <a:custGeom>
              <a:avLst/>
              <a:gdLst/>
              <a:ahLst/>
              <a:cxnLst>
                <a:cxn ang="0">
                  <a:pos x="0" y="545"/>
                </a:cxn>
                <a:cxn ang="0">
                  <a:pos x="32" y="422"/>
                </a:cxn>
                <a:cxn ang="0">
                  <a:pos x="92" y="408"/>
                </a:cxn>
                <a:cxn ang="0">
                  <a:pos x="120" y="382"/>
                </a:cxn>
                <a:cxn ang="0">
                  <a:pos x="198" y="295"/>
                </a:cxn>
                <a:cxn ang="0">
                  <a:pos x="219" y="218"/>
                </a:cxn>
                <a:cxn ang="0">
                  <a:pos x="198" y="141"/>
                </a:cxn>
                <a:cxn ang="0">
                  <a:pos x="138" y="42"/>
                </a:cxn>
                <a:cxn ang="0">
                  <a:pos x="204" y="10"/>
                </a:cxn>
                <a:cxn ang="0">
                  <a:pos x="257" y="0"/>
                </a:cxn>
                <a:cxn ang="0">
                  <a:pos x="299" y="0"/>
                </a:cxn>
                <a:cxn ang="0">
                  <a:pos x="307" y="13"/>
                </a:cxn>
                <a:cxn ang="0">
                  <a:pos x="299" y="144"/>
                </a:cxn>
                <a:cxn ang="0">
                  <a:pos x="271" y="277"/>
                </a:cxn>
                <a:cxn ang="0">
                  <a:pos x="208" y="408"/>
                </a:cxn>
                <a:cxn ang="0">
                  <a:pos x="117" y="531"/>
                </a:cxn>
                <a:cxn ang="0">
                  <a:pos x="61" y="548"/>
                </a:cxn>
                <a:cxn ang="0">
                  <a:pos x="0" y="545"/>
                </a:cxn>
              </a:cxnLst>
              <a:rect l="0" t="0" r="r" b="b"/>
              <a:pathLst>
                <a:path w="307" h="548">
                  <a:moveTo>
                    <a:pt x="0" y="545"/>
                  </a:moveTo>
                  <a:lnTo>
                    <a:pt x="32" y="422"/>
                  </a:lnTo>
                  <a:lnTo>
                    <a:pt x="92" y="408"/>
                  </a:lnTo>
                  <a:lnTo>
                    <a:pt x="120" y="382"/>
                  </a:lnTo>
                  <a:lnTo>
                    <a:pt x="198" y="295"/>
                  </a:lnTo>
                  <a:lnTo>
                    <a:pt x="219" y="218"/>
                  </a:lnTo>
                  <a:lnTo>
                    <a:pt x="198" y="141"/>
                  </a:lnTo>
                  <a:lnTo>
                    <a:pt x="138" y="42"/>
                  </a:lnTo>
                  <a:lnTo>
                    <a:pt x="204" y="10"/>
                  </a:lnTo>
                  <a:lnTo>
                    <a:pt x="257" y="0"/>
                  </a:lnTo>
                  <a:lnTo>
                    <a:pt x="299" y="0"/>
                  </a:lnTo>
                  <a:lnTo>
                    <a:pt x="307" y="13"/>
                  </a:lnTo>
                  <a:lnTo>
                    <a:pt x="299" y="144"/>
                  </a:lnTo>
                  <a:lnTo>
                    <a:pt x="271" y="277"/>
                  </a:lnTo>
                  <a:lnTo>
                    <a:pt x="208" y="408"/>
                  </a:lnTo>
                  <a:lnTo>
                    <a:pt x="117" y="531"/>
                  </a:lnTo>
                  <a:lnTo>
                    <a:pt x="61" y="548"/>
                  </a:lnTo>
                  <a:lnTo>
                    <a:pt x="0" y="545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6" name="Freeform 110"/>
            <p:cNvSpPr>
              <a:spLocks/>
            </p:cNvSpPr>
            <p:nvPr/>
          </p:nvSpPr>
          <p:spPr bwMode="auto">
            <a:xfrm>
              <a:off x="533" y="396"/>
              <a:ext cx="18" cy="3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4" y="46"/>
                </a:cxn>
                <a:cxn ang="0">
                  <a:pos x="101" y="193"/>
                </a:cxn>
                <a:cxn ang="0">
                  <a:pos x="109" y="232"/>
                </a:cxn>
                <a:cxn ang="0">
                  <a:pos x="36" y="186"/>
                </a:cxn>
                <a:cxn ang="0">
                  <a:pos x="4" y="144"/>
                </a:cxn>
                <a:cxn ang="0">
                  <a:pos x="0" y="81"/>
                </a:cxn>
                <a:cxn ang="0">
                  <a:pos x="14" y="0"/>
                </a:cxn>
              </a:cxnLst>
              <a:rect l="0" t="0" r="r" b="b"/>
              <a:pathLst>
                <a:path w="109" h="232">
                  <a:moveTo>
                    <a:pt x="14" y="0"/>
                  </a:moveTo>
                  <a:lnTo>
                    <a:pt x="84" y="46"/>
                  </a:lnTo>
                  <a:lnTo>
                    <a:pt x="101" y="193"/>
                  </a:lnTo>
                  <a:lnTo>
                    <a:pt x="109" y="232"/>
                  </a:lnTo>
                  <a:lnTo>
                    <a:pt x="36" y="186"/>
                  </a:lnTo>
                  <a:lnTo>
                    <a:pt x="4" y="144"/>
                  </a:lnTo>
                  <a:lnTo>
                    <a:pt x="0" y="8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7" name="Freeform 111"/>
            <p:cNvSpPr>
              <a:spLocks/>
            </p:cNvSpPr>
            <p:nvPr/>
          </p:nvSpPr>
          <p:spPr bwMode="auto">
            <a:xfrm>
              <a:off x="951" y="358"/>
              <a:ext cx="19" cy="46"/>
            </a:xfrm>
            <a:custGeom>
              <a:avLst/>
              <a:gdLst/>
              <a:ahLst/>
              <a:cxnLst>
                <a:cxn ang="0">
                  <a:pos x="0" y="278"/>
                </a:cxn>
                <a:cxn ang="0">
                  <a:pos x="7" y="85"/>
                </a:cxn>
                <a:cxn ang="0">
                  <a:pos x="0" y="18"/>
                </a:cxn>
                <a:cxn ang="0">
                  <a:pos x="52" y="0"/>
                </a:cxn>
                <a:cxn ang="0">
                  <a:pos x="108" y="96"/>
                </a:cxn>
                <a:cxn ang="0">
                  <a:pos x="116" y="158"/>
                </a:cxn>
                <a:cxn ang="0">
                  <a:pos x="91" y="211"/>
                </a:cxn>
                <a:cxn ang="0">
                  <a:pos x="42" y="275"/>
                </a:cxn>
                <a:cxn ang="0">
                  <a:pos x="17" y="278"/>
                </a:cxn>
                <a:cxn ang="0">
                  <a:pos x="0" y="278"/>
                </a:cxn>
              </a:cxnLst>
              <a:rect l="0" t="0" r="r" b="b"/>
              <a:pathLst>
                <a:path w="116" h="278">
                  <a:moveTo>
                    <a:pt x="0" y="278"/>
                  </a:moveTo>
                  <a:lnTo>
                    <a:pt x="7" y="85"/>
                  </a:lnTo>
                  <a:lnTo>
                    <a:pt x="0" y="18"/>
                  </a:lnTo>
                  <a:lnTo>
                    <a:pt x="52" y="0"/>
                  </a:lnTo>
                  <a:lnTo>
                    <a:pt x="108" y="96"/>
                  </a:lnTo>
                  <a:lnTo>
                    <a:pt x="116" y="158"/>
                  </a:lnTo>
                  <a:lnTo>
                    <a:pt x="91" y="211"/>
                  </a:lnTo>
                  <a:lnTo>
                    <a:pt x="42" y="275"/>
                  </a:lnTo>
                  <a:lnTo>
                    <a:pt x="17" y="278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8" name="Freeform 112"/>
            <p:cNvSpPr>
              <a:spLocks/>
            </p:cNvSpPr>
            <p:nvPr/>
          </p:nvSpPr>
          <p:spPr bwMode="auto">
            <a:xfrm>
              <a:off x="679" y="354"/>
              <a:ext cx="66" cy="37"/>
            </a:xfrm>
            <a:custGeom>
              <a:avLst/>
              <a:gdLst/>
              <a:ahLst/>
              <a:cxnLst>
                <a:cxn ang="0">
                  <a:pos x="0" y="187"/>
                </a:cxn>
                <a:cxn ang="0">
                  <a:pos x="0" y="165"/>
                </a:cxn>
                <a:cxn ang="0">
                  <a:pos x="11" y="109"/>
                </a:cxn>
                <a:cxn ang="0">
                  <a:pos x="134" y="141"/>
                </a:cxn>
                <a:cxn ang="0">
                  <a:pos x="211" y="141"/>
                </a:cxn>
                <a:cxn ang="0">
                  <a:pos x="278" y="99"/>
                </a:cxn>
                <a:cxn ang="0">
                  <a:pos x="380" y="0"/>
                </a:cxn>
                <a:cxn ang="0">
                  <a:pos x="397" y="38"/>
                </a:cxn>
                <a:cxn ang="0">
                  <a:pos x="316" y="172"/>
                </a:cxn>
                <a:cxn ang="0">
                  <a:pos x="278" y="208"/>
                </a:cxn>
                <a:cxn ang="0">
                  <a:pos x="233" y="222"/>
                </a:cxn>
                <a:cxn ang="0">
                  <a:pos x="134" y="217"/>
                </a:cxn>
                <a:cxn ang="0">
                  <a:pos x="0" y="187"/>
                </a:cxn>
              </a:cxnLst>
              <a:rect l="0" t="0" r="r" b="b"/>
              <a:pathLst>
                <a:path w="397" h="222">
                  <a:moveTo>
                    <a:pt x="0" y="187"/>
                  </a:moveTo>
                  <a:lnTo>
                    <a:pt x="0" y="165"/>
                  </a:lnTo>
                  <a:lnTo>
                    <a:pt x="11" y="109"/>
                  </a:lnTo>
                  <a:lnTo>
                    <a:pt x="134" y="141"/>
                  </a:lnTo>
                  <a:lnTo>
                    <a:pt x="211" y="141"/>
                  </a:lnTo>
                  <a:lnTo>
                    <a:pt x="278" y="99"/>
                  </a:lnTo>
                  <a:lnTo>
                    <a:pt x="380" y="0"/>
                  </a:lnTo>
                  <a:lnTo>
                    <a:pt x="397" y="38"/>
                  </a:lnTo>
                  <a:lnTo>
                    <a:pt x="316" y="172"/>
                  </a:lnTo>
                  <a:lnTo>
                    <a:pt x="278" y="208"/>
                  </a:lnTo>
                  <a:lnTo>
                    <a:pt x="233" y="222"/>
                  </a:lnTo>
                  <a:lnTo>
                    <a:pt x="134" y="21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69" name="Freeform 113"/>
            <p:cNvSpPr>
              <a:spLocks/>
            </p:cNvSpPr>
            <p:nvPr/>
          </p:nvSpPr>
          <p:spPr bwMode="auto">
            <a:xfrm>
              <a:off x="487" y="193"/>
              <a:ext cx="112" cy="175"/>
            </a:xfrm>
            <a:custGeom>
              <a:avLst/>
              <a:gdLst/>
              <a:ahLst/>
              <a:cxnLst>
                <a:cxn ang="0">
                  <a:pos x="538" y="1048"/>
                </a:cxn>
                <a:cxn ang="0">
                  <a:pos x="481" y="945"/>
                </a:cxn>
                <a:cxn ang="0">
                  <a:pos x="433" y="896"/>
                </a:cxn>
                <a:cxn ang="0">
                  <a:pos x="366" y="851"/>
                </a:cxn>
                <a:cxn ang="0">
                  <a:pos x="288" y="822"/>
                </a:cxn>
                <a:cxn ang="0">
                  <a:pos x="200" y="819"/>
                </a:cxn>
                <a:cxn ang="0">
                  <a:pos x="109" y="840"/>
                </a:cxn>
                <a:cxn ang="0">
                  <a:pos x="17" y="907"/>
                </a:cxn>
                <a:cxn ang="0">
                  <a:pos x="0" y="766"/>
                </a:cxn>
                <a:cxn ang="0">
                  <a:pos x="3" y="706"/>
                </a:cxn>
                <a:cxn ang="0">
                  <a:pos x="21" y="647"/>
                </a:cxn>
                <a:cxn ang="0">
                  <a:pos x="88" y="520"/>
                </a:cxn>
                <a:cxn ang="0">
                  <a:pos x="176" y="407"/>
                </a:cxn>
                <a:cxn ang="0">
                  <a:pos x="299" y="310"/>
                </a:cxn>
                <a:cxn ang="0">
                  <a:pos x="267" y="450"/>
                </a:cxn>
                <a:cxn ang="0">
                  <a:pos x="288" y="500"/>
                </a:cxn>
                <a:cxn ang="0">
                  <a:pos x="299" y="489"/>
                </a:cxn>
                <a:cxn ang="0">
                  <a:pos x="358" y="327"/>
                </a:cxn>
                <a:cxn ang="0">
                  <a:pos x="538" y="0"/>
                </a:cxn>
                <a:cxn ang="0">
                  <a:pos x="586" y="144"/>
                </a:cxn>
                <a:cxn ang="0">
                  <a:pos x="647" y="366"/>
                </a:cxn>
                <a:cxn ang="0">
                  <a:pos x="671" y="587"/>
                </a:cxn>
                <a:cxn ang="0">
                  <a:pos x="650" y="805"/>
                </a:cxn>
                <a:cxn ang="0">
                  <a:pos x="615" y="917"/>
                </a:cxn>
                <a:cxn ang="0">
                  <a:pos x="565" y="1030"/>
                </a:cxn>
                <a:cxn ang="0">
                  <a:pos x="538" y="1048"/>
                </a:cxn>
              </a:cxnLst>
              <a:rect l="0" t="0" r="r" b="b"/>
              <a:pathLst>
                <a:path w="671" h="1048">
                  <a:moveTo>
                    <a:pt x="538" y="1048"/>
                  </a:moveTo>
                  <a:lnTo>
                    <a:pt x="481" y="945"/>
                  </a:lnTo>
                  <a:lnTo>
                    <a:pt x="433" y="896"/>
                  </a:lnTo>
                  <a:lnTo>
                    <a:pt x="366" y="851"/>
                  </a:lnTo>
                  <a:lnTo>
                    <a:pt x="288" y="822"/>
                  </a:lnTo>
                  <a:lnTo>
                    <a:pt x="200" y="819"/>
                  </a:lnTo>
                  <a:lnTo>
                    <a:pt x="109" y="840"/>
                  </a:lnTo>
                  <a:lnTo>
                    <a:pt x="17" y="907"/>
                  </a:lnTo>
                  <a:lnTo>
                    <a:pt x="0" y="766"/>
                  </a:lnTo>
                  <a:lnTo>
                    <a:pt x="3" y="706"/>
                  </a:lnTo>
                  <a:lnTo>
                    <a:pt x="21" y="647"/>
                  </a:lnTo>
                  <a:lnTo>
                    <a:pt x="88" y="520"/>
                  </a:lnTo>
                  <a:lnTo>
                    <a:pt x="176" y="407"/>
                  </a:lnTo>
                  <a:lnTo>
                    <a:pt x="299" y="310"/>
                  </a:lnTo>
                  <a:lnTo>
                    <a:pt x="267" y="450"/>
                  </a:lnTo>
                  <a:lnTo>
                    <a:pt x="288" y="500"/>
                  </a:lnTo>
                  <a:lnTo>
                    <a:pt x="299" y="489"/>
                  </a:lnTo>
                  <a:lnTo>
                    <a:pt x="358" y="327"/>
                  </a:lnTo>
                  <a:lnTo>
                    <a:pt x="538" y="0"/>
                  </a:lnTo>
                  <a:lnTo>
                    <a:pt x="586" y="144"/>
                  </a:lnTo>
                  <a:lnTo>
                    <a:pt x="647" y="366"/>
                  </a:lnTo>
                  <a:lnTo>
                    <a:pt x="671" y="587"/>
                  </a:lnTo>
                  <a:lnTo>
                    <a:pt x="650" y="805"/>
                  </a:lnTo>
                  <a:lnTo>
                    <a:pt x="615" y="917"/>
                  </a:lnTo>
                  <a:lnTo>
                    <a:pt x="565" y="1030"/>
                  </a:lnTo>
                  <a:lnTo>
                    <a:pt x="538" y="1048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0" name="Freeform 114"/>
            <p:cNvSpPr>
              <a:spLocks/>
            </p:cNvSpPr>
            <p:nvPr/>
          </p:nvSpPr>
          <p:spPr bwMode="auto">
            <a:xfrm>
              <a:off x="938" y="315"/>
              <a:ext cx="55" cy="37"/>
            </a:xfrm>
            <a:custGeom>
              <a:avLst/>
              <a:gdLst/>
              <a:ahLst/>
              <a:cxnLst>
                <a:cxn ang="0">
                  <a:pos x="52" y="221"/>
                </a:cxn>
                <a:cxn ang="0">
                  <a:pos x="0" y="85"/>
                </a:cxn>
                <a:cxn ang="0">
                  <a:pos x="102" y="10"/>
                </a:cxn>
                <a:cxn ang="0">
                  <a:pos x="147" y="0"/>
                </a:cxn>
                <a:cxn ang="0">
                  <a:pos x="193" y="4"/>
                </a:cxn>
                <a:cxn ang="0">
                  <a:pos x="231" y="18"/>
                </a:cxn>
                <a:cxn ang="0">
                  <a:pos x="267" y="42"/>
                </a:cxn>
                <a:cxn ang="0">
                  <a:pos x="330" y="138"/>
                </a:cxn>
                <a:cxn ang="0">
                  <a:pos x="133" y="186"/>
                </a:cxn>
                <a:cxn ang="0">
                  <a:pos x="52" y="221"/>
                </a:cxn>
              </a:cxnLst>
              <a:rect l="0" t="0" r="r" b="b"/>
              <a:pathLst>
                <a:path w="330" h="221">
                  <a:moveTo>
                    <a:pt x="52" y="221"/>
                  </a:moveTo>
                  <a:lnTo>
                    <a:pt x="0" y="85"/>
                  </a:lnTo>
                  <a:lnTo>
                    <a:pt x="102" y="10"/>
                  </a:lnTo>
                  <a:lnTo>
                    <a:pt x="147" y="0"/>
                  </a:lnTo>
                  <a:lnTo>
                    <a:pt x="193" y="4"/>
                  </a:lnTo>
                  <a:lnTo>
                    <a:pt x="231" y="18"/>
                  </a:lnTo>
                  <a:lnTo>
                    <a:pt x="267" y="42"/>
                  </a:lnTo>
                  <a:lnTo>
                    <a:pt x="330" y="138"/>
                  </a:lnTo>
                  <a:lnTo>
                    <a:pt x="133" y="186"/>
                  </a:lnTo>
                  <a:lnTo>
                    <a:pt x="52" y="221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1" name="Freeform 115"/>
            <p:cNvSpPr>
              <a:spLocks/>
            </p:cNvSpPr>
            <p:nvPr/>
          </p:nvSpPr>
          <p:spPr bwMode="auto">
            <a:xfrm>
              <a:off x="700" y="297"/>
              <a:ext cx="33" cy="51"/>
            </a:xfrm>
            <a:custGeom>
              <a:avLst/>
              <a:gdLst/>
              <a:ahLst/>
              <a:cxnLst>
                <a:cxn ang="0">
                  <a:pos x="13" y="263"/>
                </a:cxn>
                <a:cxn ang="0">
                  <a:pos x="0" y="196"/>
                </a:cxn>
                <a:cxn ang="0">
                  <a:pos x="0" y="140"/>
                </a:cxn>
                <a:cxn ang="0">
                  <a:pos x="39" y="13"/>
                </a:cxn>
                <a:cxn ang="0">
                  <a:pos x="74" y="0"/>
                </a:cxn>
                <a:cxn ang="0">
                  <a:pos x="106" y="0"/>
                </a:cxn>
                <a:cxn ang="0">
                  <a:pos x="147" y="27"/>
                </a:cxn>
                <a:cxn ang="0">
                  <a:pos x="179" y="73"/>
                </a:cxn>
                <a:cxn ang="0">
                  <a:pos x="197" y="132"/>
                </a:cxn>
                <a:cxn ang="0">
                  <a:pos x="186" y="241"/>
                </a:cxn>
                <a:cxn ang="0">
                  <a:pos x="136" y="298"/>
                </a:cxn>
                <a:cxn ang="0">
                  <a:pos x="74" y="308"/>
                </a:cxn>
                <a:cxn ang="0">
                  <a:pos x="13" y="263"/>
                </a:cxn>
              </a:cxnLst>
              <a:rect l="0" t="0" r="r" b="b"/>
              <a:pathLst>
                <a:path w="197" h="308">
                  <a:moveTo>
                    <a:pt x="13" y="263"/>
                  </a:moveTo>
                  <a:lnTo>
                    <a:pt x="0" y="196"/>
                  </a:lnTo>
                  <a:lnTo>
                    <a:pt x="0" y="140"/>
                  </a:lnTo>
                  <a:lnTo>
                    <a:pt x="39" y="13"/>
                  </a:lnTo>
                  <a:lnTo>
                    <a:pt x="74" y="0"/>
                  </a:lnTo>
                  <a:lnTo>
                    <a:pt x="106" y="0"/>
                  </a:lnTo>
                  <a:lnTo>
                    <a:pt x="147" y="27"/>
                  </a:lnTo>
                  <a:lnTo>
                    <a:pt x="179" y="73"/>
                  </a:lnTo>
                  <a:lnTo>
                    <a:pt x="197" y="132"/>
                  </a:lnTo>
                  <a:lnTo>
                    <a:pt x="186" y="241"/>
                  </a:lnTo>
                  <a:lnTo>
                    <a:pt x="136" y="298"/>
                  </a:lnTo>
                  <a:lnTo>
                    <a:pt x="74" y="308"/>
                  </a:lnTo>
                  <a:lnTo>
                    <a:pt x="13" y="2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2" name="Freeform 116"/>
            <p:cNvSpPr>
              <a:spLocks/>
            </p:cNvSpPr>
            <p:nvPr/>
          </p:nvSpPr>
          <p:spPr bwMode="auto">
            <a:xfrm>
              <a:off x="833" y="287"/>
              <a:ext cx="28" cy="44"/>
            </a:xfrm>
            <a:custGeom>
              <a:avLst/>
              <a:gdLst/>
              <a:ahLst/>
              <a:cxnLst>
                <a:cxn ang="0">
                  <a:pos x="3" y="84"/>
                </a:cxn>
                <a:cxn ang="0">
                  <a:pos x="31" y="31"/>
                </a:cxn>
                <a:cxn ang="0">
                  <a:pos x="63" y="7"/>
                </a:cxn>
                <a:cxn ang="0">
                  <a:pos x="98" y="0"/>
                </a:cxn>
                <a:cxn ang="0">
                  <a:pos x="126" y="14"/>
                </a:cxn>
                <a:cxn ang="0">
                  <a:pos x="151" y="39"/>
                </a:cxn>
                <a:cxn ang="0">
                  <a:pos x="164" y="74"/>
                </a:cxn>
                <a:cxn ang="0">
                  <a:pos x="158" y="183"/>
                </a:cxn>
                <a:cxn ang="0">
                  <a:pos x="84" y="256"/>
                </a:cxn>
                <a:cxn ang="0">
                  <a:pos x="52" y="263"/>
                </a:cxn>
                <a:cxn ang="0">
                  <a:pos x="28" y="250"/>
                </a:cxn>
                <a:cxn ang="0">
                  <a:pos x="0" y="175"/>
                </a:cxn>
                <a:cxn ang="0">
                  <a:pos x="0" y="133"/>
                </a:cxn>
                <a:cxn ang="0">
                  <a:pos x="3" y="84"/>
                </a:cxn>
              </a:cxnLst>
              <a:rect l="0" t="0" r="r" b="b"/>
              <a:pathLst>
                <a:path w="164" h="263">
                  <a:moveTo>
                    <a:pt x="3" y="84"/>
                  </a:moveTo>
                  <a:lnTo>
                    <a:pt x="31" y="31"/>
                  </a:lnTo>
                  <a:lnTo>
                    <a:pt x="63" y="7"/>
                  </a:lnTo>
                  <a:lnTo>
                    <a:pt x="98" y="0"/>
                  </a:lnTo>
                  <a:lnTo>
                    <a:pt x="126" y="14"/>
                  </a:lnTo>
                  <a:lnTo>
                    <a:pt x="151" y="39"/>
                  </a:lnTo>
                  <a:lnTo>
                    <a:pt x="164" y="74"/>
                  </a:lnTo>
                  <a:lnTo>
                    <a:pt x="158" y="183"/>
                  </a:lnTo>
                  <a:lnTo>
                    <a:pt x="84" y="256"/>
                  </a:lnTo>
                  <a:lnTo>
                    <a:pt x="52" y="263"/>
                  </a:lnTo>
                  <a:lnTo>
                    <a:pt x="28" y="250"/>
                  </a:lnTo>
                  <a:lnTo>
                    <a:pt x="0" y="175"/>
                  </a:lnTo>
                  <a:lnTo>
                    <a:pt x="0" y="133"/>
                  </a:lnTo>
                  <a:lnTo>
                    <a:pt x="3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3" name="Freeform 117"/>
            <p:cNvSpPr>
              <a:spLocks/>
            </p:cNvSpPr>
            <p:nvPr/>
          </p:nvSpPr>
          <p:spPr bwMode="auto">
            <a:xfrm>
              <a:off x="904" y="215"/>
              <a:ext cx="56" cy="107"/>
            </a:xfrm>
            <a:custGeom>
              <a:avLst/>
              <a:gdLst/>
              <a:ahLst/>
              <a:cxnLst>
                <a:cxn ang="0">
                  <a:pos x="165" y="639"/>
                </a:cxn>
                <a:cxn ang="0">
                  <a:pos x="119" y="572"/>
                </a:cxn>
                <a:cxn ang="0">
                  <a:pos x="91" y="506"/>
                </a:cxn>
                <a:cxn ang="0">
                  <a:pos x="60" y="366"/>
                </a:cxn>
                <a:cxn ang="0">
                  <a:pos x="42" y="200"/>
                </a:cxn>
                <a:cxn ang="0">
                  <a:pos x="0" y="0"/>
                </a:cxn>
                <a:cxn ang="0">
                  <a:pos x="130" y="115"/>
                </a:cxn>
                <a:cxn ang="0">
                  <a:pos x="236" y="238"/>
                </a:cxn>
                <a:cxn ang="0">
                  <a:pos x="306" y="383"/>
                </a:cxn>
                <a:cxn ang="0">
                  <a:pos x="330" y="463"/>
                </a:cxn>
                <a:cxn ang="0">
                  <a:pos x="337" y="541"/>
                </a:cxn>
                <a:cxn ang="0">
                  <a:pos x="263" y="580"/>
                </a:cxn>
                <a:cxn ang="0">
                  <a:pos x="165" y="639"/>
                </a:cxn>
              </a:cxnLst>
              <a:rect l="0" t="0" r="r" b="b"/>
              <a:pathLst>
                <a:path w="337" h="639">
                  <a:moveTo>
                    <a:pt x="165" y="639"/>
                  </a:moveTo>
                  <a:lnTo>
                    <a:pt x="119" y="572"/>
                  </a:lnTo>
                  <a:lnTo>
                    <a:pt x="91" y="506"/>
                  </a:lnTo>
                  <a:lnTo>
                    <a:pt x="60" y="366"/>
                  </a:lnTo>
                  <a:lnTo>
                    <a:pt x="42" y="200"/>
                  </a:lnTo>
                  <a:lnTo>
                    <a:pt x="0" y="0"/>
                  </a:lnTo>
                  <a:lnTo>
                    <a:pt x="130" y="115"/>
                  </a:lnTo>
                  <a:lnTo>
                    <a:pt x="236" y="238"/>
                  </a:lnTo>
                  <a:lnTo>
                    <a:pt x="306" y="383"/>
                  </a:lnTo>
                  <a:lnTo>
                    <a:pt x="330" y="463"/>
                  </a:lnTo>
                  <a:lnTo>
                    <a:pt x="337" y="541"/>
                  </a:lnTo>
                  <a:lnTo>
                    <a:pt x="263" y="580"/>
                  </a:lnTo>
                  <a:lnTo>
                    <a:pt x="165" y="639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4" name="Freeform 118"/>
            <p:cNvSpPr>
              <a:spLocks/>
            </p:cNvSpPr>
            <p:nvPr/>
          </p:nvSpPr>
          <p:spPr bwMode="auto">
            <a:xfrm>
              <a:off x="652" y="213"/>
              <a:ext cx="66" cy="86"/>
            </a:xfrm>
            <a:custGeom>
              <a:avLst/>
              <a:gdLst/>
              <a:ahLst/>
              <a:cxnLst>
                <a:cxn ang="0">
                  <a:pos x="24" y="506"/>
                </a:cxn>
                <a:cxn ang="0">
                  <a:pos x="0" y="390"/>
                </a:cxn>
                <a:cxn ang="0">
                  <a:pos x="0" y="337"/>
                </a:cxn>
                <a:cxn ang="0">
                  <a:pos x="11" y="281"/>
                </a:cxn>
                <a:cxn ang="0">
                  <a:pos x="32" y="222"/>
                </a:cxn>
                <a:cxn ang="0">
                  <a:pos x="64" y="164"/>
                </a:cxn>
                <a:cxn ang="0">
                  <a:pos x="165" y="41"/>
                </a:cxn>
                <a:cxn ang="0">
                  <a:pos x="270" y="0"/>
                </a:cxn>
                <a:cxn ang="0">
                  <a:pos x="345" y="0"/>
                </a:cxn>
                <a:cxn ang="0">
                  <a:pos x="366" y="17"/>
                </a:cxn>
                <a:cxn ang="0">
                  <a:pos x="387" y="49"/>
                </a:cxn>
                <a:cxn ang="0">
                  <a:pos x="398" y="91"/>
                </a:cxn>
                <a:cxn ang="0">
                  <a:pos x="393" y="151"/>
                </a:cxn>
                <a:cxn ang="0">
                  <a:pos x="246" y="330"/>
                </a:cxn>
                <a:cxn ang="0">
                  <a:pos x="81" y="488"/>
                </a:cxn>
                <a:cxn ang="0">
                  <a:pos x="46" y="516"/>
                </a:cxn>
                <a:cxn ang="0">
                  <a:pos x="24" y="506"/>
                </a:cxn>
              </a:cxnLst>
              <a:rect l="0" t="0" r="r" b="b"/>
              <a:pathLst>
                <a:path w="398" h="516">
                  <a:moveTo>
                    <a:pt x="24" y="506"/>
                  </a:moveTo>
                  <a:lnTo>
                    <a:pt x="0" y="390"/>
                  </a:lnTo>
                  <a:lnTo>
                    <a:pt x="0" y="337"/>
                  </a:lnTo>
                  <a:lnTo>
                    <a:pt x="11" y="281"/>
                  </a:lnTo>
                  <a:lnTo>
                    <a:pt x="32" y="222"/>
                  </a:lnTo>
                  <a:lnTo>
                    <a:pt x="64" y="164"/>
                  </a:lnTo>
                  <a:lnTo>
                    <a:pt x="165" y="41"/>
                  </a:lnTo>
                  <a:lnTo>
                    <a:pt x="270" y="0"/>
                  </a:lnTo>
                  <a:lnTo>
                    <a:pt x="345" y="0"/>
                  </a:lnTo>
                  <a:lnTo>
                    <a:pt x="366" y="17"/>
                  </a:lnTo>
                  <a:lnTo>
                    <a:pt x="387" y="49"/>
                  </a:lnTo>
                  <a:lnTo>
                    <a:pt x="398" y="91"/>
                  </a:lnTo>
                  <a:lnTo>
                    <a:pt x="393" y="151"/>
                  </a:lnTo>
                  <a:lnTo>
                    <a:pt x="246" y="330"/>
                  </a:lnTo>
                  <a:lnTo>
                    <a:pt x="81" y="488"/>
                  </a:lnTo>
                  <a:lnTo>
                    <a:pt x="46" y="516"/>
                  </a:lnTo>
                  <a:lnTo>
                    <a:pt x="24" y="5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5" name="Freeform 119"/>
            <p:cNvSpPr>
              <a:spLocks/>
            </p:cNvSpPr>
            <p:nvPr/>
          </p:nvSpPr>
          <p:spPr bwMode="auto">
            <a:xfrm>
              <a:off x="662" y="222"/>
              <a:ext cx="46" cy="60"/>
            </a:xfrm>
            <a:custGeom>
              <a:avLst/>
              <a:gdLst/>
              <a:ahLst/>
              <a:cxnLst>
                <a:cxn ang="0">
                  <a:pos x="0" y="359"/>
                </a:cxn>
                <a:cxn ang="0">
                  <a:pos x="0" y="274"/>
                </a:cxn>
                <a:cxn ang="0">
                  <a:pos x="21" y="179"/>
                </a:cxn>
                <a:cxn ang="0">
                  <a:pos x="77" y="99"/>
                </a:cxn>
                <a:cxn ang="0">
                  <a:pos x="115" y="63"/>
                </a:cxn>
                <a:cxn ang="0">
                  <a:pos x="161" y="32"/>
                </a:cxn>
                <a:cxn ang="0">
                  <a:pos x="249" y="0"/>
                </a:cxn>
                <a:cxn ang="0">
                  <a:pos x="273" y="17"/>
                </a:cxn>
                <a:cxn ang="0">
                  <a:pos x="277" y="63"/>
                </a:cxn>
                <a:cxn ang="0">
                  <a:pos x="147" y="218"/>
                </a:cxn>
                <a:cxn ang="0">
                  <a:pos x="27" y="341"/>
                </a:cxn>
                <a:cxn ang="0">
                  <a:pos x="0" y="359"/>
                </a:cxn>
              </a:cxnLst>
              <a:rect l="0" t="0" r="r" b="b"/>
              <a:pathLst>
                <a:path w="277" h="359">
                  <a:moveTo>
                    <a:pt x="0" y="359"/>
                  </a:moveTo>
                  <a:lnTo>
                    <a:pt x="0" y="274"/>
                  </a:lnTo>
                  <a:lnTo>
                    <a:pt x="21" y="179"/>
                  </a:lnTo>
                  <a:lnTo>
                    <a:pt x="77" y="99"/>
                  </a:lnTo>
                  <a:lnTo>
                    <a:pt x="115" y="63"/>
                  </a:lnTo>
                  <a:lnTo>
                    <a:pt x="161" y="32"/>
                  </a:lnTo>
                  <a:lnTo>
                    <a:pt x="249" y="0"/>
                  </a:lnTo>
                  <a:lnTo>
                    <a:pt x="273" y="17"/>
                  </a:lnTo>
                  <a:lnTo>
                    <a:pt x="277" y="63"/>
                  </a:lnTo>
                  <a:lnTo>
                    <a:pt x="147" y="218"/>
                  </a:lnTo>
                  <a:lnTo>
                    <a:pt x="27" y="341"/>
                  </a:lnTo>
                  <a:lnTo>
                    <a:pt x="0" y="359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6" name="Freeform 120"/>
            <p:cNvSpPr>
              <a:spLocks/>
            </p:cNvSpPr>
            <p:nvPr/>
          </p:nvSpPr>
          <p:spPr bwMode="auto">
            <a:xfrm>
              <a:off x="825" y="211"/>
              <a:ext cx="53" cy="58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47" y="56"/>
                </a:cxn>
                <a:cxn ang="0">
                  <a:pos x="110" y="11"/>
                </a:cxn>
                <a:cxn ang="0">
                  <a:pos x="166" y="0"/>
                </a:cxn>
                <a:cxn ang="0">
                  <a:pos x="226" y="29"/>
                </a:cxn>
                <a:cxn ang="0">
                  <a:pos x="275" y="82"/>
                </a:cxn>
                <a:cxn ang="0">
                  <a:pos x="307" y="162"/>
                </a:cxn>
                <a:cxn ang="0">
                  <a:pos x="313" y="250"/>
                </a:cxn>
                <a:cxn ang="0">
                  <a:pos x="296" y="349"/>
                </a:cxn>
                <a:cxn ang="0">
                  <a:pos x="233" y="317"/>
                </a:cxn>
                <a:cxn ang="0">
                  <a:pos x="166" y="264"/>
                </a:cxn>
                <a:cxn ang="0">
                  <a:pos x="93" y="201"/>
                </a:cxn>
                <a:cxn ang="0">
                  <a:pos x="0" y="152"/>
                </a:cxn>
              </a:cxnLst>
              <a:rect l="0" t="0" r="r" b="b"/>
              <a:pathLst>
                <a:path w="313" h="349">
                  <a:moveTo>
                    <a:pt x="0" y="152"/>
                  </a:moveTo>
                  <a:lnTo>
                    <a:pt x="47" y="56"/>
                  </a:lnTo>
                  <a:lnTo>
                    <a:pt x="110" y="11"/>
                  </a:lnTo>
                  <a:lnTo>
                    <a:pt x="166" y="0"/>
                  </a:lnTo>
                  <a:lnTo>
                    <a:pt x="226" y="29"/>
                  </a:lnTo>
                  <a:lnTo>
                    <a:pt x="275" y="82"/>
                  </a:lnTo>
                  <a:lnTo>
                    <a:pt x="307" y="162"/>
                  </a:lnTo>
                  <a:lnTo>
                    <a:pt x="313" y="250"/>
                  </a:lnTo>
                  <a:lnTo>
                    <a:pt x="296" y="349"/>
                  </a:lnTo>
                  <a:lnTo>
                    <a:pt x="233" y="317"/>
                  </a:lnTo>
                  <a:lnTo>
                    <a:pt x="166" y="264"/>
                  </a:lnTo>
                  <a:lnTo>
                    <a:pt x="93" y="201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7" name="Freeform 121"/>
            <p:cNvSpPr>
              <a:spLocks/>
            </p:cNvSpPr>
            <p:nvPr/>
          </p:nvSpPr>
          <p:spPr bwMode="auto">
            <a:xfrm>
              <a:off x="837" y="220"/>
              <a:ext cx="32" cy="36"/>
            </a:xfrm>
            <a:custGeom>
              <a:avLst/>
              <a:gdLst/>
              <a:ahLst/>
              <a:cxnLst>
                <a:cxn ang="0">
                  <a:pos x="197" y="219"/>
                </a:cxn>
                <a:cxn ang="0">
                  <a:pos x="106" y="148"/>
                </a:cxn>
                <a:cxn ang="0">
                  <a:pos x="0" y="64"/>
                </a:cxn>
                <a:cxn ang="0">
                  <a:pos x="47" y="18"/>
                </a:cxn>
                <a:cxn ang="0">
                  <a:pos x="88" y="0"/>
                </a:cxn>
                <a:cxn ang="0">
                  <a:pos x="123" y="11"/>
                </a:cxn>
                <a:cxn ang="0">
                  <a:pos x="155" y="35"/>
                </a:cxn>
                <a:cxn ang="0">
                  <a:pos x="194" y="126"/>
                </a:cxn>
                <a:cxn ang="0">
                  <a:pos x="197" y="219"/>
                </a:cxn>
              </a:cxnLst>
              <a:rect l="0" t="0" r="r" b="b"/>
              <a:pathLst>
                <a:path w="197" h="219">
                  <a:moveTo>
                    <a:pt x="197" y="219"/>
                  </a:moveTo>
                  <a:lnTo>
                    <a:pt x="106" y="148"/>
                  </a:lnTo>
                  <a:lnTo>
                    <a:pt x="0" y="64"/>
                  </a:lnTo>
                  <a:lnTo>
                    <a:pt x="47" y="18"/>
                  </a:lnTo>
                  <a:lnTo>
                    <a:pt x="88" y="0"/>
                  </a:lnTo>
                  <a:lnTo>
                    <a:pt x="123" y="11"/>
                  </a:lnTo>
                  <a:lnTo>
                    <a:pt x="155" y="35"/>
                  </a:lnTo>
                  <a:lnTo>
                    <a:pt x="194" y="126"/>
                  </a:lnTo>
                  <a:lnTo>
                    <a:pt x="197" y="219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8" name="Freeform 122"/>
            <p:cNvSpPr>
              <a:spLocks/>
            </p:cNvSpPr>
            <p:nvPr/>
          </p:nvSpPr>
          <p:spPr bwMode="auto">
            <a:xfrm>
              <a:off x="1699" y="895"/>
              <a:ext cx="60" cy="70"/>
            </a:xfrm>
            <a:custGeom>
              <a:avLst/>
              <a:gdLst/>
              <a:ahLst/>
              <a:cxnLst>
                <a:cxn ang="0">
                  <a:pos x="0" y="150"/>
                </a:cxn>
                <a:cxn ang="0">
                  <a:pos x="281" y="421"/>
                </a:cxn>
                <a:cxn ang="0">
                  <a:pos x="326" y="386"/>
                </a:cxn>
                <a:cxn ang="0">
                  <a:pos x="361" y="354"/>
                </a:cxn>
                <a:cxn ang="0">
                  <a:pos x="200" y="38"/>
                </a:cxn>
                <a:cxn ang="0">
                  <a:pos x="147" y="0"/>
                </a:cxn>
                <a:cxn ang="0">
                  <a:pos x="101" y="21"/>
                </a:cxn>
                <a:cxn ang="0">
                  <a:pos x="0" y="150"/>
                </a:cxn>
              </a:cxnLst>
              <a:rect l="0" t="0" r="r" b="b"/>
              <a:pathLst>
                <a:path w="361" h="421">
                  <a:moveTo>
                    <a:pt x="0" y="150"/>
                  </a:moveTo>
                  <a:lnTo>
                    <a:pt x="281" y="421"/>
                  </a:lnTo>
                  <a:lnTo>
                    <a:pt x="326" y="386"/>
                  </a:lnTo>
                  <a:lnTo>
                    <a:pt x="361" y="354"/>
                  </a:lnTo>
                  <a:lnTo>
                    <a:pt x="200" y="38"/>
                  </a:lnTo>
                  <a:lnTo>
                    <a:pt x="147" y="0"/>
                  </a:lnTo>
                  <a:lnTo>
                    <a:pt x="101" y="21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79" name="Freeform 123"/>
            <p:cNvSpPr>
              <a:spLocks/>
            </p:cNvSpPr>
            <p:nvPr/>
          </p:nvSpPr>
          <p:spPr bwMode="auto">
            <a:xfrm>
              <a:off x="871" y="1423"/>
              <a:ext cx="24" cy="8"/>
            </a:xfrm>
            <a:custGeom>
              <a:avLst/>
              <a:gdLst/>
              <a:ahLst/>
              <a:cxnLst>
                <a:cxn ang="0">
                  <a:pos x="35" y="7"/>
                </a:cxn>
                <a:cxn ang="0">
                  <a:pos x="144" y="0"/>
                </a:cxn>
                <a:cxn ang="0">
                  <a:pos x="144" y="46"/>
                </a:cxn>
                <a:cxn ang="0">
                  <a:pos x="0" y="31"/>
                </a:cxn>
                <a:cxn ang="0">
                  <a:pos x="35" y="7"/>
                </a:cxn>
                <a:cxn ang="0">
                  <a:pos x="35" y="7"/>
                </a:cxn>
              </a:cxnLst>
              <a:rect l="0" t="0" r="r" b="b"/>
              <a:pathLst>
                <a:path w="144" h="46">
                  <a:moveTo>
                    <a:pt x="35" y="7"/>
                  </a:moveTo>
                  <a:lnTo>
                    <a:pt x="144" y="0"/>
                  </a:lnTo>
                  <a:lnTo>
                    <a:pt x="144" y="46"/>
                  </a:lnTo>
                  <a:lnTo>
                    <a:pt x="0" y="31"/>
                  </a:lnTo>
                  <a:lnTo>
                    <a:pt x="35" y="7"/>
                  </a:lnTo>
                  <a:lnTo>
                    <a:pt x="35" y="7"/>
                  </a:lnTo>
                </a:path>
              </a:pathLst>
            </a:custGeom>
            <a:noFill/>
            <a:ln w="1588">
              <a:solidFill>
                <a:srgbClr val="FFCC99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0780" name="Freeform 124"/>
            <p:cNvSpPr>
              <a:spLocks/>
            </p:cNvSpPr>
            <p:nvPr/>
          </p:nvSpPr>
          <p:spPr bwMode="auto">
            <a:xfrm>
              <a:off x="1018" y="1855"/>
              <a:ext cx="41" cy="11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242" y="0"/>
                </a:cxn>
                <a:cxn ang="0">
                  <a:pos x="236" y="62"/>
                </a:cxn>
                <a:cxn ang="0">
                  <a:pos x="0" y="66"/>
                </a:cxn>
                <a:cxn ang="0">
                  <a:pos x="11" y="17"/>
                </a:cxn>
                <a:cxn ang="0">
                  <a:pos x="32" y="3"/>
                </a:cxn>
                <a:cxn ang="0">
                  <a:pos x="32" y="3"/>
                </a:cxn>
              </a:cxnLst>
              <a:rect l="0" t="0" r="r" b="b"/>
              <a:pathLst>
                <a:path w="242" h="66">
                  <a:moveTo>
                    <a:pt x="32" y="3"/>
                  </a:moveTo>
                  <a:lnTo>
                    <a:pt x="242" y="0"/>
                  </a:lnTo>
                  <a:lnTo>
                    <a:pt x="236" y="62"/>
                  </a:lnTo>
                  <a:lnTo>
                    <a:pt x="0" y="66"/>
                  </a:lnTo>
                  <a:lnTo>
                    <a:pt x="11" y="17"/>
                  </a:lnTo>
                  <a:lnTo>
                    <a:pt x="32" y="3"/>
                  </a:lnTo>
                  <a:lnTo>
                    <a:pt x="32" y="3"/>
                  </a:lnTo>
                </a:path>
              </a:pathLst>
            </a:custGeom>
            <a:noFill/>
            <a:ln w="1588">
              <a:solidFill>
                <a:srgbClr val="FFCC99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0781" name="Text Box 125"/>
          <p:cNvSpPr txBox="1">
            <a:spLocks noChangeArrowheads="1"/>
          </p:cNvSpPr>
          <p:nvPr/>
        </p:nvSpPr>
        <p:spPr bwMode="ltGray">
          <a:xfrm>
            <a:off x="3929058" y="1071546"/>
            <a:ext cx="5000620" cy="552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pt-BR" sz="2800" b="1" dirty="0">
                <a:latin typeface="Calibri" pitchFamily="34" charset="0"/>
              </a:rPr>
              <a:t>N</a:t>
            </a:r>
            <a:r>
              <a:rPr kumimoji="0" lang="pt-BR" sz="2800" b="1" dirty="0" smtClean="0">
                <a:effectLst/>
                <a:latin typeface="Calibri" pitchFamily="34" charset="0"/>
              </a:rPr>
              <a:t>íveis  de “funcionamento” (função) de </a:t>
            </a:r>
            <a:r>
              <a:rPr kumimoji="0" lang="pt-BR" sz="2800" b="1" dirty="0">
                <a:effectLst/>
                <a:latin typeface="Calibri" pitchFamily="34" charset="0"/>
              </a:rPr>
              <a:t>uma pessoa </a:t>
            </a:r>
            <a:r>
              <a:rPr kumimoji="0" lang="pt-BR" sz="2800" b="1" dirty="0" smtClean="0">
                <a:effectLst/>
                <a:latin typeface="Calibri" pitchFamily="34" charset="0"/>
              </a:rPr>
              <a:t>em diferentes </a:t>
            </a:r>
            <a:r>
              <a:rPr kumimoji="0" lang="pt-BR" sz="2800" b="1" dirty="0">
                <a:effectLst/>
                <a:latin typeface="Calibri" pitchFamily="34" charset="0"/>
              </a:rPr>
              <a:t>áreas </a:t>
            </a:r>
            <a:r>
              <a:rPr kumimoji="0" lang="pt-BR" sz="2800" b="1" dirty="0" smtClean="0">
                <a:effectLst/>
                <a:latin typeface="Calibri" pitchFamily="34" charset="0"/>
              </a:rPr>
              <a:t>como</a:t>
            </a:r>
            <a:r>
              <a:rPr kumimoji="0" lang="pt-BR" sz="2800" b="1" dirty="0">
                <a:effectLst/>
                <a:latin typeface="Calibri" pitchFamily="34" charset="0"/>
              </a:rPr>
              <a:t>: integridade física, </a:t>
            </a:r>
            <a:r>
              <a:rPr kumimoji="0" lang="pt-BR" sz="2800" b="1" dirty="0" smtClean="0">
                <a:effectLst/>
                <a:latin typeface="Calibri" pitchFamily="34" charset="0"/>
              </a:rPr>
              <a:t>autocuidado, desempenho </a:t>
            </a:r>
            <a:r>
              <a:rPr kumimoji="0" lang="pt-BR" sz="2800" b="1" dirty="0">
                <a:effectLst/>
                <a:latin typeface="Calibri" pitchFamily="34" charset="0"/>
              </a:rPr>
              <a:t>de papéis, estado intelectual, atividades sociais, atitude em relação a si mesmo e estado emocional</a:t>
            </a:r>
            <a:r>
              <a:rPr kumimoji="0" lang="pt-BR" sz="2800" b="1" dirty="0" smtClean="0">
                <a:effectLst/>
                <a:latin typeface="Calibri" pitchFamily="34" charset="0"/>
              </a:rPr>
              <a:t>”</a:t>
            </a:r>
          </a:p>
          <a:p>
            <a:pPr algn="r">
              <a:lnSpc>
                <a:spcPct val="140000"/>
              </a:lnSpc>
            </a:pPr>
            <a:r>
              <a:rPr kumimoji="0" lang="pt-BR" sz="2800" b="1" dirty="0">
                <a:effectLst/>
                <a:latin typeface="Calibri" pitchFamily="34" charset="0"/>
              </a:rPr>
              <a:t>			    </a:t>
            </a:r>
            <a:r>
              <a:rPr kumimoji="0" lang="pt-BR" sz="1800" dirty="0">
                <a:effectLst/>
                <a:latin typeface="Calibri" pitchFamily="34" charset="0"/>
              </a:rPr>
              <a:t>(</a:t>
            </a:r>
            <a:r>
              <a:rPr kumimoji="0" lang="pt-BR" sz="1800" dirty="0" err="1">
                <a:effectLst/>
                <a:latin typeface="Calibri" pitchFamily="34" charset="0"/>
              </a:rPr>
              <a:t>Lawton</a:t>
            </a:r>
            <a:r>
              <a:rPr kumimoji="0" lang="pt-BR" sz="1800" dirty="0">
                <a:effectLst/>
                <a:latin typeface="Calibri" pitchFamily="34" charset="0"/>
              </a:rPr>
              <a:t>, 1971)</a:t>
            </a:r>
            <a:endParaRPr kumimoji="0" lang="pt-BR" sz="2800" dirty="0">
              <a:effectLst/>
              <a:latin typeface="Calibri" pitchFamily="34" charset="0"/>
            </a:endParaRPr>
          </a:p>
        </p:txBody>
      </p:sp>
      <p:sp>
        <p:nvSpPr>
          <p:cNvPr id="126" name="Retângulo 125"/>
          <p:cNvSpPr/>
          <p:nvPr/>
        </p:nvSpPr>
        <p:spPr>
          <a:xfrm>
            <a:off x="714348" y="0"/>
            <a:ext cx="7705314" cy="1015663"/>
          </a:xfrm>
          <a:prstGeom prst="rect">
            <a:avLst/>
          </a:prstGeom>
          <a:effectLst>
            <a:outerShdw blurRad="50800" dist="38100" algn="l" rotWithShape="0">
              <a:schemeClr val="tx1">
                <a:alpha val="70000"/>
              </a:schemeClr>
            </a:outerShdw>
          </a:effectLst>
        </p:spPr>
        <p:txBody>
          <a:bodyPr wrap="none">
            <a:spAutoFit/>
          </a:bodyPr>
          <a:lstStyle/>
          <a:p>
            <a:pPr indent="449263" algn="ctr" eaLnBrk="0" hangingPunct="0">
              <a:defRPr/>
            </a:pPr>
            <a:r>
              <a:rPr lang="pt-BR" sz="60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FUNCIONALIDADE</a:t>
            </a:r>
            <a:endParaRPr lang="pt-BR" sz="60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476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3"/>
          <p:cNvSpPr/>
          <p:nvPr/>
        </p:nvSpPr>
        <p:spPr>
          <a:xfrm>
            <a:off x="323528" y="2780928"/>
            <a:ext cx="846043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6000" b="1" dirty="0" smtClean="0">
                <a:ln w="11430"/>
                <a:solidFill>
                  <a:srgbClr val="EEECE1"/>
                </a:solidFill>
                <a:latin typeface="Calibri"/>
              </a:rPr>
              <a:t>NECESSIDADE DE AUXILIO PARA O DESEMPENHO DE ATIVIDADES COTIDIANAS</a:t>
            </a:r>
            <a:endParaRPr lang="pt-BR" sz="6000" b="1" dirty="0">
              <a:ln w="11430"/>
              <a:solidFill>
                <a:srgbClr val="EEECE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9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Imagem 9" descr="Slide25.JPG"/>
          <p:cNvPicPr>
            <a:picLocks noChangeAspect="1"/>
          </p:cNvPicPr>
          <p:nvPr/>
        </p:nvPicPr>
        <p:blipFill>
          <a:blip r:embed="rId2" cstate="print"/>
          <a:srcRect l="1562" t="2083" r="66406" b="43750"/>
          <a:stretch>
            <a:fillRect/>
          </a:stretch>
        </p:blipFill>
        <p:spPr>
          <a:xfrm>
            <a:off x="48584" y="646331"/>
            <a:ext cx="2828760" cy="35876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Imagem 10" descr="Slide25.JPG"/>
          <p:cNvPicPr>
            <a:picLocks noChangeAspect="1"/>
          </p:cNvPicPr>
          <p:nvPr/>
        </p:nvPicPr>
        <p:blipFill>
          <a:blip r:embed="rId2" cstate="print"/>
          <a:srcRect l="47552" t="24861" b="31389"/>
          <a:stretch>
            <a:fillRect/>
          </a:stretch>
        </p:blipFill>
        <p:spPr>
          <a:xfrm>
            <a:off x="5571705" y="4581128"/>
            <a:ext cx="3572313" cy="22349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tângulo 7"/>
          <p:cNvSpPr/>
          <p:nvPr/>
        </p:nvSpPr>
        <p:spPr>
          <a:xfrm>
            <a:off x="0" y="4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Calibri" pitchFamily="34" charset="0"/>
              </a:rPr>
              <a:t>ATIVIDADES </a:t>
            </a:r>
            <a:r>
              <a:rPr lang="pt-BR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Calibri" pitchFamily="34" charset="0"/>
              </a:rPr>
              <a:t>INSTRUMENTAIS DE </a:t>
            </a:r>
            <a:r>
              <a:rPr lang="pt-BR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Calibri" pitchFamily="34" charset="0"/>
              </a:rPr>
              <a:t>VIDA DIÁRIA</a:t>
            </a:r>
            <a:endParaRPr lang="pt-B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pic>
        <p:nvPicPr>
          <p:cNvPr id="9" name="Imagem 13" descr="Slide27.JPG"/>
          <p:cNvPicPr>
            <a:picLocks noChangeAspect="1"/>
          </p:cNvPicPr>
          <p:nvPr/>
        </p:nvPicPr>
        <p:blipFill rotWithShape="1">
          <a:blip r:embed="rId3" cstate="print">
            <a:lum bright="-10000" contrast="10000"/>
          </a:blip>
          <a:srcRect l="2425" t="46060" r="56818" b="2425"/>
          <a:stretch/>
        </p:blipFill>
        <p:spPr bwMode="auto">
          <a:xfrm>
            <a:off x="48585" y="4124037"/>
            <a:ext cx="2716079" cy="257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7" descr="homem-idoso-com-dinheir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2419" y="2458928"/>
            <a:ext cx="2915816" cy="210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3" name="Imagem 12" descr="a-arte-de-cozinhar-1-54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7457" y="4595371"/>
            <a:ext cx="2730949" cy="21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Imagem 11" descr="tarefa-doméstica-m-2011012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538606"/>
            <a:ext cx="3031802" cy="38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Imagem 5" descr="senhora-idosa-no-telefon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0093" y="646335"/>
            <a:ext cx="2598142" cy="193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7" name="Rectangle 16"/>
          <p:cNvSpPr/>
          <p:nvPr/>
        </p:nvSpPr>
        <p:spPr>
          <a:xfrm rot="20337952">
            <a:off x="476870" y="2947182"/>
            <a:ext cx="8545803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PARTICIPAÇÃO SOCIAL ATIVA E VIDA COMUNITÁRIA INDEPENDENTE</a:t>
            </a:r>
            <a:endParaRPr lang="pt-BR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 rot="20337952">
            <a:off x="498962" y="2830351"/>
            <a:ext cx="8545803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REORGANIZAÇÃO DA DINÂMICA FAMILIAR</a:t>
            </a:r>
            <a:endParaRPr lang="pt-BR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699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1748" name="Imagem 7" descr="idoso vestir ajud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242" y="1052736"/>
            <a:ext cx="324003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1749" name="Imagem 10" descr="levantar cam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0887" y="850763"/>
            <a:ext cx="2304231" cy="306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7188" y="142875"/>
            <a:ext cx="8488362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rgbClr val="C00000"/>
                </a:solidFill>
                <a:latin typeface="Calibri"/>
              </a:rPr>
              <a:t>ATIVIDADES BÁSICAS DE VIDA DIÁRIA</a:t>
            </a:r>
          </a:p>
        </p:txBody>
      </p:sp>
      <p:pic>
        <p:nvPicPr>
          <p:cNvPr id="9" name="Imagem 9" descr="banh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3861049"/>
            <a:ext cx="2416635" cy="271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Imagem 8" descr="banheiro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6156" y="4293096"/>
            <a:ext cx="301897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Imagem 5" descr="idosa come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44" y="4470636"/>
            <a:ext cx="2610563" cy="20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Imagem 10" descr="idoso cama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2" y="850760"/>
            <a:ext cx="2344353" cy="334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4" name="Rectangle 13"/>
          <p:cNvSpPr/>
          <p:nvPr/>
        </p:nvSpPr>
        <p:spPr>
          <a:xfrm rot="20337952">
            <a:off x="92221" y="2983333"/>
            <a:ext cx="8545803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  <a:cs typeface="Calibri" pitchFamily="34" charset="0"/>
              </a:rPr>
              <a:t>NECESSIDADE DE CUIDADOR PRESENCIAL</a:t>
            </a:r>
            <a:endParaRPr lang="pt-BR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954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16423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7890" name="Elipse 3"/>
          <p:cNvSpPr>
            <a:spLocks noChangeArrowheads="1"/>
          </p:cNvSpPr>
          <p:nvPr/>
        </p:nvSpPr>
        <p:spPr bwMode="auto">
          <a:xfrm>
            <a:off x="247650" y="769939"/>
            <a:ext cx="4664075" cy="453390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" name="Picture 4" descr="http://www.blogindustrial.com.br/wp-content/uploads/2010/01/idei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29" y="1002214"/>
            <a:ext cx="5534525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0"/>
          <p:cNvSpPr txBox="1">
            <a:spLocks noChangeArrowheads="1"/>
          </p:cNvSpPr>
          <p:nvPr/>
        </p:nvSpPr>
        <p:spPr bwMode="ltGray">
          <a:xfrm>
            <a:off x="3781212" y="3500438"/>
            <a:ext cx="5208092" cy="223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006699"/>
                </a:solidFill>
                <a:latin typeface="Calibri" pitchFamily="34" charset="0"/>
              </a:rPr>
              <a:t>INDEPENDENTE</a:t>
            </a:r>
          </a:p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006699"/>
                </a:solidFill>
                <a:latin typeface="Calibri" pitchFamily="34" charset="0"/>
              </a:rPr>
              <a:t>PARCIALMENTE DEPENDENTE</a:t>
            </a:r>
          </a:p>
          <a:p>
            <a:pPr algn="ctr">
              <a:lnSpc>
                <a:spcPct val="150000"/>
              </a:lnSpc>
            </a:pPr>
            <a:r>
              <a:rPr lang="pt-BR" sz="3200" b="1" dirty="0">
                <a:solidFill>
                  <a:srgbClr val="006699"/>
                </a:solidFill>
                <a:latin typeface="Calibri" pitchFamily="34" charset="0"/>
              </a:rPr>
              <a:t>TOTALMENTE DEPENDENTE</a:t>
            </a:r>
          </a:p>
        </p:txBody>
      </p:sp>
      <p:sp>
        <p:nvSpPr>
          <p:cNvPr id="10" name="AutoShape 61"/>
          <p:cNvSpPr>
            <a:spLocks noChangeArrowheads="1"/>
          </p:cNvSpPr>
          <p:nvPr/>
        </p:nvSpPr>
        <p:spPr bwMode="ltGray">
          <a:xfrm>
            <a:off x="6300192" y="2780928"/>
            <a:ext cx="505464" cy="72986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pt-BR" sz="20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555577" y="0"/>
            <a:ext cx="3760839" cy="2554545"/>
          </a:xfrm>
          <a:prstGeom prst="rect">
            <a:avLst/>
          </a:prstGeom>
          <a:solidFill>
            <a:srgbClr val="0049DA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pt-BR" sz="40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pt-BR" sz="4000" b="1" dirty="0" smtClean="0">
                <a:solidFill>
                  <a:prstClr val="black"/>
                </a:solidFill>
                <a:latin typeface="Calibri" pitchFamily="34" charset="0"/>
              </a:rPr>
              <a:t>  </a:t>
            </a:r>
            <a:r>
              <a:rPr lang="pt-B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AVALIAÇÃO </a:t>
            </a:r>
          </a:p>
          <a:p>
            <a:pPr algn="ctr">
              <a:defRPr/>
            </a:pPr>
            <a:r>
              <a:rPr lang="pt-BR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FUNCIONAL  </a:t>
            </a:r>
          </a:p>
          <a:p>
            <a:pPr algn="ctr">
              <a:defRPr/>
            </a:pPr>
            <a:endParaRPr lang="pt-BR" sz="4000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78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-3971" y="1739193"/>
            <a:ext cx="1479628" cy="4652963"/>
          </a:xfrm>
          <a:prstGeom prst="rect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ESCALONAMENTO HIERÁRQUICO DE GUTTMAN </a:t>
            </a:r>
            <a:r>
              <a:rPr lang="en-US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</a:rPr>
              <a:t>RELACIONADO À FUNCIONALIDADE DAS PESSOAS IDOSAS EM 2010</a:t>
            </a:r>
            <a:endParaRPr lang="pt-BR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063" name="Picture 2" descr="Slide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18000" contrast="30000"/>
          </a:blip>
          <a:srcRect l="51930" t="54201" r="36356" b="28999"/>
          <a:stretch>
            <a:fillRect/>
          </a:stretch>
        </p:blipFill>
        <p:spPr bwMode="auto">
          <a:xfrm>
            <a:off x="3203848" y="2722685"/>
            <a:ext cx="815039" cy="92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-476" y="1096219"/>
            <a:ext cx="7452795" cy="5796795"/>
            <a:chOff x="-618" y="1088194"/>
            <a:chExt cx="7205501" cy="5796794"/>
          </a:xfrm>
        </p:grpSpPr>
        <p:sp>
          <p:nvSpPr>
            <p:cNvPr id="5" name="Retângulo 4"/>
            <p:cNvSpPr/>
            <p:nvPr/>
          </p:nvSpPr>
          <p:spPr>
            <a:xfrm>
              <a:off x="-618" y="2205038"/>
              <a:ext cx="1910508" cy="4652962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690093" y="2708275"/>
              <a:ext cx="1815190" cy="4149725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1253714" y="3141663"/>
              <a:ext cx="1816571" cy="3716337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1847725" y="3644900"/>
              <a:ext cx="1816571" cy="3213100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2444500" y="4076700"/>
              <a:ext cx="1815190" cy="2781300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3008121" y="4508500"/>
              <a:ext cx="1816571" cy="2349500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3571741" y="4941888"/>
              <a:ext cx="1816571" cy="1916112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4135361" y="5400675"/>
              <a:ext cx="1816571" cy="1484313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700364" y="5876925"/>
              <a:ext cx="1815190" cy="981075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5389693" y="6408738"/>
              <a:ext cx="1815190" cy="449262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pic>
          <p:nvPicPr>
            <p:cNvPr id="2060" name="Picture 2" descr="Slide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 contrast="30000"/>
            </a:blip>
            <a:srcRect t="23750" r="88681" b="59450"/>
            <a:stretch>
              <a:fillRect/>
            </a:stretch>
          </p:blipFill>
          <p:spPr bwMode="auto">
            <a:xfrm>
              <a:off x="1844246" y="1836799"/>
              <a:ext cx="751494" cy="82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2" descr="Slide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 contrast="30000"/>
            </a:blip>
            <a:srcRect l="17567" t="31100" r="73061" b="51050"/>
            <a:stretch>
              <a:fillRect/>
            </a:stretch>
          </p:blipFill>
          <p:spPr bwMode="auto">
            <a:xfrm>
              <a:off x="1356916" y="1088194"/>
              <a:ext cx="689330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2" name="Picture 2" descr="Slide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 contrast="30000"/>
            </a:blip>
            <a:srcRect l="44460" t="53149" r="48070" b="33200"/>
            <a:stretch>
              <a:fillRect/>
            </a:stretch>
          </p:blipFill>
          <p:spPr bwMode="auto">
            <a:xfrm>
              <a:off x="6007240" y="5077158"/>
              <a:ext cx="501457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2" descr="Slide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 contrast="30000"/>
            </a:blip>
            <a:srcRect l="67549" t="67850" r="23860" b="19550"/>
            <a:stretch>
              <a:fillRect/>
            </a:stretch>
          </p:blipFill>
          <p:spPr bwMode="auto">
            <a:xfrm>
              <a:off x="2470815" y="2340780"/>
              <a:ext cx="627166" cy="79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2" descr="Slide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lum bright="-18000" contrast="30000"/>
            </a:blip>
            <a:srcRect l="87856" t="79401" r="826" b="3801"/>
            <a:stretch>
              <a:fillRect/>
            </a:stretch>
          </p:blipFill>
          <p:spPr bwMode="auto">
            <a:xfrm>
              <a:off x="4829798" y="3907048"/>
              <a:ext cx="565001" cy="95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6" name="CaixaDeTexto 23"/>
            <p:cNvSpPr txBox="1">
              <a:spLocks noChangeArrowheads="1"/>
            </p:cNvSpPr>
            <p:nvPr/>
          </p:nvSpPr>
          <p:spPr bwMode="auto">
            <a:xfrm>
              <a:off x="5794451" y="6505575"/>
              <a:ext cx="13468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>
                  <a:solidFill>
                    <a:srgbClr val="000000"/>
                  </a:solidFill>
                  <a:latin typeface="Calibri" pitchFamily="34" charset="0"/>
                </a:rPr>
                <a:t>Comer(2,9%)</a:t>
              </a:r>
            </a:p>
          </p:txBody>
        </p:sp>
        <p:sp>
          <p:nvSpPr>
            <p:cNvPr id="2067" name="CaixaDeTexto 26"/>
            <p:cNvSpPr txBox="1">
              <a:spLocks noChangeArrowheads="1"/>
            </p:cNvSpPr>
            <p:nvPr/>
          </p:nvSpPr>
          <p:spPr bwMode="auto">
            <a:xfrm>
              <a:off x="4694838" y="5365190"/>
              <a:ext cx="128748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Higiene pessoal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(6,9%)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68" name="CaixaDeTexto 27"/>
            <p:cNvSpPr txBox="1">
              <a:spLocks noChangeArrowheads="1"/>
            </p:cNvSpPr>
            <p:nvPr/>
          </p:nvSpPr>
          <p:spPr bwMode="auto">
            <a:xfrm>
              <a:off x="3946797" y="4868863"/>
              <a:ext cx="14097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>
                  <a:solidFill>
                    <a:srgbClr val="000000"/>
                  </a:solidFill>
                  <a:latin typeface="Calibri" pitchFamily="34" charset="0"/>
                </a:rPr>
                <a:t>Mobilizar-se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(7,2%)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69" name="CaixaDeTexto 28"/>
            <p:cNvSpPr txBox="1">
              <a:spLocks noChangeArrowheads="1"/>
            </p:cNvSpPr>
            <p:nvPr/>
          </p:nvSpPr>
          <p:spPr bwMode="auto">
            <a:xfrm>
              <a:off x="2940431" y="4489956"/>
              <a:ext cx="19146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Tomar banho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(7,8%)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70" name="CaixaDeTexto 29"/>
            <p:cNvSpPr txBox="1">
              <a:spLocks noChangeArrowheads="1"/>
            </p:cNvSpPr>
            <p:nvPr/>
          </p:nvSpPr>
          <p:spPr bwMode="auto">
            <a:xfrm>
              <a:off x="2376811" y="4057650"/>
              <a:ext cx="19146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Ir ao banheiro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(8,6%)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71" name="CaixaDeTexto 30"/>
            <p:cNvSpPr txBox="1">
              <a:spLocks noChangeArrowheads="1"/>
            </p:cNvSpPr>
            <p:nvPr/>
          </p:nvSpPr>
          <p:spPr bwMode="auto">
            <a:xfrm>
              <a:off x="2411346" y="3572610"/>
              <a:ext cx="125294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Vestir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(12,2%)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72" name="CaixaDeTexto 31"/>
            <p:cNvSpPr txBox="1">
              <a:spLocks noChangeArrowheads="1"/>
            </p:cNvSpPr>
            <p:nvPr/>
          </p:nvSpPr>
          <p:spPr bwMode="auto">
            <a:xfrm>
              <a:off x="1158396" y="3042351"/>
              <a:ext cx="191465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Tomar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medicamentos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(12,3%)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73" name="CaixaDeTexto 32"/>
            <p:cNvSpPr txBox="1">
              <a:spLocks noChangeArrowheads="1"/>
            </p:cNvSpPr>
            <p:nvPr/>
          </p:nvSpPr>
          <p:spPr bwMode="auto">
            <a:xfrm>
              <a:off x="611560" y="2636913"/>
              <a:ext cx="19146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Fazer compras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(13,4%)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74" name="CaixaDeTexto 33"/>
            <p:cNvSpPr txBox="1">
              <a:spLocks noChangeArrowheads="1"/>
            </p:cNvSpPr>
            <p:nvPr/>
          </p:nvSpPr>
          <p:spPr bwMode="auto">
            <a:xfrm>
              <a:off x="35188" y="2169454"/>
              <a:ext cx="191465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Utilizar transporte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(17,6%)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grpSp>
          <p:nvGrpSpPr>
            <p:cNvPr id="2" name="Grupo 42"/>
            <p:cNvGrpSpPr>
              <a:grpSpLocks/>
            </p:cNvGrpSpPr>
            <p:nvPr/>
          </p:nvGrpSpPr>
          <p:grpSpPr bwMode="auto">
            <a:xfrm>
              <a:off x="-618" y="1955110"/>
              <a:ext cx="6234361" cy="4902891"/>
              <a:chOff x="0" y="1954905"/>
              <a:chExt cx="7164288" cy="4903489"/>
            </a:xfrm>
          </p:grpSpPr>
          <p:sp>
            <p:nvSpPr>
              <p:cNvPr id="37" name="Triângulo retângulo 36"/>
              <p:cNvSpPr/>
              <p:nvPr/>
            </p:nvSpPr>
            <p:spPr>
              <a:xfrm>
                <a:off x="0" y="1954905"/>
                <a:ext cx="7164288" cy="4903489"/>
              </a:xfrm>
              <a:prstGeom prst="rtTriangl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Seta para cima 37"/>
              <p:cNvSpPr/>
              <p:nvPr/>
            </p:nvSpPr>
            <p:spPr>
              <a:xfrm>
                <a:off x="2627276" y="5877198"/>
                <a:ext cx="720715" cy="863705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CaixaDeTexto 38"/>
              <p:cNvSpPr txBox="1"/>
              <p:nvPr/>
            </p:nvSpPr>
            <p:spPr>
              <a:xfrm>
                <a:off x="3347991" y="5931180"/>
                <a:ext cx="2376454" cy="8310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NECESSIDADE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DE CUIDADO</a:t>
                </a:r>
              </a:p>
            </p:txBody>
          </p:sp>
          <p:cxnSp>
            <p:nvCxnSpPr>
              <p:cNvPr id="41" name="Conector de seta reta 40"/>
              <p:cNvCxnSpPr/>
              <p:nvPr/>
            </p:nvCxnSpPr>
            <p:spPr>
              <a:xfrm>
                <a:off x="179385" y="2565270"/>
                <a:ext cx="6192751" cy="4104188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arrow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7" name="Text Box 2"/>
            <p:cNvSpPr txBox="1">
              <a:spLocks noChangeArrowheads="1"/>
            </p:cNvSpPr>
            <p:nvPr/>
          </p:nvSpPr>
          <p:spPr bwMode="auto">
            <a:xfrm>
              <a:off x="15672" y="6098459"/>
              <a:ext cx="1985175" cy="3385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FFFF"/>
                  </a:solidFill>
                  <a:latin typeface="Arial Rounded MT Bold" pitchFamily="34" charset="0"/>
                </a:rPr>
                <a:t>ESTUDO SABE</a:t>
              </a:r>
            </a:p>
          </p:txBody>
        </p:sp>
        <p:sp>
          <p:nvSpPr>
            <p:cNvPr id="2078" name="CaixaDeTexto 41"/>
            <p:cNvSpPr txBox="1">
              <a:spLocks noChangeArrowheads="1"/>
            </p:cNvSpPr>
            <p:nvPr/>
          </p:nvSpPr>
          <p:spPr bwMode="auto">
            <a:xfrm>
              <a:off x="-157" y="6384130"/>
              <a:ext cx="2319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200" i="1" dirty="0" smtClean="0">
                  <a:solidFill>
                    <a:srgbClr val="FFFFFF"/>
                  </a:solidFill>
                  <a:latin typeface="Calibri" pitchFamily="34" charset="0"/>
                </a:rPr>
                <a:t>NUNES, DUARTE, BRITO, LEBRAO, 2010</a:t>
              </a:r>
              <a:endParaRPr lang="pt-BR" sz="1200" i="1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079" name="CaixaDeTexto 42"/>
            <p:cNvSpPr txBox="1">
              <a:spLocks noChangeArrowheads="1"/>
            </p:cNvSpPr>
            <p:nvPr/>
          </p:nvSpPr>
          <p:spPr bwMode="auto">
            <a:xfrm>
              <a:off x="4667210" y="5797238"/>
              <a:ext cx="191465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Andar um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cômodo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400" dirty="0" smtClean="0">
                  <a:solidFill>
                    <a:srgbClr val="000000"/>
                  </a:solidFill>
                  <a:latin typeface="Calibri" pitchFamily="34" charset="0"/>
                </a:rPr>
                <a:t>(5,7%)</a:t>
              </a:r>
              <a:endParaRPr lang="pt-BR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03848" y="1775253"/>
            <a:ext cx="5953607" cy="5104065"/>
            <a:chOff x="3192728" y="1739188"/>
            <a:chExt cx="5953607" cy="5104064"/>
          </a:xfrm>
        </p:grpSpPr>
        <p:sp>
          <p:nvSpPr>
            <p:cNvPr id="3" name="Rectangle 2"/>
            <p:cNvSpPr/>
            <p:nvPr/>
          </p:nvSpPr>
          <p:spPr>
            <a:xfrm>
              <a:off x="7355159" y="1739188"/>
              <a:ext cx="1788841" cy="140247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NECESSIDADE MÍNIMA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355159" y="3147091"/>
              <a:ext cx="1788840" cy="22460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351757" y="4084720"/>
              <a:ext cx="1792243" cy="27585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Connector 16"/>
            <p:cNvCxnSpPr>
              <a:stCxn id="2063" idx="1"/>
            </p:cNvCxnSpPr>
            <p:nvPr/>
          </p:nvCxnSpPr>
          <p:spPr>
            <a:xfrm flipV="1">
              <a:off x="3192728" y="3141663"/>
              <a:ext cx="4162431" cy="612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266330" y="4048661"/>
              <a:ext cx="3053948" cy="3605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386593" y="3268736"/>
              <a:ext cx="16940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NECESSIDADE </a:t>
              </a:r>
              <a:r>
                <a:rPr lang="pt-BR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MODERADA</a:t>
              </a:r>
              <a:endParaRPr lang="pt-BR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452319" y="4927464"/>
              <a:ext cx="16940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NECESSIDADE </a:t>
              </a:r>
              <a:r>
                <a:rPr lang="pt-BR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MÁXIMA</a:t>
              </a:r>
              <a:endParaRPr lang="pt-BR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7" name="CaixaDeTexto 33"/>
          <p:cNvSpPr txBox="1">
            <a:spLocks noChangeArrowheads="1"/>
          </p:cNvSpPr>
          <p:nvPr/>
        </p:nvSpPr>
        <p:spPr bwMode="auto">
          <a:xfrm>
            <a:off x="-432700" y="1701525"/>
            <a:ext cx="19803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Calibri" pitchFamily="34" charset="0"/>
              </a:rPr>
              <a:t>Cuidar das finanças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Calibri" pitchFamily="34" charset="0"/>
              </a:rPr>
              <a:t>(19,6%)</a:t>
            </a:r>
            <a:endParaRPr lang="pt-BR" sz="1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30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892480" cy="990600"/>
          </a:xfrm>
        </p:spPr>
        <p:txBody>
          <a:bodyPr/>
          <a:lstStyle/>
          <a:p>
            <a:pPr algn="just"/>
            <a:r>
              <a:rPr lang="pt-BR" sz="2400" dirty="0" smtClean="0">
                <a:solidFill>
                  <a:schemeClr val="accent2">
                    <a:lumMod val="75000"/>
                  </a:schemeClr>
                </a:solidFill>
              </a:rPr>
              <a:t>Distribuição </a:t>
            </a:r>
            <a:r>
              <a:rPr lang="pt-BR" sz="2400" dirty="0">
                <a:solidFill>
                  <a:schemeClr val="accent2">
                    <a:lumMod val="75000"/>
                  </a:schemeClr>
                </a:solidFill>
              </a:rPr>
              <a:t>(%) dos idosos segundo a necessidade de cuidado. Município de São Paulo. Estudo SABE, 2006. (n=1413</a:t>
            </a:r>
            <a:r>
              <a:rPr lang="pt-BR" sz="24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861406147"/>
              </p:ext>
            </p:extLst>
          </p:nvPr>
        </p:nvGraphicFramePr>
        <p:xfrm>
          <a:off x="467544" y="1700808"/>
          <a:ext cx="820891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96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arb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3132138" y="6092825"/>
            <a:ext cx="594042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... Barbie </a:t>
            </a:r>
            <a:r>
              <a:rPr lang="pt-B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fez </a:t>
            </a:r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50 anos...</a:t>
            </a:r>
          </a:p>
        </p:txBody>
      </p:sp>
    </p:spTree>
    <p:extLst>
      <p:ext uri="{BB962C8B-B14F-4D97-AF65-F5344CB8AC3E}">
        <p14:creationId xmlns:p14="http://schemas.microsoft.com/office/powerpoint/2010/main" val="6164928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Text Box 2"/>
          <p:cNvSpPr txBox="1">
            <a:spLocks noChangeArrowheads="1"/>
          </p:cNvSpPr>
          <p:nvPr/>
        </p:nvSpPr>
        <p:spPr bwMode="auto">
          <a:xfrm>
            <a:off x="0" y="5429264"/>
            <a:ext cx="9001156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8100000" algn="tr" rotWithShape="0">
              <a:schemeClr val="tx1">
                <a:alpha val="7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C00000"/>
                </a:solidFill>
              </a:rPr>
              <a:t>ISSO É IMPORTANTE?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71472" y="1071546"/>
            <a:ext cx="7971862" cy="286232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indent="449263" algn="ctr" eaLnBrk="0" hangingPunct="0">
              <a:defRPr/>
            </a:pPr>
            <a:r>
              <a:rPr lang="pt-BR" sz="6000" b="1" dirty="0" smtClean="0">
                <a:solidFill>
                  <a:srgbClr val="006699"/>
                </a:solidFill>
                <a:ea typeface="Times New Roman" pitchFamily="18" charset="0"/>
                <a:cs typeface="Arial" pitchFamily="34" charset="0"/>
              </a:rPr>
              <a:t>FUNCIONALIDADE</a:t>
            </a:r>
          </a:p>
          <a:p>
            <a:pPr indent="449263" algn="ctr" eaLnBrk="0" hangingPunct="0">
              <a:defRPr/>
            </a:pPr>
            <a:r>
              <a:rPr lang="pt-BR" sz="6000" b="1" dirty="0" smtClean="0">
                <a:solidFill>
                  <a:srgbClr val="006699"/>
                </a:solidFill>
                <a:ea typeface="Times New Roman" pitchFamily="18" charset="0"/>
                <a:cs typeface="Arial" pitchFamily="34" charset="0"/>
              </a:rPr>
              <a:t>E </a:t>
            </a:r>
          </a:p>
          <a:p>
            <a:pPr indent="449263" algn="ctr" eaLnBrk="0" hangingPunct="0">
              <a:defRPr/>
            </a:pPr>
            <a:r>
              <a:rPr lang="pt-BR" sz="6000" b="1" dirty="0" smtClean="0">
                <a:solidFill>
                  <a:srgbClr val="006699"/>
                </a:solidFill>
                <a:ea typeface="Times New Roman" pitchFamily="18" charset="0"/>
                <a:cs typeface="Arial" pitchFamily="34" charset="0"/>
              </a:rPr>
              <a:t>ENVELHECIMENTO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755650" y="908050"/>
            <a:ext cx="7561263" cy="5113338"/>
          </a:xfrm>
          <a:prstGeom prst="rect">
            <a:avLst/>
          </a:prstGeom>
          <a:noFill/>
          <a:ln w="28575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0" y="785794"/>
            <a:ext cx="90011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006699"/>
                </a:solidFill>
                <a:effectLst/>
                <a:latin typeface="Calibri" pitchFamily="34" charset="0"/>
              </a:rPr>
              <a:t>Pergunte a qualquer pessoa como gostaria de </a:t>
            </a:r>
            <a:r>
              <a:rPr lang="pt-BR" sz="4800" b="1" dirty="0" smtClean="0">
                <a:solidFill>
                  <a:srgbClr val="006699"/>
                </a:solidFill>
                <a:effectLst/>
                <a:latin typeface="Calibri" pitchFamily="34" charset="0"/>
              </a:rPr>
              <a:t>morrer:</a:t>
            </a:r>
            <a:endParaRPr lang="pt-BR" sz="4800" b="1" dirty="0">
              <a:solidFill>
                <a:srgbClr val="006699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755650" y="908050"/>
            <a:ext cx="7561263" cy="5113338"/>
          </a:xfrm>
          <a:prstGeom prst="rect">
            <a:avLst/>
          </a:prstGeom>
          <a:noFill/>
          <a:ln w="28575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0" y="785794"/>
            <a:ext cx="90011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006699"/>
                </a:solidFill>
                <a:effectLst/>
                <a:latin typeface="Calibri" pitchFamily="34" charset="0"/>
              </a:rPr>
              <a:t>Pergunte a qualquer pessoa como gostaria de </a:t>
            </a:r>
            <a:r>
              <a:rPr lang="pt-BR" sz="4800" b="1" dirty="0" smtClean="0">
                <a:solidFill>
                  <a:srgbClr val="006699"/>
                </a:solidFill>
                <a:effectLst/>
                <a:latin typeface="Calibri" pitchFamily="34" charset="0"/>
              </a:rPr>
              <a:t>morrer:</a:t>
            </a:r>
            <a:endParaRPr lang="pt-BR" sz="4800" b="1" dirty="0">
              <a:solidFill>
                <a:srgbClr val="006699"/>
              </a:solidFill>
              <a:effectLst/>
              <a:latin typeface="Calibri" pitchFamily="34" charset="0"/>
            </a:endParaRPr>
          </a:p>
          <a:p>
            <a:pPr algn="ctr"/>
            <a:r>
              <a:rPr lang="pt-BR" sz="4800" b="1" i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“...de repente”</a:t>
            </a:r>
            <a:r>
              <a:rPr lang="pt-BR" sz="4800" b="1" dirty="0" smtClean="0">
                <a:solidFill>
                  <a:schemeClr val="tx2"/>
                </a:solidFill>
                <a:effectLst/>
                <a:latin typeface="Calibri" pitchFamily="34" charset="0"/>
              </a:rPr>
              <a:t> </a:t>
            </a:r>
            <a:endParaRPr lang="pt-BR" sz="4800" b="1" i="1" dirty="0">
              <a:solidFill>
                <a:srgbClr val="C00000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755650" y="908050"/>
            <a:ext cx="7561263" cy="5113338"/>
          </a:xfrm>
          <a:prstGeom prst="rect">
            <a:avLst/>
          </a:prstGeom>
          <a:noFill/>
          <a:ln w="28575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0" y="785794"/>
            <a:ext cx="90011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006699"/>
                </a:solidFill>
                <a:effectLst/>
                <a:latin typeface="Calibri" pitchFamily="34" charset="0"/>
              </a:rPr>
              <a:t>Pergunte a qualquer pessoa como gostaria de </a:t>
            </a:r>
            <a:r>
              <a:rPr lang="pt-BR" sz="4800" b="1" dirty="0" smtClean="0">
                <a:solidFill>
                  <a:srgbClr val="006699"/>
                </a:solidFill>
                <a:effectLst/>
                <a:latin typeface="Calibri" pitchFamily="34" charset="0"/>
              </a:rPr>
              <a:t>morrer:</a:t>
            </a:r>
            <a:endParaRPr lang="pt-BR" sz="4800" b="1" dirty="0">
              <a:solidFill>
                <a:srgbClr val="006699"/>
              </a:solidFill>
              <a:effectLst/>
              <a:latin typeface="Calibri" pitchFamily="34" charset="0"/>
            </a:endParaRPr>
          </a:p>
          <a:p>
            <a:pPr algn="ctr"/>
            <a:r>
              <a:rPr lang="pt-BR" sz="4800" b="1" i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“...de repente”</a:t>
            </a:r>
            <a:endParaRPr lang="pt-BR" sz="4800" b="1" i="1" dirty="0">
              <a:solidFill>
                <a:srgbClr val="C00000"/>
              </a:solidFill>
              <a:effectLst/>
              <a:latin typeface="Calibri" pitchFamily="34" charset="0"/>
            </a:endParaRPr>
          </a:p>
          <a:p>
            <a:pPr algn="ctr"/>
            <a:endParaRPr lang="pt-BR" sz="4800" b="1" dirty="0">
              <a:solidFill>
                <a:schemeClr val="tx2"/>
              </a:solidFill>
              <a:effectLst/>
              <a:latin typeface="Calibri" pitchFamily="34" charset="0"/>
            </a:endParaRPr>
          </a:p>
          <a:p>
            <a:pPr algn="ctr"/>
            <a:r>
              <a:rPr lang="pt-BR" sz="4800" b="1" dirty="0">
                <a:solidFill>
                  <a:schemeClr val="tx2"/>
                </a:solidFill>
                <a:effectLst/>
                <a:latin typeface="Calibri" pitchFamily="34" charset="0"/>
              </a:rPr>
              <a:t> </a:t>
            </a:r>
            <a:r>
              <a:rPr lang="pt-BR" sz="4800" b="1" dirty="0">
                <a:solidFill>
                  <a:srgbClr val="006699"/>
                </a:solidFill>
                <a:effectLst/>
                <a:latin typeface="Calibri" pitchFamily="34" charset="0"/>
              </a:rPr>
              <a:t>Pergunte </a:t>
            </a:r>
            <a:r>
              <a:rPr lang="pt-BR" sz="4800" b="1" dirty="0" smtClean="0">
                <a:solidFill>
                  <a:srgbClr val="006699"/>
                </a:solidFill>
                <a:effectLst/>
                <a:latin typeface="Calibri" pitchFamily="34" charset="0"/>
              </a:rPr>
              <a:t>às </a:t>
            </a:r>
            <a:r>
              <a:rPr lang="pt-BR" sz="4800" b="1" dirty="0">
                <a:solidFill>
                  <a:srgbClr val="006699"/>
                </a:solidFill>
                <a:effectLst/>
                <a:latin typeface="Calibri" pitchFamily="34" charset="0"/>
              </a:rPr>
              <a:t>pessoas idosas o que </a:t>
            </a:r>
            <a:r>
              <a:rPr lang="pt-BR" sz="4800" b="1" dirty="0" smtClean="0">
                <a:solidFill>
                  <a:srgbClr val="006699"/>
                </a:solidFill>
                <a:effectLst/>
                <a:latin typeface="Calibri" pitchFamily="34" charset="0"/>
              </a:rPr>
              <a:t>elas mais </a:t>
            </a:r>
            <a:r>
              <a:rPr lang="pt-BR" sz="4800" b="1" dirty="0">
                <a:solidFill>
                  <a:srgbClr val="006699"/>
                </a:solidFill>
                <a:effectLst/>
                <a:latin typeface="Calibri" pitchFamily="34" charset="0"/>
              </a:rPr>
              <a:t>temem no </a:t>
            </a:r>
            <a:r>
              <a:rPr lang="pt-BR" sz="4800" b="1" dirty="0" smtClean="0">
                <a:solidFill>
                  <a:srgbClr val="006699"/>
                </a:solidFill>
                <a:effectLst/>
                <a:latin typeface="Calibri" pitchFamily="34" charset="0"/>
              </a:rPr>
              <a:t>futuro:</a:t>
            </a:r>
            <a:endParaRPr lang="pt-BR" sz="4800" b="1" dirty="0">
              <a:solidFill>
                <a:srgbClr val="006699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755650" y="908050"/>
            <a:ext cx="7561263" cy="5113338"/>
          </a:xfrm>
          <a:prstGeom prst="rect">
            <a:avLst/>
          </a:prstGeom>
          <a:noFill/>
          <a:ln w="28575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4716016" y="1744614"/>
            <a:ext cx="44279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800" b="1" i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“... ficar dependente”</a:t>
            </a:r>
            <a:endParaRPr lang="pt-BR" sz="4800" b="1" i="1" dirty="0">
              <a:solidFill>
                <a:srgbClr val="C00000"/>
              </a:solidFill>
              <a:effectLst/>
              <a:latin typeface="Calibri" pitchFamily="34" charset="0"/>
            </a:endParaRPr>
          </a:p>
        </p:txBody>
      </p:sp>
      <p:pic>
        <p:nvPicPr>
          <p:cNvPr id="7" name="Picture 3" descr="Slide1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r="52222"/>
          <a:stretch>
            <a:fillRect/>
          </a:stretch>
        </p:blipFill>
        <p:spPr bwMode="auto">
          <a:xfrm>
            <a:off x="214282" y="296004"/>
            <a:ext cx="4717758" cy="62929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08520" y="1700808"/>
            <a:ext cx="9041815" cy="45858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8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CAPACIDADE FUNCIONAL</a:t>
            </a:r>
          </a:p>
          <a:p>
            <a:pPr algn="ctr">
              <a:defRPr/>
            </a:pPr>
            <a:r>
              <a:rPr lang="pt-BR" sz="66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que ocorre ao longo da vida?</a:t>
            </a:r>
            <a:endParaRPr lang="pt-BR" sz="6600" b="1" i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83910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b="1">
              <a:latin typeface="Calibri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6050" y="1163638"/>
            <a:ext cx="8997950" cy="5545139"/>
            <a:chOff x="66" y="733"/>
            <a:chExt cx="5502" cy="3493"/>
          </a:xfrm>
        </p:grpSpPr>
        <p:sp>
          <p:nvSpPr>
            <p:cNvPr id="13318" name="Line 3"/>
            <p:cNvSpPr>
              <a:spLocks noChangeShapeType="1"/>
            </p:cNvSpPr>
            <p:nvPr/>
          </p:nvSpPr>
          <p:spPr bwMode="auto">
            <a:xfrm flipH="1" flipV="1">
              <a:off x="3107" y="754"/>
              <a:ext cx="0" cy="30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t-BR" sz="2000"/>
            </a:p>
          </p:txBody>
        </p:sp>
        <p:sp>
          <p:nvSpPr>
            <p:cNvPr id="13319" name="Line 4"/>
            <p:cNvSpPr>
              <a:spLocks noChangeShapeType="1"/>
            </p:cNvSpPr>
            <p:nvPr/>
          </p:nvSpPr>
          <p:spPr bwMode="auto">
            <a:xfrm flipH="1" flipV="1">
              <a:off x="1701" y="754"/>
              <a:ext cx="0" cy="30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pt-BR" sz="2000"/>
            </a:p>
          </p:txBody>
        </p:sp>
        <p:sp>
          <p:nvSpPr>
            <p:cNvPr id="137221" name="Rectangle 5"/>
            <p:cNvSpPr>
              <a:spLocks noChangeArrowheads="1"/>
            </p:cNvSpPr>
            <p:nvPr/>
          </p:nvSpPr>
          <p:spPr bwMode="auto">
            <a:xfrm>
              <a:off x="385" y="2886"/>
              <a:ext cx="4536" cy="272"/>
            </a:xfrm>
            <a:prstGeom prst="rect">
              <a:avLst/>
            </a:prstGeom>
            <a:solidFill>
              <a:srgbClr val="FFCC99"/>
            </a:solidFill>
            <a:ln w="12700">
              <a:noFill/>
              <a:prstDash val="dash"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tabLst>
                  <a:tab pos="1530350" algn="l"/>
                </a:tabLst>
                <a:defRPr/>
              </a:pPr>
              <a:r>
                <a:rPr lang="pt-BR" sz="20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  <a:cs typeface="Times New Roman" pitchFamily="18" charset="0"/>
                </a:rPr>
                <a:t>		      Limiar de incapacidade</a:t>
              </a:r>
              <a:endParaRPr lang="pt-BR" sz="2000" b="1">
                <a:latin typeface="Calibri" pitchFamily="34" charset="0"/>
              </a:endParaRPr>
            </a:p>
          </p:txBody>
        </p:sp>
        <p:sp>
          <p:nvSpPr>
            <p:cNvPr id="13321" name="Freeform 6"/>
            <p:cNvSpPr>
              <a:spLocks/>
            </p:cNvSpPr>
            <p:nvPr/>
          </p:nvSpPr>
          <p:spPr bwMode="auto">
            <a:xfrm>
              <a:off x="384" y="768"/>
              <a:ext cx="1" cy="3027"/>
            </a:xfrm>
            <a:custGeom>
              <a:avLst/>
              <a:gdLst>
                <a:gd name="T0" fmla="*/ 1 w 1"/>
                <a:gd name="T1" fmla="*/ 3027 h 3027"/>
                <a:gd name="T2" fmla="*/ 0 w 1"/>
                <a:gd name="T3" fmla="*/ 0 h 3027"/>
                <a:gd name="T4" fmla="*/ 0 60000 65536"/>
                <a:gd name="T5" fmla="*/ 0 60000 65536"/>
                <a:gd name="T6" fmla="*/ 0 w 1"/>
                <a:gd name="T7" fmla="*/ 0 h 3027"/>
                <a:gd name="T8" fmla="*/ 1 w 1"/>
                <a:gd name="T9" fmla="*/ 3027 h 302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027">
                  <a:moveTo>
                    <a:pt x="1" y="3027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 sz="2000" b="1">
                <a:latin typeface="Calibri" pitchFamily="34" charset="0"/>
              </a:endParaRPr>
            </a:p>
          </p:txBody>
        </p:sp>
        <p:sp>
          <p:nvSpPr>
            <p:cNvPr id="13322" name="Line 7"/>
            <p:cNvSpPr>
              <a:spLocks noChangeShapeType="1"/>
            </p:cNvSpPr>
            <p:nvPr/>
          </p:nvSpPr>
          <p:spPr bwMode="auto">
            <a:xfrm>
              <a:off x="385" y="3793"/>
              <a:ext cx="485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 sz="2000"/>
            </a:p>
          </p:txBody>
        </p:sp>
        <p:sp>
          <p:nvSpPr>
            <p:cNvPr id="13323" name="Freeform 8"/>
            <p:cNvSpPr>
              <a:spLocks/>
            </p:cNvSpPr>
            <p:nvPr/>
          </p:nvSpPr>
          <p:spPr bwMode="auto">
            <a:xfrm>
              <a:off x="385" y="1481"/>
              <a:ext cx="4099" cy="1858"/>
            </a:xfrm>
            <a:custGeom>
              <a:avLst/>
              <a:gdLst>
                <a:gd name="T0" fmla="*/ 0 w 4099"/>
                <a:gd name="T1" fmla="*/ 1858 h 1858"/>
                <a:gd name="T2" fmla="*/ 1299 w 4099"/>
                <a:gd name="T3" fmla="*/ 152 h 1858"/>
                <a:gd name="T4" fmla="*/ 4099 w 4099"/>
                <a:gd name="T5" fmla="*/ 947 h 1858"/>
                <a:gd name="T6" fmla="*/ 0 60000 65536"/>
                <a:gd name="T7" fmla="*/ 0 60000 65536"/>
                <a:gd name="T8" fmla="*/ 0 60000 65536"/>
                <a:gd name="T9" fmla="*/ 0 w 4099"/>
                <a:gd name="T10" fmla="*/ 0 h 1858"/>
                <a:gd name="T11" fmla="*/ 4099 w 4099"/>
                <a:gd name="T12" fmla="*/ 1858 h 18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99" h="1858">
                  <a:moveTo>
                    <a:pt x="0" y="1858"/>
                  </a:moveTo>
                  <a:cubicBezTo>
                    <a:pt x="216" y="1574"/>
                    <a:pt x="616" y="304"/>
                    <a:pt x="1299" y="152"/>
                  </a:cubicBezTo>
                  <a:cubicBezTo>
                    <a:pt x="1982" y="0"/>
                    <a:pt x="3516" y="782"/>
                    <a:pt x="4099" y="947"/>
                  </a:cubicBezTo>
                </a:path>
              </a:pathLst>
            </a:custGeom>
            <a:noFill/>
            <a:ln w="508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2000" b="1">
                <a:latin typeface="Calibri" pitchFamily="34" charset="0"/>
              </a:endParaRPr>
            </a:p>
          </p:txBody>
        </p:sp>
        <p:sp>
          <p:nvSpPr>
            <p:cNvPr id="13324" name="Freeform 9"/>
            <p:cNvSpPr>
              <a:spLocks/>
            </p:cNvSpPr>
            <p:nvPr/>
          </p:nvSpPr>
          <p:spPr bwMode="auto">
            <a:xfrm>
              <a:off x="1169" y="1555"/>
              <a:ext cx="3303" cy="1924"/>
            </a:xfrm>
            <a:custGeom>
              <a:avLst/>
              <a:gdLst>
                <a:gd name="T0" fmla="*/ 0 w 3303"/>
                <a:gd name="T1" fmla="*/ 421 h 1924"/>
                <a:gd name="T2" fmla="*/ 995 w 3303"/>
                <a:gd name="T3" fmla="*/ 242 h 1924"/>
                <a:gd name="T4" fmla="*/ 3303 w 3303"/>
                <a:gd name="T5" fmla="*/ 1924 h 1924"/>
                <a:gd name="T6" fmla="*/ 0 60000 65536"/>
                <a:gd name="T7" fmla="*/ 0 60000 65536"/>
                <a:gd name="T8" fmla="*/ 0 60000 65536"/>
                <a:gd name="T9" fmla="*/ 0 w 3303"/>
                <a:gd name="T10" fmla="*/ 0 h 1924"/>
                <a:gd name="T11" fmla="*/ 3303 w 3303"/>
                <a:gd name="T12" fmla="*/ 1924 h 19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03" h="1924">
                  <a:moveTo>
                    <a:pt x="0" y="421"/>
                  </a:moveTo>
                  <a:cubicBezTo>
                    <a:pt x="168" y="313"/>
                    <a:pt x="453" y="0"/>
                    <a:pt x="995" y="242"/>
                  </a:cubicBezTo>
                  <a:cubicBezTo>
                    <a:pt x="1545" y="493"/>
                    <a:pt x="2953" y="1642"/>
                    <a:pt x="3303" y="1924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2000" b="1">
                <a:latin typeface="Calibri" pitchFamily="34" charset="0"/>
              </a:endParaRPr>
            </a:p>
          </p:txBody>
        </p:sp>
        <p:sp>
          <p:nvSpPr>
            <p:cNvPr id="13325" name="Freeform 10"/>
            <p:cNvSpPr>
              <a:spLocks/>
            </p:cNvSpPr>
            <p:nvPr/>
          </p:nvSpPr>
          <p:spPr bwMode="auto">
            <a:xfrm>
              <a:off x="4376" y="2394"/>
              <a:ext cx="1" cy="991"/>
            </a:xfrm>
            <a:custGeom>
              <a:avLst/>
              <a:gdLst>
                <a:gd name="T0" fmla="*/ 0 w 1"/>
                <a:gd name="T1" fmla="*/ 0 h 991"/>
                <a:gd name="T2" fmla="*/ 0 w 1"/>
                <a:gd name="T3" fmla="*/ 991 h 991"/>
                <a:gd name="T4" fmla="*/ 0 60000 65536"/>
                <a:gd name="T5" fmla="*/ 0 60000 65536"/>
                <a:gd name="T6" fmla="*/ 0 w 1"/>
                <a:gd name="T7" fmla="*/ 0 h 991"/>
                <a:gd name="T8" fmla="*/ 1 w 1"/>
                <a:gd name="T9" fmla="*/ 991 h 9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991">
                  <a:moveTo>
                    <a:pt x="0" y="0"/>
                  </a:moveTo>
                  <a:lnTo>
                    <a:pt x="0" y="99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endParaRPr lang="pt-BR" sz="2000" b="1">
                <a:latin typeface="Calibri" pitchFamily="34" charset="0"/>
              </a:endParaRPr>
            </a:p>
          </p:txBody>
        </p:sp>
        <p:sp>
          <p:nvSpPr>
            <p:cNvPr id="13326" name="Rectangle 11"/>
            <p:cNvSpPr>
              <a:spLocks noChangeArrowheads="1"/>
            </p:cNvSpPr>
            <p:nvPr/>
          </p:nvSpPr>
          <p:spPr bwMode="auto">
            <a:xfrm rot="16200000">
              <a:off x="-787" y="2150"/>
              <a:ext cx="19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tabLst>
                  <a:tab pos="630238" algn="l"/>
                  <a:tab pos="2609850" algn="l"/>
                </a:tabLst>
              </a:pPr>
              <a:r>
                <a:rPr lang="pt-BR" sz="2400" b="1">
                  <a:latin typeface="Calibri" pitchFamily="34" charset="0"/>
                  <a:cs typeface="Times New Roman" pitchFamily="18" charset="0"/>
                </a:rPr>
                <a:t>Capacidade Funcional</a:t>
              </a:r>
              <a:endParaRPr lang="pt-BR" sz="2400" b="1">
                <a:latin typeface="Calibri" pitchFamily="34" charset="0"/>
              </a:endParaRPr>
            </a:p>
          </p:txBody>
        </p:sp>
        <p:sp>
          <p:nvSpPr>
            <p:cNvPr id="13327" name="Rectangle 12"/>
            <p:cNvSpPr>
              <a:spLocks noChangeArrowheads="1"/>
            </p:cNvSpPr>
            <p:nvPr/>
          </p:nvSpPr>
          <p:spPr bwMode="auto">
            <a:xfrm>
              <a:off x="454" y="733"/>
              <a:ext cx="102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b="1">
                  <a:solidFill>
                    <a:srgbClr val="333399"/>
                  </a:solidFill>
                  <a:latin typeface="Calibri" pitchFamily="34" charset="0"/>
                  <a:cs typeface="Times New Roman" pitchFamily="18" charset="0"/>
                </a:rPr>
                <a:t>Infância e adolescência</a:t>
              </a:r>
              <a:endParaRPr lang="pt-BR" b="1">
                <a:solidFill>
                  <a:srgbClr val="333399"/>
                </a:solidFill>
                <a:latin typeface="Calibri" pitchFamily="34" charset="0"/>
              </a:endParaRPr>
            </a:p>
          </p:txBody>
        </p:sp>
        <p:sp>
          <p:nvSpPr>
            <p:cNvPr id="13328" name="Rectangle 13"/>
            <p:cNvSpPr>
              <a:spLocks noChangeArrowheads="1"/>
            </p:cNvSpPr>
            <p:nvPr/>
          </p:nvSpPr>
          <p:spPr bwMode="auto">
            <a:xfrm>
              <a:off x="4377" y="2366"/>
              <a:ext cx="119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b="1">
                  <a:latin typeface="Calibri" pitchFamily="34" charset="0"/>
                  <a:cs typeface="Times New Roman" pitchFamily="18" charset="0"/>
                </a:rPr>
                <a:t>Variação da função nos indivíduos</a:t>
              </a:r>
              <a:endParaRPr lang="pt-BR" b="1">
                <a:latin typeface="Calibri" pitchFamily="34" charset="0"/>
              </a:endParaRPr>
            </a:p>
          </p:txBody>
        </p:sp>
        <p:sp>
          <p:nvSpPr>
            <p:cNvPr id="13329" name="Rectangle 14"/>
            <p:cNvSpPr>
              <a:spLocks noChangeArrowheads="1"/>
            </p:cNvSpPr>
            <p:nvPr/>
          </p:nvSpPr>
          <p:spPr bwMode="auto">
            <a:xfrm>
              <a:off x="3399" y="3406"/>
              <a:ext cx="160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pt-BR" b="1">
                  <a:latin typeface="Calibri" pitchFamily="34" charset="0"/>
                </a:rPr>
                <a:t>Re</a:t>
              </a:r>
              <a:r>
                <a:rPr lang="pt-BR" b="1">
                  <a:latin typeface="Calibri" pitchFamily="34" charset="0"/>
                  <a:cs typeface="Times New Roman" pitchFamily="18" charset="0"/>
                </a:rPr>
                <a:t>abilitação e promoção</a:t>
              </a:r>
              <a:endParaRPr lang="pt-BR" b="1">
                <a:latin typeface="Calibri" pitchFamily="34" charset="0"/>
              </a:endParaRPr>
            </a:p>
            <a:p>
              <a:pPr algn="ctr" eaLnBrk="0" hangingPunct="0"/>
              <a:r>
                <a:rPr lang="pt-BR" b="1">
                  <a:latin typeface="Calibri" pitchFamily="34" charset="0"/>
                  <a:cs typeface="Times New Roman" pitchFamily="18" charset="0"/>
                </a:rPr>
                <a:t>da qualidade de vida</a:t>
              </a:r>
              <a:endParaRPr lang="pt-BR" b="1">
                <a:latin typeface="Calibri" pitchFamily="34" charset="0"/>
              </a:endParaRPr>
            </a:p>
          </p:txBody>
        </p:sp>
        <p:sp>
          <p:nvSpPr>
            <p:cNvPr id="13330" name="Rectangle 15"/>
            <p:cNvSpPr>
              <a:spLocks noChangeArrowheads="1"/>
            </p:cNvSpPr>
            <p:nvPr/>
          </p:nvSpPr>
          <p:spPr bwMode="auto">
            <a:xfrm>
              <a:off x="1996" y="744"/>
              <a:ext cx="10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b="1">
                  <a:solidFill>
                    <a:srgbClr val="333399"/>
                  </a:solidFill>
                  <a:latin typeface="Calibri" pitchFamily="34" charset="0"/>
                </a:rPr>
                <a:t>Vida adulta</a:t>
              </a:r>
            </a:p>
          </p:txBody>
        </p:sp>
        <p:sp>
          <p:nvSpPr>
            <p:cNvPr id="13331" name="Rectangle 16"/>
            <p:cNvSpPr>
              <a:spLocks noChangeArrowheads="1"/>
            </p:cNvSpPr>
            <p:nvPr/>
          </p:nvSpPr>
          <p:spPr bwMode="auto">
            <a:xfrm>
              <a:off x="3402" y="744"/>
              <a:ext cx="14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b="1">
                  <a:solidFill>
                    <a:srgbClr val="333399"/>
                  </a:solidFill>
                  <a:latin typeface="Calibri" pitchFamily="34" charset="0"/>
                </a:rPr>
                <a:t>Maturidade e Velhice</a:t>
              </a:r>
            </a:p>
          </p:txBody>
        </p:sp>
        <p:sp>
          <p:nvSpPr>
            <p:cNvPr id="13332" name="Rectangle 17"/>
            <p:cNvSpPr>
              <a:spLocks noChangeArrowheads="1"/>
            </p:cNvSpPr>
            <p:nvPr/>
          </p:nvSpPr>
          <p:spPr bwMode="auto">
            <a:xfrm>
              <a:off x="476" y="1141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b="1" dirty="0">
                  <a:solidFill>
                    <a:srgbClr val="CC3300"/>
                  </a:solidFill>
                  <a:latin typeface="Calibri" pitchFamily="34" charset="0"/>
                  <a:cs typeface="Times New Roman" pitchFamily="18" charset="0"/>
                </a:rPr>
                <a:t>Crescimento e desenvolvimento</a:t>
              </a:r>
              <a:endParaRPr lang="pt-BR" b="1" dirty="0">
                <a:solidFill>
                  <a:srgbClr val="CC3300"/>
                </a:solidFill>
                <a:latin typeface="Calibri" pitchFamily="34" charset="0"/>
              </a:endParaRPr>
            </a:p>
          </p:txBody>
        </p:sp>
        <p:sp>
          <p:nvSpPr>
            <p:cNvPr id="13333" name="Rectangle 18"/>
            <p:cNvSpPr>
              <a:spLocks noChangeArrowheads="1"/>
            </p:cNvSpPr>
            <p:nvPr/>
          </p:nvSpPr>
          <p:spPr bwMode="auto">
            <a:xfrm>
              <a:off x="1746" y="1054"/>
              <a:ext cx="1315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b="1">
                  <a:solidFill>
                    <a:srgbClr val="CC3300"/>
                  </a:solidFill>
                  <a:latin typeface="Calibri" pitchFamily="34" charset="0"/>
                  <a:cs typeface="Times New Roman" pitchFamily="18" charset="0"/>
                </a:rPr>
                <a:t>Manter o maior nível funcional possível</a:t>
              </a:r>
              <a:endParaRPr lang="pt-BR" b="1">
                <a:solidFill>
                  <a:srgbClr val="CC3300"/>
                </a:solidFill>
                <a:latin typeface="Calibri" pitchFamily="34" charset="0"/>
              </a:endParaRPr>
            </a:p>
          </p:txBody>
        </p:sp>
        <p:sp>
          <p:nvSpPr>
            <p:cNvPr id="13334" name="Rectangle 19"/>
            <p:cNvSpPr>
              <a:spLocks noChangeArrowheads="1"/>
            </p:cNvSpPr>
            <p:nvPr/>
          </p:nvSpPr>
          <p:spPr bwMode="auto">
            <a:xfrm>
              <a:off x="3288" y="1054"/>
              <a:ext cx="1905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b="1">
                  <a:solidFill>
                    <a:srgbClr val="CC3300"/>
                  </a:solidFill>
                  <a:latin typeface="Calibri" pitchFamily="34" charset="0"/>
                  <a:cs typeface="Times New Roman" pitchFamily="18" charset="0"/>
                </a:rPr>
                <a:t>Manutenção da independência e prevenção da incapacidade</a:t>
              </a:r>
              <a:endParaRPr lang="pt-BR" b="1">
                <a:solidFill>
                  <a:srgbClr val="CC3300"/>
                </a:solidFill>
                <a:latin typeface="Calibri" pitchFamily="34" charset="0"/>
              </a:endParaRPr>
            </a:p>
          </p:txBody>
        </p:sp>
        <p:sp>
          <p:nvSpPr>
            <p:cNvPr id="13335" name="Rectangle 20"/>
            <p:cNvSpPr>
              <a:spLocks noChangeArrowheads="1"/>
            </p:cNvSpPr>
            <p:nvPr/>
          </p:nvSpPr>
          <p:spPr bwMode="auto">
            <a:xfrm>
              <a:off x="204" y="3993"/>
              <a:ext cx="5352" cy="233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pt-BR" b="1">
                  <a:latin typeface="Calibri" pitchFamily="34" charset="0"/>
                </a:rPr>
                <a:t>FONTE: Kalache &amp; Kickbuch, 1997; In: Guimarães RM &amp; Cunha UGV,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4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2420922"/>
            <a:ext cx="8892480" cy="24314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POLÍTICA NACIONAL DE SAÚDE DA PESSOA IDOSA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18/10/2006</a:t>
            </a:r>
            <a:endParaRPr lang="en-US" sz="44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6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5" descr="Slide34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7"/>
          <p:cNvSpPr>
            <a:spLocks noChangeArrowheads="1"/>
          </p:cNvSpPr>
          <p:nvPr/>
        </p:nvSpPr>
        <p:spPr bwMode="auto">
          <a:xfrm>
            <a:off x="6591698" y="6590908"/>
            <a:ext cx="2453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i="1" dirty="0">
                <a:solidFill>
                  <a:srgbClr val="000000"/>
                </a:solidFill>
                <a:latin typeface="Arial" pitchFamily="34" charset="0"/>
              </a:rPr>
              <a:t>Dr. José Luiz T</a:t>
            </a:r>
            <a:r>
              <a:rPr lang="pt-BR" sz="1600" i="1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pt-BR" sz="1600" i="1" dirty="0">
                <a:solidFill>
                  <a:srgbClr val="000000"/>
                </a:solidFill>
                <a:latin typeface="Arial" pitchFamily="34" charset="0"/>
              </a:rPr>
              <a:t>lles - MS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75656" y="6211915"/>
            <a:ext cx="6000750" cy="64633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Idosos Independentes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580112" y="764707"/>
            <a:ext cx="3714750" cy="120032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Idosos </a:t>
            </a:r>
            <a:r>
              <a:rPr lang="pt-BR" sz="36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vulneráveis  à fragilização</a:t>
            </a:r>
            <a:endParaRPr lang="pt-BR" sz="36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-3069450" y="3130978"/>
            <a:ext cx="684674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</a:rPr>
              <a:t>CAPACIDADE FUNCIONAL</a:t>
            </a:r>
            <a:endParaRPr lang="en-US" sz="3600" b="1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3891143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2286000" y="17145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435203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Slide" r:id="rId4" imgW="5483694" imgH="4112149" progId="PowerPoint.Slide.8">
                  <p:embed/>
                </p:oleObj>
              </mc:Choice>
              <mc:Fallback>
                <p:oleObj name="Slide" r:id="rId4" imgW="5483694" imgH="4112149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5204" name="Text Box 4"/>
          <p:cNvSpPr txBox="1">
            <a:spLocks noChangeArrowheads="1"/>
          </p:cNvSpPr>
          <p:nvPr/>
        </p:nvSpPr>
        <p:spPr bwMode="auto">
          <a:xfrm>
            <a:off x="0" y="2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ESTRATÉGIAS DIFERENCIADAS DE AÇÃO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6572264" y="6521450"/>
            <a:ext cx="25667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i="1" dirty="0" smtClean="0">
                <a:solidFill>
                  <a:srgbClr val="000000"/>
                </a:solidFill>
                <a:latin typeface="Arial" pitchFamily="34" charset="0"/>
              </a:rPr>
              <a:t>Ministério da Saúde, 2006</a:t>
            </a:r>
            <a:endParaRPr lang="pt-BR" sz="1600" i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981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2" grpId="0" animBg="1"/>
      <p:bldP spid="435204" grpId="0" autoUpdateAnimBg="0"/>
    </p:bldLst>
  </p:timing>
</p:sld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erfil">
  <a:themeElements>
    <a:clrScheme name="Per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er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r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lanagem">
  <a:themeElements>
    <a:clrScheme name="Planagem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Planagem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Planagem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agem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agem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agem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agem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7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erfil">
  <a:themeElements>
    <a:clrScheme name="Per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er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r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Perfil">
  <a:themeElements>
    <a:clrScheme name="Per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er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r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ediano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5953</TotalTime>
  <Words>2447</Words>
  <Application>Microsoft Office PowerPoint</Application>
  <PresentationFormat>Apresentação na tela (4:3)</PresentationFormat>
  <Paragraphs>498</Paragraphs>
  <Slides>145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15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145</vt:i4>
      </vt:variant>
    </vt:vector>
  </HeadingPairs>
  <TitlesOfParts>
    <vt:vector size="163" baseType="lpstr">
      <vt:lpstr>Perfil</vt:lpstr>
      <vt:lpstr>Tema do Office</vt:lpstr>
      <vt:lpstr>1_Tema do Office</vt:lpstr>
      <vt:lpstr>4_Tema do Office</vt:lpstr>
      <vt:lpstr>1_Perfil</vt:lpstr>
      <vt:lpstr>Estrutura padrão</vt:lpstr>
      <vt:lpstr>2_Tema do Office</vt:lpstr>
      <vt:lpstr>2_Perfil</vt:lpstr>
      <vt:lpstr>1_Estrutura padrão</vt:lpstr>
      <vt:lpstr>Planagem</vt:lpstr>
      <vt:lpstr>Office Theme</vt:lpstr>
      <vt:lpstr>47_Estrutura padrão</vt:lpstr>
      <vt:lpstr>Mediano</vt:lpstr>
      <vt:lpstr>3_Tema do Office</vt:lpstr>
      <vt:lpstr>9_Tema do Office</vt:lpstr>
      <vt:lpstr>Microsoft Word Picture</vt:lpstr>
      <vt:lpstr>Document</vt:lpstr>
      <vt:lpstr>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Evolução da esperança de vida ao nascer no Brasil – 1910 a 2010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ENVELHECIMENTO SOCIAL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Distribuição (%) dos idosos segundo doenças crônicas referidas. São Paulo, Estudo SABE, 2010.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Distribuição (%) dos idosos segundo a necessidade de cuidado. Município de São Paulo. Estudo SABE, 2006. (n=1413)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Sobrecarga é um efeito causado por uma situação que mantém uma alta tensão por um longo período de tempo de forma contínua ou com interrupções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POLÍTICAS PÚBLICAS PARA O SEGMENTO IDOSO TÊM QUE SER  DE ESTADO E NÃO DE GOVERNO!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Escola de Enfermagem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Yeda Aparecida O. Duarte</dc:creator>
  <cp:lastModifiedBy>Yeda Aparecida de Oliveira Duarte</cp:lastModifiedBy>
  <cp:revision>651</cp:revision>
  <dcterms:created xsi:type="dcterms:W3CDTF">2000-12-26T03:21:56Z</dcterms:created>
  <dcterms:modified xsi:type="dcterms:W3CDTF">2015-05-20T13:37:47Z</dcterms:modified>
</cp:coreProperties>
</file>