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1" r:id="rId2"/>
    <p:sldId id="291" r:id="rId3"/>
    <p:sldId id="312" r:id="rId4"/>
    <p:sldId id="273" r:id="rId5"/>
    <p:sldId id="310" r:id="rId6"/>
    <p:sldId id="307" r:id="rId7"/>
    <p:sldId id="311" r:id="rId8"/>
    <p:sldId id="283" r:id="rId9"/>
    <p:sldId id="290" r:id="rId10"/>
    <p:sldId id="292" r:id="rId11"/>
    <p:sldId id="284" r:id="rId12"/>
    <p:sldId id="313" r:id="rId13"/>
    <p:sldId id="315" r:id="rId14"/>
    <p:sldId id="314" r:id="rId15"/>
    <p:sldId id="319" r:id="rId16"/>
    <p:sldId id="280" r:id="rId17"/>
    <p:sldId id="285" r:id="rId18"/>
    <p:sldId id="299" r:id="rId19"/>
    <p:sldId id="286" r:id="rId20"/>
    <p:sldId id="316" r:id="rId21"/>
    <p:sldId id="281" r:id="rId22"/>
    <p:sldId id="274" r:id="rId23"/>
    <p:sldId id="282" r:id="rId24"/>
    <p:sldId id="277" r:id="rId25"/>
    <p:sldId id="278" r:id="rId26"/>
    <p:sldId id="295" r:id="rId27"/>
    <p:sldId id="279" r:id="rId28"/>
    <p:sldId id="293" r:id="rId29"/>
    <p:sldId id="301" r:id="rId30"/>
    <p:sldId id="297" r:id="rId31"/>
    <p:sldId id="296" r:id="rId32"/>
    <p:sldId id="298" r:id="rId33"/>
    <p:sldId id="300" r:id="rId34"/>
    <p:sldId id="303" r:id="rId35"/>
    <p:sldId id="276" r:id="rId36"/>
    <p:sldId id="287" r:id="rId37"/>
    <p:sldId id="31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8" autoAdjust="0"/>
    <p:restoredTop sz="94662" autoAdjust="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9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D7E1E-E519-4CA2-9AC8-15EA0324D835}" type="datetimeFigureOut">
              <a:rPr lang="pt-BR" smtClean="0"/>
              <a:t>07/11/2016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F9865-9C80-4937-857E-80B3B3B090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29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62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62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94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436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602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564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79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8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741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59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19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72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702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28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519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632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7664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540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831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12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053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653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591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22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887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522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454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844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94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24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397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59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45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113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F9865-9C80-4937-857E-80B3B3B090C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59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gif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heckmanequation.org/portugues" TargetMode="External"/><Relationship Id="rId3" Type="http://schemas.openxmlformats.org/officeDocument/2006/relationships/notesSlide" Target="../notesSlides/notesSlide15.xml"/><Relationship Id="rId7" Type="http://schemas.openxmlformats.org/officeDocument/2006/relationships/hyperlink" Target="http://heckmanequation.org/heckman-equation#flash_video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../media/media1.mp4"/><Relationship Id="rId7" Type="http://schemas.openxmlformats.org/officeDocument/2006/relationships/image" Target="../media/image1.jpeg"/><Relationship Id="rId2" Type="http://schemas.microsoft.com/office/2007/relationships/media" Target="../media/media1.mp4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2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10" Type="http://schemas.openxmlformats.org/officeDocument/2006/relationships/image" Target="../media/image17.jpe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8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9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1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23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5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26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27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28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29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30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32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93pR1z9jz0" TargetMode="External"/><Relationship Id="rId3" Type="http://schemas.openxmlformats.org/officeDocument/2006/relationships/video" Target="../media/media2.mp4"/><Relationship Id="rId7" Type="http://schemas.openxmlformats.org/officeDocument/2006/relationships/image" Target="../media/image34.jpeg"/><Relationship Id="rId2" Type="http://schemas.microsoft.com/office/2007/relationships/media" Target="../media/media2.mp4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jpg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164723" cy="20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048000"/>
            <a:ext cx="9144000" cy="3810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pt-BR" b="1" dirty="0" smtClean="0"/>
          </a:p>
          <a:p>
            <a:pPr algn="l"/>
            <a:r>
              <a:rPr lang="pt-BR" sz="4800" b="1" dirty="0" smtClean="0"/>
              <a:t>A Criança e as </a:t>
            </a:r>
            <a:r>
              <a:rPr lang="pt-BR" sz="4800" b="1" dirty="0"/>
              <a:t>P</a:t>
            </a:r>
            <a:r>
              <a:rPr lang="pt-BR" sz="4800" b="1" dirty="0" smtClean="0"/>
              <a:t>olíticas Públicas de Saúde: </a:t>
            </a:r>
            <a:r>
              <a:rPr lang="pt-BR" sz="4800" b="1" dirty="0"/>
              <a:t>P</a:t>
            </a:r>
            <a:r>
              <a:rPr lang="pt-BR" sz="4800" b="1" dirty="0" smtClean="0"/>
              <a:t>anorama Histórico </a:t>
            </a: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2600" dirty="0" smtClean="0"/>
              <a:t> </a:t>
            </a:r>
            <a:endParaRPr lang="pt-BR" sz="2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4379433" y="6172200"/>
            <a:ext cx="47850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b="1" dirty="0"/>
              <a:t>Kátia Valéria M</a:t>
            </a:r>
            <a:r>
              <a:rPr lang="pt-BR" sz="2800" b="1" dirty="0" smtClean="0"/>
              <a:t>anhabusque</a:t>
            </a:r>
            <a:endParaRPr lang="pt-BR" sz="28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228600" y="533400"/>
            <a:ext cx="624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Disciplina </a:t>
            </a:r>
            <a:r>
              <a:rPr lang="pt-BR" sz="4000" dirty="0"/>
              <a:t>de Pós Graduação</a:t>
            </a:r>
            <a:r>
              <a:rPr lang="pt-BR" sz="4000" dirty="0" smtClean="0"/>
              <a:t>: PSP 5700</a:t>
            </a:r>
          </a:p>
          <a:p>
            <a:r>
              <a:rPr lang="pt-BR" altLang="pt-BR" sz="2400" b="1" dirty="0"/>
              <a:t>DESENVOLVIMENTO INFANTIL</a:t>
            </a:r>
            <a:endParaRPr lang="pt-BR" sz="2400" b="1" dirty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9533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-486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/>
              <a:t>Puericultura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835564" y="2331880"/>
            <a:ext cx="4327235" cy="3667698"/>
          </a:xfrm>
          <a:prstGeom prst="roundRect">
            <a:avLst/>
          </a:prstGeom>
          <a:noFill/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Década de 1950 </a:t>
            </a:r>
            <a:endParaRPr lang="pt-BR" sz="4400" b="1" dirty="0">
              <a:solidFill>
                <a:schemeClr val="tx1"/>
              </a:solidFill>
            </a:endParaRPr>
          </a:p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800" dirty="0">
                <a:solidFill>
                  <a:schemeClr val="tx1"/>
                </a:solidFill>
              </a:rPr>
              <a:t>perda da importância da Puericultura para uma assistência mais curativa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50889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/>
              <a:t>Puericultura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43000" y="1612710"/>
            <a:ext cx="7772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800" b="1" dirty="0" smtClean="0"/>
              <a:t>Década de 1960 </a:t>
            </a:r>
            <a:r>
              <a:rPr lang="pt-BR" sz="2400" dirty="0" smtClean="0"/>
              <a:t>– novas estratégias como medicina preventiva e a medicina comunitária trazidas dos EUA são incorporadas.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</a:rPr>
              <a:t>Década de 1990 – considerada a “década do cérebro”; </a:t>
            </a:r>
            <a:r>
              <a:rPr lang="pt-BR" sz="2400" dirty="0" smtClean="0"/>
              <a:t>a puericultura passa a se basear em evidências científicas e o </a:t>
            </a:r>
            <a:r>
              <a:rPr lang="pt-BR" sz="2400" b="1" dirty="0" smtClean="0"/>
              <a:t>desenvolvimento infantil floresce </a:t>
            </a:r>
            <a:r>
              <a:rPr lang="pt-BR" sz="2400" dirty="0" smtClean="0"/>
              <a:t>principalmente nos EUA, Reino Unido e Canadá, chegando ao Brasil em especial após 2009.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28929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 smtClean="0"/>
              <a:t>Constituição Federal 1988</a:t>
            </a:r>
            <a:endParaRPr lang="pt-BR" sz="4000" b="1" dirty="0"/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78257" y="2057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 rot="10800000" flipV="1">
            <a:off x="1196454" y="2166933"/>
            <a:ext cx="75437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1980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e 1990</a:t>
            </a:r>
            <a:r>
              <a:rPr lang="pt-BR" sz="2400" dirty="0"/>
              <a:t>, houve muitas conquistas sociais no âmbito da saúde, por meio da </a:t>
            </a:r>
            <a:r>
              <a:rPr lang="pt-BR" sz="2400" dirty="0" smtClean="0"/>
              <a:t>Constituição </a:t>
            </a:r>
            <a:r>
              <a:rPr lang="pt-BR" sz="2400" dirty="0"/>
              <a:t>Federal de 1988, das Leis Orgânicas Municipais e, posteriormente, as Leis </a:t>
            </a:r>
            <a:r>
              <a:rPr lang="pt-BR" sz="2400" dirty="0" smtClean="0"/>
              <a:t>Orgânicas 8.080 e 8.142 de 1990</a:t>
            </a:r>
          </a:p>
          <a:p>
            <a:pPr algn="just"/>
            <a:endParaRPr lang="pt-BR" sz="2400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Grandes transformações </a:t>
            </a:r>
            <a:r>
              <a:rPr lang="pt-BR" sz="2400" dirty="0"/>
              <a:t>no modelo de saúde </a:t>
            </a:r>
            <a:r>
              <a:rPr lang="pt-BR" sz="2400" dirty="0" smtClean="0"/>
              <a:t>brasileiro, </a:t>
            </a:r>
            <a:r>
              <a:rPr lang="pt-BR" sz="2400" dirty="0"/>
              <a:t>bem como no que diz respeito à saúde da criança. </a:t>
            </a:r>
            <a:endParaRPr lang="pt-BR" sz="2400" dirty="0" smtClean="0"/>
          </a:p>
          <a:p>
            <a:pPr algn="just"/>
            <a:endParaRPr lang="pt-BR" sz="2400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 </a:t>
            </a:r>
            <a:r>
              <a:rPr lang="pt-BR" sz="2400" dirty="0"/>
              <a:t>declínio importante </a:t>
            </a:r>
            <a:r>
              <a:rPr lang="pt-BR" sz="2400" dirty="0" smtClean="0"/>
              <a:t>da mortalidade infantil mas ainda </a:t>
            </a:r>
            <a:r>
              <a:rPr lang="pt-BR" sz="2400" dirty="0"/>
              <a:t>existia um longo caminho a percorrer</a:t>
            </a:r>
          </a:p>
        </p:txBody>
      </p:sp>
    </p:spTree>
    <p:extLst>
      <p:ext uri="{BB962C8B-B14F-4D97-AF65-F5344CB8AC3E}">
        <p14:creationId xmlns:p14="http://schemas.microsoft.com/office/powerpoint/2010/main" val="221761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 smtClean="0"/>
              <a:t>Constituição Federal 1988</a:t>
            </a:r>
            <a:endParaRPr lang="pt-BR" sz="4000" b="1" dirty="0"/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78257" y="2057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 rot="10800000" flipV="1">
            <a:off x="1178257" y="2178240"/>
            <a:ext cx="7543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partir de 1984</a:t>
            </a:r>
            <a:r>
              <a:rPr lang="pt-BR" sz="2800" dirty="0"/>
              <a:t>, o Brasil implantou o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Programa de Assistência Integral à Saúde da Criança </a:t>
            </a:r>
            <a:r>
              <a:rPr lang="pt-BR" sz="2800" dirty="0"/>
              <a:t>(PAISC) como estratégia de enfrentamento às adversidades nas condições de saúde da população infantil, especificamente no que se refere à sua sobrevivência</a:t>
            </a:r>
          </a:p>
        </p:txBody>
      </p:sp>
    </p:spTree>
    <p:extLst>
      <p:ext uri="{BB962C8B-B14F-4D97-AF65-F5344CB8AC3E}">
        <p14:creationId xmlns:p14="http://schemas.microsoft.com/office/powerpoint/2010/main" val="382528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 smtClean="0"/>
              <a:t>ECA – </a:t>
            </a:r>
            <a:r>
              <a:rPr lang="pt-BR" sz="4000" b="1" dirty="0" smtClean="0"/>
              <a:t>Estatuto da Criança e do Adolescente</a:t>
            </a:r>
            <a:endParaRPr lang="pt-BR" sz="4000" b="1" dirty="0"/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78257" y="2057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66698" y="1844457"/>
            <a:ext cx="75847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13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de julho de 1990, foi aprovada a Lei n° 8.069, que dispõe sobre o Estatuto da Criança e do Adolescente (ECA), </a:t>
            </a:r>
            <a:r>
              <a:rPr lang="pt-BR" sz="2800" dirty="0"/>
              <a:t>a partir do qual, os mesmos passaram a adquirir de </a:t>
            </a:r>
            <a:r>
              <a:rPr lang="pt-BR" sz="2800" b="1" dirty="0"/>
              <a:t>amplos direitos de proteção de integridade física e psicológica</a:t>
            </a:r>
            <a:r>
              <a:rPr lang="pt-BR" sz="2800" dirty="0"/>
              <a:t>, lazer e bem-estar, devendo ser amparados pela família, comunidade e Estado</a:t>
            </a:r>
          </a:p>
        </p:txBody>
      </p:sp>
      <p:pic>
        <p:nvPicPr>
          <p:cNvPr id="1026" name="Picture 2" descr="Image result for estatuto da criança e do adolesc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5125236"/>
            <a:ext cx="7379841" cy="17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98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Transição do modelo familiar , a criança e o vínculo afetivo</a:t>
            </a:r>
            <a:endParaRPr lang="pt-BR" sz="3600" b="1" dirty="0"/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78257" y="20574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20737" y="5647342"/>
            <a:ext cx="2851955" cy="128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Image result for políticas publicas na saude da crianç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37814"/>
            <a:ext cx="7129887" cy="480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2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chemeClr val="accent2">
                    <a:lumMod val="50000"/>
                  </a:schemeClr>
                </a:solidFill>
              </a:rPr>
              <a:t>Década de 1990 – considerada a “década do </a:t>
            </a: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cérebro” </a:t>
            </a:r>
            <a:endParaRPr lang="pt-BR" sz="1600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1973807"/>
            <a:ext cx="4846599" cy="43434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163808" y="3507074"/>
            <a:ext cx="27515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/>
              <a:t>The Heckman </a:t>
            </a:r>
            <a:r>
              <a:rPr lang="pt-BR" sz="3600" b="1" dirty="0" err="1" smtClean="0"/>
              <a:t>Equation</a:t>
            </a:r>
            <a:endParaRPr lang="pt-BR" sz="3600" b="1" dirty="0" smtClean="0"/>
          </a:p>
          <a:p>
            <a:r>
              <a:rPr lang="pt-BR" sz="1200" b="1" dirty="0">
                <a:hlinkClick r:id="rId7"/>
              </a:rPr>
              <a:t>http://</a:t>
            </a:r>
            <a:r>
              <a:rPr lang="pt-BR" sz="1200" b="1" dirty="0" smtClean="0">
                <a:hlinkClick r:id="rId7"/>
              </a:rPr>
              <a:t>heckmanequation.org/heckman-equation#flash_video</a:t>
            </a:r>
            <a:r>
              <a:rPr lang="pt-BR" sz="1200" b="1" dirty="0" smtClean="0"/>
              <a:t> </a:t>
            </a:r>
          </a:p>
          <a:p>
            <a:endParaRPr lang="pt-BR" sz="1200" b="1" dirty="0"/>
          </a:p>
          <a:p>
            <a:r>
              <a:rPr lang="pt-BR" sz="1200" dirty="0">
                <a:hlinkClick r:id="rId8"/>
              </a:rPr>
              <a:t>http://heckmanequation.org/portugues</a:t>
            </a:r>
            <a:endParaRPr lang="pt-BR" sz="1200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5105400" y="2850292"/>
            <a:ext cx="7943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9979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32161" y="0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/>
              <a:t>Década de 1990 – considerada a “década do cérebro</a:t>
            </a:r>
            <a:r>
              <a:rPr lang="pt-BR" sz="3600" b="1" dirty="0" smtClean="0"/>
              <a:t>”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105400" y="2850292"/>
            <a:ext cx="7943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143294" y="2559620"/>
            <a:ext cx="77721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“A melhoria </a:t>
            </a:r>
            <a:r>
              <a:rPr lang="pt-BR" sz="2400" dirty="0"/>
              <a:t>da </a:t>
            </a:r>
            <a:r>
              <a:rPr lang="pt-BR" sz="2400" dirty="0" smtClean="0"/>
              <a:t>economia se faz fortalecendo </a:t>
            </a:r>
            <a:r>
              <a:rPr lang="pt-BR" sz="2400" dirty="0"/>
              <a:t>a classe média e </a:t>
            </a:r>
            <a:r>
              <a:rPr lang="pt-BR" sz="2400" dirty="0" smtClean="0"/>
              <a:t>reduzindo as desigualdades </a:t>
            </a:r>
            <a:r>
              <a:rPr lang="pt-BR" sz="2400" dirty="0"/>
              <a:t>nacionais. </a:t>
            </a:r>
            <a:r>
              <a:rPr lang="pt-BR" sz="2400" b="1" dirty="0"/>
              <a:t>Resolver estes desafios começa com o </a:t>
            </a:r>
            <a:r>
              <a:rPr lang="pt-BR" sz="2400" b="1" dirty="0" smtClean="0"/>
              <a:t>investimento no </a:t>
            </a:r>
            <a:r>
              <a:rPr lang="pt-BR" sz="2400" b="1" dirty="0"/>
              <a:t>maior recurso dos Estados Unidos: o seu povo</a:t>
            </a:r>
            <a:r>
              <a:rPr lang="pt-BR" sz="2400" dirty="0"/>
              <a:t>. </a:t>
            </a:r>
            <a:r>
              <a:rPr lang="pt-BR" sz="2400" dirty="0" smtClean="0"/>
              <a:t> Programas voltados para a </a:t>
            </a:r>
            <a:r>
              <a:rPr lang="pt-BR" sz="2400" b="1" dirty="0" smtClean="0"/>
              <a:t>Primeira Infância </a:t>
            </a:r>
            <a:r>
              <a:rPr lang="pt-BR" sz="2400" dirty="0" smtClean="0"/>
              <a:t>com foco na  </a:t>
            </a:r>
            <a:r>
              <a:rPr lang="pt-BR" sz="2400" dirty="0"/>
              <a:t>aprendizagem e </a:t>
            </a:r>
            <a:r>
              <a:rPr lang="pt-BR" sz="2400" dirty="0" smtClean="0"/>
              <a:t>neurodesenvolvimento (de qualidade) para </a:t>
            </a:r>
            <a:r>
              <a:rPr lang="pt-BR" sz="2400" dirty="0"/>
              <a:t>crianças desfavorecidas pode promover habilidades valiosas, </a:t>
            </a:r>
            <a:r>
              <a:rPr lang="pt-BR" sz="2400" b="1" dirty="0"/>
              <a:t>fortalecer nossa força de trabalho, crescer nossa economia e reduzir a despesa </a:t>
            </a:r>
            <a:r>
              <a:rPr lang="pt-BR" sz="2400" b="1" dirty="0" smtClean="0"/>
              <a:t>social</a:t>
            </a:r>
            <a:r>
              <a:rPr lang="pt-BR" sz="2400" dirty="0" smtClean="0"/>
              <a:t>”. </a:t>
            </a:r>
            <a:endParaRPr lang="pt-BR" sz="2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51" y="1687981"/>
            <a:ext cx="5823960" cy="20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55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chemeClr val="accent2">
                    <a:lumMod val="50000"/>
                  </a:schemeClr>
                </a:solidFill>
              </a:rPr>
              <a:t>Década de 1990 – considerada a “década do cérebro</a:t>
            </a: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105400" y="2850292"/>
            <a:ext cx="7943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848600" y="21336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292721" y="1726173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3" y="1726173"/>
            <a:ext cx="79291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 rot="10800000" flipV="1">
            <a:off x="1333500" y="5836440"/>
            <a:ext cx="7696200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600" b="1" i="1" dirty="0" smtClean="0"/>
              <a:t>Fonte:  </a:t>
            </a:r>
            <a:r>
              <a:rPr lang="en-US" sz="1800" i="1" cap="all" dirty="0" smtClean="0"/>
              <a:t>Heckman</a:t>
            </a:r>
            <a:r>
              <a:rPr lang="en-US" sz="1600" i="1" dirty="0" smtClean="0"/>
              <a:t>, J. Skill Formation and the Economics of Investing in Disadvantaged Children Science 30 June 2006: 312 (5782), 1900-1902. </a:t>
            </a:r>
            <a:r>
              <a:rPr lang="pt-BR" sz="1600" i="1" dirty="0" smtClean="0"/>
              <a:t>[DOI:10.1126/science.1128898</a:t>
            </a:r>
            <a:r>
              <a:rPr lang="pt-BR" sz="2400" i="1" dirty="0" smtClean="0"/>
              <a:t>]</a:t>
            </a:r>
            <a:endParaRPr lang="pt-BR" sz="2200" b="1" dirty="0" smtClean="0"/>
          </a:p>
        </p:txBody>
      </p:sp>
      <p:pic>
        <p:nvPicPr>
          <p:cNvPr id="9" name="o começo da vid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1905000"/>
            <a:ext cx="5486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chemeClr val="accent2">
                    <a:lumMod val="50000"/>
                  </a:schemeClr>
                </a:solidFill>
              </a:rPr>
              <a:t>Década de 1990 – considerada a “década do cérebro</a:t>
            </a: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105400" y="2850292"/>
            <a:ext cx="7943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5" y="1793329"/>
            <a:ext cx="7883127" cy="48863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848600" y="21336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292721" y="1726173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4425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 smtClean="0"/>
              <a:t>A </a:t>
            </a:r>
            <a:r>
              <a:rPr lang="pt-BR" sz="4000" b="1" dirty="0" smtClean="0"/>
              <a:t>infância</a:t>
            </a:r>
            <a:r>
              <a:rPr lang="pt-BR" sz="4000" b="1" dirty="0" smtClean="0"/>
              <a:t> </a:t>
            </a:r>
            <a:r>
              <a:rPr lang="pt-BR" sz="4000" b="1" dirty="0"/>
              <a:t>no contexto histórico da sociedade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295400" y="2743200"/>
            <a:ext cx="3505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1" dirty="0" smtClean="0"/>
              <a:t>“Infante” : </a:t>
            </a:r>
            <a:r>
              <a:rPr lang="pt-BR" sz="2800" dirty="0" smtClean="0"/>
              <a:t> quietinhos</a:t>
            </a:r>
            <a:r>
              <a:rPr lang="pt-BR" sz="2800" dirty="0"/>
              <a:t>, tradução livre do </a:t>
            </a:r>
            <a:r>
              <a:rPr lang="pt-BR" sz="2800" dirty="0" smtClean="0"/>
              <a:t>francês, </a:t>
            </a:r>
            <a:r>
              <a:rPr lang="pt-BR" sz="2800" dirty="0"/>
              <a:t>sem </a:t>
            </a:r>
            <a:r>
              <a:rPr lang="pt-BR" sz="2800" dirty="0" smtClean="0"/>
              <a:t>voz.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95909"/>
            <a:ext cx="2666101" cy="34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Programas e estratégias de saúde </a:t>
            </a:r>
          </a:p>
          <a:p>
            <a:pPr marL="0" indent="0">
              <a:buNone/>
            </a:pP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1990 </a:t>
            </a:r>
            <a:r>
              <a:rPr lang="pt-BR" sz="3600" b="1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2016 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9093986" y="6624563"/>
            <a:ext cx="1051245" cy="4101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848600" y="21336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292721" y="1726173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90892" y="8432273"/>
            <a:ext cx="59708" cy="12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AutoShape 2" descr="Image result for programas sociais de saude da crianç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4" descr="Image result for programas sociais de saude da crianç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6" name="Picture 8" descr="Image result for programas sociais de saude da crianç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57" y="1910565"/>
            <a:ext cx="1474369" cy="209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6319461" y="6490488"/>
            <a:ext cx="446816" cy="46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2060" name="Picture 12" descr="Image result for programas sociais de saude da crianç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24" y="4312280"/>
            <a:ext cx="1629538" cy="200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ospital amigo  da crianç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94" y="4348885"/>
            <a:ext cx="2735887" cy="205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metodo cangu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95" y="1954111"/>
            <a:ext cx="3135317" cy="20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banco de leite mater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01" y="2497049"/>
            <a:ext cx="2346195" cy="33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65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Políticas Públicas de Atenção à Saúde da Criança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E:\RESIDÊNCIA MEDICA\CINE PEDIATRIA\DRA KATIA\IMAGENS\PROGRAMAS FEDERAIS CÇ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685535"/>
            <a:ext cx="4560627" cy="500069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865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000" b="1" dirty="0"/>
              <a:t>Marco legal  da primeira Infância</a:t>
            </a:r>
          </a:p>
          <a:p>
            <a:pPr marL="0" indent="0">
              <a:buNone/>
            </a:pPr>
            <a:r>
              <a:rPr lang="pt-BR" sz="1800" dirty="0"/>
              <a:t>Presidente da Frente Parlamentar Mista da Primeira Infância </a:t>
            </a:r>
          </a:p>
          <a:p>
            <a:pPr marL="0" indent="0">
              <a:buNone/>
            </a:pPr>
            <a:r>
              <a:rPr lang="pt-BR" sz="1800" dirty="0" smtClean="0"/>
              <a:t>Deputado </a:t>
            </a:r>
            <a:r>
              <a:rPr lang="pt-BR" sz="1800" dirty="0"/>
              <a:t>Osmar Terra - RS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+mn-lt"/>
              </a:rPr>
              <a:t>Disciplina </a:t>
            </a:r>
            <a:r>
              <a:rPr lang="pt-BR" altLang="pt-BR" sz="2000" dirty="0" smtClean="0">
                <a:latin typeface="+mn-lt"/>
              </a:rPr>
              <a:t> PSP 5700 -  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2163296"/>
            <a:ext cx="3313724" cy="38126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2" y="2697492"/>
            <a:ext cx="4254747" cy="3057528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4639432" y="2641764"/>
            <a:ext cx="3273511" cy="55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507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000" b="1" dirty="0" smtClean="0"/>
              <a:t>Marco </a:t>
            </a:r>
            <a:r>
              <a:rPr lang="pt-BR" sz="4000" b="1" dirty="0"/>
              <a:t>legal  da primeira Infância</a:t>
            </a:r>
          </a:p>
          <a:p>
            <a:pPr marL="0" indent="0">
              <a:buNone/>
            </a:pPr>
            <a:r>
              <a:rPr lang="pt-BR" sz="1400" dirty="0" smtClean="0"/>
              <a:t>Presidente da Frente Parlamentar Mista da Primeira Infância </a:t>
            </a:r>
          </a:p>
          <a:p>
            <a:pPr marL="0" indent="0">
              <a:buNone/>
            </a:pPr>
            <a:r>
              <a:rPr lang="pt-BR" sz="1400" dirty="0" smtClean="0"/>
              <a:t>Deputado Osmar Terra - RS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+mn-lt"/>
              </a:rPr>
              <a:t>Disciplina </a:t>
            </a:r>
            <a:r>
              <a:rPr lang="pt-BR" altLang="pt-BR" sz="2000" dirty="0" smtClean="0">
                <a:latin typeface="+mn-lt"/>
              </a:rPr>
              <a:t> PSP 5700 -  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2180972"/>
            <a:ext cx="7636568" cy="4219827"/>
          </a:xfrm>
          <a:prstGeom prst="rect">
            <a:avLst/>
          </a:prstGeom>
        </p:spPr>
      </p:pic>
      <p:pic>
        <p:nvPicPr>
          <p:cNvPr id="12" name="Imagem 11" descr="Sem títul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433" y="2610274"/>
            <a:ext cx="7636568" cy="1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-7438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000" b="1" dirty="0"/>
              <a:t>Marco </a:t>
            </a:r>
            <a:r>
              <a:rPr lang="pt-BR" sz="4000" b="1" dirty="0" smtClean="0"/>
              <a:t>Legal  </a:t>
            </a:r>
            <a:r>
              <a:rPr lang="pt-BR" sz="4000" b="1" dirty="0"/>
              <a:t>da </a:t>
            </a:r>
            <a:r>
              <a:rPr lang="pt-BR" sz="4000" b="1" dirty="0" err="1" smtClean="0"/>
              <a:t>Pdrimeira</a:t>
            </a:r>
            <a:r>
              <a:rPr lang="pt-BR" sz="4000" b="1" dirty="0" smtClean="0"/>
              <a:t> </a:t>
            </a:r>
            <a:r>
              <a:rPr lang="pt-BR" sz="4000" b="1" dirty="0"/>
              <a:t>Infância</a:t>
            </a:r>
          </a:p>
          <a:p>
            <a:pPr marL="0" indent="0">
              <a:buNone/>
            </a:pPr>
            <a:r>
              <a:rPr lang="pt-BR" sz="1400" dirty="0"/>
              <a:t>Presidente da Frente Parlamentar Mista da Primeira Infância </a:t>
            </a:r>
          </a:p>
          <a:p>
            <a:pPr marL="0" indent="0">
              <a:buNone/>
            </a:pPr>
            <a:r>
              <a:rPr lang="pt-BR" sz="1400" dirty="0" smtClean="0"/>
              <a:t>Deputado </a:t>
            </a:r>
            <a:r>
              <a:rPr lang="pt-BR" sz="1400" dirty="0"/>
              <a:t>Osmar Terra - RS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+mn-lt"/>
              </a:rPr>
              <a:t>Disciplina </a:t>
            </a:r>
            <a:r>
              <a:rPr lang="pt-BR" altLang="pt-BR" sz="2000" dirty="0" smtClean="0">
                <a:latin typeface="+mn-lt"/>
              </a:rPr>
              <a:t>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33" y="2229345"/>
            <a:ext cx="7779367" cy="137695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33682"/>
            <a:ext cx="7467600" cy="1180490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1630569" y="5080366"/>
            <a:ext cx="7132431" cy="250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14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-7438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/>
              <a:t>Marco legal  da primeira Infância</a:t>
            </a:r>
          </a:p>
          <a:p>
            <a:pPr marL="0" indent="0">
              <a:buNone/>
            </a:pPr>
            <a:r>
              <a:rPr lang="pt-BR" sz="1400" dirty="0"/>
              <a:t>Presidente da Frente Parlamentar Mista da Primeira Infância </a:t>
            </a:r>
          </a:p>
          <a:p>
            <a:pPr marL="0" indent="0">
              <a:buNone/>
            </a:pPr>
            <a:r>
              <a:rPr lang="pt-BR" sz="1400" dirty="0"/>
              <a:t>Deputado Osmar Terra - RS </a:t>
            </a:r>
          </a:p>
          <a:p>
            <a:pPr marL="0" indent="0">
              <a:buNone/>
            </a:pPr>
            <a:endParaRPr lang="pt-BR" sz="18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314379" y="135113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0" y="1780834"/>
            <a:ext cx="7708293" cy="2439336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 flipV="1">
            <a:off x="2743200" y="2438400"/>
            <a:ext cx="5631320" cy="17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060665" y="2782239"/>
            <a:ext cx="7313855" cy="6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1076380" y="3113552"/>
            <a:ext cx="7381820" cy="511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1126432" y="4672485"/>
            <a:ext cx="7788968" cy="1631216"/>
          </a:xfrm>
          <a:prstGeom prst="rect">
            <a:avLst/>
          </a:prstGeom>
          <a:solidFill>
            <a:srgbClr val="E9E3B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i="1" dirty="0" smtClean="0"/>
              <a:t>“Estudar </a:t>
            </a:r>
            <a:r>
              <a:rPr lang="pt-BR" sz="2000" i="1" dirty="0"/>
              <a:t>as condições de vida das crianças pobres, fiscalizar o trabalho feminino e infantil, providenciar proteção contra o abuso e a negligência para com menores, inspecionar escolas, disseminar conhecimentos sobre prevenção de doenças aos </a:t>
            </a:r>
            <a:r>
              <a:rPr lang="pt-BR" sz="2000" i="1" dirty="0" smtClean="0"/>
              <a:t>cuidadores, regulamentar a </a:t>
            </a:r>
            <a:r>
              <a:rPr lang="pt-BR" sz="2000" i="1" dirty="0"/>
              <a:t>produção de alimentos infantis enlatados</a:t>
            </a:r>
            <a:r>
              <a:rPr lang="pt-BR" sz="2000" i="1" dirty="0" smtClean="0"/>
              <a:t>” </a:t>
            </a:r>
            <a:r>
              <a:rPr lang="pt-BR" sz="2000" b="1" i="1" dirty="0" smtClean="0"/>
              <a:t>(</a:t>
            </a:r>
            <a:r>
              <a:rPr lang="pt-BR" sz="2000" b="1" i="1" dirty="0" err="1" smtClean="0"/>
              <a:t>Moncorvo</a:t>
            </a:r>
            <a:r>
              <a:rPr lang="pt-BR" sz="2000" b="1" i="1" dirty="0" smtClean="0"/>
              <a:t> Filho - 1913)</a:t>
            </a:r>
            <a:endParaRPr lang="pt-BR" sz="2000" b="1" i="1" dirty="0"/>
          </a:p>
        </p:txBody>
      </p:sp>
    </p:spTree>
    <p:extLst>
      <p:ext uri="{BB962C8B-B14F-4D97-AF65-F5344CB8AC3E}">
        <p14:creationId xmlns:p14="http://schemas.microsoft.com/office/powerpoint/2010/main" val="132533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Políticas Públicas de Atenção à Saúde da Criança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352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14800" y="2743200"/>
            <a:ext cx="4191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90655"/>
            <a:ext cx="7570083" cy="305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000" b="1" dirty="0"/>
              <a:t>Marco </a:t>
            </a:r>
            <a:r>
              <a:rPr lang="pt-BR" sz="4000" b="1" dirty="0" smtClean="0"/>
              <a:t>Legal  </a:t>
            </a:r>
            <a:r>
              <a:rPr lang="pt-BR" sz="4000" b="1" dirty="0"/>
              <a:t>da </a:t>
            </a:r>
            <a:r>
              <a:rPr lang="pt-BR" sz="4000" b="1" dirty="0" smtClean="0"/>
              <a:t>Primeira </a:t>
            </a:r>
            <a:r>
              <a:rPr lang="pt-BR" sz="4000" b="1" dirty="0"/>
              <a:t>Infância</a:t>
            </a:r>
          </a:p>
          <a:p>
            <a:pPr marL="0" indent="0">
              <a:buNone/>
            </a:pPr>
            <a:r>
              <a:rPr lang="pt-BR" sz="1400" dirty="0"/>
              <a:t>Presidente da Frente Parlamentar Mista da Primeira Infância </a:t>
            </a:r>
          </a:p>
          <a:p>
            <a:pPr marL="0" indent="0">
              <a:buNone/>
            </a:pPr>
            <a:r>
              <a:rPr lang="pt-BR" sz="1400" dirty="0"/>
              <a:t>Deputado Osmar Terra - RS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642211" y="2401879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48041" y="2654727"/>
            <a:ext cx="77595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São Paulo  </a:t>
            </a:r>
          </a:p>
          <a:p>
            <a:r>
              <a:rPr lang="pt-BR" sz="3200" b="1" dirty="0" smtClean="0"/>
              <a:t>Primeiríssima Infância: </a:t>
            </a:r>
          </a:p>
          <a:p>
            <a:r>
              <a:rPr lang="pt-BR" sz="3200" b="1" dirty="0" smtClean="0"/>
              <a:t>0 – 3anos </a:t>
            </a:r>
          </a:p>
          <a:p>
            <a:r>
              <a:rPr lang="pt-BR" sz="3200" dirty="0" smtClean="0"/>
              <a:t>Puericultura </a:t>
            </a:r>
            <a:endParaRPr lang="pt-BR" sz="3200" dirty="0"/>
          </a:p>
          <a:p>
            <a:r>
              <a:rPr lang="pt-BR" sz="3200" dirty="0" smtClean="0"/>
              <a:t>Práticas Ampliadas</a:t>
            </a:r>
          </a:p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07" y="2771211"/>
            <a:ext cx="3553773" cy="27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46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/>
              <a:t>1º Congresso Brasileiro de Proteção à </a:t>
            </a:r>
            <a:r>
              <a:rPr lang="pt-BR" sz="3600" b="1" dirty="0" smtClean="0"/>
              <a:t>Criança – 1922 - RJ</a:t>
            </a:r>
            <a:endParaRPr lang="pt-BR" sz="3600" b="1" dirty="0"/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642211" y="2401879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90800"/>
            <a:ext cx="7581001" cy="2819399"/>
          </a:xfrm>
          <a:prstGeom prst="rect">
            <a:avLst/>
          </a:prstGeom>
          <a:noFill/>
        </p:spPr>
      </p:pic>
      <p:cxnSp>
        <p:nvCxnSpPr>
          <p:cNvPr id="10" name="Conector reto 9"/>
          <p:cNvCxnSpPr/>
          <p:nvPr/>
        </p:nvCxnSpPr>
        <p:spPr>
          <a:xfrm>
            <a:off x="5239776" y="3600734"/>
            <a:ext cx="1221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562600" y="3950732"/>
            <a:ext cx="12210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6783658" y="3276600"/>
            <a:ext cx="175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7886700" y="4267200"/>
            <a:ext cx="759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1219200" y="45720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6083663" y="4572000"/>
            <a:ext cx="699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4800600" y="6050801"/>
            <a:ext cx="38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Moncorvo</a:t>
            </a:r>
            <a:r>
              <a:rPr lang="pt-BR" dirty="0" smtClean="0"/>
              <a:t> Filho – </a:t>
            </a:r>
            <a:r>
              <a:rPr lang="pt-BR" b="1" dirty="0" smtClean="0"/>
              <a:t>“</a:t>
            </a:r>
            <a:r>
              <a:rPr lang="pt-BR" b="1" dirty="0" err="1" smtClean="0"/>
              <a:t>intersetorielidade</a:t>
            </a:r>
            <a:r>
              <a:rPr lang="pt-BR" b="1" dirty="0" smtClean="0"/>
              <a:t>”</a:t>
            </a:r>
            <a:endParaRPr lang="pt-BR" b="1" dirty="0"/>
          </a:p>
        </p:txBody>
      </p:sp>
      <p:sp>
        <p:nvSpPr>
          <p:cNvPr id="27" name="Elipse 26"/>
          <p:cNvSpPr/>
          <p:nvPr/>
        </p:nvSpPr>
        <p:spPr>
          <a:xfrm>
            <a:off x="6083663" y="4714733"/>
            <a:ext cx="2452595" cy="914400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218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Evidências científicas – Pediatria Desenvolvimentista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642211" y="2401879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2" y="2057400"/>
            <a:ext cx="778896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1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 smtClean="0"/>
              <a:t>História da criança , história de abandono </a:t>
            </a:r>
            <a:r>
              <a:rPr lang="pt-BR" sz="4000" b="1" dirty="0" smtClean="0"/>
              <a:t>....</a:t>
            </a:r>
            <a:endParaRPr lang="pt-BR" sz="40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219200" y="2286000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O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período 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colonial</a:t>
            </a:r>
            <a:r>
              <a:rPr lang="pt-BR" sz="2800" dirty="0" smtClean="0"/>
              <a:t>, marcado </a:t>
            </a:r>
            <a:r>
              <a:rPr lang="pt-BR" sz="2800" dirty="0"/>
              <a:t>por muitas barbáries que contribuíram efetivamente para os altos índices de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Mortalidade Infantil (MI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t-BR" sz="2800" dirty="0"/>
              <a:t>os quais se mantinham próximos a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70%</a:t>
            </a:r>
            <a:r>
              <a:rPr lang="pt-BR" sz="2800" dirty="0"/>
              <a:t>. As crianças eram vistas como um instrumento para as famílias, agentes passivos, amedrontadas pelos cruéis castigos físicos</a:t>
            </a:r>
          </a:p>
        </p:txBody>
      </p:sp>
    </p:spTree>
    <p:extLst>
      <p:ext uri="{BB962C8B-B14F-4D97-AF65-F5344CB8AC3E}">
        <p14:creationId xmlns:p14="http://schemas.microsoft.com/office/powerpoint/2010/main" val="3681457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3600" b="1" dirty="0" smtClean="0"/>
              <a:t>Amor , afeto , nutrição adequada, </a:t>
            </a:r>
            <a:r>
              <a:rPr lang="pt-BR" sz="3600" b="1" dirty="0" err="1" smtClean="0"/>
              <a:t>neuroestimulação</a:t>
            </a:r>
            <a:r>
              <a:rPr lang="pt-BR" sz="3600" b="1" dirty="0" smtClean="0"/>
              <a:t> ...</a:t>
            </a: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352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14800" y="2743200"/>
            <a:ext cx="4191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0510" y="1624436"/>
            <a:ext cx="7696200" cy="51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Resultado de imagem para MIL DIA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167204">
            <a:off x="5140157" y="3156466"/>
            <a:ext cx="3663397" cy="1547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948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5400" b="1" dirty="0" smtClean="0"/>
              <a:t>1000 dias</a:t>
            </a:r>
            <a:endParaRPr lang="pt-BR" sz="54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352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14800" y="2743200"/>
            <a:ext cx="4191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973132" y="1670754"/>
            <a:ext cx="7942268" cy="4999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O período intrauterino até os dois primeiros anos de vida de um indivíduo é considerado essencial para sua saúde, sendo classificado como os primeiros mil dias de vida;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É considerada uma fase muito importante, visto que o sistema imunológico, o trato gastrointestinal e o cérebro estão em fase de desenvolvimento.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sz="24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 smtClean="0"/>
              <a:t>O conceito dos primeiros mil dias emerge,  baseado em evidências científicas, como uma estratégia de saúde </a:t>
            </a:r>
            <a:r>
              <a:rPr lang="pt-BR" sz="2400" dirty="0" smtClean="0"/>
              <a:t>publica.</a:t>
            </a:r>
            <a:endParaRPr lang="pt-BR" sz="2400" dirty="0" smtClean="0"/>
          </a:p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589469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3650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b="1" dirty="0" err="1" smtClean="0"/>
              <a:t>Neuroestimulação</a:t>
            </a:r>
            <a:r>
              <a:rPr lang="pt-BR" sz="4800" b="1" dirty="0" smtClean="0"/>
              <a:t> </a:t>
            </a:r>
            <a:endParaRPr lang="pt-BR" sz="48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352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14800" y="2743200"/>
            <a:ext cx="4191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884996" y="1678715"/>
            <a:ext cx="8030403" cy="4999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sz="1800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sz="1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8" y="1075901"/>
            <a:ext cx="8381999" cy="578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393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b="1" dirty="0" smtClean="0"/>
              <a:t>Desenvolvimento infantil / amor  </a:t>
            </a:r>
            <a:endParaRPr lang="pt-BR" sz="4400" b="1" dirty="0"/>
          </a:p>
          <a:p>
            <a:endParaRPr lang="pt-BR" sz="2800" b="1" dirty="0" smtClean="0"/>
          </a:p>
          <a:p>
            <a:pPr marL="0" indent="0" algn="just">
              <a:buNone/>
            </a:pPr>
            <a:endParaRPr lang="pt-BR" sz="2800" dirty="0" smtClean="0"/>
          </a:p>
          <a:p>
            <a:pPr marL="0" indent="0" algn="just">
              <a:buNone/>
            </a:pPr>
            <a:endParaRPr lang="pt-B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219200" y="2401879"/>
            <a:ext cx="7696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/>
              <a:t>O aumento de </a:t>
            </a:r>
            <a:r>
              <a:rPr lang="pt-BR" sz="2800" b="1" dirty="0" err="1"/>
              <a:t>glicocorticóides</a:t>
            </a:r>
            <a:r>
              <a:rPr lang="pt-BR" sz="2800" b="1" dirty="0"/>
              <a:t> induzido pelo stress (provocado pelos maus tratos), </a:t>
            </a:r>
            <a:r>
              <a:rPr lang="pt-BR" sz="2800" dirty="0"/>
              <a:t>no período pós-natal imediato, induz à </a:t>
            </a:r>
            <a:r>
              <a:rPr lang="pt-BR" sz="2800" b="1" dirty="0"/>
              <a:t>morte neuronal nos “centros afetivos” 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t-BR" sz="2800" dirty="0" err="1">
                <a:solidFill>
                  <a:schemeClr val="accent6">
                    <a:lumMod val="50000"/>
                  </a:schemeClr>
                </a:solidFill>
              </a:rPr>
              <a:t>Kathol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 et al. 1989) </a:t>
            </a:r>
            <a:r>
              <a:rPr lang="pt-BR" sz="2800" b="1" dirty="0"/>
              <a:t>criando circuito límbico anormal 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(Benes,1994) </a:t>
            </a:r>
            <a:r>
              <a:rPr lang="pt-BR" sz="2800" dirty="0"/>
              <a:t>e danos permanentes no direcionamento da emoção em canais adaptativos </a:t>
            </a:r>
          </a:p>
          <a:p>
            <a:pPr algn="just"/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( </a:t>
            </a:r>
            <a:r>
              <a:rPr lang="pt-BR" sz="2800" dirty="0" err="1">
                <a:solidFill>
                  <a:schemeClr val="accent6">
                    <a:lumMod val="50000"/>
                  </a:schemeClr>
                </a:solidFill>
              </a:rPr>
              <a:t>Dekosky</a:t>
            </a:r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 et al.,1982).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7658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tângulo 2"/>
          <p:cNvSpPr>
            <a:spLocks noChangeArrowheads="1"/>
          </p:cNvSpPr>
          <p:nvPr/>
        </p:nvSpPr>
        <p:spPr bwMode="auto">
          <a:xfrm>
            <a:off x="395286" y="5943600"/>
            <a:ext cx="835342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Vídeo “Construir as Competências dos Adultos para Melhorar o Desempenho das Crianças”, disponível em: </a:t>
            </a:r>
            <a:r>
              <a:rPr lang="pt-BR" altLang="pt-BR" sz="1800" dirty="0">
                <a:solidFill>
                  <a:srgbClr val="0070C0"/>
                </a:solidFill>
                <a:latin typeface="Arial" panose="020B0604020202020204" pitchFamily="34" charset="0"/>
              </a:rPr>
              <a:t>http://youtube/bsFXSH8Z5H0</a:t>
            </a:r>
          </a:p>
        </p:txBody>
      </p:sp>
      <p:sp>
        <p:nvSpPr>
          <p:cNvPr id="9220" name="CaixaDeTexto 2"/>
          <p:cNvSpPr txBox="1">
            <a:spLocks noChangeArrowheads="1"/>
          </p:cNvSpPr>
          <p:nvPr/>
        </p:nvSpPr>
        <p:spPr bwMode="auto">
          <a:xfrm>
            <a:off x="0" y="74593"/>
            <a:ext cx="9143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+mn-lt"/>
              </a:rPr>
              <a:t>Prevenir o estresse tóxico na Primeira Infância </a:t>
            </a:r>
            <a:endParaRPr lang="pt-BR" altLang="pt-BR" b="1" dirty="0" smtClean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latin typeface="+mn-lt"/>
              </a:rPr>
              <a:t> </a:t>
            </a:r>
            <a:r>
              <a:rPr lang="pt-BR" altLang="pt-BR" sz="2800" b="1" dirty="0">
                <a:latin typeface="+mn-lt"/>
              </a:rPr>
              <a:t>Construir Resiliência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3999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83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790433" y="5439624"/>
            <a:ext cx="6247501" cy="11145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053836" y="5383895"/>
            <a:ext cx="1752600" cy="222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Espaço Reservado para Conteúdo 8" descr="o começo da vida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609600"/>
            <a:ext cx="9144001" cy="494148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5551080"/>
            <a:ext cx="9144000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hlinkClick r:id="rId8"/>
              </a:rPr>
              <a:t>https://</a:t>
            </a:r>
            <a:r>
              <a:rPr lang="pt-BR" sz="3600" dirty="0" smtClean="0">
                <a:hlinkClick r:id="rId8"/>
              </a:rPr>
              <a:t>www.youtube.com/watch?v=K93pR1z9jz0</a:t>
            </a:r>
            <a:endParaRPr lang="pt-BR" sz="3600" dirty="0" smtClean="0"/>
          </a:p>
          <a:p>
            <a:r>
              <a:rPr lang="pt-BR" sz="3600" dirty="0" smtClean="0"/>
              <a:t> </a:t>
            </a:r>
            <a:endParaRPr lang="pt-BR" sz="3600" dirty="0"/>
          </a:p>
        </p:txBody>
      </p:sp>
      <p:pic>
        <p:nvPicPr>
          <p:cNvPr id="5" name="trailer o começo da vid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7600" y="637297"/>
            <a:ext cx="5486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1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295399" y="-5687"/>
            <a:ext cx="7966377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4000" i="1" dirty="0"/>
          </a:p>
          <a:p>
            <a:pPr marL="0" indent="0">
              <a:buNone/>
            </a:pPr>
            <a:endParaRPr lang="pt-BR" sz="4000" i="1" dirty="0" smtClean="0"/>
          </a:p>
          <a:p>
            <a:pPr marL="0" indent="0">
              <a:buNone/>
            </a:pPr>
            <a:endParaRPr lang="pt-BR" sz="4000" i="1" dirty="0"/>
          </a:p>
          <a:p>
            <a:pPr marL="0" indent="0" algn="ctr">
              <a:buNone/>
            </a:pPr>
            <a:endParaRPr lang="pt-BR" sz="2000" b="1" dirty="0" smtClean="0"/>
          </a:p>
          <a:p>
            <a:pPr marL="0" indent="0" algn="ctr">
              <a:buNone/>
            </a:pPr>
            <a:endParaRPr lang="pt-BR" sz="2000" b="1" dirty="0"/>
          </a:p>
          <a:p>
            <a:pPr marL="0" indent="0" algn="ctr">
              <a:buNone/>
            </a:pPr>
            <a:r>
              <a:rPr lang="pt-BR" sz="4000" b="1" i="1" dirty="0" smtClean="0"/>
              <a:t>“Pode-se </a:t>
            </a:r>
            <a:r>
              <a:rPr lang="pt-BR" sz="4000" b="1" i="1" dirty="0"/>
              <a:t>reconhecer o valor de um País pelo modo como trata suas </a:t>
            </a:r>
            <a:r>
              <a:rPr lang="pt-BR" sz="4000" b="1" i="1" dirty="0" smtClean="0"/>
              <a:t>crianças”</a:t>
            </a:r>
            <a:r>
              <a:rPr lang="pt-BR" sz="20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20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pt-BR" sz="1800" dirty="0" err="1">
                <a:solidFill>
                  <a:schemeClr val="tx2">
                    <a:lumMod val="50000"/>
                  </a:schemeClr>
                </a:solidFill>
              </a:rPr>
              <a:t>Hamad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, 2002)</a:t>
            </a:r>
            <a:r>
              <a:rPr lang="es-AR" sz="1800" b="1" dirty="0"/>
              <a:t/>
            </a:r>
            <a:br>
              <a:rPr lang="es-AR" sz="1800" b="1" dirty="0"/>
            </a:br>
            <a:endParaRPr lang="pt-BR" sz="20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036130" y="2448045"/>
            <a:ext cx="534992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6172"/>
            <a:ext cx="1295398" cy="12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-5687"/>
            <a:ext cx="6247501" cy="14887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-5687"/>
            <a:ext cx="2098977" cy="148874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chemeClr val="tx1"/>
                </a:solidFill>
              </a:rPr>
              <a:t>Obrigada !</a:t>
            </a:r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42211" y="2401879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91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42211" y="2401879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7411" y="3581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2551569"/>
            <a:ext cx="9144000" cy="4322353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8614" y="3048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i="1" dirty="0"/>
              <a:t>“</a:t>
            </a:r>
            <a:r>
              <a:rPr lang="pt-BR" sz="4000" b="1" i="1" dirty="0"/>
              <a:t>Pode-se reconhecer o valor de um País pelo modo como trata suas crianças”</a:t>
            </a:r>
            <a:r>
              <a:rPr lang="pt-BR" sz="40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40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pt-BR" sz="2800" dirty="0" err="1">
                <a:solidFill>
                  <a:schemeClr val="tx2">
                    <a:lumMod val="50000"/>
                  </a:schemeClr>
                </a:solidFill>
              </a:rPr>
              <a:t>Hamad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, 2002)</a:t>
            </a:r>
            <a:r>
              <a:rPr lang="es-AR" sz="2800" b="1" dirty="0"/>
              <a:t/>
            </a:r>
            <a:br>
              <a:rPr lang="es-AR" sz="2800" b="1" dirty="0"/>
            </a:br>
            <a:endParaRPr lang="pt-BR" sz="2800" b="1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1326454" y="3776250"/>
            <a:ext cx="1950146" cy="643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OBRIGADA !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39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 smtClean="0"/>
              <a:t>A </a:t>
            </a:r>
            <a:r>
              <a:rPr lang="pt-BR" sz="4000" b="1" dirty="0"/>
              <a:t>criança no contexto histórico da sociedade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7467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è"/>
            </a:pP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A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3200" dirty="0">
                <a:solidFill>
                  <a:schemeClr val="accent6">
                    <a:lumMod val="50000"/>
                  </a:schemeClr>
                </a:solidFill>
              </a:rPr>
              <a:t>história da criança abandonada brasileira se dividiu em três </a:t>
            </a:r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fases: </a:t>
            </a:r>
          </a:p>
          <a:p>
            <a:endParaRPr lang="pt-BR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 smtClean="0"/>
              <a:t>Caritativa</a:t>
            </a:r>
            <a:r>
              <a:rPr lang="pt-BR" sz="2800" dirty="0"/>
              <a:t>, até meados do século XIX; </a:t>
            </a:r>
            <a:endParaRPr lang="pt-BR" sz="2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 smtClean="0"/>
              <a:t>Filantrópica</a:t>
            </a:r>
            <a:r>
              <a:rPr lang="pt-BR" sz="2800" dirty="0"/>
              <a:t>, até a década de 1960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 smtClean="0"/>
              <a:t>Estado </a:t>
            </a:r>
            <a:r>
              <a:rPr lang="pt-BR" sz="2800" dirty="0"/>
              <a:t>do Bem Estar Social, últimas décadas do </a:t>
            </a:r>
            <a:r>
              <a:rPr lang="pt-BR" sz="2800" b="1" dirty="0"/>
              <a:t>século XX</a:t>
            </a:r>
            <a:r>
              <a:rPr lang="pt-BR" sz="2800" dirty="0"/>
              <a:t>, fase esta em que a criança torna-se </a:t>
            </a:r>
            <a:r>
              <a:rPr lang="pt-BR" sz="2800" b="1" dirty="0"/>
              <a:t>sujeito de </a:t>
            </a:r>
            <a:r>
              <a:rPr lang="pt-BR" sz="2800" b="1" dirty="0" smtClean="0"/>
              <a:t>direito</a:t>
            </a:r>
            <a:r>
              <a:rPr lang="pt-BR" sz="2800" dirty="0" smtClean="0"/>
              <a:t>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402842" y="6007724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chemeClr val="bg1">
                    <a:lumMod val="50000"/>
                  </a:schemeClr>
                </a:solidFill>
              </a:rPr>
              <a:t>Marcílio ML. História social da criança abandonada. São Paulo: </a:t>
            </a:r>
            <a:r>
              <a:rPr lang="pt-BR" sz="1600" i="1" dirty="0" err="1">
                <a:solidFill>
                  <a:schemeClr val="bg1">
                    <a:lumMod val="50000"/>
                  </a:schemeClr>
                </a:solidFill>
              </a:rPr>
              <a:t>Hucitec</a:t>
            </a:r>
            <a:r>
              <a:rPr lang="pt-BR" sz="1600" i="1" dirty="0">
                <a:solidFill>
                  <a:schemeClr val="bg1">
                    <a:lumMod val="50000"/>
                  </a:schemeClr>
                </a:solidFill>
              </a:rPr>
              <a:t>; 1998. </a:t>
            </a:r>
          </a:p>
        </p:txBody>
      </p:sp>
    </p:spTree>
    <p:extLst>
      <p:ext uri="{BB962C8B-B14F-4D97-AF65-F5344CB8AC3E}">
        <p14:creationId xmlns:p14="http://schemas.microsoft.com/office/powerpoint/2010/main" val="4008800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b="1" dirty="0" smtClean="0"/>
              <a:t>A </a:t>
            </a:r>
            <a:r>
              <a:rPr lang="pt-BR" sz="4000" b="1" dirty="0"/>
              <a:t>criança no contexto histórico da sociedade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126432" y="2644120"/>
            <a:ext cx="7620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 smtClean="0"/>
              <a:t>Durante </a:t>
            </a:r>
            <a:r>
              <a:rPr lang="pt-BR" sz="2800" dirty="0"/>
              <a:t>a Alta Idade Média, a preocupação com o destino dos enjeitados foi institucionalizada: os mosteiros, </a:t>
            </a:r>
            <a:r>
              <a:rPr lang="pt-BR" sz="2800" b="1" dirty="0"/>
              <a:t>procurando erradicar o infanticídio, aceitaram os oblatas</a:t>
            </a:r>
            <a:r>
              <a:rPr lang="pt-BR" sz="2800" dirty="0"/>
              <a:t>, ou seja, enjeitados que deviam seguir a carreira sacerdotal.</a:t>
            </a:r>
            <a:endParaRPr lang="pt-BR" sz="2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2508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b="1" dirty="0" smtClean="0"/>
              <a:t>A </a:t>
            </a:r>
            <a:r>
              <a:rPr lang="pt-BR" sz="4400" b="1" dirty="0"/>
              <a:t>criança no contexto histórico da sociedade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20335" y="6125424"/>
            <a:ext cx="705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Silva LR, </a:t>
            </a:r>
            <a:r>
              <a:rPr lang="pt-BR" sz="1400" i="1" dirty="0" err="1">
                <a:solidFill>
                  <a:schemeClr val="bg1">
                    <a:lumMod val="50000"/>
                  </a:schemeClr>
                </a:solidFill>
              </a:rPr>
              <a:t>Christoffel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 MM, Souza KV. História, conquistas e perspectivas no cuidado à mulher e à criança. Texto &amp; Contexto </a:t>
            </a:r>
            <a:r>
              <a:rPr lang="pt-BR" sz="1400" i="1" dirty="0" err="1">
                <a:solidFill>
                  <a:schemeClr val="bg1">
                    <a:lumMod val="50000"/>
                  </a:schemeClr>
                </a:solidFill>
              </a:rPr>
              <a:t>Enferm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 [Internet]. 2005</a:t>
            </a:r>
            <a:r>
              <a:rPr lang="pt-BR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9" y="1817280"/>
            <a:ext cx="3166793" cy="39739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69997" y="1636290"/>
            <a:ext cx="35019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Fase Filantrópica</a:t>
            </a:r>
          </a:p>
          <a:p>
            <a:r>
              <a:rPr lang="pt-BR" sz="2400" dirty="0" smtClean="0"/>
              <a:t>Hospital Santa Casa de Misericórdia </a:t>
            </a:r>
          </a:p>
          <a:p>
            <a:pPr algn="just"/>
            <a:r>
              <a:rPr lang="pt-BR" sz="1600" dirty="0"/>
              <a:t>de forma cilíndrica e com uma divisória no meio, esse dispositivo era fixado no muro ou na janela da instituição. No tabuleiro inferior da parte externa, o expositor colocava a criança que enjeitava, girava a Roda e puxava um cordão com uma sineta para avisar à vigilante - ou Rodeira - que um bebê acabara de ser abandonado, retirando-se furtivamente do local, sem ser </a:t>
            </a:r>
            <a:r>
              <a:rPr lang="pt-BR" sz="1600" dirty="0" smtClean="0"/>
              <a:t>reconhecido. (originária da Itália medieval)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294553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b="1" dirty="0" smtClean="0"/>
              <a:t>A </a:t>
            </a:r>
            <a:r>
              <a:rPr lang="pt-BR" sz="4400" b="1" dirty="0"/>
              <a:t>criança no contexto histórico da sociedade</a:t>
            </a:r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447800" y="2057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20335" y="6125424"/>
            <a:ext cx="705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Silva LR, </a:t>
            </a:r>
            <a:r>
              <a:rPr lang="pt-BR" sz="1400" i="1" dirty="0" err="1">
                <a:solidFill>
                  <a:schemeClr val="bg1">
                    <a:lumMod val="50000"/>
                  </a:schemeClr>
                </a:solidFill>
              </a:rPr>
              <a:t>Christoffel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 MM, Souza KV. História, conquistas e perspectivas no cuidado à mulher e à criança. Texto &amp; Contexto </a:t>
            </a:r>
            <a:r>
              <a:rPr lang="pt-BR" sz="1400" i="1" dirty="0" err="1">
                <a:solidFill>
                  <a:schemeClr val="bg1">
                    <a:lumMod val="50000"/>
                  </a:schemeClr>
                </a:solidFill>
              </a:rPr>
              <a:t>Enferm</a:t>
            </a:r>
            <a:r>
              <a:rPr lang="pt-BR" sz="1400" i="1" dirty="0">
                <a:solidFill>
                  <a:schemeClr val="bg1">
                    <a:lumMod val="50000"/>
                  </a:schemeClr>
                </a:solidFill>
              </a:rPr>
              <a:t> [Internet]. 2005</a:t>
            </a:r>
            <a:r>
              <a:rPr lang="pt-BR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89" y="1817280"/>
            <a:ext cx="3166793" cy="3733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77887" y="2904202"/>
            <a:ext cx="4150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/>
              <a:t>Código </a:t>
            </a:r>
            <a:r>
              <a:rPr lang="pt-BR" sz="3200" b="1" i="1" dirty="0"/>
              <a:t>de Menores</a:t>
            </a:r>
            <a:r>
              <a:rPr lang="pt-BR" sz="3200" b="1" dirty="0"/>
              <a:t> de 1927</a:t>
            </a:r>
            <a:r>
              <a:rPr lang="pt-BR" sz="3200" dirty="0"/>
              <a:t>, que determinou o fechamento das Rodas</a:t>
            </a:r>
            <a:r>
              <a:rPr lang="pt-BR" sz="3200" dirty="0" smtClean="0"/>
              <a:t>)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008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 smtClean="0"/>
              <a:t>Puericultura: </a:t>
            </a:r>
            <a:r>
              <a:rPr lang="pt-BR" sz="2000" dirty="0" smtClean="0"/>
              <a:t>Latim</a:t>
            </a:r>
            <a:r>
              <a:rPr lang="pt-BR" sz="2000" dirty="0"/>
              <a:t> </a:t>
            </a:r>
            <a:r>
              <a:rPr lang="pt-BR" sz="2000" i="1" dirty="0" err="1"/>
              <a:t>puer</a:t>
            </a:r>
            <a:r>
              <a:rPr lang="pt-BR" sz="2000" dirty="0"/>
              <a:t>, </a:t>
            </a:r>
            <a:r>
              <a:rPr lang="pt-BR" sz="2000" i="1" dirty="0"/>
              <a:t>pueris</a:t>
            </a:r>
            <a:r>
              <a:rPr lang="pt-BR" sz="2000" dirty="0"/>
              <a:t>, que quer dizer "jovem", "juvenil" ou "infantil</a:t>
            </a:r>
            <a:r>
              <a:rPr lang="pt-BR" sz="2000" b="1" dirty="0" smtClean="0"/>
              <a:t>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73133" y="1905000"/>
            <a:ext cx="79723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2800" b="1" dirty="0" smtClean="0"/>
              <a:t>1890</a:t>
            </a:r>
            <a:r>
              <a:rPr lang="pt-BR" sz="2800" dirty="0" smtClean="0"/>
              <a:t> : a Puericultura chega ao Brasil trazida da França por   </a:t>
            </a:r>
            <a:r>
              <a:rPr lang="pt-BR" sz="2800" dirty="0" err="1" smtClean="0"/>
              <a:t>Moncorvo</a:t>
            </a:r>
            <a:r>
              <a:rPr lang="pt-BR" sz="2800" dirty="0" smtClean="0"/>
              <a:t> Filho</a:t>
            </a:r>
          </a:p>
          <a:p>
            <a:pPr algn="just"/>
            <a:endParaRPr lang="pt-BR" sz="28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800" b="1" dirty="0" smtClean="0"/>
              <a:t>1899</a:t>
            </a:r>
            <a:r>
              <a:rPr lang="pt-BR" sz="2800" dirty="0" smtClean="0"/>
              <a:t> – </a:t>
            </a:r>
            <a:r>
              <a:rPr lang="pt-BR" sz="2800" dirty="0" err="1" smtClean="0"/>
              <a:t>Moncorvo</a:t>
            </a:r>
            <a:r>
              <a:rPr lang="pt-BR" sz="2800" dirty="0" smtClean="0"/>
              <a:t> Filho funda o Instituto de Proteção e Assistência à Infância do Rio de Janeiro</a:t>
            </a:r>
          </a:p>
          <a:p>
            <a:pPr algn="just"/>
            <a:endParaRPr lang="pt-BR" sz="2800" dirty="0" smtClean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800" b="1" dirty="0" smtClean="0"/>
              <a:t>Entre 1910 e 1930 </a:t>
            </a:r>
            <a:r>
              <a:rPr lang="pt-BR" sz="2800" dirty="0" smtClean="0"/>
              <a:t>– a Puericultura se institucionaliza na saúde pública e na prática pediátrica</a:t>
            </a:r>
          </a:p>
          <a:p>
            <a:pPr algn="just"/>
            <a:endParaRPr lang="pt-BR" sz="24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667424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15299" y="4734"/>
            <a:ext cx="8346478" cy="685326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pt-BR" sz="4800" b="1" dirty="0"/>
              <a:t>Puericultura </a:t>
            </a:r>
          </a:p>
          <a:p>
            <a:pPr marL="0" indent="0">
              <a:buNone/>
            </a:pPr>
            <a:endParaRPr lang="pt-BR" sz="3600" b="1" dirty="0"/>
          </a:p>
        </p:txBody>
      </p:sp>
      <p:sp>
        <p:nvSpPr>
          <p:cNvPr id="7" name="CaixaDeTexto 3"/>
          <p:cNvSpPr txBox="1">
            <a:spLocks noChangeArrowheads="1"/>
          </p:cNvSpPr>
          <p:nvPr/>
        </p:nvSpPr>
        <p:spPr bwMode="auto">
          <a:xfrm rot="16200000">
            <a:off x="-2438400" y="2527127"/>
            <a:ext cx="56388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 smtClean="0">
                <a:latin typeface="+mn-lt"/>
              </a:rPr>
              <a:t>Disciplina PSP 5700  </a:t>
            </a:r>
            <a:r>
              <a:rPr lang="pt-BR" altLang="pt-BR" sz="2000" dirty="0">
                <a:latin typeface="+mn-lt"/>
              </a:rPr>
              <a:t>-  </a:t>
            </a:r>
            <a:r>
              <a:rPr lang="pt-BR" altLang="pt-BR" sz="2000" dirty="0" smtClean="0">
                <a:latin typeface="+mn-lt"/>
              </a:rPr>
              <a:t>Desenvolvimento Infantil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sz="1600" dirty="0"/>
              <a:t>A Criança e as Políticas Públicas de Saúde: Panorama </a:t>
            </a:r>
            <a:r>
              <a:rPr lang="pt-BR" sz="1600" dirty="0" smtClean="0"/>
              <a:t>Histórico</a:t>
            </a:r>
            <a:r>
              <a:rPr lang="pt-BR" altLang="pt-BR" sz="1600" dirty="0" smtClean="0">
                <a:latin typeface="Arial" panose="020B0604020202020204" pitchFamily="34" charset="0"/>
              </a:rPr>
              <a:t>    </a:t>
            </a:r>
            <a:endParaRPr lang="pt-BR" altLang="pt-BR" sz="1600" dirty="0">
              <a:latin typeface="Arial" panose="020B0604020202020204" pitchFamily="34" charset="0"/>
            </a:endParaRPr>
          </a:p>
        </p:txBody>
      </p:sp>
      <p:pic>
        <p:nvPicPr>
          <p:cNvPr id="8" name="Picture 4" descr="https://scontent-grt2-1.xx.fbcdn.net/v/t34.0-12/13457829_1013216655462498_689210646_n.jpg?oh=1f6b56982242f3973200ef683e8d981b&amp;oe=5761F5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1080"/>
            <a:ext cx="915299" cy="84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915299" y="1371600"/>
            <a:ext cx="6247501" cy="1114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62800" y="1315871"/>
            <a:ext cx="1752600" cy="22291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143000" y="1612710"/>
            <a:ext cx="77724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/>
              <a:t>Em 1940 o governo federal </a:t>
            </a:r>
            <a:r>
              <a:rPr lang="pt-BR" sz="2400" dirty="0" smtClean="0"/>
              <a:t>criou </a:t>
            </a:r>
            <a:r>
              <a:rPr lang="pt-BR" sz="2400" dirty="0"/>
              <a:t>o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Departamento Nacional da Criança</a:t>
            </a:r>
            <a:r>
              <a:rPr lang="pt-BR" sz="2400" dirty="0"/>
              <a:t>, no âmbito do Ministério da Educação e Saúde Pública, nos mesmos moldes de </a:t>
            </a:r>
            <a:r>
              <a:rPr lang="pt-BR" sz="2400" dirty="0" err="1"/>
              <a:t>Moncorvo</a:t>
            </a:r>
            <a:r>
              <a:rPr lang="pt-BR" sz="2400" dirty="0"/>
              <a:t> Filho. </a:t>
            </a:r>
            <a:endParaRPr lang="pt-BR" sz="24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 smtClean="0"/>
              <a:t>Neste </a:t>
            </a:r>
            <a:r>
              <a:rPr lang="pt-BR" sz="2400" dirty="0"/>
              <a:t>período foi criada a cadeira de Clínica de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Moléstias de Crianças </a:t>
            </a:r>
            <a:r>
              <a:rPr lang="pt-BR" sz="2400" dirty="0"/>
              <a:t>nas faculdades de medicina do país localizadas no Rio de janeiro e Bahia , sendo o inicio propriamente dito da pediatria brasileira (ANUARIO DO BRASIL , 1922).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84534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TM03457515[[fn=Exibir]]</Template>
  <TotalTime>1653</TotalTime>
  <Words>1979</Words>
  <Application>Microsoft Office PowerPoint</Application>
  <PresentationFormat>Apresentação na tela (4:3)</PresentationFormat>
  <Paragraphs>265</Paragraphs>
  <Slides>37</Slides>
  <Notes>35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Transmissão</dc:title>
  <dc:creator>Jaque Assumpçao</dc:creator>
  <cp:lastModifiedBy>Usuario</cp:lastModifiedBy>
  <cp:revision>168</cp:revision>
  <dcterms:created xsi:type="dcterms:W3CDTF">2006-08-16T00:00:00Z</dcterms:created>
  <dcterms:modified xsi:type="dcterms:W3CDTF">2016-11-07T20:09:37Z</dcterms:modified>
</cp:coreProperties>
</file>