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3" r:id="rId7"/>
    <p:sldId id="264" r:id="rId8"/>
    <p:sldId id="265" r:id="rId9"/>
    <p:sldId id="279" r:id="rId10"/>
    <p:sldId id="266" r:id="rId11"/>
    <p:sldId id="267" r:id="rId12"/>
    <p:sldId id="280" r:id="rId13"/>
    <p:sldId id="268" r:id="rId14"/>
    <p:sldId id="269" r:id="rId15"/>
    <p:sldId id="276" r:id="rId16"/>
    <p:sldId id="277" r:id="rId17"/>
    <p:sldId id="282" r:id="rId18"/>
    <p:sldId id="271" r:id="rId19"/>
    <p:sldId id="272" r:id="rId20"/>
    <p:sldId id="281" r:id="rId21"/>
    <p:sldId id="273" r:id="rId22"/>
    <p:sldId id="274" r:id="rId23"/>
    <p:sldId id="275" r:id="rId24"/>
    <p:sldId id="278" r:id="rId25"/>
  </p:sldIdLst>
  <p:sldSz cx="9144000" cy="6858000" type="screen4x3"/>
  <p:notesSz cx="7077075" cy="895508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D3189102-FFCC-4734-B66E-65B6386CD916}">
          <p14:sldIdLst>
            <p14:sldId id="256"/>
            <p14:sldId id="257"/>
            <p14:sldId id="258"/>
            <p14:sldId id="259"/>
            <p14:sldId id="260"/>
            <p14:sldId id="263"/>
            <p14:sldId id="264"/>
            <p14:sldId id="265"/>
            <p14:sldId id="279"/>
            <p14:sldId id="266"/>
            <p14:sldId id="267"/>
            <p14:sldId id="280"/>
            <p14:sldId id="268"/>
            <p14:sldId id="269"/>
            <p14:sldId id="276"/>
            <p14:sldId id="277"/>
          </p14:sldIdLst>
        </p14:section>
        <p14:section name="Seção sem Título" id="{C87F45FE-D452-4A1A-BB7B-BB48D1BCCA9B}">
          <p14:sldIdLst>
            <p14:sldId id="282"/>
            <p14:sldId id="271"/>
            <p14:sldId id="272"/>
            <p14:sldId id="281"/>
            <p14:sldId id="273"/>
            <p14:sldId id="274"/>
            <p14:sldId id="275"/>
            <p14:sldId id="278"/>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67050" cy="449263"/>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4008438" y="0"/>
            <a:ext cx="3067050" cy="449263"/>
          </a:xfrm>
          <a:prstGeom prst="rect">
            <a:avLst/>
          </a:prstGeom>
        </p:spPr>
        <p:txBody>
          <a:bodyPr vert="horz" lIns="91440" tIns="45720" rIns="91440" bIns="45720" rtlCol="0"/>
          <a:lstStyle>
            <a:lvl1pPr algn="r">
              <a:defRPr sz="1200"/>
            </a:lvl1pPr>
          </a:lstStyle>
          <a:p>
            <a:fld id="{FCF92A1D-2A52-41BE-98D0-F7599693FE0C}" type="datetimeFigureOut">
              <a:rPr lang="pt-BR" smtClean="0"/>
              <a:t>31/05/2011</a:t>
            </a:fld>
            <a:endParaRPr lang="pt-BR"/>
          </a:p>
        </p:txBody>
      </p:sp>
      <p:sp>
        <p:nvSpPr>
          <p:cNvPr id="4" name="Espaço Reservado para Imagem de Slide 3"/>
          <p:cNvSpPr>
            <a:spLocks noGrp="1" noRot="1" noChangeAspect="1"/>
          </p:cNvSpPr>
          <p:nvPr>
            <p:ph type="sldImg" idx="2"/>
          </p:nvPr>
        </p:nvSpPr>
        <p:spPr>
          <a:xfrm>
            <a:off x="1524000" y="1119188"/>
            <a:ext cx="4029075" cy="30226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708025" y="4310063"/>
            <a:ext cx="5661025" cy="3525837"/>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505825"/>
            <a:ext cx="3067050" cy="449263"/>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4008438" y="8505825"/>
            <a:ext cx="3067050" cy="449263"/>
          </a:xfrm>
          <a:prstGeom prst="rect">
            <a:avLst/>
          </a:prstGeom>
        </p:spPr>
        <p:txBody>
          <a:bodyPr vert="horz" lIns="91440" tIns="45720" rIns="91440" bIns="45720" rtlCol="0" anchor="b"/>
          <a:lstStyle>
            <a:lvl1pPr algn="r">
              <a:defRPr sz="1200"/>
            </a:lvl1pPr>
          </a:lstStyle>
          <a:p>
            <a:fld id="{34F0F4E9-5EF6-4740-A313-7905C6C05365}" type="slidenum">
              <a:rPr lang="pt-BR" smtClean="0"/>
              <a:t>‹nº›</a:t>
            </a:fld>
            <a:endParaRPr lang="pt-BR"/>
          </a:p>
        </p:txBody>
      </p:sp>
    </p:spTree>
    <p:extLst>
      <p:ext uri="{BB962C8B-B14F-4D97-AF65-F5344CB8AC3E}">
        <p14:creationId xmlns:p14="http://schemas.microsoft.com/office/powerpoint/2010/main" val="186890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4F0F4E9-5EF6-4740-A313-7905C6C05365}" type="slidenum">
              <a:rPr lang="pt-BR" smtClean="0"/>
              <a:t>12</a:t>
            </a:fld>
            <a:endParaRPr lang="pt-BR"/>
          </a:p>
        </p:txBody>
      </p:sp>
    </p:spTree>
    <p:extLst>
      <p:ext uri="{BB962C8B-B14F-4D97-AF65-F5344CB8AC3E}">
        <p14:creationId xmlns:p14="http://schemas.microsoft.com/office/powerpoint/2010/main" val="176810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5027508-2ED0-4D57-B5A0-D940421B407F}"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5760B5B-A4F8-456F-916F-A0D9CDC5D764}"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5027508-2ED0-4D57-B5A0-D940421B407F}"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5760B5B-A4F8-456F-916F-A0D9CDC5D764}"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5027508-2ED0-4D57-B5A0-D940421B407F}"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5760B5B-A4F8-456F-916F-A0D9CDC5D764}"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5027508-2ED0-4D57-B5A0-D940421B407F}"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5760B5B-A4F8-456F-916F-A0D9CDC5D764}"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45027508-2ED0-4D57-B5A0-D940421B407F}"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5760B5B-A4F8-456F-916F-A0D9CDC5D764}"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5027508-2ED0-4D57-B5A0-D940421B407F}" type="datetimeFigureOut">
              <a:rPr lang="pt-BR" smtClean="0"/>
              <a:pPr/>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5760B5B-A4F8-456F-916F-A0D9CDC5D764}"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5027508-2ED0-4D57-B5A0-D940421B407F}" type="datetimeFigureOut">
              <a:rPr lang="pt-BR" smtClean="0"/>
              <a:pPr/>
              <a:t>31/05/2011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5760B5B-A4F8-456F-916F-A0D9CDC5D764}"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45027508-2ED0-4D57-B5A0-D940421B407F}" type="datetimeFigureOut">
              <a:rPr lang="pt-BR" smtClean="0"/>
              <a:pPr/>
              <a:t>31/05/2011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5760B5B-A4F8-456F-916F-A0D9CDC5D764}"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5027508-2ED0-4D57-B5A0-D940421B407F}" type="datetimeFigureOut">
              <a:rPr lang="pt-BR" smtClean="0"/>
              <a:pPr/>
              <a:t>31/05/2011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5760B5B-A4F8-456F-916F-A0D9CDC5D764}"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5027508-2ED0-4D57-B5A0-D940421B407F}" type="datetimeFigureOut">
              <a:rPr lang="pt-BR" smtClean="0"/>
              <a:pPr/>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5760B5B-A4F8-456F-916F-A0D9CDC5D764}"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5027508-2ED0-4D57-B5A0-D940421B407F}" type="datetimeFigureOut">
              <a:rPr lang="pt-BR" smtClean="0"/>
              <a:pPr/>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5760B5B-A4F8-456F-916F-A0D9CDC5D764}"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027508-2ED0-4D57-B5A0-D940421B407F}" type="datetimeFigureOut">
              <a:rPr lang="pt-BR" smtClean="0"/>
              <a:pPr/>
              <a:t>31/05/2011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760B5B-A4F8-456F-916F-A0D9CDC5D764}"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7504" y="2130425"/>
            <a:ext cx="9036496" cy="1802631"/>
          </a:xfrm>
        </p:spPr>
        <p:txBody>
          <a:bodyPr/>
          <a:lstStyle/>
          <a:p>
            <a:r>
              <a:rPr lang="en-US" sz="4800" b="1" dirty="0" smtClean="0">
                <a:effectLst>
                  <a:outerShdw blurRad="38100" dist="38100" dir="2700000" algn="tl">
                    <a:srgbClr val="000000">
                      <a:alpha val="43137"/>
                    </a:srgbClr>
                  </a:outerShdw>
                </a:effectLst>
              </a:rPr>
              <a:t>TRIBUTAÇÃO DA RIQUEZA &amp; PROPRIEDADE</a:t>
            </a:r>
            <a:endParaRPr lang="pt-BR" sz="4800" b="1" dirty="0">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99392"/>
            <a:ext cx="9144000" cy="648072"/>
          </a:xfrm>
        </p:spPr>
        <p:txBody>
          <a:bodyPr>
            <a:normAutofit/>
          </a:bodyPr>
          <a:lstStyle/>
          <a:p>
            <a:r>
              <a:rPr lang="en-US" sz="2400" b="1" u="sng" dirty="0" smtClean="0">
                <a:effectLst>
                  <a:outerShdw blurRad="38100" dist="38100" dir="2700000" algn="tl">
                    <a:srgbClr val="000000">
                      <a:alpha val="43137"/>
                    </a:srgbClr>
                  </a:outerShdw>
                </a:effectLst>
              </a:rPr>
              <a:t>IMPACTOS SOBRE A POUPANÇA DEVIDOS À TRIBUTAÇÃO DA RIQUEZA</a:t>
            </a:r>
            <a:endParaRPr lang="pt-BR" sz="24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476672"/>
            <a:ext cx="9144000" cy="6381328"/>
          </a:xfrm>
        </p:spPr>
        <p:txBody>
          <a:bodyPr>
            <a:normAutofit/>
          </a:bodyPr>
          <a:lstStyle/>
          <a:p>
            <a:pPr algn="just"/>
            <a:r>
              <a:rPr lang="en-US" sz="2000" b="1" dirty="0" smtClean="0"/>
              <a:t> CASO (A): </a:t>
            </a:r>
            <a:r>
              <a:rPr lang="en-US" sz="2000" b="1" u="sng" dirty="0" smtClean="0"/>
              <a:t>OFERTA DE POUPANÇA PERFEITAMENTE  INELÁSTICA</a:t>
            </a:r>
          </a:p>
          <a:p>
            <a:pPr algn="just"/>
            <a:r>
              <a:rPr lang="en-US" sz="1800" dirty="0" smtClean="0"/>
              <a:t>DADO UMA ALTERAÇÃO DO RETORNO LÍQUIDO DA POUPANÇA, O EFEITO RENDA (POSITIVO) IGUALA EM MONTANTE AO EFEITO SUBSTITUIÇÃO (NEGATIVO).</a:t>
            </a:r>
            <a:r>
              <a:rPr lang="en-US" sz="1800" b="1" dirty="0"/>
              <a:t> </a:t>
            </a:r>
            <a:r>
              <a:rPr lang="en-US" sz="1800" dirty="0" smtClean="0"/>
              <a:t>O IMPACTO DO TRIBUTO SOBRE A RIQUEZA CONSISTE EM REDUZIR O RETORNO LÍQUIDO (IMPLÍCITO) DA POUPANÇA PELO MONTANTE COMPLETO DO IMPOSTO. A INCIDÊNCIA DESSA TRIBUTAÇÃO, PORTANTO, RECAI INTERGRALMENTE SOBRE O POUPADOR. </a:t>
            </a:r>
          </a:p>
          <a:p>
            <a:pPr marL="0" indent="0">
              <a:buNone/>
            </a:pPr>
            <a:endParaRPr lang="en-US" sz="2000" b="1" dirty="0" smtClean="0"/>
          </a:p>
          <a:p>
            <a:r>
              <a:rPr lang="en-US" sz="2000" b="1" dirty="0" smtClean="0"/>
              <a:t>A TX RETORNO LÍQUIDA ANUAL SERÁ:    </a:t>
            </a:r>
            <a:r>
              <a:rPr lang="en-US" sz="2000" b="1" dirty="0" err="1" smtClean="0"/>
              <a:t>r</a:t>
            </a:r>
            <a:r>
              <a:rPr lang="en-US" sz="2000" b="1" baseline="-25000" dirty="0" err="1" smtClean="0"/>
              <a:t>LÍQ</a:t>
            </a:r>
            <a:r>
              <a:rPr lang="en-US" sz="2000" b="1" dirty="0" smtClean="0"/>
              <a:t>  </a:t>
            </a:r>
            <a:r>
              <a:rPr lang="en-US" sz="2000" b="1" dirty="0"/>
              <a:t>=  </a:t>
            </a:r>
            <a:r>
              <a:rPr lang="en-US" sz="2000" b="1" dirty="0" err="1"/>
              <a:t>r</a:t>
            </a:r>
            <a:r>
              <a:rPr lang="en-US" sz="2000" b="1" baseline="-25000" dirty="0" err="1"/>
              <a:t>B</a:t>
            </a:r>
            <a:r>
              <a:rPr lang="en-US" sz="2000" b="1" dirty="0"/>
              <a:t> .[1 </a:t>
            </a:r>
            <a:r>
              <a:rPr lang="en-US" sz="2000" dirty="0"/>
              <a:t> </a:t>
            </a:r>
            <a:r>
              <a:rPr lang="en-US" sz="2000" b="1" dirty="0"/>
              <a:t>- </a:t>
            </a:r>
            <a:r>
              <a:rPr lang="en-US" sz="2000" b="1" dirty="0" err="1" smtClean="0"/>
              <a:t>t</a:t>
            </a:r>
            <a:r>
              <a:rPr lang="en-US" sz="2000" b="1" baseline="-25000" dirty="0" err="1"/>
              <a:t>S</a:t>
            </a:r>
            <a:r>
              <a:rPr lang="en-US" sz="2000" b="1" dirty="0" smtClean="0"/>
              <a:t>],  </a:t>
            </a:r>
            <a:r>
              <a:rPr lang="en-US" sz="2000" dirty="0" smtClean="0"/>
              <a:t> ONDE: </a:t>
            </a:r>
            <a:r>
              <a:rPr lang="en-US" sz="2000" b="1" dirty="0" err="1" smtClean="0"/>
              <a:t>t</a:t>
            </a:r>
            <a:r>
              <a:rPr lang="en-US" sz="2000" b="1" baseline="-25000" dirty="0" err="1" smtClean="0"/>
              <a:t>S</a:t>
            </a:r>
            <a:r>
              <a:rPr lang="en-US" sz="2000" b="1" dirty="0" smtClean="0"/>
              <a:t>  = </a:t>
            </a:r>
            <a:r>
              <a:rPr lang="en-US" sz="2000" b="1" dirty="0" err="1" smtClean="0"/>
              <a:t>t</a:t>
            </a:r>
            <a:r>
              <a:rPr lang="en-US" sz="2000" b="1" baseline="-25000" dirty="0" err="1" smtClean="0"/>
              <a:t>W</a:t>
            </a:r>
            <a:r>
              <a:rPr lang="en-US" sz="2000" b="1" dirty="0" smtClean="0"/>
              <a:t> .(W/ </a:t>
            </a:r>
            <a:r>
              <a:rPr lang="en-US" sz="2000" b="1" dirty="0" err="1" smtClean="0"/>
              <a:t>R</a:t>
            </a:r>
            <a:r>
              <a:rPr lang="en-US" sz="2000" b="1" baseline="-25000" dirty="0" err="1" smtClean="0"/>
              <a:t>i</a:t>
            </a:r>
            <a:r>
              <a:rPr lang="en-US" sz="2000" b="1" dirty="0" smtClean="0"/>
              <a:t> )</a:t>
            </a:r>
          </a:p>
          <a:p>
            <a:r>
              <a:rPr lang="en-US" sz="2000" b="1" dirty="0" smtClean="0"/>
              <a:t>                                                                        </a:t>
            </a:r>
            <a:r>
              <a:rPr lang="en-US" sz="2000" u="sng" dirty="0" smtClean="0"/>
              <a:t>PORTANTO</a:t>
            </a:r>
            <a:r>
              <a:rPr lang="en-US" sz="2000" dirty="0" smtClean="0"/>
              <a:t>:</a:t>
            </a:r>
            <a:r>
              <a:rPr lang="en-US" sz="2000" b="1" dirty="0" smtClean="0"/>
              <a:t>  </a:t>
            </a:r>
            <a:r>
              <a:rPr lang="en-US" sz="2000" b="1" dirty="0" err="1" smtClean="0"/>
              <a:t>r</a:t>
            </a:r>
            <a:r>
              <a:rPr lang="en-US" sz="2000" b="1" baseline="-25000" dirty="0" err="1" smtClean="0"/>
              <a:t>LÍQ</a:t>
            </a:r>
            <a:r>
              <a:rPr lang="en-US" sz="2000" b="1" dirty="0" smtClean="0"/>
              <a:t>  =  </a:t>
            </a:r>
            <a:r>
              <a:rPr lang="en-US" sz="2000" b="1" dirty="0" err="1" smtClean="0"/>
              <a:t>r</a:t>
            </a:r>
            <a:r>
              <a:rPr lang="en-US" sz="2000" b="1" baseline="-25000" dirty="0" err="1" smtClean="0"/>
              <a:t>B</a:t>
            </a:r>
            <a:r>
              <a:rPr lang="en-US" sz="2000" b="1" dirty="0" smtClean="0"/>
              <a:t> .[1 </a:t>
            </a:r>
            <a:r>
              <a:rPr lang="en-US" sz="2000" dirty="0" smtClean="0"/>
              <a:t> </a:t>
            </a:r>
            <a:r>
              <a:rPr lang="en-US" sz="2000" b="1" dirty="0" smtClean="0"/>
              <a:t>- </a:t>
            </a:r>
            <a:r>
              <a:rPr lang="en-US" sz="2000" b="1" dirty="0" err="1" smtClean="0"/>
              <a:t>t</a:t>
            </a:r>
            <a:r>
              <a:rPr lang="en-US" sz="2000" b="1" baseline="-25000" dirty="0" err="1" smtClean="0"/>
              <a:t>W</a:t>
            </a:r>
            <a:r>
              <a:rPr lang="en-US" sz="2000" b="1" dirty="0" smtClean="0"/>
              <a:t> .(W/ </a:t>
            </a:r>
            <a:r>
              <a:rPr lang="en-US" sz="2000" b="1" dirty="0" err="1" smtClean="0"/>
              <a:t>R</a:t>
            </a:r>
            <a:r>
              <a:rPr lang="en-US" sz="2000" b="1" baseline="-25000" dirty="0" err="1" smtClean="0"/>
              <a:t>i</a:t>
            </a:r>
            <a:r>
              <a:rPr lang="en-US" sz="2000" b="1" dirty="0" smtClean="0"/>
              <a:t> )]</a:t>
            </a:r>
          </a:p>
          <a:p>
            <a:endParaRPr lang="en-US" sz="2000" b="1" dirty="0" smtClean="0"/>
          </a:p>
          <a:p>
            <a:endParaRPr lang="pt-BR" sz="2000" b="1" dirty="0"/>
          </a:p>
        </p:txBody>
      </p:sp>
      <p:cxnSp>
        <p:nvCxnSpPr>
          <p:cNvPr id="5" name="Conector de seta reta 4"/>
          <p:cNvCxnSpPr/>
          <p:nvPr/>
        </p:nvCxnSpPr>
        <p:spPr>
          <a:xfrm rot="5400000" flipH="1" flipV="1">
            <a:off x="539552" y="4869160"/>
            <a:ext cx="2592288"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1835696" y="6165304"/>
            <a:ext cx="4176464"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rot="16200000" flipV="1">
            <a:off x="2339752" y="4869160"/>
            <a:ext cx="2520280" cy="720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a:off x="2483768" y="3501008"/>
            <a:ext cx="2736304" cy="172819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1979712" y="4365104"/>
            <a:ext cx="3168352" cy="122413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 name="CaixaDeTexto 15"/>
          <p:cNvSpPr txBox="1"/>
          <p:nvPr/>
        </p:nvSpPr>
        <p:spPr>
          <a:xfrm>
            <a:off x="5239191" y="4870901"/>
            <a:ext cx="2861232" cy="646331"/>
          </a:xfrm>
          <a:prstGeom prst="rect">
            <a:avLst/>
          </a:prstGeom>
          <a:solidFill>
            <a:srgbClr val="00B050"/>
          </a:solidFill>
          <a:ln w="19050">
            <a:solidFill>
              <a:schemeClr val="tx1"/>
            </a:solidFill>
          </a:ln>
        </p:spPr>
        <p:txBody>
          <a:bodyPr wrap="none" rtlCol="0">
            <a:spAutoFit/>
          </a:bodyPr>
          <a:lstStyle/>
          <a:p>
            <a:r>
              <a:rPr lang="en-US" sz="1200" b="1" u="sng" dirty="0" smtClean="0"/>
              <a:t>DEMANDA DE MERCADO POR RECURSOS</a:t>
            </a:r>
            <a:r>
              <a:rPr lang="en-US" b="1" dirty="0" smtClean="0"/>
              <a:t> </a:t>
            </a:r>
          </a:p>
          <a:p>
            <a:pPr algn="ctr"/>
            <a:r>
              <a:rPr lang="en-US" b="1" dirty="0" smtClean="0"/>
              <a:t>D = D(</a:t>
            </a:r>
            <a:r>
              <a:rPr lang="en-US" b="1" dirty="0" err="1" smtClean="0"/>
              <a:t>r</a:t>
            </a:r>
            <a:r>
              <a:rPr lang="en-US" b="1" baseline="-25000" dirty="0" err="1" smtClean="0"/>
              <a:t>B</a:t>
            </a:r>
            <a:r>
              <a:rPr lang="en-US" b="1" dirty="0" smtClean="0"/>
              <a:t>) </a:t>
            </a:r>
            <a:endParaRPr lang="pt-BR" b="1" dirty="0"/>
          </a:p>
        </p:txBody>
      </p:sp>
      <p:sp>
        <p:nvSpPr>
          <p:cNvPr id="18" name="CaixaDeTexto 17"/>
          <p:cNvSpPr txBox="1"/>
          <p:nvPr/>
        </p:nvSpPr>
        <p:spPr>
          <a:xfrm>
            <a:off x="5148064" y="5570076"/>
            <a:ext cx="3678058" cy="523220"/>
          </a:xfrm>
          <a:prstGeom prst="rect">
            <a:avLst/>
          </a:prstGeom>
          <a:solidFill>
            <a:srgbClr val="FFFF00"/>
          </a:solidFill>
          <a:ln w="19050">
            <a:solidFill>
              <a:schemeClr val="tx1"/>
            </a:solidFill>
          </a:ln>
        </p:spPr>
        <p:txBody>
          <a:bodyPr wrap="none" rtlCol="0">
            <a:spAutoFit/>
          </a:bodyPr>
          <a:lstStyle/>
          <a:p>
            <a:r>
              <a:rPr lang="en-US" sz="1200" b="1" u="sng" dirty="0" smtClean="0"/>
              <a:t>DEMANDA DE RECURSOS PERCEBIDA PELO POUPADOR</a:t>
            </a:r>
          </a:p>
          <a:p>
            <a:pPr algn="ctr"/>
            <a:r>
              <a:rPr lang="en-US" sz="1600" b="1" dirty="0"/>
              <a:t>D = </a:t>
            </a:r>
            <a:r>
              <a:rPr lang="en-US" sz="1600" b="1" dirty="0" smtClean="0"/>
              <a:t>D(</a:t>
            </a:r>
            <a:r>
              <a:rPr lang="en-US" sz="1600" b="1" dirty="0" err="1" smtClean="0"/>
              <a:t>r</a:t>
            </a:r>
            <a:r>
              <a:rPr lang="en-US" sz="1600" b="1" baseline="-25000" dirty="0" err="1" smtClean="0"/>
              <a:t>LÍQ</a:t>
            </a:r>
            <a:r>
              <a:rPr lang="en-US" sz="1600" b="1" dirty="0" smtClean="0"/>
              <a:t>);   </a:t>
            </a:r>
            <a:r>
              <a:rPr lang="en-US" sz="1600" b="1" dirty="0" err="1"/>
              <a:t>r</a:t>
            </a:r>
            <a:r>
              <a:rPr lang="en-US" sz="1600" b="1" baseline="-25000" dirty="0" err="1" smtClean="0"/>
              <a:t>LÍQ</a:t>
            </a:r>
            <a:r>
              <a:rPr lang="en-US" sz="1600" b="1" dirty="0" smtClean="0"/>
              <a:t>  =  </a:t>
            </a:r>
            <a:r>
              <a:rPr lang="en-US" sz="1600" b="1" dirty="0" err="1" smtClean="0"/>
              <a:t>r</a:t>
            </a:r>
            <a:r>
              <a:rPr lang="en-US" sz="1600" b="1" baseline="-25000" dirty="0" err="1" smtClean="0"/>
              <a:t>B</a:t>
            </a:r>
            <a:r>
              <a:rPr lang="en-US" sz="1600" b="1" dirty="0" smtClean="0"/>
              <a:t> .[1</a:t>
            </a:r>
            <a:r>
              <a:rPr lang="en-US" sz="1600" dirty="0" smtClean="0"/>
              <a:t> </a:t>
            </a:r>
            <a:r>
              <a:rPr lang="en-US" sz="1600" b="1" dirty="0" smtClean="0"/>
              <a:t>- </a:t>
            </a:r>
            <a:r>
              <a:rPr lang="en-US" sz="1600" b="1" dirty="0" err="1" smtClean="0"/>
              <a:t>t</a:t>
            </a:r>
            <a:r>
              <a:rPr lang="en-US" sz="1600" b="1" baseline="-25000" dirty="0" err="1" smtClean="0"/>
              <a:t>W</a:t>
            </a:r>
            <a:r>
              <a:rPr lang="en-US" sz="1600" b="1" dirty="0" smtClean="0"/>
              <a:t> .(W/ </a:t>
            </a:r>
            <a:r>
              <a:rPr lang="en-US" sz="1600" b="1" dirty="0" err="1" smtClean="0"/>
              <a:t>R</a:t>
            </a:r>
            <a:r>
              <a:rPr lang="en-US" sz="1600" b="1" baseline="-25000" dirty="0" err="1" smtClean="0"/>
              <a:t>i</a:t>
            </a:r>
            <a:r>
              <a:rPr lang="en-US" sz="1600" b="1" dirty="0" smtClean="0"/>
              <a:t> )] </a:t>
            </a:r>
            <a:endParaRPr lang="pt-BR" sz="1600" b="1" dirty="0"/>
          </a:p>
        </p:txBody>
      </p:sp>
      <p:sp>
        <p:nvSpPr>
          <p:cNvPr id="20" name="Chave esquerda 19"/>
          <p:cNvSpPr/>
          <p:nvPr/>
        </p:nvSpPr>
        <p:spPr>
          <a:xfrm rot="10800000">
            <a:off x="3779912" y="4149080"/>
            <a:ext cx="432048" cy="843769"/>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1" name="CaixaDeTexto 20"/>
          <p:cNvSpPr txBox="1"/>
          <p:nvPr/>
        </p:nvSpPr>
        <p:spPr>
          <a:xfrm>
            <a:off x="4139951" y="4365104"/>
            <a:ext cx="719287" cy="369332"/>
          </a:xfrm>
          <a:prstGeom prst="rect">
            <a:avLst/>
          </a:prstGeom>
          <a:solidFill>
            <a:srgbClr val="FF0000"/>
          </a:solidFill>
          <a:ln w="19050">
            <a:solidFill>
              <a:schemeClr val="tx1"/>
            </a:solidFill>
          </a:ln>
        </p:spPr>
        <p:txBody>
          <a:bodyPr wrap="square" rtlCol="0">
            <a:spAutoFit/>
          </a:bodyPr>
          <a:lstStyle/>
          <a:p>
            <a:r>
              <a:rPr lang="en-US" dirty="0" err="1" smtClean="0"/>
              <a:t>r</a:t>
            </a:r>
            <a:r>
              <a:rPr lang="en-US" baseline="-25000" dirty="0" err="1" smtClean="0"/>
              <a:t>B</a:t>
            </a:r>
            <a:r>
              <a:rPr lang="en-US" dirty="0" smtClean="0"/>
              <a:t> .</a:t>
            </a:r>
            <a:r>
              <a:rPr lang="en-US" dirty="0" err="1" smtClean="0"/>
              <a:t>t</a:t>
            </a:r>
            <a:r>
              <a:rPr lang="en-US" baseline="-25000" dirty="0" err="1" smtClean="0"/>
              <a:t>S</a:t>
            </a:r>
            <a:r>
              <a:rPr lang="en-US" dirty="0" smtClean="0"/>
              <a:t>  </a:t>
            </a:r>
            <a:r>
              <a:rPr lang="en-US" sz="1200" b="1" dirty="0" smtClean="0"/>
              <a:t> </a:t>
            </a:r>
            <a:endParaRPr lang="pt-BR" sz="1200" b="1" dirty="0"/>
          </a:p>
        </p:txBody>
      </p:sp>
      <p:cxnSp>
        <p:nvCxnSpPr>
          <p:cNvPr id="24" name="Conector reto 23"/>
          <p:cNvCxnSpPr/>
          <p:nvPr/>
        </p:nvCxnSpPr>
        <p:spPr>
          <a:xfrm rot="10800000">
            <a:off x="1835696" y="4149080"/>
            <a:ext cx="1728192"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Conector reto 29"/>
          <p:cNvCxnSpPr>
            <a:endCxn id="32" idx="3"/>
          </p:cNvCxnSpPr>
          <p:nvPr/>
        </p:nvCxnSpPr>
        <p:spPr>
          <a:xfrm rot="10800000">
            <a:off x="1907704" y="4972526"/>
            <a:ext cx="1800200" cy="4065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1" name="CaixaDeTexto 30"/>
          <p:cNvSpPr txBox="1"/>
          <p:nvPr/>
        </p:nvSpPr>
        <p:spPr>
          <a:xfrm>
            <a:off x="1501824" y="3930151"/>
            <a:ext cx="405880" cy="369332"/>
          </a:xfrm>
          <a:prstGeom prst="rect">
            <a:avLst/>
          </a:prstGeom>
          <a:noFill/>
        </p:spPr>
        <p:txBody>
          <a:bodyPr wrap="none" rtlCol="0">
            <a:spAutoFit/>
          </a:bodyPr>
          <a:lstStyle/>
          <a:p>
            <a:r>
              <a:rPr lang="en-US" b="1" dirty="0" err="1" smtClean="0"/>
              <a:t>r</a:t>
            </a:r>
            <a:r>
              <a:rPr lang="en-US" b="1" baseline="-25000" dirty="0" err="1" smtClean="0"/>
              <a:t>B</a:t>
            </a:r>
            <a:r>
              <a:rPr lang="en-US" b="1" dirty="0" smtClean="0"/>
              <a:t> </a:t>
            </a:r>
            <a:endParaRPr lang="pt-BR" b="1" dirty="0"/>
          </a:p>
        </p:txBody>
      </p:sp>
      <p:sp>
        <p:nvSpPr>
          <p:cNvPr id="32" name="CaixaDeTexto 31"/>
          <p:cNvSpPr txBox="1"/>
          <p:nvPr/>
        </p:nvSpPr>
        <p:spPr>
          <a:xfrm>
            <a:off x="1375186" y="4787860"/>
            <a:ext cx="532518" cy="369332"/>
          </a:xfrm>
          <a:prstGeom prst="rect">
            <a:avLst/>
          </a:prstGeom>
          <a:noFill/>
        </p:spPr>
        <p:txBody>
          <a:bodyPr wrap="none" rtlCol="0">
            <a:spAutoFit/>
          </a:bodyPr>
          <a:lstStyle/>
          <a:p>
            <a:r>
              <a:rPr lang="en-US" b="1" dirty="0" err="1" smtClean="0"/>
              <a:t>r</a:t>
            </a:r>
            <a:r>
              <a:rPr lang="en-US" b="1" baseline="-25000" dirty="0" err="1" smtClean="0"/>
              <a:t>LÍQ</a:t>
            </a:r>
            <a:r>
              <a:rPr lang="en-US" dirty="0" smtClean="0"/>
              <a:t> </a:t>
            </a:r>
            <a:endParaRPr lang="pt-BR" dirty="0"/>
          </a:p>
        </p:txBody>
      </p:sp>
      <p:sp>
        <p:nvSpPr>
          <p:cNvPr id="33" name="Chave esquerda 32"/>
          <p:cNvSpPr/>
          <p:nvPr/>
        </p:nvSpPr>
        <p:spPr>
          <a:xfrm>
            <a:off x="1115616" y="4149080"/>
            <a:ext cx="400795" cy="936104"/>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4" name="CaixaDeTexto 33"/>
          <p:cNvSpPr txBox="1"/>
          <p:nvPr/>
        </p:nvSpPr>
        <p:spPr>
          <a:xfrm>
            <a:off x="539552" y="4653136"/>
            <a:ext cx="237566" cy="369332"/>
          </a:xfrm>
          <a:prstGeom prst="rect">
            <a:avLst/>
          </a:prstGeom>
          <a:noFill/>
        </p:spPr>
        <p:txBody>
          <a:bodyPr wrap="none" rtlCol="0">
            <a:spAutoFit/>
          </a:bodyPr>
          <a:lstStyle/>
          <a:p>
            <a:r>
              <a:rPr lang="en-US" b="1" dirty="0" smtClean="0"/>
              <a:t> </a:t>
            </a:r>
            <a:endParaRPr lang="pt-BR" b="1" dirty="0"/>
          </a:p>
        </p:txBody>
      </p:sp>
      <p:sp>
        <p:nvSpPr>
          <p:cNvPr id="35" name="CaixaDeTexto 34"/>
          <p:cNvSpPr txBox="1"/>
          <p:nvPr/>
        </p:nvSpPr>
        <p:spPr>
          <a:xfrm rot="16200000">
            <a:off x="-167069" y="4378563"/>
            <a:ext cx="2052021" cy="369332"/>
          </a:xfrm>
          <a:prstGeom prst="rect">
            <a:avLst/>
          </a:prstGeom>
          <a:solidFill>
            <a:srgbClr val="FF0000"/>
          </a:solidFill>
          <a:ln w="19050">
            <a:solidFill>
              <a:schemeClr val="tx1"/>
            </a:solidFill>
          </a:ln>
        </p:spPr>
        <p:txBody>
          <a:bodyPr wrap="square" rtlCol="0">
            <a:spAutoFit/>
          </a:bodyPr>
          <a:lstStyle/>
          <a:p>
            <a:r>
              <a:rPr lang="en-US" dirty="0" err="1" smtClean="0"/>
              <a:t>r</a:t>
            </a:r>
            <a:r>
              <a:rPr lang="en-US" baseline="-25000" dirty="0" err="1" smtClean="0"/>
              <a:t>B</a:t>
            </a:r>
            <a:r>
              <a:rPr lang="en-US" dirty="0" err="1" smtClean="0"/>
              <a:t>.t</a:t>
            </a:r>
            <a:r>
              <a:rPr lang="en-US" baseline="-25000" dirty="0" err="1" smtClean="0"/>
              <a:t>S</a:t>
            </a:r>
            <a:r>
              <a:rPr lang="en-US" dirty="0" smtClean="0"/>
              <a:t> = </a:t>
            </a:r>
            <a:r>
              <a:rPr lang="en-US" dirty="0" err="1" smtClean="0"/>
              <a:t>r</a:t>
            </a:r>
            <a:r>
              <a:rPr lang="en-US" baseline="-25000" dirty="0" err="1" smtClean="0"/>
              <a:t>B</a:t>
            </a:r>
            <a:r>
              <a:rPr lang="en-US" dirty="0" err="1" smtClean="0"/>
              <a:t>.t</a:t>
            </a:r>
            <a:r>
              <a:rPr lang="en-US" baseline="-25000" dirty="0" err="1" smtClean="0"/>
              <a:t>W</a:t>
            </a:r>
            <a:r>
              <a:rPr lang="en-US" dirty="0" smtClean="0"/>
              <a:t> .(W/ </a:t>
            </a:r>
            <a:r>
              <a:rPr lang="en-US" dirty="0" err="1" smtClean="0"/>
              <a:t>R</a:t>
            </a:r>
            <a:r>
              <a:rPr lang="en-US" baseline="-25000" dirty="0" err="1" smtClean="0"/>
              <a:t>i</a:t>
            </a:r>
            <a:r>
              <a:rPr lang="en-US" dirty="0" smtClean="0"/>
              <a:t> )</a:t>
            </a:r>
            <a:r>
              <a:rPr lang="en-US" b="1" dirty="0" smtClean="0"/>
              <a:t> </a:t>
            </a:r>
            <a:endParaRPr lang="pt-BR" b="1" dirty="0"/>
          </a:p>
        </p:txBody>
      </p:sp>
      <p:sp>
        <p:nvSpPr>
          <p:cNvPr id="37" name="CaixaDeTexto 36"/>
          <p:cNvSpPr txBox="1"/>
          <p:nvPr/>
        </p:nvSpPr>
        <p:spPr>
          <a:xfrm>
            <a:off x="3419872" y="3347700"/>
            <a:ext cx="293670" cy="369332"/>
          </a:xfrm>
          <a:prstGeom prst="rect">
            <a:avLst/>
          </a:prstGeom>
          <a:solidFill>
            <a:srgbClr val="00B050"/>
          </a:solidFill>
          <a:ln>
            <a:solidFill>
              <a:schemeClr val="tx1"/>
            </a:solidFill>
          </a:ln>
        </p:spPr>
        <p:txBody>
          <a:bodyPr wrap="none" rtlCol="0">
            <a:spAutoFit/>
          </a:bodyPr>
          <a:lstStyle/>
          <a:p>
            <a:r>
              <a:rPr lang="en-US" b="1" dirty="0" smtClean="0"/>
              <a:t>S</a:t>
            </a:r>
            <a:endParaRPr lang="pt-BR" b="1" dirty="0"/>
          </a:p>
        </p:txBody>
      </p:sp>
      <p:sp>
        <p:nvSpPr>
          <p:cNvPr id="4" name="CaixaDeTexto 3"/>
          <p:cNvSpPr txBox="1"/>
          <p:nvPr/>
        </p:nvSpPr>
        <p:spPr>
          <a:xfrm>
            <a:off x="3491880" y="3861048"/>
            <a:ext cx="333746" cy="307777"/>
          </a:xfrm>
          <a:prstGeom prst="rect">
            <a:avLst/>
          </a:prstGeom>
          <a:noFill/>
        </p:spPr>
        <p:txBody>
          <a:bodyPr wrap="none" rtlCol="0">
            <a:spAutoFit/>
          </a:bodyPr>
          <a:lstStyle/>
          <a:p>
            <a:r>
              <a:rPr lang="pt-BR" sz="1400" b="1" i="1" dirty="0" smtClean="0">
                <a:effectLst>
                  <a:outerShdw blurRad="38100" dist="38100" dir="2700000" algn="tl">
                    <a:srgbClr val="000000">
                      <a:alpha val="43137"/>
                    </a:srgbClr>
                  </a:outerShdw>
                </a:effectLst>
              </a:rPr>
              <a:t>E</a:t>
            </a:r>
            <a:r>
              <a:rPr lang="pt-BR" sz="1400" b="1" i="1" baseline="-25000" dirty="0" smtClean="0">
                <a:effectLst>
                  <a:outerShdw blurRad="38100" dist="38100" dir="2700000" algn="tl">
                    <a:srgbClr val="000000">
                      <a:alpha val="43137"/>
                    </a:srgbClr>
                  </a:outerShdw>
                </a:effectLst>
              </a:rPr>
              <a:t>0</a:t>
            </a:r>
            <a:endParaRPr lang="pt-BR" sz="1400" b="1" i="1" dirty="0">
              <a:effectLst>
                <a:outerShdw blurRad="38100" dist="38100" dir="2700000" algn="tl">
                  <a:srgbClr val="000000">
                    <a:alpha val="43137"/>
                  </a:srgbClr>
                </a:outerShdw>
              </a:effectLst>
            </a:endParaRPr>
          </a:p>
        </p:txBody>
      </p:sp>
      <p:sp>
        <p:nvSpPr>
          <p:cNvPr id="6" name="CaixaDeTexto 5"/>
          <p:cNvSpPr txBox="1"/>
          <p:nvPr/>
        </p:nvSpPr>
        <p:spPr>
          <a:xfrm>
            <a:off x="3563888" y="4777407"/>
            <a:ext cx="333746" cy="307777"/>
          </a:xfrm>
          <a:prstGeom prst="rect">
            <a:avLst/>
          </a:prstGeom>
          <a:noFill/>
        </p:spPr>
        <p:txBody>
          <a:bodyPr wrap="none" rtlCol="0">
            <a:spAutoFit/>
          </a:bodyPr>
          <a:lstStyle/>
          <a:p>
            <a:r>
              <a:rPr lang="pt-BR" sz="1400" b="1" i="1" dirty="0" smtClean="0">
                <a:effectLst>
                  <a:outerShdw blurRad="38100" dist="38100" dir="2700000" algn="tl">
                    <a:srgbClr val="000000">
                      <a:alpha val="43137"/>
                    </a:srgbClr>
                  </a:outerShdw>
                </a:effectLst>
              </a:rPr>
              <a:t>E</a:t>
            </a:r>
            <a:r>
              <a:rPr lang="pt-BR" sz="1400" b="1" i="1" baseline="-25000" dirty="0" smtClean="0">
                <a:effectLst>
                  <a:outerShdw blurRad="38100" dist="38100" dir="2700000" algn="tl">
                    <a:srgbClr val="000000">
                      <a:alpha val="43137"/>
                    </a:srgbClr>
                  </a:outerShdw>
                </a:effectLst>
              </a:rPr>
              <a:t>1</a:t>
            </a:r>
            <a:endParaRPr lang="pt-BR" sz="1400" b="1" i="1" dirty="0">
              <a:effectLst>
                <a:outerShdw blurRad="38100" dist="38100" dir="2700000" algn="tl">
                  <a:srgbClr val="000000">
                    <a:alpha val="43137"/>
                  </a:srgbClr>
                </a:outerShdw>
              </a:effectLst>
            </a:endParaRPr>
          </a:p>
        </p:txBody>
      </p:sp>
      <p:cxnSp>
        <p:nvCxnSpPr>
          <p:cNvPr id="10" name="Conector reto 9"/>
          <p:cNvCxnSpPr/>
          <p:nvPr/>
        </p:nvCxnSpPr>
        <p:spPr>
          <a:xfrm flipH="1">
            <a:off x="2051720" y="3645024"/>
            <a:ext cx="2160240" cy="1800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CaixaDeTexto 13"/>
          <p:cNvSpPr txBox="1"/>
          <p:nvPr/>
        </p:nvSpPr>
        <p:spPr>
          <a:xfrm>
            <a:off x="4211960" y="3347700"/>
            <a:ext cx="1236429" cy="369332"/>
          </a:xfrm>
          <a:prstGeom prst="rect">
            <a:avLst/>
          </a:prstGeom>
          <a:solidFill>
            <a:srgbClr val="FFC00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S</a:t>
            </a:r>
            <a:r>
              <a:rPr lang="pt-BR" b="1" baseline="30000" dirty="0" smtClean="0">
                <a:effectLst>
                  <a:outerShdw blurRad="38100" dist="38100" dir="2700000" algn="tl">
                    <a:srgbClr val="000000">
                      <a:alpha val="43137"/>
                    </a:srgbClr>
                  </a:outerShdw>
                </a:effectLst>
              </a:rPr>
              <a:t>COMPENSADO</a:t>
            </a:r>
            <a:endParaRPr lang="pt-BR" b="1" dirty="0">
              <a:effectLst>
                <a:outerShdw blurRad="38100" dist="38100" dir="2700000" algn="tl">
                  <a:srgbClr val="000000">
                    <a:alpha val="43137"/>
                  </a:srgbClr>
                </a:outerShdw>
              </a:effectLst>
            </a:endParaRPr>
          </a:p>
        </p:txBody>
      </p:sp>
      <p:cxnSp>
        <p:nvCxnSpPr>
          <p:cNvPr id="17" name="Conector reto 16"/>
          <p:cNvCxnSpPr/>
          <p:nvPr/>
        </p:nvCxnSpPr>
        <p:spPr>
          <a:xfrm flipV="1">
            <a:off x="2627784" y="4149081"/>
            <a:ext cx="0" cy="84377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CaixaDeTexto 18"/>
          <p:cNvSpPr txBox="1"/>
          <p:nvPr/>
        </p:nvSpPr>
        <p:spPr>
          <a:xfrm>
            <a:off x="2483768" y="3870340"/>
            <a:ext cx="314510"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B</a:t>
            </a:r>
            <a:endParaRPr lang="pt-BR" b="1" dirty="0">
              <a:effectLst>
                <a:outerShdw blurRad="38100" dist="38100" dir="2700000" algn="tl">
                  <a:srgbClr val="000000">
                    <a:alpha val="43137"/>
                  </a:srgbClr>
                </a:outerShdw>
              </a:effectLst>
            </a:endParaRPr>
          </a:p>
        </p:txBody>
      </p:sp>
      <p:sp>
        <p:nvSpPr>
          <p:cNvPr id="22" name="CaixaDeTexto 21"/>
          <p:cNvSpPr txBox="1"/>
          <p:nvPr/>
        </p:nvSpPr>
        <p:spPr>
          <a:xfrm>
            <a:off x="2483768" y="4869160"/>
            <a:ext cx="324128" cy="369332"/>
          </a:xfrm>
          <a:prstGeom prst="rect">
            <a:avLst/>
          </a:prstGeom>
          <a:noFill/>
        </p:spPr>
        <p:txBody>
          <a:bodyPr wrap="none" rtlCol="0">
            <a:spAutoFit/>
          </a:bodyPr>
          <a:lstStyle/>
          <a:p>
            <a:r>
              <a:rPr lang="pt-BR" b="1" dirty="0">
                <a:effectLst>
                  <a:outerShdw blurRad="38100" dist="38100" dir="2700000" algn="tl">
                    <a:srgbClr val="000000">
                      <a:alpha val="43137"/>
                    </a:srgbClr>
                  </a:outerShdw>
                </a:effectLst>
              </a:rPr>
              <a:t>A</a:t>
            </a:r>
          </a:p>
        </p:txBody>
      </p:sp>
      <p:sp>
        <p:nvSpPr>
          <p:cNvPr id="23" name="CaixaDeTexto 22"/>
          <p:cNvSpPr txBox="1"/>
          <p:nvPr/>
        </p:nvSpPr>
        <p:spPr>
          <a:xfrm>
            <a:off x="5148064" y="3789040"/>
            <a:ext cx="3907223" cy="923330"/>
          </a:xfrm>
          <a:prstGeom prst="rect">
            <a:avLst/>
          </a:prstGeom>
          <a:noFill/>
        </p:spPr>
        <p:txBody>
          <a:bodyPr wrap="none" rtlCol="0">
            <a:spAutoFit/>
          </a:bodyPr>
          <a:lstStyle/>
          <a:p>
            <a:r>
              <a:rPr lang="pt-BR" b="1" u="sng" dirty="0" smtClean="0">
                <a:effectLst>
                  <a:outerShdw blurRad="38100" dist="38100" dir="2700000" algn="tl">
                    <a:srgbClr val="000000">
                      <a:alpha val="43137"/>
                    </a:srgbClr>
                  </a:outerShdw>
                </a:effectLst>
              </a:rPr>
              <a:t>EXCESSO DE CARGA</a:t>
            </a:r>
            <a:r>
              <a:rPr lang="pt-BR" b="1" dirty="0" smtClean="0">
                <a:effectLst>
                  <a:outerShdw blurRad="38100" dist="38100" dir="2700000" algn="tl">
                    <a:srgbClr val="000000">
                      <a:alpha val="43137"/>
                    </a:srgbClr>
                  </a:outerShdw>
                </a:effectLst>
              </a:rPr>
              <a:t>:</a:t>
            </a:r>
          </a:p>
          <a:p>
            <a:r>
              <a:rPr lang="pt-BR" b="1" dirty="0" smtClean="0">
                <a:effectLst>
                  <a:outerShdw blurRad="38100" dist="38100" dir="2700000" algn="tl">
                    <a:srgbClr val="000000">
                      <a:alpha val="43137"/>
                    </a:srgbClr>
                  </a:outerShdw>
                </a:effectLst>
              </a:rPr>
              <a:t>TRIÂNGULO (ABE</a:t>
            </a:r>
            <a:r>
              <a:rPr lang="pt-BR" b="1" baseline="-25000" dirty="0" smtClean="0">
                <a:effectLst>
                  <a:outerShdw blurRad="38100" dist="38100" dir="2700000" algn="tl">
                    <a:srgbClr val="000000">
                      <a:alpha val="43137"/>
                    </a:srgbClr>
                  </a:outerShdw>
                </a:effectLst>
              </a:rPr>
              <a:t>0</a:t>
            </a:r>
            <a:r>
              <a:rPr lang="pt-BR" b="1" dirty="0" smtClean="0">
                <a:effectLst>
                  <a:outerShdw blurRad="38100" dist="38100" dir="2700000" algn="tl">
                    <a:srgbClr val="000000">
                      <a:alpha val="43137"/>
                    </a:srgbClr>
                  </a:outerShdw>
                </a:effectLst>
              </a:rPr>
              <a:t>)</a:t>
            </a:r>
          </a:p>
          <a:p>
            <a:r>
              <a:rPr lang="pt-BR" b="1" dirty="0" smtClean="0">
                <a:effectLst>
                  <a:outerShdw blurRad="38100" dist="38100" dir="2700000" algn="tl">
                    <a:srgbClr val="000000">
                      <a:alpha val="43137"/>
                    </a:srgbClr>
                  </a:outerShdw>
                </a:effectLst>
              </a:rPr>
              <a:t>INCIDE SOMENTE SOBRE O POUPADOR</a:t>
            </a:r>
            <a:endParaRPr lang="pt-BR" b="1" dirty="0">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r>
              <a:rPr lang="en-US" sz="2000" dirty="0" smtClean="0"/>
              <a:t> </a:t>
            </a:r>
            <a:r>
              <a:rPr lang="en-US" sz="2000" b="1" u="sng" dirty="0" smtClean="0">
                <a:effectLst>
                  <a:outerShdw blurRad="38100" dist="38100" dir="2700000" algn="tl">
                    <a:srgbClr val="000000">
                      <a:alpha val="43137"/>
                    </a:srgbClr>
                  </a:outerShdw>
                </a:effectLst>
              </a:rPr>
              <a:t>OBSERVAÇÕES SOBRE O CASO (A)</a:t>
            </a:r>
            <a:r>
              <a:rPr lang="en-US" sz="2000" b="1" dirty="0" smtClean="0">
                <a:effectLst>
                  <a:outerShdw blurRad="38100" dist="38100" dir="2700000" algn="tl">
                    <a:srgbClr val="000000">
                      <a:alpha val="43137"/>
                    </a:srgbClr>
                  </a:outerShdw>
                </a:effectLst>
              </a:rPr>
              <a:t>:</a:t>
            </a:r>
          </a:p>
          <a:p>
            <a:endParaRPr lang="en-US" sz="2000" b="1" dirty="0" smtClean="0">
              <a:effectLst>
                <a:outerShdw blurRad="38100" dist="38100" dir="2700000" algn="tl">
                  <a:srgbClr val="000000">
                    <a:alpha val="43137"/>
                  </a:srgbClr>
                </a:outerShdw>
              </a:effectLst>
            </a:endParaRPr>
          </a:p>
          <a:p>
            <a:pPr algn="just"/>
            <a:r>
              <a:rPr lang="en-US" sz="2000" dirty="0" smtClean="0"/>
              <a:t>#  A INCIDÊNCIA DO  EXCESSO DE CARGA DO TRIBUTO SOBRE A RIQUEZA (O QUAL É </a:t>
            </a:r>
          </a:p>
          <a:p>
            <a:pPr algn="just"/>
            <a:r>
              <a:rPr lang="en-US" sz="2000" dirty="0" smtClean="0"/>
              <a:t>    POSITIVO, POIS ESTÁ ASSOCIADO SOMENTE AO EFEITO SUBSTITUIÇÃO) RECAI </a:t>
            </a:r>
          </a:p>
          <a:p>
            <a:pPr algn="just"/>
            <a:r>
              <a:rPr lang="en-US" sz="2000" dirty="0" smtClean="0"/>
              <a:t>    INTEGRALMENTE SOBRE O POUPADOR (“DETENTOR DE RIQUEZA”), POIS </a:t>
            </a:r>
          </a:p>
          <a:p>
            <a:pPr algn="just"/>
            <a:r>
              <a:rPr lang="en-US" sz="2000" dirty="0"/>
              <a:t> </a:t>
            </a:r>
            <a:r>
              <a:rPr lang="en-US" sz="2000" dirty="0" smtClean="0"/>
              <a:t>   A  OFERTA DE POUPANÇA É COMPLETAMENTE INELÁSTICA:  A TAXA DE JUROS </a:t>
            </a:r>
          </a:p>
          <a:p>
            <a:pPr algn="just"/>
            <a:r>
              <a:rPr lang="en-US" sz="2000" dirty="0"/>
              <a:t> </a:t>
            </a:r>
            <a:r>
              <a:rPr lang="en-US" sz="2000" dirty="0" smtClean="0"/>
              <a:t>   DE MERCADO (“</a:t>
            </a:r>
            <a:r>
              <a:rPr lang="en-US" sz="2000" dirty="0" err="1" smtClean="0"/>
              <a:t>r</a:t>
            </a:r>
            <a:r>
              <a:rPr lang="en-US" sz="2000" baseline="-25000" dirty="0" err="1" smtClean="0"/>
              <a:t>B</a:t>
            </a:r>
            <a:r>
              <a:rPr lang="en-US" sz="2000" dirty="0" smtClean="0"/>
              <a:t>") NÃO SE ALTERA.</a:t>
            </a:r>
          </a:p>
          <a:p>
            <a:pPr algn="just"/>
            <a:endParaRPr lang="en-US" sz="2000" dirty="0" smtClean="0"/>
          </a:p>
          <a:p>
            <a:pPr algn="just"/>
            <a:endParaRPr lang="en-US" sz="2000" dirty="0" smtClean="0"/>
          </a:p>
          <a:p>
            <a:pPr algn="just"/>
            <a:r>
              <a:rPr lang="en-US" sz="2000" dirty="0" smtClean="0"/>
              <a:t>#  ESTE TRIBUTO PROVAVELMENTE É PROGRESSIVO, POIS  SEU VALOR É </a:t>
            </a:r>
          </a:p>
          <a:p>
            <a:pPr algn="just"/>
            <a:r>
              <a:rPr lang="en-US" sz="2000" dirty="0" smtClean="0"/>
              <a:t>     PROPORCIONAMENTE MAIOR COM O VALOR DA RIQUEZA. OU SEJA, GRUPOS DE </a:t>
            </a:r>
          </a:p>
          <a:p>
            <a:pPr algn="just"/>
            <a:r>
              <a:rPr lang="en-US" sz="2000" dirty="0" smtClean="0"/>
              <a:t>     RENDA MAIS ELEVADA SÃO PROVAVELMENTE AQUELES COM MAIOR RIQUEZA</a:t>
            </a:r>
          </a:p>
          <a:p>
            <a:pPr algn="just"/>
            <a:r>
              <a:rPr lang="en-US" sz="2000" dirty="0"/>
              <a:t> </a:t>
            </a:r>
            <a:r>
              <a:rPr lang="en-US" sz="2000" dirty="0" smtClean="0"/>
              <a:t>    E, PORTANTO, PAGAM MAIS IMPOSTO RIQUEZA EM RELAÇÃO À SUA RENDA DO </a:t>
            </a:r>
          </a:p>
          <a:p>
            <a:pPr algn="just"/>
            <a:r>
              <a:rPr lang="en-US" sz="2000" dirty="0" smtClean="0"/>
              <a:t>     QUE GRUPOS DE RENDA MAIS BAIXA.</a:t>
            </a:r>
          </a:p>
          <a:p>
            <a:pPr marL="0" indent="0" algn="just">
              <a:buNone/>
            </a:pP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10000"/>
          </a:bodyPr>
          <a:lstStyle/>
          <a:p>
            <a:pPr algn="just"/>
            <a:r>
              <a:rPr lang="en-US" sz="2400" dirty="0"/>
              <a:t> </a:t>
            </a:r>
            <a:r>
              <a:rPr lang="en-US" sz="2400" b="1" dirty="0">
                <a:effectLst>
                  <a:outerShdw blurRad="38100" dist="38100" dir="2700000" algn="tl">
                    <a:srgbClr val="000000">
                      <a:alpha val="43137"/>
                    </a:srgbClr>
                  </a:outerShdw>
                </a:effectLst>
              </a:rPr>
              <a:t>CASO </a:t>
            </a:r>
            <a:r>
              <a:rPr lang="en-US" sz="2400" b="1" dirty="0" smtClean="0">
                <a:effectLst>
                  <a:outerShdw blurRad="38100" dist="38100" dir="2700000" algn="tl">
                    <a:srgbClr val="000000">
                      <a:alpha val="43137"/>
                    </a:srgbClr>
                  </a:outerShdw>
                </a:effectLst>
              </a:rPr>
              <a:t>(B): </a:t>
            </a:r>
            <a:r>
              <a:rPr lang="en-US" sz="2400" b="1" u="sng" dirty="0">
                <a:effectLst>
                  <a:outerShdw blurRad="38100" dist="38100" dir="2700000" algn="tl">
                    <a:srgbClr val="000000">
                      <a:alpha val="43137"/>
                    </a:srgbClr>
                  </a:outerShdw>
                </a:effectLst>
              </a:rPr>
              <a:t>OFERTA DE POUPANÇA </a:t>
            </a:r>
            <a:r>
              <a:rPr lang="en-US" sz="2400" b="1" u="sng" dirty="0" smtClean="0">
                <a:effectLst>
                  <a:outerShdw blurRad="38100" dist="38100" dir="2700000" algn="tl">
                    <a:srgbClr val="000000">
                      <a:alpha val="43137"/>
                    </a:srgbClr>
                  </a:outerShdw>
                </a:effectLst>
              </a:rPr>
              <a:t>ELÁSTICA  (“CASO TRADICIONAL:</a:t>
            </a:r>
          </a:p>
          <a:p>
            <a:pPr algn="just"/>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a:t>
            </a:r>
            <a:r>
              <a:rPr lang="en-US" sz="2400" b="1" u="sng" dirty="0" smtClean="0">
                <a:effectLst>
                  <a:outerShdw blurRad="38100" dist="38100" dir="2700000" algn="tl">
                    <a:srgbClr val="000000">
                      <a:alpha val="43137"/>
                    </a:srgbClr>
                  </a:outerShdw>
                </a:effectLst>
              </a:rPr>
              <a:t>OFERTA DE POUPANÇA POSITIVAMENTE INCLINADA”)</a:t>
            </a:r>
          </a:p>
          <a:p>
            <a:pPr algn="just"/>
            <a:endParaRPr lang="en-US" sz="2400" b="1" dirty="0">
              <a:effectLst>
                <a:outerShdw blurRad="38100" dist="38100" dir="2700000" algn="tl">
                  <a:srgbClr val="000000">
                    <a:alpha val="43137"/>
                  </a:srgbClr>
                </a:outerShdw>
              </a:effectLst>
            </a:endParaRPr>
          </a:p>
          <a:p>
            <a:pPr algn="just"/>
            <a:r>
              <a:rPr lang="en-US" sz="2400" dirty="0"/>
              <a:t>O IMPACTO DA TRIBUTAÇÃO DA RIQUEZA RESULTA </a:t>
            </a:r>
            <a:r>
              <a:rPr lang="en-US" sz="2400" dirty="0" smtClean="0"/>
              <a:t>NO </a:t>
            </a:r>
            <a:r>
              <a:rPr lang="en-US" sz="2400" dirty="0"/>
              <a:t>AUMENTO DO RETORNO BRUTO DA POUPANÇA (“AUMENTA O CUSTO DE CAPITAL”), MAS NUM GRAU MENOR DO QUE O IMPOSTO INTRODUZIDO E, PORTANTO, HÁ REDUÇÃO DO RETORNO LÍQUIDO DA POUPANÇA, MAS ISSO TAMBÉM OCORRE NUM GRAU MENOR DO QUE O IMPOSTO INTRODUZIDO. </a:t>
            </a:r>
          </a:p>
          <a:p>
            <a:pPr algn="just"/>
            <a:endParaRPr lang="en-US" sz="2400" b="1" dirty="0"/>
          </a:p>
          <a:p>
            <a:pPr algn="just"/>
            <a:r>
              <a:rPr lang="en-US" sz="2400" u="sng" dirty="0"/>
              <a:t>A DIFERENÇA ENTRE A TAXA DE RETORNO BRUTA E A LÍQUIDA DA POUPANÇA </a:t>
            </a:r>
            <a:r>
              <a:rPr lang="en-US" sz="2400" u="sng" dirty="0" smtClean="0"/>
              <a:t>É A CUNHA TRIBUTÁRIA E CONTINUA SENDO IGUAL A</a:t>
            </a:r>
            <a:r>
              <a:rPr lang="en-US" sz="2400" dirty="0" smtClean="0"/>
              <a:t>:</a:t>
            </a:r>
            <a:r>
              <a:rPr lang="en-US" sz="2400" b="1" dirty="0" smtClean="0"/>
              <a:t>    </a:t>
            </a:r>
          </a:p>
          <a:p>
            <a:pPr algn="just"/>
            <a:endParaRPr lang="en-US" sz="2400" b="1" dirty="0" smtClean="0"/>
          </a:p>
          <a:p>
            <a:pPr algn="just"/>
            <a:r>
              <a:rPr lang="en-US" sz="2400" b="1" dirty="0"/>
              <a:t> </a:t>
            </a:r>
            <a:r>
              <a:rPr lang="en-US" sz="2400" b="1" dirty="0" smtClean="0"/>
              <a:t>                              </a:t>
            </a:r>
            <a:r>
              <a:rPr lang="en-US" sz="2400" b="1" dirty="0" err="1"/>
              <a:t>r</a:t>
            </a:r>
            <a:r>
              <a:rPr lang="en-US" sz="2400" b="1" baseline="-25000" dirty="0" err="1"/>
              <a:t>LÍQ</a:t>
            </a:r>
            <a:r>
              <a:rPr lang="en-US" sz="2400" b="1" dirty="0"/>
              <a:t>  =  </a:t>
            </a:r>
            <a:r>
              <a:rPr lang="en-US" sz="2400" b="1" dirty="0" err="1"/>
              <a:t>r</a:t>
            </a:r>
            <a:r>
              <a:rPr lang="en-US" sz="2400" b="1" baseline="-25000" dirty="0" err="1"/>
              <a:t>B</a:t>
            </a:r>
            <a:r>
              <a:rPr lang="en-US" sz="2400" b="1" dirty="0"/>
              <a:t> .[1</a:t>
            </a:r>
            <a:r>
              <a:rPr lang="en-US" sz="2400" dirty="0"/>
              <a:t> </a:t>
            </a:r>
            <a:r>
              <a:rPr lang="en-US" sz="2400" b="1" dirty="0"/>
              <a:t>- </a:t>
            </a:r>
            <a:r>
              <a:rPr lang="en-US" sz="2400" b="1" dirty="0" err="1"/>
              <a:t>t</a:t>
            </a:r>
            <a:r>
              <a:rPr lang="en-US" sz="2400" b="1" baseline="-25000" dirty="0" err="1"/>
              <a:t>W</a:t>
            </a:r>
            <a:r>
              <a:rPr lang="en-US" sz="2400" b="1" dirty="0"/>
              <a:t> .(W/ </a:t>
            </a:r>
            <a:r>
              <a:rPr lang="en-US" sz="2400" b="1" dirty="0" err="1"/>
              <a:t>R</a:t>
            </a:r>
            <a:r>
              <a:rPr lang="en-US" sz="2400" b="1" baseline="-25000" dirty="0" err="1"/>
              <a:t>i</a:t>
            </a:r>
            <a:r>
              <a:rPr lang="en-US" sz="2400" b="1" dirty="0"/>
              <a:t> )]. </a:t>
            </a:r>
          </a:p>
          <a:p>
            <a:pPr algn="just"/>
            <a:endParaRPr lang="en-US" sz="2400" b="1" u="sng" dirty="0" smtClean="0"/>
          </a:p>
          <a:p>
            <a:pPr algn="just"/>
            <a:endParaRPr lang="en-US" sz="2400" b="1" u="sng" dirty="0"/>
          </a:p>
          <a:p>
            <a:pPr algn="just"/>
            <a:r>
              <a:rPr lang="en-US" sz="2400" b="1" dirty="0">
                <a:effectLst>
                  <a:outerShdw blurRad="38100" dist="38100" dir="2700000" algn="tl">
                    <a:srgbClr val="000000">
                      <a:alpha val="43137"/>
                    </a:srgbClr>
                  </a:outerShdw>
                </a:effectLst>
              </a:rPr>
              <a:t>PORTANTO, COMO A OFERTA DE POUPANÇA É </a:t>
            </a:r>
            <a:r>
              <a:rPr lang="en-US" sz="2400" b="1" dirty="0" smtClean="0">
                <a:effectLst>
                  <a:outerShdw blurRad="38100" dist="38100" dir="2700000" algn="tl">
                    <a:srgbClr val="000000">
                      <a:alpha val="43137"/>
                    </a:srgbClr>
                  </a:outerShdw>
                </a:effectLst>
              </a:rPr>
              <a:t>ELÁSTICA (I.E., “POSITIVAMENTE INCLINADA”), </a:t>
            </a:r>
            <a:r>
              <a:rPr lang="en-US" sz="2400" b="1" dirty="0">
                <a:effectLst>
                  <a:outerShdw blurRad="38100" dist="38100" dir="2700000" algn="tl">
                    <a:srgbClr val="000000">
                      <a:alpha val="43137"/>
                    </a:srgbClr>
                  </a:outerShdw>
                </a:effectLst>
              </a:rPr>
              <a:t>A REDUÇÃO DE SEU RETORNO LÍQUIDO, COMO UM RESULTADO IMPLÍCITO DA TRIBUTAÇÃO </a:t>
            </a:r>
            <a:r>
              <a:rPr lang="en-US" sz="2400" b="1" dirty="0" smtClean="0">
                <a:effectLst>
                  <a:outerShdw blurRad="38100" dist="38100" dir="2700000" algn="tl">
                    <a:srgbClr val="000000">
                      <a:alpha val="43137"/>
                    </a:srgbClr>
                  </a:outerShdw>
                </a:effectLst>
              </a:rPr>
              <a:t>EXPLÍCITA DA </a:t>
            </a:r>
            <a:r>
              <a:rPr lang="en-US" sz="2400" b="1" dirty="0">
                <a:effectLst>
                  <a:outerShdw blurRad="38100" dist="38100" dir="2700000" algn="tl">
                    <a:srgbClr val="000000">
                      <a:alpha val="43137"/>
                    </a:srgbClr>
                  </a:outerShdw>
                </a:effectLst>
              </a:rPr>
              <a:t>RIQUEZA, </a:t>
            </a:r>
            <a:r>
              <a:rPr lang="en-US" sz="2400" b="1" dirty="0" smtClean="0">
                <a:effectLst>
                  <a:outerShdw blurRad="38100" dist="38100" dir="2700000" algn="tl">
                    <a:srgbClr val="000000">
                      <a:alpha val="43137"/>
                    </a:srgbClr>
                  </a:outerShdw>
                </a:effectLst>
              </a:rPr>
              <a:t>PRODUZ </a:t>
            </a:r>
            <a:r>
              <a:rPr lang="en-US" sz="2400" b="1" dirty="0">
                <a:effectLst>
                  <a:outerShdw blurRad="38100" dist="38100" dir="2700000" algn="tl">
                    <a:srgbClr val="000000">
                      <a:alpha val="43137"/>
                    </a:srgbClr>
                  </a:outerShdw>
                </a:effectLst>
              </a:rPr>
              <a:t>A CONSEQUÊNCIA DE </a:t>
            </a:r>
            <a:r>
              <a:rPr lang="en-US" sz="2400" b="1" dirty="0" smtClean="0">
                <a:effectLst>
                  <a:outerShdw blurRad="38100" dist="38100" dir="2700000" algn="tl">
                    <a:srgbClr val="000000">
                      <a:alpha val="43137"/>
                    </a:srgbClr>
                  </a:outerShdw>
                </a:effectLst>
              </a:rPr>
              <a:t>HAVER UMA </a:t>
            </a:r>
            <a:r>
              <a:rPr lang="en-US" sz="2400" b="1" dirty="0">
                <a:effectLst>
                  <a:outerShdw blurRad="38100" dist="38100" dir="2700000" algn="tl">
                    <a:srgbClr val="000000">
                      <a:alpha val="43137"/>
                    </a:srgbClr>
                  </a:outerShdw>
                </a:effectLst>
              </a:rPr>
              <a:t>REDUÇÃO NA </a:t>
            </a:r>
            <a:r>
              <a:rPr lang="en-US" sz="2400" b="1" dirty="0" smtClean="0">
                <a:effectLst>
                  <a:outerShdw blurRad="38100" dist="38100" dir="2700000" algn="tl">
                    <a:srgbClr val="000000">
                      <a:alpha val="43137"/>
                    </a:srgbClr>
                  </a:outerShdw>
                </a:effectLst>
              </a:rPr>
              <a:t>ATIVIDADE DE POUPANÇA NA ECONOMIA.</a:t>
            </a:r>
            <a:r>
              <a:rPr lang="pt-BR" sz="2400" dirty="0" smtClean="0"/>
              <a:t> </a:t>
            </a:r>
            <a:endParaRPr lang="pt-BR" sz="2400" dirty="0"/>
          </a:p>
        </p:txBody>
      </p:sp>
    </p:spTree>
    <p:extLst>
      <p:ext uri="{BB962C8B-B14F-4D97-AF65-F5344CB8AC3E}">
        <p14:creationId xmlns:p14="http://schemas.microsoft.com/office/powerpoint/2010/main" val="2725016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47500" lnSpcReduction="20000"/>
          </a:bodyPr>
          <a:lstStyle/>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a:p>
          <a:p>
            <a:endParaRPr lang="en-US" sz="2000" dirty="0" smtClean="0"/>
          </a:p>
          <a:p>
            <a:endParaRPr lang="en-US" sz="2000" dirty="0"/>
          </a:p>
          <a:p>
            <a:endParaRPr lang="en-US" sz="2000" dirty="0" smtClean="0"/>
          </a:p>
          <a:p>
            <a:endParaRPr lang="en-US" sz="2000" dirty="0" smtClean="0"/>
          </a:p>
          <a:p>
            <a:endParaRPr lang="en-US" sz="2500" dirty="0" smtClean="0"/>
          </a:p>
          <a:p>
            <a:endParaRPr lang="en-US" sz="2500" dirty="0" smtClean="0"/>
          </a:p>
          <a:p>
            <a:pPr algn="just"/>
            <a:r>
              <a:rPr lang="en-US" sz="2500" b="1" dirty="0" smtClean="0"/>
              <a:t>COMO A OFERTA É ELÁSTICA, ISTO IMPLICA QUE O EFEITO SUBSTITUIÇÃO É MAIOR QUE O EFEITO RENDA NA POUPANÇA EM RESPOSTA A UMA ALTERAÇÃO DE SEU RETORNO LÍQUIDO</a:t>
            </a:r>
            <a:r>
              <a:rPr lang="en-US" sz="2500" dirty="0" smtClean="0"/>
              <a:t>.</a:t>
            </a:r>
          </a:p>
          <a:p>
            <a:pPr algn="just"/>
            <a:endParaRPr lang="en-US" sz="2500" dirty="0" smtClean="0"/>
          </a:p>
          <a:p>
            <a:pPr algn="just"/>
            <a:r>
              <a:rPr lang="en-US" sz="2500" b="1" dirty="0" smtClean="0"/>
              <a:t>O EXCESSO DE CARGA NA POUPANÇA DEVIDO À TRIBUTAÇÃO DA RIQUEZA É DETERMINADO COM BASE NA OFERTA COMPENSADA DE POUPANÇA E NA DEMANDA DE MERCADO DE CAPITAL. ISTO É, O EXCESSO DE CARGA CONSISTE DO PESO MORTO QUE RECAI SOBRE O POUPADOR, O QUAL É O EXCESSO DE CARGA SOBRE A OFERTA COMPENSADA DE POUPANÇA E QUE CONSISTE DO TRIÂNGULO (BCD), MAIS O PESO MORTO QUE RECAI SOBRE O TOMADOR DE RECURSOS, O QUAL É O EXCESSO DE CARGA SOB A DEMANDA DE MERCADO DE CAPITAL E QUE CONSISTE DO TRIÂNGULO (AA’B)</a:t>
            </a:r>
            <a:r>
              <a:rPr lang="en-US" sz="2500" dirty="0" smtClean="0"/>
              <a:t>. PORTANTO, QUANDO A OFERTA DE MERCADO (E A DEMANDA DE MERCADO) DE POUPANÇA É ELÁSTICA, RESULTA QUE POUPADORES E TOMADORES DE POUPANÇA SUPORTAM O PESO MORTO GERADO NO MERCADO DE CAPITAL PELA TRIBUTAÇÃO DA RIQUEZA.</a:t>
            </a:r>
          </a:p>
          <a:p>
            <a:pPr algn="just"/>
            <a:endParaRPr lang="en-US" sz="2500" dirty="0" smtClean="0"/>
          </a:p>
          <a:p>
            <a:pPr algn="just"/>
            <a:endParaRPr lang="en-US" sz="2500" dirty="0" smtClean="0"/>
          </a:p>
          <a:p>
            <a:pPr algn="just"/>
            <a:r>
              <a:rPr lang="en-US" sz="2500" u="sng" dirty="0" smtClean="0"/>
              <a:t>O CUSTO DE CAPITAL ELEVA-SE:</a:t>
            </a:r>
            <a:r>
              <a:rPr lang="en-US" sz="2500" dirty="0" smtClean="0"/>
              <a:t>   DE  </a:t>
            </a:r>
            <a:r>
              <a:rPr lang="en-US" sz="2500" b="1" dirty="0" smtClean="0"/>
              <a:t>r</a:t>
            </a:r>
            <a:r>
              <a:rPr lang="en-US" sz="2500" b="1" baseline="-25000" dirty="0" smtClean="0"/>
              <a:t>B0</a:t>
            </a:r>
            <a:r>
              <a:rPr lang="en-US" sz="2500" dirty="0" smtClean="0"/>
              <a:t>  PARA  </a:t>
            </a:r>
            <a:r>
              <a:rPr lang="en-US" sz="2500" b="1" dirty="0" smtClean="0"/>
              <a:t>r</a:t>
            </a:r>
            <a:r>
              <a:rPr lang="en-US" sz="2500" b="1" baseline="-25000" dirty="0" smtClean="0"/>
              <a:t>B1</a:t>
            </a:r>
            <a:r>
              <a:rPr lang="en-US" sz="2500" dirty="0" smtClean="0"/>
              <a:t> , OU SEJA, REDUZ A TAXA DE INVESTIMENTO DA ECONOMIA.</a:t>
            </a:r>
          </a:p>
          <a:p>
            <a:pPr algn="just"/>
            <a:endParaRPr lang="en-US" sz="2500" dirty="0" smtClean="0"/>
          </a:p>
          <a:p>
            <a:pPr algn="just"/>
            <a:endParaRPr lang="en-US" sz="2500" dirty="0" smtClean="0"/>
          </a:p>
          <a:p>
            <a:pPr algn="just"/>
            <a:r>
              <a:rPr lang="en-US" sz="2500" dirty="0" smtClean="0"/>
              <a:t> </a:t>
            </a:r>
            <a:r>
              <a:rPr lang="en-US" sz="2500" u="sng" dirty="0" smtClean="0"/>
              <a:t>O RETORNO LÍQUIDO DA POUPANÇA SE REDUZ</a:t>
            </a:r>
            <a:r>
              <a:rPr lang="en-US" sz="2500" dirty="0" smtClean="0"/>
              <a:t>:   DE </a:t>
            </a:r>
            <a:r>
              <a:rPr lang="en-US" sz="2500" b="1" dirty="0" smtClean="0"/>
              <a:t> </a:t>
            </a:r>
            <a:r>
              <a:rPr lang="en-US" sz="2500" b="1" dirty="0" err="1" smtClean="0"/>
              <a:t>r</a:t>
            </a:r>
            <a:r>
              <a:rPr lang="en-US" sz="2500" b="1" baseline="-25000" dirty="0" err="1" smtClean="0"/>
              <a:t>Líq</a:t>
            </a:r>
            <a:r>
              <a:rPr lang="en-US" sz="2500" b="1" baseline="-25000" dirty="0" smtClean="0"/>
              <a:t>(0)</a:t>
            </a:r>
            <a:r>
              <a:rPr lang="en-US" sz="2500" baseline="-25000" dirty="0" smtClean="0"/>
              <a:t>   </a:t>
            </a:r>
            <a:r>
              <a:rPr lang="en-US" sz="2500" dirty="0" smtClean="0"/>
              <a:t>PARA  </a:t>
            </a:r>
            <a:r>
              <a:rPr lang="en-US" sz="2500" b="1" dirty="0" err="1" smtClean="0"/>
              <a:t>r</a:t>
            </a:r>
            <a:r>
              <a:rPr lang="en-US" sz="2500" b="1" baseline="-25000" dirty="0" err="1" smtClean="0"/>
              <a:t>Líq</a:t>
            </a:r>
            <a:r>
              <a:rPr lang="en-US" sz="2500" b="1" baseline="-25000" dirty="0" smtClean="0"/>
              <a:t>(1)</a:t>
            </a:r>
            <a:r>
              <a:rPr lang="en-US" sz="2500" dirty="0" smtClean="0"/>
              <a:t> , OU SEJA, A  POUPANÇA DA  ECONOMIA SE REDUZ.</a:t>
            </a:r>
          </a:p>
          <a:p>
            <a:pPr algn="just"/>
            <a:r>
              <a:rPr lang="en-US" sz="2500" dirty="0" smtClean="0"/>
              <a:t> </a:t>
            </a:r>
            <a:endParaRPr lang="pt-BR" sz="2500" dirty="0"/>
          </a:p>
        </p:txBody>
      </p:sp>
      <p:cxnSp>
        <p:nvCxnSpPr>
          <p:cNvPr id="5" name="Conector de seta reta 4"/>
          <p:cNvCxnSpPr/>
          <p:nvPr/>
        </p:nvCxnSpPr>
        <p:spPr>
          <a:xfrm rot="5400000" flipH="1" flipV="1">
            <a:off x="1043608" y="1700808"/>
            <a:ext cx="288032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2483768" y="3140968"/>
            <a:ext cx="4320480" cy="7200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flipV="1">
            <a:off x="3347864" y="764704"/>
            <a:ext cx="2664296" cy="172819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a:off x="3635896" y="404664"/>
            <a:ext cx="2232248" cy="15841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2987824" y="1124744"/>
            <a:ext cx="2448272" cy="115212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CaixaDeTexto 13"/>
          <p:cNvSpPr txBox="1"/>
          <p:nvPr/>
        </p:nvSpPr>
        <p:spPr>
          <a:xfrm>
            <a:off x="5580112" y="44624"/>
            <a:ext cx="1065356" cy="369332"/>
          </a:xfrm>
          <a:prstGeom prst="rect">
            <a:avLst/>
          </a:prstGeom>
          <a:solidFill>
            <a:srgbClr val="00B050"/>
          </a:solidFill>
          <a:ln w="19050">
            <a:solidFill>
              <a:schemeClr val="tx1"/>
            </a:solidFill>
          </a:ln>
        </p:spPr>
        <p:txBody>
          <a:bodyPr wrap="none" rtlCol="0">
            <a:spAutoFit/>
          </a:bodyPr>
          <a:lstStyle/>
          <a:p>
            <a:r>
              <a:rPr lang="en-US" b="1" dirty="0" smtClean="0"/>
              <a:t>S = S(</a:t>
            </a:r>
            <a:r>
              <a:rPr lang="en-US" b="1" dirty="0" err="1" smtClean="0"/>
              <a:t>r</a:t>
            </a:r>
            <a:r>
              <a:rPr lang="en-US" b="1" baseline="-25000" dirty="0" err="1" smtClean="0"/>
              <a:t>LÍQ</a:t>
            </a:r>
            <a:r>
              <a:rPr lang="en-US" b="1" dirty="0" smtClean="0"/>
              <a:t>)</a:t>
            </a:r>
            <a:endParaRPr lang="pt-BR" b="1" dirty="0"/>
          </a:p>
        </p:txBody>
      </p:sp>
      <p:sp>
        <p:nvSpPr>
          <p:cNvPr id="15" name="CaixaDeTexto 14"/>
          <p:cNvSpPr txBox="1"/>
          <p:nvPr/>
        </p:nvSpPr>
        <p:spPr>
          <a:xfrm>
            <a:off x="5868144" y="1763524"/>
            <a:ext cx="1063112" cy="369332"/>
          </a:xfrm>
          <a:prstGeom prst="rect">
            <a:avLst/>
          </a:prstGeom>
          <a:solidFill>
            <a:srgbClr val="00B050"/>
          </a:solidFill>
          <a:ln w="19050">
            <a:solidFill>
              <a:schemeClr val="tx1"/>
            </a:solidFill>
          </a:ln>
        </p:spPr>
        <p:txBody>
          <a:bodyPr wrap="none" rtlCol="0">
            <a:spAutoFit/>
          </a:bodyPr>
          <a:lstStyle/>
          <a:p>
            <a:r>
              <a:rPr lang="en-US" b="1" dirty="0" smtClean="0"/>
              <a:t>D = D(</a:t>
            </a:r>
            <a:r>
              <a:rPr lang="en-US" b="1" dirty="0" err="1" smtClean="0"/>
              <a:t>r</a:t>
            </a:r>
            <a:r>
              <a:rPr lang="en-US" b="1" baseline="-25000" dirty="0" err="1" smtClean="0"/>
              <a:t>B</a:t>
            </a:r>
            <a:r>
              <a:rPr lang="en-US" b="1" dirty="0" smtClean="0"/>
              <a:t>) </a:t>
            </a:r>
            <a:endParaRPr lang="pt-BR" b="1" dirty="0"/>
          </a:p>
        </p:txBody>
      </p:sp>
      <p:sp>
        <p:nvSpPr>
          <p:cNvPr id="17" name="CaixaDeTexto 16"/>
          <p:cNvSpPr txBox="1"/>
          <p:nvPr/>
        </p:nvSpPr>
        <p:spPr>
          <a:xfrm>
            <a:off x="5390566" y="2204864"/>
            <a:ext cx="3753434" cy="615553"/>
          </a:xfrm>
          <a:prstGeom prst="rect">
            <a:avLst/>
          </a:prstGeom>
          <a:solidFill>
            <a:srgbClr val="FFFF00"/>
          </a:solidFill>
          <a:ln w="19050">
            <a:solidFill>
              <a:schemeClr val="tx1"/>
            </a:solidFill>
          </a:ln>
        </p:spPr>
        <p:txBody>
          <a:bodyPr wrap="square" rtlCol="0">
            <a:spAutoFit/>
          </a:bodyPr>
          <a:lstStyle/>
          <a:p>
            <a:r>
              <a:rPr lang="en-US" sz="1600" b="1" u="sng" dirty="0" smtClean="0"/>
              <a:t>DEMANDA PERCEBIDA PELO POUPADOR</a:t>
            </a:r>
            <a:r>
              <a:rPr lang="en-US" sz="1600" b="1" dirty="0" smtClean="0"/>
              <a:t>:</a:t>
            </a:r>
          </a:p>
          <a:p>
            <a:r>
              <a:rPr lang="en-US" b="1" dirty="0" smtClean="0"/>
              <a:t>D </a:t>
            </a:r>
            <a:r>
              <a:rPr lang="en-US" b="1" dirty="0"/>
              <a:t>= </a:t>
            </a:r>
            <a:r>
              <a:rPr lang="en-US" b="1" dirty="0" smtClean="0"/>
              <a:t>D(</a:t>
            </a:r>
            <a:r>
              <a:rPr lang="en-US" b="1" dirty="0" err="1" smtClean="0"/>
              <a:t>r</a:t>
            </a:r>
            <a:r>
              <a:rPr lang="en-US" b="1" baseline="-25000" dirty="0" err="1" smtClean="0"/>
              <a:t>LÍQ</a:t>
            </a:r>
            <a:r>
              <a:rPr lang="en-US" b="1" dirty="0" smtClean="0"/>
              <a:t>);  </a:t>
            </a:r>
            <a:r>
              <a:rPr lang="en-US" b="1" dirty="0" err="1" smtClean="0"/>
              <a:t>r</a:t>
            </a:r>
            <a:r>
              <a:rPr lang="en-US" b="1" baseline="-25000" dirty="0" err="1" smtClean="0"/>
              <a:t>LÍQ</a:t>
            </a:r>
            <a:r>
              <a:rPr lang="en-US" b="1" dirty="0" smtClean="0"/>
              <a:t> =  </a:t>
            </a:r>
            <a:r>
              <a:rPr lang="en-US" b="1" dirty="0" err="1" smtClean="0"/>
              <a:t>r</a:t>
            </a:r>
            <a:r>
              <a:rPr lang="en-US" b="1" baseline="-25000" dirty="0" err="1" smtClean="0"/>
              <a:t>B</a:t>
            </a:r>
            <a:r>
              <a:rPr lang="en-US" b="1" dirty="0" smtClean="0"/>
              <a:t> .[1 </a:t>
            </a:r>
            <a:r>
              <a:rPr lang="en-US" dirty="0" smtClean="0"/>
              <a:t> </a:t>
            </a:r>
            <a:r>
              <a:rPr lang="en-US" b="1" dirty="0" smtClean="0"/>
              <a:t>- </a:t>
            </a:r>
            <a:r>
              <a:rPr lang="en-US" b="1" dirty="0" err="1" smtClean="0"/>
              <a:t>t</a:t>
            </a:r>
            <a:r>
              <a:rPr lang="en-US" b="1" baseline="-25000" dirty="0" err="1" smtClean="0"/>
              <a:t>W</a:t>
            </a:r>
            <a:r>
              <a:rPr lang="en-US" b="1" dirty="0" smtClean="0"/>
              <a:t> .(W/ </a:t>
            </a:r>
            <a:r>
              <a:rPr lang="en-US" b="1" dirty="0" err="1" smtClean="0"/>
              <a:t>R</a:t>
            </a:r>
            <a:r>
              <a:rPr lang="en-US" b="1" baseline="-25000" dirty="0" err="1" smtClean="0"/>
              <a:t>i</a:t>
            </a:r>
            <a:r>
              <a:rPr lang="en-US" b="1" dirty="0" smtClean="0"/>
              <a:t> )] </a:t>
            </a:r>
            <a:endParaRPr lang="pt-BR" b="1" dirty="0"/>
          </a:p>
        </p:txBody>
      </p:sp>
      <p:cxnSp>
        <p:nvCxnSpPr>
          <p:cNvPr id="20" name="Conector reto 19"/>
          <p:cNvCxnSpPr/>
          <p:nvPr/>
        </p:nvCxnSpPr>
        <p:spPr>
          <a:xfrm rot="10800000">
            <a:off x="2483768" y="1412776"/>
            <a:ext cx="252028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H="1">
            <a:off x="2484562" y="1926124"/>
            <a:ext cx="2267458"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flipV="1">
            <a:off x="4716016" y="1196752"/>
            <a:ext cx="0" cy="2016224"/>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a:xfrm flipH="1">
            <a:off x="2484562" y="1196752"/>
            <a:ext cx="219545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CaixaDeTexto 28"/>
          <p:cNvSpPr txBox="1"/>
          <p:nvPr/>
        </p:nvSpPr>
        <p:spPr>
          <a:xfrm>
            <a:off x="2051720" y="971436"/>
            <a:ext cx="484428" cy="369332"/>
          </a:xfrm>
          <a:prstGeom prst="rect">
            <a:avLst/>
          </a:prstGeom>
          <a:noFill/>
        </p:spPr>
        <p:txBody>
          <a:bodyPr wrap="none" rtlCol="0">
            <a:spAutoFit/>
          </a:bodyPr>
          <a:lstStyle/>
          <a:p>
            <a:r>
              <a:rPr lang="en-US" b="1" dirty="0" smtClean="0"/>
              <a:t>r</a:t>
            </a:r>
            <a:r>
              <a:rPr lang="en-US" b="1" baseline="-25000" dirty="0" smtClean="0"/>
              <a:t>B1</a:t>
            </a:r>
            <a:r>
              <a:rPr lang="en-US" b="1" dirty="0" smtClean="0"/>
              <a:t> </a:t>
            </a:r>
            <a:endParaRPr lang="pt-BR" b="1" dirty="0"/>
          </a:p>
        </p:txBody>
      </p:sp>
      <p:sp>
        <p:nvSpPr>
          <p:cNvPr id="30" name="CaixaDeTexto 29"/>
          <p:cNvSpPr txBox="1"/>
          <p:nvPr/>
        </p:nvSpPr>
        <p:spPr>
          <a:xfrm>
            <a:off x="1187624" y="1196752"/>
            <a:ext cx="1296144" cy="369332"/>
          </a:xfrm>
          <a:prstGeom prst="rect">
            <a:avLst/>
          </a:prstGeom>
          <a:noFill/>
        </p:spPr>
        <p:txBody>
          <a:bodyPr wrap="square" rtlCol="0">
            <a:spAutoFit/>
          </a:bodyPr>
          <a:lstStyle/>
          <a:p>
            <a:r>
              <a:rPr lang="en-US" b="1" dirty="0" err="1" smtClean="0"/>
              <a:t>r</a:t>
            </a:r>
            <a:r>
              <a:rPr lang="en-US" b="1" baseline="-25000" dirty="0" err="1" smtClean="0"/>
              <a:t>B</a:t>
            </a:r>
            <a:r>
              <a:rPr lang="en-US" b="1" baseline="-25000" dirty="0" smtClean="0"/>
              <a:t>(0)</a:t>
            </a:r>
            <a:r>
              <a:rPr lang="en-US" b="1" dirty="0" smtClean="0"/>
              <a:t> = r </a:t>
            </a:r>
            <a:r>
              <a:rPr lang="en-US" b="1" baseline="-25000" dirty="0" smtClean="0"/>
              <a:t>LÍQ(0)</a:t>
            </a:r>
            <a:r>
              <a:rPr lang="en-US" b="1" dirty="0" smtClean="0"/>
              <a:t>  </a:t>
            </a:r>
            <a:endParaRPr lang="pt-BR" b="1" dirty="0"/>
          </a:p>
        </p:txBody>
      </p:sp>
      <p:sp>
        <p:nvSpPr>
          <p:cNvPr id="31" name="CaixaDeTexto 30"/>
          <p:cNvSpPr txBox="1"/>
          <p:nvPr/>
        </p:nvSpPr>
        <p:spPr>
          <a:xfrm>
            <a:off x="1741257" y="1556792"/>
            <a:ext cx="742511" cy="369332"/>
          </a:xfrm>
          <a:prstGeom prst="rect">
            <a:avLst/>
          </a:prstGeom>
          <a:noFill/>
        </p:spPr>
        <p:txBody>
          <a:bodyPr wrap="none" rtlCol="0">
            <a:spAutoFit/>
          </a:bodyPr>
          <a:lstStyle/>
          <a:p>
            <a:r>
              <a:rPr lang="en-US" b="1" dirty="0" smtClean="0"/>
              <a:t>r</a:t>
            </a:r>
            <a:r>
              <a:rPr lang="en-US" b="1" baseline="-25000" dirty="0" smtClean="0"/>
              <a:t> LÍQ(1)</a:t>
            </a:r>
            <a:r>
              <a:rPr lang="en-US" b="1" dirty="0" smtClean="0"/>
              <a:t> </a:t>
            </a:r>
            <a:endParaRPr lang="pt-BR" b="1" dirty="0"/>
          </a:p>
        </p:txBody>
      </p:sp>
      <p:sp>
        <p:nvSpPr>
          <p:cNvPr id="32" name="Chave esquerda 31"/>
          <p:cNvSpPr/>
          <p:nvPr/>
        </p:nvSpPr>
        <p:spPr>
          <a:xfrm>
            <a:off x="559298" y="1156102"/>
            <a:ext cx="1276399" cy="688722"/>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3" name="CaixaDeTexto 32"/>
          <p:cNvSpPr txBox="1"/>
          <p:nvPr/>
        </p:nvSpPr>
        <p:spPr>
          <a:xfrm rot="16200000">
            <a:off x="-793151" y="1300514"/>
            <a:ext cx="2303463" cy="369332"/>
          </a:xfrm>
          <a:prstGeom prst="rect">
            <a:avLst/>
          </a:prstGeom>
          <a:solidFill>
            <a:srgbClr val="FF0000"/>
          </a:solidFill>
          <a:ln w="19050">
            <a:solidFill>
              <a:schemeClr val="tx1"/>
            </a:solidFill>
          </a:ln>
        </p:spPr>
        <p:txBody>
          <a:bodyPr wrap="square" rtlCol="0">
            <a:spAutoFit/>
          </a:bodyPr>
          <a:lstStyle/>
          <a:p>
            <a:r>
              <a:rPr lang="en-US" b="1" dirty="0" smtClean="0"/>
              <a:t>r</a:t>
            </a:r>
            <a:r>
              <a:rPr lang="en-US" b="1" baseline="-25000" dirty="0" smtClean="0"/>
              <a:t>B1</a:t>
            </a:r>
            <a:r>
              <a:rPr lang="en-US" b="1" dirty="0" smtClean="0"/>
              <a:t>.t</a:t>
            </a:r>
            <a:r>
              <a:rPr lang="en-US" b="1" baseline="-25000" dirty="0" smtClean="0"/>
              <a:t>S</a:t>
            </a:r>
            <a:r>
              <a:rPr lang="en-US" b="1" dirty="0" smtClean="0"/>
              <a:t>  = r</a:t>
            </a:r>
            <a:r>
              <a:rPr lang="en-US" b="1" baseline="-25000" dirty="0" smtClean="0"/>
              <a:t>B1</a:t>
            </a:r>
            <a:r>
              <a:rPr lang="en-US" b="1" dirty="0" smtClean="0"/>
              <a:t>.t</a:t>
            </a:r>
            <a:r>
              <a:rPr lang="en-US" b="1" baseline="-25000" dirty="0" smtClean="0"/>
              <a:t>W</a:t>
            </a:r>
            <a:r>
              <a:rPr lang="en-US" b="1" dirty="0" smtClean="0"/>
              <a:t> .(W/ </a:t>
            </a:r>
            <a:r>
              <a:rPr lang="en-US" b="1" dirty="0" err="1" smtClean="0"/>
              <a:t>R</a:t>
            </a:r>
            <a:r>
              <a:rPr lang="en-US" b="1" baseline="-25000" dirty="0" err="1" smtClean="0"/>
              <a:t>i</a:t>
            </a:r>
            <a:r>
              <a:rPr lang="en-US" b="1" dirty="0" smtClean="0"/>
              <a:t> )</a:t>
            </a:r>
            <a:endParaRPr lang="pt-BR" b="1" dirty="0"/>
          </a:p>
        </p:txBody>
      </p:sp>
      <p:cxnSp>
        <p:nvCxnSpPr>
          <p:cNvPr id="37" name="Conector reto 36"/>
          <p:cNvCxnSpPr/>
          <p:nvPr/>
        </p:nvCxnSpPr>
        <p:spPr>
          <a:xfrm rot="5400000">
            <a:off x="4103948" y="2312876"/>
            <a:ext cx="18002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 name="CaixaDeTexto 38"/>
          <p:cNvSpPr txBox="1"/>
          <p:nvPr/>
        </p:nvSpPr>
        <p:spPr>
          <a:xfrm>
            <a:off x="4788024" y="3140968"/>
            <a:ext cx="425116" cy="369332"/>
          </a:xfrm>
          <a:prstGeom prst="rect">
            <a:avLst/>
          </a:prstGeom>
          <a:noFill/>
        </p:spPr>
        <p:txBody>
          <a:bodyPr wrap="none" rtlCol="0">
            <a:spAutoFit/>
          </a:bodyPr>
          <a:lstStyle/>
          <a:p>
            <a:r>
              <a:rPr lang="en-US" b="1" dirty="0" smtClean="0"/>
              <a:t>S</a:t>
            </a:r>
            <a:r>
              <a:rPr lang="en-US" b="1" baseline="-25000" dirty="0" smtClean="0"/>
              <a:t>0</a:t>
            </a:r>
            <a:r>
              <a:rPr lang="en-US" b="1" dirty="0" smtClean="0"/>
              <a:t> </a:t>
            </a:r>
            <a:endParaRPr lang="pt-BR" b="1" dirty="0"/>
          </a:p>
        </p:txBody>
      </p:sp>
      <p:sp>
        <p:nvSpPr>
          <p:cNvPr id="40" name="CaixaDeTexto 39"/>
          <p:cNvSpPr txBox="1"/>
          <p:nvPr/>
        </p:nvSpPr>
        <p:spPr>
          <a:xfrm>
            <a:off x="4536088" y="3131676"/>
            <a:ext cx="395952" cy="369332"/>
          </a:xfrm>
          <a:prstGeom prst="rect">
            <a:avLst/>
          </a:prstGeom>
          <a:noFill/>
        </p:spPr>
        <p:txBody>
          <a:bodyPr wrap="square" rtlCol="0">
            <a:spAutoFit/>
          </a:bodyPr>
          <a:lstStyle/>
          <a:p>
            <a:r>
              <a:rPr lang="en-US" b="1" dirty="0" smtClean="0"/>
              <a:t>S</a:t>
            </a:r>
            <a:r>
              <a:rPr lang="en-US" b="1" baseline="-25000" dirty="0" smtClean="0"/>
              <a:t>1</a:t>
            </a:r>
            <a:r>
              <a:rPr lang="en-US" b="1" dirty="0" smtClean="0"/>
              <a:t> </a:t>
            </a:r>
            <a:endParaRPr lang="pt-BR" b="1" dirty="0"/>
          </a:p>
        </p:txBody>
      </p:sp>
      <p:sp>
        <p:nvSpPr>
          <p:cNvPr id="41" name="CaixaDeTexto 40"/>
          <p:cNvSpPr txBox="1"/>
          <p:nvPr/>
        </p:nvSpPr>
        <p:spPr>
          <a:xfrm>
            <a:off x="4607912" y="899428"/>
            <a:ext cx="324128" cy="369332"/>
          </a:xfrm>
          <a:prstGeom prst="rect">
            <a:avLst/>
          </a:prstGeom>
          <a:noFill/>
        </p:spPr>
        <p:txBody>
          <a:bodyPr wrap="none" rtlCol="0">
            <a:spAutoFit/>
          </a:bodyPr>
          <a:lstStyle/>
          <a:p>
            <a:r>
              <a:rPr lang="en-US" b="1" dirty="0" smtClean="0"/>
              <a:t>A</a:t>
            </a:r>
            <a:endParaRPr lang="pt-BR" b="1" dirty="0"/>
          </a:p>
        </p:txBody>
      </p:sp>
      <p:sp>
        <p:nvSpPr>
          <p:cNvPr id="42" name="CaixaDeTexto 41"/>
          <p:cNvSpPr txBox="1"/>
          <p:nvPr/>
        </p:nvSpPr>
        <p:spPr>
          <a:xfrm>
            <a:off x="5076056" y="1196752"/>
            <a:ext cx="314510" cy="369332"/>
          </a:xfrm>
          <a:prstGeom prst="rect">
            <a:avLst/>
          </a:prstGeom>
          <a:noFill/>
        </p:spPr>
        <p:txBody>
          <a:bodyPr wrap="none" rtlCol="0">
            <a:spAutoFit/>
          </a:bodyPr>
          <a:lstStyle/>
          <a:p>
            <a:r>
              <a:rPr lang="en-US" b="1" dirty="0" smtClean="0"/>
              <a:t>B</a:t>
            </a:r>
            <a:endParaRPr lang="pt-BR" b="1" dirty="0"/>
          </a:p>
        </p:txBody>
      </p:sp>
      <p:sp>
        <p:nvSpPr>
          <p:cNvPr id="43" name="CaixaDeTexto 42"/>
          <p:cNvSpPr txBox="1"/>
          <p:nvPr/>
        </p:nvSpPr>
        <p:spPr>
          <a:xfrm>
            <a:off x="4553538" y="1196752"/>
            <a:ext cx="378630" cy="369332"/>
          </a:xfrm>
          <a:prstGeom prst="rect">
            <a:avLst/>
          </a:prstGeom>
          <a:noFill/>
        </p:spPr>
        <p:txBody>
          <a:bodyPr wrap="none" rtlCol="0">
            <a:spAutoFit/>
          </a:bodyPr>
          <a:lstStyle/>
          <a:p>
            <a:r>
              <a:rPr lang="en-US" b="1" dirty="0" smtClean="0"/>
              <a:t>A’</a:t>
            </a:r>
            <a:endParaRPr lang="pt-BR" b="1" dirty="0"/>
          </a:p>
        </p:txBody>
      </p:sp>
      <p:sp>
        <p:nvSpPr>
          <p:cNvPr id="46" name="CaixaDeTexto 45"/>
          <p:cNvSpPr txBox="1"/>
          <p:nvPr/>
        </p:nvSpPr>
        <p:spPr>
          <a:xfrm>
            <a:off x="4067944" y="1187460"/>
            <a:ext cx="330540" cy="369332"/>
          </a:xfrm>
          <a:prstGeom prst="rect">
            <a:avLst/>
          </a:prstGeom>
          <a:noFill/>
        </p:spPr>
        <p:txBody>
          <a:bodyPr wrap="none" rtlCol="0">
            <a:spAutoFit/>
          </a:bodyPr>
          <a:lstStyle/>
          <a:p>
            <a:r>
              <a:rPr lang="en-US" b="1" dirty="0" smtClean="0"/>
              <a:t>D</a:t>
            </a:r>
            <a:endParaRPr lang="pt-BR" b="1" dirty="0"/>
          </a:p>
        </p:txBody>
      </p:sp>
      <p:sp>
        <p:nvSpPr>
          <p:cNvPr id="2" name="CaixaDeTexto 1"/>
          <p:cNvSpPr txBox="1"/>
          <p:nvPr/>
        </p:nvSpPr>
        <p:spPr>
          <a:xfrm>
            <a:off x="4788024" y="1104999"/>
            <a:ext cx="333746" cy="307777"/>
          </a:xfrm>
          <a:prstGeom prst="rect">
            <a:avLst/>
          </a:prstGeom>
          <a:noFill/>
        </p:spPr>
        <p:txBody>
          <a:bodyPr wrap="none" rtlCol="0">
            <a:spAutoFit/>
          </a:bodyPr>
          <a:lstStyle/>
          <a:p>
            <a:r>
              <a:rPr lang="pt-BR" sz="1400" b="1" i="1" dirty="0" smtClean="0">
                <a:effectLst>
                  <a:outerShdw blurRad="38100" dist="38100" dir="2700000" algn="tl">
                    <a:srgbClr val="000000">
                      <a:alpha val="43137"/>
                    </a:srgbClr>
                  </a:outerShdw>
                </a:effectLst>
              </a:rPr>
              <a:t>E</a:t>
            </a:r>
            <a:r>
              <a:rPr lang="pt-BR" sz="1400" b="1" i="1" baseline="-25000" dirty="0" smtClean="0">
                <a:effectLst>
                  <a:outerShdw blurRad="38100" dist="38100" dir="2700000" algn="tl">
                    <a:srgbClr val="000000">
                      <a:alpha val="43137"/>
                    </a:srgbClr>
                  </a:outerShdw>
                </a:effectLst>
              </a:rPr>
              <a:t>0</a:t>
            </a:r>
            <a:endParaRPr lang="pt-BR" sz="1400" b="1" i="1" dirty="0">
              <a:effectLst>
                <a:outerShdw blurRad="38100" dist="38100" dir="2700000" algn="tl">
                  <a:srgbClr val="000000">
                    <a:alpha val="43137"/>
                  </a:srgbClr>
                </a:outerShdw>
              </a:effectLst>
            </a:endParaRPr>
          </a:p>
        </p:txBody>
      </p:sp>
      <p:sp>
        <p:nvSpPr>
          <p:cNvPr id="4" name="CaixaDeTexto 3"/>
          <p:cNvSpPr txBox="1"/>
          <p:nvPr/>
        </p:nvSpPr>
        <p:spPr>
          <a:xfrm>
            <a:off x="4526286" y="1681063"/>
            <a:ext cx="333746" cy="307777"/>
          </a:xfrm>
          <a:prstGeom prst="rect">
            <a:avLst/>
          </a:prstGeom>
          <a:noFill/>
        </p:spPr>
        <p:txBody>
          <a:bodyPr wrap="none" rtlCol="0">
            <a:spAutoFit/>
          </a:bodyPr>
          <a:lstStyle/>
          <a:p>
            <a:r>
              <a:rPr lang="pt-BR" sz="1400" b="1" i="1" dirty="0" smtClean="0">
                <a:effectLst>
                  <a:outerShdw blurRad="38100" dist="38100" dir="2700000" algn="tl">
                    <a:srgbClr val="000000">
                      <a:alpha val="43137"/>
                    </a:srgbClr>
                  </a:outerShdw>
                </a:effectLst>
              </a:rPr>
              <a:t>E</a:t>
            </a:r>
            <a:r>
              <a:rPr lang="pt-BR" sz="1400" b="1" i="1" baseline="-25000" dirty="0" smtClean="0">
                <a:effectLst>
                  <a:outerShdw blurRad="38100" dist="38100" dir="2700000" algn="tl">
                    <a:srgbClr val="000000">
                      <a:alpha val="43137"/>
                    </a:srgbClr>
                  </a:outerShdw>
                </a:effectLst>
              </a:rPr>
              <a:t>1</a:t>
            </a:r>
            <a:endParaRPr lang="pt-BR" sz="1400" b="1" i="1" dirty="0">
              <a:effectLst>
                <a:outerShdw blurRad="38100" dist="38100" dir="2700000" algn="tl">
                  <a:srgbClr val="000000">
                    <a:alpha val="43137"/>
                  </a:srgbClr>
                </a:outerShdw>
              </a:effectLst>
            </a:endParaRPr>
          </a:p>
        </p:txBody>
      </p:sp>
      <p:cxnSp>
        <p:nvCxnSpPr>
          <p:cNvPr id="8" name="Conector reto 7"/>
          <p:cNvCxnSpPr/>
          <p:nvPr/>
        </p:nvCxnSpPr>
        <p:spPr>
          <a:xfrm flipV="1">
            <a:off x="4355976" y="261442"/>
            <a:ext cx="1224136" cy="24474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CaixaDeTexto 9"/>
          <p:cNvSpPr txBox="1"/>
          <p:nvPr/>
        </p:nvSpPr>
        <p:spPr>
          <a:xfrm>
            <a:off x="6012160" y="548680"/>
            <a:ext cx="1221616" cy="369332"/>
          </a:xfrm>
          <a:prstGeom prst="rect">
            <a:avLst/>
          </a:prstGeom>
          <a:solidFill>
            <a:srgbClr val="FFC00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S</a:t>
            </a:r>
            <a:r>
              <a:rPr lang="pt-BR" b="1" baseline="30000" dirty="0" smtClean="0">
                <a:effectLst>
                  <a:outerShdw blurRad="38100" dist="38100" dir="2700000" algn="tl">
                    <a:srgbClr val="000000">
                      <a:alpha val="43137"/>
                    </a:srgbClr>
                  </a:outerShdw>
                </a:effectLst>
              </a:rPr>
              <a:t>COMPENSADA</a:t>
            </a:r>
            <a:endParaRPr lang="pt-BR" b="1" dirty="0">
              <a:effectLst>
                <a:outerShdw blurRad="38100" dist="38100" dir="2700000" algn="tl">
                  <a:srgbClr val="000000">
                    <a:alpha val="43137"/>
                  </a:srgbClr>
                </a:outerShdw>
              </a:effectLst>
            </a:endParaRPr>
          </a:p>
        </p:txBody>
      </p:sp>
      <p:cxnSp>
        <p:nvCxnSpPr>
          <p:cNvPr id="12" name="Conector reto 11"/>
          <p:cNvCxnSpPr/>
          <p:nvPr/>
        </p:nvCxnSpPr>
        <p:spPr>
          <a:xfrm flipV="1">
            <a:off x="4211960" y="1412776"/>
            <a:ext cx="0" cy="51334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CaixaDeTexto 21"/>
          <p:cNvSpPr txBox="1"/>
          <p:nvPr/>
        </p:nvSpPr>
        <p:spPr>
          <a:xfrm>
            <a:off x="4049482" y="1700808"/>
            <a:ext cx="306494" cy="369332"/>
          </a:xfrm>
          <a:prstGeom prst="rect">
            <a:avLst/>
          </a:prstGeom>
          <a:noFill/>
        </p:spPr>
        <p:txBody>
          <a:bodyPr wrap="none" rtlCol="0">
            <a:spAutoFit/>
          </a:bodyPr>
          <a:lstStyle/>
          <a:p>
            <a:r>
              <a:rPr lang="pt-BR" b="1" dirty="0">
                <a:effectLst>
                  <a:outerShdw blurRad="38100" dist="38100" dir="2700000" algn="tl">
                    <a:srgbClr val="000000">
                      <a:alpha val="43137"/>
                    </a:srgbClr>
                  </a:outerShdw>
                </a:effectLst>
              </a:rPr>
              <a:t>C</a:t>
            </a:r>
          </a:p>
        </p:txBody>
      </p:sp>
      <p:sp>
        <p:nvSpPr>
          <p:cNvPr id="6" name="CaixaDeTexto 5"/>
          <p:cNvSpPr txBox="1"/>
          <p:nvPr/>
        </p:nvSpPr>
        <p:spPr>
          <a:xfrm>
            <a:off x="6003295" y="1033572"/>
            <a:ext cx="3105209" cy="523220"/>
          </a:xfrm>
          <a:prstGeom prst="rect">
            <a:avLst/>
          </a:prstGeom>
          <a:noFill/>
        </p:spPr>
        <p:txBody>
          <a:bodyPr wrap="none" rtlCol="0">
            <a:spAutoFit/>
          </a:bodyPr>
          <a:lstStyle/>
          <a:p>
            <a:r>
              <a:rPr lang="pt-BR" sz="1400" b="1" u="sng" dirty="0" smtClean="0">
                <a:effectLst>
                  <a:outerShdw blurRad="38100" dist="38100" dir="2700000" algn="tl">
                    <a:srgbClr val="000000">
                      <a:alpha val="43137"/>
                    </a:srgbClr>
                  </a:outerShdw>
                </a:effectLst>
              </a:rPr>
              <a:t>EXCESSO DE CARGA</a:t>
            </a:r>
            <a:r>
              <a:rPr lang="pt-BR" sz="1400" b="1" dirty="0" smtClean="0">
                <a:effectLst>
                  <a:outerShdw blurRad="38100" dist="38100" dir="2700000" algn="tl">
                    <a:srgbClr val="000000">
                      <a:alpha val="43137"/>
                    </a:srgbClr>
                  </a:outerShdw>
                </a:effectLst>
              </a:rPr>
              <a:t>:</a:t>
            </a:r>
          </a:p>
          <a:p>
            <a:r>
              <a:rPr lang="pt-BR" sz="1400" b="1" dirty="0" smtClean="0">
                <a:effectLst>
                  <a:outerShdw blurRad="38100" dist="38100" dir="2700000" algn="tl">
                    <a:srgbClr val="000000">
                      <a:alpha val="43137"/>
                    </a:srgbClr>
                  </a:outerShdw>
                </a:effectLst>
              </a:rPr>
              <a:t>TRIÂNGULO (BCD) + TRIÂNGULO (AA’B)</a:t>
            </a:r>
            <a:endParaRPr lang="pt-BR" sz="1400" b="1" dirty="0">
              <a:effectLst>
                <a:outerShdw blurRad="38100" dist="38100" dir="2700000" algn="tl">
                  <a:srgbClr val="000000">
                    <a:alpha val="43137"/>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20000"/>
          </a:bodyPr>
          <a:lstStyle/>
          <a:p>
            <a:pPr algn="just"/>
            <a:r>
              <a:rPr lang="en-US" sz="2000" b="1" u="sng" dirty="0" smtClean="0">
                <a:effectLst>
                  <a:outerShdw blurRad="38100" dist="38100" dir="2700000" algn="tl">
                    <a:srgbClr val="000000">
                      <a:alpha val="43137"/>
                    </a:srgbClr>
                  </a:outerShdw>
                </a:effectLst>
              </a:rPr>
              <a:t>O AUMENTO DA TAXA DE JUROS DE MERCADO DEVIDO À TRIBUTAÇÃO DA RIQUEZA TAMBÉM CAUSA O DESLOCAMENTO DE PARTE DO EXCESSO DE CARGA PARA OUTROS AGENTES QUE NÃO POUPADORES, TAIS COMO CONSUMIDORES E PRODUTORES DE BENS E SERVIÇOS E PARA TRABALHADORES</a:t>
            </a:r>
            <a:r>
              <a:rPr lang="en-US" sz="2000" b="1" dirty="0" smtClean="0"/>
              <a:t>:</a:t>
            </a:r>
          </a:p>
          <a:p>
            <a:pPr algn="just"/>
            <a:endParaRPr lang="en-US" sz="2000" dirty="0" smtClean="0"/>
          </a:p>
          <a:p>
            <a:pPr algn="just"/>
            <a:r>
              <a:rPr lang="en-US" sz="2000" dirty="0" smtClean="0"/>
              <a:t>              </a:t>
            </a:r>
            <a:r>
              <a:rPr lang="en-US" sz="2000" b="1" u="sng" dirty="0" smtClean="0"/>
              <a:t>EM PRIMEIRO LUGAR</a:t>
            </a:r>
            <a:r>
              <a:rPr lang="en-US" sz="2000" dirty="0" smtClean="0"/>
              <a:t>, O AUMENTO DA TAXA DE JUROS DE MERCADO </a:t>
            </a:r>
          </a:p>
          <a:p>
            <a:pPr algn="just"/>
            <a:r>
              <a:rPr lang="en-US" sz="2000" dirty="0" smtClean="0"/>
              <a:t>              ELEVA O CUSTO DE CAPITAL E, PORTANTO, DESLOCA PARTE DO EXCESSO </a:t>
            </a:r>
          </a:p>
          <a:p>
            <a:pPr algn="just"/>
            <a:r>
              <a:rPr lang="en-US" sz="2000" dirty="0" smtClean="0"/>
              <a:t>              DE CARGA AOS INVESTIDORES E PRODUTORES (PELO AUMENTO DO </a:t>
            </a:r>
          </a:p>
          <a:p>
            <a:pPr algn="just"/>
            <a:r>
              <a:rPr lang="en-US" sz="2000" dirty="0" smtClean="0"/>
              <a:t>              CUSTO DE CAPITAL).  </a:t>
            </a:r>
          </a:p>
          <a:p>
            <a:pPr algn="just"/>
            <a:endParaRPr lang="en-US" sz="2000" dirty="0" smtClean="0"/>
          </a:p>
          <a:p>
            <a:pPr algn="just"/>
            <a:r>
              <a:rPr lang="en-US" sz="2000" dirty="0" smtClean="0"/>
              <a:t>               </a:t>
            </a:r>
            <a:r>
              <a:rPr lang="en-US" sz="2000" b="1" u="sng" dirty="0" smtClean="0"/>
              <a:t>MAS, POR OUTRO LADO</a:t>
            </a:r>
            <a:r>
              <a:rPr lang="en-US" sz="2000" dirty="0" smtClean="0"/>
              <a:t>, MAIORES JUROS  SIGNIFICAM AUMENTO DO </a:t>
            </a:r>
          </a:p>
          <a:p>
            <a:pPr algn="just"/>
            <a:r>
              <a:rPr lang="en-US" sz="2000" dirty="0" smtClean="0"/>
              <a:t>               CUSTO DE PRODUÇÃO (“CAPITAL DE GIRO”) E PODEM RESULTAR EM </a:t>
            </a:r>
          </a:p>
          <a:p>
            <a:pPr algn="just"/>
            <a:r>
              <a:rPr lang="en-US" sz="2000" dirty="0" smtClean="0"/>
              <a:t>               AUMENTO DE PREÇOS DE BENS E SERVICOS, O QUE TAMBÉM  DESLOCA </a:t>
            </a:r>
          </a:p>
          <a:p>
            <a:pPr algn="just"/>
            <a:r>
              <a:rPr lang="en-US" sz="2000" dirty="0" smtClean="0"/>
              <a:t>               PARTE DO EXCESSO DE CARGA AOS CONSUMIDORES E PRODUTORES DE</a:t>
            </a:r>
          </a:p>
          <a:p>
            <a:pPr algn="just"/>
            <a:r>
              <a:rPr lang="en-US" sz="2000" dirty="0"/>
              <a:t> </a:t>
            </a:r>
            <a:r>
              <a:rPr lang="en-US" sz="2000" dirty="0" smtClean="0"/>
              <a:t>              BENS E SERVIÇOS.</a:t>
            </a:r>
          </a:p>
          <a:p>
            <a:pPr algn="just"/>
            <a:endParaRPr lang="en-US" sz="2000" dirty="0" smtClean="0"/>
          </a:p>
          <a:p>
            <a:pPr algn="just"/>
            <a:r>
              <a:rPr lang="en-US" sz="2000" dirty="0" smtClean="0"/>
              <a:t>              </a:t>
            </a:r>
            <a:r>
              <a:rPr lang="en-US" sz="2000" b="1" u="sng" dirty="0" smtClean="0"/>
              <a:t>ALÉM DISSO</a:t>
            </a:r>
            <a:r>
              <a:rPr lang="en-US" sz="2000" dirty="0" smtClean="0"/>
              <a:t>, O AUMENTO DE JUROS DE MERCADO (ELEVAÇÃO DO CUSTO DE </a:t>
            </a:r>
          </a:p>
          <a:p>
            <a:pPr algn="just"/>
            <a:r>
              <a:rPr lang="en-US" sz="2000" dirty="0" smtClean="0"/>
              <a:t>              CAPITAL) REDUZ O INVESTIMENTO E O USO DE CAPITAL E, PORTANTO, REDUZ </a:t>
            </a:r>
          </a:p>
          <a:p>
            <a:pPr algn="just"/>
            <a:r>
              <a:rPr lang="en-US" sz="2000" dirty="0" smtClean="0"/>
              <a:t>              A RELAÇÃO CAPITAL-TRABALHO (K/L) NA PRODUÇÃO E, POR MEIO DISTO,</a:t>
            </a:r>
          </a:p>
          <a:p>
            <a:pPr algn="just"/>
            <a:r>
              <a:rPr lang="en-US" sz="2000" dirty="0"/>
              <a:t> </a:t>
            </a:r>
            <a:r>
              <a:rPr lang="en-US" sz="2000" dirty="0" smtClean="0"/>
              <a:t>             REDUZ </a:t>
            </a:r>
            <a:r>
              <a:rPr lang="en-US" sz="2000" dirty="0"/>
              <a:t> </a:t>
            </a:r>
            <a:r>
              <a:rPr lang="en-US" sz="2000" dirty="0" smtClean="0"/>
              <a:t>A PRODUTIVIDADE DO TRABALHO (NO CURTO E LONGO PRAZO). </a:t>
            </a:r>
          </a:p>
          <a:p>
            <a:pPr algn="just"/>
            <a:r>
              <a:rPr lang="en-US" sz="2000" dirty="0"/>
              <a:t> </a:t>
            </a:r>
            <a:r>
              <a:rPr lang="en-US" sz="2000" dirty="0" smtClean="0"/>
              <a:t>             ESTE RESULTADO IMPLICA EM REDUÇÃO DE SALÁRIO E, PORTANTO, TAMBÉM</a:t>
            </a:r>
          </a:p>
          <a:p>
            <a:pPr algn="just"/>
            <a:r>
              <a:rPr lang="en-US" sz="2000" dirty="0"/>
              <a:t> </a:t>
            </a:r>
            <a:r>
              <a:rPr lang="en-US" sz="2000" dirty="0" smtClean="0"/>
              <a:t>             POR ESTE INTERMÉDIO PARTE DO EXCESSO DE CARGA É TRANSFERIDO PARA</a:t>
            </a:r>
          </a:p>
          <a:p>
            <a:pPr algn="just"/>
            <a:r>
              <a:rPr lang="en-US" sz="2000" dirty="0"/>
              <a:t> </a:t>
            </a:r>
            <a:r>
              <a:rPr lang="en-US" sz="2000" dirty="0" smtClean="0"/>
              <a:t>             O TRABALHADOR NA FORMA DE SALÁRIOS MENORES.</a:t>
            </a:r>
            <a:endParaRPr lang="pt-B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10000"/>
          </a:bodyPr>
          <a:lstStyle/>
          <a:p>
            <a:pPr marL="0" indent="0">
              <a:buNone/>
            </a:pPr>
            <a:r>
              <a:rPr lang="en-US" sz="2000" b="1" u="sng" dirty="0" smtClean="0">
                <a:effectLst>
                  <a:outerShdw blurRad="38100" dist="38100" dir="2700000" algn="tl">
                    <a:srgbClr val="000000">
                      <a:alpha val="43137"/>
                    </a:srgbClr>
                  </a:outerShdw>
                </a:effectLst>
              </a:rPr>
              <a:t>TODAVIA, UM </a:t>
            </a:r>
            <a:r>
              <a:rPr lang="en-US" sz="2000" b="1" u="sng" dirty="0">
                <a:effectLst>
                  <a:outerShdw blurRad="38100" dist="38100" dir="2700000" algn="tl">
                    <a:srgbClr val="000000">
                      <a:alpha val="43137"/>
                    </a:srgbClr>
                  </a:outerShdw>
                </a:effectLst>
              </a:rPr>
              <a:t>TRIBUTO ABRANGENTE SOBRE A RIQUEZA NÃO TEM EFEITO DIRETO SOBRE O ESFORÇO DE TRABALHO</a:t>
            </a:r>
            <a:r>
              <a:rPr lang="en-US" sz="2000" dirty="0"/>
              <a:t>. </a:t>
            </a:r>
            <a:endParaRPr lang="en-US" sz="2000" dirty="0" smtClean="0"/>
          </a:p>
          <a:p>
            <a:pPr marL="0" indent="0">
              <a:buNone/>
            </a:pPr>
            <a:r>
              <a:rPr lang="en-US" sz="2000" dirty="0"/>
              <a:t> </a:t>
            </a:r>
            <a:r>
              <a:rPr lang="en-US" sz="2000" dirty="0" smtClean="0"/>
              <a:t>           </a:t>
            </a:r>
            <a:r>
              <a:rPr lang="en-US" sz="1800" dirty="0" smtClean="0"/>
              <a:t> UM </a:t>
            </a:r>
            <a:r>
              <a:rPr lang="en-US" sz="1800" dirty="0"/>
              <a:t>INDIVÍDUO QUE NUNCA POUPA, POR EXEMPLO, NUNCA ACUMULARÁ </a:t>
            </a:r>
            <a:endParaRPr lang="en-US" sz="1800" dirty="0" smtClean="0"/>
          </a:p>
          <a:p>
            <a:pPr marL="0" indent="0">
              <a:buNone/>
            </a:pPr>
            <a:r>
              <a:rPr lang="en-US" sz="1800" dirty="0"/>
              <a:t> </a:t>
            </a:r>
            <a:r>
              <a:rPr lang="en-US" sz="1800" dirty="0" smtClean="0"/>
              <a:t>            </a:t>
            </a:r>
            <a:r>
              <a:rPr lang="en-US" sz="1800" dirty="0"/>
              <a:t>ATIVOS E, PORTANTO, EVITA COMPLETAMENTE O TRIBUTO SOBRE A RIQUEZA. </a:t>
            </a:r>
            <a:endParaRPr lang="en-US" sz="1800" dirty="0" smtClean="0"/>
          </a:p>
          <a:p>
            <a:pPr marL="0" indent="0">
              <a:buNone/>
            </a:pPr>
            <a:r>
              <a:rPr lang="en-US" sz="1800" dirty="0"/>
              <a:t> </a:t>
            </a:r>
            <a:r>
              <a:rPr lang="en-US" sz="1800" dirty="0" smtClean="0"/>
              <a:t>            ESSA TRIBUTAÇÃO, PORTANTO, </a:t>
            </a:r>
            <a:r>
              <a:rPr lang="en-US" sz="1800" dirty="0"/>
              <a:t>É INDEPENDENTE DOS RENDIMENTOS DO </a:t>
            </a:r>
            <a:r>
              <a:rPr lang="en-US" sz="1800" dirty="0" smtClean="0"/>
              <a:t>TRABALHO: </a:t>
            </a:r>
            <a:r>
              <a:rPr lang="en-US" sz="1800" dirty="0"/>
              <a:t>O </a:t>
            </a:r>
            <a:endParaRPr lang="en-US" sz="1800" dirty="0" smtClean="0"/>
          </a:p>
          <a:p>
            <a:pPr marL="0" indent="0">
              <a:buNone/>
            </a:pPr>
            <a:r>
              <a:rPr lang="en-US" sz="1800" dirty="0"/>
              <a:t> </a:t>
            </a:r>
            <a:r>
              <a:rPr lang="en-US" sz="1800" dirty="0" smtClean="0"/>
              <a:t>            SALÁRIO </a:t>
            </a:r>
            <a:r>
              <a:rPr lang="en-US" sz="1800" dirty="0"/>
              <a:t>NÃO É REDUZIDO </a:t>
            </a:r>
            <a:r>
              <a:rPr lang="en-US" sz="1800" dirty="0" smtClean="0"/>
              <a:t>DIRETAMENTE. O </a:t>
            </a:r>
            <a:r>
              <a:rPr lang="en-US" sz="1800" dirty="0"/>
              <a:t>MONTANTE DO TRIBUTO SOBRE A </a:t>
            </a:r>
            <a:r>
              <a:rPr lang="en-US" sz="1800" dirty="0" smtClean="0"/>
              <a:t>RIQUEZA </a:t>
            </a:r>
          </a:p>
          <a:p>
            <a:pPr marL="0" indent="0">
              <a:buNone/>
            </a:pPr>
            <a:r>
              <a:rPr lang="en-US" sz="1800" dirty="0" smtClean="0"/>
              <a:t>             QUE </a:t>
            </a:r>
            <a:r>
              <a:rPr lang="en-US" sz="1800" dirty="0"/>
              <a:t>UM INDIVÍDUO PAGA AO LONGO DA VIDA DEPENDE  DE COMO </a:t>
            </a:r>
            <a:r>
              <a:rPr lang="en-US" sz="1800" dirty="0" smtClean="0"/>
              <a:t>ELE </a:t>
            </a:r>
            <a:r>
              <a:rPr lang="en-US" sz="1800" dirty="0"/>
              <a:t>ALOCA SUA </a:t>
            </a:r>
            <a:endParaRPr lang="en-US" sz="1800" dirty="0" smtClean="0"/>
          </a:p>
          <a:p>
            <a:pPr marL="0" indent="0">
              <a:buNone/>
            </a:pPr>
            <a:r>
              <a:rPr lang="en-US" sz="1800" dirty="0"/>
              <a:t> </a:t>
            </a:r>
            <a:r>
              <a:rPr lang="en-US" sz="1800" dirty="0" smtClean="0"/>
              <a:t>            RENDA-TRABALHO NO </a:t>
            </a:r>
            <a:r>
              <a:rPr lang="en-US" sz="1800" dirty="0"/>
              <a:t>TEMPO PARA ACUMULAR </a:t>
            </a:r>
            <a:r>
              <a:rPr lang="en-US" sz="1800" dirty="0" smtClean="0"/>
              <a:t>ATIVOS: ISTO É, DEPENDE DE COMO DIVIDE </a:t>
            </a:r>
          </a:p>
          <a:p>
            <a:pPr marL="0" indent="0">
              <a:buNone/>
            </a:pPr>
            <a:r>
              <a:rPr lang="en-US" sz="1800" dirty="0"/>
              <a:t> </a:t>
            </a:r>
            <a:r>
              <a:rPr lang="en-US" sz="1800" dirty="0" smtClean="0"/>
              <a:t>            A RENDA-TRABALHO AO LONGO DA VIDA ENTRE CONSUMO E POUPANÇA. </a:t>
            </a:r>
          </a:p>
          <a:p>
            <a:pPr marL="0" indent="0">
              <a:buNone/>
            </a:pPr>
            <a:endParaRPr lang="en-US" sz="1800" dirty="0" smtClean="0"/>
          </a:p>
          <a:p>
            <a:r>
              <a:rPr lang="en-US" sz="1800" b="1" u="sng" dirty="0" smtClean="0"/>
              <a:t>PORTANTO</a:t>
            </a:r>
            <a:r>
              <a:rPr lang="en-US" sz="1800" b="1" u="sng" dirty="0"/>
              <a:t>, COMPARADO A TRIBUTOS EQUIVALENTES SOBRE A RENDA E CONSUMO, UM </a:t>
            </a:r>
            <a:r>
              <a:rPr lang="en-US" sz="1800" b="1" u="sng" dirty="0" smtClean="0"/>
              <a:t>TRIBUTO EXPLÍCITO </a:t>
            </a:r>
            <a:r>
              <a:rPr lang="en-US" sz="1800" b="1" u="sng" dirty="0"/>
              <a:t>SOBRE A RIQUEZA NÃO DISTORCE A ESCOLHA </a:t>
            </a:r>
            <a:r>
              <a:rPr lang="en-US" sz="1800" b="1" u="sng" dirty="0" smtClean="0"/>
              <a:t>RENDA-LAZER/TRABALHO</a:t>
            </a:r>
            <a:r>
              <a:rPr lang="en-US" sz="1800" b="1" dirty="0" smtClean="0"/>
              <a:t>:</a:t>
            </a:r>
          </a:p>
          <a:p>
            <a:r>
              <a:rPr lang="en-US" sz="1800" b="1" dirty="0"/>
              <a:t> </a:t>
            </a:r>
            <a:r>
              <a:rPr lang="en-US" sz="1800" b="1" dirty="0" smtClean="0"/>
              <a:t>                 </a:t>
            </a:r>
            <a:r>
              <a:rPr lang="en-US" sz="1800" u="sng" dirty="0" smtClean="0"/>
              <a:t>COMO</a:t>
            </a:r>
            <a:r>
              <a:rPr lang="en-US" sz="1800" dirty="0" smtClean="0"/>
              <a:t>:</a:t>
            </a:r>
            <a:r>
              <a:rPr lang="en-US" sz="1800" b="1" dirty="0" smtClean="0"/>
              <a:t>        Y  =  (C  +  S)  =  (</a:t>
            </a:r>
            <a:r>
              <a:rPr lang="en-US" sz="1800" b="1" dirty="0" err="1" smtClean="0"/>
              <a:t>w.L</a:t>
            </a:r>
            <a:r>
              <a:rPr lang="en-US" sz="1800" b="1" dirty="0" smtClean="0"/>
              <a:t>  +  </a:t>
            </a:r>
            <a:r>
              <a:rPr lang="en-US" sz="1800" b="1" dirty="0" err="1" smtClean="0"/>
              <a:t>r.B</a:t>
            </a:r>
            <a:r>
              <a:rPr lang="en-US" sz="1800" b="1" dirty="0" smtClean="0"/>
              <a:t>)</a:t>
            </a:r>
          </a:p>
          <a:p>
            <a:r>
              <a:rPr lang="en-US" sz="1800" b="1" dirty="0"/>
              <a:t> </a:t>
            </a:r>
            <a:r>
              <a:rPr lang="en-US" sz="1800" b="1" dirty="0" smtClean="0"/>
              <a:t>           </a:t>
            </a:r>
            <a:r>
              <a:rPr lang="en-US" sz="1800" u="sng" dirty="0" smtClean="0"/>
              <a:t>RESULTA QUE</a:t>
            </a:r>
            <a:r>
              <a:rPr lang="en-US" sz="1800" dirty="0" smtClean="0"/>
              <a:t>:</a:t>
            </a:r>
            <a:r>
              <a:rPr lang="en-US" sz="1800" b="1" dirty="0" smtClean="0"/>
              <a:t>  S  =  (</a:t>
            </a:r>
            <a:r>
              <a:rPr lang="en-US" sz="1800" b="1" dirty="0" err="1" smtClean="0"/>
              <a:t>w.L</a:t>
            </a:r>
            <a:r>
              <a:rPr lang="en-US" sz="1800" b="1" dirty="0" smtClean="0"/>
              <a:t>  +  </a:t>
            </a:r>
            <a:r>
              <a:rPr lang="en-US" sz="1800" b="1" dirty="0" err="1" smtClean="0"/>
              <a:t>r.B</a:t>
            </a:r>
            <a:r>
              <a:rPr lang="en-US" sz="1800" b="1" dirty="0" smtClean="0"/>
              <a:t>  -  C)</a:t>
            </a:r>
          </a:p>
          <a:p>
            <a:r>
              <a:rPr lang="en-US" sz="1800" b="1" dirty="0"/>
              <a:t> </a:t>
            </a:r>
            <a:r>
              <a:rPr lang="en-US" sz="1800" b="1" dirty="0" smtClean="0"/>
              <a:t>             </a:t>
            </a:r>
            <a:r>
              <a:rPr lang="en-US" sz="1800" u="sng" dirty="0" smtClean="0"/>
              <a:t>OU SEJA</a:t>
            </a:r>
            <a:r>
              <a:rPr lang="en-US" sz="1800" dirty="0" smtClean="0"/>
              <a:t>:</a:t>
            </a:r>
            <a:r>
              <a:rPr lang="en-US" sz="1800" b="1" dirty="0" smtClean="0"/>
              <a:t>     </a:t>
            </a:r>
            <a:r>
              <a:rPr lang="en-US" sz="1800" b="1" dirty="0" err="1" smtClean="0"/>
              <a:t>t</a:t>
            </a:r>
            <a:r>
              <a:rPr lang="en-US" sz="1800" b="1" baseline="-25000" dirty="0" err="1" smtClean="0"/>
              <a:t>S</a:t>
            </a:r>
            <a:r>
              <a:rPr lang="en-US" sz="1800" b="1" dirty="0" err="1" smtClean="0"/>
              <a:t>.S</a:t>
            </a:r>
            <a:r>
              <a:rPr lang="en-US" sz="1800" b="1" dirty="0" smtClean="0"/>
              <a:t>  =  </a:t>
            </a:r>
            <a:r>
              <a:rPr lang="en-US" sz="1800" b="1" dirty="0" err="1" smtClean="0"/>
              <a:t>t</a:t>
            </a:r>
            <a:r>
              <a:rPr lang="en-US" sz="1800" b="1" baseline="-25000" dirty="0" err="1" smtClean="0"/>
              <a:t>S</a:t>
            </a:r>
            <a:r>
              <a:rPr lang="en-US" sz="1800" b="1" dirty="0" smtClean="0"/>
              <a:t>.(</a:t>
            </a:r>
            <a:r>
              <a:rPr lang="en-US" sz="1800" b="1" dirty="0" err="1"/>
              <a:t>w.L</a:t>
            </a:r>
            <a:r>
              <a:rPr lang="en-US" sz="1800" b="1" dirty="0"/>
              <a:t>  +  </a:t>
            </a:r>
            <a:r>
              <a:rPr lang="en-US" sz="1800" b="1" dirty="0" err="1"/>
              <a:t>r.B</a:t>
            </a:r>
            <a:r>
              <a:rPr lang="en-US" sz="1800" b="1" dirty="0"/>
              <a:t>  -  C</a:t>
            </a:r>
            <a:r>
              <a:rPr lang="en-US" sz="1800" b="1" dirty="0" smtClean="0"/>
              <a:t>)</a:t>
            </a:r>
          </a:p>
          <a:p>
            <a:r>
              <a:rPr lang="en-US" sz="1800" b="1" dirty="0"/>
              <a:t> </a:t>
            </a:r>
            <a:r>
              <a:rPr lang="en-US" sz="1800" b="1" dirty="0" smtClean="0"/>
              <a:t>            </a:t>
            </a:r>
            <a:r>
              <a:rPr lang="en-US" sz="1800" u="sng" dirty="0" smtClean="0"/>
              <a:t>MAS, COMO VIMOS, TRIBUTAR EXPLICITAMENTE A RIQUEZA IMPLICA TRIBUTAR </a:t>
            </a:r>
            <a:r>
              <a:rPr lang="en-US" sz="1800" dirty="0" smtClean="0"/>
              <a:t>  </a:t>
            </a:r>
          </a:p>
          <a:p>
            <a:r>
              <a:rPr lang="en-US" sz="1800" dirty="0" smtClean="0"/>
              <a:t>              </a:t>
            </a:r>
            <a:r>
              <a:rPr lang="en-US" sz="1800" u="sng" dirty="0" smtClean="0"/>
              <a:t>IMPLICITAMENTE POUPANÇA EM</a:t>
            </a:r>
            <a:r>
              <a:rPr lang="en-US" sz="1800" dirty="0" smtClean="0"/>
              <a:t>:</a:t>
            </a:r>
            <a:r>
              <a:rPr lang="en-US" sz="1800" b="1" dirty="0" smtClean="0"/>
              <a:t> “</a:t>
            </a:r>
            <a:r>
              <a:rPr lang="en-US" sz="1800" b="1" dirty="0" err="1" smtClean="0"/>
              <a:t>t</a:t>
            </a:r>
            <a:r>
              <a:rPr lang="en-US" sz="1800" b="1" baseline="-25000" dirty="0" err="1" smtClean="0"/>
              <a:t>S</a:t>
            </a:r>
            <a:r>
              <a:rPr lang="en-US" sz="1800" b="1" dirty="0" smtClean="0"/>
              <a:t>  </a:t>
            </a:r>
            <a:r>
              <a:rPr lang="en-US" sz="1800" b="1" dirty="0"/>
              <a:t>= </a:t>
            </a:r>
            <a:r>
              <a:rPr lang="en-US" sz="1800" b="1" dirty="0" err="1"/>
              <a:t>t</a:t>
            </a:r>
            <a:r>
              <a:rPr lang="en-US" sz="1800" b="1" baseline="-25000" dirty="0" err="1"/>
              <a:t>W</a:t>
            </a:r>
            <a:r>
              <a:rPr lang="en-US" sz="1800" b="1" dirty="0"/>
              <a:t> .(W/ </a:t>
            </a:r>
            <a:r>
              <a:rPr lang="en-US" sz="1800" b="1" dirty="0" err="1"/>
              <a:t>R</a:t>
            </a:r>
            <a:r>
              <a:rPr lang="en-US" sz="1800" b="1" baseline="-25000" dirty="0" err="1"/>
              <a:t>i</a:t>
            </a:r>
            <a:r>
              <a:rPr lang="en-US" sz="1800" b="1" dirty="0"/>
              <a:t> </a:t>
            </a:r>
            <a:r>
              <a:rPr lang="en-US" sz="1800" b="1" dirty="0" smtClean="0"/>
              <a:t>)”</a:t>
            </a:r>
          </a:p>
          <a:p>
            <a:r>
              <a:rPr lang="en-US" sz="1800" b="1" dirty="0"/>
              <a:t> </a:t>
            </a:r>
            <a:r>
              <a:rPr lang="en-US" sz="1800" b="1" dirty="0" smtClean="0"/>
              <a:t>             </a:t>
            </a:r>
            <a:r>
              <a:rPr lang="en-US" sz="1800" u="sng" dirty="0" smtClean="0"/>
              <a:t>RESULTA QUE</a:t>
            </a:r>
            <a:r>
              <a:rPr lang="en-US" sz="1800" dirty="0" smtClean="0"/>
              <a:t>:   </a:t>
            </a:r>
            <a:r>
              <a:rPr lang="en-US" sz="1800" b="1" dirty="0" err="1"/>
              <a:t>t</a:t>
            </a:r>
            <a:r>
              <a:rPr lang="en-US" sz="1800" b="1" baseline="-25000" dirty="0" err="1"/>
              <a:t>S</a:t>
            </a:r>
            <a:r>
              <a:rPr lang="en-US" sz="1800" b="1" dirty="0" err="1" smtClean="0"/>
              <a:t>.S</a:t>
            </a:r>
            <a:r>
              <a:rPr lang="en-US" sz="1800" dirty="0" smtClean="0"/>
              <a:t> </a:t>
            </a:r>
            <a:r>
              <a:rPr lang="en-US" sz="1800" b="1" dirty="0" smtClean="0"/>
              <a:t> =</a:t>
            </a:r>
            <a:r>
              <a:rPr lang="en-US" sz="1800" dirty="0" smtClean="0"/>
              <a:t>  </a:t>
            </a:r>
            <a:r>
              <a:rPr lang="en-US" sz="1800" b="1" dirty="0" err="1" smtClean="0"/>
              <a:t>t</a:t>
            </a:r>
            <a:r>
              <a:rPr lang="en-US" sz="1800" b="1" baseline="-25000" dirty="0" err="1" smtClean="0"/>
              <a:t>W</a:t>
            </a:r>
            <a:r>
              <a:rPr lang="en-US" sz="1800" b="1" dirty="0" smtClean="0"/>
              <a:t>.(</a:t>
            </a:r>
            <a:r>
              <a:rPr lang="en-US" sz="1800" b="1" dirty="0"/>
              <a:t>W/ </a:t>
            </a:r>
            <a:r>
              <a:rPr lang="en-US" sz="1800" b="1" dirty="0" err="1"/>
              <a:t>R</a:t>
            </a:r>
            <a:r>
              <a:rPr lang="en-US" sz="1800" b="1" baseline="-25000" dirty="0" err="1"/>
              <a:t>i</a:t>
            </a:r>
            <a:r>
              <a:rPr lang="en-US" sz="1800" b="1" dirty="0"/>
              <a:t> </a:t>
            </a:r>
            <a:r>
              <a:rPr lang="en-US" sz="1800" b="1" dirty="0" smtClean="0"/>
              <a:t>).S  =  </a:t>
            </a:r>
            <a:r>
              <a:rPr lang="en-US" sz="1800" b="1" dirty="0" err="1" smtClean="0"/>
              <a:t>t</a:t>
            </a:r>
            <a:r>
              <a:rPr lang="en-US" sz="1800" b="1" baseline="-25000" dirty="0" err="1" smtClean="0"/>
              <a:t>W</a:t>
            </a:r>
            <a:r>
              <a:rPr lang="en-US" sz="1800" b="1" dirty="0" smtClean="0"/>
              <a:t>.(</a:t>
            </a:r>
            <a:r>
              <a:rPr lang="en-US" sz="1800" b="1" dirty="0"/>
              <a:t>W/ </a:t>
            </a:r>
            <a:r>
              <a:rPr lang="en-US" sz="1800" b="1" dirty="0" err="1"/>
              <a:t>R</a:t>
            </a:r>
            <a:r>
              <a:rPr lang="en-US" sz="1800" b="1" baseline="-25000" dirty="0" err="1"/>
              <a:t>i</a:t>
            </a:r>
            <a:r>
              <a:rPr lang="en-US" sz="1800" b="1" dirty="0"/>
              <a:t> </a:t>
            </a:r>
            <a:r>
              <a:rPr lang="en-US" sz="1800" b="1" dirty="0" smtClean="0"/>
              <a:t>).(</a:t>
            </a:r>
            <a:r>
              <a:rPr lang="en-US" sz="1800" b="1" dirty="0" err="1"/>
              <a:t>w.L</a:t>
            </a:r>
            <a:r>
              <a:rPr lang="en-US" sz="1800" b="1" dirty="0"/>
              <a:t>  +  </a:t>
            </a:r>
            <a:r>
              <a:rPr lang="en-US" sz="1800" b="1" dirty="0" err="1"/>
              <a:t>r.B</a:t>
            </a:r>
            <a:r>
              <a:rPr lang="en-US" sz="1800" b="1" dirty="0"/>
              <a:t>  -  C)</a:t>
            </a:r>
            <a:endParaRPr lang="en-US" sz="1800" b="1" dirty="0" smtClean="0"/>
          </a:p>
          <a:p>
            <a:r>
              <a:rPr lang="en-US" sz="1800" b="1" dirty="0"/>
              <a:t> </a:t>
            </a:r>
            <a:r>
              <a:rPr lang="en-US" sz="1800" b="1" dirty="0" smtClean="0"/>
              <a:t>            </a:t>
            </a:r>
            <a:r>
              <a:rPr lang="en-US" sz="1800" dirty="0" smtClean="0"/>
              <a:t> SIMPLIFICANDO: RENDA-TRABALHO DESTINADA A CONSUMO:</a:t>
            </a:r>
            <a:r>
              <a:rPr lang="en-US" sz="1800" b="1" dirty="0" smtClean="0"/>
              <a:t> (</a:t>
            </a:r>
            <a:r>
              <a:rPr lang="en-US" sz="1800" b="1" dirty="0" err="1" smtClean="0"/>
              <a:t>w.L</a:t>
            </a:r>
            <a:r>
              <a:rPr lang="en-US" sz="1800" b="1" dirty="0" smtClean="0"/>
              <a:t> = C)</a:t>
            </a:r>
          </a:p>
          <a:p>
            <a:r>
              <a:rPr lang="en-US" sz="1800" b="1" dirty="0"/>
              <a:t> </a:t>
            </a:r>
            <a:r>
              <a:rPr lang="en-US" sz="1800" b="1" dirty="0" smtClean="0"/>
              <a:t>                                                </a:t>
            </a:r>
            <a:r>
              <a:rPr lang="en-US" sz="1800" dirty="0" smtClean="0"/>
              <a:t>RENDA-CAPITAL DESTINADA A POUPANÇA:</a:t>
            </a:r>
            <a:r>
              <a:rPr lang="en-US" sz="1800" b="1" dirty="0" smtClean="0"/>
              <a:t> (</a:t>
            </a:r>
            <a:r>
              <a:rPr lang="en-US" sz="1800" b="1" dirty="0" err="1" smtClean="0"/>
              <a:t>r.B</a:t>
            </a:r>
            <a:r>
              <a:rPr lang="en-US" sz="1800" b="1" dirty="0" smtClean="0"/>
              <a:t> = S)</a:t>
            </a:r>
          </a:p>
          <a:p>
            <a:r>
              <a:rPr lang="en-US" sz="1800" b="1" dirty="0"/>
              <a:t> </a:t>
            </a:r>
            <a:r>
              <a:rPr lang="en-US" sz="1800" b="1" dirty="0" smtClean="0"/>
              <a:t>             </a:t>
            </a:r>
            <a:r>
              <a:rPr lang="en-US" sz="1800" u="sng" dirty="0" smtClean="0"/>
              <a:t>OBTÉM-SE QUE</a:t>
            </a:r>
            <a:r>
              <a:rPr lang="en-US" sz="1800" dirty="0"/>
              <a:t>:   </a:t>
            </a:r>
            <a:r>
              <a:rPr lang="en-US" sz="1800" b="1" dirty="0" err="1"/>
              <a:t>t</a:t>
            </a:r>
            <a:r>
              <a:rPr lang="en-US" sz="1800" b="1" baseline="-25000" dirty="0" err="1"/>
              <a:t>S</a:t>
            </a:r>
            <a:r>
              <a:rPr lang="en-US" sz="1800" b="1" dirty="0" err="1"/>
              <a:t>.S</a:t>
            </a:r>
            <a:r>
              <a:rPr lang="en-US" sz="1800" dirty="0"/>
              <a:t> </a:t>
            </a:r>
            <a:r>
              <a:rPr lang="en-US" sz="1800" b="1" dirty="0"/>
              <a:t> =</a:t>
            </a:r>
            <a:r>
              <a:rPr lang="en-US" sz="1800" dirty="0" smtClean="0"/>
              <a:t> </a:t>
            </a:r>
            <a:r>
              <a:rPr lang="en-US" sz="1800" b="1" dirty="0" smtClean="0"/>
              <a:t> </a:t>
            </a:r>
            <a:r>
              <a:rPr lang="en-US" sz="1800" b="1" dirty="0" err="1"/>
              <a:t>t</a:t>
            </a:r>
            <a:r>
              <a:rPr lang="en-US" sz="1800" b="1" baseline="-25000" dirty="0" err="1"/>
              <a:t>W</a:t>
            </a:r>
            <a:r>
              <a:rPr lang="en-US" sz="1800" b="1" dirty="0"/>
              <a:t>.(W/ </a:t>
            </a:r>
            <a:r>
              <a:rPr lang="en-US" sz="1800" b="1" dirty="0" err="1"/>
              <a:t>R</a:t>
            </a:r>
            <a:r>
              <a:rPr lang="en-US" sz="1800" b="1" baseline="-25000" dirty="0" err="1"/>
              <a:t>i</a:t>
            </a:r>
            <a:r>
              <a:rPr lang="en-US" sz="1800" b="1" dirty="0"/>
              <a:t> ).S  = </a:t>
            </a:r>
            <a:r>
              <a:rPr lang="en-US" sz="1800" b="1" dirty="0" smtClean="0"/>
              <a:t> </a:t>
            </a:r>
            <a:r>
              <a:rPr lang="en-US" sz="1800" b="1" dirty="0" err="1" smtClean="0"/>
              <a:t>t</a:t>
            </a:r>
            <a:r>
              <a:rPr lang="en-US" sz="1800" b="1" baseline="-25000" dirty="0" err="1" smtClean="0"/>
              <a:t>W</a:t>
            </a:r>
            <a:r>
              <a:rPr lang="en-US" sz="1800" b="1" dirty="0"/>
              <a:t>.(W/ </a:t>
            </a:r>
            <a:r>
              <a:rPr lang="en-US" sz="1800" b="1" dirty="0" err="1"/>
              <a:t>R</a:t>
            </a:r>
            <a:r>
              <a:rPr lang="en-US" sz="1800" b="1" baseline="-25000" dirty="0" err="1"/>
              <a:t>i</a:t>
            </a:r>
            <a:r>
              <a:rPr lang="en-US" sz="1800" b="1" dirty="0"/>
              <a:t> ).(</a:t>
            </a:r>
            <a:r>
              <a:rPr lang="en-US" sz="1800" b="1" dirty="0" err="1"/>
              <a:t>w.L</a:t>
            </a:r>
            <a:r>
              <a:rPr lang="en-US" sz="1800" b="1" dirty="0"/>
              <a:t>  +  </a:t>
            </a:r>
            <a:r>
              <a:rPr lang="en-US" sz="1800" b="1" dirty="0" err="1"/>
              <a:t>r.B</a:t>
            </a:r>
            <a:r>
              <a:rPr lang="en-US" sz="1800" b="1" dirty="0"/>
              <a:t>  -  C</a:t>
            </a:r>
            <a:r>
              <a:rPr lang="en-US" sz="1800" b="1" dirty="0" smtClean="0"/>
              <a:t>)  =  </a:t>
            </a:r>
            <a:r>
              <a:rPr lang="en-US" sz="1800" b="1" dirty="0" err="1"/>
              <a:t>t</a:t>
            </a:r>
            <a:r>
              <a:rPr lang="en-US" sz="1800" b="1" baseline="-25000" dirty="0" err="1"/>
              <a:t>W</a:t>
            </a:r>
            <a:r>
              <a:rPr lang="en-US" sz="1800" b="1" dirty="0"/>
              <a:t>.(W/ </a:t>
            </a:r>
            <a:r>
              <a:rPr lang="en-US" sz="1800" b="1" dirty="0" err="1"/>
              <a:t>R</a:t>
            </a:r>
            <a:r>
              <a:rPr lang="en-US" sz="1800" b="1" baseline="-25000" dirty="0" err="1"/>
              <a:t>i</a:t>
            </a:r>
            <a:r>
              <a:rPr lang="en-US" sz="1800" b="1" dirty="0"/>
              <a:t> ).</a:t>
            </a:r>
            <a:r>
              <a:rPr lang="en-US" sz="1800" b="1" dirty="0" smtClean="0"/>
              <a:t>S</a:t>
            </a:r>
          </a:p>
          <a:p>
            <a:endParaRPr lang="en-US" sz="1800" b="1" dirty="0" smtClean="0"/>
          </a:p>
          <a:p>
            <a:pPr marL="0" indent="0">
              <a:buNone/>
            </a:pPr>
            <a:r>
              <a:rPr lang="en-US" sz="1800" b="1" dirty="0" smtClean="0"/>
              <a:t> </a:t>
            </a:r>
            <a:r>
              <a:rPr lang="en-US" sz="1800" b="1" dirty="0" smtClean="0">
                <a:effectLst>
                  <a:outerShdw blurRad="38100" dist="38100" dir="2700000" algn="tl">
                    <a:srgbClr val="000000">
                      <a:alpha val="43137"/>
                    </a:srgbClr>
                  </a:outerShdw>
                </a:effectLst>
              </a:rPr>
              <a:t>EM SUMA, A TRIBUTAÇÃO EXPLÍCITA DA RIQUEZA IMPLICA EM TRIBUTAR IMPLICITAMENTE A POUPANÇA, MAS NÃO RESULTA EM TRIBUTAÇÃO IMPLÍCITA DA RENDA DO TRABALHO. </a:t>
            </a:r>
            <a:endParaRPr lang="en-US" sz="1800" dirty="0" smtClean="0">
              <a:effectLst>
                <a:outerShdw blurRad="38100" dist="38100" dir="2700000" algn="tl">
                  <a:srgbClr val="000000">
                    <a:alpha val="43137"/>
                  </a:srgbClr>
                </a:outerShdw>
              </a:effectLst>
            </a:endParaRPr>
          </a:p>
          <a:p>
            <a:endParaRPr lang="en-US" sz="2000" dirty="0"/>
          </a:p>
          <a:p>
            <a:endParaRPr lang="pt-BR" sz="2000" dirty="0"/>
          </a:p>
        </p:txBody>
      </p:sp>
    </p:spTree>
    <p:extLst>
      <p:ext uri="{BB962C8B-B14F-4D97-AF65-F5344CB8AC3E}">
        <p14:creationId xmlns:p14="http://schemas.microsoft.com/office/powerpoint/2010/main" val="818677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just"/>
            <a:r>
              <a:rPr lang="en-US" sz="2000" dirty="0" smtClean="0">
                <a:effectLst>
                  <a:outerShdw blurRad="38100" dist="38100" dir="2700000" algn="tl">
                    <a:srgbClr val="000000">
                      <a:alpha val="43137"/>
                    </a:srgbClr>
                  </a:outerShdw>
                </a:effectLst>
              </a:rPr>
              <a:t>MUITO </a:t>
            </a:r>
            <a:r>
              <a:rPr lang="en-US" sz="2000" dirty="0">
                <a:effectLst>
                  <a:outerShdw blurRad="38100" dist="38100" dir="2700000" algn="tl">
                    <a:srgbClr val="000000">
                      <a:alpha val="43137"/>
                    </a:srgbClr>
                  </a:outerShdw>
                </a:effectLst>
              </a:rPr>
              <a:t>ECONOMISTAS SUSTENTAM QUE </a:t>
            </a:r>
            <a:r>
              <a:rPr lang="en-US" sz="2000" b="1" dirty="0">
                <a:effectLst>
                  <a:outerShdw blurRad="38100" dist="38100" dir="2700000" algn="tl">
                    <a:srgbClr val="000000">
                      <a:alpha val="43137"/>
                    </a:srgbClr>
                  </a:outerShdw>
                </a:effectLst>
              </a:rPr>
              <a:t>A POUPANÇA É ELÁSTICA A </a:t>
            </a:r>
            <a:r>
              <a:rPr lang="en-US" sz="2000" b="1" dirty="0" smtClean="0">
                <a:effectLst>
                  <a:outerShdw blurRad="38100" dist="38100" dir="2700000" algn="tl">
                    <a:srgbClr val="000000">
                      <a:alpha val="43137"/>
                    </a:srgbClr>
                  </a:outerShdw>
                </a:effectLst>
              </a:rPr>
              <a:t>JUROS. NESTE CASO, ENTÃO</a:t>
            </a:r>
            <a:r>
              <a:rPr lang="en-US" sz="2000" b="1" dirty="0">
                <a:effectLst>
                  <a:outerShdw blurRad="38100" dist="38100" dir="2700000" algn="tl">
                    <a:srgbClr val="000000">
                      <a:alpha val="43137"/>
                    </a:srgbClr>
                  </a:outerShdw>
                </a:effectLst>
              </a:rPr>
              <a:t>, </a:t>
            </a:r>
            <a:r>
              <a:rPr lang="en-US" sz="2000" b="1" u="sng" dirty="0">
                <a:effectLst>
                  <a:outerShdw blurRad="38100" dist="38100" dir="2700000" algn="tl">
                    <a:srgbClr val="000000">
                      <a:alpha val="43137"/>
                    </a:srgbClr>
                  </a:outerShdw>
                </a:effectLst>
              </a:rPr>
              <a:t>UM TRIBUTO </a:t>
            </a:r>
            <a:r>
              <a:rPr lang="en-US" sz="2000" b="1" u="sng" dirty="0" smtClean="0">
                <a:effectLst>
                  <a:outerShdw blurRad="38100" dist="38100" dir="2700000" algn="tl">
                    <a:srgbClr val="000000">
                      <a:alpha val="43137"/>
                    </a:srgbClr>
                  </a:outerShdw>
                </a:effectLst>
              </a:rPr>
              <a:t>EXPLÍCITO SOBRE </a:t>
            </a:r>
            <a:r>
              <a:rPr lang="en-US" sz="2000" b="1" u="sng" dirty="0">
                <a:effectLst>
                  <a:outerShdw blurRad="38100" dist="38100" dir="2700000" algn="tl">
                    <a:srgbClr val="000000">
                      <a:alpha val="43137"/>
                    </a:srgbClr>
                  </a:outerShdw>
                </a:effectLst>
              </a:rPr>
              <a:t>A RIQUEZA </a:t>
            </a:r>
            <a:r>
              <a:rPr lang="en-US" sz="2000" b="1" u="sng" dirty="0" smtClean="0">
                <a:effectLst>
                  <a:outerShdw blurRad="38100" dist="38100" dir="2700000" algn="tl">
                    <a:srgbClr val="000000">
                      <a:alpha val="43137"/>
                    </a:srgbClr>
                  </a:outerShdw>
                </a:effectLst>
              </a:rPr>
              <a:t>ATUA  </a:t>
            </a:r>
            <a:r>
              <a:rPr lang="en-US" sz="2000" b="1" u="sng" dirty="0">
                <a:effectLst>
                  <a:outerShdw blurRad="38100" dist="38100" dir="2700000" algn="tl">
                    <a:srgbClr val="000000">
                      <a:alpha val="43137"/>
                    </a:srgbClr>
                  </a:outerShdw>
                </a:effectLst>
              </a:rPr>
              <a:t>NEGATIVAMENTE SOBRE A </a:t>
            </a:r>
            <a:r>
              <a:rPr lang="en-US" sz="2000" b="1" u="sng" dirty="0" smtClean="0">
                <a:effectLst>
                  <a:outerShdw blurRad="38100" dist="38100" dir="2700000" algn="tl">
                    <a:srgbClr val="000000">
                      <a:alpha val="43137"/>
                    </a:srgbClr>
                  </a:outerShdw>
                </a:effectLst>
              </a:rPr>
              <a:t>POUPANÇA, POIS SIGNIFICA UMA TRIBUTAÇÃO IMPLÍCITA DA MESMA</a:t>
            </a:r>
            <a:r>
              <a:rPr lang="en-US" sz="2000" dirty="0" smtClean="0">
                <a:effectLst>
                  <a:outerShdw blurRad="38100" dist="38100" dir="2700000" algn="tl">
                    <a:srgbClr val="000000">
                      <a:alpha val="43137"/>
                    </a:srgbClr>
                  </a:outerShdw>
                </a:effectLst>
              </a:rPr>
              <a:t>.</a:t>
            </a:r>
            <a:endParaRPr lang="en-US" sz="2000" dirty="0">
              <a:effectLst>
                <a:outerShdw blurRad="38100" dist="38100" dir="2700000" algn="tl">
                  <a:srgbClr val="000000">
                    <a:alpha val="43137"/>
                  </a:srgbClr>
                </a:outerShdw>
              </a:effectLst>
            </a:endParaRPr>
          </a:p>
          <a:p>
            <a:pPr algn="just"/>
            <a:endParaRPr lang="en-US" sz="2000" dirty="0"/>
          </a:p>
          <a:p>
            <a:pPr algn="just"/>
            <a:r>
              <a:rPr lang="en-US" sz="2000" dirty="0" smtClean="0"/>
              <a:t>ASSIM SENDO, COMPARADO </a:t>
            </a:r>
            <a:r>
              <a:rPr lang="en-US" sz="2000" dirty="0"/>
              <a:t>COM UM TRIBUTO EQUIVALENTE SOBRE A RENDA OU SOBRE O CONSUMO, </a:t>
            </a:r>
            <a:r>
              <a:rPr lang="en-US" sz="2000" b="1" dirty="0"/>
              <a:t>O TRIBUTO </a:t>
            </a:r>
            <a:r>
              <a:rPr lang="en-US" sz="2000" b="1" dirty="0" smtClean="0"/>
              <a:t>EXPLÍCITO SOBRE </a:t>
            </a:r>
            <a:r>
              <a:rPr lang="en-US" sz="2000" b="1" dirty="0"/>
              <a:t>A RIQUEZA RESULTA EM MAIOR DISTORÇÃO NO MERCADO DE CAPITAIS, PORQUE A TRIBUTAÇÃO IMPLÍCITA DA POUPANÇA </a:t>
            </a:r>
            <a:r>
              <a:rPr lang="en-US" sz="2000" b="1" dirty="0" smtClean="0"/>
              <a:t>TERIA DE SER MAIOR, </a:t>
            </a:r>
            <a:r>
              <a:rPr lang="en-US" sz="2000" b="1" dirty="0"/>
              <a:t>DEVIDO AO FATO DE QUE TODA A RECEITA DO IMPOSTO SERIA LEVANTADA PELA TAXAÇÃO DA RENDA DO CAPITAL</a:t>
            </a:r>
            <a:r>
              <a:rPr lang="en-US" sz="2000" dirty="0"/>
              <a:t>. </a:t>
            </a:r>
          </a:p>
          <a:p>
            <a:endParaRPr lang="pt-BR" sz="2000" dirty="0"/>
          </a:p>
        </p:txBody>
      </p:sp>
    </p:spTree>
    <p:extLst>
      <p:ext uri="{BB962C8B-B14F-4D97-AF65-F5344CB8AC3E}">
        <p14:creationId xmlns:p14="http://schemas.microsoft.com/office/powerpoint/2010/main" val="258462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62500" lnSpcReduction="20000"/>
          </a:bodyPr>
          <a:lstStyle/>
          <a:p>
            <a:r>
              <a:rPr lang="en-US" sz="2000" b="1" u="sng" dirty="0">
                <a:effectLst>
                  <a:outerShdw blurRad="38100" dist="38100" dir="2700000" algn="tl">
                    <a:srgbClr val="000000">
                      <a:alpha val="43137"/>
                    </a:srgbClr>
                  </a:outerShdw>
                </a:effectLst>
              </a:rPr>
              <a:t>EM SUMA, VIMOS QUE OS DIFERENTES TIPOS DE TRIBUTO AFETAM DE FORMA DISTINTA O MERCADO DE TRABALHO E O MERCADO DE CAPITAIS:</a:t>
            </a:r>
          </a:p>
          <a:p>
            <a:endParaRPr lang="en-US" sz="2000" b="1" u="sng" dirty="0"/>
          </a:p>
          <a:p>
            <a:r>
              <a:rPr lang="en-US" sz="2000" dirty="0"/>
              <a:t> </a:t>
            </a:r>
            <a:r>
              <a:rPr lang="en-US" sz="2000" b="1" dirty="0"/>
              <a:t>(1) </a:t>
            </a:r>
            <a:r>
              <a:rPr lang="en-US" sz="2000" b="1" u="sng" dirty="0"/>
              <a:t>TRIBUTO SOBRE A RENDA</a:t>
            </a:r>
            <a:r>
              <a:rPr lang="en-US" sz="2000" b="1" dirty="0"/>
              <a:t>:</a:t>
            </a:r>
          </a:p>
          <a:p>
            <a:r>
              <a:rPr lang="en-US" sz="2000" dirty="0"/>
              <a:t>              </a:t>
            </a:r>
            <a:r>
              <a:rPr lang="en-US" sz="2000" b="1" dirty="0"/>
              <a:t>(A)</a:t>
            </a:r>
            <a:r>
              <a:rPr lang="en-US" sz="2000" dirty="0"/>
              <a:t> IMPLICA EM TRIBUTAR A RENDA-TRABALHO: AFETA MERCADO DE  </a:t>
            </a:r>
          </a:p>
          <a:p>
            <a:r>
              <a:rPr lang="en-US" sz="2000" dirty="0"/>
              <a:t>                    TRABALHO</a:t>
            </a:r>
          </a:p>
          <a:p>
            <a:r>
              <a:rPr lang="en-US" sz="2000" dirty="0"/>
              <a:t>              </a:t>
            </a:r>
            <a:r>
              <a:rPr lang="en-US" sz="2000" b="1" dirty="0"/>
              <a:t>(B)</a:t>
            </a:r>
            <a:r>
              <a:rPr lang="en-US" sz="2000" dirty="0"/>
              <a:t> IMPLICA TRIBUTAR A POUPANÇA: AFETA MERCADO DE </a:t>
            </a:r>
            <a:r>
              <a:rPr lang="en-US" sz="2000" dirty="0" smtClean="0"/>
              <a:t>CAPITAIS</a:t>
            </a:r>
          </a:p>
          <a:p>
            <a:endParaRPr lang="en-US" sz="2000" dirty="0" smtClean="0"/>
          </a:p>
          <a:p>
            <a:pPr algn="just"/>
            <a:r>
              <a:rPr lang="en-US" sz="2000" dirty="0" smtClean="0"/>
              <a:t>OU SEJA, A TRIBUTAÇÃO ABRANGENTE DA RENDA DISTORCE AS DECISÕES NO MERCADO DE TRABALHO E NO MERCADO DE CAPITAIS E, PORTANTO, GERA EXCESSO DE CARGA NESSES DOIS MERCADOS.</a:t>
            </a:r>
          </a:p>
          <a:p>
            <a:endParaRPr lang="en-US" sz="2000" dirty="0" smtClean="0"/>
          </a:p>
          <a:p>
            <a:endParaRPr lang="en-US" sz="2000" dirty="0"/>
          </a:p>
          <a:p>
            <a:r>
              <a:rPr lang="en-US" sz="2000" b="1" dirty="0"/>
              <a:t>(2)</a:t>
            </a:r>
            <a:r>
              <a:rPr lang="en-US" sz="2000" dirty="0"/>
              <a:t> </a:t>
            </a:r>
            <a:r>
              <a:rPr lang="en-US" sz="2000" b="1" u="sng" dirty="0"/>
              <a:t>TRIBUTO SOBRE O CONSUMO</a:t>
            </a:r>
            <a:r>
              <a:rPr lang="en-US" sz="2000" b="1" dirty="0"/>
              <a:t>:</a:t>
            </a:r>
          </a:p>
          <a:p>
            <a:r>
              <a:rPr lang="en-US" sz="2000" dirty="0"/>
              <a:t>              </a:t>
            </a:r>
            <a:r>
              <a:rPr lang="en-US" sz="2000" b="1" dirty="0"/>
              <a:t>(A)</a:t>
            </a:r>
            <a:r>
              <a:rPr lang="en-US" sz="2000" dirty="0"/>
              <a:t> IMPLICA EM TRIBUTAR RENDA-TRABALHO: AFETA MERCADO DE TRABALHO</a:t>
            </a:r>
          </a:p>
          <a:p>
            <a:r>
              <a:rPr lang="en-US" sz="2000" dirty="0"/>
              <a:t>              </a:t>
            </a:r>
            <a:r>
              <a:rPr lang="en-US" sz="2000" b="1" dirty="0"/>
              <a:t>(B)</a:t>
            </a:r>
            <a:r>
              <a:rPr lang="en-US" sz="2000" dirty="0"/>
              <a:t> NÃO IMPLICA TRIBUTAR A POUPANÇA: NÃO AFETA MERCADO DE </a:t>
            </a:r>
            <a:r>
              <a:rPr lang="en-US" sz="2000" dirty="0" smtClean="0"/>
              <a:t>CAPITAIS</a:t>
            </a:r>
          </a:p>
          <a:p>
            <a:endParaRPr lang="en-US" sz="2000" dirty="0"/>
          </a:p>
          <a:p>
            <a:pPr algn="just"/>
            <a:r>
              <a:rPr lang="en-US" sz="2000" dirty="0" smtClean="0"/>
              <a:t>OU SEJA, A TRIBUTAÇÃO DO CONSUMO DISTORCE AS DECISÕES NO MERCADO DE TRABALHO, MAS NÃO DISTORCE AS DECISÕES NO MERCADO DE CAPITAIS E, PORTANTO, GERA EXCESSO DE CARGA SOMENTE NO MERCADO DE TRABALHO. POR FIM, COMO PARA GERAR DADA RECEITA TRIBUTÁRIA AS ALÍQUOTAS DO TRIBUTO SOBRE O CONSUMO DEVEM SER MAIORES QUE O TRIBUTO EQUIVALENTE SOBRE A RENDA (A QUAL TRIBUTA A RENDA DO TRABALHO E A RENDA DO CAPITAL), RESULTA QUE O EXCESSO DE CARGA NO MERCADO DE TRABALHO É MAIS QUE PROPORCIONALMENTE MAIOR DO QUE AQUELE GERADO NO MERCADO DE TRABALHO</a:t>
            </a:r>
            <a:r>
              <a:rPr lang="en-US" sz="2000" dirty="0"/>
              <a:t> </a:t>
            </a:r>
            <a:r>
              <a:rPr lang="en-US" sz="2000" dirty="0" smtClean="0"/>
              <a:t>PELA </a:t>
            </a:r>
            <a:r>
              <a:rPr lang="en-US" sz="2000" dirty="0"/>
              <a:t>TRIBUTAÇÃO DA RENDA</a:t>
            </a:r>
            <a:r>
              <a:rPr lang="en-US" sz="2000" dirty="0" smtClean="0"/>
              <a:t>.</a:t>
            </a:r>
          </a:p>
          <a:p>
            <a:endParaRPr lang="en-US" sz="2000" dirty="0" smtClean="0"/>
          </a:p>
          <a:p>
            <a:endParaRPr lang="en-US" sz="2000" dirty="0"/>
          </a:p>
          <a:p>
            <a:r>
              <a:rPr lang="en-US" sz="2000" b="1" dirty="0"/>
              <a:t>(3) </a:t>
            </a:r>
            <a:r>
              <a:rPr lang="en-US" sz="2000" b="1" u="sng" dirty="0"/>
              <a:t>TRIBUTO SOBRE A RIQUEZA</a:t>
            </a:r>
            <a:r>
              <a:rPr lang="en-US" sz="2000" b="1" dirty="0"/>
              <a:t>:</a:t>
            </a:r>
          </a:p>
          <a:p>
            <a:r>
              <a:rPr lang="en-US" sz="2000" dirty="0"/>
              <a:t>              </a:t>
            </a:r>
            <a:r>
              <a:rPr lang="en-US" sz="2000" b="1" dirty="0"/>
              <a:t>(A) </a:t>
            </a:r>
            <a:r>
              <a:rPr lang="en-US" sz="2000" dirty="0"/>
              <a:t>NÃO IMPLICA TRIBUTAR A RENDA-TRABALHO: NÃO AFETA MERCADO DE </a:t>
            </a:r>
          </a:p>
          <a:p>
            <a:r>
              <a:rPr lang="en-US" sz="2000" dirty="0"/>
              <a:t>                    TRABALHO</a:t>
            </a:r>
          </a:p>
          <a:p>
            <a:r>
              <a:rPr lang="en-US" sz="2000" dirty="0"/>
              <a:t>              </a:t>
            </a:r>
            <a:r>
              <a:rPr lang="en-US" sz="2000" b="1" dirty="0"/>
              <a:t>(B) </a:t>
            </a:r>
            <a:r>
              <a:rPr lang="en-US" sz="2000" dirty="0"/>
              <a:t> IMPLICA TRIBUTAR POUPANÇA: AFETA MERCADO DE </a:t>
            </a:r>
            <a:r>
              <a:rPr lang="en-US" sz="2000" dirty="0" smtClean="0"/>
              <a:t>CAPITAIS</a:t>
            </a:r>
          </a:p>
          <a:p>
            <a:endParaRPr lang="en-US" sz="2000" dirty="0"/>
          </a:p>
          <a:p>
            <a:pPr algn="just"/>
            <a:r>
              <a:rPr lang="en-US" sz="2000" dirty="0" smtClean="0"/>
              <a:t>OU SEJA, A TRIBUTAÇÃO DA RIQUEZA NÃO DISTORCE AS DECISÕES NO MERCADO DE TRABALHO, MAS DISTORCE AS DECISÕES NO MERCADO DE CAPITAIS E, PORTANTO, GERA EXCCESSO DE CARGA SOMENTE NO MERCADO DE CAPITAIS.</a:t>
            </a:r>
            <a:r>
              <a:rPr lang="en-US" sz="2000" dirty="0"/>
              <a:t> POR FIM, COMO PARA GERAR DADA RECEITA TRIBUTÁRIA </a:t>
            </a:r>
            <a:r>
              <a:rPr lang="en-US" sz="2000" dirty="0" smtClean="0"/>
              <a:t>O </a:t>
            </a:r>
            <a:r>
              <a:rPr lang="en-US" sz="2000" dirty="0"/>
              <a:t>TRIBUTO SOBRE </a:t>
            </a:r>
            <a:r>
              <a:rPr lang="en-US" sz="2000" dirty="0" smtClean="0"/>
              <a:t>A RIQUEZA IMPLICA, COMO VIMOS, EM TRIBUTAR O RETORNO DA POUPANÇA (“RENDA DO CAPITAL”), RESULTA QUE A ALÍQUOTA DESSA TRIBUTAÇÃO DA RENDA DO CAPITAL PARA GERAR ESSA DADA RECEITA TRIBUTÁRIA DEVE </a:t>
            </a:r>
            <a:r>
              <a:rPr lang="en-US" sz="2000" dirty="0"/>
              <a:t>SER </a:t>
            </a:r>
            <a:r>
              <a:rPr lang="en-US" sz="2000" dirty="0" smtClean="0"/>
              <a:t>MAIOR </a:t>
            </a:r>
            <a:r>
              <a:rPr lang="en-US" sz="2000" dirty="0"/>
              <a:t>QUE O TRIBUTO EQUIVALENTE SOBRE A </a:t>
            </a:r>
            <a:r>
              <a:rPr lang="en-US" sz="2000" dirty="0" smtClean="0"/>
              <a:t>RENDA (A QUAL TRIBUTA A RENDA DO TRABALHO E A RENDA DO CAPITAL), LEVANDO A QUE </a:t>
            </a:r>
            <a:r>
              <a:rPr lang="en-US" sz="2000" dirty="0"/>
              <a:t>O EXCESSO DE CARGA NO MERCADO DE </a:t>
            </a:r>
            <a:r>
              <a:rPr lang="en-US" sz="2000" dirty="0" smtClean="0"/>
              <a:t>CAPITAIS É </a:t>
            </a:r>
            <a:r>
              <a:rPr lang="en-US" sz="2000" dirty="0"/>
              <a:t>MAIS QUE PROPORCIONALMENTE MAIOR DO QUE AQUELE GERADO </a:t>
            </a:r>
            <a:r>
              <a:rPr lang="en-US" sz="2000" dirty="0" smtClean="0"/>
              <a:t>NO MERCADO DE CAPITAIS PELA </a:t>
            </a:r>
            <a:r>
              <a:rPr lang="en-US" sz="2000" dirty="0"/>
              <a:t>TRIBUTAÇÃO DA RENDA.</a:t>
            </a:r>
            <a:endParaRPr lang="pt-BR" sz="2000" dirty="0"/>
          </a:p>
        </p:txBody>
      </p:sp>
    </p:spTree>
    <p:extLst>
      <p:ext uri="{BB962C8B-B14F-4D97-AF65-F5344CB8AC3E}">
        <p14:creationId xmlns:p14="http://schemas.microsoft.com/office/powerpoint/2010/main" val="4222016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778098"/>
          </a:xfrm>
        </p:spPr>
        <p:txBody>
          <a:bodyPr>
            <a:normAutofit/>
          </a:bodyPr>
          <a:lstStyle/>
          <a:p>
            <a:r>
              <a:rPr lang="en-US" sz="4000" b="1" u="sng" dirty="0" smtClean="0">
                <a:effectLst>
                  <a:outerShdw blurRad="38100" dist="38100" dir="2700000" algn="tl">
                    <a:srgbClr val="000000">
                      <a:alpha val="43137"/>
                    </a:srgbClr>
                  </a:outerShdw>
                </a:effectLst>
              </a:rPr>
              <a:t>TRIBUTAÇÃO DE IMÓVEIS</a:t>
            </a:r>
            <a:endParaRPr lang="pt-BR" sz="40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764704"/>
            <a:ext cx="9144000" cy="6093296"/>
          </a:xfrm>
        </p:spPr>
        <p:txBody>
          <a:bodyPr>
            <a:normAutofit/>
          </a:bodyPr>
          <a:lstStyle/>
          <a:p>
            <a:pPr algn="just"/>
            <a:r>
              <a:rPr lang="en-US" sz="2000" dirty="0" smtClean="0"/>
              <a:t> </a:t>
            </a:r>
            <a:r>
              <a:rPr lang="en-US" sz="2000" b="1" dirty="0" smtClean="0"/>
              <a:t>UM TRIBUTO ABRANGENTE SOBRE RIQUEZA É PROVÁVEL NÃO SER ADMINISTRATIVAMENTE  VIÁVEL</a:t>
            </a:r>
            <a:r>
              <a:rPr lang="en-US" sz="2000" dirty="0" smtClean="0"/>
              <a:t>.</a:t>
            </a:r>
          </a:p>
          <a:p>
            <a:pPr algn="just"/>
            <a:endParaRPr lang="en-US" sz="2000" dirty="0" smtClean="0"/>
          </a:p>
          <a:p>
            <a:pPr algn="just"/>
            <a:r>
              <a:rPr lang="en-US" sz="2000" u="sng" dirty="0" smtClean="0"/>
              <a:t>A MAIORIA DOS TRIBUTOS RIQUEZA SÃO SELETIVOS, INCIDINDO SOBRE CERTAS FORMAS DE RIQUEZA</a:t>
            </a:r>
            <a:r>
              <a:rPr lang="en-US" sz="2000" dirty="0" smtClean="0"/>
              <a:t>, DOS QUAIS A IMENSA MAIORIA SÃO TRIBUTOS SOBRE PROPRIEDADES REAIS (“IMÓVEIS E TERRA”) E TRIBUTAÇÃO DE CERTOS BENS DURÁVEIS (“VEÍCULOS”).</a:t>
            </a:r>
          </a:p>
          <a:p>
            <a:pPr algn="just"/>
            <a:endParaRPr lang="en-US" sz="2000" dirty="0" smtClean="0"/>
          </a:p>
          <a:p>
            <a:pPr algn="just"/>
            <a:r>
              <a:rPr lang="en-US" sz="2000" b="1" dirty="0" smtClean="0"/>
              <a:t>UM TRIBUTO SOBRE IMÓVEIS PROVÊ INCENTIVO PARA SUBSTITUIR POR OUTROS TIPOS DE PROPRIEDADE REAL E AFETA ESCOLHA ENTRE CONSUMO DE ATIVOS REAIS E CONSUMO DE BENS DURÁVEIS</a:t>
            </a:r>
            <a:r>
              <a:rPr lang="en-US" sz="2000" dirty="0" smtClean="0"/>
              <a:t>. ISTO É, DESENCORAJA A PRODUÇÃO E O CONSUMO DE NOVOS IMÓVEIS E BENS DURÁVEIS. </a:t>
            </a:r>
          </a:p>
          <a:p>
            <a:pPr algn="just"/>
            <a:endParaRPr lang="en-US" sz="2000" dirty="0" smtClean="0"/>
          </a:p>
          <a:p>
            <a:pPr algn="just"/>
            <a:r>
              <a:rPr lang="en-US" sz="2000" b="1" dirty="0" smtClean="0"/>
              <a:t>ALÉM DISSO</a:t>
            </a:r>
            <a:r>
              <a:rPr lang="en-US" sz="2000" dirty="0" smtClean="0"/>
              <a:t>, </a:t>
            </a:r>
            <a:r>
              <a:rPr lang="en-US" sz="2000" dirty="0" smtClean="0">
                <a:effectLst>
                  <a:outerShdw blurRad="38100" dist="38100" dir="2700000" algn="tl">
                    <a:srgbClr val="000000">
                      <a:alpha val="43137"/>
                    </a:srgbClr>
                  </a:outerShdw>
                </a:effectLst>
              </a:rPr>
              <a:t>COMO A TRIBUTAÇÃO DE IMÓVEIS É EFETUADA EM NÍVEL REGIONAL E LOCAL, E COMO LOCALIDADES DISTINTAS TRIBUTAM OS IMÓVEIS DE FORMA DIFERENCIADA, </a:t>
            </a:r>
            <a:r>
              <a:rPr lang="en-US" sz="2000" u="sng" dirty="0" smtClean="0">
                <a:effectLst>
                  <a:outerShdw blurRad="38100" dist="38100" dir="2700000" algn="tl">
                    <a:srgbClr val="000000">
                      <a:alpha val="43137"/>
                    </a:srgbClr>
                  </a:outerShdw>
                </a:effectLst>
              </a:rPr>
              <a:t>O IMPOSTO SOBRE PROPRIEDADE DE IMÓVEIS AFETA A LOCALIZAÇÃO DE  NOVAS INDÚSTRIAS E A PRODUÇÃO DE BENS E SERVIÇOS, ASSIM COMO A DECISÃO DE MORADIA/TRABALHO</a:t>
            </a:r>
            <a:r>
              <a:rPr lang="en-US" sz="2000" dirty="0" smtClean="0">
                <a:effectLst>
                  <a:outerShdw blurRad="38100" dist="38100" dir="2700000" algn="tl">
                    <a:srgbClr val="000000">
                      <a:alpha val="43137"/>
                    </a:srgbClr>
                  </a:outerShdw>
                </a:effectLst>
              </a:rPr>
              <a:t>.</a:t>
            </a:r>
            <a:endParaRPr lang="pt-BR" sz="2000" dirty="0">
              <a:effectLst>
                <a:outerShdw blurRad="38100" dist="38100" dir="2700000" algn="tl">
                  <a:srgbClr val="000000">
                    <a:alpha val="43137"/>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10000"/>
          </a:bodyPr>
          <a:lstStyle/>
          <a:p>
            <a:pPr algn="just"/>
            <a:r>
              <a:rPr lang="en-US" sz="2000" dirty="0" smtClean="0"/>
              <a:t> </a:t>
            </a:r>
            <a:r>
              <a:rPr lang="en-US" sz="2000" b="1" u="sng" dirty="0" smtClean="0"/>
              <a:t>A TRIBUTAÇÃO MÉDIA DE PROPRIEDADE DE IMÓVEIS REFLETE A PORÇÃO DA TRIBUTACÃO QUE É COMUM À TODAS AS JURISDIÇÕES</a:t>
            </a:r>
            <a:r>
              <a:rPr lang="en-US" sz="2000" b="1" dirty="0" smtClean="0"/>
              <a:t>;</a:t>
            </a:r>
            <a:r>
              <a:rPr lang="en-US" sz="2000" dirty="0" smtClean="0"/>
              <a:t> ELA NÃO PODE SER EVITADA PELA ALTERAÇÃO GEOGRÁFICA DO INVESTIMENTO E PRODUÇÃO.</a:t>
            </a:r>
          </a:p>
          <a:p>
            <a:pPr algn="just"/>
            <a:endParaRPr lang="en-US" sz="2000" dirty="0" smtClean="0"/>
          </a:p>
          <a:p>
            <a:pPr algn="just"/>
            <a:r>
              <a:rPr lang="en-US" sz="2000" b="1" u="sng" dirty="0" smtClean="0"/>
              <a:t>ESSA PORÇÃO DA TRIBUTAÇÃO – I.E., AQUELA QUE REFLETE A TRIBUTAÇÃO MÉDIA DOS IMÓVEIS NA ECONOMIA - REDUZ O RETORNO DO CAPITAL EM TODAS AS SUAS FORMAS DE USO</a:t>
            </a:r>
            <a:r>
              <a:rPr lang="en-US" sz="2000" dirty="0" smtClean="0"/>
              <a:t>, SIMILAR AO QUE FARIA UM TRIBUTO NACIONAL SOBRE PROPRIEDADE DE IMÓVEIS E, ASSIM, AFETA A POUPANÇA, POIS REDUZ A RENDA-JUROS APROPRIADA PELO POUPADOR E REDUZ O INVESTIMENTO NA ECONOMIA PELA ELEVAÇÃO DOS JUROS DE MERCADO QUE PROVOCA. </a:t>
            </a:r>
          </a:p>
          <a:p>
            <a:pPr algn="just"/>
            <a:endParaRPr lang="en-US" sz="2000" dirty="0"/>
          </a:p>
          <a:p>
            <a:pPr algn="just"/>
            <a:r>
              <a:rPr lang="en-US" sz="2000" b="1" u="sng" dirty="0" smtClean="0"/>
              <a:t>ESSE RESULTADO PODE SER DEDUZIDO DA SEGUINTE FORMA</a:t>
            </a:r>
            <a:r>
              <a:rPr lang="en-US" sz="2000" b="1" dirty="0" smtClean="0"/>
              <a:t>:</a:t>
            </a:r>
          </a:p>
          <a:p>
            <a:pPr algn="just"/>
            <a:r>
              <a:rPr lang="en-US" sz="2000" dirty="0" smtClean="0"/>
              <a:t># EM EQUILÍBRIO, TODOS OS ATIVOS-RIQUEZA NA ECONOMIA OBTÉM O MESMO RENDIMENTO LÍQUIDO. PORTANTO, EM EQUILÍBRIO O ATIVO CAPITAL-RIQUEZA (COMO DENOMINAÇÃO GENÉRICA DOS ATIVOS-RIQUEZA) OBTÉM UM DADO RENDIMENTO LÍQUIDO. </a:t>
            </a:r>
          </a:p>
          <a:p>
            <a:pPr algn="just"/>
            <a:endParaRPr lang="en-US" sz="2000" dirty="0" smtClean="0"/>
          </a:p>
          <a:p>
            <a:pPr algn="just"/>
            <a:r>
              <a:rPr lang="en-US" sz="2000" dirty="0" smtClean="0"/>
              <a:t># A TRIBUTAÇÃO DO RENDIMENTO (BRUTO) DE DETERMINADO ATIVO-RIQUEZA (P.EX., A TRIBUTAÇÃO DE IMÓVEIS QUE, COMO VIMOS NOS CASOS 1 E 2 ACIMA, EQUIVALE À TRIBUTAÇÃO DO RENDIMENTO DOS IMÓVEIS) REDUZ SEU RENDIMENTO LÍQUIDO E LEVA À REALOÇÃO DA RIQUEZA ENTRE SEUS ATIVOS COMPONENTES, GERANDO UM NOVO EQUILÍBRIO COM MENOR RENDIMENTO LÍQUIDO IGUAL PARA TODOS OS ATIVOS RIQUEZA. OU SEJA, REDUZ O RENDIMENTO LÍQUIDO DA RIQUEZA, DA MESMA FORMA QUE O FARIA UMA TRIBUTAÇÃO ABRANGENTE DE TODOS OS ATIVOS RIQUEZA. </a:t>
            </a:r>
          </a:p>
          <a:p>
            <a:pPr algn="just"/>
            <a:endParaRPr lang="en-US" sz="2000" dirty="0" smtClean="0"/>
          </a:p>
          <a:p>
            <a:pPr algn="just"/>
            <a:r>
              <a:rPr lang="en-US" sz="2000" dirty="0" smtClean="0"/>
              <a:t># E, COMO VIMOS, TRIBUTAR A RIQUEZA IMPLICA EM TRIBUTAR IMPLICITAMENTE A POUPANÇA, GERANDO O EFEITO ADVERSO DE ELEVAÇÃO DO JUROS NO MERCADO DE CAPITAIS E DE CONSEQUENTE REDUÇÃO DO INVESTIMENTO, CRESCIMENTO DO PRODUTO E DA PRODUTIVIDADE NA ECONOMIA.  </a:t>
            </a:r>
          </a:p>
          <a:p>
            <a:pPr algn="just"/>
            <a:endParaRPr lang="en-US" sz="2000" dirty="0" smtClean="0"/>
          </a:p>
          <a:p>
            <a:pPr algn="just"/>
            <a:endParaRPr lang="en-US" sz="2000" dirty="0" smtClean="0"/>
          </a:p>
          <a:p>
            <a:pPr algn="just"/>
            <a:endParaRPr lang="en-US" sz="2000" dirty="0" smtClean="0"/>
          </a:p>
          <a:p>
            <a:pPr algn="just"/>
            <a:endParaRPr lang="pt-BR"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706090"/>
          </a:xfrm>
        </p:spPr>
        <p:txBody>
          <a:bodyPr/>
          <a:lstStyle/>
          <a:p>
            <a:r>
              <a:rPr lang="en-US" sz="4000" b="1" u="sng" dirty="0" smtClean="0">
                <a:effectLst>
                  <a:outerShdw blurRad="38100" dist="38100" dir="2700000" algn="tl">
                    <a:srgbClr val="000000">
                      <a:alpha val="43137"/>
                    </a:srgbClr>
                  </a:outerShdw>
                </a:effectLst>
              </a:rPr>
              <a:t>POR QUE TRIBUTAR A RIQUEZA?</a:t>
            </a:r>
            <a:endParaRPr lang="pt-BR" sz="40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764704"/>
            <a:ext cx="9144000" cy="6093296"/>
          </a:xfrm>
        </p:spPr>
        <p:txBody>
          <a:bodyPr>
            <a:normAutofit fontScale="92500" lnSpcReduction="10000"/>
          </a:bodyPr>
          <a:lstStyle/>
          <a:p>
            <a:pPr algn="just"/>
            <a:r>
              <a:rPr lang="en-US" sz="2000" dirty="0" smtClean="0"/>
              <a:t>RIQUEZA NACIONAL CONSISTE NO VALOR DOS ATIVOS REAIS ACUMULADOS ATÉ O MOMENTO PRESENTE NO PAÍS.</a:t>
            </a:r>
          </a:p>
          <a:p>
            <a:pPr algn="just"/>
            <a:endParaRPr lang="en-US" sz="2000" dirty="0"/>
          </a:p>
          <a:p>
            <a:pPr algn="just"/>
            <a:r>
              <a:rPr lang="en-US" sz="2000" dirty="0" smtClean="0"/>
              <a:t>NUM PAÍS, O ACÚMULO DE RIQUEZA NACIONAL SE DÁ MEDIANTE POUPANÇA NACIONAL (INCLUSO GANHOS DE CAPITAL). AO PASSO QUE, EM NÍVEL PESSOAL, A RIQUEZA DAS PESSOAS É CONSTITUÍDA DOS ATIVOS REAIS E DE DIREITOS CONTRA TERCEIROS (GOVERNO, EMPRESAS E PESSOAS). ALÉM DISSO, A RIQUEZA DAS PESSOAS É ACUMULADA POR VIA DA POUPANÇA PESSOAL E POR MOTIVOS DE HERANÇA E DOAÇÕES.</a:t>
            </a:r>
          </a:p>
          <a:p>
            <a:pPr algn="just"/>
            <a:endParaRPr lang="en-US" sz="2000" dirty="0"/>
          </a:p>
          <a:p>
            <a:pPr algn="just"/>
            <a:r>
              <a:rPr lang="en-US" sz="2000" dirty="0" smtClean="0"/>
              <a:t>DE MODO GERAL, ENTÃO, PARA OBTER RIQUEZA AS PESSOAS DEVEM POUPAR (NÃO CONSUMIR) UMA PARCELA DE SUA RENDA.</a:t>
            </a:r>
          </a:p>
          <a:p>
            <a:pPr algn="just"/>
            <a:endParaRPr lang="en-US" sz="2000" dirty="0"/>
          </a:p>
          <a:p>
            <a:pPr algn="just"/>
            <a:r>
              <a:rPr lang="en-US" sz="2000" dirty="0" smtClean="0"/>
              <a:t>UM TRIBUTO ABRANGENTE SOBRE RIQUEZA DEVE INCLUIR TODOS OS ATIVOS RIQUEZA E A UTILIZAÇÃO DO IMPOSTO SOBRE RIQUEZA TEM UMA LONGA HISTÓRIA:</a:t>
            </a:r>
          </a:p>
          <a:p>
            <a:pPr algn="just"/>
            <a:r>
              <a:rPr lang="en-US" sz="2000" dirty="0"/>
              <a:t> </a:t>
            </a:r>
            <a:r>
              <a:rPr lang="en-US" sz="2000" dirty="0" smtClean="0"/>
              <a:t>                   # A TRIBUTAÇÃO DA RIQUEZA FOI UTILIZADA NA ROMA ANTIGA</a:t>
            </a:r>
          </a:p>
          <a:p>
            <a:pPr algn="just"/>
            <a:r>
              <a:rPr lang="en-US" sz="2000" dirty="0"/>
              <a:t> </a:t>
            </a:r>
            <a:r>
              <a:rPr lang="en-US" sz="2000" dirty="0" smtClean="0"/>
              <a:t>                  # UM TRIBUTO SOBRE RIQUEZA ABRANGENTE FOI UTILIZADO NA </a:t>
            </a:r>
          </a:p>
          <a:p>
            <a:pPr algn="just"/>
            <a:r>
              <a:rPr lang="en-US" sz="2000" dirty="0"/>
              <a:t> </a:t>
            </a:r>
            <a:r>
              <a:rPr lang="en-US" sz="2000" dirty="0" smtClean="0"/>
              <a:t>                      INGLATERRA PARA FINANCIAR AS CRUZADAS</a:t>
            </a:r>
          </a:p>
          <a:p>
            <a:pPr algn="just"/>
            <a:r>
              <a:rPr lang="en-US" sz="2000" dirty="0"/>
              <a:t> </a:t>
            </a:r>
            <a:r>
              <a:rPr lang="en-US" sz="2000" dirty="0" smtClean="0"/>
              <a:t>                  # A TRIBUTAÇÃO DA RIQUEZA FOI UTILIZADA NOS EUA (E COLÔNIAS </a:t>
            </a:r>
          </a:p>
          <a:p>
            <a:pPr algn="just"/>
            <a:r>
              <a:rPr lang="en-US" sz="2000" dirty="0"/>
              <a:t> </a:t>
            </a:r>
            <a:r>
              <a:rPr lang="en-US" sz="2000" dirty="0" smtClean="0"/>
              <a:t>                      EM GERAL) NO PERÍODO COLONIAL</a:t>
            </a:r>
            <a:endParaRPr lang="pt-BR"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20000"/>
          </a:bodyPr>
          <a:lstStyle/>
          <a:p>
            <a:pPr algn="just"/>
            <a:r>
              <a:rPr lang="en-US" sz="2000" b="1" u="sng" dirty="0" smtClean="0"/>
              <a:t>OS DIFERENCIAIS  </a:t>
            </a:r>
            <a:r>
              <a:rPr lang="en-US" sz="2000" b="1" u="sng" dirty="0"/>
              <a:t>NA TRIBUTAÇÃO DE PROPRIEDADE DE IMÓVEIS, ACIMA DA TRIBUTAÇÃO MÉDIA NACIONAL, PODEM SER EVITADOS MEDIANTE ALTERAÇÃO GEOGRÁFICA DOS INVESTIMENTOS/PRODUÇÃO</a:t>
            </a:r>
            <a:r>
              <a:rPr lang="en-US" sz="2000" dirty="0"/>
              <a:t>.  </a:t>
            </a:r>
            <a:r>
              <a:rPr lang="en-US" sz="2000" b="1" dirty="0" smtClean="0"/>
              <a:t>E,</a:t>
            </a:r>
            <a:r>
              <a:rPr lang="en-US" sz="2000" dirty="0" smtClean="0"/>
              <a:t> </a:t>
            </a:r>
            <a:r>
              <a:rPr lang="en-US" sz="2000" b="1" dirty="0" smtClean="0"/>
              <a:t>ALÉM DISSO, </a:t>
            </a:r>
            <a:r>
              <a:rPr lang="en-US" sz="2000" b="1" dirty="0"/>
              <a:t>PARTE DESTE DIFERENCIAL PODE SER DESLOCADO PARA PROPRIETÁRIOS DE ATIVOS/FATORES NÃO-CAPITAL</a:t>
            </a:r>
            <a:r>
              <a:rPr lang="en-US" sz="2000" dirty="0"/>
              <a:t> </a:t>
            </a:r>
            <a:r>
              <a:rPr lang="en-US" sz="2000" dirty="0" smtClean="0"/>
              <a:t>.</a:t>
            </a:r>
          </a:p>
          <a:p>
            <a:pPr algn="just"/>
            <a:endParaRPr lang="en-US" sz="2000" dirty="0" smtClean="0"/>
          </a:p>
          <a:p>
            <a:pPr algn="just"/>
            <a:r>
              <a:rPr lang="en-US" sz="2000" b="1" u="sng" dirty="0" smtClean="0"/>
              <a:t>ESSE RESULTADO PODE SER DEDUZIDO DA SEGUINTE FORMA:</a:t>
            </a:r>
            <a:endParaRPr lang="en-US" sz="2000" b="1" u="sng" dirty="0"/>
          </a:p>
          <a:p>
            <a:pPr algn="just"/>
            <a:r>
              <a:rPr lang="en-US" sz="2000" dirty="0" smtClean="0"/>
              <a:t># NOS </a:t>
            </a:r>
            <a:r>
              <a:rPr lang="en-US" sz="2000" dirty="0"/>
              <a:t>ESTADOS E LOCALIDADES COM DIFERENCIAL POSITIVO (ACIMA DA MÉDIA), RESULTARIA NUMA REDUÇÃO DO INVESTIMENTO E DE CONSTRUÇÕES DE IMÓVEIS, PORQUE HÁ INCENTIVO PARA REALOCAÇÃO DO CAPITAL PARA ESTADOS DE BAIXA TRIBUTAÇÃO (ABAIXO DA MÉDIA).</a:t>
            </a:r>
          </a:p>
          <a:p>
            <a:pPr algn="just"/>
            <a:endParaRPr lang="en-US" sz="2000" dirty="0"/>
          </a:p>
          <a:p>
            <a:pPr algn="just"/>
            <a:r>
              <a:rPr lang="en-US" sz="2000" dirty="0" smtClean="0"/>
              <a:t># POR </a:t>
            </a:r>
            <a:r>
              <a:rPr lang="en-US" sz="2000" dirty="0"/>
              <a:t>EXEMPLO, A REDUÇÃO NA CONSTRUÇÃO DE IMÓVEIS E DO INVESTIMENTO NAS ÁREAS DE ALTA TRIBUTAÇÃO REDUZIRIA A RELAÇÃO CAPITAL/TRABALHO E, PORTANTO, REDUZIRIA A PRODUTIVIDADE DO TRABALHO E SALÁRIOS E, CASO A MÃO DE OBRA MIGRAR, ISTO PODERIA PELO MENOS EM PARTE COMPENSAR A REDUÇÃO DA PRODUTIVIDADE E SALÁRIOS NESSAS ÁREAS.  NO CASO DA TERRA, FATOR NÃO MÓVEL, A REDUÇÃO DA RELAÇÃO CAPITAL/TERRA LEVA  INEQUIVOCAMENTE À REDUÇÃO DA RENDA DA TERRA.</a:t>
            </a:r>
          </a:p>
          <a:p>
            <a:pPr algn="just"/>
            <a:endParaRPr lang="en-US" sz="2000" dirty="0"/>
          </a:p>
          <a:p>
            <a:pPr algn="just"/>
            <a:r>
              <a:rPr lang="en-US" sz="2000" dirty="0" smtClean="0"/>
              <a:t># JÁ NAS </a:t>
            </a:r>
            <a:r>
              <a:rPr lang="en-US" sz="2000" dirty="0"/>
              <a:t>ÁREAS DE BAIXA </a:t>
            </a:r>
            <a:r>
              <a:rPr lang="en-US" sz="2000" dirty="0" smtClean="0"/>
              <a:t>TRIBUTAÇÃO (ABAIXO DA MÉDIA), </a:t>
            </a:r>
            <a:r>
              <a:rPr lang="en-US" sz="2000" dirty="0"/>
              <a:t>RECEPTORAS DE MIGRAÇÃO DO TRABALHO,  DE INVESTIMENTO E DE REALOCAÇÃO DE PRODUÇÃO, ALGUMA CARGA GERADA PELA TRIBUTAÇÃO NAS ÁREAS DE ALTA TRIBUTAÇÃO É TRANSFERIDA </a:t>
            </a:r>
            <a:r>
              <a:rPr lang="en-US" sz="2000" dirty="0" smtClean="0"/>
              <a:t>PARA ALI, NA </a:t>
            </a:r>
            <a:r>
              <a:rPr lang="en-US" sz="2000" dirty="0"/>
              <a:t>FORMA DE REDUÇÃO DOS SALÁRIOS (PELA MIGRAÇÃO) E REDUÇÃO DOS </a:t>
            </a:r>
            <a:r>
              <a:rPr lang="en-US" sz="2000" dirty="0" smtClean="0"/>
              <a:t>LUCROS PELA QUEDA DOS PREÇOS </a:t>
            </a:r>
            <a:r>
              <a:rPr lang="en-US" sz="2000" dirty="0"/>
              <a:t>DE BENS E SERVIÇOS ALI PRODUZIDOS (REDUÇÃO DOS CUSTOS DE PRODUÇÃO E MAIOR COMPETITIVIDADE E PRODUTIVIDADE).</a:t>
            </a:r>
            <a:r>
              <a:rPr lang="en-US" sz="2000" dirty="0" smtClean="0"/>
              <a:t> </a:t>
            </a:r>
            <a:endParaRPr lang="pt-BR" sz="2000" dirty="0"/>
          </a:p>
        </p:txBody>
      </p:sp>
    </p:spTree>
    <p:extLst>
      <p:ext uri="{BB962C8B-B14F-4D97-AF65-F5344CB8AC3E}">
        <p14:creationId xmlns:p14="http://schemas.microsoft.com/office/powerpoint/2010/main" val="1799277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pPr algn="just"/>
            <a:r>
              <a:rPr lang="en-US" sz="2000" dirty="0" smtClean="0"/>
              <a:t> </a:t>
            </a:r>
            <a:r>
              <a:rPr lang="en-US" sz="2000" b="1" u="sng" dirty="0" smtClean="0">
                <a:effectLst>
                  <a:outerShdw blurRad="38100" dist="38100" dir="2700000" algn="tl">
                    <a:srgbClr val="000000">
                      <a:alpha val="43137"/>
                    </a:srgbClr>
                  </a:outerShdw>
                </a:effectLst>
              </a:rPr>
              <a:t>EM SUMA, O IMPACTO DE TRIBUTOS SOBRE A PROPRIEDADE É DE DUAS FORMAS</a:t>
            </a:r>
            <a:r>
              <a:rPr lang="en-US" sz="2000" b="1" dirty="0" smtClean="0">
                <a:effectLst>
                  <a:outerShdw blurRad="38100" dist="38100" dir="2700000" algn="tl">
                    <a:srgbClr val="000000">
                      <a:alpha val="43137"/>
                    </a:srgbClr>
                  </a:outerShdw>
                </a:effectLst>
              </a:rPr>
              <a:t>:</a:t>
            </a:r>
          </a:p>
          <a:p>
            <a:pPr algn="just"/>
            <a:endParaRPr lang="en-US" sz="2000" dirty="0" smtClean="0"/>
          </a:p>
          <a:p>
            <a:pPr algn="just"/>
            <a:r>
              <a:rPr lang="en-US" sz="2000" dirty="0" smtClean="0"/>
              <a:t>   </a:t>
            </a:r>
            <a:r>
              <a:rPr lang="en-US" sz="2400" b="1" dirty="0" smtClean="0"/>
              <a:t>(1)</a:t>
            </a:r>
            <a:r>
              <a:rPr lang="en-US" sz="2000" dirty="0" smtClean="0"/>
              <a:t> A TRIBUTACÃO MÉDIA (NACIONAL) REDUZ O RETORNO DE TODOS OS ATIVOS CAPITAL E, ASSIM, AO AFETAR NEGATIVAMENTE A POUPANÇA, POIS REDUZ A APROPRIAÇÃO DE RENDA JUROS PELO POUPADOR, ELEVA OS JUROS DE MERCADO QUE REDUZ O INVESTIMENTO NA ECONOMIA</a:t>
            </a:r>
            <a:r>
              <a:rPr lang="en-US" sz="2000" dirty="0" smtClean="0">
                <a:effectLst>
                  <a:outerShdw blurRad="38100" dist="38100" dir="2700000" algn="tl">
                    <a:srgbClr val="000000">
                      <a:alpha val="43137"/>
                    </a:srgbClr>
                  </a:outerShdw>
                </a:effectLst>
              </a:rPr>
              <a:t>. ESTA PORÇÃO DA TRIBUTAÇÃO É COMUM EM TODAS AS ÁREAS DE UM PAÍS E É SUPORTADA PELOS DETENTORES DO CAPITAL, POIS NÃO PODE SER TRANSFERIDA A OUTROS (NÃO DETENTORES DE CAPITAL) POR REARRANJOS DE LOCALIZAÇÃO.</a:t>
            </a:r>
          </a:p>
          <a:p>
            <a:pPr algn="just"/>
            <a:endParaRPr lang="en-US" sz="2000" dirty="0" smtClean="0"/>
          </a:p>
          <a:p>
            <a:pPr algn="just"/>
            <a:r>
              <a:rPr lang="en-US" sz="2400" b="1" dirty="0" smtClean="0"/>
              <a:t>(2)</a:t>
            </a:r>
            <a:r>
              <a:rPr lang="en-US" sz="2000" dirty="0" smtClean="0"/>
              <a:t> OS DIFERENCIAIS DE TRIBUTAÇÃO ENTRE REGIÕES DE UM PAÍS INDUZEM A MOVIMENTOS DE INVESTIMENTO E DE FATORES (TRABALHO E CAPITAL) E REALOCAÇÃO DA PRODUÇÃO ENTRE REGIÕES. ESSES DIFERENCIAIS ESTÃO POSITIVAMENTE ASSOCIADOS COM A RENDA REGIONAL, IMPLICANDO QUE A TRANSFERÊNCIA  DO TRIBUTO, PELA REDUÇÃO DA RENDA REAL DOS DETENTORES DE NÃO-CAPITAL, É MAIS PROVÁVEL OCORRER EM REGIÕES ONDE A RENDA REGIONAL É SUPERIOR À MÉDIA NACIONAL. NAS OUTRAS REGIÕES, COM RENDA MAIS BAIXA, OS INFLUXOS DE CAPITAL INDUZIDOS PELA TRIBUTAÇÃO AUMENTAM A RENDA REAL.</a:t>
            </a:r>
          </a:p>
          <a:p>
            <a:pPr algn="just"/>
            <a:endParaRPr lang="en-US" sz="2000" dirty="0" smtClean="0"/>
          </a:p>
          <a:p>
            <a:pPr algn="just"/>
            <a:r>
              <a:rPr lang="en-US" sz="2000" dirty="0" smtClean="0"/>
              <a:t>DO PONTO DE VISTA DE LOCALIDADES ESPECÍFICAS, AUMENTOS NO TRIBUTO DE PROPRIEDADES SÃO PROVÁVEIS DE SEREM TRANSFERIDOS OU NA FORMA DE AUMENTO DE PREÇOS DE PRODUTOS PRODUZIDOS NESSAS LOCALIDADES, OU NA FORMA DE REDUÇÃO DA RENDA DE DETENTORES DE TERRA (FATOR IMÓVEL) E DE TRABALHO (SE EMIGRAÇÃO É BAIXA), DEPENDENDO DA EXTENSÃO DA REDUÇÃO DO INVESTIMENTO COM O AUMENTO DA TRIBUTAÇÃO DE PROPRIEDADES.</a:t>
            </a:r>
          </a:p>
          <a:p>
            <a:pPr algn="just"/>
            <a:endParaRPr lang="en-US" sz="2000" dirty="0" smtClean="0"/>
          </a:p>
          <a:p>
            <a:pPr algn="just"/>
            <a:r>
              <a:rPr lang="en-US" sz="2000" b="1" dirty="0" smtClean="0">
                <a:effectLst>
                  <a:outerShdw blurRad="38100" dist="38100" dir="2700000" algn="tl">
                    <a:srgbClr val="000000">
                      <a:alpha val="43137"/>
                    </a:srgbClr>
                  </a:outerShdw>
                </a:effectLst>
              </a:rPr>
              <a:t>FINALMENTE, NO CONTEXTO DE ECONOMIA ABERTA, A MAIOR INTEGRAÇÃO INTERNACIONAL NOS DIAS ATUAIS (“GLOBALIZAÇÃO”) REDUZ CONSIDERAVELMENTE A CAPACIDADE DE GOVERNOS NACIONAIS DE UTILIZAR IMPOSTOS ABRANGENTES  SOBRE RIQUEZA, POIS PODERIA  LEVAR À FUGA DE CAPITAL  E À  REALOCAÇÃO  INTERNACIONAL DE FATORES E DA PRODUÇÃO DE BENS COMERCIAVEIS (OU NÃO), ALÉM DO DESINCENTIVO À POUPANÇA E INVESTIMENTO NACIONAIS. </a:t>
            </a:r>
            <a:endParaRPr lang="pt-BR" sz="2000" b="1" dirty="0">
              <a:effectLst>
                <a:outerShdw blurRad="38100" dist="38100" dir="2700000" algn="tl">
                  <a:srgbClr val="000000">
                    <a:alpha val="43137"/>
                  </a:srgbClr>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r>
              <a:rPr lang="en-US" sz="2000" b="1" dirty="0" smtClean="0">
                <a:effectLst>
                  <a:outerShdw blurRad="38100" dist="38100" dir="2700000" algn="tl">
                    <a:srgbClr val="000000">
                      <a:alpha val="43137"/>
                    </a:srgbClr>
                  </a:outerShdw>
                </a:effectLst>
              </a:rPr>
              <a:t>EXEMPLO: </a:t>
            </a:r>
            <a:r>
              <a:rPr lang="en-US" sz="2000" b="1" u="sng" dirty="0" smtClean="0">
                <a:effectLst>
                  <a:outerShdw blurRad="38100" dist="38100" dir="2700000" algn="tl">
                    <a:srgbClr val="000000">
                      <a:alpha val="43137"/>
                    </a:srgbClr>
                  </a:outerShdw>
                </a:effectLst>
              </a:rPr>
              <a:t>AJUSTE QUE OCORRE COM A INTRODUÇÃO DE UMA TRIBUTAÇÃO SOBRE IMÓVEIS</a:t>
            </a:r>
          </a:p>
          <a:p>
            <a:r>
              <a:rPr lang="en-US" sz="2000" b="1" dirty="0" smtClean="0">
                <a:effectLst>
                  <a:outerShdw blurRad="38100" dist="38100" dir="2700000" algn="tl">
                    <a:srgbClr val="000000">
                      <a:alpha val="43137"/>
                    </a:srgbClr>
                  </a:outerShdw>
                </a:effectLst>
              </a:rPr>
              <a:t>                     </a:t>
            </a:r>
            <a:r>
              <a:rPr lang="en-US" sz="2000" b="1" u="sng" dirty="0" smtClean="0">
                <a:effectLst>
                  <a:outerShdw blurRad="38100" dist="38100" dir="2700000" algn="tl">
                    <a:srgbClr val="000000">
                      <a:alpha val="43137"/>
                    </a:srgbClr>
                  </a:outerShdw>
                </a:effectLst>
              </a:rPr>
              <a:t>DE FORMA DIFERENCIADA EM DUAS LOCALIDADES</a:t>
            </a:r>
          </a:p>
          <a:p>
            <a:endParaRPr lang="en-US" sz="2000" b="1" u="sng" dirty="0" smtClean="0"/>
          </a:p>
          <a:p>
            <a:pPr algn="just"/>
            <a:r>
              <a:rPr lang="en-US" sz="2000" b="1" u="sng" dirty="0" smtClean="0"/>
              <a:t>SITUAÇÃO DE EQUILÍBRIO INICIAL (E</a:t>
            </a:r>
            <a:r>
              <a:rPr lang="en-US" sz="2000" b="1" u="sng" baseline="-25000" dirty="0" smtClean="0"/>
              <a:t>0</a:t>
            </a:r>
            <a:r>
              <a:rPr lang="en-US" sz="2000" b="1" u="sng" dirty="0" smtClean="0"/>
              <a:t>)</a:t>
            </a:r>
            <a:r>
              <a:rPr lang="en-US" sz="2000" b="1" dirty="0" smtClean="0"/>
              <a:t>:</a:t>
            </a:r>
            <a:r>
              <a:rPr lang="en-US" sz="2000" dirty="0" smtClean="0"/>
              <a:t>  NAS DUAS LOCALIDADES  (X, Y)  NÃO HAVIA TRIBUTAÇÃO DA RIQUEZA  E O ESTOQUE DE RIQUEZA É DADO (W = W</a:t>
            </a:r>
            <a:r>
              <a:rPr lang="en-US" sz="2000" baseline="-25000" dirty="0" smtClean="0"/>
              <a:t>X</a:t>
            </a:r>
            <a:r>
              <a:rPr lang="en-US" sz="2000" dirty="0" smtClean="0"/>
              <a:t> + W</a:t>
            </a:r>
            <a:r>
              <a:rPr lang="en-US" sz="2000" baseline="-25000" dirty="0" smtClean="0"/>
              <a:t>Y</a:t>
            </a:r>
            <a:r>
              <a:rPr lang="en-US" sz="2000" dirty="0" smtClean="0"/>
              <a:t> )</a:t>
            </a:r>
          </a:p>
          <a:p>
            <a:pPr algn="just"/>
            <a:r>
              <a:rPr lang="en-US" sz="2000" b="1" dirty="0" smtClean="0"/>
              <a:t>COM:</a:t>
            </a:r>
            <a:r>
              <a:rPr lang="en-US" sz="2000" dirty="0" smtClean="0"/>
              <a:t>  W</a:t>
            </a:r>
            <a:r>
              <a:rPr lang="en-US" sz="2000" baseline="-25000" dirty="0" smtClean="0"/>
              <a:t>X</a:t>
            </a:r>
            <a:r>
              <a:rPr lang="en-US" sz="2000" dirty="0" smtClean="0"/>
              <a:t> = W</a:t>
            </a:r>
            <a:r>
              <a:rPr lang="en-US" sz="2000" baseline="-25000" dirty="0" smtClean="0"/>
              <a:t>Y</a:t>
            </a:r>
            <a:r>
              <a:rPr lang="en-US" sz="2000" dirty="0" smtClean="0"/>
              <a:t> = $ 10.000,00</a:t>
            </a:r>
          </a:p>
          <a:p>
            <a:pPr algn="just"/>
            <a:r>
              <a:rPr lang="en-US" sz="2000" dirty="0" smtClean="0"/>
              <a:t>             </a:t>
            </a:r>
            <a:r>
              <a:rPr lang="en-US" sz="2000" dirty="0" err="1" smtClean="0"/>
              <a:t>R</a:t>
            </a:r>
            <a:r>
              <a:rPr lang="en-US" sz="2000" baseline="-25000" dirty="0" err="1" smtClean="0"/>
              <a:t>i</a:t>
            </a:r>
            <a:r>
              <a:rPr lang="en-US" sz="2000" baseline="-25000" dirty="0" smtClean="0"/>
              <a:t>(X)</a:t>
            </a:r>
            <a:r>
              <a:rPr lang="en-US" sz="2000" dirty="0" smtClean="0"/>
              <a:t> = </a:t>
            </a:r>
            <a:r>
              <a:rPr lang="en-US" sz="2000" dirty="0" err="1" smtClean="0"/>
              <a:t>R</a:t>
            </a:r>
            <a:r>
              <a:rPr lang="en-US" sz="2000" baseline="-25000" dirty="0" err="1" smtClean="0"/>
              <a:t>i</a:t>
            </a:r>
            <a:r>
              <a:rPr lang="en-US" sz="2000" baseline="-25000" dirty="0" smtClean="0"/>
              <a:t>(Y)</a:t>
            </a:r>
            <a:r>
              <a:rPr lang="en-US" sz="2000" dirty="0" smtClean="0"/>
              <a:t> = $ 800,00  (I.E., TX RETORNO INICIAL (BRUTA=LÍQUIDA) = 8%)</a:t>
            </a:r>
          </a:p>
          <a:p>
            <a:pPr algn="just"/>
            <a:endParaRPr lang="en-US" sz="2000" dirty="0" smtClean="0"/>
          </a:p>
          <a:p>
            <a:pPr algn="just"/>
            <a:r>
              <a:rPr lang="en-US" sz="2000" b="1" u="sng" dirty="0" smtClean="0"/>
              <a:t>APÓS  A INTRODUÇÃO DA TRIBUTAÇÃO DA RIQUEZA DIFERENCIADA NAS DUAS LOCALIDADES</a:t>
            </a:r>
            <a:r>
              <a:rPr lang="en-US" sz="2000" b="1" dirty="0" smtClean="0"/>
              <a:t>:</a:t>
            </a:r>
          </a:p>
          <a:p>
            <a:pPr algn="just"/>
            <a:r>
              <a:rPr lang="en-US" sz="2000" dirty="0" smtClean="0"/>
              <a:t>   </a:t>
            </a:r>
            <a:r>
              <a:rPr lang="en-US" sz="2000" dirty="0" err="1" smtClean="0"/>
              <a:t>t</a:t>
            </a:r>
            <a:r>
              <a:rPr lang="en-US" sz="2000" baseline="-25000" dirty="0" err="1" smtClean="0"/>
              <a:t>W</a:t>
            </a:r>
            <a:r>
              <a:rPr lang="en-US" sz="2000" dirty="0" smtClean="0"/>
              <a:t> (X) = 1%,  O QUE IMPLICA NA TRIBUTAÇÃO DA TAXA DE RETORNO DA RENDA DO CAPITAL EM:</a:t>
            </a:r>
          </a:p>
          <a:p>
            <a:pPr algn="just"/>
            <a:r>
              <a:rPr lang="en-US" sz="2000" dirty="0" smtClean="0"/>
              <a:t>                                </a:t>
            </a:r>
            <a:r>
              <a:rPr lang="en-US" sz="2000" dirty="0" err="1" smtClean="0"/>
              <a:t>t</a:t>
            </a:r>
            <a:r>
              <a:rPr lang="en-US" sz="2000" baseline="-25000" dirty="0" err="1" smtClean="0"/>
              <a:t>S</a:t>
            </a:r>
            <a:r>
              <a:rPr lang="en-US" sz="2000" baseline="-25000" dirty="0" smtClean="0"/>
              <a:t>(X)</a:t>
            </a:r>
            <a:r>
              <a:rPr lang="en-US" sz="2000" dirty="0" smtClean="0"/>
              <a:t> = </a:t>
            </a:r>
            <a:r>
              <a:rPr lang="en-US" sz="2000" dirty="0" err="1" smtClean="0"/>
              <a:t>t</a:t>
            </a:r>
            <a:r>
              <a:rPr lang="en-US" sz="2000" baseline="-25000" dirty="0" err="1" smtClean="0"/>
              <a:t>W</a:t>
            </a:r>
            <a:r>
              <a:rPr lang="en-US" sz="2000" dirty="0" smtClean="0"/>
              <a:t>.(W</a:t>
            </a:r>
            <a:r>
              <a:rPr lang="en-US" sz="2000" baseline="-25000" dirty="0" smtClean="0"/>
              <a:t>X</a:t>
            </a:r>
            <a:r>
              <a:rPr lang="en-US" sz="2000" dirty="0" smtClean="0"/>
              <a:t>/R</a:t>
            </a:r>
            <a:r>
              <a:rPr lang="en-US" sz="2000" baseline="-25000" dirty="0" smtClean="0"/>
              <a:t>X</a:t>
            </a:r>
            <a:r>
              <a:rPr lang="en-US" sz="2000" dirty="0" smtClean="0"/>
              <a:t>) = 0,01.($10.000/$800) = 0,125</a:t>
            </a:r>
          </a:p>
          <a:p>
            <a:pPr algn="just"/>
            <a:endParaRPr lang="en-US" sz="2000" dirty="0" smtClean="0"/>
          </a:p>
          <a:p>
            <a:pPr algn="just"/>
            <a:r>
              <a:rPr lang="en-US" sz="2000" dirty="0" smtClean="0"/>
              <a:t>   </a:t>
            </a:r>
            <a:r>
              <a:rPr lang="en-US" sz="2000" dirty="0" err="1" smtClean="0"/>
              <a:t>t</a:t>
            </a:r>
            <a:r>
              <a:rPr lang="en-US" sz="2000" baseline="-25000" dirty="0" err="1" smtClean="0"/>
              <a:t>W</a:t>
            </a:r>
            <a:r>
              <a:rPr lang="en-US" sz="2000" dirty="0" smtClean="0"/>
              <a:t> (Y) = 3%,  O QUE IMPLICA NA TRIBUTAÇÃO DA TAXA DE RETORNO DA RENDA DO CAPITAL EM:</a:t>
            </a:r>
          </a:p>
          <a:p>
            <a:pPr algn="just"/>
            <a:r>
              <a:rPr lang="en-US" sz="2000" dirty="0" smtClean="0"/>
              <a:t>                                </a:t>
            </a:r>
            <a:r>
              <a:rPr lang="en-US" sz="2000" dirty="0" err="1" smtClean="0"/>
              <a:t>t</a:t>
            </a:r>
            <a:r>
              <a:rPr lang="en-US" sz="2000" baseline="-25000" dirty="0" err="1" smtClean="0"/>
              <a:t>S</a:t>
            </a:r>
            <a:r>
              <a:rPr lang="en-US" sz="2000" baseline="-25000" dirty="0" smtClean="0"/>
              <a:t>(Y)</a:t>
            </a:r>
            <a:r>
              <a:rPr lang="en-US" sz="2000" dirty="0" smtClean="0"/>
              <a:t> = </a:t>
            </a:r>
            <a:r>
              <a:rPr lang="en-US" sz="2000" dirty="0" err="1"/>
              <a:t>t</a:t>
            </a:r>
            <a:r>
              <a:rPr lang="en-US" sz="2000" baseline="-25000" dirty="0" err="1"/>
              <a:t>W</a:t>
            </a:r>
            <a:r>
              <a:rPr lang="en-US" sz="2000" dirty="0"/>
              <a:t>.(</a:t>
            </a:r>
            <a:r>
              <a:rPr lang="en-US" sz="2000" dirty="0" smtClean="0"/>
              <a:t>W</a:t>
            </a:r>
            <a:r>
              <a:rPr lang="en-US" sz="2000" baseline="-25000" dirty="0" smtClean="0"/>
              <a:t>Y</a:t>
            </a:r>
            <a:r>
              <a:rPr lang="en-US" sz="2000" dirty="0" smtClean="0"/>
              <a:t>/R</a:t>
            </a:r>
            <a:r>
              <a:rPr lang="en-US" sz="2000" baseline="-25000" dirty="0" smtClean="0"/>
              <a:t>Y</a:t>
            </a:r>
            <a:r>
              <a:rPr lang="en-US" sz="2000" dirty="0" smtClean="0"/>
              <a:t>) </a:t>
            </a:r>
            <a:r>
              <a:rPr lang="en-US" sz="2000" dirty="0"/>
              <a:t>= </a:t>
            </a:r>
            <a:r>
              <a:rPr lang="en-US" sz="2000" dirty="0" smtClean="0"/>
              <a:t>0,03.($10.000/$800) = 0,375</a:t>
            </a:r>
          </a:p>
          <a:p>
            <a:pPr algn="just"/>
            <a:endParaRPr lang="en-US" sz="2000" dirty="0" smtClean="0"/>
          </a:p>
          <a:p>
            <a:pPr algn="just"/>
            <a:r>
              <a:rPr lang="en-US" sz="2000" b="1" u="sng" dirty="0" smtClean="0"/>
              <a:t>ASSIM SENDO, DADO AS ALOCAÇÕES DA RIQUEZA INICIAL NAS DUAS LOCALIDADES, A INTRODUÇÃO DA TRIBUTAÇÃO DA RIQUEZA REDUZ A TAXA DE RETORNO LÍQUIDA  DA RIQUEZA PARA</a:t>
            </a:r>
            <a:r>
              <a:rPr lang="en-US" sz="2000" b="1" dirty="0" smtClean="0"/>
              <a:t>:   </a:t>
            </a:r>
            <a:r>
              <a:rPr lang="en-US" sz="2000" b="1" dirty="0" err="1" smtClean="0"/>
              <a:t>r</a:t>
            </a:r>
            <a:r>
              <a:rPr lang="en-US" sz="2000" b="1" baseline="-25000" dirty="0" err="1" smtClean="0"/>
              <a:t>LÍQ</a:t>
            </a:r>
            <a:r>
              <a:rPr lang="en-US" sz="2000" b="1" dirty="0" smtClean="0"/>
              <a:t> = </a:t>
            </a:r>
            <a:r>
              <a:rPr lang="en-US" sz="2000" b="1" dirty="0" err="1" smtClean="0"/>
              <a:t>r</a:t>
            </a:r>
            <a:r>
              <a:rPr lang="en-US" sz="2000" b="1" baseline="-25000" dirty="0" err="1" smtClean="0"/>
              <a:t>BRUTA</a:t>
            </a:r>
            <a:r>
              <a:rPr lang="en-US" sz="2000" b="1" baseline="-25000" dirty="0" smtClean="0"/>
              <a:t> </a:t>
            </a:r>
            <a:r>
              <a:rPr lang="en-US" sz="2000" b="1" dirty="0" smtClean="0"/>
              <a:t> .[1  –  </a:t>
            </a:r>
            <a:r>
              <a:rPr lang="en-US" sz="2000" b="1" dirty="0" err="1" smtClean="0"/>
              <a:t>t</a:t>
            </a:r>
            <a:r>
              <a:rPr lang="en-US" sz="2000" b="1" baseline="-25000" dirty="0" err="1" smtClean="0"/>
              <a:t>w</a:t>
            </a:r>
            <a:r>
              <a:rPr lang="en-US" sz="2000" b="1" dirty="0" smtClean="0"/>
              <a:t> .(W/R)]  =  </a:t>
            </a:r>
            <a:r>
              <a:rPr lang="en-US" sz="2000" b="1" dirty="0" err="1" smtClean="0"/>
              <a:t>r</a:t>
            </a:r>
            <a:r>
              <a:rPr lang="en-US" sz="2000" b="1" baseline="-25000" dirty="0" err="1"/>
              <a:t>B</a:t>
            </a:r>
            <a:r>
              <a:rPr lang="en-US" sz="2000" b="1" dirty="0" smtClean="0"/>
              <a:t> .[1  -  </a:t>
            </a:r>
            <a:r>
              <a:rPr lang="en-US" sz="2000" b="1" dirty="0" err="1" smtClean="0"/>
              <a:t>t</a:t>
            </a:r>
            <a:r>
              <a:rPr lang="en-US" sz="2000" b="1" baseline="-25000" dirty="0" err="1" smtClean="0"/>
              <a:t>S</a:t>
            </a:r>
            <a:r>
              <a:rPr lang="en-US" sz="2000" b="1" dirty="0" smtClean="0"/>
              <a:t> ]:</a:t>
            </a:r>
            <a:r>
              <a:rPr lang="en-US" sz="2000" dirty="0" smtClean="0"/>
              <a:t> </a:t>
            </a:r>
          </a:p>
          <a:p>
            <a:pPr algn="just"/>
            <a:r>
              <a:rPr lang="en-US" sz="2000" dirty="0" smtClean="0"/>
              <a:t> </a:t>
            </a:r>
            <a:r>
              <a:rPr lang="en-US" sz="2400" b="1" dirty="0" err="1" smtClean="0"/>
              <a:t>r</a:t>
            </a:r>
            <a:r>
              <a:rPr lang="en-US" sz="2400" b="1" baseline="-25000" dirty="0" err="1" smtClean="0"/>
              <a:t>Líq</a:t>
            </a:r>
            <a:r>
              <a:rPr lang="en-US" sz="2400" b="1" baseline="-25000" dirty="0" smtClean="0"/>
              <a:t>(X)</a:t>
            </a:r>
            <a:r>
              <a:rPr lang="en-US" sz="2400" b="1" dirty="0" smtClean="0"/>
              <a:t> </a:t>
            </a:r>
            <a:r>
              <a:rPr lang="en-US" sz="2000" dirty="0" smtClean="0"/>
              <a:t>= 0,08.[1 -  0,125]  =  0,07  OU  7%  (</a:t>
            </a:r>
            <a:r>
              <a:rPr lang="en-US" sz="2000" b="1" dirty="0" smtClean="0"/>
              <a:t>PONTO “A”</a:t>
            </a:r>
            <a:r>
              <a:rPr lang="en-US" sz="2000" dirty="0" smtClean="0"/>
              <a:t> NO GRÁFICO A SEGUIR)</a:t>
            </a:r>
          </a:p>
          <a:p>
            <a:pPr algn="just"/>
            <a:r>
              <a:rPr lang="en-US" sz="2400" dirty="0" smtClean="0"/>
              <a:t> </a:t>
            </a:r>
            <a:r>
              <a:rPr lang="en-US" sz="2400" b="1" dirty="0" err="1" smtClean="0"/>
              <a:t>r</a:t>
            </a:r>
            <a:r>
              <a:rPr lang="en-US" sz="2400" b="1" baseline="-25000" dirty="0" err="1" smtClean="0"/>
              <a:t>Líq</a:t>
            </a:r>
            <a:r>
              <a:rPr lang="en-US" sz="2400" b="1" baseline="-25000" dirty="0" smtClean="0"/>
              <a:t>(Y)</a:t>
            </a:r>
            <a:r>
              <a:rPr lang="en-US" sz="2400" dirty="0" smtClean="0"/>
              <a:t> </a:t>
            </a:r>
            <a:r>
              <a:rPr lang="en-US" sz="2000" dirty="0" smtClean="0"/>
              <a:t>= 0,08.[1  - 0,375]  =  0,05   OU  5% (</a:t>
            </a:r>
            <a:r>
              <a:rPr lang="en-US" sz="2000" b="1" dirty="0" smtClean="0"/>
              <a:t>PONTO “B”</a:t>
            </a:r>
            <a:r>
              <a:rPr lang="en-US" sz="2000" dirty="0" smtClean="0"/>
              <a:t> NO GRÁFICO A SEGUIR)</a:t>
            </a:r>
          </a:p>
          <a:p>
            <a:pPr algn="just"/>
            <a:endParaRPr lang="en-US" sz="2000" b="1" dirty="0" smtClean="0"/>
          </a:p>
          <a:p>
            <a:pPr algn="just"/>
            <a:r>
              <a:rPr lang="en-US" sz="2000" b="1" dirty="0" smtClean="0">
                <a:effectLst>
                  <a:outerShdw blurRad="38100" dist="38100" dir="2700000" algn="tl">
                    <a:srgbClr val="000000">
                      <a:alpha val="43137"/>
                    </a:srgbClr>
                  </a:outerShdw>
                </a:effectLst>
              </a:rPr>
              <a:t>OU SEJA, COMO A TAXA DE RETORNO LÍQUIDA DA RIQUEZA APÓS TRIBUTAÇÃO É MAIOR NA LOCALIDADE  (X),  HÁ INCENTIVO PARA DESLOCAMENTO DE PARTE DA RIQUEZA DE (Y) PARA (X) ATÉ QUE UM NOVO EQUILÍBRIO SEJA ESTABELECIDO (COMO NO PONTO: E</a:t>
            </a:r>
            <a:r>
              <a:rPr lang="en-US" sz="2000" b="1" baseline="-25000" dirty="0" smtClean="0">
                <a:effectLst>
                  <a:outerShdw blurRad="38100" dist="38100" dir="2700000" algn="tl">
                    <a:srgbClr val="000000">
                      <a:alpha val="43137"/>
                    </a:srgbClr>
                  </a:outerShdw>
                </a:effectLst>
              </a:rPr>
              <a:t>1</a:t>
            </a:r>
            <a:r>
              <a:rPr lang="en-US" sz="2000" b="1" dirty="0" smtClean="0">
                <a:effectLst>
                  <a:outerShdw blurRad="38100" dist="38100" dir="2700000" algn="tl">
                    <a:srgbClr val="000000">
                      <a:alpha val="43137"/>
                    </a:srgbClr>
                  </a:outerShdw>
                </a:effectLst>
              </a:rPr>
              <a:t>). NO NOVO </a:t>
            </a:r>
            <a:r>
              <a:rPr lang="en-US" sz="2000" b="1" dirty="0">
                <a:effectLst>
                  <a:outerShdw blurRad="38100" dist="38100" dir="2700000" algn="tl">
                    <a:srgbClr val="000000">
                      <a:alpha val="43137"/>
                    </a:srgbClr>
                  </a:outerShdw>
                </a:effectLst>
              </a:rPr>
              <a:t>EQUILÍBRIO (E</a:t>
            </a:r>
            <a:r>
              <a:rPr lang="en-US" sz="2000" b="1" baseline="-25000" dirty="0">
                <a:effectLst>
                  <a:outerShdw blurRad="38100" dist="38100" dir="2700000" algn="tl">
                    <a:srgbClr val="000000">
                      <a:alpha val="43137"/>
                    </a:srgbClr>
                  </a:outerShdw>
                </a:effectLst>
              </a:rPr>
              <a:t>1</a:t>
            </a:r>
            <a:r>
              <a:rPr lang="en-US" sz="2000" b="1" dirty="0" smtClean="0">
                <a:effectLst>
                  <a:outerShdw blurRad="38100" dist="38100" dir="2700000" algn="tl">
                    <a:srgbClr val="000000">
                      <a:alpha val="43137"/>
                    </a:srgbClr>
                  </a:outerShdw>
                </a:effectLst>
              </a:rPr>
              <a:t>), HÁ IGUALAÇÃO DAS TAXAS LÍQUIDAS, IMPLICANDO QUE A TAXA BRUTA DE (Y) (DE MAIOR TRIBUTAÇÃO) &gt; TAXA BRUTA DE (X) (DE MENOR TRIBUTAÇÃO), DE FORMA A COMPENSAR A MAIOR TRIBUTAÇÃO EM (Y)</a:t>
            </a:r>
            <a:r>
              <a:rPr lang="en-US" sz="2000" dirty="0" smtClean="0">
                <a:effectLst>
                  <a:outerShdw blurRad="38100" dist="38100" dir="2700000" algn="tl">
                    <a:srgbClr val="000000">
                      <a:alpha val="43137"/>
                    </a:srgbClr>
                  </a:outerShdw>
                </a:effectLst>
              </a:rPr>
              <a:t>.</a:t>
            </a:r>
          </a:p>
          <a:p>
            <a:endParaRPr lang="en-US" sz="2000" dirty="0" smtClean="0"/>
          </a:p>
          <a:p>
            <a:endParaRPr lang="en-US" sz="2000" dirty="0" smtClean="0"/>
          </a:p>
          <a:p>
            <a:endParaRPr lang="pt-BR"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p>
          <a:p>
            <a:r>
              <a:rPr lang="en-US" sz="2000" b="1" dirty="0" smtClean="0"/>
              <a:t> </a:t>
            </a:r>
            <a:r>
              <a:rPr lang="en-US" sz="2000" b="1" u="sng" dirty="0" smtClean="0"/>
              <a:t>NO EQUILÍBRIO INICIAL (E</a:t>
            </a:r>
            <a:r>
              <a:rPr lang="en-US" sz="2000" b="1" u="sng" baseline="-25000" dirty="0" smtClean="0"/>
              <a:t>0</a:t>
            </a:r>
            <a:r>
              <a:rPr lang="en-US" sz="2000" b="1" u="sng" dirty="0" smtClean="0"/>
              <a:t>)</a:t>
            </a:r>
            <a:r>
              <a:rPr lang="en-US" sz="2000" b="1" dirty="0" smtClean="0"/>
              <a:t>:</a:t>
            </a:r>
            <a:r>
              <a:rPr lang="en-US" sz="2000" dirty="0" smtClean="0"/>
              <a:t> </a:t>
            </a:r>
            <a:r>
              <a:rPr lang="en-US" sz="2400" dirty="0" smtClean="0"/>
              <a:t> </a:t>
            </a:r>
            <a:r>
              <a:rPr lang="en-US" sz="2400" b="1" dirty="0" err="1" smtClean="0"/>
              <a:t>r</a:t>
            </a:r>
            <a:r>
              <a:rPr lang="en-US" sz="2400" b="1" baseline="-25000" dirty="0" err="1" smtClean="0"/>
              <a:t>X</a:t>
            </a:r>
            <a:r>
              <a:rPr lang="en-US" sz="2400" b="1" baseline="-25000" dirty="0" smtClean="0"/>
              <a:t>(0)</a:t>
            </a:r>
            <a:r>
              <a:rPr lang="en-US" sz="2400" b="1" dirty="0" smtClean="0"/>
              <a:t> </a:t>
            </a:r>
            <a:r>
              <a:rPr lang="en-US" sz="2400" b="1" dirty="0"/>
              <a:t>=  </a:t>
            </a:r>
            <a:r>
              <a:rPr lang="en-US" sz="2400" b="1" dirty="0" err="1"/>
              <a:t>r</a:t>
            </a:r>
            <a:r>
              <a:rPr lang="en-US" sz="2400" b="1" baseline="-25000" dirty="0" err="1"/>
              <a:t>X</a:t>
            </a:r>
            <a:r>
              <a:rPr lang="en-US" sz="2400" b="1" baseline="-25000" dirty="0"/>
              <a:t>(LÍQ.(</a:t>
            </a:r>
            <a:r>
              <a:rPr lang="en-US" sz="2400" b="1" baseline="-25000" dirty="0" smtClean="0"/>
              <a:t>E0))</a:t>
            </a:r>
            <a:r>
              <a:rPr lang="en-US" sz="2400" b="1" dirty="0" smtClean="0"/>
              <a:t> = </a:t>
            </a:r>
            <a:r>
              <a:rPr lang="en-US" sz="2400" b="1" dirty="0"/>
              <a:t>8%</a:t>
            </a:r>
            <a:r>
              <a:rPr lang="en-US" sz="2400" b="1" dirty="0" smtClean="0"/>
              <a:t> = </a:t>
            </a:r>
            <a:r>
              <a:rPr lang="en-US" sz="2400" b="1" dirty="0" err="1" smtClean="0"/>
              <a:t>r</a:t>
            </a:r>
            <a:r>
              <a:rPr lang="en-US" sz="2400" b="1" baseline="-25000" dirty="0" err="1" smtClean="0"/>
              <a:t>Y</a:t>
            </a:r>
            <a:r>
              <a:rPr lang="en-US" sz="2400" b="1" baseline="-25000" dirty="0" smtClean="0"/>
              <a:t>(0)</a:t>
            </a:r>
            <a:r>
              <a:rPr lang="en-US" sz="2400" b="1" dirty="0" smtClean="0"/>
              <a:t> </a:t>
            </a:r>
            <a:r>
              <a:rPr lang="en-US" sz="2400" b="1" dirty="0"/>
              <a:t>=  </a:t>
            </a:r>
            <a:r>
              <a:rPr lang="en-US" sz="2400" b="1" dirty="0" err="1" smtClean="0"/>
              <a:t>r</a:t>
            </a:r>
            <a:r>
              <a:rPr lang="en-US" sz="2400" b="1" baseline="-25000" dirty="0" err="1" smtClean="0"/>
              <a:t>Y</a:t>
            </a:r>
            <a:r>
              <a:rPr lang="en-US" sz="2400" b="1" baseline="-25000" dirty="0" smtClean="0"/>
              <a:t>(LÍQ</a:t>
            </a:r>
            <a:r>
              <a:rPr lang="en-US" sz="2400" b="1" baseline="-25000" dirty="0"/>
              <a:t>.(</a:t>
            </a:r>
            <a:r>
              <a:rPr lang="en-US" sz="2400" b="1" baseline="-25000" dirty="0" smtClean="0"/>
              <a:t>E0))</a:t>
            </a:r>
            <a:r>
              <a:rPr lang="en-US" sz="2400" b="1" dirty="0" smtClean="0"/>
              <a:t> ;    </a:t>
            </a:r>
            <a:r>
              <a:rPr lang="en-US" sz="2400" b="1" dirty="0" err="1" smtClean="0"/>
              <a:t>W</a:t>
            </a:r>
            <a:r>
              <a:rPr lang="en-US" sz="2400" b="1" baseline="-25000" dirty="0" err="1" smtClean="0"/>
              <a:t>x</a:t>
            </a:r>
            <a:r>
              <a:rPr lang="en-US" sz="2400" b="1" baseline="-25000" dirty="0" smtClean="0"/>
              <a:t>(0)</a:t>
            </a:r>
            <a:r>
              <a:rPr lang="en-US" sz="2400" b="1" dirty="0" smtClean="0"/>
              <a:t> =  W</a:t>
            </a:r>
            <a:r>
              <a:rPr lang="en-US" sz="2400" b="1" baseline="-25000" dirty="0" smtClean="0"/>
              <a:t>Y(0)</a:t>
            </a:r>
          </a:p>
          <a:p>
            <a:endParaRPr lang="en-US" sz="2000" b="1" dirty="0" smtClean="0"/>
          </a:p>
          <a:p>
            <a:r>
              <a:rPr lang="en-US" sz="2000" b="1" dirty="0" smtClean="0"/>
              <a:t> </a:t>
            </a:r>
            <a:r>
              <a:rPr lang="en-US" sz="2000" b="1" u="sng" dirty="0" smtClean="0"/>
              <a:t>NO EQUILÍBRIO FINAL (E</a:t>
            </a:r>
            <a:r>
              <a:rPr lang="en-US" sz="2000" b="1" u="sng" baseline="-25000" dirty="0" smtClean="0"/>
              <a:t>1</a:t>
            </a:r>
            <a:r>
              <a:rPr lang="en-US" sz="2000" b="1" u="sng" dirty="0" smtClean="0"/>
              <a:t>) </a:t>
            </a:r>
            <a:r>
              <a:rPr lang="en-US" sz="2000" b="1" dirty="0" smtClean="0"/>
              <a:t>: </a:t>
            </a:r>
          </a:p>
          <a:p>
            <a:r>
              <a:rPr lang="en-US" sz="2000" b="1" dirty="0" smtClean="0"/>
              <a:t>COMPARAÇÃO ANTES-APÓS EQUILÍBRIO:  </a:t>
            </a:r>
            <a:r>
              <a:rPr lang="en-US" sz="2000" b="1" dirty="0"/>
              <a:t>[5%   &lt;   </a:t>
            </a:r>
            <a:r>
              <a:rPr lang="en-US" sz="2000" b="1" dirty="0" err="1"/>
              <a:t>r</a:t>
            </a:r>
            <a:r>
              <a:rPr lang="en-US" sz="2000" b="1" baseline="-25000" dirty="0" err="1"/>
              <a:t>X</a:t>
            </a:r>
            <a:r>
              <a:rPr lang="en-US" sz="2000" b="1" baseline="-25000" dirty="0"/>
              <a:t>(LÍQ.(E1))</a:t>
            </a:r>
            <a:r>
              <a:rPr lang="en-US" sz="2000" b="1" dirty="0"/>
              <a:t>  =  </a:t>
            </a:r>
            <a:r>
              <a:rPr lang="en-US" sz="2000" b="1" dirty="0" err="1"/>
              <a:t>r</a:t>
            </a:r>
            <a:r>
              <a:rPr lang="en-US" sz="2000" b="1" baseline="-25000" dirty="0" err="1"/>
              <a:t>Y</a:t>
            </a:r>
            <a:r>
              <a:rPr lang="en-US" sz="2000" b="1" baseline="-25000" dirty="0"/>
              <a:t>(LÍQ.(E1))</a:t>
            </a:r>
            <a:r>
              <a:rPr lang="en-US" sz="2000" b="1" dirty="0"/>
              <a:t>   &lt;   7</a:t>
            </a:r>
            <a:r>
              <a:rPr lang="en-US" sz="2000" b="1" dirty="0" smtClean="0"/>
              <a:t>%]</a:t>
            </a:r>
          </a:p>
          <a:p>
            <a:endParaRPr lang="en-US" sz="2000" b="1" dirty="0" smtClean="0"/>
          </a:p>
          <a:p>
            <a:r>
              <a:rPr lang="en-US" sz="2000" b="1" dirty="0" smtClean="0"/>
              <a:t>SITUAÇÃO APÓS EQUILÍBRIO:  </a:t>
            </a:r>
            <a:r>
              <a:rPr lang="en-US" sz="2400" b="1" dirty="0" smtClean="0"/>
              <a:t> </a:t>
            </a:r>
            <a:r>
              <a:rPr lang="en-US" sz="2400" b="1" dirty="0" err="1"/>
              <a:t>r</a:t>
            </a:r>
            <a:r>
              <a:rPr lang="en-US" sz="2400" b="1" baseline="-25000" dirty="0" err="1"/>
              <a:t>X</a:t>
            </a:r>
            <a:r>
              <a:rPr lang="en-US" sz="2400" b="1" baseline="-25000" dirty="0"/>
              <a:t>(LÍQ.(E1))</a:t>
            </a:r>
            <a:r>
              <a:rPr lang="en-US" sz="2400" b="1" dirty="0"/>
              <a:t>  =  </a:t>
            </a:r>
            <a:r>
              <a:rPr lang="en-US" sz="2400" b="1" dirty="0" err="1"/>
              <a:t>r</a:t>
            </a:r>
            <a:r>
              <a:rPr lang="en-US" sz="2400" b="1" baseline="-25000" dirty="0" err="1"/>
              <a:t>Y</a:t>
            </a:r>
            <a:r>
              <a:rPr lang="en-US" sz="2400" b="1" baseline="-25000" dirty="0"/>
              <a:t>(LÍQ.(E1))</a:t>
            </a:r>
            <a:r>
              <a:rPr lang="en-US" sz="2400" b="1" dirty="0"/>
              <a:t>  &lt;  </a:t>
            </a:r>
            <a:r>
              <a:rPr lang="en-US" sz="2400" b="1" dirty="0" err="1"/>
              <a:t>r</a:t>
            </a:r>
            <a:r>
              <a:rPr lang="en-US" sz="2400" b="1" baseline="-25000" dirty="0" err="1"/>
              <a:t>BRUTA</a:t>
            </a:r>
            <a:r>
              <a:rPr lang="en-US" sz="2400" b="1" dirty="0"/>
              <a:t> </a:t>
            </a:r>
            <a:r>
              <a:rPr lang="en-US" sz="2400" b="1" baseline="-25000" dirty="0"/>
              <a:t>X(1)</a:t>
            </a:r>
            <a:r>
              <a:rPr lang="en-US" sz="2400" b="1" dirty="0"/>
              <a:t>  &lt;  </a:t>
            </a:r>
            <a:r>
              <a:rPr lang="en-US" sz="2400" b="1" dirty="0" err="1"/>
              <a:t>r</a:t>
            </a:r>
            <a:r>
              <a:rPr lang="en-US" sz="2400" b="1" baseline="-25000" dirty="0" err="1"/>
              <a:t>BRUTA</a:t>
            </a:r>
            <a:r>
              <a:rPr lang="en-US" sz="2400" b="1" dirty="0"/>
              <a:t> </a:t>
            </a:r>
            <a:r>
              <a:rPr lang="en-US" sz="2400" b="1" baseline="-25000" dirty="0"/>
              <a:t>Y(1)</a:t>
            </a:r>
            <a:endParaRPr lang="en-US" sz="2400" b="1" dirty="0" smtClean="0"/>
          </a:p>
          <a:p>
            <a:r>
              <a:rPr lang="en-US" sz="2400" b="1" baseline="-25000" dirty="0" smtClean="0"/>
              <a:t>                                                                 </a:t>
            </a:r>
          </a:p>
          <a:p>
            <a:r>
              <a:rPr lang="en-US" sz="2000" b="1" dirty="0" smtClean="0"/>
              <a:t>                                                        </a:t>
            </a:r>
            <a:r>
              <a:rPr lang="en-US" sz="2400" b="1" dirty="0" err="1" smtClean="0"/>
              <a:t>W</a:t>
            </a:r>
            <a:r>
              <a:rPr lang="en-US" sz="2400" b="1" baseline="-25000" dirty="0" err="1" smtClean="0"/>
              <a:t>x</a:t>
            </a:r>
            <a:r>
              <a:rPr lang="en-US" sz="2400" b="1" baseline="-25000" dirty="0" smtClean="0"/>
              <a:t>(1)</a:t>
            </a:r>
            <a:r>
              <a:rPr lang="en-US" sz="2400" b="1" dirty="0" smtClean="0"/>
              <a:t>  &gt;   W</a:t>
            </a:r>
            <a:r>
              <a:rPr lang="en-US" sz="2400" b="1" baseline="-25000" dirty="0" smtClean="0"/>
              <a:t>Y(1)</a:t>
            </a:r>
            <a:endParaRPr lang="en-US" sz="2400" b="1" dirty="0" smtClean="0"/>
          </a:p>
        </p:txBody>
      </p:sp>
      <p:cxnSp>
        <p:nvCxnSpPr>
          <p:cNvPr id="5" name="Conector de seta reta 4"/>
          <p:cNvCxnSpPr/>
          <p:nvPr/>
        </p:nvCxnSpPr>
        <p:spPr>
          <a:xfrm rot="16200000" flipV="1">
            <a:off x="-288540" y="2096852"/>
            <a:ext cx="3312368" cy="7200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reto 6"/>
          <p:cNvCxnSpPr/>
          <p:nvPr/>
        </p:nvCxnSpPr>
        <p:spPr>
          <a:xfrm>
            <a:off x="1403648" y="3789040"/>
            <a:ext cx="52565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ector de seta reta 8"/>
          <p:cNvCxnSpPr/>
          <p:nvPr/>
        </p:nvCxnSpPr>
        <p:spPr>
          <a:xfrm rot="16200000" flipV="1">
            <a:off x="4968044" y="2096852"/>
            <a:ext cx="3312368" cy="7200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2123728" y="692696"/>
            <a:ext cx="3888432" cy="20882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flipV="1">
            <a:off x="1835696" y="764704"/>
            <a:ext cx="4464496" cy="1800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rot="16200000" flipH="1">
            <a:off x="2987824" y="2708920"/>
            <a:ext cx="2088232" cy="7200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aixaDeTexto 16"/>
          <p:cNvSpPr txBox="1"/>
          <p:nvPr/>
        </p:nvSpPr>
        <p:spPr>
          <a:xfrm>
            <a:off x="2573802" y="3152001"/>
            <a:ext cx="486030" cy="276999"/>
          </a:xfrm>
          <a:prstGeom prst="rect">
            <a:avLst/>
          </a:prstGeom>
          <a:noFill/>
        </p:spPr>
        <p:txBody>
          <a:bodyPr wrap="none" rtlCol="0">
            <a:spAutoFit/>
          </a:bodyPr>
          <a:lstStyle/>
          <a:p>
            <a:r>
              <a:rPr lang="en-US" sz="1200" b="1" dirty="0" err="1" smtClean="0"/>
              <a:t>W</a:t>
            </a:r>
            <a:r>
              <a:rPr lang="en-US" sz="1200" b="1" baseline="-25000" dirty="0" err="1" smtClean="0"/>
              <a:t>x</a:t>
            </a:r>
            <a:r>
              <a:rPr lang="en-US" sz="1200" b="1" baseline="-25000" dirty="0" smtClean="0"/>
              <a:t>(0)</a:t>
            </a:r>
            <a:endParaRPr lang="pt-BR" sz="1200" b="1" dirty="0"/>
          </a:p>
        </p:txBody>
      </p:sp>
      <p:sp>
        <p:nvSpPr>
          <p:cNvPr id="18" name="CaixaDeTexto 17"/>
          <p:cNvSpPr txBox="1"/>
          <p:nvPr/>
        </p:nvSpPr>
        <p:spPr>
          <a:xfrm>
            <a:off x="5167179" y="3079993"/>
            <a:ext cx="484941" cy="276999"/>
          </a:xfrm>
          <a:prstGeom prst="rect">
            <a:avLst/>
          </a:prstGeom>
          <a:noFill/>
        </p:spPr>
        <p:txBody>
          <a:bodyPr wrap="none" rtlCol="0">
            <a:spAutoFit/>
          </a:bodyPr>
          <a:lstStyle/>
          <a:p>
            <a:r>
              <a:rPr lang="en-US" sz="1200" b="1" dirty="0" err="1" smtClean="0"/>
              <a:t>W</a:t>
            </a:r>
            <a:r>
              <a:rPr lang="en-US" sz="1200" b="1" baseline="-25000" dirty="0" err="1" smtClean="0"/>
              <a:t>y</a:t>
            </a:r>
            <a:r>
              <a:rPr lang="en-US" sz="1200" b="1" baseline="-25000" dirty="0" smtClean="0"/>
              <a:t>(0)</a:t>
            </a:r>
            <a:endParaRPr lang="pt-BR" sz="1200" b="1" dirty="0"/>
          </a:p>
        </p:txBody>
      </p:sp>
      <p:sp>
        <p:nvSpPr>
          <p:cNvPr id="19" name="Chave esquerda 18"/>
          <p:cNvSpPr/>
          <p:nvPr/>
        </p:nvSpPr>
        <p:spPr>
          <a:xfrm rot="5400000">
            <a:off x="2483768" y="2204864"/>
            <a:ext cx="504056" cy="2664296"/>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0" name="Chave esquerda 19"/>
          <p:cNvSpPr/>
          <p:nvPr/>
        </p:nvSpPr>
        <p:spPr>
          <a:xfrm rot="5400000">
            <a:off x="5112060" y="2240868"/>
            <a:ext cx="504056" cy="2592288"/>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22" name="Conector reto 21"/>
          <p:cNvCxnSpPr/>
          <p:nvPr/>
        </p:nvCxnSpPr>
        <p:spPr>
          <a:xfrm>
            <a:off x="1979712" y="980728"/>
            <a:ext cx="3816424" cy="2016224"/>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flipV="1">
            <a:off x="2195736" y="1376772"/>
            <a:ext cx="4270522" cy="1692187"/>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CaixaDeTexto 24"/>
          <p:cNvSpPr txBox="1"/>
          <p:nvPr/>
        </p:nvSpPr>
        <p:spPr>
          <a:xfrm>
            <a:off x="3934320" y="1772816"/>
            <a:ext cx="324128" cy="369332"/>
          </a:xfrm>
          <a:prstGeom prst="rect">
            <a:avLst/>
          </a:prstGeom>
          <a:noFill/>
        </p:spPr>
        <p:txBody>
          <a:bodyPr wrap="none" rtlCol="0">
            <a:spAutoFit/>
          </a:bodyPr>
          <a:lstStyle/>
          <a:p>
            <a:r>
              <a:rPr lang="en-US" b="1" dirty="0" smtClean="0"/>
              <a:t>A</a:t>
            </a:r>
            <a:endParaRPr lang="pt-BR" b="1" dirty="0"/>
          </a:p>
        </p:txBody>
      </p:sp>
      <p:sp>
        <p:nvSpPr>
          <p:cNvPr id="26" name="CaixaDeTexto 25"/>
          <p:cNvSpPr txBox="1"/>
          <p:nvPr/>
        </p:nvSpPr>
        <p:spPr>
          <a:xfrm>
            <a:off x="3753434" y="2132856"/>
            <a:ext cx="314510" cy="369332"/>
          </a:xfrm>
          <a:prstGeom prst="rect">
            <a:avLst/>
          </a:prstGeom>
          <a:noFill/>
        </p:spPr>
        <p:txBody>
          <a:bodyPr wrap="none" rtlCol="0">
            <a:spAutoFit/>
          </a:bodyPr>
          <a:lstStyle/>
          <a:p>
            <a:r>
              <a:rPr lang="en-US" b="1" dirty="0" smtClean="0"/>
              <a:t>B</a:t>
            </a:r>
            <a:endParaRPr lang="pt-BR" b="1" dirty="0"/>
          </a:p>
        </p:txBody>
      </p:sp>
      <p:cxnSp>
        <p:nvCxnSpPr>
          <p:cNvPr id="28" name="Conector reto 27"/>
          <p:cNvCxnSpPr/>
          <p:nvPr/>
        </p:nvCxnSpPr>
        <p:spPr>
          <a:xfrm rot="10800000" flipV="1">
            <a:off x="1403649" y="2049814"/>
            <a:ext cx="2597485" cy="11036"/>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1" name="Conector reto 30"/>
          <p:cNvCxnSpPr/>
          <p:nvPr/>
        </p:nvCxnSpPr>
        <p:spPr>
          <a:xfrm>
            <a:off x="3959932" y="2358172"/>
            <a:ext cx="270030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9" name="Conector reto 38"/>
          <p:cNvCxnSpPr/>
          <p:nvPr/>
        </p:nvCxnSpPr>
        <p:spPr>
          <a:xfrm rot="10800000">
            <a:off x="1331640" y="1700808"/>
            <a:ext cx="5256584" cy="0"/>
          </a:xfrm>
          <a:prstGeom prst="line">
            <a:avLst/>
          </a:prstGeom>
          <a:ln w="38100">
            <a:solidFill>
              <a:srgbClr val="92D050"/>
            </a:solidFill>
            <a:prstDash val="solid"/>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rot="16200000" flipH="1">
            <a:off x="3275856" y="2636912"/>
            <a:ext cx="2232248" cy="7200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Chave esquerda 42"/>
          <p:cNvSpPr/>
          <p:nvPr/>
        </p:nvSpPr>
        <p:spPr>
          <a:xfrm rot="16200000">
            <a:off x="2699792" y="2492896"/>
            <a:ext cx="432048" cy="3024336"/>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44" name="Chave esquerda 43"/>
          <p:cNvSpPr/>
          <p:nvPr/>
        </p:nvSpPr>
        <p:spPr>
          <a:xfrm rot="16200000">
            <a:off x="5328084" y="2888940"/>
            <a:ext cx="432048" cy="2232248"/>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46" name="CaixaDeTexto 45"/>
          <p:cNvSpPr txBox="1"/>
          <p:nvPr/>
        </p:nvSpPr>
        <p:spPr>
          <a:xfrm>
            <a:off x="2717818" y="4232121"/>
            <a:ext cx="486030" cy="276999"/>
          </a:xfrm>
          <a:prstGeom prst="rect">
            <a:avLst/>
          </a:prstGeom>
          <a:noFill/>
        </p:spPr>
        <p:txBody>
          <a:bodyPr wrap="none" rtlCol="0">
            <a:spAutoFit/>
          </a:bodyPr>
          <a:lstStyle/>
          <a:p>
            <a:r>
              <a:rPr lang="en-US" sz="1200" b="1" dirty="0" err="1" smtClean="0"/>
              <a:t>W</a:t>
            </a:r>
            <a:r>
              <a:rPr lang="en-US" sz="1200" b="1" baseline="-25000" dirty="0" err="1" smtClean="0"/>
              <a:t>x</a:t>
            </a:r>
            <a:r>
              <a:rPr lang="en-US" sz="1200" b="1" baseline="-25000" dirty="0" smtClean="0"/>
              <a:t>(1)</a:t>
            </a:r>
            <a:endParaRPr lang="pt-BR" sz="1200" b="1" dirty="0" smtClean="0"/>
          </a:p>
        </p:txBody>
      </p:sp>
      <p:sp>
        <p:nvSpPr>
          <p:cNvPr id="47" name="CaixaDeTexto 46"/>
          <p:cNvSpPr txBox="1"/>
          <p:nvPr/>
        </p:nvSpPr>
        <p:spPr>
          <a:xfrm>
            <a:off x="5364088" y="4232121"/>
            <a:ext cx="484941" cy="276999"/>
          </a:xfrm>
          <a:prstGeom prst="rect">
            <a:avLst/>
          </a:prstGeom>
          <a:noFill/>
        </p:spPr>
        <p:txBody>
          <a:bodyPr wrap="none" rtlCol="0">
            <a:spAutoFit/>
          </a:bodyPr>
          <a:lstStyle/>
          <a:p>
            <a:r>
              <a:rPr lang="en-US" sz="1200" b="1" dirty="0" err="1" smtClean="0"/>
              <a:t>W</a:t>
            </a:r>
            <a:r>
              <a:rPr lang="en-US" sz="1200" b="1" baseline="-25000" dirty="0" err="1" smtClean="0"/>
              <a:t>y</a:t>
            </a:r>
            <a:r>
              <a:rPr lang="en-US" sz="1200" b="1" baseline="-25000" dirty="0" smtClean="0"/>
              <a:t>(1)</a:t>
            </a:r>
            <a:endParaRPr lang="pt-BR" sz="1200" b="1" dirty="0" smtClean="0"/>
          </a:p>
        </p:txBody>
      </p:sp>
      <p:sp>
        <p:nvSpPr>
          <p:cNvPr id="48" name="CaixaDeTexto 47"/>
          <p:cNvSpPr txBox="1"/>
          <p:nvPr/>
        </p:nvSpPr>
        <p:spPr>
          <a:xfrm>
            <a:off x="3836536" y="1331476"/>
            <a:ext cx="375424" cy="369332"/>
          </a:xfrm>
          <a:prstGeom prst="rect">
            <a:avLst/>
          </a:prstGeom>
          <a:noFill/>
          <a:ln w="12700">
            <a:noFill/>
          </a:ln>
        </p:spPr>
        <p:txBody>
          <a:bodyPr wrap="none" rtlCol="0">
            <a:spAutoFit/>
          </a:bodyPr>
          <a:lstStyle/>
          <a:p>
            <a:r>
              <a:rPr lang="en-US" b="1" i="1" dirty="0" smtClean="0">
                <a:effectLst>
                  <a:outerShdw blurRad="38100" dist="38100" dir="2700000" algn="tl">
                    <a:srgbClr val="000000">
                      <a:alpha val="43137"/>
                    </a:srgbClr>
                  </a:outerShdw>
                </a:effectLst>
              </a:rPr>
              <a:t>E</a:t>
            </a:r>
            <a:r>
              <a:rPr lang="en-US" b="1" i="1" baseline="-25000" dirty="0" smtClean="0">
                <a:effectLst>
                  <a:outerShdw blurRad="38100" dist="38100" dir="2700000" algn="tl">
                    <a:srgbClr val="000000">
                      <a:alpha val="43137"/>
                    </a:srgbClr>
                  </a:outerShdw>
                </a:effectLst>
              </a:rPr>
              <a:t>0</a:t>
            </a:r>
            <a:endParaRPr lang="pt-BR" b="1" i="1" dirty="0">
              <a:effectLst>
                <a:outerShdw blurRad="38100" dist="38100" dir="2700000" algn="tl">
                  <a:srgbClr val="000000">
                    <a:alpha val="43137"/>
                  </a:srgbClr>
                </a:outerShdw>
              </a:effectLst>
            </a:endParaRPr>
          </a:p>
        </p:txBody>
      </p:sp>
      <p:sp>
        <p:nvSpPr>
          <p:cNvPr id="49" name="CaixaDeTexto 48"/>
          <p:cNvSpPr txBox="1"/>
          <p:nvPr/>
        </p:nvSpPr>
        <p:spPr>
          <a:xfrm>
            <a:off x="4139952" y="1907540"/>
            <a:ext cx="375424" cy="369332"/>
          </a:xfrm>
          <a:prstGeom prst="rect">
            <a:avLst/>
          </a:prstGeom>
          <a:noFill/>
          <a:ln w="12700">
            <a:noFill/>
          </a:ln>
        </p:spPr>
        <p:txBody>
          <a:bodyPr wrap="square" rtlCol="0">
            <a:spAutoFit/>
          </a:bodyPr>
          <a:lstStyle/>
          <a:p>
            <a:r>
              <a:rPr lang="en-US" b="1" i="1" dirty="0" smtClean="0">
                <a:effectLst>
                  <a:outerShdw blurRad="38100" dist="38100" dir="2700000" algn="tl">
                    <a:srgbClr val="000000">
                      <a:alpha val="43137"/>
                    </a:srgbClr>
                  </a:outerShdw>
                </a:effectLst>
              </a:rPr>
              <a:t>E</a:t>
            </a:r>
            <a:r>
              <a:rPr lang="en-US" b="1" i="1" baseline="-25000" dirty="0" smtClean="0">
                <a:effectLst>
                  <a:outerShdw blurRad="38100" dist="38100" dir="2700000" algn="tl">
                    <a:srgbClr val="000000">
                      <a:alpha val="43137"/>
                    </a:srgbClr>
                  </a:outerShdw>
                </a:effectLst>
              </a:rPr>
              <a:t>1</a:t>
            </a:r>
            <a:endParaRPr lang="pt-BR" b="1" i="1" dirty="0">
              <a:effectLst>
                <a:outerShdw blurRad="38100" dist="38100" dir="2700000" algn="tl">
                  <a:srgbClr val="000000">
                    <a:alpha val="43137"/>
                  </a:srgbClr>
                </a:outerShdw>
              </a:effectLst>
            </a:endParaRPr>
          </a:p>
        </p:txBody>
      </p:sp>
      <p:cxnSp>
        <p:nvCxnSpPr>
          <p:cNvPr id="52" name="Conector reto 51"/>
          <p:cNvCxnSpPr/>
          <p:nvPr/>
        </p:nvCxnSpPr>
        <p:spPr>
          <a:xfrm flipH="1">
            <a:off x="1331640" y="2222866"/>
            <a:ext cx="5292588" cy="42682"/>
          </a:xfrm>
          <a:prstGeom prst="line">
            <a:avLst/>
          </a:prstGeom>
          <a:ln w="3810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a:off x="1547664" y="2420888"/>
            <a:ext cx="521297" cy="369332"/>
          </a:xfrm>
          <a:prstGeom prst="rect">
            <a:avLst/>
          </a:prstGeom>
          <a:solidFill>
            <a:srgbClr val="92D050"/>
          </a:solidFill>
        </p:spPr>
        <p:txBody>
          <a:bodyPr wrap="none" rtlCol="0">
            <a:spAutoFit/>
          </a:bodyPr>
          <a:lstStyle/>
          <a:p>
            <a:r>
              <a:rPr lang="en-US" b="1" dirty="0" err="1" smtClean="0"/>
              <a:t>r</a:t>
            </a:r>
            <a:r>
              <a:rPr lang="en-US" b="1" baseline="-25000" dirty="0" err="1" smtClean="0"/>
              <a:t>Y</a:t>
            </a:r>
            <a:r>
              <a:rPr lang="en-US" b="1" baseline="-25000" dirty="0" smtClean="0"/>
              <a:t>(0)</a:t>
            </a:r>
            <a:endParaRPr lang="pt-BR" b="1" dirty="0"/>
          </a:p>
        </p:txBody>
      </p:sp>
      <p:sp>
        <p:nvSpPr>
          <p:cNvPr id="60" name="CaixaDeTexto 59"/>
          <p:cNvSpPr txBox="1"/>
          <p:nvPr/>
        </p:nvSpPr>
        <p:spPr>
          <a:xfrm>
            <a:off x="1763688" y="2924944"/>
            <a:ext cx="872355" cy="369332"/>
          </a:xfrm>
          <a:prstGeom prst="rect">
            <a:avLst/>
          </a:prstGeom>
          <a:solidFill>
            <a:srgbClr val="FFC000"/>
          </a:solidFill>
        </p:spPr>
        <p:txBody>
          <a:bodyPr wrap="none" rtlCol="0">
            <a:spAutoFit/>
          </a:bodyPr>
          <a:lstStyle/>
          <a:p>
            <a:r>
              <a:rPr lang="en-US" b="1" dirty="0" err="1" smtClean="0"/>
              <a:t>r</a:t>
            </a:r>
            <a:r>
              <a:rPr lang="en-US" b="1" baseline="-25000" dirty="0" err="1" smtClean="0"/>
              <a:t>Y</a:t>
            </a:r>
            <a:r>
              <a:rPr lang="en-US" b="1" baseline="-25000" dirty="0" smtClean="0"/>
              <a:t>(LÍQ.(1))</a:t>
            </a:r>
            <a:endParaRPr lang="pt-BR" b="1" dirty="0"/>
          </a:p>
        </p:txBody>
      </p:sp>
      <p:sp>
        <p:nvSpPr>
          <p:cNvPr id="63" name="CaixaDeTexto 62"/>
          <p:cNvSpPr txBox="1"/>
          <p:nvPr/>
        </p:nvSpPr>
        <p:spPr>
          <a:xfrm>
            <a:off x="5940152" y="2492896"/>
            <a:ext cx="526106" cy="369332"/>
          </a:xfrm>
          <a:prstGeom prst="rect">
            <a:avLst/>
          </a:prstGeom>
          <a:solidFill>
            <a:srgbClr val="92D050"/>
          </a:solidFill>
        </p:spPr>
        <p:txBody>
          <a:bodyPr wrap="none" rtlCol="0">
            <a:spAutoFit/>
          </a:bodyPr>
          <a:lstStyle/>
          <a:p>
            <a:r>
              <a:rPr lang="en-US" b="1" dirty="0" err="1" smtClean="0"/>
              <a:t>r</a:t>
            </a:r>
            <a:r>
              <a:rPr lang="en-US" b="1" baseline="-25000" dirty="0" err="1" smtClean="0"/>
              <a:t>X</a:t>
            </a:r>
            <a:r>
              <a:rPr lang="en-US" b="1" baseline="-25000" dirty="0" smtClean="0"/>
              <a:t>(0)</a:t>
            </a:r>
            <a:endParaRPr lang="pt-BR" b="1" dirty="0" smtClean="0"/>
          </a:p>
        </p:txBody>
      </p:sp>
      <p:sp>
        <p:nvSpPr>
          <p:cNvPr id="64" name="CaixaDeTexto 63"/>
          <p:cNvSpPr txBox="1"/>
          <p:nvPr/>
        </p:nvSpPr>
        <p:spPr>
          <a:xfrm>
            <a:off x="5724128" y="2915652"/>
            <a:ext cx="877163" cy="369332"/>
          </a:xfrm>
          <a:prstGeom prst="rect">
            <a:avLst/>
          </a:prstGeom>
          <a:solidFill>
            <a:srgbClr val="FFC000"/>
          </a:solidFill>
        </p:spPr>
        <p:txBody>
          <a:bodyPr wrap="none" rtlCol="0">
            <a:spAutoFit/>
          </a:bodyPr>
          <a:lstStyle/>
          <a:p>
            <a:r>
              <a:rPr lang="en-US" b="1" dirty="0" err="1" smtClean="0"/>
              <a:t>r</a:t>
            </a:r>
            <a:r>
              <a:rPr lang="en-US" b="1" baseline="-25000" dirty="0" err="1" smtClean="0"/>
              <a:t>X</a:t>
            </a:r>
            <a:r>
              <a:rPr lang="en-US" b="1" baseline="-25000" dirty="0" smtClean="0"/>
              <a:t>(LÍQ.(1))</a:t>
            </a:r>
            <a:endParaRPr lang="pt-BR" b="1" dirty="0" smtClean="0"/>
          </a:p>
        </p:txBody>
      </p:sp>
      <p:sp>
        <p:nvSpPr>
          <p:cNvPr id="66" name="CaixaDeTexto 65"/>
          <p:cNvSpPr txBox="1"/>
          <p:nvPr/>
        </p:nvSpPr>
        <p:spPr>
          <a:xfrm>
            <a:off x="323528" y="1484784"/>
            <a:ext cx="1032655" cy="369332"/>
          </a:xfrm>
          <a:prstGeom prst="rect">
            <a:avLst/>
          </a:prstGeom>
          <a:solidFill>
            <a:srgbClr val="92D050"/>
          </a:solidFill>
          <a:ln w="12700">
            <a:solidFill>
              <a:schemeClr val="tx1"/>
            </a:solidFill>
          </a:ln>
        </p:spPr>
        <p:txBody>
          <a:bodyPr wrap="none" rtlCol="0">
            <a:spAutoFit/>
          </a:bodyPr>
          <a:lstStyle/>
          <a:p>
            <a:r>
              <a:rPr lang="en-US" b="1" dirty="0" err="1" smtClean="0"/>
              <a:t>r</a:t>
            </a:r>
            <a:r>
              <a:rPr lang="en-US" b="1" baseline="-25000" dirty="0" err="1" smtClean="0"/>
              <a:t>X</a:t>
            </a:r>
            <a:r>
              <a:rPr lang="en-US" b="1" baseline="-25000" dirty="0" smtClean="0"/>
              <a:t>(0)</a:t>
            </a:r>
            <a:r>
              <a:rPr lang="pt-BR" b="1" dirty="0" smtClean="0"/>
              <a:t> = 8%</a:t>
            </a:r>
          </a:p>
        </p:txBody>
      </p:sp>
      <p:sp>
        <p:nvSpPr>
          <p:cNvPr id="67" name="CaixaDeTexto 66"/>
          <p:cNvSpPr txBox="1"/>
          <p:nvPr/>
        </p:nvSpPr>
        <p:spPr>
          <a:xfrm>
            <a:off x="35496" y="1772816"/>
            <a:ext cx="1372492" cy="369332"/>
          </a:xfrm>
          <a:prstGeom prst="rect">
            <a:avLst/>
          </a:prstGeom>
          <a:noFill/>
        </p:spPr>
        <p:txBody>
          <a:bodyPr wrap="none" rtlCol="0">
            <a:spAutoFit/>
          </a:bodyPr>
          <a:lstStyle/>
          <a:p>
            <a:r>
              <a:rPr lang="en-US" b="1" dirty="0" err="1" smtClean="0"/>
              <a:t>r</a:t>
            </a:r>
            <a:r>
              <a:rPr lang="en-US" b="1" baseline="-25000" dirty="0" err="1" smtClean="0"/>
              <a:t>X</a:t>
            </a:r>
            <a:r>
              <a:rPr lang="en-US" b="1" baseline="-25000" dirty="0" smtClean="0"/>
              <a:t>(</a:t>
            </a:r>
            <a:r>
              <a:rPr lang="en-US" b="1" baseline="-25000" dirty="0" err="1" smtClean="0"/>
              <a:t>Líq</a:t>
            </a:r>
            <a:r>
              <a:rPr lang="en-US" b="1" baseline="-25000" dirty="0" smtClean="0"/>
              <a:t>.(A))</a:t>
            </a:r>
            <a:r>
              <a:rPr lang="en-US" b="1" dirty="0" smtClean="0"/>
              <a:t> = 7%</a:t>
            </a:r>
            <a:endParaRPr lang="pt-BR" b="1" dirty="0" smtClean="0"/>
          </a:p>
        </p:txBody>
      </p:sp>
      <p:sp>
        <p:nvSpPr>
          <p:cNvPr id="68" name="CaixaDeTexto 67"/>
          <p:cNvSpPr txBox="1"/>
          <p:nvPr/>
        </p:nvSpPr>
        <p:spPr>
          <a:xfrm>
            <a:off x="6660232" y="1412776"/>
            <a:ext cx="1080120" cy="369332"/>
          </a:xfrm>
          <a:prstGeom prst="rect">
            <a:avLst/>
          </a:prstGeom>
          <a:solidFill>
            <a:srgbClr val="92D050"/>
          </a:solidFill>
          <a:ln w="12700">
            <a:solidFill>
              <a:schemeClr val="tx1"/>
            </a:solidFill>
          </a:ln>
        </p:spPr>
        <p:txBody>
          <a:bodyPr wrap="square" rtlCol="0">
            <a:spAutoFit/>
          </a:bodyPr>
          <a:lstStyle/>
          <a:p>
            <a:r>
              <a:rPr lang="en-US" b="1" dirty="0" err="1" smtClean="0"/>
              <a:t>r</a:t>
            </a:r>
            <a:r>
              <a:rPr lang="en-US" b="1" baseline="-25000" dirty="0" err="1" smtClean="0"/>
              <a:t>Y</a:t>
            </a:r>
            <a:r>
              <a:rPr lang="en-US" b="1" baseline="-25000" dirty="0" smtClean="0"/>
              <a:t>(0)</a:t>
            </a:r>
            <a:r>
              <a:rPr lang="pt-BR" b="1" dirty="0" smtClean="0"/>
              <a:t> = 8%</a:t>
            </a:r>
          </a:p>
        </p:txBody>
      </p:sp>
      <p:sp>
        <p:nvSpPr>
          <p:cNvPr id="69" name="CaixaDeTexto 68"/>
          <p:cNvSpPr txBox="1"/>
          <p:nvPr/>
        </p:nvSpPr>
        <p:spPr>
          <a:xfrm>
            <a:off x="6588224" y="2204864"/>
            <a:ext cx="1361270" cy="369332"/>
          </a:xfrm>
          <a:prstGeom prst="rect">
            <a:avLst/>
          </a:prstGeom>
          <a:noFill/>
        </p:spPr>
        <p:txBody>
          <a:bodyPr wrap="none" rtlCol="0">
            <a:spAutoFit/>
          </a:bodyPr>
          <a:lstStyle/>
          <a:p>
            <a:r>
              <a:rPr lang="en-US" b="1" dirty="0" err="1" smtClean="0"/>
              <a:t>r</a:t>
            </a:r>
            <a:r>
              <a:rPr lang="en-US" b="1" baseline="-25000" dirty="0" err="1" smtClean="0"/>
              <a:t>Y</a:t>
            </a:r>
            <a:r>
              <a:rPr lang="en-US" b="1" baseline="-25000" dirty="0" smtClean="0"/>
              <a:t>(</a:t>
            </a:r>
            <a:r>
              <a:rPr lang="en-US" b="1" baseline="-25000" dirty="0" err="1" smtClean="0"/>
              <a:t>Líq</a:t>
            </a:r>
            <a:r>
              <a:rPr lang="en-US" b="1" baseline="-25000" dirty="0" smtClean="0"/>
              <a:t>.(B))</a:t>
            </a:r>
            <a:r>
              <a:rPr lang="pt-BR" b="1" dirty="0" smtClean="0"/>
              <a:t> = 5%</a:t>
            </a:r>
          </a:p>
        </p:txBody>
      </p:sp>
      <p:sp>
        <p:nvSpPr>
          <p:cNvPr id="70" name="CaixaDeTexto 69"/>
          <p:cNvSpPr txBox="1"/>
          <p:nvPr/>
        </p:nvSpPr>
        <p:spPr>
          <a:xfrm>
            <a:off x="6660232" y="1907540"/>
            <a:ext cx="947695" cy="369332"/>
          </a:xfrm>
          <a:prstGeom prst="rect">
            <a:avLst/>
          </a:prstGeom>
          <a:solidFill>
            <a:srgbClr val="FFC000"/>
          </a:solidFill>
          <a:ln w="12700">
            <a:solidFill>
              <a:schemeClr val="tx1"/>
            </a:solidFill>
          </a:ln>
        </p:spPr>
        <p:txBody>
          <a:bodyPr wrap="none" rtlCol="0">
            <a:spAutoFit/>
          </a:bodyPr>
          <a:lstStyle/>
          <a:p>
            <a:r>
              <a:rPr lang="en-US" b="1" dirty="0" err="1" smtClean="0"/>
              <a:t>r</a:t>
            </a:r>
            <a:r>
              <a:rPr lang="en-US" b="1" baseline="-25000" dirty="0" err="1" smtClean="0"/>
              <a:t>Y</a:t>
            </a:r>
            <a:r>
              <a:rPr lang="en-US" b="1" baseline="-25000" dirty="0" smtClean="0"/>
              <a:t>(LÍQ.(E1))</a:t>
            </a:r>
            <a:endParaRPr lang="pt-BR" b="1" dirty="0" smtClean="0"/>
          </a:p>
        </p:txBody>
      </p:sp>
      <p:sp>
        <p:nvSpPr>
          <p:cNvPr id="71" name="CaixaDeTexto 70"/>
          <p:cNvSpPr txBox="1"/>
          <p:nvPr/>
        </p:nvSpPr>
        <p:spPr>
          <a:xfrm>
            <a:off x="379135" y="2123564"/>
            <a:ext cx="952505" cy="369332"/>
          </a:xfrm>
          <a:prstGeom prst="rect">
            <a:avLst/>
          </a:prstGeom>
          <a:solidFill>
            <a:srgbClr val="FFC000"/>
          </a:solidFill>
          <a:ln w="12700">
            <a:solidFill>
              <a:schemeClr val="tx1"/>
            </a:solidFill>
          </a:ln>
        </p:spPr>
        <p:txBody>
          <a:bodyPr wrap="square" rtlCol="0">
            <a:spAutoFit/>
          </a:bodyPr>
          <a:lstStyle/>
          <a:p>
            <a:r>
              <a:rPr lang="en-US" b="1" dirty="0" err="1" smtClean="0"/>
              <a:t>r</a:t>
            </a:r>
            <a:r>
              <a:rPr lang="en-US" b="1" baseline="-25000" dirty="0" err="1" smtClean="0"/>
              <a:t>X</a:t>
            </a:r>
            <a:r>
              <a:rPr lang="en-US" b="1" baseline="-25000" dirty="0" smtClean="0"/>
              <a:t>(LÍQ.(E1))</a:t>
            </a:r>
            <a:endParaRPr lang="pt-BR" b="1" dirty="0" smtClean="0"/>
          </a:p>
        </p:txBody>
      </p:sp>
      <p:sp>
        <p:nvSpPr>
          <p:cNvPr id="74" name="CaixaDeTexto 73"/>
          <p:cNvSpPr txBox="1"/>
          <p:nvPr/>
        </p:nvSpPr>
        <p:spPr>
          <a:xfrm>
            <a:off x="4139952" y="827420"/>
            <a:ext cx="988476" cy="369332"/>
          </a:xfrm>
          <a:prstGeom prst="rect">
            <a:avLst/>
          </a:prstGeom>
          <a:solidFill>
            <a:srgbClr val="FF0000"/>
          </a:solidFill>
          <a:ln w="12700">
            <a:solidFill>
              <a:schemeClr val="tx1"/>
            </a:solidFill>
          </a:ln>
        </p:spPr>
        <p:txBody>
          <a:bodyPr wrap="none" rtlCol="0">
            <a:spAutoFit/>
          </a:bodyPr>
          <a:lstStyle/>
          <a:p>
            <a:r>
              <a:rPr lang="en-US" b="1" dirty="0" err="1" smtClean="0"/>
              <a:t>r</a:t>
            </a:r>
            <a:r>
              <a:rPr lang="en-US" b="1" baseline="-25000" dirty="0" err="1" smtClean="0"/>
              <a:t>BRUTA</a:t>
            </a:r>
            <a:r>
              <a:rPr lang="en-US" b="1" baseline="-25000" dirty="0" smtClean="0"/>
              <a:t> Y(1)</a:t>
            </a:r>
            <a:endParaRPr lang="pt-BR" b="1" dirty="0"/>
          </a:p>
        </p:txBody>
      </p:sp>
      <p:sp>
        <p:nvSpPr>
          <p:cNvPr id="75" name="CaixaDeTexto 74"/>
          <p:cNvSpPr txBox="1"/>
          <p:nvPr/>
        </p:nvSpPr>
        <p:spPr>
          <a:xfrm>
            <a:off x="4644008" y="1628800"/>
            <a:ext cx="1010918" cy="369332"/>
          </a:xfrm>
          <a:prstGeom prst="rect">
            <a:avLst/>
          </a:prstGeom>
          <a:solidFill>
            <a:srgbClr val="FF0000"/>
          </a:solidFill>
          <a:ln w="12700">
            <a:solidFill>
              <a:schemeClr val="tx1"/>
            </a:solidFill>
          </a:ln>
        </p:spPr>
        <p:txBody>
          <a:bodyPr wrap="none" rtlCol="0">
            <a:spAutoFit/>
          </a:bodyPr>
          <a:lstStyle/>
          <a:p>
            <a:r>
              <a:rPr lang="en-US" b="1" dirty="0" err="1" smtClean="0"/>
              <a:t>r</a:t>
            </a:r>
            <a:r>
              <a:rPr lang="en-US" b="1" baseline="-25000" dirty="0" err="1" smtClean="0"/>
              <a:t>BRUTA</a:t>
            </a:r>
            <a:r>
              <a:rPr lang="en-US" b="1" dirty="0" smtClean="0"/>
              <a:t> </a:t>
            </a:r>
            <a:r>
              <a:rPr lang="en-US" b="1" baseline="-25000" dirty="0" smtClean="0"/>
              <a:t>X(1)</a:t>
            </a:r>
            <a:endParaRPr lang="pt-BR" b="1" dirty="0"/>
          </a:p>
        </p:txBody>
      </p:sp>
      <p:cxnSp>
        <p:nvCxnSpPr>
          <p:cNvPr id="77" name="Conector de seta reta 76"/>
          <p:cNvCxnSpPr>
            <a:stCxn id="74" idx="2"/>
          </p:cNvCxnSpPr>
          <p:nvPr/>
        </p:nvCxnSpPr>
        <p:spPr>
          <a:xfrm flipH="1">
            <a:off x="4356001" y="1196752"/>
            <a:ext cx="278189" cy="36004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Conector de seta reta 78"/>
          <p:cNvCxnSpPr>
            <a:stCxn id="75" idx="1"/>
          </p:cNvCxnSpPr>
          <p:nvPr/>
        </p:nvCxnSpPr>
        <p:spPr>
          <a:xfrm flipH="1">
            <a:off x="4355976" y="1813466"/>
            <a:ext cx="288032" cy="10336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6012160" y="908720"/>
            <a:ext cx="288032" cy="5760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Conector de seta reta 26"/>
          <p:cNvCxnSpPr/>
          <p:nvPr/>
        </p:nvCxnSpPr>
        <p:spPr>
          <a:xfrm flipH="1">
            <a:off x="2339752" y="908720"/>
            <a:ext cx="144016" cy="2520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Conector de seta reta 29"/>
          <p:cNvCxnSpPr/>
          <p:nvPr/>
        </p:nvCxnSpPr>
        <p:spPr>
          <a:xfrm>
            <a:off x="2483768" y="2317522"/>
            <a:ext cx="252028" cy="54470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Conector de seta reta 34"/>
          <p:cNvCxnSpPr/>
          <p:nvPr/>
        </p:nvCxnSpPr>
        <p:spPr>
          <a:xfrm flipH="1">
            <a:off x="5508104" y="2564904"/>
            <a:ext cx="98454" cy="29732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Seta para a direita 1"/>
          <p:cNvSpPr/>
          <p:nvPr/>
        </p:nvSpPr>
        <p:spPr>
          <a:xfrm>
            <a:off x="4060380" y="2924944"/>
            <a:ext cx="295596" cy="10888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BIBLIOGRAFIA</a:t>
            </a:r>
            <a:endParaRPr lang="pt-BR" dirty="0"/>
          </a:p>
        </p:txBody>
      </p:sp>
      <p:sp>
        <p:nvSpPr>
          <p:cNvPr id="3" name="Espaço Reservado para Conteúdo 2"/>
          <p:cNvSpPr>
            <a:spLocks noGrp="1"/>
          </p:cNvSpPr>
          <p:nvPr>
            <p:ph idx="1"/>
          </p:nvPr>
        </p:nvSpPr>
        <p:spPr/>
        <p:txBody>
          <a:bodyPr/>
          <a:lstStyle/>
          <a:p>
            <a:r>
              <a:rPr lang="pt-BR" dirty="0" smtClean="0"/>
              <a:t>HYMAN, DAVID – PUBLIC FINANCE, 8TH. ED., 2005, CAP. 17</a:t>
            </a:r>
          </a:p>
          <a:p>
            <a:endParaRPr lang="pt-BR" dirty="0"/>
          </a:p>
          <a:p>
            <a:r>
              <a:rPr lang="pt-BR" dirty="0" smtClean="0"/>
              <a:t>ROSEN, HARVEY – PUBLIC FINANCE, 7TH. </a:t>
            </a:r>
            <a:r>
              <a:rPr lang="pt-BR" smtClean="0"/>
              <a:t>ED., 2005, CAP.19</a:t>
            </a:r>
            <a:endParaRPr lang="pt-BR"/>
          </a:p>
        </p:txBody>
      </p:sp>
    </p:spTree>
    <p:extLst>
      <p:ext uri="{BB962C8B-B14F-4D97-AF65-F5344CB8AC3E}">
        <p14:creationId xmlns:p14="http://schemas.microsoft.com/office/powerpoint/2010/main" val="3256203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20000"/>
          </a:bodyPr>
          <a:lstStyle/>
          <a:p>
            <a:pPr algn="just"/>
            <a:endParaRPr lang="en-US" sz="2000" dirty="0" smtClean="0"/>
          </a:p>
          <a:p>
            <a:pPr algn="just"/>
            <a:r>
              <a:rPr lang="en-US" sz="2000" dirty="0" smtClean="0"/>
              <a:t>MUITOS ECONOMISTAS TEM OBSERVADO QUE, NOS DIAS ATUAIS,  </a:t>
            </a:r>
            <a:r>
              <a:rPr lang="en-US" sz="2000" b="1" dirty="0" smtClean="0"/>
              <a:t>A TRIBUTAÇÃO DA RIQUEZA TEM UM CICLO BEM DEFINIDO</a:t>
            </a:r>
            <a:r>
              <a:rPr lang="en-US" sz="2000" dirty="0" smtClean="0"/>
              <a:t>, SENDO CORRELACIONADO COM O DESENVOLVIMENTO ECONÔMICO DE UMA SOCIEDADE:</a:t>
            </a:r>
          </a:p>
          <a:p>
            <a:pPr algn="just"/>
            <a:r>
              <a:rPr lang="en-US" sz="2000" dirty="0"/>
              <a:t> </a:t>
            </a:r>
            <a:r>
              <a:rPr lang="en-US" sz="2000" dirty="0" smtClean="0"/>
              <a:t>           </a:t>
            </a:r>
          </a:p>
          <a:p>
            <a:pPr algn="just"/>
            <a:r>
              <a:rPr lang="en-US" sz="2000" dirty="0"/>
              <a:t> </a:t>
            </a:r>
            <a:r>
              <a:rPr lang="en-US" sz="2000" dirty="0" smtClean="0"/>
              <a:t>                 # </a:t>
            </a:r>
            <a:r>
              <a:rPr lang="en-US" sz="2000" u="sng" dirty="0" smtClean="0"/>
              <a:t>PRIMEIRAMENTE</a:t>
            </a:r>
            <a:r>
              <a:rPr lang="en-US" sz="2000" dirty="0" smtClean="0"/>
              <a:t>, A TRIBUTAÇÃO DA RIQUEZA INCIDE SOMENTE SOBRE</a:t>
            </a:r>
          </a:p>
          <a:p>
            <a:pPr algn="just"/>
            <a:r>
              <a:rPr lang="en-US" sz="2000" dirty="0"/>
              <a:t> </a:t>
            </a:r>
            <a:r>
              <a:rPr lang="en-US" sz="2000" dirty="0" smtClean="0"/>
              <a:t>                    PROPRIEDADES DE TERRA, COMO UM TRIBUTO ESPECÍFICO POR </a:t>
            </a:r>
          </a:p>
          <a:p>
            <a:pPr algn="just"/>
            <a:r>
              <a:rPr lang="en-US" sz="2000" dirty="0"/>
              <a:t> </a:t>
            </a:r>
            <a:r>
              <a:rPr lang="en-US" sz="2000" dirty="0" smtClean="0"/>
              <a:t>                    UNIDADE DE TERRA; </a:t>
            </a:r>
          </a:p>
          <a:p>
            <a:pPr algn="just"/>
            <a:endParaRPr lang="en-US" sz="2000" dirty="0"/>
          </a:p>
          <a:p>
            <a:pPr algn="just"/>
            <a:r>
              <a:rPr lang="en-US" sz="2000" dirty="0" smtClean="0"/>
              <a:t>                  # </a:t>
            </a:r>
            <a:r>
              <a:rPr lang="en-US" sz="2000" u="sng" dirty="0" smtClean="0"/>
              <a:t>POSTERIORMENTE</a:t>
            </a:r>
            <a:r>
              <a:rPr lang="en-US" sz="2000" dirty="0" smtClean="0"/>
              <a:t>, QUANDO OS DIFERENCIAIS ENTRE RENDA DA TERRA</a:t>
            </a:r>
          </a:p>
          <a:p>
            <a:pPr algn="just"/>
            <a:r>
              <a:rPr lang="en-US" sz="2000" dirty="0"/>
              <a:t> </a:t>
            </a:r>
            <a:r>
              <a:rPr lang="en-US" sz="2000" dirty="0" smtClean="0"/>
              <a:t>                    E RIQUEZA EM GERAL SE TORNAM MAIS PRONUNCIADOS, A </a:t>
            </a:r>
          </a:p>
          <a:p>
            <a:pPr algn="just"/>
            <a:r>
              <a:rPr lang="en-US" sz="2000" dirty="0"/>
              <a:t> </a:t>
            </a:r>
            <a:r>
              <a:rPr lang="en-US" sz="2000" dirty="0" smtClean="0"/>
              <a:t>                    TRIBUTAÇÃO DE RIQUEZA SE TORNA UM TRIBUTO PROPORCIONAL </a:t>
            </a:r>
          </a:p>
          <a:p>
            <a:pPr algn="just"/>
            <a:r>
              <a:rPr lang="en-US" sz="2000" dirty="0"/>
              <a:t> </a:t>
            </a:r>
            <a:r>
              <a:rPr lang="en-US" sz="2000" dirty="0" smtClean="0"/>
              <a:t>                    (AD VALOREM) SOBRE POSSE DE TODOS OS TIPOS DE ATIVOS, TAIS COMO: </a:t>
            </a:r>
          </a:p>
          <a:p>
            <a:pPr algn="just"/>
            <a:r>
              <a:rPr lang="en-US" sz="2000" dirty="0" smtClean="0"/>
              <a:t>                    TERRA, IMÓVEIS EM GERAL, BENS DURÁVEIS E OUTROS ATIVOS REAIS</a:t>
            </a:r>
            <a:r>
              <a:rPr lang="en-US" sz="2000" dirty="0"/>
              <a:t>.</a:t>
            </a:r>
            <a:endParaRPr lang="en-US" sz="2000" dirty="0" smtClean="0"/>
          </a:p>
          <a:p>
            <a:pPr algn="just"/>
            <a:endParaRPr lang="en-US" sz="2000" dirty="0"/>
          </a:p>
          <a:p>
            <a:pPr algn="just"/>
            <a:r>
              <a:rPr lang="en-US" sz="2000" dirty="0" smtClean="0"/>
              <a:t>                 # </a:t>
            </a:r>
            <a:r>
              <a:rPr lang="en-US" sz="2000" u="sng" dirty="0" smtClean="0"/>
              <a:t>FINALMENTE</a:t>
            </a:r>
            <a:r>
              <a:rPr lang="en-US" sz="2000" dirty="0" smtClean="0"/>
              <a:t>, QUANDO A SOCIEDADE ALCANÇA A MATURIDADE </a:t>
            </a:r>
          </a:p>
          <a:p>
            <a:pPr algn="just"/>
            <a:r>
              <a:rPr lang="en-US" sz="2000" dirty="0"/>
              <a:t> </a:t>
            </a:r>
            <a:r>
              <a:rPr lang="en-US" sz="2000" dirty="0" smtClean="0"/>
              <a:t>                    ECONÔMICA, QUANDO UM TRIBUTO GERAL SOBRE TODOS OS TIPOS DE </a:t>
            </a:r>
          </a:p>
          <a:p>
            <a:pPr algn="just"/>
            <a:r>
              <a:rPr lang="en-US" sz="2000" dirty="0"/>
              <a:t> </a:t>
            </a:r>
            <a:r>
              <a:rPr lang="en-US" sz="2000" dirty="0" smtClean="0"/>
              <a:t>                    PROPRIEDADE-RIQUEZA SE TORNA DIFÍCIL DE ADMINISTRAR COM EFICÁCIA, </a:t>
            </a:r>
          </a:p>
          <a:p>
            <a:pPr algn="just"/>
            <a:r>
              <a:rPr lang="en-US" sz="2000" dirty="0"/>
              <a:t> </a:t>
            </a:r>
            <a:r>
              <a:rPr lang="en-US" sz="2000" dirty="0" smtClean="0"/>
              <a:t>                    A TRIBUTAÇÃO DE RIQUEZA SE TORNA UM TRIBUTO SOBRE PROPRIEDADE </a:t>
            </a:r>
          </a:p>
          <a:p>
            <a:pPr algn="just"/>
            <a:r>
              <a:rPr lang="en-US" sz="2000" dirty="0"/>
              <a:t> </a:t>
            </a:r>
            <a:r>
              <a:rPr lang="en-US" sz="2000" dirty="0" smtClean="0"/>
              <a:t>                    DE IMÓVEIS E CERTOS BENS DURÁVEIS (EX.: VEÍCULOS).</a:t>
            </a:r>
          </a:p>
          <a:p>
            <a:endParaRPr lang="en-US" sz="2000" dirty="0"/>
          </a:p>
          <a:p>
            <a:r>
              <a:rPr lang="en-US" sz="2000" dirty="0" smtClean="0"/>
              <a:t> </a:t>
            </a:r>
            <a:endParaRPr lang="pt-B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80512" cy="6957392"/>
          </a:xfrm>
        </p:spPr>
        <p:txBody>
          <a:bodyPr>
            <a:normAutofit fontScale="85000" lnSpcReduction="10000"/>
          </a:bodyPr>
          <a:lstStyle/>
          <a:p>
            <a:r>
              <a:rPr lang="en-US" sz="2000" b="1" dirty="0" smtClean="0">
                <a:effectLst>
                  <a:outerShdw blurRad="38100" dist="38100" dir="2700000" algn="tl">
                    <a:srgbClr val="000000">
                      <a:alpha val="43137"/>
                    </a:srgbClr>
                  </a:outerShdw>
                </a:effectLst>
              </a:rPr>
              <a:t>MUITOS TEM ARGUMENTADO QUE, POR RAZÕES DE SE OBTER UMA ESTRUTURA TRIBUTÁRIA  MAIS EQUITATIVA, É NECESSÁRIO  TAMBÉM TRIBUTAR A RIQUEZA, EM ADIÇÃO À TRIBUTAÇÃO DA RENDA E DO CONSUMO.</a:t>
            </a:r>
          </a:p>
          <a:p>
            <a:endParaRPr lang="en-US" sz="2000" dirty="0"/>
          </a:p>
          <a:p>
            <a:r>
              <a:rPr lang="en-US" sz="2000" dirty="0" smtClean="0"/>
              <a:t>        EVENTUALMENTE, INDIVÍDUOS/FAMÍLIAS COM RENDA RELATIVAMENTE </a:t>
            </a:r>
          </a:p>
          <a:p>
            <a:r>
              <a:rPr lang="en-US" sz="2000" dirty="0"/>
              <a:t> </a:t>
            </a:r>
            <a:r>
              <a:rPr lang="en-US" sz="2000" dirty="0" smtClean="0"/>
              <a:t>       BAIXA MANTÉM POSSES SUBSTANCIAIS DE ATIVOS REAIS-RIQUEZA .</a:t>
            </a:r>
          </a:p>
          <a:p>
            <a:endParaRPr lang="en-US" sz="2000" dirty="0"/>
          </a:p>
          <a:p>
            <a:r>
              <a:rPr lang="en-US" sz="2000" dirty="0" smtClean="0"/>
              <a:t>         POR EXEMPLO, NO CASO DE RESIDÊNCIAS E OUTROS BENS DURÁVEIS QUE </a:t>
            </a:r>
          </a:p>
          <a:p>
            <a:r>
              <a:rPr lang="en-US" sz="2000" dirty="0"/>
              <a:t> </a:t>
            </a:r>
            <a:r>
              <a:rPr lang="en-US" sz="2000" dirty="0" smtClean="0"/>
              <a:t>        PROVEEM RENDIMENTOS NÃO-MONETÁRIOS, OS INDIVÍDUOS/FAMÍLIAS </a:t>
            </a:r>
          </a:p>
          <a:p>
            <a:r>
              <a:rPr lang="en-US" sz="2000" dirty="0"/>
              <a:t> </a:t>
            </a:r>
            <a:r>
              <a:rPr lang="en-US" sz="2000" dirty="0" smtClean="0"/>
              <a:t>        PODEM ESCAPAR  COMPLETAMENTE DA TRIBUTAÇÃO DE RENDA EM RAZÃO</a:t>
            </a:r>
          </a:p>
          <a:p>
            <a:r>
              <a:rPr lang="en-US" sz="2000" dirty="0"/>
              <a:t> </a:t>
            </a:r>
            <a:r>
              <a:rPr lang="en-US" sz="2000" dirty="0" smtClean="0"/>
              <a:t>        DOS PROBLEMAS QUE EXISTEM NA MENSURAÇÃO DE RENDA/SERVIÇOS  A </a:t>
            </a:r>
          </a:p>
          <a:p>
            <a:r>
              <a:rPr lang="en-US" sz="2000" dirty="0"/>
              <a:t> </a:t>
            </a:r>
            <a:r>
              <a:rPr lang="en-US" sz="2000" dirty="0" smtClean="0"/>
              <a:t>        SEREM IMPUTADOS A ESSES  ATIVOS. </a:t>
            </a:r>
          </a:p>
          <a:p>
            <a:endParaRPr lang="en-US" sz="2000" dirty="0"/>
          </a:p>
          <a:p>
            <a:r>
              <a:rPr lang="en-US" sz="2000" b="1" u="sng" dirty="0" smtClean="0">
                <a:effectLst>
                  <a:outerShdw blurRad="38100" dist="38100" dir="2700000" algn="tl">
                    <a:srgbClr val="000000">
                      <a:alpha val="43137"/>
                    </a:srgbClr>
                  </a:outerShdw>
                </a:effectLst>
              </a:rPr>
              <a:t>SÃO SEGUINTES AS RAZÕES QUE TEM SUSTENTADO UM TRIBUTO SOBRE ATIVOS RIQUEZA</a:t>
            </a:r>
            <a:r>
              <a:rPr lang="en-US" sz="2000" b="1" dirty="0" smtClean="0">
                <a:effectLst>
                  <a:outerShdw blurRad="38100" dist="38100" dir="2700000" algn="tl">
                    <a:srgbClr val="000000">
                      <a:alpha val="43137"/>
                    </a:srgbClr>
                  </a:outerShdw>
                </a:effectLst>
              </a:rPr>
              <a:t>:</a:t>
            </a:r>
          </a:p>
          <a:p>
            <a:endParaRPr lang="en-US" sz="2000" dirty="0"/>
          </a:p>
          <a:p>
            <a:r>
              <a:rPr lang="en-US" sz="2000" dirty="0" smtClean="0"/>
              <a:t>         </a:t>
            </a:r>
            <a:r>
              <a:rPr lang="en-US" sz="2000" b="1" dirty="0" smtClean="0"/>
              <a:t>(1) IMPOSTOS SOBRE RIQUEZA AJUDAM A CORRIGIR INEVITÁVEIS PROBLEMAS QUE </a:t>
            </a:r>
          </a:p>
          <a:p>
            <a:r>
              <a:rPr lang="en-US" sz="2000" b="1" dirty="0"/>
              <a:t> </a:t>
            </a:r>
            <a:r>
              <a:rPr lang="en-US" sz="2000" b="1" dirty="0" smtClean="0"/>
              <a:t>              SURGEM NA ADMINISTRAÇÃO DO IMPOSTO SOBRE A RENDA:</a:t>
            </a:r>
          </a:p>
          <a:p>
            <a:endParaRPr lang="en-US" sz="2000" b="1" dirty="0" smtClean="0"/>
          </a:p>
          <a:p>
            <a:r>
              <a:rPr lang="en-US" sz="2000" dirty="0"/>
              <a:t> </a:t>
            </a:r>
            <a:r>
              <a:rPr lang="en-US" sz="2000" dirty="0" smtClean="0"/>
              <a:t>                             TODOS OS GANHOS DE CAPITAL, REALIZADOS OU NÃO, DEVEM </a:t>
            </a:r>
          </a:p>
          <a:p>
            <a:r>
              <a:rPr lang="en-US" sz="2000" dirty="0"/>
              <a:t> </a:t>
            </a:r>
            <a:r>
              <a:rPr lang="en-US" sz="2000" dirty="0" smtClean="0"/>
              <a:t>                             FAZER PARTE DA BASE DE UM TRIBUTO ABRANGENTE SOBRE A RENDA. NA </a:t>
            </a:r>
          </a:p>
          <a:p>
            <a:r>
              <a:rPr lang="en-US" sz="2000" dirty="0"/>
              <a:t> </a:t>
            </a:r>
            <a:r>
              <a:rPr lang="en-US" sz="2000" dirty="0" smtClean="0"/>
              <a:t>                             PRÁTICA, ENTRETANTO, É MUITO DIFÍCIL (IMPOSSÍVEL) TRIBUTAR GANHOS DE</a:t>
            </a:r>
          </a:p>
          <a:p>
            <a:r>
              <a:rPr lang="en-US" sz="2000" dirty="0"/>
              <a:t> </a:t>
            </a:r>
            <a:r>
              <a:rPr lang="en-US" sz="2000" dirty="0" smtClean="0"/>
              <a:t>                             CAPITAL NÃO REALIZADOS. TODAVIA, MEDIANTE A TRIBUTAÇÃO DA RIQUEZA, </a:t>
            </a:r>
          </a:p>
          <a:p>
            <a:r>
              <a:rPr lang="en-US" sz="2000" dirty="0" smtClean="0"/>
              <a:t>                              DA QUAL ESSES GANHOS DE CAPITAL FAZEM PARTE, PODE-SE REMEDIAR EM </a:t>
            </a:r>
          </a:p>
          <a:p>
            <a:r>
              <a:rPr lang="en-US" sz="2000" dirty="0" smtClean="0"/>
              <a:t>                              PARTE ESSE PROBLEMA. </a:t>
            </a:r>
            <a:endParaRPr lang="pt-B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r>
              <a:rPr lang="en-US" sz="2000" dirty="0" smtClean="0"/>
              <a:t>    </a:t>
            </a:r>
            <a:r>
              <a:rPr lang="en-US" sz="2000" b="1" dirty="0" smtClean="0"/>
              <a:t> (2) QUANTO MAIOR A RIQUEZA DE DETERMINADO INDIVÍDUO, </a:t>
            </a:r>
            <a:r>
              <a:rPr lang="en-US" sz="2000" b="1" dirty="0"/>
              <a:t>CETERIS PARIBUS </a:t>
            </a:r>
            <a:endParaRPr lang="en-US" sz="2000" b="1" dirty="0" smtClean="0"/>
          </a:p>
          <a:p>
            <a:r>
              <a:rPr lang="en-US" sz="2000" b="1" dirty="0"/>
              <a:t> </a:t>
            </a:r>
            <a:r>
              <a:rPr lang="en-US" sz="2000" b="1" dirty="0" smtClean="0"/>
              <a:t>          (</a:t>
            </a:r>
            <a:r>
              <a:rPr lang="en-US" sz="2000" b="1" dirty="0"/>
              <a:t>INCLUSIVE A RENDA</a:t>
            </a:r>
            <a:r>
              <a:rPr lang="en-US" sz="2000" b="1" dirty="0" smtClean="0"/>
              <a:t>), MAIOR SUA CAPACIDADE DE PAGAMENTO:</a:t>
            </a:r>
          </a:p>
          <a:p>
            <a:endParaRPr lang="en-US" sz="2000" dirty="0"/>
          </a:p>
          <a:p>
            <a:r>
              <a:rPr lang="en-US" sz="2000" dirty="0" smtClean="0"/>
              <a:t>                        SUPONHA UM INDIVÍDUO QUE  TENHA SUA RENDA TRIBUTADA E </a:t>
            </a:r>
          </a:p>
          <a:p>
            <a:r>
              <a:rPr lang="en-US" sz="2000" dirty="0"/>
              <a:t> </a:t>
            </a:r>
            <a:r>
              <a:rPr lang="en-US" sz="2000" dirty="0" smtClean="0"/>
              <a:t>                       POUPE, ACUMULANDO “OURO”.  MUITOS ARGUMENTAM QUE ESSE </a:t>
            </a:r>
          </a:p>
          <a:p>
            <a:r>
              <a:rPr lang="en-US" sz="2000" dirty="0"/>
              <a:t> </a:t>
            </a:r>
            <a:r>
              <a:rPr lang="en-US" sz="2000" dirty="0" smtClean="0"/>
              <a:t>                       INDIVÍDUO NÃO DEVERIA SER TRIBUTADO NOVAMENTE, POIS A </a:t>
            </a:r>
          </a:p>
          <a:p>
            <a:r>
              <a:rPr lang="en-US" sz="2000" dirty="0" smtClean="0"/>
              <a:t>                        TRIBUTAÇÃO DA RIQUEZA DESENCORAJA POUPANÇA. </a:t>
            </a:r>
          </a:p>
          <a:p>
            <a:r>
              <a:rPr lang="en-US" sz="2000" dirty="0"/>
              <a:t> </a:t>
            </a:r>
            <a:r>
              <a:rPr lang="en-US" sz="2000" dirty="0" smtClean="0"/>
              <a:t>                      OUTROS ANALISTAS,  ENTRETANTO, TEM ARGUMENTADO QUE O ACÚMULO DE </a:t>
            </a:r>
          </a:p>
          <a:p>
            <a:r>
              <a:rPr lang="en-US" sz="2000" dirty="0"/>
              <a:t> </a:t>
            </a:r>
            <a:r>
              <a:rPr lang="en-US" sz="2000" dirty="0" smtClean="0"/>
              <a:t>                      “OURO” POR SI MESMO  GERA OUTROS BENEFÍCIOS (POR EXEMPLO, </a:t>
            </a:r>
          </a:p>
          <a:p>
            <a:r>
              <a:rPr lang="en-US" sz="2000" dirty="0"/>
              <a:t> </a:t>
            </a:r>
            <a:r>
              <a:rPr lang="en-US" sz="2000" dirty="0" smtClean="0"/>
              <a:t>                      CAPACIDADE DE EMPRÉSTIMO, ESTABILIDADE &amp; SEGURANÇA), OS QUAIS </a:t>
            </a:r>
          </a:p>
          <a:p>
            <a:r>
              <a:rPr lang="en-US" sz="2000" dirty="0"/>
              <a:t> </a:t>
            </a:r>
            <a:r>
              <a:rPr lang="en-US" sz="2000" dirty="0" smtClean="0"/>
              <a:t>                      DEVERIAM ESTAR SUJEITOS À TRIBUTAÇÃO QUE, EM PARTE, É RESOLVIDA </a:t>
            </a:r>
          </a:p>
          <a:p>
            <a:r>
              <a:rPr lang="en-US" sz="2000" dirty="0"/>
              <a:t> </a:t>
            </a:r>
            <a:r>
              <a:rPr lang="en-US" sz="2000" dirty="0" smtClean="0"/>
              <a:t>                      MEDIANTE A TRIBUTAÇÃO DA RIQUEZA.</a:t>
            </a:r>
          </a:p>
          <a:p>
            <a:endParaRPr lang="en-US" sz="2000" dirty="0"/>
          </a:p>
          <a:p>
            <a:r>
              <a:rPr lang="en-US" sz="2000" dirty="0" smtClean="0"/>
              <a:t>      </a:t>
            </a:r>
            <a:r>
              <a:rPr lang="en-US" sz="2000" b="1" dirty="0" smtClean="0"/>
              <a:t>(3) A TRIBUTAÇÃO DA RIQUEZA REDUZ A CONCENTRAÇÃO DA MESMA, O QUE </a:t>
            </a:r>
          </a:p>
          <a:p>
            <a:r>
              <a:rPr lang="en-US" sz="2000" b="1" dirty="0"/>
              <a:t> </a:t>
            </a:r>
            <a:r>
              <a:rPr lang="en-US" sz="2000" b="1" dirty="0" smtClean="0"/>
              <a:t>           É SOCIALMENTE E POLITICAMENTE DESEJÁVEL.</a:t>
            </a:r>
          </a:p>
          <a:p>
            <a:endParaRPr lang="en-US" sz="2000" dirty="0"/>
          </a:p>
          <a:p>
            <a:r>
              <a:rPr lang="en-US" sz="2000" dirty="0" smtClean="0"/>
              <a:t>      </a:t>
            </a:r>
            <a:r>
              <a:rPr lang="en-US" sz="2000" b="1" dirty="0" smtClean="0"/>
              <a:t>(4) A TRIBUTAÇÃO DA RIQUEZA </a:t>
            </a:r>
            <a:r>
              <a:rPr lang="en-US" sz="2000" b="1" dirty="0"/>
              <a:t>É</a:t>
            </a:r>
            <a:r>
              <a:rPr lang="en-US" sz="2000" b="1" dirty="0" smtClean="0"/>
              <a:t> PAGAMENTO PELOS BENEFÍCIOS  (TAIS </a:t>
            </a:r>
          </a:p>
          <a:p>
            <a:r>
              <a:rPr lang="en-US" sz="2000" b="1" dirty="0"/>
              <a:t> </a:t>
            </a:r>
            <a:r>
              <a:rPr lang="en-US" sz="2000" b="1" dirty="0" smtClean="0"/>
              <a:t>           COMO: SEGURANÇA, JUSTIÇA, FUNCIONAMENTO DAS INSTITUIÇÕES DE MERCADO &amp; </a:t>
            </a:r>
          </a:p>
          <a:p>
            <a:r>
              <a:rPr lang="en-US" sz="2000" b="1" dirty="0"/>
              <a:t> </a:t>
            </a:r>
            <a:r>
              <a:rPr lang="en-US" sz="2000" b="1" dirty="0" smtClean="0"/>
              <a:t>           CAPACIDADE DE TRANSACIONAR OS ATIVOS RIQUEZA SEM GRANDES PERDAS DE </a:t>
            </a:r>
          </a:p>
          <a:p>
            <a:r>
              <a:rPr lang="en-US" sz="2000" b="1" dirty="0"/>
              <a:t> </a:t>
            </a:r>
            <a:r>
              <a:rPr lang="en-US" sz="2000" b="1" dirty="0" smtClean="0"/>
              <a:t>           CAPITAL, ETC…) QUE OS DETENTORES DE RIQUEZA AUFEREM DO GOVERNO.</a:t>
            </a:r>
          </a:p>
          <a:p>
            <a:endParaRPr lang="en-US" sz="2000" dirty="0"/>
          </a:p>
          <a:p>
            <a:pPr algn="just"/>
            <a:r>
              <a:rPr lang="en-US" sz="2000" b="1" dirty="0" smtClean="0">
                <a:effectLst>
                  <a:outerShdw blurRad="38100" dist="38100" dir="2700000" algn="tl">
                    <a:srgbClr val="000000">
                      <a:alpha val="43137"/>
                    </a:srgbClr>
                  </a:outerShdw>
                </a:effectLst>
              </a:rPr>
              <a:t>EM SUMA, OS TRIBUTOS RIQUEZA TEM SIDO RACIONALIZADOS COM BASE NA CAPACIDADE DE PAGAMENTO E EM BENEFÍCIOS RECEBIDOS DO GOVERNO, MAS AMBOS CONJUNTOS DE ARGUMENTOS SÃO BASTANTE CONTROVERSOS.  A MAIOR CRÍTICA À TRIBUTAÇÃO DA RIQUEZA CONSISTE DE SEU EFEITO ADVERSO E SIGNIFICATIVO SOBRE A ATIVIDADE DE POUPANÇA NA ECONOMIA E, PORTANTO, SOBRE O INVESTIMENTO, O CRESCIMENTO DO PRODUTO E DA PRODUTIVIDADE NA ECONOMIA.  </a:t>
            </a:r>
            <a:r>
              <a:rPr lang="en-US" sz="2000" dirty="0" smtClean="0"/>
              <a:t>   </a:t>
            </a:r>
            <a:endParaRPr lang="pt-B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84"/>
            <a:ext cx="8229600" cy="576064"/>
          </a:xfrm>
        </p:spPr>
        <p:txBody>
          <a:bodyPr>
            <a:normAutofit fontScale="90000"/>
          </a:bodyPr>
          <a:lstStyle/>
          <a:p>
            <a:r>
              <a:rPr lang="en-US" sz="3600" b="1" u="sng" dirty="0" smtClean="0">
                <a:effectLst>
                  <a:outerShdw blurRad="38100" dist="38100" dir="2700000" algn="tl">
                    <a:srgbClr val="000000">
                      <a:alpha val="43137"/>
                    </a:srgbClr>
                  </a:outerShdw>
                </a:effectLst>
              </a:rPr>
              <a:t>MENSURAÇÃO E TRIBUTAÇÃO DA RIQUEZA</a:t>
            </a:r>
            <a:endParaRPr lang="pt-BR" sz="3600"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620688"/>
            <a:ext cx="9144000" cy="6237312"/>
          </a:xfrm>
        </p:spPr>
        <p:txBody>
          <a:bodyPr>
            <a:normAutofit fontScale="92500"/>
          </a:bodyPr>
          <a:lstStyle/>
          <a:p>
            <a:r>
              <a:rPr lang="en-US" sz="2000" dirty="0" smtClean="0"/>
              <a:t> </a:t>
            </a:r>
            <a:r>
              <a:rPr lang="en-US" sz="2000" b="1" u="sng" dirty="0" smtClean="0"/>
              <a:t>HÁ DUAS FORMAS PRINCIPAIS DE MENSURAÇÃO DA RIQUEZA DOS CONTRIBUINTES:</a:t>
            </a:r>
          </a:p>
          <a:p>
            <a:endParaRPr lang="en-US" sz="2000" dirty="0" smtClean="0"/>
          </a:p>
          <a:p>
            <a:r>
              <a:rPr lang="en-US" sz="2000" dirty="0" smtClean="0"/>
              <a:t>     </a:t>
            </a:r>
            <a:r>
              <a:rPr lang="en-US" sz="2000" b="1" dirty="0" smtClean="0"/>
              <a:t>(1)</a:t>
            </a:r>
            <a:r>
              <a:rPr lang="en-US" sz="2000" dirty="0" smtClean="0"/>
              <a:t> </a:t>
            </a:r>
            <a:r>
              <a:rPr lang="en-US" sz="2000" u="sng" dirty="0" smtClean="0">
                <a:effectLst>
                  <a:outerShdw blurRad="38100" dist="38100" dir="2700000" algn="tl">
                    <a:srgbClr val="000000">
                      <a:alpha val="43137"/>
                    </a:srgbClr>
                  </a:outerShdw>
                </a:effectLst>
              </a:rPr>
              <a:t>UM DELES CONSIDERA SOMENTE OS ATIVOS LÍQUIDOS DE PESSOAS, TENDO OS </a:t>
            </a:r>
          </a:p>
          <a:p>
            <a:r>
              <a:rPr lang="en-US" sz="2000" dirty="0" smtClean="0">
                <a:effectLst>
                  <a:outerShdw blurRad="38100" dist="38100" dir="2700000" algn="tl">
                    <a:srgbClr val="000000">
                      <a:alpha val="43137"/>
                    </a:srgbClr>
                  </a:outerShdw>
                </a:effectLst>
              </a:rPr>
              <a:t>           </a:t>
            </a:r>
            <a:r>
              <a:rPr lang="en-US" sz="2000" u="sng" dirty="0" smtClean="0">
                <a:effectLst>
                  <a:outerShdw blurRad="38100" dist="38100" dir="2700000" algn="tl">
                    <a:srgbClr val="000000">
                      <a:alpha val="43137"/>
                    </a:srgbClr>
                  </a:outerShdw>
                </a:effectLst>
              </a:rPr>
              <a:t>SEGUINTES TRÊS COMPONENTES</a:t>
            </a:r>
            <a:r>
              <a:rPr lang="en-US" sz="2000" dirty="0" smtClean="0">
                <a:effectLst>
                  <a:outerShdw blurRad="38100" dist="38100" dir="2700000" algn="tl">
                    <a:srgbClr val="000000">
                      <a:alpha val="43137"/>
                    </a:srgbClr>
                  </a:outerShdw>
                </a:effectLst>
              </a:rPr>
              <a:t>:</a:t>
            </a:r>
          </a:p>
          <a:p>
            <a:r>
              <a:rPr lang="en-US" sz="2000" dirty="0" smtClean="0"/>
              <a:t>                 </a:t>
            </a:r>
            <a:r>
              <a:rPr lang="en-US" sz="2000" b="1" dirty="0" smtClean="0"/>
              <a:t>(A)</a:t>
            </a:r>
            <a:r>
              <a:rPr lang="en-US" sz="2000" dirty="0" smtClean="0"/>
              <a:t> TODAS AS PROPRIEDADES REAIS DO CONTRIBUINTE;</a:t>
            </a:r>
          </a:p>
          <a:p>
            <a:r>
              <a:rPr lang="en-US" sz="2000" dirty="0" smtClean="0"/>
              <a:t>                 </a:t>
            </a:r>
            <a:r>
              <a:rPr lang="en-US" sz="2000" b="1" dirty="0" smtClean="0"/>
              <a:t>(B)</a:t>
            </a:r>
            <a:r>
              <a:rPr lang="en-US" sz="2000" dirty="0" smtClean="0"/>
              <a:t> TODOS OS BENS DE PROPRIEDADE PESSOAL TANGÍVEL,  O QUE </a:t>
            </a:r>
          </a:p>
          <a:p>
            <a:r>
              <a:rPr lang="en-US" sz="2000" dirty="0" smtClean="0"/>
              <a:t>                        INCLUI BENS COMO VEÍCULOS, MÓVEIS, JÓIAS, VESTIMENTOS, ETC.. </a:t>
            </a:r>
          </a:p>
          <a:p>
            <a:r>
              <a:rPr lang="en-US" sz="2000" dirty="0" smtClean="0"/>
              <a:t>                </a:t>
            </a:r>
            <a:r>
              <a:rPr lang="en-US" sz="2000" b="1" dirty="0" smtClean="0"/>
              <a:t> (C)</a:t>
            </a:r>
            <a:r>
              <a:rPr lang="en-US" sz="2000" dirty="0" smtClean="0"/>
              <a:t> TODOS OS BENS DE PROPRIEDADE PESSOAL  INTANGÍVEL, O QUE </a:t>
            </a:r>
          </a:p>
          <a:p>
            <a:r>
              <a:rPr lang="en-US" sz="2000" dirty="0" smtClean="0"/>
              <a:t>                        INCLUI BENS COMO, TÍTULOS, DINHEIRO E OUTROS PAPÉIS QUE </a:t>
            </a:r>
          </a:p>
          <a:p>
            <a:r>
              <a:rPr lang="en-US" sz="2000" dirty="0" smtClean="0"/>
              <a:t>                        REFLETEM DIREITOS SOBRE OUTROS AGENTES (PESSOAS,  EMPRESAS, </a:t>
            </a:r>
          </a:p>
          <a:p>
            <a:r>
              <a:rPr lang="en-US" sz="2000" dirty="0" smtClean="0"/>
              <a:t>                        GOVERNO).</a:t>
            </a:r>
          </a:p>
          <a:p>
            <a:endParaRPr lang="en-US" sz="2000" dirty="0" smtClean="0"/>
          </a:p>
          <a:p>
            <a:r>
              <a:rPr lang="en-US" sz="2000" dirty="0" smtClean="0"/>
              <a:t>       </a:t>
            </a:r>
            <a:r>
              <a:rPr lang="en-US" sz="2000" b="1" dirty="0" smtClean="0"/>
              <a:t>(2) </a:t>
            </a:r>
            <a:r>
              <a:rPr lang="en-US" sz="2000" u="sng" dirty="0" smtClean="0">
                <a:effectLst>
                  <a:outerShdw blurRad="38100" dist="38100" dir="2700000" algn="tl">
                    <a:srgbClr val="000000">
                      <a:alpha val="43137"/>
                    </a:srgbClr>
                  </a:outerShdw>
                </a:effectLst>
              </a:rPr>
              <a:t>O SEGUNDO CONSIDERA OS ATIVOS LÍQUIDOS DE PESSOAS E CORPORAÇÕES</a:t>
            </a:r>
          </a:p>
          <a:p>
            <a:endParaRPr lang="en-US" sz="2000" dirty="0" smtClean="0"/>
          </a:p>
          <a:p>
            <a:pPr algn="just"/>
            <a:r>
              <a:rPr lang="en-US" sz="2000" b="1" dirty="0" smtClean="0"/>
              <a:t>AMBOS DOIS MÉTODOS GERAM O MESMO RESULTADO</a:t>
            </a:r>
            <a:r>
              <a:rPr lang="en-US" sz="2000" dirty="0" smtClean="0"/>
              <a:t>. NO ENTANTO, COMO A RIQUEZA É UM ESTOQUE, OS PROBLEMAS ADMINISTRATIVOS DE UM TRIBUTO SOBRE A RIQUEZA DERIVAM DA DIFICULDADE DE DESENVOLVER UM MECANISMO QUE AVALIE E REAVALIE CONTINUAMENTE O VALOR DOS ATIVOS-RIQUEZA.</a:t>
            </a:r>
            <a:endParaRPr lang="pt-B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20000"/>
          </a:bodyPr>
          <a:lstStyle/>
          <a:p>
            <a:r>
              <a:rPr lang="en-US" sz="2000" b="1" u="sng" dirty="0" smtClean="0">
                <a:effectLst>
                  <a:outerShdw blurRad="38100" dist="38100" dir="2700000" algn="tl">
                    <a:srgbClr val="000000">
                      <a:alpha val="43137"/>
                    </a:srgbClr>
                  </a:outerShdw>
                </a:effectLst>
              </a:rPr>
              <a:t>DEFINIÇÃO</a:t>
            </a:r>
            <a:r>
              <a:rPr lang="en-US" sz="2000" b="1" dirty="0" smtClean="0">
                <a:effectLst>
                  <a:outerShdw blurRad="38100" dist="38100" dir="2700000" algn="tl">
                    <a:srgbClr val="000000">
                      <a:alpha val="43137"/>
                    </a:srgbClr>
                  </a:outerShdw>
                </a:effectLst>
              </a:rPr>
              <a:t>: UM TRIBUTO ABRANGENTE SOBRE A RIQUEZA SERIA COMPOSTO DE UMA ÚNICA ALÍQUOTA DE IMPOSTO PROPORCIONAL QUE INCIDE SOBRE TODAS AS FORMAS DE RIQUEZA.</a:t>
            </a:r>
            <a:endParaRPr lang="en-US" sz="2000" dirty="0" smtClean="0"/>
          </a:p>
          <a:p>
            <a:endParaRPr lang="en-US" sz="2000" dirty="0" smtClean="0"/>
          </a:p>
          <a:p>
            <a:pPr algn="just"/>
            <a:r>
              <a:rPr lang="en-US" sz="2000" b="1" u="sng" dirty="0" smtClean="0"/>
              <a:t>CASO 1</a:t>
            </a:r>
            <a:r>
              <a:rPr lang="en-US" sz="2000" b="1" dirty="0" smtClean="0"/>
              <a:t>:</a:t>
            </a:r>
            <a:r>
              <a:rPr lang="en-US" sz="2000" dirty="0" smtClean="0"/>
              <a:t> </a:t>
            </a:r>
            <a:r>
              <a:rPr lang="en-US" sz="2000" b="1" u="sng" dirty="0" smtClean="0"/>
              <a:t>A TRIBUTAÇÃO DA RIQUEZA UMA ÚNICA VEZ</a:t>
            </a:r>
            <a:r>
              <a:rPr lang="en-US" sz="2000" dirty="0" smtClean="0"/>
              <a:t>. ESSA TRIBUTAÇÃO, ENTÃO, PODE SER VISTA COMO UMA TRIBUTAÇÃO DE RENDA DE MESMA ALÍQUOTA, PERÍODO A PERÍODO, INCIDINDO SOBRE OS RENDIMENTOS (SERVIÇOS) DO ATIVO ATÉ AO INFINITO:</a:t>
            </a:r>
          </a:p>
          <a:p>
            <a:endParaRPr lang="en-US" sz="2000" dirty="0" smtClean="0"/>
          </a:p>
          <a:p>
            <a:r>
              <a:rPr lang="en-US" sz="2000" dirty="0"/>
              <a:t>       </a:t>
            </a:r>
            <a:r>
              <a:rPr lang="en-US" sz="2000" dirty="0" smtClean="0"/>
              <a:t>O </a:t>
            </a:r>
            <a:r>
              <a:rPr lang="en-US" sz="2000" dirty="0"/>
              <a:t>VALOR DE MERCADO DE DETERMINADO ATIVO NO PERÍODO </a:t>
            </a:r>
            <a:r>
              <a:rPr lang="en-US" sz="2000" dirty="0" smtClean="0"/>
              <a:t>PRESENTE </a:t>
            </a:r>
          </a:p>
          <a:p>
            <a:r>
              <a:rPr lang="en-US" sz="2000" dirty="0"/>
              <a:t> </a:t>
            </a:r>
            <a:r>
              <a:rPr lang="en-US" sz="2000" dirty="0" smtClean="0"/>
              <a:t>      CONSISTE </a:t>
            </a:r>
            <a:r>
              <a:rPr lang="en-US" sz="2000" dirty="0"/>
              <a:t>DO V.P.D. DE TODOS OS RENDIMENTOS PRESENTE </a:t>
            </a:r>
            <a:r>
              <a:rPr lang="en-US" sz="2000" dirty="0" smtClean="0"/>
              <a:t>E FUTUROS </a:t>
            </a:r>
            <a:r>
              <a:rPr lang="en-US" sz="2000" dirty="0"/>
              <a:t>DESTE </a:t>
            </a:r>
            <a:endParaRPr lang="en-US" sz="2000" dirty="0" smtClean="0"/>
          </a:p>
          <a:p>
            <a:r>
              <a:rPr lang="en-US" sz="2000" dirty="0"/>
              <a:t> </a:t>
            </a:r>
            <a:r>
              <a:rPr lang="en-US" sz="2000" dirty="0" smtClean="0"/>
              <a:t>      ATIVO, RESULTANDO QUE A RIQUEZA (“W”) SEJA DEFINIDA POR: </a:t>
            </a:r>
          </a:p>
          <a:p>
            <a:r>
              <a:rPr lang="en-US" sz="2000" dirty="0" smtClean="0"/>
              <a:t>                                                                 </a:t>
            </a:r>
            <a:r>
              <a:rPr lang="en-US" sz="2000" b="1" dirty="0" smtClean="0"/>
              <a:t> W  =  ∑</a:t>
            </a:r>
            <a:r>
              <a:rPr lang="en-US" sz="2000" b="1" dirty="0" err="1" smtClean="0"/>
              <a:t>R</a:t>
            </a:r>
            <a:r>
              <a:rPr lang="en-US" sz="2000" b="1" baseline="-25000" dirty="0" err="1" smtClean="0"/>
              <a:t>i</a:t>
            </a:r>
            <a:r>
              <a:rPr lang="en-US" sz="2000" b="1" dirty="0" smtClean="0"/>
              <a:t> /(1+r)</a:t>
            </a:r>
            <a:r>
              <a:rPr lang="en-US" sz="2000" b="1" baseline="30000" dirty="0" err="1" smtClean="0"/>
              <a:t>i</a:t>
            </a:r>
            <a:r>
              <a:rPr lang="en-US" sz="2000" b="1" dirty="0" smtClean="0"/>
              <a:t> </a:t>
            </a:r>
          </a:p>
          <a:p>
            <a:endParaRPr lang="en-US" sz="2000" b="1" dirty="0" smtClean="0"/>
          </a:p>
          <a:p>
            <a:pPr marL="0" indent="0">
              <a:buNone/>
            </a:pPr>
            <a:r>
              <a:rPr lang="en-US" sz="2000" dirty="0"/>
              <a:t> </a:t>
            </a:r>
            <a:r>
              <a:rPr lang="en-US" sz="2000" dirty="0" smtClean="0"/>
              <a:t>            </a:t>
            </a:r>
            <a:r>
              <a:rPr lang="en-US" sz="2000" u="sng" dirty="0" smtClean="0"/>
              <a:t>PORTANTO</a:t>
            </a:r>
            <a:r>
              <a:rPr lang="en-US" sz="2000" dirty="0" smtClean="0"/>
              <a:t>, A TRIBUTAÇÃO EQUIVALENTE DA RIQUEZA E DA RENDA IMPLICA EM:   </a:t>
            </a:r>
          </a:p>
          <a:p>
            <a:pPr marL="0" indent="0">
              <a:buNone/>
            </a:pPr>
            <a:r>
              <a:rPr lang="en-US" sz="2000" dirty="0"/>
              <a:t> </a:t>
            </a:r>
            <a:r>
              <a:rPr lang="en-US" sz="2000" dirty="0" smtClean="0"/>
              <a:t>                                                                    </a:t>
            </a:r>
            <a:r>
              <a:rPr lang="en-US" sz="2000" b="1" dirty="0" err="1" smtClean="0">
                <a:effectLst>
                  <a:outerShdw blurRad="38100" dist="38100" dir="2700000" algn="tl">
                    <a:srgbClr val="000000">
                      <a:alpha val="43137"/>
                    </a:srgbClr>
                  </a:outerShdw>
                </a:effectLst>
              </a:rPr>
              <a:t>t</a:t>
            </a:r>
            <a:r>
              <a:rPr lang="en-US" sz="2000" b="1" baseline="-25000" dirty="0" err="1" smtClean="0">
                <a:effectLst>
                  <a:outerShdw blurRad="38100" dist="38100" dir="2700000" algn="tl">
                    <a:srgbClr val="000000">
                      <a:alpha val="43137"/>
                    </a:srgbClr>
                  </a:outerShdw>
                </a:effectLst>
              </a:rPr>
              <a:t>W</a:t>
            </a:r>
            <a:r>
              <a:rPr lang="en-US" sz="2000" b="1" dirty="0" smtClean="0">
                <a:effectLst>
                  <a:outerShdw blurRad="38100" dist="38100" dir="2700000" algn="tl">
                    <a:srgbClr val="000000">
                      <a:alpha val="43137"/>
                    </a:srgbClr>
                  </a:outerShdw>
                </a:effectLst>
              </a:rPr>
              <a:t> .W  =  ∑ t</a:t>
            </a:r>
            <a:r>
              <a:rPr lang="en-US" sz="2000" b="1" baseline="-25000" dirty="0" smtClean="0">
                <a:effectLst>
                  <a:outerShdw blurRad="38100" dist="38100" dir="2700000" algn="tl">
                    <a:srgbClr val="000000">
                      <a:alpha val="43137"/>
                    </a:srgbClr>
                  </a:outerShdw>
                </a:effectLst>
              </a:rPr>
              <a:t>y</a:t>
            </a:r>
            <a:r>
              <a:rPr lang="en-US" sz="2000" b="1" dirty="0" smtClean="0">
                <a:effectLst>
                  <a:outerShdw blurRad="38100" dist="38100" dir="2700000" algn="tl">
                    <a:srgbClr val="000000">
                      <a:alpha val="43137"/>
                    </a:srgbClr>
                  </a:outerShdw>
                </a:effectLst>
              </a:rPr>
              <a:t> .</a:t>
            </a:r>
            <a:r>
              <a:rPr lang="en-US" sz="2000" b="1" dirty="0" err="1" smtClean="0">
                <a:effectLst>
                  <a:outerShdw blurRad="38100" dist="38100" dir="2700000" algn="tl">
                    <a:srgbClr val="000000">
                      <a:alpha val="43137"/>
                    </a:srgbClr>
                  </a:outerShdw>
                </a:effectLst>
              </a:rPr>
              <a:t>R</a:t>
            </a:r>
            <a:r>
              <a:rPr lang="en-US" sz="2000" b="1" baseline="-25000" dirty="0" err="1" smtClean="0">
                <a:effectLst>
                  <a:outerShdw blurRad="38100" dist="38100" dir="2700000" algn="tl">
                    <a:srgbClr val="000000">
                      <a:alpha val="43137"/>
                    </a:srgbClr>
                  </a:outerShdw>
                </a:effectLst>
              </a:rPr>
              <a:t>i</a:t>
            </a:r>
            <a:r>
              <a:rPr lang="en-US" sz="2000" b="1" dirty="0" smtClean="0">
                <a:effectLst>
                  <a:outerShdw blurRad="38100" dist="38100" dir="2700000" algn="tl">
                    <a:srgbClr val="000000">
                      <a:alpha val="43137"/>
                    </a:srgbClr>
                  </a:outerShdw>
                </a:effectLst>
              </a:rPr>
              <a:t> /(1+r)</a:t>
            </a:r>
            <a:r>
              <a:rPr lang="en-US" sz="2000" b="1" baseline="30000" dirty="0" err="1" smtClean="0">
                <a:effectLst>
                  <a:outerShdw blurRad="38100" dist="38100" dir="2700000" algn="tl">
                    <a:srgbClr val="000000">
                      <a:alpha val="43137"/>
                    </a:srgbClr>
                  </a:outerShdw>
                </a:effectLst>
              </a:rPr>
              <a:t>i</a:t>
            </a:r>
            <a:r>
              <a:rPr lang="en-US" sz="2000" dirty="0" smtClean="0"/>
              <a:t> </a:t>
            </a:r>
          </a:p>
          <a:p>
            <a:pPr marL="0" indent="0">
              <a:buNone/>
            </a:pPr>
            <a:endParaRPr lang="en-US" sz="2000" dirty="0" smtClean="0"/>
          </a:p>
          <a:p>
            <a:r>
              <a:rPr lang="en-US" sz="2000" dirty="0" smtClean="0"/>
              <a:t>                                     </a:t>
            </a:r>
            <a:r>
              <a:rPr lang="en-US" sz="2000" u="sng" dirty="0" smtClean="0"/>
              <a:t>SUPONDO</a:t>
            </a:r>
            <a:r>
              <a:rPr lang="en-US" sz="2000" dirty="0" smtClean="0"/>
              <a:t>:    </a:t>
            </a:r>
            <a:r>
              <a:rPr lang="en-US" sz="2000" dirty="0" err="1" smtClean="0"/>
              <a:t>R</a:t>
            </a:r>
            <a:r>
              <a:rPr lang="en-US" sz="2000" baseline="-25000" dirty="0" err="1" smtClean="0"/>
              <a:t>i</a:t>
            </a:r>
            <a:r>
              <a:rPr lang="en-US" sz="2000" dirty="0" smtClean="0"/>
              <a:t> = </a:t>
            </a:r>
            <a:r>
              <a:rPr lang="en-US" sz="2000" dirty="0" err="1" smtClean="0"/>
              <a:t>R</a:t>
            </a:r>
            <a:r>
              <a:rPr lang="en-US" sz="2000" baseline="-25000" dirty="0" err="1" smtClean="0"/>
              <a:t>j</a:t>
            </a:r>
            <a:r>
              <a:rPr lang="en-US" sz="2000" dirty="0" smtClean="0"/>
              <a:t> = R;   TXJ (r) CONSTANTE</a:t>
            </a:r>
          </a:p>
          <a:p>
            <a:r>
              <a:rPr lang="en-US" sz="2000" dirty="0" smtClean="0"/>
              <a:t>                               </a:t>
            </a:r>
            <a:r>
              <a:rPr lang="en-US" sz="2000" u="sng" dirty="0" smtClean="0"/>
              <a:t>RESULTA QUE</a:t>
            </a:r>
            <a:r>
              <a:rPr lang="en-US" sz="2000" dirty="0" smtClean="0"/>
              <a:t>:     </a:t>
            </a:r>
            <a:r>
              <a:rPr lang="en-US" sz="2000" dirty="0" err="1" smtClean="0"/>
              <a:t>t</a:t>
            </a:r>
            <a:r>
              <a:rPr lang="en-US" sz="2000" baseline="-25000" dirty="0" err="1" smtClean="0"/>
              <a:t>W</a:t>
            </a:r>
            <a:r>
              <a:rPr lang="en-US" sz="2000" dirty="0" smtClean="0"/>
              <a:t> .W  =  </a:t>
            </a:r>
            <a:r>
              <a:rPr lang="en-US" sz="2000" dirty="0" err="1" smtClean="0"/>
              <a:t>t</a:t>
            </a:r>
            <a:r>
              <a:rPr lang="en-US" sz="2000" baseline="-25000" dirty="0" err="1" smtClean="0"/>
              <a:t>y</a:t>
            </a:r>
            <a:r>
              <a:rPr lang="en-US" sz="2000" dirty="0" smtClean="0"/>
              <a:t> .R.∑ 1/(1+r)</a:t>
            </a:r>
            <a:r>
              <a:rPr lang="en-US" sz="2000" baseline="30000" dirty="0" err="1" smtClean="0"/>
              <a:t>i</a:t>
            </a:r>
            <a:r>
              <a:rPr lang="en-US" sz="2000" dirty="0" smtClean="0"/>
              <a:t>   =  </a:t>
            </a:r>
            <a:r>
              <a:rPr lang="en-US" sz="2000" dirty="0" err="1" smtClean="0"/>
              <a:t>t</a:t>
            </a:r>
            <a:r>
              <a:rPr lang="en-US" sz="2000" baseline="-25000" dirty="0" err="1" smtClean="0"/>
              <a:t>y</a:t>
            </a:r>
            <a:r>
              <a:rPr lang="en-US" sz="2000" dirty="0" smtClean="0"/>
              <a:t> .R.(1+r)/r</a:t>
            </a:r>
          </a:p>
          <a:p>
            <a:r>
              <a:rPr lang="en-US" sz="2000" dirty="0" smtClean="0"/>
              <a:t>                                         </a:t>
            </a:r>
            <a:r>
              <a:rPr lang="en-US" sz="2000" u="sng" dirty="0" smtClean="0"/>
              <a:t>OU SEJA</a:t>
            </a:r>
            <a:r>
              <a:rPr lang="en-US" sz="2000" dirty="0" smtClean="0"/>
              <a:t>:           </a:t>
            </a:r>
            <a:r>
              <a:rPr lang="en-US" sz="2000" dirty="0" err="1" smtClean="0"/>
              <a:t>t</a:t>
            </a:r>
            <a:r>
              <a:rPr lang="en-US" sz="2000" baseline="-25000" dirty="0" err="1" smtClean="0"/>
              <a:t>y</a:t>
            </a:r>
            <a:r>
              <a:rPr lang="en-US" sz="2000" baseline="-25000" dirty="0" smtClean="0"/>
              <a:t> </a:t>
            </a:r>
            <a:r>
              <a:rPr lang="en-US" sz="2000" dirty="0" smtClean="0"/>
              <a:t> =  </a:t>
            </a:r>
            <a:r>
              <a:rPr lang="en-US" sz="2000" dirty="0" err="1" smtClean="0"/>
              <a:t>t</a:t>
            </a:r>
            <a:r>
              <a:rPr lang="en-US" sz="2000" baseline="-25000" dirty="0" err="1" smtClean="0"/>
              <a:t>W</a:t>
            </a:r>
            <a:r>
              <a:rPr lang="en-US" sz="2000" dirty="0" smtClean="0"/>
              <a:t> .(W/R).[r/(1+r)]</a:t>
            </a:r>
          </a:p>
          <a:p>
            <a:endParaRPr lang="en-US" sz="2000" dirty="0" smtClean="0"/>
          </a:p>
          <a:p>
            <a:r>
              <a:rPr lang="en-US" sz="2000" dirty="0" smtClean="0"/>
              <a:t>                                  </a:t>
            </a:r>
            <a:r>
              <a:rPr lang="en-US" sz="2000" u="sng" dirty="0" smtClean="0"/>
              <a:t>IMPLICANDO</a:t>
            </a:r>
            <a:r>
              <a:rPr lang="en-US" sz="2000" dirty="0" smtClean="0"/>
              <a:t>:         </a:t>
            </a:r>
            <a:r>
              <a:rPr lang="en-US" sz="2000" b="1" dirty="0" err="1" smtClean="0"/>
              <a:t>t</a:t>
            </a:r>
            <a:r>
              <a:rPr lang="en-US" sz="2000" b="1" baseline="-25000" dirty="0" err="1" smtClean="0"/>
              <a:t>y</a:t>
            </a:r>
            <a:r>
              <a:rPr lang="en-US" sz="2000" b="1" dirty="0" smtClean="0"/>
              <a:t>  =  </a:t>
            </a:r>
            <a:r>
              <a:rPr lang="en-US" sz="2000" b="1" dirty="0" err="1" smtClean="0"/>
              <a:t>t</a:t>
            </a:r>
            <a:r>
              <a:rPr lang="en-US" sz="2000" b="1" baseline="-25000" dirty="0" err="1" smtClean="0"/>
              <a:t>W</a:t>
            </a:r>
            <a:r>
              <a:rPr lang="en-US" sz="2000" b="1" dirty="0" smtClean="0"/>
              <a:t> ,   </a:t>
            </a:r>
            <a:r>
              <a:rPr lang="en-US" sz="2000" dirty="0" smtClean="0"/>
              <a:t>POIS SOB (“</a:t>
            </a:r>
            <a:r>
              <a:rPr lang="en-US" sz="2000" dirty="0" err="1" smtClean="0"/>
              <a:t>R</a:t>
            </a:r>
            <a:r>
              <a:rPr lang="en-US" sz="2000" baseline="-25000" dirty="0" err="1" smtClean="0"/>
              <a:t>i</a:t>
            </a:r>
            <a:r>
              <a:rPr lang="en-US" sz="2000" dirty="0" smtClean="0"/>
              <a:t> = R</a:t>
            </a:r>
            <a:r>
              <a:rPr lang="en-US" sz="2000" dirty="0"/>
              <a:t>;</a:t>
            </a:r>
            <a:r>
              <a:rPr lang="en-US" sz="2000" dirty="0" smtClean="0"/>
              <a:t> r”) CONSTANTES:</a:t>
            </a:r>
          </a:p>
          <a:p>
            <a:r>
              <a:rPr lang="en-US" sz="2000" b="1" dirty="0"/>
              <a:t> </a:t>
            </a:r>
            <a:r>
              <a:rPr lang="en-US" sz="2000" b="1" dirty="0" smtClean="0"/>
              <a:t>                                                                                                            </a:t>
            </a:r>
            <a:r>
              <a:rPr lang="en-US" sz="2000" dirty="0" smtClean="0"/>
              <a:t>W = R.(1+r)/r</a:t>
            </a:r>
            <a:endParaRPr lang="pt-B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70000" lnSpcReduction="20000"/>
          </a:bodyPr>
          <a:lstStyle/>
          <a:p>
            <a:pPr algn="just"/>
            <a:r>
              <a:rPr lang="en-US" sz="2000" b="1" u="sng" dirty="0" smtClean="0"/>
              <a:t>CASO 2:</a:t>
            </a:r>
            <a:r>
              <a:rPr lang="en-US" sz="2000" dirty="0" smtClean="0"/>
              <a:t> </a:t>
            </a:r>
            <a:r>
              <a:rPr lang="en-US" sz="2000" b="1" u="sng" dirty="0" smtClean="0"/>
              <a:t>A TRIBUTAÇÃO DA RIQUEZA A CADA PERÍODO (I.E., A CADA ANO)</a:t>
            </a:r>
            <a:r>
              <a:rPr lang="en-US" sz="2000" dirty="0" smtClean="0"/>
              <a:t>. ESSA TRIBUTAÇÃO, POR SUA VEZ, PODE SER VISTA COMO UMA EQUIVALENTE À TRIBUTAÇÃO DA RENDA (SERVIÇO) DO ATIVO, OU SEJA, PODE SER VISTA COM UMA TRIBUTAÇÃO DO RETORNO (“RENDA JUROS”) DA POUPANÇA (= RENDA DO ATIVO):</a:t>
            </a:r>
          </a:p>
          <a:p>
            <a:pPr algn="just"/>
            <a:endParaRPr lang="en-US" sz="2000" dirty="0" smtClean="0"/>
          </a:p>
          <a:p>
            <a:pPr algn="just"/>
            <a:r>
              <a:rPr lang="en-US" sz="2000" dirty="0" smtClean="0"/>
              <a:t>                                                          SEJA: </a:t>
            </a:r>
            <a:r>
              <a:rPr lang="en-US" sz="2000" b="1" dirty="0" smtClean="0"/>
              <a:t> W = ∑</a:t>
            </a:r>
            <a:r>
              <a:rPr lang="en-US" sz="2000" b="1" dirty="0" err="1" smtClean="0"/>
              <a:t>R</a:t>
            </a:r>
            <a:r>
              <a:rPr lang="en-US" sz="2000" b="1" baseline="-25000" dirty="0" err="1" smtClean="0"/>
              <a:t>i</a:t>
            </a:r>
            <a:r>
              <a:rPr lang="en-US" sz="2000" b="1" dirty="0" smtClean="0"/>
              <a:t> /(1+r)</a:t>
            </a:r>
            <a:r>
              <a:rPr lang="en-US" sz="2000" b="1" baseline="30000" dirty="0" err="1" smtClean="0"/>
              <a:t>i</a:t>
            </a:r>
            <a:r>
              <a:rPr lang="en-US" sz="2000" b="1" dirty="0" smtClean="0"/>
              <a:t> </a:t>
            </a:r>
          </a:p>
          <a:p>
            <a:endParaRPr lang="en-US" sz="2000" dirty="0" smtClean="0"/>
          </a:p>
          <a:p>
            <a:r>
              <a:rPr lang="en-US" sz="2000" dirty="0" smtClean="0"/>
              <a:t>COMO </a:t>
            </a:r>
            <a:r>
              <a:rPr lang="en-US" sz="2000" b="1" dirty="0" smtClean="0"/>
              <a:t>“</a:t>
            </a:r>
            <a:r>
              <a:rPr lang="en-US" sz="2000" b="1" dirty="0" err="1" smtClean="0"/>
              <a:t>R</a:t>
            </a:r>
            <a:r>
              <a:rPr lang="en-US" sz="2000" b="1" baseline="-25000" dirty="0" err="1" smtClean="0"/>
              <a:t>i</a:t>
            </a:r>
            <a:r>
              <a:rPr lang="en-US" sz="2000" b="1" dirty="0" smtClean="0"/>
              <a:t>” É O RENDIMENTO DO ATIVO, </a:t>
            </a:r>
            <a:r>
              <a:rPr lang="en-US" sz="2000" dirty="0" smtClean="0"/>
              <a:t>O QUAL FOI ACUMULADO POR POUPANÇAS PASSADAS, </a:t>
            </a:r>
            <a:r>
              <a:rPr lang="en-US" sz="2000" b="1" dirty="0" smtClean="0"/>
              <a:t>RESULTA QUE </a:t>
            </a:r>
            <a:r>
              <a:rPr lang="en-US" sz="2000" b="1" dirty="0" err="1" smtClean="0"/>
              <a:t>R</a:t>
            </a:r>
            <a:r>
              <a:rPr lang="en-US" sz="2000" b="1" baseline="-25000" dirty="0" err="1" smtClean="0"/>
              <a:t>i</a:t>
            </a:r>
            <a:r>
              <a:rPr lang="en-US" sz="2000" b="1" baseline="-25000" dirty="0" smtClean="0"/>
              <a:t> </a:t>
            </a:r>
            <a:r>
              <a:rPr lang="en-US" sz="2000" b="1" dirty="0" smtClean="0"/>
              <a:t>TAMBÉM É IMPLICITAMENTE O RETORNO ANUAL DA POUPANÇA</a:t>
            </a:r>
            <a:r>
              <a:rPr lang="en-US" sz="2000" dirty="0" smtClean="0"/>
              <a:t>. ASSIM SENDO,  </a:t>
            </a:r>
            <a:r>
              <a:rPr lang="en-US" sz="2000" b="1" dirty="0" smtClean="0"/>
              <a:t>TRIBUTAR EXPLICITAMENTE A RIQUEZA  A CADA ANO  (</a:t>
            </a:r>
            <a:r>
              <a:rPr lang="en-US" sz="2000" b="1" dirty="0"/>
              <a:t>EM:  </a:t>
            </a:r>
            <a:r>
              <a:rPr lang="en-US" sz="2000" b="1" dirty="0" err="1"/>
              <a:t>t</a:t>
            </a:r>
            <a:r>
              <a:rPr lang="en-US" sz="2000" b="1" baseline="-25000" dirty="0" err="1"/>
              <a:t>W</a:t>
            </a:r>
            <a:r>
              <a:rPr lang="en-US" sz="2000" b="1" dirty="0"/>
              <a:t> .</a:t>
            </a:r>
            <a:r>
              <a:rPr lang="en-US" sz="2000" b="1" dirty="0" smtClean="0"/>
              <a:t>W) SIGNIFICA TAMBÉM TRIBUTAR IMPLICITAMENTE O RETORNO ANUAL DA POUPANÇA</a:t>
            </a:r>
            <a:r>
              <a:rPr lang="en-US" sz="2000" dirty="0"/>
              <a:t> </a:t>
            </a:r>
            <a:r>
              <a:rPr lang="en-US" sz="2000" dirty="0" smtClean="0"/>
              <a:t>(CUJA RECEITA  IMPLÍCTA DESSE  IMPOSTO  SOBRE A POUPANÇA SERIA: </a:t>
            </a:r>
            <a:r>
              <a:rPr lang="en-US" sz="2000" b="1" dirty="0" smtClean="0"/>
              <a:t>  </a:t>
            </a:r>
            <a:r>
              <a:rPr lang="en-US" sz="2000" b="1" dirty="0" err="1" smtClean="0"/>
              <a:t>t</a:t>
            </a:r>
            <a:r>
              <a:rPr lang="en-US" sz="2000" b="1" baseline="-25000" dirty="0" err="1" smtClean="0"/>
              <a:t>S</a:t>
            </a:r>
            <a:r>
              <a:rPr lang="en-US" sz="2000" b="1" dirty="0" smtClean="0"/>
              <a:t> .</a:t>
            </a:r>
            <a:r>
              <a:rPr lang="en-US" sz="2000" b="1" dirty="0" err="1" smtClean="0"/>
              <a:t>R</a:t>
            </a:r>
            <a:r>
              <a:rPr lang="en-US" sz="2000" b="1" baseline="-25000" dirty="0" err="1" smtClean="0"/>
              <a:t>i</a:t>
            </a:r>
            <a:r>
              <a:rPr lang="en-US" sz="2000" b="1" dirty="0" smtClean="0"/>
              <a:t> </a:t>
            </a:r>
            <a:r>
              <a:rPr lang="en-US" sz="2000" dirty="0" smtClean="0"/>
              <a:t>).</a:t>
            </a:r>
          </a:p>
          <a:p>
            <a:endParaRPr lang="en-US" sz="2000" dirty="0" smtClean="0"/>
          </a:p>
          <a:p>
            <a:pPr algn="just"/>
            <a:r>
              <a:rPr lang="en-US" sz="2000" u="sng" dirty="0" smtClean="0"/>
              <a:t>PORTANTO, A TAXA EFETIVA DO TRIBUTO IMPLÍCITO SOBRE A POUPANÇA QUE RESULTARIA NA MESMA ARRECADAÇÃO QUE UM TRIBUTO ANUAL EXPÍCITO SOBRE A RIQUEZA OBTÉM É</a:t>
            </a:r>
            <a:r>
              <a:rPr lang="en-US" sz="2000" dirty="0" smtClean="0"/>
              <a:t>:</a:t>
            </a:r>
          </a:p>
          <a:p>
            <a:pPr algn="just"/>
            <a:r>
              <a:rPr lang="en-US" sz="2000" dirty="0" smtClean="0"/>
              <a:t>                                                                 </a:t>
            </a:r>
            <a:r>
              <a:rPr lang="en-US" sz="2000" b="1" dirty="0" smtClean="0"/>
              <a:t> </a:t>
            </a:r>
            <a:r>
              <a:rPr lang="en-US" sz="2000" b="1" dirty="0" err="1" smtClean="0"/>
              <a:t>t</a:t>
            </a:r>
            <a:r>
              <a:rPr lang="en-US" sz="2000" b="1" baseline="-25000" dirty="0" err="1" smtClean="0"/>
              <a:t>W</a:t>
            </a:r>
            <a:r>
              <a:rPr lang="en-US" sz="2000" b="1" dirty="0" smtClean="0"/>
              <a:t> .W =  </a:t>
            </a:r>
            <a:r>
              <a:rPr lang="en-US" sz="2000" b="1" dirty="0" err="1" smtClean="0"/>
              <a:t>t</a:t>
            </a:r>
            <a:r>
              <a:rPr lang="en-US" sz="2000" b="1" baseline="-25000" dirty="0" err="1" smtClean="0"/>
              <a:t>S</a:t>
            </a:r>
            <a:r>
              <a:rPr lang="en-US" sz="2000" b="1" dirty="0" smtClean="0"/>
              <a:t> .</a:t>
            </a:r>
            <a:r>
              <a:rPr lang="en-US" sz="2000" b="1" dirty="0" err="1" smtClean="0"/>
              <a:t>R</a:t>
            </a:r>
            <a:r>
              <a:rPr lang="en-US" sz="2000" b="1" baseline="-25000" dirty="0" err="1" smtClean="0"/>
              <a:t>i</a:t>
            </a:r>
            <a:r>
              <a:rPr lang="en-US" sz="2000" b="1" dirty="0" smtClean="0"/>
              <a:t> </a:t>
            </a:r>
          </a:p>
          <a:p>
            <a:pPr>
              <a:buNone/>
            </a:pPr>
            <a:r>
              <a:rPr lang="en-US" sz="2000" b="1" dirty="0" smtClean="0"/>
              <a:t>       </a:t>
            </a:r>
          </a:p>
          <a:p>
            <a:pPr>
              <a:buNone/>
            </a:pPr>
            <a:r>
              <a:rPr lang="en-US" sz="2000" b="1" dirty="0"/>
              <a:t> </a:t>
            </a:r>
            <a:r>
              <a:rPr lang="en-US" sz="2000" b="1" dirty="0" smtClean="0"/>
              <a:t>       </a:t>
            </a:r>
            <a:r>
              <a:rPr lang="en-US" sz="2000" dirty="0" smtClean="0"/>
              <a:t> PORTANTO,</a:t>
            </a:r>
            <a:r>
              <a:rPr lang="en-US" sz="2000" b="1" dirty="0" smtClean="0"/>
              <a:t> </a:t>
            </a:r>
            <a:r>
              <a:rPr lang="en-US" sz="2000" dirty="0" smtClean="0"/>
              <a:t>O TRIBUTO IMPLÍCITO SOBRE A POUPANÇA QUE RESULTA DA TRIBUTAÇÃO EXPLÍCITA DA RIQUEZA É:</a:t>
            </a:r>
          </a:p>
          <a:p>
            <a:pPr>
              <a:buNone/>
            </a:pPr>
            <a:r>
              <a:rPr lang="en-US" sz="2000" b="1" dirty="0" smtClean="0"/>
              <a:t>                                                                           </a:t>
            </a:r>
            <a:r>
              <a:rPr lang="en-US" sz="2000" b="1" dirty="0" err="1" smtClean="0"/>
              <a:t>t</a:t>
            </a:r>
            <a:r>
              <a:rPr lang="en-US" sz="2000" b="1" baseline="-25000" dirty="0" err="1" smtClean="0"/>
              <a:t>S</a:t>
            </a:r>
            <a:r>
              <a:rPr lang="en-US" sz="2000" b="1" dirty="0" smtClean="0"/>
              <a:t> (EFETIVA) = </a:t>
            </a:r>
            <a:r>
              <a:rPr lang="en-US" sz="2000" b="1" dirty="0" err="1" smtClean="0"/>
              <a:t>t</a:t>
            </a:r>
            <a:r>
              <a:rPr lang="en-US" sz="2000" b="1" baseline="-25000" dirty="0" err="1" smtClean="0"/>
              <a:t>W</a:t>
            </a:r>
            <a:r>
              <a:rPr lang="en-US" sz="2000" b="1" dirty="0" smtClean="0"/>
              <a:t> .(W/ </a:t>
            </a:r>
            <a:r>
              <a:rPr lang="en-US" sz="2000" b="1" dirty="0" err="1" smtClean="0"/>
              <a:t>R</a:t>
            </a:r>
            <a:r>
              <a:rPr lang="en-US" sz="2000" b="1" baseline="-25000" dirty="0" err="1" smtClean="0"/>
              <a:t>i</a:t>
            </a:r>
            <a:r>
              <a:rPr lang="en-US" sz="2000" b="1" dirty="0" smtClean="0"/>
              <a:t> )</a:t>
            </a:r>
            <a:r>
              <a:rPr lang="en-US" sz="2000" dirty="0" smtClean="0"/>
              <a:t>,                      </a:t>
            </a:r>
          </a:p>
          <a:p>
            <a:pPr>
              <a:buNone/>
            </a:pPr>
            <a:r>
              <a:rPr lang="en-US" sz="2000" dirty="0"/>
              <a:t> </a:t>
            </a:r>
            <a:r>
              <a:rPr lang="en-US" sz="2000" dirty="0" smtClean="0"/>
              <a:t>                                     </a:t>
            </a:r>
          </a:p>
          <a:p>
            <a:pPr>
              <a:buNone/>
            </a:pPr>
            <a:r>
              <a:rPr lang="en-US" sz="2000" dirty="0"/>
              <a:t> </a:t>
            </a:r>
            <a:r>
              <a:rPr lang="en-US" sz="2000" dirty="0" smtClean="0"/>
              <a:t>                                                     </a:t>
            </a:r>
            <a:r>
              <a:rPr lang="en-US" sz="2000" u="sng" dirty="0" smtClean="0"/>
              <a:t>OU SEJA</a:t>
            </a:r>
            <a:r>
              <a:rPr lang="en-US" sz="2000" dirty="0" smtClean="0"/>
              <a:t>:   </a:t>
            </a:r>
            <a:r>
              <a:rPr lang="en-US" sz="2000" b="1" dirty="0" err="1" smtClean="0"/>
              <a:t>t</a:t>
            </a:r>
            <a:r>
              <a:rPr lang="en-US" sz="2000" b="1" baseline="-25000" dirty="0" err="1" smtClean="0"/>
              <a:t>S</a:t>
            </a:r>
            <a:r>
              <a:rPr lang="en-US" sz="2000" b="1" dirty="0" smtClean="0"/>
              <a:t> (EFETIVA) &gt; </a:t>
            </a:r>
            <a:r>
              <a:rPr lang="en-US" sz="2000" b="1" dirty="0" err="1" smtClean="0"/>
              <a:t>t</a:t>
            </a:r>
            <a:r>
              <a:rPr lang="en-US" sz="2000" b="1" baseline="-25000" dirty="0" err="1" smtClean="0"/>
              <a:t>W</a:t>
            </a:r>
            <a:r>
              <a:rPr lang="en-US" sz="2000" b="1" dirty="0" smtClean="0"/>
              <a:t> </a:t>
            </a:r>
            <a:r>
              <a:rPr lang="en-US" sz="2000" dirty="0" smtClean="0"/>
              <a:t>, POIS  W &gt;  </a:t>
            </a:r>
            <a:r>
              <a:rPr lang="en-US" sz="2000" dirty="0" err="1" smtClean="0"/>
              <a:t>R</a:t>
            </a:r>
            <a:r>
              <a:rPr lang="en-US" sz="2000" baseline="-25000" dirty="0" err="1" smtClean="0"/>
              <a:t>i</a:t>
            </a:r>
            <a:endParaRPr lang="en-US" sz="2000" dirty="0" smtClean="0"/>
          </a:p>
          <a:p>
            <a:endParaRPr lang="en-US" sz="2000" dirty="0" smtClean="0"/>
          </a:p>
          <a:p>
            <a:pPr algn="just"/>
            <a:r>
              <a:rPr lang="en-US" sz="2000" b="1" dirty="0" smtClean="0">
                <a:effectLst>
                  <a:outerShdw blurRad="38100" dist="38100" dir="2700000" algn="tl">
                    <a:srgbClr val="000000">
                      <a:alpha val="43137"/>
                    </a:srgbClr>
                  </a:outerShdw>
                </a:effectLst>
              </a:rPr>
              <a:t>EM SUMA, UM TRIBUTO SOBRE A RIQUEZA REDUZ  O  REDIMENTO APROPRIADO DO ATIVO-RIQUEZA  E, ASSIM, IMPLICITAMENTE REDUZ O RETORNO SOBRE A POUPANÇA E, POR ISSO, DESINCENTIVA A POUPANÇA. ALTERNATIVAMENTE, COMO OS CASOS (1) E (2) ACIMA MOSTRAM, TRIBUTAR A RIQUEZA TEM O MESMO EFEITO QUE TRIBUTAR A RENDA QUE ELA GERA.</a:t>
            </a:r>
          </a:p>
          <a:p>
            <a:pPr algn="just"/>
            <a:endParaRPr lang="en-US" sz="2000" dirty="0" smtClean="0"/>
          </a:p>
          <a:p>
            <a:pPr algn="just"/>
            <a:r>
              <a:rPr lang="en-US" sz="2000" dirty="0" smtClean="0"/>
              <a:t>SE UM INDIVÍDUO OBTÉM UM RETORNO TOTAL (BRUTO) “R</a:t>
            </a:r>
            <a:r>
              <a:rPr lang="en-US" sz="2000" baseline="-25000" dirty="0" smtClean="0"/>
              <a:t>B</a:t>
            </a:r>
            <a:r>
              <a:rPr lang="en-US" sz="2000" dirty="0" smtClean="0"/>
              <a:t>” SOBRE UM ATIVO-RIQUEZA (“POUPANÇAS ACUMULADAS”), ENTÃO O RENDIMENTO LÍQUIDO  DAS RENDAS GERADAS PELA RIQUEZA QUE  SE OBTÉM POR HAVER TRIBUTAÇÃO ANUAL DA RIQUEZA SERÁ:</a:t>
            </a:r>
          </a:p>
          <a:p>
            <a:pPr algn="just"/>
            <a:r>
              <a:rPr lang="en-US" sz="2000" b="1" dirty="0" smtClean="0"/>
              <a:t>                                                                       R</a:t>
            </a:r>
            <a:r>
              <a:rPr lang="en-US" sz="2000" b="1" baseline="-25000" dirty="0" smtClean="0"/>
              <a:t>LÍQUIDO</a:t>
            </a:r>
            <a:r>
              <a:rPr lang="en-US" sz="2000" b="1" dirty="0" smtClean="0"/>
              <a:t> </a:t>
            </a:r>
            <a:r>
              <a:rPr lang="en-US" sz="2000" b="1" dirty="0"/>
              <a:t>= </a:t>
            </a:r>
            <a:r>
              <a:rPr lang="en-US" sz="2000" b="1" dirty="0" smtClean="0"/>
              <a:t>R</a:t>
            </a:r>
            <a:r>
              <a:rPr lang="en-US" sz="2000" b="1" baseline="-25000" dirty="0" smtClean="0"/>
              <a:t>BRUTO</a:t>
            </a:r>
            <a:r>
              <a:rPr lang="en-US" sz="2000" b="1" dirty="0" smtClean="0"/>
              <a:t> </a:t>
            </a:r>
            <a:r>
              <a:rPr lang="en-US" sz="2000" b="1" dirty="0"/>
              <a:t>(1 - </a:t>
            </a:r>
            <a:r>
              <a:rPr lang="en-US" sz="2000" b="1" dirty="0" err="1" smtClean="0"/>
              <a:t>t</a:t>
            </a:r>
            <a:r>
              <a:rPr lang="en-US" sz="2000" b="1" baseline="-25000" dirty="0" err="1"/>
              <a:t>S</a:t>
            </a:r>
            <a:r>
              <a:rPr lang="en-US" sz="2000" b="1" dirty="0" smtClean="0"/>
              <a:t>),           </a:t>
            </a:r>
            <a:r>
              <a:rPr lang="en-US" sz="2000" dirty="0" smtClean="0"/>
              <a:t>MAS </a:t>
            </a:r>
            <a:r>
              <a:rPr lang="en-US" sz="2000" dirty="0"/>
              <a:t>COMO</a:t>
            </a:r>
            <a:r>
              <a:rPr lang="en-US" sz="2000" dirty="0" smtClean="0"/>
              <a:t>:   </a:t>
            </a:r>
            <a:r>
              <a:rPr lang="en-US" sz="2000" b="1" dirty="0" err="1"/>
              <a:t>t</a:t>
            </a:r>
            <a:r>
              <a:rPr lang="en-US" sz="2000" b="1" baseline="-25000" dirty="0" err="1"/>
              <a:t>S</a:t>
            </a:r>
            <a:r>
              <a:rPr lang="en-US" sz="2000" b="1" dirty="0"/>
              <a:t> </a:t>
            </a:r>
            <a:r>
              <a:rPr lang="en-US" sz="2000" b="1" dirty="0" smtClean="0"/>
              <a:t> </a:t>
            </a:r>
            <a:r>
              <a:rPr lang="en-US" sz="2000" b="1" dirty="0"/>
              <a:t>= </a:t>
            </a:r>
            <a:r>
              <a:rPr lang="en-US" sz="2000" b="1" dirty="0" err="1"/>
              <a:t>t</a:t>
            </a:r>
            <a:r>
              <a:rPr lang="en-US" sz="2000" b="1" baseline="-25000" dirty="0" err="1"/>
              <a:t>W</a:t>
            </a:r>
            <a:r>
              <a:rPr lang="en-US" sz="2000" b="1" dirty="0"/>
              <a:t> .(W/ </a:t>
            </a:r>
            <a:r>
              <a:rPr lang="en-US" sz="2000" b="1" dirty="0" err="1" smtClean="0"/>
              <a:t>R</a:t>
            </a:r>
            <a:r>
              <a:rPr lang="en-US" sz="2000" b="1" baseline="-25000" dirty="0" err="1" smtClean="0"/>
              <a:t>i</a:t>
            </a:r>
            <a:r>
              <a:rPr lang="en-US" sz="2000" b="1" dirty="0" smtClean="0"/>
              <a:t>)</a:t>
            </a:r>
            <a:r>
              <a:rPr lang="en-US" sz="2000" dirty="0" smtClean="0"/>
              <a:t>    </a:t>
            </a:r>
          </a:p>
          <a:p>
            <a:pPr algn="just"/>
            <a:r>
              <a:rPr lang="en-US" sz="2000" dirty="0" smtClean="0"/>
              <a:t>       </a:t>
            </a:r>
          </a:p>
          <a:p>
            <a:pPr algn="just"/>
            <a:r>
              <a:rPr lang="en-US" sz="2000" dirty="0" smtClean="0"/>
              <a:t>                                          </a:t>
            </a:r>
            <a:r>
              <a:rPr lang="en-US" sz="2000" u="sng" dirty="0" smtClean="0"/>
              <a:t>RESULTA QUE</a:t>
            </a:r>
            <a:r>
              <a:rPr lang="en-US" sz="2000" dirty="0" smtClean="0"/>
              <a:t>:   </a:t>
            </a:r>
            <a:r>
              <a:rPr lang="en-US" sz="2000" b="1" dirty="0" smtClean="0"/>
              <a:t>R</a:t>
            </a:r>
            <a:r>
              <a:rPr lang="en-US" sz="2000" b="1" baseline="-25000" dirty="0" smtClean="0"/>
              <a:t>LÍQ</a:t>
            </a:r>
            <a:r>
              <a:rPr lang="en-US" sz="2000" b="1" dirty="0" smtClean="0"/>
              <a:t> = R</a:t>
            </a:r>
            <a:r>
              <a:rPr lang="en-US" sz="2000" b="1" baseline="-25000" dirty="0" smtClean="0"/>
              <a:t>B</a:t>
            </a:r>
            <a:r>
              <a:rPr lang="en-US" sz="2000" b="1" dirty="0" smtClean="0"/>
              <a:t> (1 - </a:t>
            </a:r>
            <a:r>
              <a:rPr lang="en-US" sz="2000" b="1" dirty="0" err="1" smtClean="0"/>
              <a:t>t</a:t>
            </a:r>
            <a:r>
              <a:rPr lang="en-US" sz="2000" b="1" baseline="-25000" dirty="0" err="1" smtClean="0"/>
              <a:t>W</a:t>
            </a:r>
            <a:r>
              <a:rPr lang="en-US" sz="2000" b="1" dirty="0" smtClean="0"/>
              <a:t> .W/</a:t>
            </a:r>
            <a:r>
              <a:rPr lang="en-US" sz="2000" b="1" dirty="0" err="1" smtClean="0"/>
              <a:t>R</a:t>
            </a:r>
            <a:r>
              <a:rPr lang="en-US" sz="2000" b="1" baseline="-25000" dirty="0" err="1" smtClean="0"/>
              <a:t>i</a:t>
            </a:r>
            <a:r>
              <a:rPr lang="en-US" sz="2000" b="1" dirty="0" smtClean="0"/>
              <a:t>)  =  </a:t>
            </a:r>
            <a:r>
              <a:rPr lang="en-US" sz="2000" dirty="0" smtClean="0"/>
              <a:t>RETORNO LÍQUIDO (IMPLÍCITO) SOBRE POUPANÇA</a:t>
            </a:r>
            <a:r>
              <a:rPr lang="en-US" sz="2000" b="1" dirty="0" smtClean="0"/>
              <a:t> </a:t>
            </a:r>
          </a:p>
          <a:p>
            <a:pPr algn="just"/>
            <a:r>
              <a:rPr lang="en-US" sz="2000" b="1" dirty="0" smtClean="0"/>
              <a:t> </a:t>
            </a:r>
            <a:r>
              <a:rPr lang="en-US" sz="2000" dirty="0" smtClean="0"/>
              <a:t>  </a:t>
            </a:r>
          </a:p>
          <a:p>
            <a:pPr algn="just"/>
            <a:r>
              <a:rPr lang="en-US" sz="2000" u="sng" dirty="0" smtClean="0"/>
              <a:t>PORTANTO, EM TERMOS DE TX DE RETORNO DA POUPANÇA</a:t>
            </a:r>
            <a:r>
              <a:rPr lang="en-US" sz="2000" dirty="0" smtClean="0"/>
              <a:t>:    </a:t>
            </a:r>
            <a:r>
              <a:rPr lang="en-US" sz="2000" b="1" dirty="0" err="1" smtClean="0"/>
              <a:t>r</a:t>
            </a:r>
            <a:r>
              <a:rPr lang="en-US" sz="2000" b="1" baseline="-25000" dirty="0" err="1" smtClean="0"/>
              <a:t>LÍQ</a:t>
            </a:r>
            <a:r>
              <a:rPr lang="en-US" sz="2000" b="1" dirty="0" smtClean="0"/>
              <a:t>  </a:t>
            </a:r>
            <a:r>
              <a:rPr lang="en-US" sz="2000" b="1" dirty="0"/>
              <a:t>=  </a:t>
            </a:r>
            <a:r>
              <a:rPr lang="en-US" sz="2000" b="1" dirty="0" err="1"/>
              <a:t>r</a:t>
            </a:r>
            <a:r>
              <a:rPr lang="en-US" sz="2000" b="1" baseline="-25000" dirty="0" err="1"/>
              <a:t>B</a:t>
            </a:r>
            <a:r>
              <a:rPr lang="en-US" sz="2000" b="1" dirty="0"/>
              <a:t> .[1 </a:t>
            </a:r>
            <a:r>
              <a:rPr lang="en-US" sz="2000" dirty="0"/>
              <a:t> </a:t>
            </a:r>
            <a:r>
              <a:rPr lang="en-US" sz="2000" b="1" dirty="0"/>
              <a:t>- </a:t>
            </a:r>
            <a:r>
              <a:rPr lang="en-US" sz="2000" b="1" dirty="0" err="1"/>
              <a:t>t</a:t>
            </a:r>
            <a:r>
              <a:rPr lang="en-US" sz="2000" b="1" baseline="-25000" dirty="0" err="1"/>
              <a:t>W</a:t>
            </a:r>
            <a:r>
              <a:rPr lang="en-US" sz="2000" b="1" dirty="0"/>
              <a:t> .(W/ </a:t>
            </a:r>
            <a:r>
              <a:rPr lang="en-US" sz="2000" b="1" dirty="0" err="1" smtClean="0"/>
              <a:t>R</a:t>
            </a:r>
            <a:r>
              <a:rPr lang="en-US" sz="2000" b="1" baseline="-25000" dirty="0" err="1" smtClean="0"/>
              <a:t>i</a:t>
            </a:r>
            <a:r>
              <a:rPr lang="en-US" sz="2000" b="1" dirty="0" smtClean="0"/>
              <a:t>)]</a:t>
            </a:r>
            <a:endParaRPr lang="en-US" sz="2000" dirty="0" smtClean="0"/>
          </a:p>
          <a:p>
            <a:endParaRPr lang="pt-B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lstStyle/>
          <a:p>
            <a:pPr algn="just"/>
            <a:r>
              <a:rPr lang="pt-BR" sz="2000" b="1" u="sng" dirty="0" smtClean="0">
                <a:effectLst>
                  <a:outerShdw blurRad="38100" dist="38100" dir="2700000" algn="tl">
                    <a:srgbClr val="000000">
                      <a:alpha val="43137"/>
                    </a:srgbClr>
                  </a:outerShdw>
                </a:effectLst>
              </a:rPr>
              <a:t>CONCLUSÃO SOBRE TRIBUTAÇÃO DA RIQUEZA EM TERMOS DOS FLUXOS DE RENDA DERIVADOS DA RIQUEZA E IMPACTOS SOBRE DECISÃO DE POUPANÇA (CONSUMO) E DECISÃO DE TRABALHO</a:t>
            </a:r>
            <a:r>
              <a:rPr lang="pt-BR" sz="2000" b="1" dirty="0" smtClean="0">
                <a:effectLst>
                  <a:outerShdw blurRad="38100" dist="38100" dir="2700000" algn="tl">
                    <a:srgbClr val="000000">
                      <a:alpha val="43137"/>
                    </a:srgbClr>
                  </a:outerShdw>
                </a:effectLst>
              </a:rPr>
              <a:t>:</a:t>
            </a:r>
          </a:p>
          <a:p>
            <a:endParaRPr lang="pt-BR" dirty="0" smtClean="0"/>
          </a:p>
          <a:p>
            <a:pPr marL="0" indent="0">
              <a:buNone/>
            </a:pPr>
            <a:r>
              <a:rPr lang="pt-BR" dirty="0"/>
              <a:t> </a:t>
            </a:r>
            <a:r>
              <a:rPr lang="pt-BR" dirty="0" smtClean="0"/>
              <a:t> </a:t>
            </a:r>
            <a:endParaRPr lang="pt-BR" dirty="0"/>
          </a:p>
          <a:p>
            <a:endParaRPr lang="pt-BR" dirty="0"/>
          </a:p>
        </p:txBody>
      </p:sp>
    </p:spTree>
    <p:extLst>
      <p:ext uri="{BB962C8B-B14F-4D97-AF65-F5344CB8AC3E}">
        <p14:creationId xmlns:p14="http://schemas.microsoft.com/office/powerpoint/2010/main" val="2414210804"/>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1320</TotalTime>
  <Words>5042</Words>
  <Application>Microsoft Office PowerPoint</Application>
  <PresentationFormat>Apresentação na tela (4:3)</PresentationFormat>
  <Paragraphs>414</Paragraphs>
  <Slides>24</Slides>
  <Notes>1</Notes>
  <HiddenSlides>0</HiddenSlides>
  <MMClips>0</MMClips>
  <ScaleCrop>false</ScaleCrop>
  <HeadingPairs>
    <vt:vector size="4" baseType="variant">
      <vt:variant>
        <vt:lpstr>Tema</vt:lpstr>
      </vt:variant>
      <vt:variant>
        <vt:i4>1</vt:i4>
      </vt:variant>
      <vt:variant>
        <vt:lpstr>Títulos de slides</vt:lpstr>
      </vt:variant>
      <vt:variant>
        <vt:i4>24</vt:i4>
      </vt:variant>
    </vt:vector>
  </HeadingPairs>
  <TitlesOfParts>
    <vt:vector size="25" baseType="lpstr">
      <vt:lpstr>Tema do Office</vt:lpstr>
      <vt:lpstr>TRIBUTAÇÃO DA RIQUEZA &amp; PROPRIEDADE</vt:lpstr>
      <vt:lpstr>POR QUE TRIBUTAR A RIQUEZA?</vt:lpstr>
      <vt:lpstr>Apresentação do PowerPoint</vt:lpstr>
      <vt:lpstr>Apresentação do PowerPoint</vt:lpstr>
      <vt:lpstr>Apresentação do PowerPoint</vt:lpstr>
      <vt:lpstr>MENSURAÇÃO E TRIBUTAÇÃO DA RIQUEZA</vt:lpstr>
      <vt:lpstr>Apresentação do PowerPoint</vt:lpstr>
      <vt:lpstr>Apresentação do PowerPoint</vt:lpstr>
      <vt:lpstr>Apresentação do PowerPoint</vt:lpstr>
      <vt:lpstr>IMPACTOS SOBRE A POUPANÇA DEVIDOS À TRIBUTAÇÃO DA RIQUEZA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TRIBUTAÇÃO DE IMÓVEIS</vt:lpstr>
      <vt:lpstr>Apresentação do PowerPoint</vt:lpstr>
      <vt:lpstr>Apresentação do PowerPoint</vt:lpstr>
      <vt:lpstr>Apresentação do PowerPoint</vt:lpstr>
      <vt:lpstr>Apresentação do PowerPoint</vt:lpstr>
      <vt:lpstr>Apresentação do PowerPoint</vt:lpstr>
      <vt:lpstr>BIBLIOGRAFIA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TRIBUTACÃO DA RIQUEZA &amp; PROPRIEDADE</dc:title>
  <dc:creator>sbender</dc:creator>
  <cp:lastModifiedBy>Siegfried Bender</cp:lastModifiedBy>
  <cp:revision>241</cp:revision>
  <dcterms:created xsi:type="dcterms:W3CDTF">2010-10-25T12:47:00Z</dcterms:created>
  <dcterms:modified xsi:type="dcterms:W3CDTF">2011-05-31T05:45:11Z</dcterms:modified>
</cp:coreProperties>
</file>