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349" r:id="rId2"/>
    <p:sldId id="363" r:id="rId3"/>
    <p:sldId id="364" r:id="rId4"/>
    <p:sldId id="365" r:id="rId5"/>
    <p:sldId id="366" r:id="rId6"/>
    <p:sldId id="367" r:id="rId7"/>
    <p:sldId id="336" r:id="rId8"/>
    <p:sldId id="337" r:id="rId9"/>
    <p:sldId id="338" r:id="rId10"/>
    <p:sldId id="339" r:id="rId11"/>
    <p:sldId id="340" r:id="rId12"/>
    <p:sldId id="341" r:id="rId13"/>
    <p:sldId id="343" r:id="rId14"/>
    <p:sldId id="344" r:id="rId15"/>
    <p:sldId id="345" r:id="rId16"/>
    <p:sldId id="1027" r:id="rId17"/>
    <p:sldId id="1028" r:id="rId18"/>
    <p:sldId id="1029" r:id="rId19"/>
    <p:sldId id="1030" r:id="rId20"/>
    <p:sldId id="1031" r:id="rId21"/>
    <p:sldId id="1032" r:id="rId22"/>
    <p:sldId id="1033" r:id="rId23"/>
    <p:sldId id="346" r:id="rId24"/>
    <p:sldId id="324" r:id="rId25"/>
    <p:sldId id="325" r:id="rId26"/>
    <p:sldId id="326" r:id="rId27"/>
    <p:sldId id="327" r:id="rId28"/>
    <p:sldId id="328" r:id="rId29"/>
    <p:sldId id="329" r:id="rId30"/>
    <p:sldId id="330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34"/>
    <p:restoredTop sz="96327"/>
  </p:normalViewPr>
  <p:slideViewPr>
    <p:cSldViewPr snapToGrid="0" snapToObjects="1">
      <p:cViewPr varScale="1">
        <p:scale>
          <a:sx n="130" d="100"/>
          <a:sy n="130" d="100"/>
        </p:scale>
        <p:origin x="1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BB4B1-C26D-8B4F-8743-E859F6AFA690}" type="doc">
      <dgm:prSet loTypeId="urn:microsoft.com/office/officeart/2009/layout/ReverseList" loCatId="" qsTypeId="urn:microsoft.com/office/officeart/2005/8/quickstyle/3D3" qsCatId="3D" csTypeId="urn:microsoft.com/office/officeart/2005/8/colors/accent1_2" csCatId="accent1" phldr="1"/>
      <dgm:spPr/>
    </dgm:pt>
    <dgm:pt modelId="{97800F58-8487-3347-B76A-69C7A0EE3BC0}">
      <dgm:prSet phldrT="[Text]"/>
      <dgm:spPr/>
      <dgm:t>
        <a:bodyPr/>
        <a:lstStyle/>
        <a:p>
          <a:r>
            <a:rPr lang="pt-BR" b="1" dirty="0"/>
            <a:t>Organização</a:t>
          </a:r>
          <a:br>
            <a:rPr lang="pt-BR" dirty="0"/>
          </a:br>
          <a:br>
            <a:rPr lang="pt-BR" dirty="0"/>
          </a:br>
          <a:r>
            <a:rPr lang="pt-BR" dirty="0"/>
            <a:t>- Objetivos</a:t>
          </a:r>
          <a:br>
            <a:rPr lang="pt-BR" dirty="0"/>
          </a:br>
          <a:r>
            <a:rPr lang="pt-BR" dirty="0"/>
            <a:t>- Estratégias</a:t>
          </a:r>
        </a:p>
      </dgm:t>
    </dgm:pt>
    <dgm:pt modelId="{27A04D2E-BA53-D249-BADB-9BF78C4717B2}" type="parTrans" cxnId="{3144DC61-8F00-364C-89E7-18C22B80BBD6}">
      <dgm:prSet/>
      <dgm:spPr/>
      <dgm:t>
        <a:bodyPr/>
        <a:lstStyle/>
        <a:p>
          <a:endParaRPr lang="pt-BR"/>
        </a:p>
      </dgm:t>
    </dgm:pt>
    <dgm:pt modelId="{0ADE7E73-E8B9-EF4F-A590-391667373ECB}" type="sibTrans" cxnId="{3144DC61-8F00-364C-89E7-18C22B80BBD6}">
      <dgm:prSet/>
      <dgm:spPr/>
      <dgm:t>
        <a:bodyPr/>
        <a:lstStyle/>
        <a:p>
          <a:endParaRPr lang="pt-BR"/>
        </a:p>
      </dgm:t>
    </dgm:pt>
    <dgm:pt modelId="{76572C3A-3BE6-5341-9524-3A137A34B61F}">
      <dgm:prSet phldrT="[Text]"/>
      <dgm:spPr/>
      <dgm:t>
        <a:bodyPr/>
        <a:lstStyle/>
        <a:p>
          <a:r>
            <a:rPr lang="pt-BR" b="1" dirty="0"/>
            <a:t>Pessoas</a:t>
          </a:r>
          <a:br>
            <a:rPr lang="pt-BR" b="1" dirty="0"/>
          </a:br>
          <a:br>
            <a:rPr lang="pt-BR" b="1" dirty="0"/>
          </a:br>
          <a:r>
            <a:rPr lang="pt-BR" b="1" dirty="0"/>
            <a:t>- </a:t>
          </a:r>
          <a:r>
            <a:rPr lang="pt-BR" dirty="0"/>
            <a:t>Comportamentos</a:t>
          </a:r>
          <a:br>
            <a:rPr lang="pt-BR" dirty="0"/>
          </a:br>
          <a:r>
            <a:rPr lang="pt-BR" dirty="0"/>
            <a:t>- Capacidade Organizacional</a:t>
          </a:r>
        </a:p>
      </dgm:t>
    </dgm:pt>
    <dgm:pt modelId="{1007B848-364F-0C4A-8A35-C62C3352077E}" type="parTrans" cxnId="{BBAAA8E3-D0C9-7241-9160-6987DE5FC6C2}">
      <dgm:prSet/>
      <dgm:spPr/>
      <dgm:t>
        <a:bodyPr/>
        <a:lstStyle/>
        <a:p>
          <a:endParaRPr lang="pt-BR"/>
        </a:p>
      </dgm:t>
    </dgm:pt>
    <dgm:pt modelId="{0DA98286-AD84-9846-90F2-63182676C37E}" type="sibTrans" cxnId="{BBAAA8E3-D0C9-7241-9160-6987DE5FC6C2}">
      <dgm:prSet/>
      <dgm:spPr/>
      <dgm:t>
        <a:bodyPr/>
        <a:lstStyle/>
        <a:p>
          <a:endParaRPr lang="pt-BR"/>
        </a:p>
      </dgm:t>
    </dgm:pt>
    <dgm:pt modelId="{9C3A651D-E636-E044-B45F-058FD05EB0FB}">
      <dgm:prSet phldrT="[Text]"/>
      <dgm:spPr/>
      <dgm:t>
        <a:bodyPr/>
        <a:lstStyle/>
        <a:p>
          <a:endParaRPr lang="pt-BR"/>
        </a:p>
      </dgm:t>
    </dgm:pt>
    <dgm:pt modelId="{C084609B-248D-9A43-B4DD-31ED9331DCD9}" type="parTrans" cxnId="{BE0EAE92-9762-7241-8B8A-569C30BADDE6}">
      <dgm:prSet/>
      <dgm:spPr/>
      <dgm:t>
        <a:bodyPr/>
        <a:lstStyle/>
        <a:p>
          <a:endParaRPr lang="pt-BR"/>
        </a:p>
      </dgm:t>
    </dgm:pt>
    <dgm:pt modelId="{C141753D-9162-794D-ADBC-60C7DCEBAD7B}" type="sibTrans" cxnId="{BE0EAE92-9762-7241-8B8A-569C30BADDE6}">
      <dgm:prSet/>
      <dgm:spPr/>
      <dgm:t>
        <a:bodyPr/>
        <a:lstStyle/>
        <a:p>
          <a:endParaRPr lang="pt-BR"/>
        </a:p>
      </dgm:t>
    </dgm:pt>
    <dgm:pt modelId="{A5ADD1E0-7C93-4047-B725-604FC9C111D2}" type="pres">
      <dgm:prSet presAssocID="{2B0BB4B1-C26D-8B4F-8743-E859F6AFA690}" presName="Name0" presStyleCnt="0">
        <dgm:presLayoutVars>
          <dgm:chMax val="2"/>
          <dgm:chPref val="2"/>
          <dgm:animLvl val="lvl"/>
        </dgm:presLayoutVars>
      </dgm:prSet>
      <dgm:spPr/>
    </dgm:pt>
    <dgm:pt modelId="{EA3BB7D1-CD54-4443-9AB0-6B7B5C0FF12B}" type="pres">
      <dgm:prSet presAssocID="{2B0BB4B1-C26D-8B4F-8743-E859F6AFA690}" presName="LeftText" presStyleLbl="revTx" presStyleIdx="0" presStyleCnt="0">
        <dgm:presLayoutVars>
          <dgm:bulletEnabled val="1"/>
        </dgm:presLayoutVars>
      </dgm:prSet>
      <dgm:spPr/>
    </dgm:pt>
    <dgm:pt modelId="{D45BB827-8421-FE4A-B27E-F1DC4EB07790}" type="pres">
      <dgm:prSet presAssocID="{2B0BB4B1-C26D-8B4F-8743-E859F6AFA690}" presName="LeftNode" presStyleLbl="bgImgPlace1" presStyleIdx="0" presStyleCnt="2" custScaleX="175564" custLinFactNeighborX="-60575" custLinFactNeighborY="-2913">
        <dgm:presLayoutVars>
          <dgm:chMax val="2"/>
          <dgm:chPref val="2"/>
        </dgm:presLayoutVars>
      </dgm:prSet>
      <dgm:spPr/>
    </dgm:pt>
    <dgm:pt modelId="{46E64B2E-750C-F347-92ED-28C3E273A017}" type="pres">
      <dgm:prSet presAssocID="{2B0BB4B1-C26D-8B4F-8743-E859F6AFA690}" presName="RightText" presStyleLbl="revTx" presStyleIdx="0" presStyleCnt="0">
        <dgm:presLayoutVars>
          <dgm:bulletEnabled val="1"/>
        </dgm:presLayoutVars>
      </dgm:prSet>
      <dgm:spPr/>
    </dgm:pt>
    <dgm:pt modelId="{59070968-6364-5848-B244-05E8BAF9B0EB}" type="pres">
      <dgm:prSet presAssocID="{2B0BB4B1-C26D-8B4F-8743-E859F6AFA690}" presName="RightNode" presStyleLbl="bgImgPlace1" presStyleIdx="1" presStyleCnt="2" custScaleX="190859" custLinFactNeighborX="76212" custLinFactNeighborY="-2543">
        <dgm:presLayoutVars>
          <dgm:chMax val="0"/>
          <dgm:chPref val="0"/>
        </dgm:presLayoutVars>
      </dgm:prSet>
      <dgm:spPr/>
    </dgm:pt>
    <dgm:pt modelId="{53BF22B2-99F4-E440-8FCC-C0AA67BD64A5}" type="pres">
      <dgm:prSet presAssocID="{2B0BB4B1-C26D-8B4F-8743-E859F6AFA690}" presName="TopArrow" presStyleLbl="node1" presStyleIdx="0" presStyleCnt="2" custScaleX="120478" custScaleY="97684"/>
      <dgm:spPr/>
    </dgm:pt>
    <dgm:pt modelId="{2DE9A894-6B57-4C4B-B920-F52ED5A6E6C7}" type="pres">
      <dgm:prSet presAssocID="{2B0BB4B1-C26D-8B4F-8743-E859F6AFA690}" presName="BottomArrow" presStyleLbl="node1" presStyleIdx="1" presStyleCnt="2"/>
      <dgm:spPr/>
    </dgm:pt>
  </dgm:ptLst>
  <dgm:cxnLst>
    <dgm:cxn modelId="{703C433E-A42E-2B45-A04E-DBF4F468D174}" type="presOf" srcId="{97800F58-8487-3347-B76A-69C7A0EE3BC0}" destId="{EA3BB7D1-CD54-4443-9AB0-6B7B5C0FF12B}" srcOrd="0" destOrd="0" presId="urn:microsoft.com/office/officeart/2009/layout/ReverseList"/>
    <dgm:cxn modelId="{3144DC61-8F00-364C-89E7-18C22B80BBD6}" srcId="{2B0BB4B1-C26D-8B4F-8743-E859F6AFA690}" destId="{97800F58-8487-3347-B76A-69C7A0EE3BC0}" srcOrd="0" destOrd="0" parTransId="{27A04D2E-BA53-D249-BADB-9BF78C4717B2}" sibTransId="{0ADE7E73-E8B9-EF4F-A590-391667373ECB}"/>
    <dgm:cxn modelId="{9A4F7B79-753F-4A45-8097-5C48C989E8C1}" type="presOf" srcId="{76572C3A-3BE6-5341-9524-3A137A34B61F}" destId="{46E64B2E-750C-F347-92ED-28C3E273A017}" srcOrd="0" destOrd="0" presId="urn:microsoft.com/office/officeart/2009/layout/ReverseList"/>
    <dgm:cxn modelId="{80763E7B-3A4B-F246-A7ED-7687D25A9113}" type="presOf" srcId="{76572C3A-3BE6-5341-9524-3A137A34B61F}" destId="{59070968-6364-5848-B244-05E8BAF9B0EB}" srcOrd="1" destOrd="0" presId="urn:microsoft.com/office/officeart/2009/layout/ReverseList"/>
    <dgm:cxn modelId="{77765386-828E-B547-96B6-7753A6349953}" type="presOf" srcId="{2B0BB4B1-C26D-8B4F-8743-E859F6AFA690}" destId="{A5ADD1E0-7C93-4047-B725-604FC9C111D2}" srcOrd="0" destOrd="0" presId="urn:microsoft.com/office/officeart/2009/layout/ReverseList"/>
    <dgm:cxn modelId="{BE0EAE92-9762-7241-8B8A-569C30BADDE6}" srcId="{2B0BB4B1-C26D-8B4F-8743-E859F6AFA690}" destId="{9C3A651D-E636-E044-B45F-058FD05EB0FB}" srcOrd="2" destOrd="0" parTransId="{C084609B-248D-9A43-B4DD-31ED9331DCD9}" sibTransId="{C141753D-9162-794D-ADBC-60C7DCEBAD7B}"/>
    <dgm:cxn modelId="{56A296AA-A12E-BA4A-BF82-34A497C5A729}" type="presOf" srcId="{97800F58-8487-3347-B76A-69C7A0EE3BC0}" destId="{D45BB827-8421-FE4A-B27E-F1DC4EB07790}" srcOrd="1" destOrd="0" presId="urn:microsoft.com/office/officeart/2009/layout/ReverseList"/>
    <dgm:cxn modelId="{BBAAA8E3-D0C9-7241-9160-6987DE5FC6C2}" srcId="{2B0BB4B1-C26D-8B4F-8743-E859F6AFA690}" destId="{76572C3A-3BE6-5341-9524-3A137A34B61F}" srcOrd="1" destOrd="0" parTransId="{1007B848-364F-0C4A-8A35-C62C3352077E}" sibTransId="{0DA98286-AD84-9846-90F2-63182676C37E}"/>
    <dgm:cxn modelId="{B4F8D0BE-B3D0-EA4D-9401-E514C0F8067F}" type="presParOf" srcId="{A5ADD1E0-7C93-4047-B725-604FC9C111D2}" destId="{EA3BB7D1-CD54-4443-9AB0-6B7B5C0FF12B}" srcOrd="0" destOrd="0" presId="urn:microsoft.com/office/officeart/2009/layout/ReverseList"/>
    <dgm:cxn modelId="{B03621D1-22C5-D94F-BDFA-3BC6B45B902F}" type="presParOf" srcId="{A5ADD1E0-7C93-4047-B725-604FC9C111D2}" destId="{D45BB827-8421-FE4A-B27E-F1DC4EB07790}" srcOrd="1" destOrd="0" presId="urn:microsoft.com/office/officeart/2009/layout/ReverseList"/>
    <dgm:cxn modelId="{B086B6EC-8EA1-EF40-BB44-A42E3932E2D7}" type="presParOf" srcId="{A5ADD1E0-7C93-4047-B725-604FC9C111D2}" destId="{46E64B2E-750C-F347-92ED-28C3E273A017}" srcOrd="2" destOrd="0" presId="urn:microsoft.com/office/officeart/2009/layout/ReverseList"/>
    <dgm:cxn modelId="{ADF73D41-8220-3848-A56F-37B1E4E93BDD}" type="presParOf" srcId="{A5ADD1E0-7C93-4047-B725-604FC9C111D2}" destId="{59070968-6364-5848-B244-05E8BAF9B0EB}" srcOrd="3" destOrd="0" presId="urn:microsoft.com/office/officeart/2009/layout/ReverseList"/>
    <dgm:cxn modelId="{A9950B7E-E04F-FB4D-9B38-F12EB6820FAC}" type="presParOf" srcId="{A5ADD1E0-7C93-4047-B725-604FC9C111D2}" destId="{53BF22B2-99F4-E440-8FCC-C0AA67BD64A5}" srcOrd="4" destOrd="0" presId="urn:microsoft.com/office/officeart/2009/layout/ReverseList"/>
    <dgm:cxn modelId="{B0689908-0476-4648-B0FB-D5A71CC4C8CD}" type="presParOf" srcId="{A5ADD1E0-7C93-4047-B725-604FC9C111D2}" destId="{2DE9A894-6B57-4C4B-B920-F52ED5A6E6C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4AD9FA-8820-4A99-97CB-1FBF697602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29EECA-6285-4ABB-8397-4708FDD1F7C6}">
      <dgm:prSet custT="1"/>
      <dgm:spPr>
        <a:solidFill>
          <a:srgbClr val="2F5597"/>
        </a:solidFill>
      </dgm:spPr>
      <dgm:t>
        <a:bodyPr/>
        <a:lstStyle/>
        <a:p>
          <a:r>
            <a:rPr lang="pt-BR" sz="3200" dirty="0"/>
            <a:t>Escolhas estratégicas são largamente influenciadas pelo tipo de pessoa que atuam na organização</a:t>
          </a:r>
        </a:p>
      </dgm:t>
    </dgm:pt>
    <dgm:pt modelId="{FB541D93-D4B5-4B07-8214-E809A3478952}" type="parTrans" cxnId="{02580EA1-28CF-401A-9420-FAA124A81496}">
      <dgm:prSet/>
      <dgm:spPr/>
      <dgm:t>
        <a:bodyPr/>
        <a:lstStyle/>
        <a:p>
          <a:endParaRPr lang="pt-BR"/>
        </a:p>
      </dgm:t>
    </dgm:pt>
    <dgm:pt modelId="{211BE8CC-6237-40A4-989A-0765D050B013}" type="sibTrans" cxnId="{02580EA1-28CF-401A-9420-FAA124A81496}">
      <dgm:prSet/>
      <dgm:spPr/>
      <dgm:t>
        <a:bodyPr/>
        <a:lstStyle/>
        <a:p>
          <a:endParaRPr lang="pt-BR"/>
        </a:p>
      </dgm:t>
    </dgm:pt>
    <dgm:pt modelId="{95D41858-2907-45B1-A410-D68A2E0F6A00}">
      <dgm:prSet custT="1"/>
      <dgm:spPr>
        <a:solidFill>
          <a:srgbClr val="2F5597"/>
        </a:solidFill>
      </dgm:spPr>
      <dgm:t>
        <a:bodyPr/>
        <a:lstStyle/>
        <a:p>
          <a:r>
            <a:rPr lang="pt-BR" sz="3200" dirty="0"/>
            <a:t>A realização das escolhas estratégicas é grandemente condicionada pelo tipo de pessoas</a:t>
          </a:r>
        </a:p>
      </dgm:t>
    </dgm:pt>
    <dgm:pt modelId="{AEEF5F94-EE79-4F59-9880-DA60AED49A36}" type="parTrans" cxnId="{47509AD4-6189-4C75-88D9-4CC71F83729F}">
      <dgm:prSet/>
      <dgm:spPr/>
      <dgm:t>
        <a:bodyPr/>
        <a:lstStyle/>
        <a:p>
          <a:endParaRPr lang="pt-BR"/>
        </a:p>
      </dgm:t>
    </dgm:pt>
    <dgm:pt modelId="{13ABF270-D2E6-43FB-989E-28FB06E55DE0}" type="sibTrans" cxnId="{47509AD4-6189-4C75-88D9-4CC71F83729F}">
      <dgm:prSet/>
      <dgm:spPr/>
      <dgm:t>
        <a:bodyPr/>
        <a:lstStyle/>
        <a:p>
          <a:endParaRPr lang="pt-BR"/>
        </a:p>
      </dgm:t>
    </dgm:pt>
    <dgm:pt modelId="{D064AF97-32DE-F14D-BAD5-FD7C5414230B}" type="pres">
      <dgm:prSet presAssocID="{4E4AD9FA-8820-4A99-97CB-1FBF697602EE}" presName="linear" presStyleCnt="0">
        <dgm:presLayoutVars>
          <dgm:animLvl val="lvl"/>
          <dgm:resizeHandles val="exact"/>
        </dgm:presLayoutVars>
      </dgm:prSet>
      <dgm:spPr/>
    </dgm:pt>
    <dgm:pt modelId="{2AAD1385-7DD7-C84C-B68B-B2A4F0414904}" type="pres">
      <dgm:prSet presAssocID="{AF29EECA-6285-4ABB-8397-4708FDD1F7C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BDE5766-74FF-B04F-8B46-96144A6977DB}" type="pres">
      <dgm:prSet presAssocID="{211BE8CC-6237-40A4-989A-0765D050B013}" presName="spacer" presStyleCnt="0"/>
      <dgm:spPr/>
    </dgm:pt>
    <dgm:pt modelId="{FCAE4CB8-B0EA-3D4E-8F93-E4F26547F5DA}" type="pres">
      <dgm:prSet presAssocID="{95D41858-2907-45B1-A410-D68A2E0F6A0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D133D0A-1260-7A4A-AA56-F836E32CB8AC}" type="presOf" srcId="{AF29EECA-6285-4ABB-8397-4708FDD1F7C6}" destId="{2AAD1385-7DD7-C84C-B68B-B2A4F0414904}" srcOrd="0" destOrd="0" presId="urn:microsoft.com/office/officeart/2005/8/layout/vList2"/>
    <dgm:cxn modelId="{40E0B68E-A80F-8D43-A616-E2DD185CAB15}" type="presOf" srcId="{95D41858-2907-45B1-A410-D68A2E0F6A00}" destId="{FCAE4CB8-B0EA-3D4E-8F93-E4F26547F5DA}" srcOrd="0" destOrd="0" presId="urn:microsoft.com/office/officeart/2005/8/layout/vList2"/>
    <dgm:cxn modelId="{02580EA1-28CF-401A-9420-FAA124A81496}" srcId="{4E4AD9FA-8820-4A99-97CB-1FBF697602EE}" destId="{AF29EECA-6285-4ABB-8397-4708FDD1F7C6}" srcOrd="0" destOrd="0" parTransId="{FB541D93-D4B5-4B07-8214-E809A3478952}" sibTransId="{211BE8CC-6237-40A4-989A-0765D050B013}"/>
    <dgm:cxn modelId="{105F8ACA-824A-4E44-AC09-BC8BAC6F55D5}" type="presOf" srcId="{4E4AD9FA-8820-4A99-97CB-1FBF697602EE}" destId="{D064AF97-32DE-F14D-BAD5-FD7C5414230B}" srcOrd="0" destOrd="0" presId="urn:microsoft.com/office/officeart/2005/8/layout/vList2"/>
    <dgm:cxn modelId="{47509AD4-6189-4C75-88D9-4CC71F83729F}" srcId="{4E4AD9FA-8820-4A99-97CB-1FBF697602EE}" destId="{95D41858-2907-45B1-A410-D68A2E0F6A00}" srcOrd="1" destOrd="0" parTransId="{AEEF5F94-EE79-4F59-9880-DA60AED49A36}" sibTransId="{13ABF270-D2E6-43FB-989E-28FB06E55DE0}"/>
    <dgm:cxn modelId="{403C229C-9930-F44F-85EE-516E53B72204}" type="presParOf" srcId="{D064AF97-32DE-F14D-BAD5-FD7C5414230B}" destId="{2AAD1385-7DD7-C84C-B68B-B2A4F0414904}" srcOrd="0" destOrd="0" presId="urn:microsoft.com/office/officeart/2005/8/layout/vList2"/>
    <dgm:cxn modelId="{67693EDC-59ED-AE42-AB44-B755CFAFDA4D}" type="presParOf" srcId="{D064AF97-32DE-F14D-BAD5-FD7C5414230B}" destId="{5BDE5766-74FF-B04F-8B46-96144A6977DB}" srcOrd="1" destOrd="0" presId="urn:microsoft.com/office/officeart/2005/8/layout/vList2"/>
    <dgm:cxn modelId="{B93FAB5E-35FD-6043-BCFB-783C54FFA621}" type="presParOf" srcId="{D064AF97-32DE-F14D-BAD5-FD7C5414230B}" destId="{FCAE4CB8-B0EA-3D4E-8F93-E4F26547F5D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975F30-AB53-42C9-8849-B8600D4A103A}" type="doc">
      <dgm:prSet loTypeId="urn:microsoft.com/office/officeart/2008/layout/LinedList" loCatId="list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pt-BR"/>
        </a:p>
      </dgm:t>
    </dgm:pt>
    <dgm:pt modelId="{5CFC0A0A-DE50-483E-BBE4-4C72C76FFA2A}">
      <dgm:prSet/>
      <dgm:spPr/>
      <dgm:t>
        <a:bodyPr/>
        <a:lstStyle/>
        <a:p>
          <a:r>
            <a:rPr lang="pt-BR"/>
            <a:t>Não existe  um caminho ótimo, depende da coerência e aos objetivos e estratégias da organização</a:t>
          </a:r>
        </a:p>
      </dgm:t>
    </dgm:pt>
    <dgm:pt modelId="{BF424BF2-7752-4283-B036-FD5C89425E67}" type="parTrans" cxnId="{F18AEA8E-B34D-41BE-B45F-323F358D0ED7}">
      <dgm:prSet/>
      <dgm:spPr/>
      <dgm:t>
        <a:bodyPr/>
        <a:lstStyle/>
        <a:p>
          <a:endParaRPr lang="pt-BR"/>
        </a:p>
      </dgm:t>
    </dgm:pt>
    <dgm:pt modelId="{1B5B0F8D-5494-4C93-A25C-FF4087FF45DF}" type="sibTrans" cxnId="{F18AEA8E-B34D-41BE-B45F-323F358D0ED7}">
      <dgm:prSet/>
      <dgm:spPr/>
      <dgm:t>
        <a:bodyPr/>
        <a:lstStyle/>
        <a:p>
          <a:endParaRPr lang="pt-BR"/>
        </a:p>
      </dgm:t>
    </dgm:pt>
    <dgm:pt modelId="{C15D5E38-61B7-4FE0-88E4-CF342478F9B5}">
      <dgm:prSet/>
      <dgm:spPr/>
      <dgm:t>
        <a:bodyPr/>
        <a:lstStyle/>
        <a:p>
          <a:r>
            <a:rPr lang="pt-BR"/>
            <a:t>Elaborar políticas e intervenções que suportem as estratégias de mudança</a:t>
          </a:r>
        </a:p>
      </dgm:t>
    </dgm:pt>
    <dgm:pt modelId="{6505AD2C-59E2-45E9-AD6E-E529FE90D2ED}" type="parTrans" cxnId="{C3DF4588-EE62-42D4-B631-7F7FCBD848A0}">
      <dgm:prSet/>
      <dgm:spPr/>
      <dgm:t>
        <a:bodyPr/>
        <a:lstStyle/>
        <a:p>
          <a:endParaRPr lang="pt-BR"/>
        </a:p>
      </dgm:t>
    </dgm:pt>
    <dgm:pt modelId="{365779B7-791B-49E8-A0DA-C75DC6C43EFA}" type="sibTrans" cxnId="{C3DF4588-EE62-42D4-B631-7F7FCBD848A0}">
      <dgm:prSet/>
      <dgm:spPr/>
      <dgm:t>
        <a:bodyPr/>
        <a:lstStyle/>
        <a:p>
          <a:endParaRPr lang="pt-BR"/>
        </a:p>
      </dgm:t>
    </dgm:pt>
    <dgm:pt modelId="{E5B7B9C7-EAE9-4C7D-9176-2C4FF345D581}">
      <dgm:prSet/>
      <dgm:spPr/>
      <dgm:t>
        <a:bodyPr/>
        <a:lstStyle/>
        <a:p>
          <a:r>
            <a:rPr lang="pt-BR" b="1"/>
            <a:t>Desenvolver um modelo gerencial que consiga traduzir as estratégias em comportamentos</a:t>
          </a:r>
          <a:endParaRPr lang="pt-BR"/>
        </a:p>
      </dgm:t>
    </dgm:pt>
    <dgm:pt modelId="{A361DC7E-B30C-4D80-A2EC-079A2146A584}" type="parTrans" cxnId="{C95A0804-3137-402B-889A-B1DBD4AE647B}">
      <dgm:prSet/>
      <dgm:spPr/>
      <dgm:t>
        <a:bodyPr/>
        <a:lstStyle/>
        <a:p>
          <a:endParaRPr lang="pt-BR"/>
        </a:p>
      </dgm:t>
    </dgm:pt>
    <dgm:pt modelId="{B5832D53-0A9B-4751-BF3C-F4D1E4F995C4}" type="sibTrans" cxnId="{C95A0804-3137-402B-889A-B1DBD4AE647B}">
      <dgm:prSet/>
      <dgm:spPr/>
      <dgm:t>
        <a:bodyPr/>
        <a:lstStyle/>
        <a:p>
          <a:endParaRPr lang="pt-BR"/>
        </a:p>
      </dgm:t>
    </dgm:pt>
    <dgm:pt modelId="{AACADBA9-9349-4203-A821-66B8104491C7}">
      <dgm:prSet/>
      <dgm:spPr/>
      <dgm:t>
        <a:bodyPr/>
        <a:lstStyle/>
        <a:p>
          <a:r>
            <a:rPr lang="pt-BR"/>
            <a:t>Promover o desenvolvimento organizacional</a:t>
          </a:r>
        </a:p>
      </dgm:t>
    </dgm:pt>
    <dgm:pt modelId="{C9B04A29-70F7-4787-9094-541ABE6B2FE6}" type="parTrans" cxnId="{B0AAF7AC-443B-4030-BF00-5A55ECB94BEA}">
      <dgm:prSet/>
      <dgm:spPr/>
      <dgm:t>
        <a:bodyPr/>
        <a:lstStyle/>
        <a:p>
          <a:endParaRPr lang="pt-BR"/>
        </a:p>
      </dgm:t>
    </dgm:pt>
    <dgm:pt modelId="{3148D904-E669-4520-8708-E0A13EC9F42A}" type="sibTrans" cxnId="{B0AAF7AC-443B-4030-BF00-5A55ECB94BEA}">
      <dgm:prSet/>
      <dgm:spPr/>
      <dgm:t>
        <a:bodyPr/>
        <a:lstStyle/>
        <a:p>
          <a:endParaRPr lang="pt-BR"/>
        </a:p>
      </dgm:t>
    </dgm:pt>
    <dgm:pt modelId="{F4FD34DB-9A29-1F48-8D27-DE2CD9774D7C}" type="pres">
      <dgm:prSet presAssocID="{02975F30-AB53-42C9-8849-B8600D4A103A}" presName="vert0" presStyleCnt="0">
        <dgm:presLayoutVars>
          <dgm:dir/>
          <dgm:animOne val="branch"/>
          <dgm:animLvl val="lvl"/>
        </dgm:presLayoutVars>
      </dgm:prSet>
      <dgm:spPr/>
    </dgm:pt>
    <dgm:pt modelId="{D0B21C8F-67C3-2D49-868B-A1E5FEC9703B}" type="pres">
      <dgm:prSet presAssocID="{5CFC0A0A-DE50-483E-BBE4-4C72C76FFA2A}" presName="thickLine" presStyleLbl="alignNode1" presStyleIdx="0" presStyleCnt="4"/>
      <dgm:spPr/>
    </dgm:pt>
    <dgm:pt modelId="{FE8528B7-6EF0-674F-BFB1-DA2D38CA11EE}" type="pres">
      <dgm:prSet presAssocID="{5CFC0A0A-DE50-483E-BBE4-4C72C76FFA2A}" presName="horz1" presStyleCnt="0"/>
      <dgm:spPr/>
    </dgm:pt>
    <dgm:pt modelId="{5492C896-6AB2-D94A-B81B-FF3F6FA064C1}" type="pres">
      <dgm:prSet presAssocID="{5CFC0A0A-DE50-483E-BBE4-4C72C76FFA2A}" presName="tx1" presStyleLbl="revTx" presStyleIdx="0" presStyleCnt="4"/>
      <dgm:spPr/>
    </dgm:pt>
    <dgm:pt modelId="{5ACE07CB-0DB7-2A41-BA84-3EDB0CC3B66C}" type="pres">
      <dgm:prSet presAssocID="{5CFC0A0A-DE50-483E-BBE4-4C72C76FFA2A}" presName="vert1" presStyleCnt="0"/>
      <dgm:spPr/>
    </dgm:pt>
    <dgm:pt modelId="{C38D40C2-6C8A-744D-8A4F-112CA2448D63}" type="pres">
      <dgm:prSet presAssocID="{C15D5E38-61B7-4FE0-88E4-CF342478F9B5}" presName="thickLine" presStyleLbl="alignNode1" presStyleIdx="1" presStyleCnt="4"/>
      <dgm:spPr/>
    </dgm:pt>
    <dgm:pt modelId="{F6F2273F-C14C-6144-8D7A-052990EE2BB9}" type="pres">
      <dgm:prSet presAssocID="{C15D5E38-61B7-4FE0-88E4-CF342478F9B5}" presName="horz1" presStyleCnt="0"/>
      <dgm:spPr/>
    </dgm:pt>
    <dgm:pt modelId="{67BC7522-3F08-F941-983B-977C254B1ED8}" type="pres">
      <dgm:prSet presAssocID="{C15D5E38-61B7-4FE0-88E4-CF342478F9B5}" presName="tx1" presStyleLbl="revTx" presStyleIdx="1" presStyleCnt="4"/>
      <dgm:spPr/>
    </dgm:pt>
    <dgm:pt modelId="{3D97CAAC-01F2-D845-975B-33B5D0F81285}" type="pres">
      <dgm:prSet presAssocID="{C15D5E38-61B7-4FE0-88E4-CF342478F9B5}" presName="vert1" presStyleCnt="0"/>
      <dgm:spPr/>
    </dgm:pt>
    <dgm:pt modelId="{5E521386-BB50-9F40-96A1-0CD4014C7E8C}" type="pres">
      <dgm:prSet presAssocID="{E5B7B9C7-EAE9-4C7D-9176-2C4FF345D581}" presName="thickLine" presStyleLbl="alignNode1" presStyleIdx="2" presStyleCnt="4"/>
      <dgm:spPr/>
    </dgm:pt>
    <dgm:pt modelId="{45619856-3C83-AF47-BC12-8D3F484B5E77}" type="pres">
      <dgm:prSet presAssocID="{E5B7B9C7-EAE9-4C7D-9176-2C4FF345D581}" presName="horz1" presStyleCnt="0"/>
      <dgm:spPr/>
    </dgm:pt>
    <dgm:pt modelId="{8B2B7468-1A72-984E-8615-242612E9ADD1}" type="pres">
      <dgm:prSet presAssocID="{E5B7B9C7-EAE9-4C7D-9176-2C4FF345D581}" presName="tx1" presStyleLbl="revTx" presStyleIdx="2" presStyleCnt="4"/>
      <dgm:spPr/>
    </dgm:pt>
    <dgm:pt modelId="{5C777B0F-A4E1-2643-A5BA-B996B1DAB8AC}" type="pres">
      <dgm:prSet presAssocID="{E5B7B9C7-EAE9-4C7D-9176-2C4FF345D581}" presName="vert1" presStyleCnt="0"/>
      <dgm:spPr/>
    </dgm:pt>
    <dgm:pt modelId="{E8403043-C464-BB4C-8C80-698105ED8529}" type="pres">
      <dgm:prSet presAssocID="{AACADBA9-9349-4203-A821-66B8104491C7}" presName="thickLine" presStyleLbl="alignNode1" presStyleIdx="3" presStyleCnt="4"/>
      <dgm:spPr/>
    </dgm:pt>
    <dgm:pt modelId="{684C779D-7852-E143-8E99-31980E31F860}" type="pres">
      <dgm:prSet presAssocID="{AACADBA9-9349-4203-A821-66B8104491C7}" presName="horz1" presStyleCnt="0"/>
      <dgm:spPr/>
    </dgm:pt>
    <dgm:pt modelId="{0BB69B84-B4F1-8E4B-9D8A-34C7F822676F}" type="pres">
      <dgm:prSet presAssocID="{AACADBA9-9349-4203-A821-66B8104491C7}" presName="tx1" presStyleLbl="revTx" presStyleIdx="3" presStyleCnt="4"/>
      <dgm:spPr/>
    </dgm:pt>
    <dgm:pt modelId="{07750D24-54BD-A146-BE0B-5778B2F801CC}" type="pres">
      <dgm:prSet presAssocID="{AACADBA9-9349-4203-A821-66B8104491C7}" presName="vert1" presStyleCnt="0"/>
      <dgm:spPr/>
    </dgm:pt>
  </dgm:ptLst>
  <dgm:cxnLst>
    <dgm:cxn modelId="{C95A0804-3137-402B-889A-B1DBD4AE647B}" srcId="{02975F30-AB53-42C9-8849-B8600D4A103A}" destId="{E5B7B9C7-EAE9-4C7D-9176-2C4FF345D581}" srcOrd="2" destOrd="0" parTransId="{A361DC7E-B30C-4D80-A2EC-079A2146A584}" sibTransId="{B5832D53-0A9B-4751-BF3C-F4D1E4F995C4}"/>
    <dgm:cxn modelId="{5D211004-2443-DB43-954D-AD40B8D6EF06}" type="presOf" srcId="{AACADBA9-9349-4203-A821-66B8104491C7}" destId="{0BB69B84-B4F1-8E4B-9D8A-34C7F822676F}" srcOrd="0" destOrd="0" presId="urn:microsoft.com/office/officeart/2008/layout/LinedList"/>
    <dgm:cxn modelId="{CF46AD06-29D2-B540-A127-34CE75DC2795}" type="presOf" srcId="{02975F30-AB53-42C9-8849-B8600D4A103A}" destId="{F4FD34DB-9A29-1F48-8D27-DE2CD9774D7C}" srcOrd="0" destOrd="0" presId="urn:microsoft.com/office/officeart/2008/layout/LinedList"/>
    <dgm:cxn modelId="{56B8D96A-E027-264B-9B3C-BB7BAE3101E4}" type="presOf" srcId="{C15D5E38-61B7-4FE0-88E4-CF342478F9B5}" destId="{67BC7522-3F08-F941-983B-977C254B1ED8}" srcOrd="0" destOrd="0" presId="urn:microsoft.com/office/officeart/2008/layout/LinedList"/>
    <dgm:cxn modelId="{D4696278-7F11-EB40-B873-3E5B2C3B11C1}" type="presOf" srcId="{E5B7B9C7-EAE9-4C7D-9176-2C4FF345D581}" destId="{8B2B7468-1A72-984E-8615-242612E9ADD1}" srcOrd="0" destOrd="0" presId="urn:microsoft.com/office/officeart/2008/layout/LinedList"/>
    <dgm:cxn modelId="{C3DF4588-EE62-42D4-B631-7F7FCBD848A0}" srcId="{02975F30-AB53-42C9-8849-B8600D4A103A}" destId="{C15D5E38-61B7-4FE0-88E4-CF342478F9B5}" srcOrd="1" destOrd="0" parTransId="{6505AD2C-59E2-45E9-AD6E-E529FE90D2ED}" sibTransId="{365779B7-791B-49E8-A0DA-C75DC6C43EFA}"/>
    <dgm:cxn modelId="{F18AEA8E-B34D-41BE-B45F-323F358D0ED7}" srcId="{02975F30-AB53-42C9-8849-B8600D4A103A}" destId="{5CFC0A0A-DE50-483E-BBE4-4C72C76FFA2A}" srcOrd="0" destOrd="0" parTransId="{BF424BF2-7752-4283-B036-FD5C89425E67}" sibTransId="{1B5B0F8D-5494-4C93-A25C-FF4087FF45DF}"/>
    <dgm:cxn modelId="{B0AAF7AC-443B-4030-BF00-5A55ECB94BEA}" srcId="{02975F30-AB53-42C9-8849-B8600D4A103A}" destId="{AACADBA9-9349-4203-A821-66B8104491C7}" srcOrd="3" destOrd="0" parTransId="{C9B04A29-70F7-4787-9094-541ABE6B2FE6}" sibTransId="{3148D904-E669-4520-8708-E0A13EC9F42A}"/>
    <dgm:cxn modelId="{1FC037CE-F0F3-0949-8BA6-9B5AD115E0AD}" type="presOf" srcId="{5CFC0A0A-DE50-483E-BBE4-4C72C76FFA2A}" destId="{5492C896-6AB2-D94A-B81B-FF3F6FA064C1}" srcOrd="0" destOrd="0" presId="urn:microsoft.com/office/officeart/2008/layout/LinedList"/>
    <dgm:cxn modelId="{DDDBC548-7831-BA4B-99D8-A6E8AE8728D0}" type="presParOf" srcId="{F4FD34DB-9A29-1F48-8D27-DE2CD9774D7C}" destId="{D0B21C8F-67C3-2D49-868B-A1E5FEC9703B}" srcOrd="0" destOrd="0" presId="urn:microsoft.com/office/officeart/2008/layout/LinedList"/>
    <dgm:cxn modelId="{E3CCC643-1681-4140-ACAC-AF78057F8918}" type="presParOf" srcId="{F4FD34DB-9A29-1F48-8D27-DE2CD9774D7C}" destId="{FE8528B7-6EF0-674F-BFB1-DA2D38CA11EE}" srcOrd="1" destOrd="0" presId="urn:microsoft.com/office/officeart/2008/layout/LinedList"/>
    <dgm:cxn modelId="{CE971CA6-D1F8-0749-9664-9F10B4D64355}" type="presParOf" srcId="{FE8528B7-6EF0-674F-BFB1-DA2D38CA11EE}" destId="{5492C896-6AB2-D94A-B81B-FF3F6FA064C1}" srcOrd="0" destOrd="0" presId="urn:microsoft.com/office/officeart/2008/layout/LinedList"/>
    <dgm:cxn modelId="{885A3C66-A4C9-F343-A648-3D658464BF84}" type="presParOf" srcId="{FE8528B7-6EF0-674F-BFB1-DA2D38CA11EE}" destId="{5ACE07CB-0DB7-2A41-BA84-3EDB0CC3B66C}" srcOrd="1" destOrd="0" presId="urn:microsoft.com/office/officeart/2008/layout/LinedList"/>
    <dgm:cxn modelId="{54F6D0FF-741E-1642-9EE3-6C8997439D54}" type="presParOf" srcId="{F4FD34DB-9A29-1F48-8D27-DE2CD9774D7C}" destId="{C38D40C2-6C8A-744D-8A4F-112CA2448D63}" srcOrd="2" destOrd="0" presId="urn:microsoft.com/office/officeart/2008/layout/LinedList"/>
    <dgm:cxn modelId="{61EAEACD-4079-C045-9764-14B437E2B875}" type="presParOf" srcId="{F4FD34DB-9A29-1F48-8D27-DE2CD9774D7C}" destId="{F6F2273F-C14C-6144-8D7A-052990EE2BB9}" srcOrd="3" destOrd="0" presId="urn:microsoft.com/office/officeart/2008/layout/LinedList"/>
    <dgm:cxn modelId="{B4096E86-17CA-324E-8BB5-68A44FE86911}" type="presParOf" srcId="{F6F2273F-C14C-6144-8D7A-052990EE2BB9}" destId="{67BC7522-3F08-F941-983B-977C254B1ED8}" srcOrd="0" destOrd="0" presId="urn:microsoft.com/office/officeart/2008/layout/LinedList"/>
    <dgm:cxn modelId="{FE86154E-9A56-6C49-AA39-96AE85372BC4}" type="presParOf" srcId="{F6F2273F-C14C-6144-8D7A-052990EE2BB9}" destId="{3D97CAAC-01F2-D845-975B-33B5D0F81285}" srcOrd="1" destOrd="0" presId="urn:microsoft.com/office/officeart/2008/layout/LinedList"/>
    <dgm:cxn modelId="{5C33B3FE-F216-4A45-AF17-A9D3CDBA3974}" type="presParOf" srcId="{F4FD34DB-9A29-1F48-8D27-DE2CD9774D7C}" destId="{5E521386-BB50-9F40-96A1-0CD4014C7E8C}" srcOrd="4" destOrd="0" presId="urn:microsoft.com/office/officeart/2008/layout/LinedList"/>
    <dgm:cxn modelId="{5ABA8E55-655A-A549-9828-29D5E7030E06}" type="presParOf" srcId="{F4FD34DB-9A29-1F48-8D27-DE2CD9774D7C}" destId="{45619856-3C83-AF47-BC12-8D3F484B5E77}" srcOrd="5" destOrd="0" presId="urn:microsoft.com/office/officeart/2008/layout/LinedList"/>
    <dgm:cxn modelId="{74DC6FC2-D768-7C4D-8E87-667101B65EE7}" type="presParOf" srcId="{45619856-3C83-AF47-BC12-8D3F484B5E77}" destId="{8B2B7468-1A72-984E-8615-242612E9ADD1}" srcOrd="0" destOrd="0" presId="urn:microsoft.com/office/officeart/2008/layout/LinedList"/>
    <dgm:cxn modelId="{54AF6A25-A02D-E840-A1F7-322F753CFF87}" type="presParOf" srcId="{45619856-3C83-AF47-BC12-8D3F484B5E77}" destId="{5C777B0F-A4E1-2643-A5BA-B996B1DAB8AC}" srcOrd="1" destOrd="0" presId="urn:microsoft.com/office/officeart/2008/layout/LinedList"/>
    <dgm:cxn modelId="{2DE721F7-468D-954C-93EA-09EA6B6C9753}" type="presParOf" srcId="{F4FD34DB-9A29-1F48-8D27-DE2CD9774D7C}" destId="{E8403043-C464-BB4C-8C80-698105ED8529}" srcOrd="6" destOrd="0" presId="urn:microsoft.com/office/officeart/2008/layout/LinedList"/>
    <dgm:cxn modelId="{A0B40393-9768-4747-A712-99BFD7DD3D5A}" type="presParOf" srcId="{F4FD34DB-9A29-1F48-8D27-DE2CD9774D7C}" destId="{684C779D-7852-E143-8E99-31980E31F860}" srcOrd="7" destOrd="0" presId="urn:microsoft.com/office/officeart/2008/layout/LinedList"/>
    <dgm:cxn modelId="{52452C24-9B67-9041-BD0C-668954E2C101}" type="presParOf" srcId="{684C779D-7852-E143-8E99-31980E31F860}" destId="{0BB69B84-B4F1-8E4B-9D8A-34C7F822676F}" srcOrd="0" destOrd="0" presId="urn:microsoft.com/office/officeart/2008/layout/LinedList"/>
    <dgm:cxn modelId="{DCD6D7FB-6238-2D41-B386-F4A1CFDC8E59}" type="presParOf" srcId="{684C779D-7852-E143-8E99-31980E31F860}" destId="{07750D24-54BD-A146-BE0B-5778B2F801C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B23D5C-5281-4850-821D-39E3A295CAD3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6295941-32C0-4784-8AF2-B990FC95BA32}">
      <dgm:prSet/>
      <dgm:spPr/>
      <dgm:t>
        <a:bodyPr/>
        <a:lstStyle/>
        <a:p>
          <a:r>
            <a:rPr lang="pt-BR"/>
            <a:t>Comprar </a:t>
          </a:r>
          <a:endParaRPr lang="en-US"/>
        </a:p>
      </dgm:t>
    </dgm:pt>
    <dgm:pt modelId="{25C5D345-787C-49AE-AF81-BA8147808016}" type="parTrans" cxnId="{D34900B5-49D2-4BAA-936C-996EE39F6A75}">
      <dgm:prSet/>
      <dgm:spPr/>
      <dgm:t>
        <a:bodyPr/>
        <a:lstStyle/>
        <a:p>
          <a:endParaRPr lang="en-US"/>
        </a:p>
      </dgm:t>
    </dgm:pt>
    <dgm:pt modelId="{E1AFB5F9-5C11-4185-9574-E55BAB16A956}" type="sibTrans" cxnId="{D34900B5-49D2-4BAA-936C-996EE39F6A75}">
      <dgm:prSet/>
      <dgm:spPr/>
      <dgm:t>
        <a:bodyPr/>
        <a:lstStyle/>
        <a:p>
          <a:endParaRPr lang="en-US"/>
        </a:p>
      </dgm:t>
    </dgm:pt>
    <dgm:pt modelId="{D6245786-07D1-4504-8CFF-D698E1EEC42D}">
      <dgm:prSet/>
      <dgm:spPr/>
      <dgm:t>
        <a:bodyPr/>
        <a:lstStyle/>
        <a:p>
          <a:r>
            <a:rPr lang="pt-BR"/>
            <a:t>Desenvolver </a:t>
          </a:r>
          <a:endParaRPr lang="en-US"/>
        </a:p>
      </dgm:t>
    </dgm:pt>
    <dgm:pt modelId="{F496FAC7-6920-464B-B988-3D37168BE888}" type="parTrans" cxnId="{8EEDD4BB-6665-4708-807B-5C51EC361EAD}">
      <dgm:prSet/>
      <dgm:spPr/>
      <dgm:t>
        <a:bodyPr/>
        <a:lstStyle/>
        <a:p>
          <a:endParaRPr lang="en-US"/>
        </a:p>
      </dgm:t>
    </dgm:pt>
    <dgm:pt modelId="{AFD1EC2C-A941-46C2-914E-AAA8A7E97250}" type="sibTrans" cxnId="{8EEDD4BB-6665-4708-807B-5C51EC361EAD}">
      <dgm:prSet/>
      <dgm:spPr/>
      <dgm:t>
        <a:bodyPr/>
        <a:lstStyle/>
        <a:p>
          <a:endParaRPr lang="en-US"/>
        </a:p>
      </dgm:t>
    </dgm:pt>
    <dgm:pt modelId="{8AC9DFFF-57F9-40EC-9957-E93C6EF7D94D}">
      <dgm:prSet/>
      <dgm:spPr/>
      <dgm:t>
        <a:bodyPr/>
        <a:lstStyle/>
        <a:p>
          <a:r>
            <a:rPr lang="pt-BR"/>
            <a:t>Emprestar</a:t>
          </a:r>
          <a:endParaRPr lang="en-US"/>
        </a:p>
      </dgm:t>
    </dgm:pt>
    <dgm:pt modelId="{C1F12E99-8624-403E-B9F1-996D52E41CFD}" type="parTrans" cxnId="{A5273002-03DB-4559-9C2C-C40E620C293B}">
      <dgm:prSet/>
      <dgm:spPr/>
      <dgm:t>
        <a:bodyPr/>
        <a:lstStyle/>
        <a:p>
          <a:endParaRPr lang="en-US"/>
        </a:p>
      </dgm:t>
    </dgm:pt>
    <dgm:pt modelId="{4A24F604-AE22-49DC-8EAF-09208BC7BF81}" type="sibTrans" cxnId="{A5273002-03DB-4559-9C2C-C40E620C293B}">
      <dgm:prSet/>
      <dgm:spPr/>
      <dgm:t>
        <a:bodyPr/>
        <a:lstStyle/>
        <a:p>
          <a:endParaRPr lang="en-US"/>
        </a:p>
      </dgm:t>
    </dgm:pt>
    <dgm:pt modelId="{05B60977-D2AD-4301-9CA5-2AEA8E1CECE0}">
      <dgm:prSet/>
      <dgm:spPr/>
      <dgm:t>
        <a:bodyPr/>
        <a:lstStyle/>
        <a:p>
          <a:r>
            <a:rPr lang="pt-BR"/>
            <a:t>Reter</a:t>
          </a:r>
          <a:endParaRPr lang="en-US"/>
        </a:p>
      </dgm:t>
    </dgm:pt>
    <dgm:pt modelId="{BF36C5DE-7E58-4CEC-B4BF-713E0315E014}" type="parTrans" cxnId="{AA17FD2F-D93E-4218-8186-D4647F12F8E8}">
      <dgm:prSet/>
      <dgm:spPr/>
      <dgm:t>
        <a:bodyPr/>
        <a:lstStyle/>
        <a:p>
          <a:endParaRPr lang="en-US"/>
        </a:p>
      </dgm:t>
    </dgm:pt>
    <dgm:pt modelId="{412D129B-6B9E-4F08-94B5-204ECBC2AC60}" type="sibTrans" cxnId="{AA17FD2F-D93E-4218-8186-D4647F12F8E8}">
      <dgm:prSet/>
      <dgm:spPr/>
      <dgm:t>
        <a:bodyPr/>
        <a:lstStyle/>
        <a:p>
          <a:endParaRPr lang="en-US"/>
        </a:p>
      </dgm:t>
    </dgm:pt>
    <dgm:pt modelId="{500E56DA-3C84-1F4F-8BB5-763E9E8C4CED}" type="pres">
      <dgm:prSet presAssocID="{6CB23D5C-5281-4850-821D-39E3A295CAD3}" presName="linear" presStyleCnt="0">
        <dgm:presLayoutVars>
          <dgm:dir/>
          <dgm:animLvl val="lvl"/>
          <dgm:resizeHandles val="exact"/>
        </dgm:presLayoutVars>
      </dgm:prSet>
      <dgm:spPr/>
    </dgm:pt>
    <dgm:pt modelId="{13ACAE94-F6D3-3144-B8A7-890CDD2CD7C9}" type="pres">
      <dgm:prSet presAssocID="{36295941-32C0-4784-8AF2-B990FC95BA32}" presName="parentLin" presStyleCnt="0"/>
      <dgm:spPr/>
    </dgm:pt>
    <dgm:pt modelId="{449C1B3C-B228-534E-8579-72F3513C812F}" type="pres">
      <dgm:prSet presAssocID="{36295941-32C0-4784-8AF2-B990FC95BA32}" presName="parentLeftMargin" presStyleLbl="node1" presStyleIdx="0" presStyleCnt="4"/>
      <dgm:spPr/>
    </dgm:pt>
    <dgm:pt modelId="{262D940A-7EE3-D342-A842-169C1176CC0A}" type="pres">
      <dgm:prSet presAssocID="{36295941-32C0-4784-8AF2-B990FC95BA3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EB15C0F-AD39-0248-AF8C-063A5A0E1460}" type="pres">
      <dgm:prSet presAssocID="{36295941-32C0-4784-8AF2-B990FC95BA32}" presName="negativeSpace" presStyleCnt="0"/>
      <dgm:spPr/>
    </dgm:pt>
    <dgm:pt modelId="{9EA09114-C74E-D047-B2B3-F4EBFD48EF3C}" type="pres">
      <dgm:prSet presAssocID="{36295941-32C0-4784-8AF2-B990FC95BA32}" presName="childText" presStyleLbl="conFgAcc1" presStyleIdx="0" presStyleCnt="4">
        <dgm:presLayoutVars>
          <dgm:bulletEnabled val="1"/>
        </dgm:presLayoutVars>
      </dgm:prSet>
      <dgm:spPr/>
    </dgm:pt>
    <dgm:pt modelId="{21110BF1-10D8-2742-B820-BD5B9C56B353}" type="pres">
      <dgm:prSet presAssocID="{E1AFB5F9-5C11-4185-9574-E55BAB16A956}" presName="spaceBetweenRectangles" presStyleCnt="0"/>
      <dgm:spPr/>
    </dgm:pt>
    <dgm:pt modelId="{68FDBFCA-7119-4A42-8195-326280604919}" type="pres">
      <dgm:prSet presAssocID="{D6245786-07D1-4504-8CFF-D698E1EEC42D}" presName="parentLin" presStyleCnt="0"/>
      <dgm:spPr/>
    </dgm:pt>
    <dgm:pt modelId="{F375C47A-399F-3B4D-828D-B9B19BFEC36D}" type="pres">
      <dgm:prSet presAssocID="{D6245786-07D1-4504-8CFF-D698E1EEC42D}" presName="parentLeftMargin" presStyleLbl="node1" presStyleIdx="0" presStyleCnt="4"/>
      <dgm:spPr/>
    </dgm:pt>
    <dgm:pt modelId="{69B1D2AE-A7DE-274B-BAD0-3C35F3D153E8}" type="pres">
      <dgm:prSet presAssocID="{D6245786-07D1-4504-8CFF-D698E1EEC42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79818F4-764A-9744-B775-06752503E4B3}" type="pres">
      <dgm:prSet presAssocID="{D6245786-07D1-4504-8CFF-D698E1EEC42D}" presName="negativeSpace" presStyleCnt="0"/>
      <dgm:spPr/>
    </dgm:pt>
    <dgm:pt modelId="{633E56A8-631D-CE4B-86AD-6346A8F312A7}" type="pres">
      <dgm:prSet presAssocID="{D6245786-07D1-4504-8CFF-D698E1EEC42D}" presName="childText" presStyleLbl="conFgAcc1" presStyleIdx="1" presStyleCnt="4">
        <dgm:presLayoutVars>
          <dgm:bulletEnabled val="1"/>
        </dgm:presLayoutVars>
      </dgm:prSet>
      <dgm:spPr/>
    </dgm:pt>
    <dgm:pt modelId="{654E1BB5-CF3E-344D-92D9-F394535C7C22}" type="pres">
      <dgm:prSet presAssocID="{AFD1EC2C-A941-46C2-914E-AAA8A7E97250}" presName="spaceBetweenRectangles" presStyleCnt="0"/>
      <dgm:spPr/>
    </dgm:pt>
    <dgm:pt modelId="{52381A89-0B51-9C44-9617-3EAA61DBCD41}" type="pres">
      <dgm:prSet presAssocID="{8AC9DFFF-57F9-40EC-9957-E93C6EF7D94D}" presName="parentLin" presStyleCnt="0"/>
      <dgm:spPr/>
    </dgm:pt>
    <dgm:pt modelId="{750AC9E1-3416-7149-BD26-6AEF21B2BF12}" type="pres">
      <dgm:prSet presAssocID="{8AC9DFFF-57F9-40EC-9957-E93C6EF7D94D}" presName="parentLeftMargin" presStyleLbl="node1" presStyleIdx="1" presStyleCnt="4"/>
      <dgm:spPr/>
    </dgm:pt>
    <dgm:pt modelId="{D4E18EE6-A2A9-774F-B01C-7DF47FF395C7}" type="pres">
      <dgm:prSet presAssocID="{8AC9DFFF-57F9-40EC-9957-E93C6EF7D94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79BF5A8-3F38-7C4E-A478-BAEF520E9869}" type="pres">
      <dgm:prSet presAssocID="{8AC9DFFF-57F9-40EC-9957-E93C6EF7D94D}" presName="negativeSpace" presStyleCnt="0"/>
      <dgm:spPr/>
    </dgm:pt>
    <dgm:pt modelId="{7B5A2741-0F45-9248-A59B-47BCD5D9D51C}" type="pres">
      <dgm:prSet presAssocID="{8AC9DFFF-57F9-40EC-9957-E93C6EF7D94D}" presName="childText" presStyleLbl="conFgAcc1" presStyleIdx="2" presStyleCnt="4">
        <dgm:presLayoutVars>
          <dgm:bulletEnabled val="1"/>
        </dgm:presLayoutVars>
      </dgm:prSet>
      <dgm:spPr/>
    </dgm:pt>
    <dgm:pt modelId="{CE5D2449-A61E-4C4F-A660-EFC2B423550D}" type="pres">
      <dgm:prSet presAssocID="{4A24F604-AE22-49DC-8EAF-09208BC7BF81}" presName="spaceBetweenRectangles" presStyleCnt="0"/>
      <dgm:spPr/>
    </dgm:pt>
    <dgm:pt modelId="{0CE8A89F-1280-7C40-8BB2-96E639C65C32}" type="pres">
      <dgm:prSet presAssocID="{05B60977-D2AD-4301-9CA5-2AEA8E1CECE0}" presName="parentLin" presStyleCnt="0"/>
      <dgm:spPr/>
    </dgm:pt>
    <dgm:pt modelId="{611015E8-9421-664D-A0F9-0FFDCBE79133}" type="pres">
      <dgm:prSet presAssocID="{05B60977-D2AD-4301-9CA5-2AEA8E1CECE0}" presName="parentLeftMargin" presStyleLbl="node1" presStyleIdx="2" presStyleCnt="4"/>
      <dgm:spPr/>
    </dgm:pt>
    <dgm:pt modelId="{87C30CC1-AFD9-584A-BCF9-78BE332D25F3}" type="pres">
      <dgm:prSet presAssocID="{05B60977-D2AD-4301-9CA5-2AEA8E1CECE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E2C3413-E62C-4F42-AF64-E9C17FDB6ED9}" type="pres">
      <dgm:prSet presAssocID="{05B60977-D2AD-4301-9CA5-2AEA8E1CECE0}" presName="negativeSpace" presStyleCnt="0"/>
      <dgm:spPr/>
    </dgm:pt>
    <dgm:pt modelId="{18B9E8E0-5F5D-EB43-A630-3510AF71FEB6}" type="pres">
      <dgm:prSet presAssocID="{05B60977-D2AD-4301-9CA5-2AEA8E1CECE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5273002-03DB-4559-9C2C-C40E620C293B}" srcId="{6CB23D5C-5281-4850-821D-39E3A295CAD3}" destId="{8AC9DFFF-57F9-40EC-9957-E93C6EF7D94D}" srcOrd="2" destOrd="0" parTransId="{C1F12E99-8624-403E-B9F1-996D52E41CFD}" sibTransId="{4A24F604-AE22-49DC-8EAF-09208BC7BF81}"/>
    <dgm:cxn modelId="{AA17FD2F-D93E-4218-8186-D4647F12F8E8}" srcId="{6CB23D5C-5281-4850-821D-39E3A295CAD3}" destId="{05B60977-D2AD-4301-9CA5-2AEA8E1CECE0}" srcOrd="3" destOrd="0" parTransId="{BF36C5DE-7E58-4CEC-B4BF-713E0315E014}" sibTransId="{412D129B-6B9E-4F08-94B5-204ECBC2AC60}"/>
    <dgm:cxn modelId="{3415DA48-7D89-DF47-A269-9487584A4E08}" type="presOf" srcId="{36295941-32C0-4784-8AF2-B990FC95BA32}" destId="{262D940A-7EE3-D342-A842-169C1176CC0A}" srcOrd="1" destOrd="0" presId="urn:microsoft.com/office/officeart/2005/8/layout/list1"/>
    <dgm:cxn modelId="{6BAED566-CD9A-B048-8866-354975727AC9}" type="presOf" srcId="{05B60977-D2AD-4301-9CA5-2AEA8E1CECE0}" destId="{611015E8-9421-664D-A0F9-0FFDCBE79133}" srcOrd="0" destOrd="0" presId="urn:microsoft.com/office/officeart/2005/8/layout/list1"/>
    <dgm:cxn modelId="{66448275-8A29-F749-ADE7-6677098E1E46}" type="presOf" srcId="{8AC9DFFF-57F9-40EC-9957-E93C6EF7D94D}" destId="{D4E18EE6-A2A9-774F-B01C-7DF47FF395C7}" srcOrd="1" destOrd="0" presId="urn:microsoft.com/office/officeart/2005/8/layout/list1"/>
    <dgm:cxn modelId="{FFDF247B-7385-DE49-A03C-DD8F6F25EB54}" type="presOf" srcId="{8AC9DFFF-57F9-40EC-9957-E93C6EF7D94D}" destId="{750AC9E1-3416-7149-BD26-6AEF21B2BF12}" srcOrd="0" destOrd="0" presId="urn:microsoft.com/office/officeart/2005/8/layout/list1"/>
    <dgm:cxn modelId="{4DB2777C-01B7-3340-A71A-FCA34FA9AB5B}" type="presOf" srcId="{05B60977-D2AD-4301-9CA5-2AEA8E1CECE0}" destId="{87C30CC1-AFD9-584A-BCF9-78BE332D25F3}" srcOrd="1" destOrd="0" presId="urn:microsoft.com/office/officeart/2005/8/layout/list1"/>
    <dgm:cxn modelId="{AC5C7596-D78A-6A4E-A188-0E51F916DA54}" type="presOf" srcId="{D6245786-07D1-4504-8CFF-D698E1EEC42D}" destId="{69B1D2AE-A7DE-274B-BAD0-3C35F3D153E8}" srcOrd="1" destOrd="0" presId="urn:microsoft.com/office/officeart/2005/8/layout/list1"/>
    <dgm:cxn modelId="{FDE3BB97-BA8F-CC48-869F-D9FF94BA6E06}" type="presOf" srcId="{D6245786-07D1-4504-8CFF-D698E1EEC42D}" destId="{F375C47A-399F-3B4D-828D-B9B19BFEC36D}" srcOrd="0" destOrd="0" presId="urn:microsoft.com/office/officeart/2005/8/layout/list1"/>
    <dgm:cxn modelId="{D34900B5-49D2-4BAA-936C-996EE39F6A75}" srcId="{6CB23D5C-5281-4850-821D-39E3A295CAD3}" destId="{36295941-32C0-4784-8AF2-B990FC95BA32}" srcOrd="0" destOrd="0" parTransId="{25C5D345-787C-49AE-AF81-BA8147808016}" sibTransId="{E1AFB5F9-5C11-4185-9574-E55BAB16A956}"/>
    <dgm:cxn modelId="{8EEDD4BB-6665-4708-807B-5C51EC361EAD}" srcId="{6CB23D5C-5281-4850-821D-39E3A295CAD3}" destId="{D6245786-07D1-4504-8CFF-D698E1EEC42D}" srcOrd="1" destOrd="0" parTransId="{F496FAC7-6920-464B-B988-3D37168BE888}" sibTransId="{AFD1EC2C-A941-46C2-914E-AAA8A7E97250}"/>
    <dgm:cxn modelId="{0223B1D5-AF07-954C-828B-5363B1A3C915}" type="presOf" srcId="{6CB23D5C-5281-4850-821D-39E3A295CAD3}" destId="{500E56DA-3C84-1F4F-8BB5-763E9E8C4CED}" srcOrd="0" destOrd="0" presId="urn:microsoft.com/office/officeart/2005/8/layout/list1"/>
    <dgm:cxn modelId="{5E893ADB-AB3A-4F48-9498-518C6F7FB560}" type="presOf" srcId="{36295941-32C0-4784-8AF2-B990FC95BA32}" destId="{449C1B3C-B228-534E-8579-72F3513C812F}" srcOrd="0" destOrd="0" presId="urn:microsoft.com/office/officeart/2005/8/layout/list1"/>
    <dgm:cxn modelId="{3A8AC609-EF61-8749-8DE4-E43EA5D8D81D}" type="presParOf" srcId="{500E56DA-3C84-1F4F-8BB5-763E9E8C4CED}" destId="{13ACAE94-F6D3-3144-B8A7-890CDD2CD7C9}" srcOrd="0" destOrd="0" presId="urn:microsoft.com/office/officeart/2005/8/layout/list1"/>
    <dgm:cxn modelId="{64FCA092-E4D3-824D-9EF7-7E94D554C30A}" type="presParOf" srcId="{13ACAE94-F6D3-3144-B8A7-890CDD2CD7C9}" destId="{449C1B3C-B228-534E-8579-72F3513C812F}" srcOrd="0" destOrd="0" presId="urn:microsoft.com/office/officeart/2005/8/layout/list1"/>
    <dgm:cxn modelId="{10F48183-A7CC-A74A-B832-E6387CF2E3A8}" type="presParOf" srcId="{13ACAE94-F6D3-3144-B8A7-890CDD2CD7C9}" destId="{262D940A-7EE3-D342-A842-169C1176CC0A}" srcOrd="1" destOrd="0" presId="urn:microsoft.com/office/officeart/2005/8/layout/list1"/>
    <dgm:cxn modelId="{CA811BAB-4B12-C94A-B91B-08CACE907C5F}" type="presParOf" srcId="{500E56DA-3C84-1F4F-8BB5-763E9E8C4CED}" destId="{FEB15C0F-AD39-0248-AF8C-063A5A0E1460}" srcOrd="1" destOrd="0" presId="urn:microsoft.com/office/officeart/2005/8/layout/list1"/>
    <dgm:cxn modelId="{0B686836-CD8D-ED4A-9321-0FD69CBD33AB}" type="presParOf" srcId="{500E56DA-3C84-1F4F-8BB5-763E9E8C4CED}" destId="{9EA09114-C74E-D047-B2B3-F4EBFD48EF3C}" srcOrd="2" destOrd="0" presId="urn:microsoft.com/office/officeart/2005/8/layout/list1"/>
    <dgm:cxn modelId="{43E24844-61B2-074A-9133-6B2CF6C41F8E}" type="presParOf" srcId="{500E56DA-3C84-1F4F-8BB5-763E9E8C4CED}" destId="{21110BF1-10D8-2742-B820-BD5B9C56B353}" srcOrd="3" destOrd="0" presId="urn:microsoft.com/office/officeart/2005/8/layout/list1"/>
    <dgm:cxn modelId="{54EA935D-242D-F448-9476-24018466A230}" type="presParOf" srcId="{500E56DA-3C84-1F4F-8BB5-763E9E8C4CED}" destId="{68FDBFCA-7119-4A42-8195-326280604919}" srcOrd="4" destOrd="0" presId="urn:microsoft.com/office/officeart/2005/8/layout/list1"/>
    <dgm:cxn modelId="{220FECA8-BE93-184C-AD25-1E619374DE89}" type="presParOf" srcId="{68FDBFCA-7119-4A42-8195-326280604919}" destId="{F375C47A-399F-3B4D-828D-B9B19BFEC36D}" srcOrd="0" destOrd="0" presId="urn:microsoft.com/office/officeart/2005/8/layout/list1"/>
    <dgm:cxn modelId="{E89D862C-5399-D84F-A302-D1D21DDF8573}" type="presParOf" srcId="{68FDBFCA-7119-4A42-8195-326280604919}" destId="{69B1D2AE-A7DE-274B-BAD0-3C35F3D153E8}" srcOrd="1" destOrd="0" presId="urn:microsoft.com/office/officeart/2005/8/layout/list1"/>
    <dgm:cxn modelId="{F4550560-C0E9-2247-B816-115151739851}" type="presParOf" srcId="{500E56DA-3C84-1F4F-8BB5-763E9E8C4CED}" destId="{679818F4-764A-9744-B775-06752503E4B3}" srcOrd="5" destOrd="0" presId="urn:microsoft.com/office/officeart/2005/8/layout/list1"/>
    <dgm:cxn modelId="{D038A879-9366-4344-8863-48E301AF0569}" type="presParOf" srcId="{500E56DA-3C84-1F4F-8BB5-763E9E8C4CED}" destId="{633E56A8-631D-CE4B-86AD-6346A8F312A7}" srcOrd="6" destOrd="0" presId="urn:microsoft.com/office/officeart/2005/8/layout/list1"/>
    <dgm:cxn modelId="{F495A591-AEC4-6641-A63F-02F4DACA657C}" type="presParOf" srcId="{500E56DA-3C84-1F4F-8BB5-763E9E8C4CED}" destId="{654E1BB5-CF3E-344D-92D9-F394535C7C22}" srcOrd="7" destOrd="0" presId="urn:microsoft.com/office/officeart/2005/8/layout/list1"/>
    <dgm:cxn modelId="{0B23A613-3444-DC4C-B41E-7194CAF71D23}" type="presParOf" srcId="{500E56DA-3C84-1F4F-8BB5-763E9E8C4CED}" destId="{52381A89-0B51-9C44-9617-3EAA61DBCD41}" srcOrd="8" destOrd="0" presId="urn:microsoft.com/office/officeart/2005/8/layout/list1"/>
    <dgm:cxn modelId="{C2746BF0-702E-D34C-B17D-F03ADA73680E}" type="presParOf" srcId="{52381A89-0B51-9C44-9617-3EAA61DBCD41}" destId="{750AC9E1-3416-7149-BD26-6AEF21B2BF12}" srcOrd="0" destOrd="0" presId="urn:microsoft.com/office/officeart/2005/8/layout/list1"/>
    <dgm:cxn modelId="{9D879793-86F9-C84A-9B26-E11359CE54AE}" type="presParOf" srcId="{52381A89-0B51-9C44-9617-3EAA61DBCD41}" destId="{D4E18EE6-A2A9-774F-B01C-7DF47FF395C7}" srcOrd="1" destOrd="0" presId="urn:microsoft.com/office/officeart/2005/8/layout/list1"/>
    <dgm:cxn modelId="{E73D481B-2721-FA46-B0D7-0329E059BDAF}" type="presParOf" srcId="{500E56DA-3C84-1F4F-8BB5-763E9E8C4CED}" destId="{F79BF5A8-3F38-7C4E-A478-BAEF520E9869}" srcOrd="9" destOrd="0" presId="urn:microsoft.com/office/officeart/2005/8/layout/list1"/>
    <dgm:cxn modelId="{1C5FBCC6-545E-4340-A246-543A3D56929A}" type="presParOf" srcId="{500E56DA-3C84-1F4F-8BB5-763E9E8C4CED}" destId="{7B5A2741-0F45-9248-A59B-47BCD5D9D51C}" srcOrd="10" destOrd="0" presId="urn:microsoft.com/office/officeart/2005/8/layout/list1"/>
    <dgm:cxn modelId="{0C6106F4-7904-C14C-A7AD-C7A3565F4B55}" type="presParOf" srcId="{500E56DA-3C84-1F4F-8BB5-763E9E8C4CED}" destId="{CE5D2449-A61E-4C4F-A660-EFC2B423550D}" srcOrd="11" destOrd="0" presId="urn:microsoft.com/office/officeart/2005/8/layout/list1"/>
    <dgm:cxn modelId="{FDEE4E15-D5DD-0B46-94E4-45C62022AAAE}" type="presParOf" srcId="{500E56DA-3C84-1F4F-8BB5-763E9E8C4CED}" destId="{0CE8A89F-1280-7C40-8BB2-96E639C65C32}" srcOrd="12" destOrd="0" presId="urn:microsoft.com/office/officeart/2005/8/layout/list1"/>
    <dgm:cxn modelId="{BCFD97A3-2472-5D4C-906F-45F6C5F28AC6}" type="presParOf" srcId="{0CE8A89F-1280-7C40-8BB2-96E639C65C32}" destId="{611015E8-9421-664D-A0F9-0FFDCBE79133}" srcOrd="0" destOrd="0" presId="urn:microsoft.com/office/officeart/2005/8/layout/list1"/>
    <dgm:cxn modelId="{8983234B-5117-F84F-84B7-D2825E220D28}" type="presParOf" srcId="{0CE8A89F-1280-7C40-8BB2-96E639C65C32}" destId="{87C30CC1-AFD9-584A-BCF9-78BE332D25F3}" srcOrd="1" destOrd="0" presId="urn:microsoft.com/office/officeart/2005/8/layout/list1"/>
    <dgm:cxn modelId="{DBE8D7A4-0FD7-E64A-BFB3-938EC3D99AD1}" type="presParOf" srcId="{500E56DA-3C84-1F4F-8BB5-763E9E8C4CED}" destId="{6E2C3413-E62C-4F42-AF64-E9C17FDB6ED9}" srcOrd="13" destOrd="0" presId="urn:microsoft.com/office/officeart/2005/8/layout/list1"/>
    <dgm:cxn modelId="{17F65E6D-1892-724E-BA6A-FD92EFC83635}" type="presParOf" srcId="{500E56DA-3C84-1F4F-8BB5-763E9E8C4CED}" destId="{18B9E8E0-5F5D-EB43-A630-3510AF71FEB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BB827-8421-FE4A-B27E-F1DC4EB07790}">
      <dsp:nvSpPr>
        <dsp:cNvPr id="0" name=""/>
        <dsp:cNvSpPr/>
      </dsp:nvSpPr>
      <dsp:spPr>
        <a:xfrm rot="16200000">
          <a:off x="518843" y="579324"/>
          <a:ext cx="2778083" cy="298055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Organização</a:t>
          </a:r>
          <a:br>
            <a:rPr lang="pt-BR" sz="2800" kern="1200" dirty="0"/>
          </a:br>
          <a:br>
            <a:rPr lang="pt-BR" sz="2800" kern="1200" dirty="0"/>
          </a:br>
          <a:r>
            <a:rPr lang="pt-BR" sz="2800" kern="1200" dirty="0"/>
            <a:t>- Objetivos</a:t>
          </a:r>
          <a:br>
            <a:rPr lang="pt-BR" sz="2800" kern="1200" dirty="0"/>
          </a:br>
          <a:r>
            <a:rPr lang="pt-BR" sz="2800" kern="1200" dirty="0"/>
            <a:t>- Estratégias</a:t>
          </a:r>
        </a:p>
      </dsp:txBody>
      <dsp:txXfrm rot="5400000">
        <a:off x="553246" y="816199"/>
        <a:ext cx="2844917" cy="2506805"/>
      </dsp:txXfrm>
    </dsp:sp>
    <dsp:sp modelId="{59070968-6364-5848-B244-05E8BAF9B0EB}">
      <dsp:nvSpPr>
        <dsp:cNvPr id="0" name=""/>
        <dsp:cNvSpPr/>
      </dsp:nvSpPr>
      <dsp:spPr>
        <a:xfrm rot="5400000">
          <a:off x="4615873" y="459771"/>
          <a:ext cx="2778083" cy="324021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Pessoas</a:t>
          </a:r>
          <a:br>
            <a:rPr lang="pt-BR" sz="2800" b="1" kern="1200" dirty="0"/>
          </a:br>
          <a:br>
            <a:rPr lang="pt-BR" sz="2800" b="1" kern="1200" dirty="0"/>
          </a:br>
          <a:r>
            <a:rPr lang="pt-BR" sz="2800" b="1" kern="1200" dirty="0"/>
            <a:t>- </a:t>
          </a:r>
          <a:r>
            <a:rPr lang="pt-BR" sz="2800" kern="1200" dirty="0"/>
            <a:t>Comportamentos</a:t>
          </a:r>
          <a:br>
            <a:rPr lang="pt-BR" sz="2800" kern="1200" dirty="0"/>
          </a:br>
          <a:r>
            <a:rPr lang="pt-BR" sz="2800" kern="1200" dirty="0"/>
            <a:t>- Capacidade Organizacional</a:t>
          </a:r>
        </a:p>
      </dsp:txBody>
      <dsp:txXfrm rot="-5400000">
        <a:off x="4384806" y="826478"/>
        <a:ext cx="3104580" cy="2506805"/>
      </dsp:txXfrm>
    </dsp:sp>
    <dsp:sp modelId="{53BF22B2-99F4-E440-8FCC-C0AA67BD64A5}">
      <dsp:nvSpPr>
        <dsp:cNvPr id="0" name=""/>
        <dsp:cNvSpPr/>
      </dsp:nvSpPr>
      <dsp:spPr>
        <a:xfrm>
          <a:off x="2754374" y="10275"/>
          <a:ext cx="2138234" cy="173360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E9A894-6B57-4C4B-B920-F52ED5A6E6C7}">
      <dsp:nvSpPr>
        <dsp:cNvPr id="0" name=""/>
        <dsp:cNvSpPr/>
      </dsp:nvSpPr>
      <dsp:spPr>
        <a:xfrm rot="10800000">
          <a:off x="2936095" y="2536192"/>
          <a:ext cx="1774792" cy="177470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D1385-7DD7-C84C-B68B-B2A4F0414904}">
      <dsp:nvSpPr>
        <dsp:cNvPr id="0" name=""/>
        <dsp:cNvSpPr/>
      </dsp:nvSpPr>
      <dsp:spPr>
        <a:xfrm>
          <a:off x="0" y="317119"/>
          <a:ext cx="7920037" cy="1787175"/>
        </a:xfrm>
        <a:prstGeom prst="roundRect">
          <a:avLst/>
        </a:prstGeom>
        <a:solidFill>
          <a:srgbClr val="2F55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Escolhas estratégicas são largamente influenciadas pelo tipo de pessoa que atuam na organização</a:t>
          </a:r>
        </a:p>
      </dsp:txBody>
      <dsp:txXfrm>
        <a:off x="87243" y="404362"/>
        <a:ext cx="7745551" cy="1612689"/>
      </dsp:txXfrm>
    </dsp:sp>
    <dsp:sp modelId="{FCAE4CB8-B0EA-3D4E-8F93-E4F26547F5DA}">
      <dsp:nvSpPr>
        <dsp:cNvPr id="0" name=""/>
        <dsp:cNvSpPr/>
      </dsp:nvSpPr>
      <dsp:spPr>
        <a:xfrm>
          <a:off x="0" y="2291494"/>
          <a:ext cx="7920037" cy="1787175"/>
        </a:xfrm>
        <a:prstGeom prst="roundRect">
          <a:avLst/>
        </a:prstGeom>
        <a:solidFill>
          <a:srgbClr val="2F55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A realização das escolhas estratégicas é grandemente condicionada pelo tipo de pessoas</a:t>
          </a:r>
        </a:p>
      </dsp:txBody>
      <dsp:txXfrm>
        <a:off x="87243" y="2378737"/>
        <a:ext cx="7745551" cy="1612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21C8F-67C3-2D49-868B-A1E5FEC9703B}">
      <dsp:nvSpPr>
        <dsp:cNvPr id="0" name=""/>
        <dsp:cNvSpPr/>
      </dsp:nvSpPr>
      <dsp:spPr>
        <a:xfrm>
          <a:off x="0" y="0"/>
          <a:ext cx="651621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92C896-6AB2-D94A-B81B-FF3F6FA064C1}">
      <dsp:nvSpPr>
        <dsp:cNvPr id="0" name=""/>
        <dsp:cNvSpPr/>
      </dsp:nvSpPr>
      <dsp:spPr>
        <a:xfrm>
          <a:off x="0" y="0"/>
          <a:ext cx="6516216" cy="977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Não existe  um caminho ótimo, depende da coerência e aos objetivos e estratégias da organização</a:t>
          </a:r>
        </a:p>
      </dsp:txBody>
      <dsp:txXfrm>
        <a:off x="0" y="0"/>
        <a:ext cx="6516216" cy="977146"/>
      </dsp:txXfrm>
    </dsp:sp>
    <dsp:sp modelId="{C38D40C2-6C8A-744D-8A4F-112CA2448D63}">
      <dsp:nvSpPr>
        <dsp:cNvPr id="0" name=""/>
        <dsp:cNvSpPr/>
      </dsp:nvSpPr>
      <dsp:spPr>
        <a:xfrm>
          <a:off x="0" y="977146"/>
          <a:ext cx="651621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BC7522-3F08-F941-983B-977C254B1ED8}">
      <dsp:nvSpPr>
        <dsp:cNvPr id="0" name=""/>
        <dsp:cNvSpPr/>
      </dsp:nvSpPr>
      <dsp:spPr>
        <a:xfrm>
          <a:off x="0" y="977146"/>
          <a:ext cx="6516216" cy="977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Elaborar políticas e intervenções que suportem as estratégias de mudança</a:t>
          </a:r>
        </a:p>
      </dsp:txBody>
      <dsp:txXfrm>
        <a:off x="0" y="977146"/>
        <a:ext cx="6516216" cy="977146"/>
      </dsp:txXfrm>
    </dsp:sp>
    <dsp:sp modelId="{5E521386-BB50-9F40-96A1-0CD4014C7E8C}">
      <dsp:nvSpPr>
        <dsp:cNvPr id="0" name=""/>
        <dsp:cNvSpPr/>
      </dsp:nvSpPr>
      <dsp:spPr>
        <a:xfrm>
          <a:off x="0" y="1954292"/>
          <a:ext cx="651621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2B7468-1A72-984E-8615-242612E9ADD1}">
      <dsp:nvSpPr>
        <dsp:cNvPr id="0" name=""/>
        <dsp:cNvSpPr/>
      </dsp:nvSpPr>
      <dsp:spPr>
        <a:xfrm>
          <a:off x="0" y="1954292"/>
          <a:ext cx="6516216" cy="977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/>
            <a:t>Desenvolver um modelo gerencial que consiga traduzir as estratégias em comportamentos</a:t>
          </a:r>
          <a:endParaRPr lang="pt-BR" sz="2200" kern="1200"/>
        </a:p>
      </dsp:txBody>
      <dsp:txXfrm>
        <a:off x="0" y="1954292"/>
        <a:ext cx="6516216" cy="977146"/>
      </dsp:txXfrm>
    </dsp:sp>
    <dsp:sp modelId="{E8403043-C464-BB4C-8C80-698105ED8529}">
      <dsp:nvSpPr>
        <dsp:cNvPr id="0" name=""/>
        <dsp:cNvSpPr/>
      </dsp:nvSpPr>
      <dsp:spPr>
        <a:xfrm>
          <a:off x="0" y="2931438"/>
          <a:ext cx="6516216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B69B84-B4F1-8E4B-9D8A-34C7F822676F}">
      <dsp:nvSpPr>
        <dsp:cNvPr id="0" name=""/>
        <dsp:cNvSpPr/>
      </dsp:nvSpPr>
      <dsp:spPr>
        <a:xfrm>
          <a:off x="0" y="2931438"/>
          <a:ext cx="6516216" cy="977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Promover o desenvolvimento organizacional</a:t>
          </a:r>
        </a:p>
      </dsp:txBody>
      <dsp:txXfrm>
        <a:off x="0" y="2931438"/>
        <a:ext cx="6516216" cy="9771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09114-C74E-D047-B2B3-F4EBFD48EF3C}">
      <dsp:nvSpPr>
        <dsp:cNvPr id="0" name=""/>
        <dsp:cNvSpPr/>
      </dsp:nvSpPr>
      <dsp:spPr>
        <a:xfrm>
          <a:off x="0" y="529160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2D940A-7EE3-D342-A842-169C1176CC0A}">
      <dsp:nvSpPr>
        <dsp:cNvPr id="0" name=""/>
        <dsp:cNvSpPr/>
      </dsp:nvSpPr>
      <dsp:spPr>
        <a:xfrm>
          <a:off x="333341" y="86360"/>
          <a:ext cx="4666783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/>
            <a:t>Comprar </a:t>
          </a:r>
          <a:endParaRPr lang="en-US" sz="3000" kern="1200"/>
        </a:p>
      </dsp:txBody>
      <dsp:txXfrm>
        <a:off x="376572" y="129591"/>
        <a:ext cx="4580321" cy="799138"/>
      </dsp:txXfrm>
    </dsp:sp>
    <dsp:sp modelId="{633E56A8-631D-CE4B-86AD-6346A8F312A7}">
      <dsp:nvSpPr>
        <dsp:cNvPr id="0" name=""/>
        <dsp:cNvSpPr/>
      </dsp:nvSpPr>
      <dsp:spPr>
        <a:xfrm>
          <a:off x="0" y="1889960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1D2AE-A7DE-274B-BAD0-3C35F3D153E8}">
      <dsp:nvSpPr>
        <dsp:cNvPr id="0" name=""/>
        <dsp:cNvSpPr/>
      </dsp:nvSpPr>
      <dsp:spPr>
        <a:xfrm>
          <a:off x="333341" y="1447160"/>
          <a:ext cx="4666783" cy="885600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/>
            <a:t>Desenvolver </a:t>
          </a:r>
          <a:endParaRPr lang="en-US" sz="3000" kern="1200"/>
        </a:p>
      </dsp:txBody>
      <dsp:txXfrm>
        <a:off x="376572" y="1490391"/>
        <a:ext cx="4580321" cy="799138"/>
      </dsp:txXfrm>
    </dsp:sp>
    <dsp:sp modelId="{7B5A2741-0F45-9248-A59B-47BCD5D9D51C}">
      <dsp:nvSpPr>
        <dsp:cNvPr id="0" name=""/>
        <dsp:cNvSpPr/>
      </dsp:nvSpPr>
      <dsp:spPr>
        <a:xfrm>
          <a:off x="0" y="3250759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E18EE6-A2A9-774F-B01C-7DF47FF395C7}">
      <dsp:nvSpPr>
        <dsp:cNvPr id="0" name=""/>
        <dsp:cNvSpPr/>
      </dsp:nvSpPr>
      <dsp:spPr>
        <a:xfrm>
          <a:off x="333341" y="2807960"/>
          <a:ext cx="4666783" cy="885600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/>
            <a:t>Emprestar</a:t>
          </a:r>
          <a:endParaRPr lang="en-US" sz="3000" kern="1200"/>
        </a:p>
      </dsp:txBody>
      <dsp:txXfrm>
        <a:off x="376572" y="2851191"/>
        <a:ext cx="4580321" cy="799138"/>
      </dsp:txXfrm>
    </dsp:sp>
    <dsp:sp modelId="{18B9E8E0-5F5D-EB43-A630-3510AF71FEB6}">
      <dsp:nvSpPr>
        <dsp:cNvPr id="0" name=""/>
        <dsp:cNvSpPr/>
      </dsp:nvSpPr>
      <dsp:spPr>
        <a:xfrm>
          <a:off x="0" y="4611560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30CC1-AFD9-584A-BCF9-78BE332D25F3}">
      <dsp:nvSpPr>
        <dsp:cNvPr id="0" name=""/>
        <dsp:cNvSpPr/>
      </dsp:nvSpPr>
      <dsp:spPr>
        <a:xfrm>
          <a:off x="333341" y="4168760"/>
          <a:ext cx="4666783" cy="8856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/>
            <a:t>Reter</a:t>
          </a:r>
          <a:endParaRPr lang="en-US" sz="3000" kern="1200"/>
        </a:p>
      </dsp:txBody>
      <dsp:txXfrm>
        <a:off x="376572" y="4211991"/>
        <a:ext cx="4580321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7T13:10:13.523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92 110 24575,'0'16'0,"0"11"0,0-12 0,0 5 0,0-5 0,0 6 0,0-6 0,0-6 0</inkml:trace>
  <inkml:trace contextRef="#ctx0" brushRef="#br0">92 248 24575,'-16'10'0,"-16"21"0,8-20 0,15-1 0,2-4 0,3 1 0,4-3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EC85F-FBFB-9241-9639-035248146154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88A94-75C8-EE40-BA0D-23EDA5D245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41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4575" indent="-28637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55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37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61901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201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83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365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947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A5DBFD3-BCFE-D045-80F4-3842C0EBF6A8}" type="slidenum">
              <a:rPr lang="pt-BR" sz="1300">
                <a:latin typeface="Times New Roman" charset="0"/>
              </a:rPr>
              <a:pPr/>
              <a:t>16</a:t>
            </a:fld>
            <a:endParaRPr lang="pt-BR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0462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35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4575" indent="-28637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55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37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61901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201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83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365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947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29AC791-B04B-C849-ADED-ABAC49168FB3}" type="slidenum">
              <a:rPr lang="pt-BR" sz="1300">
                <a:latin typeface="Times New Roman" charset="0"/>
              </a:rPr>
              <a:pPr/>
              <a:t>17</a:t>
            </a:fld>
            <a:endParaRPr lang="pt-BR" sz="1300" dirty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0462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41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4575" indent="-28637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55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37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61901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201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83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365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947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E11B7EA-7E40-4C49-A769-6351C5E29DBB}" type="slidenum">
              <a:rPr lang="pt-BR" sz="1300">
                <a:latin typeface="Times New Roman" charset="0"/>
              </a:rPr>
              <a:pPr/>
              <a:t>18</a:t>
            </a:fld>
            <a:endParaRPr lang="pt-BR" sz="1300" dirty="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0462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99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4575" indent="-28637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55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37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61901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201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83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365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947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F9D83EC-155E-E14F-9584-34827186A567}" type="slidenum">
              <a:rPr lang="pt-BR" sz="1300">
                <a:latin typeface="Times New Roman" charset="0"/>
              </a:rPr>
              <a:pPr/>
              <a:t>19</a:t>
            </a:fld>
            <a:endParaRPr lang="pt-BR" sz="1300" dirty="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0462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00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4575" indent="-28637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55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37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61901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201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83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365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947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137B465-F887-8B4E-9655-B929F11F005E}" type="slidenum">
              <a:rPr lang="pt-BR" sz="1300">
                <a:latin typeface="Times New Roman" charset="0"/>
              </a:rPr>
              <a:pPr/>
              <a:t>20</a:t>
            </a:fld>
            <a:endParaRPr lang="pt-BR" sz="1300" dirty="0">
              <a:latin typeface="Times New Roman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0462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74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4575" indent="-28637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55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37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61901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201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83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365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947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4230769-AE9D-584A-AF56-49F63E647B99}" type="slidenum">
              <a:rPr lang="pt-BR" sz="1300">
                <a:latin typeface="Times New Roman" charset="0"/>
              </a:rPr>
              <a:pPr/>
              <a:t>21</a:t>
            </a:fld>
            <a:endParaRPr lang="pt-BR" sz="1300" dirty="0">
              <a:latin typeface="Times New Roman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0462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23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4575" indent="-28637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55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37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61901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201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83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365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947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6C458E3-AAC6-094B-8667-06D6F13358A1}" type="slidenum">
              <a:rPr lang="pt-BR" sz="1300">
                <a:latin typeface="Times New Roman" charset="0"/>
              </a:rPr>
              <a:pPr/>
              <a:t>22</a:t>
            </a:fld>
            <a:endParaRPr lang="pt-BR" sz="1300" dirty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0462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434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4575" indent="-28637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55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3700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61901" indent="-2291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201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83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365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94701" indent="-229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AEAD9A8-2297-464D-8A3D-A95F7F5B79AD}" type="slidenum">
              <a:rPr lang="pt-BR" sz="1300">
                <a:latin typeface="Times New Roman" charset="0"/>
              </a:rPr>
              <a:pPr/>
              <a:t>23</a:t>
            </a:fld>
            <a:endParaRPr lang="pt-BR" sz="1300" dirty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0462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4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57577-803A-B744-9797-421F70065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3F7CDE-703A-5741-9371-38EF263A1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F1379F-FCAF-AE4D-80B3-608451C3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870BF5-A7FF-AB48-9D05-2D5F19FBC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85B787-BD2D-D943-8348-FA7807B4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3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50D4C-D95D-3F47-873A-ED51A4680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ADDBFA-B071-7541-9866-3062F1037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7257D3-FFA7-CE48-BB78-2F3B8D96D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43B9F8-996E-0B44-9AAE-DA1E749C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8D7F55-12D6-1244-A154-5503FCF5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07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0500FE-84A6-134B-9844-915F968FA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CE19C9C-4C69-7F44-8E6B-87782F76C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02A395-C00A-D14D-BE1F-0E33FA8B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B049DC-3E49-D349-8A5D-FEBD1D9D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A85C92-C6E2-344E-92E9-DA2100C0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72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71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18B31-2A41-C04E-A15E-A1AF6907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417" y="6400800"/>
            <a:ext cx="2844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18B4C15A-719E-1D44-9632-EE09956F5285}" type="datetime1">
              <a:rPr lang="pt-BR"/>
              <a:pPr>
                <a:defRPr/>
              </a:pPr>
              <a:t>09/08/2023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F047A-FAC0-BB47-8D57-40AA7BF7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76184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Prof. Gilberto Shinyashiki - FEARP-USP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175DE-AFD1-C841-817E-50EAEE81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167" y="64008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BE5E83F-C732-014D-B506-659C94E213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916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EFA5B-09DA-1F4A-8CE2-72CAD5A1B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E12F66-F8E2-3647-BB4B-AB7F33152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52A5EE-FA52-6F4A-81C1-87E860169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DEDEB4-A2AD-354D-937F-3206B042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7F0BA0-8BFA-8443-9681-648317C7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68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F310F-F057-5E4F-8783-8C6EBF6D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D204EE-8041-FD48-9A30-65F3B772B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89565D-C8F7-BC44-ACAB-9ADF0729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DEBFA3-87C1-5B4B-B6C8-3534CBA6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0D58C6-9AD3-A444-BADA-4F0D20BB8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03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DE7CC-4327-734F-AD1F-BD6EE4314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125F72-1559-D14F-9EAC-75A113A87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076D89-BBD6-3946-B465-386529316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C91FE4-7671-D143-AFFB-33A2E8DE8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53737F-407F-AA4F-A004-32098B1A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E22C1D-B0FD-244E-86E8-A35467E0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34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2A852-A22E-3440-824F-B18FC4BA8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B0F42A-4F87-8A48-853F-F2CED4FD5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966B11E-46D7-144B-AB56-D4E7F584E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F95DD76-705C-2846-BD23-3F7FB074F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E796BA5-D4AE-474B-B9E2-CB5668D32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A15E934-9BAC-B342-BBD0-8558C25B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B37068-CEC8-B44B-8D1B-E052758D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E195BC1-6090-9B4D-BAD4-DE852504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51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B3C4C-C4D2-D74E-B13F-12C1EB30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61F34A-8755-E740-97CD-AB098AD4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7BC2F63-DA3A-674D-B414-042C0FE2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377B462-B3A4-C244-A1B8-7B1798C0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83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68B4D5E-1A91-1F45-AFAB-924DD55A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E5749D5-1932-5D45-A573-D3394BF0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755A3BA-9C19-4C4F-B614-2C2119F2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47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B9ED8-98A1-B84F-BA68-267AE7ECC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9A4DF1-5373-C447-92D1-5EEE6BB28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0BFB226-F03D-9848-B7CB-DC667FC29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711520-E861-1844-88DE-993EAC06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1A80E1-0829-064F-9F01-585B05E51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1CAF4E-9A85-1849-AB25-1A70FE2E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53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FBC61-F0DC-214E-9D13-E97FC7F7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C2E7652-3B2E-CA44-A232-DB40837F1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33607D-7894-484B-9254-4DCEBD546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FA8AAA-66E3-D040-AD89-7BA363D7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0F5E6C-5082-524A-ADD0-1207E2EC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59BCBF-7BDE-0741-83D6-F0ADB31A6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16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4ECEB98-F07F-3047-8CCD-1F96321CF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51A7C1-E89A-954D-9BDA-A20FB6623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C82DE8-5926-1F45-907C-23F3161C8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11AD-0F62-2146-802B-AEAF47018852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D22D4F-69F8-A34F-A79F-7FC6947AB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78EE71-4DC4-1047-9756-18FE8642B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DE0D-8CF7-8E42-BE5C-2E3EA25CB1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88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customXml" Target="../ink/ink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Rectangle 13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593" name="Picture 67589" descr="Pessoa segurando uma peça de quebra-cabeças">
            <a:extLst>
              <a:ext uri="{FF2B5EF4-FFF2-40B4-BE49-F238E27FC236}">
                <a16:creationId xmlns:a16="http://schemas.microsoft.com/office/drawing/2014/main" id="{B20EFA1B-2791-6250-62DB-EDB6046443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697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  <a:latin typeface="Georgia"/>
                <a:cs typeface="Georgia"/>
              </a:rPr>
              <a:t>Gestão Estratégica de Pessoas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39EE24-0E88-1A4C-A9A9-D408FAB4D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37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83F0A2E-1892-2A48-9001-FD5D62ADA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8750"/>
            <a:ext cx="8229600" cy="679450"/>
          </a:xfrm>
        </p:spPr>
        <p:txBody>
          <a:bodyPr anchor="t"/>
          <a:lstStyle/>
          <a:p>
            <a:pPr eaLnBrk="1" hangingPunct="1"/>
            <a:r>
              <a:rPr lang="pt-BR" altLang="pt-BR" sz="3200">
                <a:latin typeface="Georgia" panose="02040502050405020303" pitchFamily="18" charset="0"/>
                <a:ea typeface="ＭＳ Ｐゴシック" panose="020B0600070205080204" pitchFamily="34" charset="-128"/>
              </a:rPr>
              <a:t>Fase da Gestão dos Recursos Humanas</a:t>
            </a:r>
          </a:p>
        </p:txBody>
      </p:sp>
      <p:graphicFrame>
        <p:nvGraphicFramePr>
          <p:cNvPr id="35859" name="Group 19">
            <a:extLst>
              <a:ext uri="{FF2B5EF4-FFF2-40B4-BE49-F238E27FC236}">
                <a16:creationId xmlns:a16="http://schemas.microsoft.com/office/drawing/2014/main" id="{DCBA808B-C575-EE41-956A-AB0779A0CD0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828800" y="1066801"/>
          <a:ext cx="8229600" cy="4792663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teorias organizacionais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McGregor</a:t>
                      </a: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  <a:endParaRPr kumimoji="0" lang="pt-P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Importância dos Recursos Humanos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A Pessoa Sujeito Ativo que influencia e é influenciado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O Lugar  Certo para o Homem Certo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Eficiência-Motivação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papel da função de pessoal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Otimizar o Emprego dos Recursos Humanos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Melhorar a Eficiência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Integrar de Modo Ativo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instrumentos</a:t>
                      </a:r>
                    </a:p>
                  </a:txBody>
                  <a:tcPr marT="45717" marB="4571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Contratações Sindicais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Avaliação de Desempenho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Retribuição baseada no Mérito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Treinamento Técnico e Gerencial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Mobilidade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Motivação, Participação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45" name="Footer Placeholder 4">
            <a:extLst>
              <a:ext uri="{FF2B5EF4-FFF2-40B4-BE49-F238E27FC236}">
                <a16:creationId xmlns:a16="http://schemas.microsoft.com/office/drawing/2014/main" id="{985B438A-B222-A546-892D-B7531CB4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>
                <a:solidFill>
                  <a:srgbClr val="595959"/>
                </a:solidFill>
                <a:latin typeface="Verdana" panose="020B0604030504040204" pitchFamily="34" charset="0"/>
              </a:rPr>
              <a:t>Prof. Gilberto Shinyashiki - FEARP-USP</a:t>
            </a:r>
          </a:p>
        </p:txBody>
      </p:sp>
      <p:sp>
        <p:nvSpPr>
          <p:cNvPr id="22546" name="Slide Number Placeholder 5">
            <a:extLst>
              <a:ext uri="{FF2B5EF4-FFF2-40B4-BE49-F238E27FC236}">
                <a16:creationId xmlns:a16="http://schemas.microsoft.com/office/drawing/2014/main" id="{1FE01BF3-C4FE-F747-9E1B-BA82A72A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C37A3F5-4FF5-8442-BE8E-E59258710F70}" type="slidenum">
              <a:rPr lang="pt-BR" altLang="pt-BR" sz="14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BBC0CB11-3CD3-114E-8419-FCE9ACE21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382000" cy="679450"/>
          </a:xfrm>
        </p:spPr>
        <p:txBody>
          <a:bodyPr rtlCol="0" anchor="t">
            <a:normAutofit fontScale="90000"/>
          </a:bodyPr>
          <a:lstStyle/>
          <a:p>
            <a:pPr eaLnBrk="1" hangingPunct="1">
              <a:defRPr/>
            </a:pPr>
            <a:r>
              <a:rPr lang="pt-BR" sz="3200">
                <a:latin typeface="Georgia" charset="0"/>
                <a:ea typeface="ＭＳ Ｐゴシック" charset="0"/>
                <a:cs typeface="ＭＳ Ｐゴシック" charset="0"/>
              </a:rPr>
              <a:t>Fase </a:t>
            </a:r>
            <a:r>
              <a:rPr lang="pt-PT" sz="3200">
                <a:latin typeface="Georgia" charset="0"/>
                <a:ea typeface="ＭＳ Ｐゴシック" charset="0"/>
                <a:cs typeface="Times New Roman" charset="0"/>
              </a:rPr>
              <a:t>Desenvolvimento de Recursos Humanos</a:t>
            </a:r>
            <a:r>
              <a:rPr lang="pt-BR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36883" name="Group 19">
            <a:extLst>
              <a:ext uri="{FF2B5EF4-FFF2-40B4-BE49-F238E27FC236}">
                <a16:creationId xmlns:a16="http://schemas.microsoft.com/office/drawing/2014/main" id="{0D85CE0F-5970-D642-BB73-3EE6064E1B3A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133600" y="838200"/>
          <a:ext cx="8229600" cy="5416551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teorias organizacionais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Herzberg, Blake, Mouton</a:t>
                      </a: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  <a:endParaRPr kumimoji="0" lang="pt-P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Motivação nasce do Job Content (Autonomia, Execução, Responsabilidade, Desenvolvimento)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Organização: instrumento flexível em função dos Objetivos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Desenvolvimento dos Recursos Humanos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Eficácia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papel da função de pessoal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Assegurar o Desenvolvimento dos Recursos Humanos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Integrar as Variáveis Organizacionais com as Humanas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Melhorar a Eficácia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Mudança Social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1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instrumentos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Análise Organizacional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Sistema Informação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Job Enrichment e Job Enlargement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Planos de Desenvolvimento e de Carreira, Rotatividade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Avaliação de Potencial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Treinamento Generalizado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Gerência por Objetivos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69" name="Footer Placeholder 4">
            <a:extLst>
              <a:ext uri="{FF2B5EF4-FFF2-40B4-BE49-F238E27FC236}">
                <a16:creationId xmlns:a16="http://schemas.microsoft.com/office/drawing/2014/main" id="{FA7502A0-D0E6-C74F-92DA-5DFEBD20E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>
                <a:solidFill>
                  <a:srgbClr val="595959"/>
                </a:solidFill>
                <a:latin typeface="Verdana" panose="020B0604030504040204" pitchFamily="34" charset="0"/>
              </a:rPr>
              <a:t>Prof. Gilberto Shinyashiki - FEARP-USP</a:t>
            </a:r>
          </a:p>
        </p:txBody>
      </p:sp>
      <p:sp>
        <p:nvSpPr>
          <p:cNvPr id="23570" name="Slide Number Placeholder 5">
            <a:extLst>
              <a:ext uri="{FF2B5EF4-FFF2-40B4-BE49-F238E27FC236}">
                <a16:creationId xmlns:a16="http://schemas.microsoft.com/office/drawing/2014/main" id="{623CD21C-DC3C-9342-A023-7990E85D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F15A6B6-2C43-8C4E-9F42-C9A1E378EFB2}" type="slidenum">
              <a:rPr lang="pt-BR" altLang="pt-BR" sz="14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EA13910-1187-F54E-A032-F224C0924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8750"/>
            <a:ext cx="8534400" cy="679450"/>
          </a:xfrm>
        </p:spPr>
        <p:txBody>
          <a:bodyPr anchor="t"/>
          <a:lstStyle/>
          <a:p>
            <a:pPr eaLnBrk="1" hangingPunct="1"/>
            <a:r>
              <a:rPr lang="pt-BR" altLang="pt-BR" sz="3600">
                <a:latin typeface="Georgia" panose="02040502050405020303" pitchFamily="18" charset="0"/>
                <a:ea typeface="ＭＳ Ｐゴシック" panose="020B0600070205080204" pitchFamily="34" charset="-128"/>
              </a:rPr>
              <a:t>Fase </a:t>
            </a:r>
            <a:r>
              <a:rPr lang="pt-PT" altLang="pt-BR" sz="3600">
                <a:latin typeface="Georgia" panose="02040502050405020303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Desenvolvimento Organizacional</a:t>
            </a:r>
            <a:r>
              <a:rPr lang="pt-BR" altLang="pt-BR" sz="360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graphicFrame>
        <p:nvGraphicFramePr>
          <p:cNvPr id="190492" name="Group 28">
            <a:extLst>
              <a:ext uri="{FF2B5EF4-FFF2-40B4-BE49-F238E27FC236}">
                <a16:creationId xmlns:a16="http://schemas.microsoft.com/office/drawing/2014/main" id="{88D6CFEB-4175-5B40-97EE-6CABBEC4F1C8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838200"/>
          <a:ext cx="8610600" cy="55070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teorias organizacionais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Teoria dos Sistemas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Organização é Sistema Sócio-Técnico, Interdependente e Aberto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Variáveis Estratégia, Estrutura, Mecanismos Operativos, Sistema Retributivo, Comportamento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Eficácia depende do grau de Coerência das Variáveis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papel da função de pessoal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Promover Desenvolvimento Organizacional (Estruturas e Pessoas, etc) em coerência com as estratégias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Melhorar coerência do sistema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Responsabilizar os vários atores da organização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Gestão construtiva do conflito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Mudança Planejada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instrumentos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Análise da Relação Negócio-Estratégia-Estruturas- Pessoas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Desenvolvimento Organizacional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Formação sobre a Realidade, atrelada as Estratégias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Planejamento Global de Recursos Humanos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Utilização das Metodologias como Instrumento e não como Fim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593" name="Footer Placeholder 4">
            <a:extLst>
              <a:ext uri="{FF2B5EF4-FFF2-40B4-BE49-F238E27FC236}">
                <a16:creationId xmlns:a16="http://schemas.microsoft.com/office/drawing/2014/main" id="{853216C4-4392-874B-863F-9B88337E2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267200" y="6400800"/>
            <a:ext cx="328453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>
                <a:solidFill>
                  <a:srgbClr val="595959"/>
                </a:solidFill>
                <a:latin typeface="Verdana" panose="020B0604030504040204" pitchFamily="34" charset="0"/>
              </a:rPr>
              <a:t>Prof. Gilberto Shinyashiki - FEARP-USP</a:t>
            </a:r>
          </a:p>
        </p:txBody>
      </p:sp>
      <p:sp>
        <p:nvSpPr>
          <p:cNvPr id="24594" name="Slide Number Placeholder 5">
            <a:extLst>
              <a:ext uri="{FF2B5EF4-FFF2-40B4-BE49-F238E27FC236}">
                <a16:creationId xmlns:a16="http://schemas.microsoft.com/office/drawing/2014/main" id="{5E72AD95-6E3F-CC46-889E-CB1A0B98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426F53-9AC8-8148-A780-EE5303D5335C}" type="slidenum">
              <a:rPr lang="pt-BR" altLang="pt-BR" sz="14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5CA91D37-8034-A245-80A9-AB86C40AE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8750"/>
            <a:ext cx="8229600" cy="679450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pt-BR" sz="4000">
                <a:latin typeface="Georgia" pitchFamily="18" charset="0"/>
                <a:ea typeface="ＭＳ Ｐゴシック" pitchFamily="-84" charset="-128"/>
                <a:cs typeface="Tahoma" pitchFamily="34" charset="0"/>
              </a:rPr>
              <a:t>Grid para análise de negócio</a:t>
            </a:r>
            <a:r>
              <a:rPr lang="pt-BR" sz="4000">
                <a:latin typeface="Georgia" pitchFamily="18" charset="0"/>
                <a:ea typeface="ＭＳ Ｐゴシック" pitchFamily="-84" charset="-128"/>
              </a:rPr>
              <a:t> </a:t>
            </a:r>
          </a:p>
        </p:txBody>
      </p:sp>
      <p:graphicFrame>
        <p:nvGraphicFramePr>
          <p:cNvPr id="282627" name="Group 3">
            <a:extLst>
              <a:ext uri="{FF2B5EF4-FFF2-40B4-BE49-F238E27FC236}">
                <a16:creationId xmlns:a16="http://schemas.microsoft.com/office/drawing/2014/main" id="{36FD489A-B3C2-8B4B-84BF-929FC2F0B732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066801"/>
          <a:ext cx="8305800" cy="5045139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84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VARIÁVEIS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CONDIÇÕES DE NEGÓCIO</a:t>
                      </a: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84" charset="-128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84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84" charset="-128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Estabilidade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Elasticidade estratégica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Produtos 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Ciclo de Vida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Diferenciação </a:t>
                      </a:r>
                      <a:b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</a:b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"marketing-mix"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Longo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baixa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pobre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curto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 alto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rico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6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Mercados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Estágio de Desenvolvimento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Dimensões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Concorrência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Preços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Maduro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nacional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oligopólio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estáveis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expansão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internacional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alta competitividade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instáveis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Tecnologias 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Estágio de Desenvolvimento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Ciclo de Vida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Conteúdo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Maduro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Longo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pobre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imaturo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curto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sofisticado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3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Objetivos / Estratégias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-84" charset="-128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Manutenção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Racionalização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  COMO FAZER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 eficiência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Crescimento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Diversificação/ inovação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 O QUE FAZER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-84" charset="-128"/>
                          <a:cs typeface="Tahoma" pitchFamily="34" charset="0"/>
                        </a:rPr>
                        <a:t>eficácia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4856" name="Footer Placeholder 4">
            <a:extLst>
              <a:ext uri="{FF2B5EF4-FFF2-40B4-BE49-F238E27FC236}">
                <a16:creationId xmlns:a16="http://schemas.microsoft.com/office/drawing/2014/main" id="{EAA37799-2478-1A4B-8638-60A494D9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>
                <a:solidFill>
                  <a:srgbClr val="595959"/>
                </a:solidFill>
                <a:latin typeface="Verdana" panose="020B0604030504040204" pitchFamily="34" charset="0"/>
              </a:rPr>
              <a:t>Prof. Gilberto Shinyashiki - FEARP-USP</a:t>
            </a:r>
          </a:p>
        </p:txBody>
      </p:sp>
      <p:sp>
        <p:nvSpPr>
          <p:cNvPr id="34857" name="Slide Number Placeholder 5">
            <a:extLst>
              <a:ext uri="{FF2B5EF4-FFF2-40B4-BE49-F238E27FC236}">
                <a16:creationId xmlns:a16="http://schemas.microsoft.com/office/drawing/2014/main" id="{94DD5680-D0F1-F442-B2FB-CAC767F9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FD4708-6AF8-C243-A07D-8FB9556712A9}" type="slidenum">
              <a:rPr lang="pt-BR" altLang="pt-BR" sz="14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B1C9F264-588B-2D47-8DE9-499216581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188914"/>
            <a:ext cx="8147050" cy="1265237"/>
          </a:xfrm>
        </p:spPr>
        <p:txBody>
          <a:bodyPr rtlCol="0" anchor="t">
            <a:normAutofit/>
          </a:bodyPr>
          <a:lstStyle/>
          <a:p>
            <a:pPr eaLnBrk="1" hangingPunct="1">
              <a:defRPr/>
            </a:pPr>
            <a:r>
              <a:rPr lang="pt-BR" sz="4000">
                <a:latin typeface="Georgia" charset="0"/>
                <a:ea typeface="ＭＳ Ｐゴシック" charset="0"/>
                <a:cs typeface="ＭＳ Ｐゴシック" charset="0"/>
              </a:rPr>
              <a:t>Gestão de RH em diferentes ambientes</a:t>
            </a:r>
            <a:r>
              <a:rPr lang="pt-BR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33835" name="Group 43">
            <a:extLst>
              <a:ext uri="{FF2B5EF4-FFF2-40B4-BE49-F238E27FC236}">
                <a16:creationId xmlns:a16="http://schemas.microsoft.com/office/drawing/2014/main" id="{562FEA43-D3EB-5346-B99E-C2B8D3F1CE7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209800" y="1628775"/>
          <a:ext cx="8134350" cy="47371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ESTRUTURA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ESTABILIDADE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INSTABILIDADE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Modelo de Estrutura Organizacional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Funcional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Divisional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Desenho dos Papéis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Prescrito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Autonomia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Sistema de Gerência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Procedimentos/Normas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Políticas/Objetivos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Controle Hierárquico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Tarefas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Resultados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Decisões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Centralizadas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Descentralizadas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Comunicações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Verticais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Horizontais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Papel das pessoas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Execução adequada das tarefas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Autonomia dos resultados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881" name="Footer Placeholder 4">
            <a:extLst>
              <a:ext uri="{FF2B5EF4-FFF2-40B4-BE49-F238E27FC236}">
                <a16:creationId xmlns:a16="http://schemas.microsoft.com/office/drawing/2014/main" id="{4822D1E7-70B7-A249-A097-EEF55894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>
                <a:solidFill>
                  <a:srgbClr val="595959"/>
                </a:solidFill>
                <a:latin typeface="Verdana" panose="020B0604030504040204" pitchFamily="34" charset="0"/>
              </a:rPr>
              <a:t>Prof. Gilberto Shinyashiki - FEARP-USP</a:t>
            </a:r>
          </a:p>
        </p:txBody>
      </p:sp>
      <p:sp>
        <p:nvSpPr>
          <p:cNvPr id="35882" name="Slide Number Placeholder 5">
            <a:extLst>
              <a:ext uri="{FF2B5EF4-FFF2-40B4-BE49-F238E27FC236}">
                <a16:creationId xmlns:a16="http://schemas.microsoft.com/office/drawing/2014/main" id="{B98A61B9-5696-4D46-AEA9-082FF249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764563-102D-A24D-9D9A-9997CD081CF0}" type="slidenum">
              <a:rPr lang="pt-BR" altLang="pt-BR" sz="14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2E99583-2C36-BA44-BD7D-3D3D31EEE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8750"/>
            <a:ext cx="8229600" cy="1365250"/>
          </a:xfrm>
        </p:spPr>
        <p:txBody>
          <a:bodyPr anchor="t"/>
          <a:lstStyle/>
          <a:p>
            <a:pPr>
              <a:spcAft>
                <a:spcPts val="600"/>
              </a:spcAft>
            </a:pPr>
            <a:r>
              <a:rPr lang="pt-PT" altLang="pt-BR" sz="4000">
                <a:latin typeface="Georgia" panose="02040502050405020303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Interdependência entre diversas variáveis do sistema organizacional</a:t>
            </a:r>
            <a:r>
              <a:rPr lang="pt-BR" altLang="pt-BR" sz="400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graphicFrame>
        <p:nvGraphicFramePr>
          <p:cNvPr id="43011" name="Group 3">
            <a:extLst>
              <a:ext uri="{FF2B5EF4-FFF2-40B4-BE49-F238E27FC236}">
                <a16:creationId xmlns:a16="http://schemas.microsoft.com/office/drawing/2014/main" id="{D7BF32A4-2665-BA4D-9F8C-E53616BE6DCC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628775"/>
          <a:ext cx="8458200" cy="4611689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GRAU DE ESTABILIDADE</a:t>
                      </a:r>
                      <a:endParaRPr kumimoji="0" lang="pt-B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ESTRATÉGIA COMERCIAL</a:t>
                      </a:r>
                      <a:endParaRPr kumimoji="0" lang="pt-B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PAPEL DO VENDEDOR</a:t>
                      </a:r>
                      <a:endParaRPr kumimoji="0" lang="pt-B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CARACTERÍSTICAS DO VENDEDOR</a:t>
                      </a:r>
                      <a:endParaRPr kumimoji="0" lang="pt-B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CRITÉRIOS DO SISTEMA DE INCENTIVO</a:t>
                      </a:r>
                      <a:endParaRPr kumimoji="0" lang="pt-B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Muito estável</a:t>
                      </a:r>
                      <a:b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</a:b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Simples Distribuição Física do Produto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Entregar o Produto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Trabalhador e Empenhado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Nº de Visitas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Pouco Competitivo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Impulso Indiferenciado dos Volumes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Vender Quantidade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Agressivo e com Iniciativa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Faturamento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Impulso Diferenciado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Vender Qualitativa e Seletivamente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Capacidade de Análise de Mercado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Mix Produtos e Canais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pt-P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Competitivo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Serviço ao Cliente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Selling-in e </a:t>
                      </a:r>
                      <a:b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</a:b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Selling-out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Capacidade de fazer Marketing junto ao Cliente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Rotação ao Ponto de Venda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Instável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Estímulo à Rentabilidade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Otimizar, no tempo, a rentabilidade de seu mercado</a:t>
                      </a:r>
                      <a:endParaRPr kumimoji="0" lang="pt-B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Capacidade de Gestão do Mercado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pt-P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Margem de Contribuição das Vendas efetuadas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911" name="Footer Placeholder 4">
            <a:extLst>
              <a:ext uri="{FF2B5EF4-FFF2-40B4-BE49-F238E27FC236}">
                <a16:creationId xmlns:a16="http://schemas.microsoft.com/office/drawing/2014/main" id="{C94E043E-0C33-C847-8070-931E6621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>
                <a:solidFill>
                  <a:srgbClr val="595959"/>
                </a:solidFill>
                <a:latin typeface="Verdana" panose="020B0604030504040204" pitchFamily="34" charset="0"/>
              </a:rPr>
              <a:t>Prof. Gilberto Shinyashiki - FEARP-USP</a:t>
            </a:r>
          </a:p>
        </p:txBody>
      </p:sp>
      <p:sp>
        <p:nvSpPr>
          <p:cNvPr id="36912" name="Slide Number Placeholder 5">
            <a:extLst>
              <a:ext uri="{FF2B5EF4-FFF2-40B4-BE49-F238E27FC236}">
                <a16:creationId xmlns:a16="http://schemas.microsoft.com/office/drawing/2014/main" id="{CC14C73B-450B-BD45-A435-352C74392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B273C6-3030-8E4A-B5AE-636FB277B0B3}" type="slidenum">
              <a:rPr lang="pt-BR" altLang="pt-BR" sz="14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6913" name="AutoShape 47">
            <a:extLst>
              <a:ext uri="{FF2B5EF4-FFF2-40B4-BE49-F238E27FC236}">
                <a16:creationId xmlns:a16="http://schemas.microsoft.com/office/drawing/2014/main" id="{A5F9EB0B-1D2F-4B46-8536-CF44A8D52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0386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pt-BR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4" name="Rectangle 133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 capacidades podem ser definidas como resultados de RH? 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93EB7C-7D20-0F40-8BB6-FFBD828B8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194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4000" noProof="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Criar clareza estratégica 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Uma organização revela clareza estratégica quando sua estratégia enfatiza: </a:t>
            </a:r>
          </a:p>
          <a:p>
            <a:pPr lvl="1"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Objetivos  tanto a curto quanto em longo prazo. </a:t>
            </a:r>
          </a:p>
          <a:p>
            <a:pPr lvl="1"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Cria significados para os que estão dentro e fora da empresa</a:t>
            </a:r>
          </a:p>
          <a:p>
            <a:pPr lvl="1"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Traduz com eficiência práticas organizacionais</a:t>
            </a:r>
          </a:p>
          <a:p>
            <a:pPr lvl="1"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Modela o comportamento do funcionário</a:t>
            </a:r>
          </a:p>
          <a:p>
            <a:pPr lvl="1"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Diferencia a empresa para clientes e investidores </a:t>
            </a:r>
          </a:p>
        </p:txBody>
      </p:sp>
    </p:spTree>
    <p:extLst>
      <p:ext uri="{BB962C8B-B14F-4D97-AF65-F5344CB8AC3E}">
        <p14:creationId xmlns:p14="http://schemas.microsoft.com/office/powerpoint/2010/main" val="4212947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164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2165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6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4000" noProof="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Clareza Estratégica - práticas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Remuneração deve levar funcionários a se comportarem de maneira coerente com a estratégia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T&amp;D desenvolver as habilidades para a realização da estratégia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Coletar informações junto aos empregados que orientem a comunicação da empresa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Dominar a teoria e prática da formação e implementação de estratégias. Fazer a tradução da estratégia em ação. </a:t>
            </a:r>
          </a:p>
        </p:txBody>
      </p:sp>
    </p:spTree>
    <p:extLst>
      <p:ext uri="{BB962C8B-B14F-4D97-AF65-F5344CB8AC3E}">
        <p14:creationId xmlns:p14="http://schemas.microsoft.com/office/powerpoint/2010/main" val="4026653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16" name="Rectangle 14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400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Fazer com que mudanças ocorram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Capacidade mudar rapidamente ao invés de ficar criando estratégias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Organizações com essa capacidade demonstram velocidade, agilidade, flexibilidade e redução de tempo de ciclo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Diante da incerteza demonstram capacidade para inovação e adaptação, mantendo-se sempre atualizadas.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Em um mundo competitivo, em que velocidade substitui estratégia, o tempo de ciclo reduzido leva ao comprometimento do cliente e  a agilidade aumenta a participação no mercado. 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Fazer com que as mudanças aconteçam é um fator essencial para o sucesso no mundo dos negócios.</a:t>
            </a:r>
          </a:p>
        </p:txBody>
      </p:sp>
    </p:spTree>
    <p:extLst>
      <p:ext uri="{BB962C8B-B14F-4D97-AF65-F5344CB8AC3E}">
        <p14:creationId xmlns:p14="http://schemas.microsoft.com/office/powerpoint/2010/main" val="108360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1951290" y="579664"/>
            <a:ext cx="7165496" cy="75927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600" dirty="0">
                <a:latin typeface="Georgia"/>
                <a:cs typeface="Georgia"/>
              </a:rPr>
              <a:t>Gestão Estratégica de Pessoas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</p:nvPr>
        </p:nvGraphicFramePr>
        <p:xfrm>
          <a:off x="1524001" y="1316039"/>
          <a:ext cx="7777163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F61AF12-E300-457D-8A8F-B241F72BA673}"/>
              </a:ext>
            </a:extLst>
          </p:cNvPr>
          <p:cNvSpPr txBox="1">
            <a:spLocks/>
          </p:cNvSpPr>
          <p:nvPr/>
        </p:nvSpPr>
        <p:spPr>
          <a:xfrm>
            <a:off x="5256025" y="6033481"/>
            <a:ext cx="3944989" cy="36512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pt-BR" sz="1050">
                <a:solidFill>
                  <a:schemeClr val="bg1">
                    <a:alpha val="80000"/>
                  </a:schemeClr>
                </a:solidFill>
              </a:rPr>
              <a:t>Prof. Gilberto Shinyashiki - FEARP-USP</a:t>
            </a:r>
            <a:endParaRPr lang="pt-BR" sz="1050" dirty="0">
              <a:solidFill>
                <a:schemeClr val="bg1">
                  <a:alpha val="80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" name="Tinta 19">
                <a:extLst>
                  <a:ext uri="{FF2B5EF4-FFF2-40B4-BE49-F238E27FC236}">
                    <a16:creationId xmlns:a16="http://schemas.microsoft.com/office/drawing/2014/main" id="{2090661F-7179-1549-A56B-1D8A1CC8C42B}"/>
                  </a:ext>
                </a:extLst>
              </p14:cNvPr>
              <p14:cNvContentPartPr/>
              <p14:nvPr/>
            </p14:nvContentPartPr>
            <p14:xfrm>
              <a:off x="2054204" y="3912730"/>
              <a:ext cx="33480" cy="78480"/>
            </p14:xfrm>
          </p:contentPart>
        </mc:Choice>
        <mc:Fallback xmlns="">
          <p:pic>
            <p:nvPicPr>
              <p:cNvPr id="20" name="Tinta 19">
                <a:extLst>
                  <a:ext uri="{FF2B5EF4-FFF2-40B4-BE49-F238E27FC236}">
                    <a16:creationId xmlns:a16="http://schemas.microsoft.com/office/drawing/2014/main" id="{2090661F-7179-1549-A56B-1D8A1CC8C42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36204" y="3894730"/>
                <a:ext cx="69120" cy="11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049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4000" noProof="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Gerar capital intelectual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Capital intelectual = </a:t>
            </a:r>
            <a:br>
              <a:rPr lang="pt-BR" sz="2000">
                <a:latin typeface="Georgia"/>
                <a:ea typeface="ＭＳ Ｐゴシック" charset="0"/>
                <a:cs typeface="Georgia"/>
              </a:rPr>
            </a:br>
            <a:r>
              <a:rPr lang="pt-BR" sz="2000">
                <a:latin typeface="Georgia"/>
                <a:ea typeface="ＭＳ Ｐゴシック" charset="0"/>
                <a:cs typeface="Georgia"/>
              </a:rPr>
              <a:t>competência x comprometimento</a:t>
            </a:r>
          </a:p>
          <a:p>
            <a:pPr eaLnBrk="1" hangingPunct="1">
              <a:buFont typeface="Wingdings" charset="0"/>
              <a:buNone/>
            </a:pPr>
            <a:r>
              <a:rPr lang="pt-BR" sz="2000">
                <a:latin typeface="Georgia"/>
                <a:ea typeface="ＭＳ Ｐゴシック" charset="0"/>
                <a:cs typeface="Georgia"/>
              </a:rPr>
              <a:t> 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Intelecto profissional como conhecimento cognitivo, habilidades aprimoradas, compreensão de sistemas e criatividade auto motivadora existentes em pessoas chaves na organização. </a:t>
            </a:r>
          </a:p>
        </p:txBody>
      </p:sp>
    </p:spTree>
    <p:extLst>
      <p:ext uri="{BB962C8B-B14F-4D97-AF65-F5344CB8AC3E}">
        <p14:creationId xmlns:p14="http://schemas.microsoft.com/office/powerpoint/2010/main" val="771371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280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Desenvolvimento de competência</a:t>
            </a:r>
          </a:p>
        </p:txBody>
      </p:sp>
      <p:graphicFrame>
        <p:nvGraphicFramePr>
          <p:cNvPr id="98308" name="Rectangle 3">
            <a:extLst>
              <a:ext uri="{FF2B5EF4-FFF2-40B4-BE49-F238E27FC236}">
                <a16:creationId xmlns:a16="http://schemas.microsoft.com/office/drawing/2014/main" id="{D54A6229-60D8-AFF9-038F-01E9B981E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49983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7917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eaLnBrk="1" hangingPunct="1"/>
            <a:r>
              <a:rPr lang="pt-BR" sz="4000" noProof="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Desenvolvimento de comprometimento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Significa atrair sua atenção e energia emocional. 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O comprometimento se reflete no modo como os funcionários se relacionam e na opinião que têm sobre a empresa.  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As exigências altamente competitivas demandam um aumento de motivação por parte dos funcionários, que são cobrados e compelidos a destinar suas energias física, intelectual e emocional para garantir o sucesso da empresa. 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Para conseguir comprometimento, precisamos compartilhar informações. </a:t>
            </a:r>
          </a:p>
        </p:txBody>
      </p:sp>
    </p:spTree>
    <p:extLst>
      <p:ext uri="{BB962C8B-B14F-4D97-AF65-F5344CB8AC3E}">
        <p14:creationId xmlns:p14="http://schemas.microsoft.com/office/powerpoint/2010/main" val="895092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ja-JP" noProof="0">
                <a:latin typeface="Georgia"/>
                <a:ea typeface="ＭＳ Ｐゴシック" charset="0"/>
                <a:cs typeface="Georgia"/>
              </a:rPr>
              <a:t>“Modelo integrativo”</a:t>
            </a:r>
            <a:endParaRPr lang="pt-BR" noProof="0">
              <a:latin typeface="Georgia"/>
              <a:ea typeface="ＭＳ Ｐゴシック" charset="0"/>
              <a:cs typeface="Georgia"/>
            </a:endParaRP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747964" y="1825625"/>
            <a:ext cx="7920037" cy="4395788"/>
          </a:xfrm>
        </p:spPr>
        <p:txBody>
          <a:bodyPr/>
          <a:lstStyle/>
          <a:p>
            <a:pPr eaLnBrk="1" hangingPunct="1"/>
            <a:r>
              <a:rPr lang="pt-BR">
                <a:latin typeface="Georgia"/>
                <a:ea typeface="ＭＳ Ｐゴシック" charset="0"/>
                <a:cs typeface="Georgia"/>
              </a:rPr>
              <a:t>Todas as três linhas ou focos de ação, devem atuar/agir de forma integrativa</a:t>
            </a:r>
          </a:p>
        </p:txBody>
      </p:sp>
      <p:grpSp>
        <p:nvGrpSpPr>
          <p:cNvPr id="102405" name="Group 4"/>
          <p:cNvGrpSpPr>
            <a:grpSpLocks/>
          </p:cNvGrpSpPr>
          <p:nvPr/>
        </p:nvGrpSpPr>
        <p:grpSpPr bwMode="auto">
          <a:xfrm>
            <a:off x="2438400" y="3048000"/>
            <a:ext cx="7010400" cy="2832100"/>
            <a:chOff x="1080" y="2160"/>
            <a:chExt cx="4416" cy="1784"/>
          </a:xfrm>
        </p:grpSpPr>
        <p:sp>
          <p:nvSpPr>
            <p:cNvPr id="102406" name="Oval 5"/>
            <p:cNvSpPr>
              <a:spLocks noChangeArrowheads="1"/>
            </p:cNvSpPr>
            <p:nvPr/>
          </p:nvSpPr>
          <p:spPr bwMode="auto">
            <a:xfrm>
              <a:off x="1080" y="2160"/>
              <a:ext cx="1247" cy="6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charset="0"/>
                <a:buNone/>
              </a:pPr>
              <a:r>
                <a:rPr lang="pt-BR" sz="2000" b="1" dirty="0">
                  <a:solidFill>
                    <a:schemeClr val="bg1"/>
                  </a:solidFill>
                  <a:latin typeface="Arial" charset="0"/>
                </a:rPr>
                <a:t>Práticas de RH</a:t>
              </a:r>
              <a:endParaRPr lang="pt-BR" sz="24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407" name="Oval 6"/>
            <p:cNvSpPr>
              <a:spLocks noChangeArrowheads="1"/>
            </p:cNvSpPr>
            <p:nvPr/>
          </p:nvSpPr>
          <p:spPr bwMode="auto">
            <a:xfrm>
              <a:off x="4249" y="2160"/>
              <a:ext cx="1247" cy="6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charset="0"/>
                <a:buNone/>
              </a:pPr>
              <a:r>
                <a:rPr lang="pt-BR" dirty="0">
                  <a:solidFill>
                    <a:schemeClr val="bg1"/>
                  </a:solidFill>
                  <a:latin typeface="Arial" charset="0"/>
                </a:rPr>
                <a:t>Estratégias de negócio</a:t>
              </a:r>
            </a:p>
          </p:txBody>
        </p:sp>
        <p:sp>
          <p:nvSpPr>
            <p:cNvPr id="102408" name="Oval 7"/>
            <p:cNvSpPr>
              <a:spLocks noChangeArrowheads="1"/>
            </p:cNvSpPr>
            <p:nvPr/>
          </p:nvSpPr>
          <p:spPr bwMode="auto">
            <a:xfrm>
              <a:off x="2596" y="2160"/>
              <a:ext cx="1556" cy="7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charset="0"/>
                <a:buNone/>
              </a:pPr>
              <a:r>
                <a:rPr lang="pt-BR" sz="1600" dirty="0">
                  <a:solidFill>
                    <a:schemeClr val="bg1"/>
                  </a:solidFill>
                  <a:latin typeface="Arial" charset="0"/>
                </a:rPr>
                <a:t>Capacidades organizacionais</a:t>
              </a:r>
            </a:p>
          </p:txBody>
        </p:sp>
        <p:sp>
          <p:nvSpPr>
            <p:cNvPr id="102409" name="Oval 8"/>
            <p:cNvSpPr>
              <a:spLocks noChangeArrowheads="1"/>
            </p:cNvSpPr>
            <p:nvPr/>
          </p:nvSpPr>
          <p:spPr bwMode="auto">
            <a:xfrm>
              <a:off x="1080" y="3264"/>
              <a:ext cx="1247" cy="6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charset="0"/>
                <a:buNone/>
              </a:pPr>
              <a:r>
                <a:rPr lang="pt-BR" sz="1600" dirty="0">
                  <a:solidFill>
                    <a:schemeClr val="bg1"/>
                  </a:solidFill>
                  <a:latin typeface="Arial" charset="0"/>
                </a:rPr>
                <a:t>Satisfação Funcionários</a:t>
              </a:r>
            </a:p>
          </p:txBody>
        </p:sp>
        <p:sp>
          <p:nvSpPr>
            <p:cNvPr id="102410" name="Oval 9"/>
            <p:cNvSpPr>
              <a:spLocks noChangeArrowheads="1"/>
            </p:cNvSpPr>
            <p:nvPr/>
          </p:nvSpPr>
          <p:spPr bwMode="auto">
            <a:xfrm>
              <a:off x="2665" y="3264"/>
              <a:ext cx="1247" cy="6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charset="0"/>
                <a:buNone/>
              </a:pPr>
              <a:r>
                <a:rPr lang="pt-BR" dirty="0">
                  <a:solidFill>
                    <a:schemeClr val="bg1"/>
                  </a:solidFill>
                  <a:latin typeface="Arial" charset="0"/>
                </a:rPr>
                <a:t>Satisfação </a:t>
              </a:r>
              <a:r>
                <a:rPr lang="pt-BR" b="1" dirty="0">
                  <a:solidFill>
                    <a:schemeClr val="bg1"/>
                  </a:solidFill>
                  <a:latin typeface="Arial" charset="0"/>
                </a:rPr>
                <a:t>clientes</a:t>
              </a:r>
            </a:p>
          </p:txBody>
        </p:sp>
        <p:sp>
          <p:nvSpPr>
            <p:cNvPr id="102411" name="Oval 10"/>
            <p:cNvSpPr>
              <a:spLocks noChangeArrowheads="1"/>
            </p:cNvSpPr>
            <p:nvPr/>
          </p:nvSpPr>
          <p:spPr bwMode="auto">
            <a:xfrm>
              <a:off x="4249" y="3264"/>
              <a:ext cx="1247" cy="6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charset="0"/>
                <a:buNone/>
              </a:pPr>
              <a:r>
                <a:rPr lang="pt-BR" dirty="0">
                  <a:solidFill>
                    <a:schemeClr val="bg1"/>
                  </a:solidFill>
                  <a:latin typeface="Arial" charset="0"/>
                </a:rPr>
                <a:t>Satisfação Acionistas</a:t>
              </a:r>
            </a:p>
          </p:txBody>
        </p:sp>
        <p:sp>
          <p:nvSpPr>
            <p:cNvPr id="102412" name="Line 11"/>
            <p:cNvSpPr>
              <a:spLocks noChangeShapeType="1"/>
            </p:cNvSpPr>
            <p:nvPr/>
          </p:nvSpPr>
          <p:spPr bwMode="auto">
            <a:xfrm>
              <a:off x="2160" y="3604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02413" name="Line 12"/>
            <p:cNvSpPr>
              <a:spLocks noChangeShapeType="1"/>
            </p:cNvSpPr>
            <p:nvPr/>
          </p:nvSpPr>
          <p:spPr bwMode="auto">
            <a:xfrm>
              <a:off x="3792" y="360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grpSp>
          <p:nvGrpSpPr>
            <p:cNvPr id="102414" name="Group 13"/>
            <p:cNvGrpSpPr>
              <a:grpSpLocks/>
            </p:cNvGrpSpPr>
            <p:nvPr/>
          </p:nvGrpSpPr>
          <p:grpSpPr bwMode="auto">
            <a:xfrm>
              <a:off x="3792" y="2688"/>
              <a:ext cx="768" cy="624"/>
              <a:chOff x="3360" y="2832"/>
              <a:chExt cx="768" cy="624"/>
            </a:xfrm>
          </p:grpSpPr>
          <p:sp>
            <p:nvSpPr>
              <p:cNvPr id="102420" name="Line 14"/>
              <p:cNvSpPr>
                <a:spLocks noChangeShapeType="1"/>
              </p:cNvSpPr>
              <p:nvPr/>
            </p:nvSpPr>
            <p:spPr bwMode="auto">
              <a:xfrm>
                <a:off x="3360" y="2832"/>
                <a:ext cx="624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02421" name="Line 15"/>
              <p:cNvSpPr>
                <a:spLocks noChangeShapeType="1"/>
              </p:cNvSpPr>
              <p:nvPr/>
            </p:nvSpPr>
            <p:spPr bwMode="auto">
              <a:xfrm>
                <a:off x="3360" y="2832"/>
                <a:ext cx="768" cy="624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02422" name="Line 16"/>
              <p:cNvSpPr>
                <a:spLocks noChangeShapeType="1"/>
              </p:cNvSpPr>
              <p:nvPr/>
            </p:nvSpPr>
            <p:spPr bwMode="auto">
              <a:xfrm>
                <a:off x="3360" y="2832"/>
                <a:ext cx="0" cy="624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102415" name="Line 17"/>
            <p:cNvSpPr>
              <a:spLocks noChangeShapeType="1"/>
            </p:cNvSpPr>
            <p:nvPr/>
          </p:nvSpPr>
          <p:spPr bwMode="auto">
            <a:xfrm>
              <a:off x="4873" y="2880"/>
              <a:ext cx="0" cy="38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grpSp>
          <p:nvGrpSpPr>
            <p:cNvPr id="102416" name="Group 18"/>
            <p:cNvGrpSpPr>
              <a:grpSpLocks/>
            </p:cNvGrpSpPr>
            <p:nvPr/>
          </p:nvGrpSpPr>
          <p:grpSpPr bwMode="auto">
            <a:xfrm>
              <a:off x="2016" y="2688"/>
              <a:ext cx="768" cy="624"/>
              <a:chOff x="3360" y="2832"/>
              <a:chExt cx="768" cy="624"/>
            </a:xfrm>
          </p:grpSpPr>
          <p:sp>
            <p:nvSpPr>
              <p:cNvPr id="102417" name="Line 19"/>
              <p:cNvSpPr>
                <a:spLocks noChangeShapeType="1"/>
              </p:cNvSpPr>
              <p:nvPr/>
            </p:nvSpPr>
            <p:spPr bwMode="auto">
              <a:xfrm>
                <a:off x="3360" y="2832"/>
                <a:ext cx="624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02418" name="Line 20"/>
              <p:cNvSpPr>
                <a:spLocks noChangeShapeType="1"/>
              </p:cNvSpPr>
              <p:nvPr/>
            </p:nvSpPr>
            <p:spPr bwMode="auto">
              <a:xfrm>
                <a:off x="3360" y="2832"/>
                <a:ext cx="768" cy="624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02419" name="Line 21"/>
              <p:cNvSpPr>
                <a:spLocks noChangeShapeType="1"/>
              </p:cNvSpPr>
              <p:nvPr/>
            </p:nvSpPr>
            <p:spPr bwMode="auto">
              <a:xfrm>
                <a:off x="3360" y="2832"/>
                <a:ext cx="0" cy="624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9005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03" name="Rectangle 133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4" name="Rectangle 135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05" name="Rectangle 137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01" name="Rectangle 4"/>
          <p:cNvSpPr>
            <a:spLocks noGrp="1" noChangeArrowheads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Novo papel de RH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74CCE0E7-FF34-D34F-8703-60F5420AE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113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228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2229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30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4000" noProof="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Novo papel de RH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Formas tradicionais de competitividade serão copiadas: custo, tecnologia, distribuição, produção e produtos. 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Neste ambiente de negócios, a vitória surgirá de capacidades organizacionais, como rapidez, capacidade de reação, agilidade, capacidade de aprendizagem e competências dos funcionários.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Capacidade da organização tornou-se fonte de competitividade </a:t>
            </a:r>
          </a:p>
        </p:txBody>
      </p:sp>
    </p:spTree>
    <p:extLst>
      <p:ext uri="{BB962C8B-B14F-4D97-AF65-F5344CB8AC3E}">
        <p14:creationId xmlns:p14="http://schemas.microsoft.com/office/powerpoint/2010/main" val="1225482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252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325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4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2800" noProof="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Responsabilidade de RH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Agregar valor. 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Profissionais de RH que compreendem negócios e o modo como questões de RH podem agregar valor, agem de maneira a complementar os papéis dos gerentes de linha. 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Profissionais de RH com informações, habilidades e credibilidade fazem mais do que aconselhar: assumem posições e agem para conseguir resultados na empresa. </a:t>
            </a:r>
          </a:p>
        </p:txBody>
      </p:sp>
    </p:spTree>
    <p:extLst>
      <p:ext uri="{BB962C8B-B14F-4D97-AF65-F5344CB8AC3E}">
        <p14:creationId xmlns:p14="http://schemas.microsoft.com/office/powerpoint/2010/main" val="1120333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4000" noProof="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Práticas de RH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A ênfase nos resultados de RH altera o trabalho em duas formas:</a:t>
            </a:r>
          </a:p>
          <a:p>
            <a:pPr lvl="1" eaLnBrk="1" hangingPunct="1"/>
            <a:r>
              <a:rPr lang="pt-BR" sz="2000" noProof="0">
                <a:latin typeface="Georgia"/>
                <a:ea typeface="ＭＳ Ｐゴシック" charset="0"/>
                <a:cs typeface="Georgia"/>
              </a:rPr>
              <a:t>Foco no diagnóstico e na avaliação das capacidades: criar clareza estratégica, fazer com que as mudanças aconteçam e gerar capital intelectual. </a:t>
            </a:r>
          </a:p>
          <a:p>
            <a:pPr lvl="1" eaLnBrk="1" hangingPunct="1"/>
            <a:r>
              <a:rPr lang="pt-BR" sz="2000" noProof="0">
                <a:latin typeface="Georgia"/>
                <a:ea typeface="ＭＳ Ｐゴシック" charset="0"/>
                <a:cs typeface="Georgia"/>
              </a:rPr>
              <a:t>Os profissionais de RH devem ajudar seus principais clientes a transformar estratégias em capacidades.</a:t>
            </a:r>
          </a:p>
        </p:txBody>
      </p:sp>
    </p:spTree>
    <p:extLst>
      <p:ext uri="{BB962C8B-B14F-4D97-AF65-F5344CB8AC3E}">
        <p14:creationId xmlns:p14="http://schemas.microsoft.com/office/powerpoint/2010/main" val="871172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4000" noProof="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Nova Estrutura do RH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Ênfase em resultado leva a mudança da estrutura e direção.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Automatizar o trabalho transacional. 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Inovar o trabalho transformacional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A comunidade de pessoas envolvidas com RH precisa se expandir, gerentes de linha ensinando nos cursos de treinamento, parcerias com outras áreas funcionais para prestar consultoria para as unidades. 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O maior desafio é a necessidade de articular o valor agregado pelos membros da comunidade. </a:t>
            </a:r>
          </a:p>
        </p:txBody>
      </p:sp>
    </p:spTree>
    <p:extLst>
      <p:ext uri="{BB962C8B-B14F-4D97-AF65-F5344CB8AC3E}">
        <p14:creationId xmlns:p14="http://schemas.microsoft.com/office/powerpoint/2010/main" val="953529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348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7349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50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370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Competências do </a:t>
            </a:r>
            <a:br>
              <a:rPr lang="pt-BR" sz="370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</a:br>
            <a:r>
              <a:rPr lang="pt-BR" sz="370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Profissional de RH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Conhecer o negócio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Dominar as práticas de RH - teoria e prática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Gerenciar processos de mudança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Criar culturas e locais de trabalho que desenvolvam capacidade individual e comprometimento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Credibilidade pessoal</a:t>
            </a:r>
          </a:p>
        </p:txBody>
      </p:sp>
    </p:spTree>
    <p:extLst>
      <p:ext uri="{BB962C8B-B14F-4D97-AF65-F5344CB8AC3E}">
        <p14:creationId xmlns:p14="http://schemas.microsoft.com/office/powerpoint/2010/main" val="336908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id="{21380644-5649-4A87-BB48-3826038A6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629" y="2849043"/>
            <a:ext cx="7039772" cy="2382088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1800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defRPr/>
            </a:pPr>
            <a:r>
              <a:rPr lang="pt-BR" sz="3200" dirty="0">
                <a:solidFill>
                  <a:prstClr val="black"/>
                </a:solidFill>
                <a:latin typeface="Avenir Book"/>
                <a:cs typeface="Helvetica"/>
              </a:rPr>
              <a:t>ou seja, conseguir obter o máximo de correlação possível entre o sistema dos OBJETIVOS a atingir, de um lado, e o sistema dos COMPORTAMENTOS, de outro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0554C4DA-CFCC-4D41-86B5-D0871BC7B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629" y="1184185"/>
            <a:ext cx="7039772" cy="1418807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1800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defRPr/>
            </a:pPr>
            <a:r>
              <a:rPr lang="pt-BR" sz="3200" dirty="0">
                <a:solidFill>
                  <a:prstClr val="black"/>
                </a:solidFill>
                <a:latin typeface="Avenir Book"/>
                <a:cs typeface="Helvetica"/>
              </a:rPr>
              <a:t>Gerenciar pessoas significa integrar entre si PESSOAS e ORGANIZAÇÕES: </a:t>
            </a: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BBC29165-B3E1-471A-B43F-1B5596A6B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630" y="1184185"/>
            <a:ext cx="53579" cy="936625"/>
          </a:xfrm>
          <a:prstGeom prst="rect">
            <a:avLst/>
          </a:prstGeom>
          <a:solidFill>
            <a:srgbClr val="C00000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prstClr val="black">
                  <a:lumMod val="65000"/>
                  <a:lumOff val="35000"/>
                </a:prst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0813E9EE-0627-4342-AC85-7EF6F8EDD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630" y="2849045"/>
            <a:ext cx="53579" cy="1802469"/>
          </a:xfrm>
          <a:prstGeom prst="rect">
            <a:avLst/>
          </a:prstGeom>
          <a:solidFill>
            <a:srgbClr val="C00000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 sz="2000">
              <a:solidFill>
                <a:prstClr val="black">
                  <a:lumMod val="65000"/>
                  <a:lumOff val="35000"/>
                </a:prst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46B1912-5545-4655-BA44-38EB96B072AD}"/>
              </a:ext>
            </a:extLst>
          </p:cNvPr>
          <p:cNvSpPr txBox="1">
            <a:spLocks/>
          </p:cNvSpPr>
          <p:nvPr/>
        </p:nvSpPr>
        <p:spPr>
          <a:xfrm>
            <a:off x="5256025" y="6033481"/>
            <a:ext cx="3944989" cy="36512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pt-BR" sz="1050">
                <a:solidFill>
                  <a:schemeClr val="bg1">
                    <a:alpha val="80000"/>
                  </a:schemeClr>
                </a:solidFill>
              </a:rPr>
              <a:t>Prof. Gilberto Shinyashiki - FEARP-USP</a:t>
            </a:r>
            <a:endParaRPr lang="pt-BR" sz="1050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87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pt-BR" sz="4000">
                <a:solidFill>
                  <a:srgbClr val="FFFFFF"/>
                </a:solidFill>
                <a:latin typeface="Georgia"/>
                <a:ea typeface="ＭＳ Ｐゴシック" charset="0"/>
                <a:cs typeface="Georgia"/>
              </a:rPr>
              <a:t>Crenças que amarram RH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Gostar de pessoas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Qualquer um pode ser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RH lida com o lado subjetivo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Cortar custos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O pessoal de RH é legal</a:t>
            </a:r>
          </a:p>
          <a:p>
            <a:pPr eaLnBrk="1" hangingPunct="1"/>
            <a:r>
              <a:rPr lang="pt-BR" sz="2000">
                <a:latin typeface="Georgia"/>
                <a:ea typeface="ＭＳ Ｐゴシック" charset="0"/>
                <a:cs typeface="Georgia"/>
              </a:rPr>
              <a:t>RH é função de RH</a:t>
            </a:r>
          </a:p>
        </p:txBody>
      </p:sp>
    </p:spTree>
    <p:extLst>
      <p:ext uri="{BB962C8B-B14F-4D97-AF65-F5344CB8AC3E}">
        <p14:creationId xmlns:p14="http://schemas.microsoft.com/office/powerpoint/2010/main" val="299320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>
            <a:extLst>
              <a:ext uri="{FF2B5EF4-FFF2-40B4-BE49-F238E27FC236}">
                <a16:creationId xmlns:a16="http://schemas.microsoft.com/office/drawing/2014/main" id="{81AA4264-7662-4CC4-B39E-7F30DFBD5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629" y="1060174"/>
            <a:ext cx="7039772" cy="1769164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180000">
              <a:spcBef>
                <a:spcPts val="1000"/>
              </a:spcBef>
              <a:spcAft>
                <a:spcPts val="1200"/>
              </a:spcAft>
              <a:defRPr/>
            </a:pPr>
            <a:r>
              <a:rPr lang="pt-BR" sz="2800" dirty="0">
                <a:solidFill>
                  <a:prstClr val="black"/>
                </a:solidFill>
                <a:latin typeface="Avenir Book"/>
                <a:cs typeface="Helvetica"/>
              </a:rPr>
              <a:t>O problema de uma gestão </a:t>
            </a:r>
            <a:r>
              <a:rPr lang="pt-BR" sz="2800" dirty="0" err="1">
                <a:solidFill>
                  <a:prstClr val="black"/>
                </a:solidFill>
                <a:latin typeface="Avenir Book"/>
                <a:cs typeface="Helvetica"/>
              </a:rPr>
              <a:t>otimal</a:t>
            </a:r>
            <a:r>
              <a:rPr lang="pt-BR" sz="2800" dirty="0">
                <a:solidFill>
                  <a:prstClr val="black"/>
                </a:solidFill>
                <a:latin typeface="Avenir Book"/>
                <a:cs typeface="Helvetica"/>
              </a:rPr>
              <a:t> dos recursos humanos implica que esta correspondência ideal seja mantida no tempo</a:t>
            </a:r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6E645D5B-BC55-49FC-984E-D8864E087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630" y="1060175"/>
            <a:ext cx="53579" cy="1603513"/>
          </a:xfrm>
          <a:prstGeom prst="rect">
            <a:avLst/>
          </a:prstGeom>
          <a:solidFill>
            <a:srgbClr val="C00000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prstClr val="black">
                  <a:lumMod val="65000"/>
                  <a:lumOff val="35000"/>
                </a:prst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CD7170B-5143-467C-9D18-D64FEA584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629" y="3193776"/>
            <a:ext cx="7039772" cy="1936757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180000">
              <a:spcBef>
                <a:spcPts val="1000"/>
              </a:spcBef>
              <a:spcAft>
                <a:spcPts val="1200"/>
              </a:spcAft>
              <a:defRPr/>
            </a:pPr>
            <a:r>
              <a:rPr lang="pt-BR" sz="2800" dirty="0">
                <a:solidFill>
                  <a:prstClr val="black"/>
                </a:solidFill>
                <a:latin typeface="Avenir Book"/>
                <a:cs typeface="Helvetica"/>
              </a:rPr>
              <a:t>O esforço de “integrar” organização e pessoas seja tal que propicie garantia suficiente de duração, não somente no curto, mas também no longo prazo. </a:t>
            </a:r>
            <a:endParaRPr lang="pt-BR" sz="3200" dirty="0">
              <a:solidFill>
                <a:prstClr val="black"/>
              </a:solidFill>
              <a:latin typeface="Avenir Book"/>
              <a:cs typeface="Helvetica"/>
            </a:endParaRPr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47294EF0-5503-4E4D-93C6-42F3F565E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630" y="3193776"/>
            <a:ext cx="53579" cy="1603513"/>
          </a:xfrm>
          <a:prstGeom prst="rect">
            <a:avLst/>
          </a:prstGeom>
          <a:solidFill>
            <a:srgbClr val="C00000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prstClr val="black">
                  <a:lumMod val="65000"/>
                  <a:lumOff val="35000"/>
                </a:prst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1B1F65-0CF1-4543-A41C-D4B538CFA06E}"/>
              </a:ext>
            </a:extLst>
          </p:cNvPr>
          <p:cNvSpPr txBox="1">
            <a:spLocks/>
          </p:cNvSpPr>
          <p:nvPr/>
        </p:nvSpPr>
        <p:spPr>
          <a:xfrm>
            <a:off x="5256025" y="6046733"/>
            <a:ext cx="3944989" cy="36512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pt-BR" sz="1050">
                <a:solidFill>
                  <a:schemeClr val="bg1">
                    <a:alpha val="80000"/>
                  </a:schemeClr>
                </a:solidFill>
              </a:rPr>
              <a:t>Prof. Gilberto Shinyashiki - FEARP-USP</a:t>
            </a:r>
            <a:endParaRPr lang="pt-BR" sz="1050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0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25148" y="563335"/>
            <a:ext cx="7484165" cy="1262289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Georgia"/>
                <a:cs typeface="Georgia"/>
              </a:rPr>
              <a:t>Pessoas são críticas para o sucesso da organização</a:t>
            </a:r>
          </a:p>
        </p:txBody>
      </p:sp>
      <p:graphicFrame>
        <p:nvGraphicFramePr>
          <p:cNvPr id="3" name="Espaço Reservado para Conteúdo 2">
            <a:extLst>
              <a:ext uri="{FF2B5EF4-FFF2-40B4-BE49-F238E27FC236}">
                <a16:creationId xmlns:a16="http://schemas.microsoft.com/office/drawing/2014/main" id="{0F8BA1EB-EE6B-47D4-83F2-1252477D55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17739" y="1825625"/>
          <a:ext cx="7920037" cy="4395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889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680" name="Rectangle 28679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82" name="Rectangle 28681">
            <a:extLst>
              <a:ext uri="{FF2B5EF4-FFF2-40B4-BE49-F238E27FC236}">
                <a16:creationId xmlns:a16="http://schemas.microsoft.com/office/drawing/2014/main" id="{D1BDED99-B35B-4FEE-A274-8E8DB6FEE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02473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5" name="Picture 28674">
            <a:extLst>
              <a:ext uri="{FF2B5EF4-FFF2-40B4-BE49-F238E27FC236}">
                <a16:creationId xmlns:a16="http://schemas.microsoft.com/office/drawing/2014/main" id="{99BE1CCF-EB75-EFD9-7C8F-64B3BA86F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47" r="39961"/>
          <a:stretch/>
        </p:blipFill>
        <p:spPr>
          <a:xfrm>
            <a:off x="7968222" y="10"/>
            <a:ext cx="4223778" cy="6857990"/>
          </a:xfrm>
          <a:custGeom>
            <a:avLst/>
            <a:gdLst/>
            <a:ahLst/>
            <a:cxnLst/>
            <a:rect l="l" t="t" r="r" b="b"/>
            <a:pathLst>
              <a:path w="4223778" h="6865951">
                <a:moveTo>
                  <a:pt x="478794" y="0"/>
                </a:moveTo>
                <a:lnTo>
                  <a:pt x="4223778" y="0"/>
                </a:lnTo>
                <a:lnTo>
                  <a:pt x="4223778" y="6865951"/>
                </a:lnTo>
                <a:lnTo>
                  <a:pt x="52221" y="6865951"/>
                </a:lnTo>
                <a:lnTo>
                  <a:pt x="49989" y="6844695"/>
                </a:lnTo>
                <a:cubicBezTo>
                  <a:pt x="46440" y="6810509"/>
                  <a:pt x="42891" y="6776323"/>
                  <a:pt x="41304" y="6765443"/>
                </a:cubicBezTo>
                <a:cubicBezTo>
                  <a:pt x="35681" y="6732842"/>
                  <a:pt x="13533" y="6716945"/>
                  <a:pt x="11182" y="6694817"/>
                </a:cubicBezTo>
                <a:cubicBezTo>
                  <a:pt x="16764" y="6697663"/>
                  <a:pt x="14835" y="6635151"/>
                  <a:pt x="10913" y="6627127"/>
                </a:cubicBezTo>
                <a:cubicBezTo>
                  <a:pt x="19564" y="6579282"/>
                  <a:pt x="-12861" y="6585665"/>
                  <a:pt x="5999" y="6527525"/>
                </a:cubicBezTo>
                <a:cubicBezTo>
                  <a:pt x="12287" y="6468687"/>
                  <a:pt x="19003" y="6409739"/>
                  <a:pt x="7685" y="6346547"/>
                </a:cubicBezTo>
                <a:cubicBezTo>
                  <a:pt x="31149" y="6240430"/>
                  <a:pt x="5895" y="6134229"/>
                  <a:pt x="12535" y="6084924"/>
                </a:cubicBezTo>
                <a:cubicBezTo>
                  <a:pt x="14696" y="6024961"/>
                  <a:pt x="53867" y="6020785"/>
                  <a:pt x="45320" y="5989742"/>
                </a:cubicBezTo>
                <a:cubicBezTo>
                  <a:pt x="41264" y="5940899"/>
                  <a:pt x="43258" y="5932095"/>
                  <a:pt x="40418" y="5889597"/>
                </a:cubicBezTo>
                <a:cubicBezTo>
                  <a:pt x="20860" y="5848611"/>
                  <a:pt x="51187" y="5792775"/>
                  <a:pt x="49796" y="5755774"/>
                </a:cubicBezTo>
                <a:cubicBezTo>
                  <a:pt x="43522" y="5734342"/>
                  <a:pt x="37368" y="5692606"/>
                  <a:pt x="49956" y="5684909"/>
                </a:cubicBezTo>
                <a:cubicBezTo>
                  <a:pt x="52825" y="5660429"/>
                  <a:pt x="62553" y="5623499"/>
                  <a:pt x="67011" y="5608897"/>
                </a:cubicBezTo>
                <a:lnTo>
                  <a:pt x="76701" y="5597290"/>
                </a:lnTo>
                <a:cubicBezTo>
                  <a:pt x="87717" y="5587442"/>
                  <a:pt x="82431" y="5550877"/>
                  <a:pt x="89120" y="5529641"/>
                </a:cubicBezTo>
                <a:cubicBezTo>
                  <a:pt x="69291" y="5496375"/>
                  <a:pt x="118554" y="5526326"/>
                  <a:pt x="94330" y="5470852"/>
                </a:cubicBezTo>
                <a:cubicBezTo>
                  <a:pt x="95483" y="5449506"/>
                  <a:pt x="114690" y="5429653"/>
                  <a:pt x="116139" y="5390946"/>
                </a:cubicBezTo>
                <a:cubicBezTo>
                  <a:pt x="127589" y="5337323"/>
                  <a:pt x="132794" y="5338384"/>
                  <a:pt x="135560" y="5284344"/>
                </a:cubicBezTo>
                <a:cubicBezTo>
                  <a:pt x="143629" y="5226223"/>
                  <a:pt x="148113" y="5192743"/>
                  <a:pt x="158141" y="5143920"/>
                </a:cubicBezTo>
                <a:cubicBezTo>
                  <a:pt x="170128" y="5118849"/>
                  <a:pt x="159838" y="5102006"/>
                  <a:pt x="174950" y="5088188"/>
                </a:cubicBezTo>
                <a:cubicBezTo>
                  <a:pt x="197620" y="5107654"/>
                  <a:pt x="181875" y="4983257"/>
                  <a:pt x="203603" y="5010764"/>
                </a:cubicBezTo>
                <a:lnTo>
                  <a:pt x="258582" y="4919969"/>
                </a:lnTo>
                <a:cubicBezTo>
                  <a:pt x="238838" y="4883087"/>
                  <a:pt x="271098" y="4853332"/>
                  <a:pt x="287910" y="4849612"/>
                </a:cubicBezTo>
                <a:cubicBezTo>
                  <a:pt x="294156" y="4811643"/>
                  <a:pt x="286101" y="4834074"/>
                  <a:pt x="305439" y="4799017"/>
                </a:cubicBezTo>
                <a:cubicBezTo>
                  <a:pt x="322572" y="4758926"/>
                  <a:pt x="352642" y="4705848"/>
                  <a:pt x="373456" y="4667754"/>
                </a:cubicBezTo>
                <a:cubicBezTo>
                  <a:pt x="384080" y="4649919"/>
                  <a:pt x="401158" y="4670663"/>
                  <a:pt x="407944" y="4574050"/>
                </a:cubicBezTo>
                <a:cubicBezTo>
                  <a:pt x="408098" y="4548109"/>
                  <a:pt x="427782" y="4503327"/>
                  <a:pt x="425133" y="4462469"/>
                </a:cubicBezTo>
                <a:lnTo>
                  <a:pt x="433890" y="4364681"/>
                </a:lnTo>
                <a:cubicBezTo>
                  <a:pt x="430018" y="4339230"/>
                  <a:pt x="435361" y="4287915"/>
                  <a:pt x="440691" y="4222147"/>
                </a:cubicBezTo>
                <a:cubicBezTo>
                  <a:pt x="451463" y="4164562"/>
                  <a:pt x="497377" y="4067298"/>
                  <a:pt x="503057" y="3977136"/>
                </a:cubicBezTo>
                <a:cubicBezTo>
                  <a:pt x="519229" y="3939837"/>
                  <a:pt x="472839" y="3875689"/>
                  <a:pt x="507582" y="3776020"/>
                </a:cubicBezTo>
                <a:cubicBezTo>
                  <a:pt x="497716" y="3757477"/>
                  <a:pt x="518006" y="3707185"/>
                  <a:pt x="521577" y="3692206"/>
                </a:cubicBezTo>
                <a:cubicBezTo>
                  <a:pt x="525148" y="3677227"/>
                  <a:pt x="526352" y="3687655"/>
                  <a:pt x="529009" y="3686147"/>
                </a:cubicBezTo>
                <a:cubicBezTo>
                  <a:pt x="531848" y="3650325"/>
                  <a:pt x="545504" y="3563351"/>
                  <a:pt x="551870" y="3514534"/>
                </a:cubicBezTo>
                <a:cubicBezTo>
                  <a:pt x="561331" y="3487751"/>
                  <a:pt x="581973" y="3426419"/>
                  <a:pt x="567205" y="3393248"/>
                </a:cubicBezTo>
                <a:cubicBezTo>
                  <a:pt x="585208" y="3400657"/>
                  <a:pt x="563566" y="3353906"/>
                  <a:pt x="579630" y="3344723"/>
                </a:cubicBezTo>
                <a:cubicBezTo>
                  <a:pt x="592861" y="3339338"/>
                  <a:pt x="589379" y="3323900"/>
                  <a:pt x="592672" y="3310978"/>
                </a:cubicBezTo>
                <a:cubicBezTo>
                  <a:pt x="605351" y="3299735"/>
                  <a:pt x="594296" y="3237176"/>
                  <a:pt x="589270" y="3216655"/>
                </a:cubicBezTo>
                <a:cubicBezTo>
                  <a:pt x="566909" y="3160431"/>
                  <a:pt x="626099" y="3142203"/>
                  <a:pt x="609663" y="3096973"/>
                </a:cubicBezTo>
                <a:cubicBezTo>
                  <a:pt x="609191" y="3084373"/>
                  <a:pt x="615889" y="3033331"/>
                  <a:pt x="618886" y="3023628"/>
                </a:cubicBezTo>
                <a:lnTo>
                  <a:pt x="630425" y="2998646"/>
                </a:lnTo>
                <a:lnTo>
                  <a:pt x="640017" y="2995914"/>
                </a:lnTo>
                <a:lnTo>
                  <a:pt x="643600" y="2978244"/>
                </a:lnTo>
                <a:lnTo>
                  <a:pt x="659520" y="2950805"/>
                </a:lnTo>
                <a:cubicBezTo>
                  <a:pt x="620152" y="2937671"/>
                  <a:pt x="687598" y="2860550"/>
                  <a:pt x="650890" y="2864933"/>
                </a:cubicBezTo>
                <a:cubicBezTo>
                  <a:pt x="663707" y="2817056"/>
                  <a:pt x="662078" y="2779813"/>
                  <a:pt x="640210" y="2741864"/>
                </a:cubicBezTo>
                <a:cubicBezTo>
                  <a:pt x="634452" y="2649732"/>
                  <a:pt x="665268" y="2597914"/>
                  <a:pt x="639387" y="2510931"/>
                </a:cubicBezTo>
                <a:cubicBezTo>
                  <a:pt x="645574" y="2407642"/>
                  <a:pt x="671719" y="2317589"/>
                  <a:pt x="680438" y="2227415"/>
                </a:cubicBezTo>
                <a:cubicBezTo>
                  <a:pt x="664175" y="2189847"/>
                  <a:pt x="704423" y="2141655"/>
                  <a:pt x="688135" y="2054289"/>
                </a:cubicBezTo>
                <a:cubicBezTo>
                  <a:pt x="683239" y="2048201"/>
                  <a:pt x="684029" y="1979567"/>
                  <a:pt x="681480" y="1972202"/>
                </a:cubicBezTo>
                <a:lnTo>
                  <a:pt x="686247" y="1917474"/>
                </a:lnTo>
                <a:lnTo>
                  <a:pt x="679783" y="1862721"/>
                </a:lnTo>
                <a:cubicBezTo>
                  <a:pt x="683677" y="1851209"/>
                  <a:pt x="688980" y="1824057"/>
                  <a:pt x="686639" y="1818227"/>
                </a:cubicBezTo>
                <a:lnTo>
                  <a:pt x="658235" y="1742488"/>
                </a:lnTo>
                <a:cubicBezTo>
                  <a:pt x="645662" y="1715201"/>
                  <a:pt x="661423" y="1719638"/>
                  <a:pt x="636990" y="1638389"/>
                </a:cubicBezTo>
                <a:cubicBezTo>
                  <a:pt x="626351" y="1601441"/>
                  <a:pt x="629414" y="1617134"/>
                  <a:pt x="602059" y="1570807"/>
                </a:cubicBezTo>
                <a:lnTo>
                  <a:pt x="570903" y="1513173"/>
                </a:lnTo>
                <a:cubicBezTo>
                  <a:pt x="570781" y="1503175"/>
                  <a:pt x="550561" y="1468055"/>
                  <a:pt x="550438" y="1458058"/>
                </a:cubicBezTo>
                <a:cubicBezTo>
                  <a:pt x="556848" y="1428101"/>
                  <a:pt x="546263" y="1422712"/>
                  <a:pt x="531416" y="1385478"/>
                </a:cubicBezTo>
                <a:cubicBezTo>
                  <a:pt x="527790" y="1370753"/>
                  <a:pt x="490725" y="1304050"/>
                  <a:pt x="501981" y="1265452"/>
                </a:cubicBezTo>
                <a:cubicBezTo>
                  <a:pt x="501825" y="1234781"/>
                  <a:pt x="490462" y="1187660"/>
                  <a:pt x="487370" y="1141743"/>
                </a:cubicBezTo>
                <a:cubicBezTo>
                  <a:pt x="484278" y="1095826"/>
                  <a:pt x="483852" y="1028118"/>
                  <a:pt x="483427" y="989948"/>
                </a:cubicBezTo>
                <a:cubicBezTo>
                  <a:pt x="483001" y="951779"/>
                  <a:pt x="494678" y="945984"/>
                  <a:pt x="484820" y="912725"/>
                </a:cubicBezTo>
                <a:cubicBezTo>
                  <a:pt x="467566" y="854951"/>
                  <a:pt x="510777" y="860797"/>
                  <a:pt x="475093" y="812798"/>
                </a:cubicBezTo>
                <a:cubicBezTo>
                  <a:pt x="461960" y="787034"/>
                  <a:pt x="498505" y="551948"/>
                  <a:pt x="461972" y="450605"/>
                </a:cubicBezTo>
                <a:cubicBezTo>
                  <a:pt x="470167" y="357604"/>
                  <a:pt x="458694" y="431306"/>
                  <a:pt x="465015" y="372906"/>
                </a:cubicBezTo>
                <a:cubicBezTo>
                  <a:pt x="503427" y="364177"/>
                  <a:pt x="489736" y="290341"/>
                  <a:pt x="490377" y="246134"/>
                </a:cubicBezTo>
                <a:cubicBezTo>
                  <a:pt x="491019" y="201927"/>
                  <a:pt x="449725" y="138160"/>
                  <a:pt x="468864" y="107666"/>
                </a:cubicBezTo>
                <a:cubicBezTo>
                  <a:pt x="468282" y="89794"/>
                  <a:pt x="477749" y="76947"/>
                  <a:pt x="477167" y="59075"/>
                </a:cubicBezTo>
                <a:lnTo>
                  <a:pt x="472992" y="14560"/>
                </a:lnTo>
                <a:close/>
              </a:path>
            </a:pathLst>
          </a:custGeom>
        </p:spPr>
      </p:pic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37034" y="609600"/>
            <a:ext cx="6831188" cy="1322887"/>
          </a:xfrm>
        </p:spPr>
        <p:txBody>
          <a:bodyPr>
            <a:normAutofit/>
          </a:bodyPr>
          <a:lstStyle/>
          <a:p>
            <a:r>
              <a:rPr lang="pt-BR">
                <a:latin typeface="Georgia"/>
                <a:ea typeface="ＭＳ Ｐゴシック" charset="0"/>
                <a:cs typeface="Georgia"/>
              </a:rPr>
              <a:t>Modelo estratégico de gestão de pessoas</a:t>
            </a:r>
          </a:p>
        </p:txBody>
      </p:sp>
      <p:graphicFrame>
        <p:nvGraphicFramePr>
          <p:cNvPr id="2" name="Espaço Reservado para Conteúdo 1">
            <a:extLst>
              <a:ext uri="{FF2B5EF4-FFF2-40B4-BE49-F238E27FC236}">
                <a16:creationId xmlns:a16="http://schemas.microsoft.com/office/drawing/2014/main" id="{BB3E27FC-7F0E-4C00-B899-4B401C9107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525766"/>
              </p:ext>
            </p:extLst>
          </p:nvPr>
        </p:nvGraphicFramePr>
        <p:xfrm>
          <a:off x="1137035" y="2194102"/>
          <a:ext cx="6516216" cy="3908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303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64" name="Rectangle 1946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8FF1D02-D670-5845-802A-026B06BFA5C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5297762" y="640080"/>
            <a:ext cx="62511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pt-BR" sz="5400"/>
              <a:t>Evolução  da Função Pessoal</a:t>
            </a:r>
          </a:p>
        </p:txBody>
      </p:sp>
      <p:pic>
        <p:nvPicPr>
          <p:cNvPr id="19460" name="Picture 19459" descr="Estátuas esculpidas coloridas de pessoas">
            <a:extLst>
              <a:ext uri="{FF2B5EF4-FFF2-40B4-BE49-F238E27FC236}">
                <a16:creationId xmlns:a16="http://schemas.microsoft.com/office/drawing/2014/main" id="{8CA0F64D-2ABF-40D2-3BF8-7879DD6605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23" r="2569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466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D9B7A992-91E5-C549-AAB2-5A71382A6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8750"/>
            <a:ext cx="8229600" cy="679450"/>
          </a:xfrm>
        </p:spPr>
        <p:txBody>
          <a:bodyPr rtlCol="0" anchor="t">
            <a:normAutofit fontScale="90000"/>
          </a:bodyPr>
          <a:lstStyle/>
          <a:p>
            <a:pPr eaLnBrk="1" hangingPunct="1">
              <a:defRPr/>
            </a:pPr>
            <a:r>
              <a:rPr lang="pt-BR">
                <a:latin typeface="Georgia" charset="0"/>
                <a:ea typeface="ＭＳ Ｐゴシック" charset="0"/>
                <a:cs typeface="ＭＳ Ｐゴシック" charset="0"/>
              </a:rPr>
              <a:t>Fase Normativo - Contratual</a:t>
            </a:r>
          </a:p>
        </p:txBody>
      </p:sp>
      <p:graphicFrame>
        <p:nvGraphicFramePr>
          <p:cNvPr id="175150" name="Group 46">
            <a:extLst>
              <a:ext uri="{FF2B5EF4-FFF2-40B4-BE49-F238E27FC236}">
                <a16:creationId xmlns:a16="http://schemas.microsoft.com/office/drawing/2014/main" id="{3791DC59-9CF6-B341-A750-85B9C57E3B60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1066801"/>
          <a:ext cx="8229600" cy="5059363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teorias organizacionais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Taylorismo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A Pessoa Variável Dependente da Organização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Tempo e Métodos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Prêmios e Incentivos Econômicos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Conflitos Inadmissíveis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Rígida escala Hierárquica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papel da função de pessoal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Assegurar a Disciplina e o Respeito às Normas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Confirmar o Poder  da Hierarquia e da Organização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Integrar de Modo Passivo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Negação da Mudança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instrumentos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Normas Contratuais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Direito do Trabalho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Regulamentos Internos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Prêmios e Incentivos Econômicos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497" name="Footer Placeholder 4">
            <a:extLst>
              <a:ext uri="{FF2B5EF4-FFF2-40B4-BE49-F238E27FC236}">
                <a16:creationId xmlns:a16="http://schemas.microsoft.com/office/drawing/2014/main" id="{623EC7D2-ACE1-B245-91F8-32F026926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>
                <a:solidFill>
                  <a:srgbClr val="595959"/>
                </a:solidFill>
                <a:latin typeface="Verdana" panose="020B0604030504040204" pitchFamily="34" charset="0"/>
              </a:rPr>
              <a:t>Prof. Gilberto Shinyashiki - FEARP-USP</a:t>
            </a:r>
          </a:p>
        </p:txBody>
      </p:sp>
      <p:sp>
        <p:nvSpPr>
          <p:cNvPr id="20498" name="Slide Number Placeholder 5">
            <a:extLst>
              <a:ext uri="{FF2B5EF4-FFF2-40B4-BE49-F238E27FC236}">
                <a16:creationId xmlns:a16="http://schemas.microsoft.com/office/drawing/2014/main" id="{FBB29D45-25E5-FF46-B2EA-26A48B08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A78CE74-D24E-E447-89EA-EA85345851AA}" type="slidenum">
              <a:rPr lang="pt-BR" altLang="pt-BR" sz="14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9EB2993C-CDA6-A247-9CF7-DF71332D1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8750"/>
            <a:ext cx="8229600" cy="679450"/>
          </a:xfrm>
        </p:spPr>
        <p:txBody>
          <a:bodyPr anchor="t">
            <a:normAutofit/>
          </a:bodyPr>
          <a:lstStyle/>
          <a:p>
            <a:pPr eaLnBrk="1" hangingPunct="1">
              <a:defRPr/>
            </a:pPr>
            <a:r>
              <a:rPr lang="pt-BR" sz="4000">
                <a:latin typeface="Georgia" pitchFamily="18" charset="0"/>
                <a:ea typeface="ＭＳ Ｐゴシック" pitchFamily="-84" charset="-128"/>
              </a:rPr>
              <a:t>Fase das Relações Humanas</a:t>
            </a:r>
          </a:p>
        </p:txBody>
      </p:sp>
      <p:graphicFrame>
        <p:nvGraphicFramePr>
          <p:cNvPr id="188434" name="Group 18">
            <a:extLst>
              <a:ext uri="{FF2B5EF4-FFF2-40B4-BE49-F238E27FC236}">
                <a16:creationId xmlns:a16="http://schemas.microsoft.com/office/drawing/2014/main" id="{E4A74A25-24E1-9843-A0CD-3CC70CB4F3D9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1066801"/>
          <a:ext cx="8229600" cy="4708525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teorias organizacionais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Elton Mayo</a:t>
                      </a:r>
                      <a:endParaRPr kumimoji="0" lang="pt-P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ＭＳ Ｐゴシック" pitchFamily="-8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Importância do Fator Humano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A Pessoa deve ser o objeto da atenção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Cuidar do ambiente e das relações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Motivação-Produtividade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7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papel da função de pessoal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Assegurar boas relações com o pessoal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Melhorar o clima, sem alterar as normas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Integrar de Modo Passivo, mas paternalístico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Mudança como Ajustamento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instrumentos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Pesquisas sobre Clima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Seleção, Testes, Psicologia do Trabalho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Job Evaluation/ Descrição de Cargos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Treinamento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84" charset="-128"/>
                          <a:cs typeface="Times New Roman" pitchFamily="18" charset="0"/>
                        </a:rPr>
                        <a:t>Caixa de Sugestões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1" name="Footer Placeholder 4">
            <a:extLst>
              <a:ext uri="{FF2B5EF4-FFF2-40B4-BE49-F238E27FC236}">
                <a16:creationId xmlns:a16="http://schemas.microsoft.com/office/drawing/2014/main" id="{CC354CC5-1B9C-EE49-A86A-940B0748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>
                <a:solidFill>
                  <a:srgbClr val="595959"/>
                </a:solidFill>
                <a:latin typeface="Verdana" panose="020B0604030504040204" pitchFamily="34" charset="0"/>
              </a:rPr>
              <a:t>Prof. Gilberto Shinyashiki - FEARP-USP</a:t>
            </a:r>
          </a:p>
        </p:txBody>
      </p:sp>
      <p:sp>
        <p:nvSpPr>
          <p:cNvPr id="21522" name="Slide Number Placeholder 5">
            <a:extLst>
              <a:ext uri="{FF2B5EF4-FFF2-40B4-BE49-F238E27FC236}">
                <a16:creationId xmlns:a16="http://schemas.microsoft.com/office/drawing/2014/main" id="{A25A1CAC-2CE7-D844-9124-E86F9D70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A71A73-D1DA-F941-9E0A-CC5DCF800FE4}" type="slidenum">
              <a:rPr lang="pt-BR" altLang="pt-BR" sz="1400">
                <a:solidFill>
                  <a:schemeClr val="bg1"/>
                </a:solidFill>
                <a:latin typeface="Verdana" panose="020B060403050404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4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1596</Words>
  <Application>Microsoft Macintosh PowerPoint</Application>
  <PresentationFormat>Widescreen</PresentationFormat>
  <Paragraphs>312</Paragraphs>
  <Slides>30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40" baseType="lpstr">
      <vt:lpstr>Arial</vt:lpstr>
      <vt:lpstr>Arial Narrow</vt:lpstr>
      <vt:lpstr>Avenir Book</vt:lpstr>
      <vt:lpstr>Calibri</vt:lpstr>
      <vt:lpstr>Calibri Light</vt:lpstr>
      <vt:lpstr>Georgia</vt:lpstr>
      <vt:lpstr>Times New Roman</vt:lpstr>
      <vt:lpstr>Verdana</vt:lpstr>
      <vt:lpstr>Wingdings</vt:lpstr>
      <vt:lpstr>Tema do Office</vt:lpstr>
      <vt:lpstr>Gestão Estratégica de Pessoas</vt:lpstr>
      <vt:lpstr>Gestão Estratégica de Pessoas</vt:lpstr>
      <vt:lpstr>Apresentação do PowerPoint</vt:lpstr>
      <vt:lpstr>Apresentação do PowerPoint</vt:lpstr>
      <vt:lpstr>Pessoas são críticas para o sucesso da organização</vt:lpstr>
      <vt:lpstr>Modelo estratégico de gestão de pessoas</vt:lpstr>
      <vt:lpstr>Evolução  da Função Pessoal</vt:lpstr>
      <vt:lpstr>Fase Normativo - Contratual</vt:lpstr>
      <vt:lpstr>Fase das Relações Humanas</vt:lpstr>
      <vt:lpstr>Fase da Gestão dos Recursos Humanas</vt:lpstr>
      <vt:lpstr>Fase Desenvolvimento de Recursos Humanos </vt:lpstr>
      <vt:lpstr>Fase Desenvolvimento Organizacional </vt:lpstr>
      <vt:lpstr>Grid para análise de negócio </vt:lpstr>
      <vt:lpstr>Gestão de RH em diferentes ambientes </vt:lpstr>
      <vt:lpstr>Interdependência entre diversas variáveis do sistema organizacional </vt:lpstr>
      <vt:lpstr>Que capacidades podem ser definidas como resultados de RH? </vt:lpstr>
      <vt:lpstr>Criar clareza estratégica </vt:lpstr>
      <vt:lpstr>Clareza Estratégica - práticas</vt:lpstr>
      <vt:lpstr>Fazer com que mudanças ocorram</vt:lpstr>
      <vt:lpstr>Gerar capital intelectual</vt:lpstr>
      <vt:lpstr>Desenvolvimento de competência</vt:lpstr>
      <vt:lpstr>Desenvolvimento de comprometimento</vt:lpstr>
      <vt:lpstr>“Modelo integrativo”</vt:lpstr>
      <vt:lpstr>Novo papel de RH</vt:lpstr>
      <vt:lpstr>Novo papel de RH</vt:lpstr>
      <vt:lpstr>Responsabilidade de RH</vt:lpstr>
      <vt:lpstr>Práticas de RH</vt:lpstr>
      <vt:lpstr>Nova Estrutura do RH</vt:lpstr>
      <vt:lpstr>Competências do  Profissional de RH</vt:lpstr>
      <vt:lpstr>Crenças que amarram RH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Estratégica de Pessoas</dc:title>
  <dc:creator>Gilberto Tadeu Shinyashiki</dc:creator>
  <cp:lastModifiedBy>Gilberto Tadeu Shinyashiki</cp:lastModifiedBy>
  <cp:revision>34</cp:revision>
  <dcterms:created xsi:type="dcterms:W3CDTF">2021-04-13T12:47:38Z</dcterms:created>
  <dcterms:modified xsi:type="dcterms:W3CDTF">2023-08-09T17:45:52Z</dcterms:modified>
</cp:coreProperties>
</file>