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64" r:id="rId3"/>
    <p:sldId id="281" r:id="rId4"/>
    <p:sldId id="451" r:id="rId5"/>
    <p:sldId id="435" r:id="rId6"/>
    <p:sldId id="285" r:id="rId7"/>
    <p:sldId id="439" r:id="rId8"/>
    <p:sldId id="280" r:id="rId9"/>
    <p:sldId id="356" r:id="rId10"/>
    <p:sldId id="270" r:id="rId11"/>
    <p:sldId id="440" r:id="rId12"/>
    <p:sldId id="441" r:id="rId13"/>
    <p:sldId id="436" r:id="rId14"/>
    <p:sldId id="265" r:id="rId15"/>
    <p:sldId id="443" r:id="rId16"/>
    <p:sldId id="453" r:id="rId17"/>
    <p:sldId id="450" r:id="rId18"/>
    <p:sldId id="315" r:id="rId19"/>
    <p:sldId id="438" r:id="rId20"/>
    <p:sldId id="269" r:id="rId21"/>
    <p:sldId id="267" r:id="rId22"/>
    <p:sldId id="268" r:id="rId23"/>
    <p:sldId id="442" r:id="rId24"/>
    <p:sldId id="445" r:id="rId25"/>
    <p:sldId id="446" r:id="rId26"/>
    <p:sldId id="447" r:id="rId27"/>
    <p:sldId id="448" r:id="rId28"/>
    <p:sldId id="449" r:id="rId29"/>
    <p:sldId id="444" r:id="rId30"/>
    <p:sldId id="296" r:id="rId31"/>
    <p:sldId id="297" r:id="rId32"/>
    <p:sldId id="305" r:id="rId33"/>
    <p:sldId id="298" r:id="rId34"/>
    <p:sldId id="300" r:id="rId35"/>
    <p:sldId id="306" r:id="rId36"/>
    <p:sldId id="408" r:id="rId37"/>
    <p:sldId id="304" r:id="rId38"/>
    <p:sldId id="301" r:id="rId39"/>
    <p:sldId id="309" r:id="rId40"/>
    <p:sldId id="394" r:id="rId41"/>
    <p:sldId id="307" r:id="rId42"/>
    <p:sldId id="316" r:id="rId43"/>
    <p:sldId id="395" r:id="rId44"/>
    <p:sldId id="396" r:id="rId45"/>
    <p:sldId id="397" r:id="rId46"/>
    <p:sldId id="398" r:id="rId47"/>
    <p:sldId id="399" r:id="rId48"/>
    <p:sldId id="400" r:id="rId49"/>
    <p:sldId id="431" r:id="rId50"/>
    <p:sldId id="432" r:id="rId51"/>
    <p:sldId id="353" r:id="rId52"/>
    <p:sldId id="433" r:id="rId53"/>
    <p:sldId id="354" r:id="rId54"/>
    <p:sldId id="407" r:id="rId55"/>
    <p:sldId id="271" r:id="rId56"/>
    <p:sldId id="452" r:id="rId5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30" autoAdjust="0"/>
  </p:normalViewPr>
  <p:slideViewPr>
    <p:cSldViewPr>
      <p:cViewPr varScale="1">
        <p:scale>
          <a:sx n="80" d="100"/>
          <a:sy n="80" d="100"/>
        </p:scale>
        <p:origin x="1134" y="96"/>
      </p:cViewPr>
      <p:guideLst>
        <p:guide orient="horz" pos="2138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1D315-82B6-43AA-AAA1-3F23721F07F3}" type="datetimeFigureOut">
              <a:rPr lang="pt-BR" smtClean="0"/>
              <a:t>23/11/2020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D5AEB-D493-43D3-99F8-B976911D06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12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D5AEB-D493-43D3-99F8-B976911D06A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63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 hasCustomPrompt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A9597-9B9A-4685-B625-E39073FE7E61}" type="datetime7">
              <a:rPr lang="pt-BR" smtClean="0"/>
              <a:t>nov-20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ABB2E-1685-47DA-8FC6-B72E054376A6}" type="datetime7">
              <a:rPr lang="pt-BR" smtClean="0"/>
              <a:t>nov-20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4A9B-5EF1-490C-A697-8AB29EFBDC6D}" type="datetime7">
              <a:rPr lang="pt-BR" smtClean="0"/>
              <a:t>nov-20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 hasCustomPrompt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F60B-CFB6-47C2-BC63-F08B48A95864}" type="datetime7">
              <a:rPr lang="pt-BR" smtClean="0"/>
              <a:t>nov-20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0123-9B24-4348-902B-35A3902891A7}" type="datetime7">
              <a:rPr lang="pt-BR" smtClean="0"/>
              <a:t>nov-20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 hasCustomPrompt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 hasCustomPrompt="1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 hasCustomPrompt="1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E090-E1BE-4DE2-A8D7-5D2889C013B0}" type="datetime7">
              <a:rPr lang="pt-BR" smtClean="0"/>
              <a:t>nov-20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 hasCustomPrompt="1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 hasCustomPrompt="1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F047-7EE4-49C3-9375-A36FDB47FBDE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2510-750E-4E2B-BFF3-CE6E08117AB0}" type="datetime7">
              <a:rPr lang="pt-BR" smtClean="0"/>
              <a:t>nov-20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 hasCustomPrompt="1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27BF3-DA09-445E-8ACD-2503D855EE56}" type="datetime7">
              <a:rPr lang="pt-BR" smtClean="0"/>
              <a:t>nov-20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 hasCustomPrompt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B9D6-381B-4929-AFD6-13CE9287A16E}" type="datetime7">
              <a:rPr lang="pt-BR" smtClean="0"/>
              <a:t>nov-20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 hasCustomPrompt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F0E3FD-CC51-4BC6-88C6-812DEAFD29A9}" type="datetime7">
              <a:rPr lang="pt-BR" smtClean="0"/>
              <a:t>nov-20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5ACEB2E-92F0-4897-AC0A-DEC80AE6DE7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w3.org/standards/techs/owl#w3c_al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ordnet.princeton.ed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tomgruber.org/writing/ontology-definition-2007.htm" TargetMode="External"/><Relationship Id="rId2" Type="http://schemas.openxmlformats.org/officeDocument/2006/relationships/hyperlink" Target="http://www-ksl.stanford.edu/kst/what-is-an-ontology.html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mba.eci.ufmg.br/downloads/Souza_Tudhope_Almeida_-_KOS_Taxonomy.Submitted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6400800" cy="187220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b="1" dirty="0">
                <a:solidFill>
                  <a:srgbClr val="292929"/>
                </a:solidFill>
              </a:rPr>
              <a:t>CBD5283 - </a:t>
            </a:r>
            <a:r>
              <a:rPr lang="en-US" b="1" dirty="0" err="1">
                <a:solidFill>
                  <a:srgbClr val="292929"/>
                </a:solidFill>
              </a:rPr>
              <a:t>Informação</a:t>
            </a:r>
            <a:r>
              <a:rPr lang="en-US" b="1" dirty="0">
                <a:solidFill>
                  <a:srgbClr val="292929"/>
                </a:solidFill>
              </a:rPr>
              <a:t> e </a:t>
            </a:r>
            <a:r>
              <a:rPr lang="en-US" b="1" dirty="0" err="1">
                <a:solidFill>
                  <a:srgbClr val="292929"/>
                </a:solidFill>
              </a:rPr>
              <a:t>linguagem</a:t>
            </a:r>
            <a:endParaRPr lang="en-US" b="1" dirty="0">
              <a:solidFill>
                <a:srgbClr val="292929"/>
              </a:solidFill>
            </a:endParaRPr>
          </a:p>
          <a:p>
            <a:pPr>
              <a:defRPr/>
            </a:pPr>
            <a:r>
              <a:rPr lang="en-US" b="1" dirty="0" err="1">
                <a:solidFill>
                  <a:srgbClr val="292929"/>
                </a:solidFill>
              </a:rPr>
              <a:t>Profa</a:t>
            </a:r>
            <a:r>
              <a:rPr lang="en-US" b="1" dirty="0">
                <a:solidFill>
                  <a:srgbClr val="292929"/>
                </a:solidFill>
              </a:rPr>
              <a:t>. </a:t>
            </a:r>
            <a:r>
              <a:rPr lang="en-US" b="1" dirty="0" err="1">
                <a:solidFill>
                  <a:srgbClr val="292929"/>
                </a:solidFill>
              </a:rPr>
              <a:t>Dra</a:t>
            </a:r>
            <a:r>
              <a:rPr lang="en-US" b="1" dirty="0">
                <a:solidFill>
                  <a:srgbClr val="292929"/>
                </a:solidFill>
              </a:rPr>
              <a:t>. </a:t>
            </a:r>
            <a:r>
              <a:rPr lang="en-US" b="1" dirty="0" err="1">
                <a:solidFill>
                  <a:srgbClr val="292929"/>
                </a:solidFill>
              </a:rPr>
              <a:t>Vânia</a:t>
            </a:r>
            <a:r>
              <a:rPr lang="en-US" b="1" dirty="0">
                <a:solidFill>
                  <a:srgbClr val="292929"/>
                </a:solidFill>
              </a:rPr>
              <a:t> M. A. Lima</a:t>
            </a:r>
          </a:p>
          <a:p>
            <a:pPr>
              <a:defRPr/>
            </a:pPr>
            <a:r>
              <a:rPr lang="en-US" b="1" dirty="0" err="1">
                <a:solidFill>
                  <a:srgbClr val="292929"/>
                </a:solidFill>
              </a:rPr>
              <a:t>Profa</a:t>
            </a:r>
            <a:r>
              <a:rPr lang="en-US" b="1" dirty="0">
                <a:solidFill>
                  <a:srgbClr val="292929"/>
                </a:solidFill>
              </a:rPr>
              <a:t>. Dra. </a:t>
            </a:r>
            <a:r>
              <a:rPr lang="en-US" b="1" dirty="0" err="1">
                <a:solidFill>
                  <a:srgbClr val="292929"/>
                </a:solidFill>
              </a:rPr>
              <a:t>Cibele</a:t>
            </a:r>
            <a:r>
              <a:rPr lang="en-US" b="1" dirty="0">
                <a:solidFill>
                  <a:srgbClr val="292929"/>
                </a:solidFill>
              </a:rPr>
              <a:t> A. C. Marques dos Santos</a:t>
            </a:r>
          </a:p>
          <a:p>
            <a:pPr>
              <a:defRPr/>
            </a:pPr>
            <a:r>
              <a:rPr lang="en-US" b="1" dirty="0" err="1">
                <a:solidFill>
                  <a:srgbClr val="292929"/>
                </a:solidFill>
              </a:rPr>
              <a:t>Profa</a:t>
            </a:r>
            <a:r>
              <a:rPr lang="en-US" b="1" dirty="0">
                <a:solidFill>
                  <a:srgbClr val="292929"/>
                </a:solidFill>
              </a:rPr>
              <a:t>. Dra </a:t>
            </a:r>
            <a:r>
              <a:rPr lang="en-US" b="1" dirty="0" err="1">
                <a:solidFill>
                  <a:srgbClr val="292929"/>
                </a:solidFill>
              </a:rPr>
              <a:t>Giovana</a:t>
            </a:r>
            <a:r>
              <a:rPr lang="en-US" b="1" dirty="0">
                <a:solidFill>
                  <a:srgbClr val="292929"/>
                </a:solidFill>
              </a:rPr>
              <a:t> </a:t>
            </a:r>
            <a:r>
              <a:rPr lang="en-US" b="1" dirty="0" err="1">
                <a:solidFill>
                  <a:srgbClr val="292929"/>
                </a:solidFill>
              </a:rPr>
              <a:t>Deliberalli</a:t>
            </a:r>
            <a:r>
              <a:rPr lang="en-US" b="1" dirty="0">
                <a:solidFill>
                  <a:srgbClr val="292929"/>
                </a:solidFill>
              </a:rPr>
              <a:t> </a:t>
            </a:r>
            <a:r>
              <a:rPr lang="en-US" b="1" dirty="0" err="1">
                <a:solidFill>
                  <a:srgbClr val="292929"/>
                </a:solidFill>
              </a:rPr>
              <a:t>Maimone</a:t>
            </a:r>
            <a:endParaRPr lang="en-US" b="1" dirty="0">
              <a:solidFill>
                <a:srgbClr val="292929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292929"/>
                </a:solidFill>
              </a:rPr>
              <a:t>PPGCI-ECA/USP</a:t>
            </a:r>
          </a:p>
          <a:p>
            <a:pPr>
              <a:defRPr/>
            </a:pPr>
            <a:r>
              <a:rPr lang="en-US" b="1" dirty="0">
                <a:solidFill>
                  <a:srgbClr val="292929"/>
                </a:solidFill>
              </a:rPr>
              <a:t>2020</a:t>
            </a:r>
          </a:p>
          <a:p>
            <a:pPr>
              <a:defRPr/>
            </a:pPr>
            <a:endParaRPr lang="pt-BR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Ontologias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7308304" y="6191250"/>
            <a:ext cx="1340396" cy="476250"/>
          </a:xfrm>
        </p:spPr>
        <p:txBody>
          <a:bodyPr/>
          <a:lstStyle/>
          <a:p>
            <a:fld id="{E1DFC216-66E9-4C51-AE00-9E9ECB3D420C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/>
              <a:t>Ontologia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507288" cy="50014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Define vários conceitos de um domínio do conhecimento, por meio de um vocabulário; </a:t>
            </a:r>
          </a:p>
          <a:p>
            <a:pPr algn="just"/>
            <a:r>
              <a:rPr lang="pt-BR" dirty="0"/>
              <a:t>aplicação que faz uso dos objetos, por meio de </a:t>
            </a:r>
            <a:r>
              <a:rPr lang="pt-BR" b="1" dirty="0"/>
              <a:t>axioma</a:t>
            </a:r>
            <a:r>
              <a:rPr lang="pt-BR" dirty="0"/>
              <a:t>s e de </a:t>
            </a:r>
            <a:r>
              <a:rPr lang="pt-BR" b="1" dirty="0"/>
              <a:t>regras lógicas</a:t>
            </a:r>
            <a:r>
              <a:rPr lang="pt-BR" dirty="0"/>
              <a:t>; </a:t>
            </a:r>
          </a:p>
          <a:p>
            <a:pPr algn="just"/>
            <a:r>
              <a:rPr lang="pt-BR" dirty="0"/>
              <a:t>tais regras dizem como utilizar os conceitos referenciados, com vistas à solução de problemas em particular; </a:t>
            </a:r>
          </a:p>
          <a:p>
            <a:pPr algn="just"/>
            <a:r>
              <a:rPr lang="pt-BR" dirty="0"/>
              <a:t>estrutura que melhor representa o domínio do conhecimento, mas  que depende dos objetivos do sistema e, por isso, deve obedecer a certos princípios; </a:t>
            </a:r>
          </a:p>
          <a:p>
            <a:pPr algn="just"/>
            <a:r>
              <a:rPr lang="pt-BR" dirty="0"/>
              <a:t>existem níveis de formalismo a serem estabelecidos, os quais terão inferência determinante na efetividade do sistema; mas também se conformam aos objetivos do sistema.                                               							(FEITOSA,  2006)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10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E082-8C09-4AFA-B6C8-8E4D61C40740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904" y="274638"/>
            <a:ext cx="7772400" cy="563934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Portanto,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74904" y="838572"/>
            <a:ext cx="8445568" cy="5542756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+mj-lt"/>
              </a:rPr>
              <a:t>Para elaborar ontologias, definem-se categorias para as coisas que existem em um mesmo domínio. Ontologia é um “catálogo de tipos de coisas” em que se supõe existir um domínio, na perspectiva de uma pessoa que usa uma determinada linguagem.  (SOWA, 1999). </a:t>
            </a:r>
          </a:p>
          <a:p>
            <a:r>
              <a:rPr lang="pt-BR" dirty="0">
                <a:latin typeface="+mj-lt"/>
              </a:rPr>
              <a:t>Uma </a:t>
            </a:r>
            <a:r>
              <a:rPr lang="pt-BR" b="1" dirty="0">
                <a:latin typeface="+mj-lt"/>
              </a:rPr>
              <a:t>ontologia</a:t>
            </a:r>
            <a:r>
              <a:rPr lang="pt-BR" dirty="0">
                <a:latin typeface="+mj-lt"/>
              </a:rPr>
              <a:t> é um </a:t>
            </a:r>
            <a:r>
              <a:rPr lang="pt-BR" b="1" dirty="0">
                <a:latin typeface="+mj-lt"/>
              </a:rPr>
              <a:t>artefato tecnológico </a:t>
            </a:r>
            <a:r>
              <a:rPr lang="pt-BR" dirty="0">
                <a:latin typeface="+mj-lt"/>
              </a:rPr>
              <a:t>que contém um </a:t>
            </a:r>
            <a:r>
              <a:rPr lang="pt-BR" b="1" dirty="0">
                <a:latin typeface="+mj-lt"/>
              </a:rPr>
              <a:t>conjunto de regras </a:t>
            </a:r>
            <a:r>
              <a:rPr lang="pt-BR" dirty="0">
                <a:latin typeface="+mj-lt"/>
              </a:rPr>
              <a:t>que </a:t>
            </a:r>
            <a:r>
              <a:rPr lang="pt-BR" b="1" dirty="0">
                <a:latin typeface="+mj-lt"/>
              </a:rPr>
              <a:t>delimitam o significado </a:t>
            </a:r>
            <a:r>
              <a:rPr lang="pt-BR" b="1" dirty="0" err="1">
                <a:latin typeface="+mj-lt"/>
              </a:rPr>
              <a:t>intensional</a:t>
            </a:r>
            <a:r>
              <a:rPr lang="pt-BR" b="1" dirty="0">
                <a:latin typeface="+mj-lt"/>
              </a:rPr>
              <a:t> </a:t>
            </a:r>
            <a:r>
              <a:rPr lang="pt-BR" dirty="0">
                <a:latin typeface="+mj-lt"/>
              </a:rPr>
              <a:t>de um </a:t>
            </a:r>
            <a:r>
              <a:rPr lang="pt-BR" b="1" dirty="0">
                <a:latin typeface="+mj-lt"/>
              </a:rPr>
              <a:t>vocabulário formal</a:t>
            </a:r>
            <a:r>
              <a:rPr lang="pt-BR" dirty="0">
                <a:latin typeface="+mj-lt"/>
              </a:rPr>
              <a:t>, permitindo que, a partir de um acordo ontológico (compromisso ontológico), o  </a:t>
            </a:r>
            <a:r>
              <a:rPr lang="pt-BR" b="1" dirty="0">
                <a:latin typeface="+mj-lt"/>
              </a:rPr>
              <a:t>conheciment</a:t>
            </a:r>
            <a:r>
              <a:rPr lang="pt-BR" dirty="0">
                <a:latin typeface="+mj-lt"/>
              </a:rPr>
              <a:t>o possa ser </a:t>
            </a:r>
            <a:r>
              <a:rPr lang="pt-BR" b="1" dirty="0">
                <a:latin typeface="+mj-lt"/>
              </a:rPr>
              <a:t>compartilhado e inferido</a:t>
            </a:r>
            <a:r>
              <a:rPr lang="pt-BR" dirty="0">
                <a:latin typeface="+mj-lt"/>
              </a:rPr>
              <a:t>.</a:t>
            </a:r>
          </a:p>
          <a:p>
            <a:r>
              <a:rPr lang="pt-BR" dirty="0">
                <a:latin typeface="+mj-lt"/>
              </a:rPr>
              <a:t>“Uma ontologia é uma especificação formal (legível para computadores) e explícita (conceitos, propriedades, relações, funções, restrições, axiomas, explicitamente definidos) de uma </a:t>
            </a:r>
            <a:r>
              <a:rPr lang="pt-BR" dirty="0" err="1">
                <a:latin typeface="+mj-lt"/>
              </a:rPr>
              <a:t>conceitualização</a:t>
            </a:r>
            <a:r>
              <a:rPr lang="pt-BR" dirty="0">
                <a:latin typeface="+mj-lt"/>
              </a:rPr>
              <a:t> (modelo abstrato de algum fenômeno do mundo real) compartilhada”.    (ALMEIDA e BAX, 2003)</a:t>
            </a:r>
          </a:p>
          <a:p>
            <a:endParaRPr lang="pt-BR" sz="2400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1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002" y="116201"/>
            <a:ext cx="7772400" cy="648503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Componentes da Ontologia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74904" y="764704"/>
            <a:ext cx="8517576" cy="5616624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/>
              <a:t>Classes e sub classes </a:t>
            </a:r>
            <a:r>
              <a:rPr lang="pt-BR" dirty="0"/>
              <a:t>(organizadas em uma taxonomia): agrupam um conjunto de elementos, </a:t>
            </a:r>
            <a:r>
              <a:rPr lang="pt-BR" i="1" dirty="0"/>
              <a:t>coisas</a:t>
            </a:r>
            <a:r>
              <a:rPr lang="pt-BR" dirty="0"/>
              <a:t>, do </a:t>
            </a:r>
            <a:r>
              <a:rPr lang="pt-BR" i="1" dirty="0"/>
              <a:t>mundo real</a:t>
            </a:r>
            <a:r>
              <a:rPr lang="pt-BR" dirty="0"/>
              <a:t>, que são representadas e categorizadas; </a:t>
            </a:r>
          </a:p>
          <a:p>
            <a:r>
              <a:rPr lang="pt-BR" b="1" dirty="0"/>
              <a:t>Propriedades: </a:t>
            </a:r>
            <a:r>
              <a:rPr lang="pt-BR" dirty="0"/>
              <a:t>descrevem as características e/ou qualidades das classes;</a:t>
            </a:r>
          </a:p>
          <a:p>
            <a:r>
              <a:rPr lang="pt-BR" b="1" dirty="0"/>
              <a:t>Relações: </a:t>
            </a:r>
            <a:r>
              <a:rPr lang="pt-BR" dirty="0"/>
              <a:t>ligações entre classes, descrevendo e rotulando os tipos de relações existentes entre os conceitos no domínio representado</a:t>
            </a:r>
          </a:p>
          <a:p>
            <a:r>
              <a:rPr lang="pt-BR" b="1" dirty="0"/>
              <a:t>Axiomas </a:t>
            </a:r>
            <a:r>
              <a:rPr lang="pt-BR" dirty="0"/>
              <a:t>(usados para modelar sentenças sempre verdadeiras): enunciados lógicos que possibilitam impor condições e possibilitam a realização de inferências automáticas a partir de informações que não necessariamente foram explicitadas no domínio;</a:t>
            </a:r>
          </a:p>
          <a:p>
            <a:r>
              <a:rPr lang="pt-BR" b="1" dirty="0"/>
              <a:t>Instâncias</a:t>
            </a:r>
            <a:r>
              <a:rPr lang="pt-BR" dirty="0"/>
              <a:t> (utilizadas para representar elementos específicos, ou seja, os próprios dados) indicam os valores das classes e subclasses, constituindo uma representação de objetos ou indivíduos pertencentes ao domínio modelado, de acordo com as características das classes, relacionamentos e restrições definidas;</a:t>
            </a:r>
          </a:p>
          <a:p>
            <a:r>
              <a:rPr lang="pt-BR" b="1" dirty="0"/>
              <a:t>Valores: </a:t>
            </a:r>
            <a:r>
              <a:rPr lang="pt-BR" dirty="0"/>
              <a:t>atribuem valores concretos às propriedades, indicando os formatos e tipos de valores aceitos em cada classe.</a:t>
            </a:r>
          </a:p>
        </p:txBody>
      </p:sp>
    </p:spTree>
    <p:extLst>
      <p:ext uri="{BB962C8B-B14F-4D97-AF65-F5344CB8AC3E}">
        <p14:creationId xmlns:p14="http://schemas.microsoft.com/office/powerpoint/2010/main" val="3002355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02862"/>
          </a:xfrm>
        </p:spPr>
        <p:txBody>
          <a:bodyPr>
            <a:normAutofit/>
          </a:bodyPr>
          <a:lstStyle/>
          <a:p>
            <a:r>
              <a:rPr lang="en-US" dirty="0"/>
              <a:t>Para que serve a </a:t>
            </a:r>
            <a:r>
              <a:rPr lang="en-US" dirty="0" err="1"/>
              <a:t>ontologia</a:t>
            </a:r>
            <a:r>
              <a:rPr lang="en-US" dirty="0"/>
              <a:t>?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784976" cy="3474999"/>
          </a:xfrm>
        </p:spPr>
        <p:txBody>
          <a:bodyPr>
            <a:normAutofit/>
          </a:bodyPr>
          <a:lstStyle/>
          <a:p>
            <a:r>
              <a:rPr lang="pt-BR" sz="2800" dirty="0"/>
              <a:t>Para modelar um domínio</a:t>
            </a:r>
          </a:p>
          <a:p>
            <a:r>
              <a:rPr lang="pt-BR" sz="2800" dirty="0"/>
              <a:t>Para ser utilizada como uma forma de representação do conhecimento sobre o mundo ou parte dele.</a:t>
            </a:r>
          </a:p>
          <a:p>
            <a:r>
              <a:rPr lang="pt-BR" sz="2800" dirty="0"/>
              <a:t>Permitir o compartilhamento e reutilização deste conhecimento</a:t>
            </a:r>
          </a:p>
          <a:p>
            <a:endParaRPr lang="pt-BR" sz="2800" dirty="0"/>
          </a:p>
        </p:txBody>
      </p:sp>
      <p:pic>
        <p:nvPicPr>
          <p:cNvPr id="1026" name="Picture 2" descr="gestão do conhec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8" y="3762897"/>
            <a:ext cx="3390460" cy="271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diegomacedo.com.br/wp-content/uploads/2012/07/Cloud-Stor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56" y="3930070"/>
            <a:ext cx="4098586" cy="27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886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075240" cy="482453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Representar o conhecimento humano de maneira estruturada, onde parte da essência de cada fenômeno ou objeto e estabelece suas relações com outras essências.</a:t>
            </a:r>
          </a:p>
          <a:p>
            <a:pPr algn="just"/>
            <a:r>
              <a:rPr lang="pt-BR" dirty="0"/>
              <a:t>Investigar quais são as </a:t>
            </a:r>
            <a:r>
              <a:rPr lang="pt-BR" b="1" dirty="0"/>
              <a:t>propriedades e ou características essenciais</a:t>
            </a:r>
            <a:r>
              <a:rPr lang="pt-BR" dirty="0"/>
              <a:t> de maneira a representar objetos, conceitos ou outras entidades existentes em uma área de interesse, bem como as relações entre tais objetos, conceitos e entidades.</a:t>
            </a:r>
          </a:p>
          <a:p>
            <a:pPr algn="just"/>
            <a:r>
              <a:rPr lang="pt-BR" dirty="0"/>
              <a:t>Estruturar o conhecimento humano através de categorias.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89E1-E18C-4D93-9584-7344371F559C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904" y="237406"/>
            <a:ext cx="7772400" cy="682848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Uso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146304" y="1110754"/>
            <a:ext cx="8997696" cy="5099546"/>
          </a:xfrm>
        </p:spPr>
        <p:txBody>
          <a:bodyPr>
            <a:noAutofit/>
          </a:bodyPr>
          <a:lstStyle/>
          <a:p>
            <a:r>
              <a:rPr lang="pt-BR" dirty="0">
                <a:latin typeface="+mj-lt"/>
              </a:rPr>
              <a:t>Em projetos de domínios como gestão do conhecimento, comércio eletrônico, processamento de linguagens naturais, recuperação da informação na Web e de cunho educacional</a:t>
            </a:r>
          </a:p>
          <a:p>
            <a:r>
              <a:rPr lang="pt-BR" dirty="0">
                <a:latin typeface="+mj-lt"/>
              </a:rPr>
              <a:t>Para integrar bancos de dados heterogêneos, possibilitando a interoperabilidade entre sistemas diferentes e especificando interfaces para serviços independentes baseados em conhecimento. </a:t>
            </a:r>
          </a:p>
          <a:p>
            <a:r>
              <a:rPr lang="pt-BR" dirty="0">
                <a:latin typeface="+mj-lt"/>
              </a:rPr>
              <a:t>Nas camadas de tecnologia dos padrões da Web Semântica, as ontologias são chamadas como uma camada explícita. Existem linguagens padrão e uma variedade de ferramentas comerciais e de código aberto para criar e trabalhar com ontologias.</a:t>
            </a:r>
          </a:p>
        </p:txBody>
      </p:sp>
    </p:spTree>
    <p:extLst>
      <p:ext uri="{BB962C8B-B14F-4D97-AF65-F5344CB8AC3E}">
        <p14:creationId xmlns:p14="http://schemas.microsoft.com/office/powerpoint/2010/main" val="3800540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16</a:t>
            </a:fld>
            <a:endParaRPr lang="pt-BR"/>
          </a:p>
        </p:txBody>
      </p:sp>
      <p:pic>
        <p:nvPicPr>
          <p:cNvPr id="2050" name="Picture 2" descr="Resultado de imagem para Protegé softwar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5" y="1700808"/>
            <a:ext cx="895709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7544" y="256346"/>
            <a:ext cx="818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err="1"/>
              <a:t>Protegé</a:t>
            </a:r>
            <a:r>
              <a:rPr lang="pt-BR" sz="2000" b="1" dirty="0"/>
              <a:t> </a:t>
            </a:r>
            <a:r>
              <a:rPr lang="pt-BR" sz="2000" dirty="0"/>
              <a:t>: ambiente interativo para o projeto de ontologias, de código aberto, que oferece uma interface gráfica para edição de ontologias e uma arquitetura para a criação de ferramentas baseadas em conhecimento. A arquitetura é modulada e permite a inserção de novos recursos.</a:t>
            </a:r>
          </a:p>
        </p:txBody>
      </p:sp>
    </p:spTree>
    <p:extLst>
      <p:ext uri="{BB962C8B-B14F-4D97-AF65-F5344CB8AC3E}">
        <p14:creationId xmlns:p14="http://schemas.microsoft.com/office/powerpoint/2010/main" val="2436773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17</a:t>
            </a:fld>
            <a:endParaRPr lang="pt-BR"/>
          </a:p>
        </p:txBody>
      </p:sp>
      <p:pic>
        <p:nvPicPr>
          <p:cNvPr id="1028" name="Picture 4" descr="Resultado de imagem para Protegé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7" y="548680"/>
            <a:ext cx="8912549" cy="532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1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pt-BR" sz="3200" b="1" dirty="0"/>
              <a:t>Linguagem para construção de Ontologias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18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356235" y="960155"/>
            <a:ext cx="8330565" cy="5059645"/>
          </a:xfrm>
        </p:spPr>
        <p:txBody>
          <a:bodyPr/>
          <a:lstStyle/>
          <a:p>
            <a:r>
              <a:rPr lang="en-US" dirty="0"/>
              <a:t>OWL 2 Web Ontology Language Mapping to RDF Graphs (Second Edition) </a:t>
            </a:r>
            <a:r>
              <a:rPr lang="pt-BR" dirty="0"/>
              <a:t>Exemplo de axioma em </a:t>
            </a:r>
            <a:r>
              <a:rPr lang="pt-BR" dirty="0">
                <a:hlinkClick r:id="rId2"/>
              </a:rPr>
              <a:t>W3C</a:t>
            </a:r>
            <a:endParaRPr lang="en-US" dirty="0"/>
          </a:p>
          <a:p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" y="1916832"/>
            <a:ext cx="8590304" cy="42420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428" y="260648"/>
            <a:ext cx="7772400" cy="850106"/>
          </a:xfrm>
        </p:spPr>
        <p:txBody>
          <a:bodyPr/>
          <a:lstStyle/>
          <a:p>
            <a:r>
              <a:rPr lang="pt-BR" dirty="0"/>
              <a:t>Existem 4 categorias de ontologias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19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288976" cy="4572000"/>
          </a:xfrm>
        </p:spPr>
        <p:txBody>
          <a:bodyPr>
            <a:normAutofit/>
          </a:bodyPr>
          <a:lstStyle/>
          <a:p>
            <a:r>
              <a:rPr lang="pt-BR" b="1" dirty="0"/>
              <a:t>Ontologia estática: </a:t>
            </a:r>
            <a:r>
              <a:rPr lang="pt-BR" dirty="0"/>
              <a:t>descreve as coisas que existem, seus atributos e relacionamento. </a:t>
            </a:r>
          </a:p>
          <a:p>
            <a:r>
              <a:rPr lang="pt-BR" b="1" dirty="0"/>
              <a:t>Ontologia dinâmica: </a:t>
            </a:r>
            <a:r>
              <a:rPr lang="pt-BR" dirty="0"/>
              <a:t>descreve o mundo em termos de estados, transições e processos de estado. </a:t>
            </a:r>
          </a:p>
          <a:p>
            <a:r>
              <a:rPr lang="pt-BR" b="1" dirty="0"/>
              <a:t>Ontologia intencional: </a:t>
            </a:r>
            <a:r>
              <a:rPr lang="pt-BR" dirty="0"/>
              <a:t>abrange o mundo dos agentes, as coisas em que acreditam, querem, provam ou refutam e discutem.</a:t>
            </a:r>
          </a:p>
          <a:p>
            <a:r>
              <a:rPr lang="pt-BR" b="1" dirty="0"/>
              <a:t>Ontologia social: </a:t>
            </a:r>
            <a:r>
              <a:rPr lang="pt-BR" dirty="0"/>
              <a:t>abrange contextos sociais, estruturas organizacionais permanentes ou redes móveis de alianças e independências</a:t>
            </a:r>
          </a:p>
        </p:txBody>
      </p:sp>
    </p:spTree>
    <p:extLst>
      <p:ext uri="{BB962C8B-B14F-4D97-AF65-F5344CB8AC3E}">
        <p14:creationId xmlns:p14="http://schemas.microsoft.com/office/powerpoint/2010/main" val="404225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936" y="260648"/>
            <a:ext cx="8229600" cy="84201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/>
              <a:t>Ontologia </a:t>
            </a:r>
            <a:r>
              <a:rPr lang="x-none" altLang="pt-BR" sz="3600" b="1" dirty="0"/>
              <a:t>na Filosofia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850" y="1340644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x-none" altLang="pt-BR" dirty="0">
                <a:latin typeface="+mj-lt"/>
              </a:rPr>
              <a:t>D</a:t>
            </a:r>
            <a:r>
              <a:rPr lang="pt-BR" dirty="0">
                <a:latin typeface="+mj-lt"/>
              </a:rPr>
              <a:t>efinido como o estudo do ser e de suas propriedades fundamentais. </a:t>
            </a:r>
          </a:p>
          <a:p>
            <a:pPr algn="just"/>
            <a:r>
              <a:rPr lang="pt-BR" dirty="0">
                <a:latin typeface="+mj-lt"/>
              </a:rPr>
              <a:t>Etimologia :  </a:t>
            </a:r>
            <a:r>
              <a:rPr lang="pt-BR" b="1" i="1" dirty="0" err="1">
                <a:latin typeface="+mj-lt"/>
              </a:rPr>
              <a:t>ontos</a:t>
            </a:r>
            <a:r>
              <a:rPr lang="pt-BR" b="1" i="1" dirty="0">
                <a:latin typeface="+mj-lt"/>
              </a:rPr>
              <a:t> </a:t>
            </a:r>
            <a:r>
              <a:rPr lang="pt-BR" b="1" dirty="0">
                <a:latin typeface="+mj-lt"/>
              </a:rPr>
              <a:t> </a:t>
            </a:r>
            <a:r>
              <a:rPr lang="pt-BR" dirty="0">
                <a:latin typeface="+mj-lt"/>
              </a:rPr>
              <a:t>(ser) e </a:t>
            </a:r>
            <a:r>
              <a:rPr lang="pt-BR" b="1" i="1" dirty="0">
                <a:latin typeface="+mj-lt"/>
              </a:rPr>
              <a:t>logos</a:t>
            </a:r>
            <a:r>
              <a:rPr lang="pt-BR" b="1" dirty="0">
                <a:latin typeface="+mj-lt"/>
              </a:rPr>
              <a:t>  </a:t>
            </a:r>
            <a:r>
              <a:rPr lang="pt-BR" dirty="0">
                <a:latin typeface="+mj-lt"/>
              </a:rPr>
              <a:t>(saber) </a:t>
            </a:r>
          </a:p>
          <a:p>
            <a:pPr algn="just"/>
            <a:r>
              <a:rPr lang="x-none" altLang="pt-BR" dirty="0">
                <a:latin typeface="+mj-lt"/>
              </a:rPr>
              <a:t>É</a:t>
            </a:r>
            <a:r>
              <a:rPr lang="pt-BR" dirty="0">
                <a:latin typeface="+mj-lt"/>
              </a:rPr>
              <a:t> um saber sobre aquilo que é fundamental, comum a todos os entes singulares;  </a:t>
            </a:r>
          </a:p>
          <a:p>
            <a:pPr algn="just"/>
            <a:r>
              <a:rPr lang="x-none" altLang="pt-BR" dirty="0">
                <a:latin typeface="+mj-lt"/>
              </a:rPr>
              <a:t>B</a:t>
            </a:r>
            <a:r>
              <a:rPr lang="pt-BR" dirty="0">
                <a:latin typeface="+mj-lt"/>
              </a:rPr>
              <a:t>usca determinar as leis, estruturas ou causas do ser em si. </a:t>
            </a:r>
          </a:p>
          <a:p>
            <a:pPr algn="just"/>
            <a:r>
              <a:rPr lang="pt-BR" dirty="0">
                <a:latin typeface="+mj-lt"/>
              </a:rPr>
              <a:t>Pretende responder a pergunta:</a:t>
            </a:r>
          </a:p>
          <a:p>
            <a:pPr lvl="1" algn="just"/>
            <a:r>
              <a:rPr lang="pt-BR" dirty="0">
                <a:latin typeface="+mj-lt"/>
              </a:rPr>
              <a:t>Quais tipos de coisas existem ou podem existir no mundo, e quais são as relações que essas coisas podem ter umas com as outras?  </a:t>
            </a:r>
            <a:r>
              <a:rPr lang="x-none" altLang="pt-BR" dirty="0">
                <a:latin typeface="+mj-lt"/>
              </a:rPr>
              <a:t>			</a:t>
            </a:r>
            <a:r>
              <a:rPr lang="pt-BR" sz="1800" dirty="0">
                <a:latin typeface="+mj-lt"/>
              </a:rPr>
              <a:t>(FEITOSA, 2006)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87208-1278-4197-96F1-E0B992FEAE8F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pPr algn="l"/>
            <a:r>
              <a:rPr lang="pt-BR" sz="3200" b="1" dirty="0"/>
              <a:t>Princípios básicos para a estruturação de ontologias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900" b="1" dirty="0" err="1"/>
              <a:t>Modularidade</a:t>
            </a:r>
            <a:r>
              <a:rPr lang="pt-BR" sz="2900" dirty="0"/>
              <a:t>: redução da distância semântica entre conceitos similares, os quais são agrupados e representados como subclasses de uma classe e devem ser definidos utilizando-se as mesmas propriedades, enquanto conceitos menos similares são representados mais apartados na hierarquia; </a:t>
            </a:r>
          </a:p>
          <a:p>
            <a:pPr algn="just"/>
            <a:r>
              <a:rPr lang="pt-BR" sz="2900" b="1" dirty="0"/>
              <a:t>Padronização</a:t>
            </a:r>
            <a:r>
              <a:rPr lang="pt-BR" sz="2900" dirty="0"/>
              <a:t>: os nomes devem ser padronizados quando possível    </a:t>
            </a:r>
          </a:p>
          <a:p>
            <a:pPr marL="0" indent="0" algn="just">
              <a:buNone/>
            </a:pPr>
            <a:r>
              <a:rPr lang="x-none" altLang="pt-BR" sz="2900" dirty="0"/>
              <a:t>				</a:t>
            </a:r>
            <a:r>
              <a:rPr lang="pt-BR" sz="2900" dirty="0"/>
              <a:t> </a:t>
            </a:r>
            <a:r>
              <a:rPr lang="pt-BR" sz="2400" dirty="0"/>
              <a:t>(GOMEZ-PÉREZ, 1999)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6FF3-8955-4535-A77D-7AB521D7B0E8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pt-BR" sz="3200" b="1" dirty="0"/>
              <a:t>Critérios para a estruturação de ontologias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229600" cy="4968552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Clareza</a:t>
            </a:r>
            <a:r>
              <a:rPr lang="pt-BR" dirty="0"/>
              <a:t>: deve fornecer o significado dos termos com definições claras, objetivas, independentes e documentadas em linguagem natural.</a:t>
            </a:r>
          </a:p>
          <a:p>
            <a:pPr algn="just"/>
            <a:r>
              <a:rPr lang="pt-BR" b="1" dirty="0"/>
              <a:t>Completeza:</a:t>
            </a:r>
            <a:r>
              <a:rPr lang="pt-BR" dirty="0"/>
              <a:t> uma definição completa, com predicado definido por condições necessárias e suficientes é preferível a uma definição parcial.</a:t>
            </a:r>
          </a:p>
          <a:p>
            <a:pPr algn="just"/>
            <a:r>
              <a:rPr lang="pt-BR" b="1" dirty="0"/>
              <a:t>Coerência</a:t>
            </a:r>
            <a:r>
              <a:rPr lang="pt-BR" dirty="0"/>
              <a:t>: deve permitir inferências que sejam consistentes com as definições.</a:t>
            </a:r>
          </a:p>
          <a:p>
            <a:pPr algn="just"/>
            <a:r>
              <a:rPr lang="pt-BR" b="1" dirty="0"/>
              <a:t>Maximização da extensão</a:t>
            </a:r>
            <a:r>
              <a:rPr lang="pt-BR" dirty="0"/>
              <a:t>: novos termos gerais ou especializados devem ser incluídos na ontologia de modo que não seja necessário realizar a revisão das definições já existentes.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5EEC-1A13-4AF9-A187-CD57E018D206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1143000"/>
          </a:xfrm>
        </p:spPr>
        <p:txBody>
          <a:bodyPr>
            <a:noAutofit/>
          </a:bodyPr>
          <a:lstStyle/>
          <a:p>
            <a:r>
              <a:rPr lang="pt-BR" sz="3200" b="1" dirty="0"/>
              <a:t>Critérios para a estruturação de ontologias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4886003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Comprometimento ontológico mínimo</a:t>
            </a:r>
            <a:r>
              <a:rPr lang="pt-BR" dirty="0"/>
              <a:t>: fazer a menor quantidade possível de declarações sobre o mundo que está sendo modelado, isto é, especificar, em um contexto tão pequeno quanto possível, os significados de seus termos;</a:t>
            </a:r>
          </a:p>
          <a:p>
            <a:pPr algn="just"/>
            <a:r>
              <a:rPr lang="pt-BR" b="1" dirty="0"/>
              <a:t>Princípio da distinção ontológica</a:t>
            </a:r>
            <a:r>
              <a:rPr lang="pt-BR" dirty="0"/>
              <a:t>: as classes de uma ontologia devem ser desmembradas, o critério para isolar a propriedade invariante para uma classe é o critério da identidade;</a:t>
            </a:r>
          </a:p>
          <a:p>
            <a:pPr algn="just"/>
            <a:r>
              <a:rPr lang="pt-BR" b="1" dirty="0"/>
              <a:t>Diversificação de hierarquias</a:t>
            </a:r>
            <a:r>
              <a:rPr lang="pt-BR" dirty="0"/>
              <a:t>: usar tantos critérios de classificação quanto possível, o que permite herdar propriedades a partir de diferentes pontos de vista;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E73-7068-48E6-A47C-1C1CD87AADB9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Tipos de ontologias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Com relação à:</a:t>
            </a:r>
          </a:p>
          <a:p>
            <a:pPr lvl="1"/>
            <a:r>
              <a:rPr lang="pt-BR" sz="2800" dirty="0"/>
              <a:t>Função</a:t>
            </a:r>
          </a:p>
          <a:p>
            <a:pPr lvl="1"/>
            <a:r>
              <a:rPr lang="pt-BR" sz="2800" dirty="0"/>
              <a:t>Grau de formalismo de seu vocabulário</a:t>
            </a:r>
          </a:p>
          <a:p>
            <a:pPr lvl="1"/>
            <a:r>
              <a:rPr lang="pt-BR" sz="2800" dirty="0"/>
              <a:t>Aplicação</a:t>
            </a:r>
          </a:p>
          <a:p>
            <a:pPr lvl="1"/>
            <a:r>
              <a:rPr lang="pt-BR" sz="2800" dirty="0"/>
              <a:t>Estrutura e conteúdo da </a:t>
            </a:r>
            <a:r>
              <a:rPr lang="pt-BR" sz="2800" dirty="0" err="1"/>
              <a:t>conceitualização</a:t>
            </a:r>
            <a:endParaRPr lang="pt-BR" sz="2800" dirty="0"/>
          </a:p>
          <a:p>
            <a:pPr lvl="1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74154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821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Quanto à Função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88822" y="908720"/>
            <a:ext cx="8575666" cy="5282530"/>
          </a:xfrm>
        </p:spPr>
        <p:txBody>
          <a:bodyPr/>
          <a:lstStyle/>
          <a:p>
            <a:pPr lvl="1"/>
            <a:r>
              <a:rPr lang="pt-BR" sz="2800" b="1" dirty="0">
                <a:latin typeface="+mj-lt"/>
              </a:rPr>
              <a:t>Ontologias de domínio</a:t>
            </a:r>
            <a:r>
              <a:rPr lang="pt-BR" sz="2800" dirty="0">
                <a:latin typeface="+mj-lt"/>
              </a:rPr>
              <a:t>: reutilizável no domínio, fornecem vocabulário sobre conceitos, seus relacionamentos, sobre atividades e regras que os governam.</a:t>
            </a:r>
          </a:p>
          <a:p>
            <a:pPr lvl="1"/>
            <a:r>
              <a:rPr lang="pt-BR" sz="2800" b="1" dirty="0">
                <a:latin typeface="+mj-lt"/>
              </a:rPr>
              <a:t>Ontologias de tarefa</a:t>
            </a:r>
            <a:r>
              <a:rPr lang="pt-BR" sz="2800" dirty="0">
                <a:latin typeface="+mj-lt"/>
              </a:rPr>
              <a:t>: fornecem um vocabulário sistematizado de termos, especificando tarefas que podem ou não estar no mesmo domínio.</a:t>
            </a:r>
          </a:p>
          <a:p>
            <a:pPr lvl="1"/>
            <a:r>
              <a:rPr lang="pt-BR" sz="2800" b="1" dirty="0">
                <a:latin typeface="+mj-lt"/>
              </a:rPr>
              <a:t>Ontologias gerais</a:t>
            </a:r>
            <a:r>
              <a:rPr lang="pt-BR" sz="2800" dirty="0">
                <a:latin typeface="+mj-lt"/>
              </a:rPr>
              <a:t>: incluem um vocabulário relacionado a coisas, eventos, tempo, espaço, causalidade, comportamento, funções,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648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845" y="219075"/>
            <a:ext cx="7772400" cy="819944"/>
          </a:xfrm>
        </p:spPr>
        <p:txBody>
          <a:bodyPr>
            <a:normAutofit/>
          </a:bodyPr>
          <a:lstStyle/>
          <a:p>
            <a:r>
              <a:rPr lang="pt-BR" sz="3600" b="1" dirty="0"/>
              <a:t>Quanto ao Grau de formalismo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683568" y="1124744"/>
            <a:ext cx="8003232" cy="489505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+mj-lt"/>
              </a:rPr>
              <a:t>Altamente informais</a:t>
            </a:r>
            <a:r>
              <a:rPr lang="pt-BR" sz="2800" dirty="0">
                <a:latin typeface="+mj-lt"/>
              </a:rPr>
              <a:t>: expressa livremente em LN</a:t>
            </a:r>
          </a:p>
          <a:p>
            <a:r>
              <a:rPr lang="pt-BR" sz="2800" b="1" dirty="0" err="1">
                <a:latin typeface="+mj-lt"/>
              </a:rPr>
              <a:t>Semi-informais</a:t>
            </a:r>
            <a:r>
              <a:rPr lang="pt-BR" sz="2800" b="1" dirty="0">
                <a:latin typeface="+mj-lt"/>
              </a:rPr>
              <a:t>: </a:t>
            </a:r>
            <a:r>
              <a:rPr lang="pt-BR" sz="2800" dirty="0">
                <a:latin typeface="+mj-lt"/>
              </a:rPr>
              <a:t>expressa em LN restrita e estruturada</a:t>
            </a:r>
          </a:p>
          <a:p>
            <a:r>
              <a:rPr lang="pt-BR" sz="2800" b="1" dirty="0">
                <a:latin typeface="+mj-lt"/>
              </a:rPr>
              <a:t>Semiformais: </a:t>
            </a:r>
            <a:r>
              <a:rPr lang="pt-BR" sz="2800" dirty="0">
                <a:latin typeface="+mj-lt"/>
              </a:rPr>
              <a:t>expressa em linguagem artificial definida formalmente</a:t>
            </a:r>
          </a:p>
          <a:p>
            <a:r>
              <a:rPr lang="pt-BR" sz="2800" b="1" dirty="0">
                <a:latin typeface="+mj-lt"/>
              </a:rPr>
              <a:t>Rigorosamente formais: </a:t>
            </a:r>
            <a:r>
              <a:rPr lang="pt-BR" sz="2800" dirty="0">
                <a:latin typeface="+mj-lt"/>
              </a:rPr>
              <a:t>termos definidos com semântica formal, teoremas e provas</a:t>
            </a:r>
          </a:p>
        </p:txBody>
      </p:sp>
    </p:spTree>
    <p:extLst>
      <p:ext uri="{BB962C8B-B14F-4D97-AF65-F5344CB8AC3E}">
        <p14:creationId xmlns:p14="http://schemas.microsoft.com/office/powerpoint/2010/main" val="2001672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51160" cy="850106"/>
          </a:xfrm>
        </p:spPr>
        <p:txBody>
          <a:bodyPr>
            <a:normAutofit/>
          </a:bodyPr>
          <a:lstStyle/>
          <a:p>
            <a:r>
              <a:rPr lang="pt-BR" sz="3600" b="1" dirty="0"/>
              <a:t>Quanto à Aplicação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78080" cy="4572000"/>
          </a:xfrm>
        </p:spPr>
        <p:txBody>
          <a:bodyPr>
            <a:normAutofit/>
          </a:bodyPr>
          <a:lstStyle/>
          <a:p>
            <a:r>
              <a:rPr lang="pt-BR" sz="2800" b="1" dirty="0"/>
              <a:t>Autoria neutra</a:t>
            </a:r>
            <a:r>
              <a:rPr lang="pt-BR" sz="2800" dirty="0"/>
              <a:t>: um aplicativo é escrito em uma única língua e  depois convertido para uso em diversos sistemas, reutilizando-se as informações.</a:t>
            </a:r>
          </a:p>
          <a:p>
            <a:r>
              <a:rPr lang="pt-BR" sz="2800" b="1" dirty="0"/>
              <a:t>Como especificação: </a:t>
            </a:r>
            <a:r>
              <a:rPr lang="pt-BR" sz="2800" dirty="0"/>
              <a:t>cria-se uma ontologia para um domínio, a qual é usada para documentação e manutenção no desenvolvimento do software.</a:t>
            </a:r>
          </a:p>
          <a:p>
            <a:r>
              <a:rPr lang="pt-BR" sz="2800" b="1" dirty="0"/>
              <a:t>De acesso </a:t>
            </a:r>
            <a:r>
              <a:rPr lang="pt-BR" sz="2800" dirty="0"/>
              <a:t>comum à informação: quando o vocabulário é inacessível, a ontologia torna a informação inteligível, proporcionando conhecimento compartilhado dos termos.</a:t>
            </a:r>
          </a:p>
        </p:txBody>
      </p:sp>
    </p:spTree>
    <p:extLst>
      <p:ext uri="{BB962C8B-B14F-4D97-AF65-F5344CB8AC3E}">
        <p14:creationId xmlns:p14="http://schemas.microsoft.com/office/powerpoint/2010/main" val="1866784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525" y="426244"/>
            <a:ext cx="7772400" cy="850106"/>
          </a:xfrm>
        </p:spPr>
        <p:txBody>
          <a:bodyPr>
            <a:normAutofit/>
          </a:bodyPr>
          <a:lstStyle/>
          <a:p>
            <a:r>
              <a:rPr lang="pt-BR" sz="3600" b="1" dirty="0"/>
              <a:t>Quanto à Estrutura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Alto nível</a:t>
            </a:r>
            <a:r>
              <a:rPr lang="pt-BR" sz="2800" dirty="0"/>
              <a:t>: descrevem conceitos gerais relacionados a todos os elementos da ontologia (espaço, tempo, matéria, objeto, evento e ação ) os quais são independentes do problema ou domínio.</a:t>
            </a:r>
          </a:p>
          <a:p>
            <a:r>
              <a:rPr lang="pt-BR" sz="2800" b="1" dirty="0"/>
              <a:t>Domínio:</a:t>
            </a:r>
            <a:r>
              <a:rPr lang="pt-BR" sz="2800" dirty="0"/>
              <a:t> descrevem o vocabulário relacionado a um domínio</a:t>
            </a:r>
          </a:p>
          <a:p>
            <a:r>
              <a:rPr lang="pt-BR" sz="2800" b="1" dirty="0"/>
              <a:t>Tarefa:</a:t>
            </a:r>
            <a:r>
              <a:rPr lang="pt-BR" sz="2800" dirty="0"/>
              <a:t> descrevem uma atividade ou tarefa, como por exemplo diagnóstico ou compras, mediante inserção de termos especializados na ontologia.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11979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904" y="188640"/>
            <a:ext cx="7772400" cy="634082"/>
          </a:xfrm>
        </p:spPr>
        <p:txBody>
          <a:bodyPr>
            <a:noAutofit/>
          </a:bodyPr>
          <a:lstStyle/>
          <a:p>
            <a:r>
              <a:rPr lang="pt-BR" sz="3600" b="1" dirty="0"/>
              <a:t>Quanto ao Conteúdo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95536" y="822722"/>
            <a:ext cx="8568952" cy="5558606"/>
          </a:xfrm>
        </p:spPr>
        <p:txBody>
          <a:bodyPr>
            <a:normAutofit lnSpcReduction="10000"/>
          </a:bodyPr>
          <a:lstStyle/>
          <a:p>
            <a:r>
              <a:rPr lang="pt-BR" sz="2400" b="1" dirty="0"/>
              <a:t>Terminológicas</a:t>
            </a:r>
            <a:r>
              <a:rPr lang="pt-BR" sz="2400" dirty="0"/>
              <a:t>: especificam os termos que serão usados para representar o conhecimento de um domínio </a:t>
            </a:r>
          </a:p>
          <a:p>
            <a:r>
              <a:rPr lang="pt-BR" sz="2400" b="1" dirty="0"/>
              <a:t>De Informação: </a:t>
            </a:r>
            <a:r>
              <a:rPr lang="pt-BR" sz="2400" dirty="0"/>
              <a:t>especificam a estrutura de registros de banco de dados</a:t>
            </a:r>
          </a:p>
          <a:p>
            <a:r>
              <a:rPr lang="pt-BR" sz="2400" b="1" dirty="0"/>
              <a:t>Modelagem do conhecimento: </a:t>
            </a:r>
            <a:r>
              <a:rPr lang="pt-BR" sz="2400" dirty="0"/>
              <a:t>especificam </a:t>
            </a:r>
            <a:r>
              <a:rPr lang="pt-BR" sz="2400" dirty="0" err="1"/>
              <a:t>conceitualizações</a:t>
            </a:r>
            <a:r>
              <a:rPr lang="pt-BR" sz="2400" dirty="0"/>
              <a:t> do conhecimento, tem uma estrutura interna semanticamente rica e são refinadas para uso no domínio do conhecimento que descrevem.</a:t>
            </a:r>
          </a:p>
          <a:p>
            <a:r>
              <a:rPr lang="pt-BR" sz="2400" b="1" dirty="0"/>
              <a:t>De Aplicação</a:t>
            </a:r>
            <a:r>
              <a:rPr lang="pt-BR" sz="2400" dirty="0"/>
              <a:t>: contém as definições necessárias para modelar o conhecimento em uma aplicação</a:t>
            </a:r>
          </a:p>
          <a:p>
            <a:r>
              <a:rPr lang="pt-BR" sz="2400" b="1" dirty="0"/>
              <a:t>De domínio</a:t>
            </a:r>
            <a:r>
              <a:rPr lang="pt-BR" sz="2400" dirty="0"/>
              <a:t>: expressam </a:t>
            </a:r>
            <a:r>
              <a:rPr lang="pt-BR" sz="2400" dirty="0" err="1"/>
              <a:t>conceitualizações</a:t>
            </a:r>
            <a:r>
              <a:rPr lang="pt-BR" sz="2400" dirty="0"/>
              <a:t> que são específicas para um domínio</a:t>
            </a:r>
          </a:p>
          <a:p>
            <a:r>
              <a:rPr lang="pt-BR" sz="2400" b="1" dirty="0"/>
              <a:t>Genéricas: </a:t>
            </a:r>
            <a:r>
              <a:rPr lang="pt-BR" sz="2400" dirty="0"/>
              <a:t>similares as ontologias de domínio mas os conceitos que as definem são considerados genéricos.</a:t>
            </a:r>
          </a:p>
          <a:p>
            <a:r>
              <a:rPr lang="pt-BR" sz="2400" b="1" dirty="0"/>
              <a:t>De Representação</a:t>
            </a:r>
            <a:r>
              <a:rPr lang="pt-BR" sz="2400" dirty="0"/>
              <a:t>: explicam as </a:t>
            </a:r>
            <a:r>
              <a:rPr lang="pt-BR" sz="2400" dirty="0" err="1"/>
              <a:t>conceitualizações</a:t>
            </a:r>
            <a:r>
              <a:rPr lang="pt-BR" sz="2400" dirty="0"/>
              <a:t> que estão por trás dos formalismos de representação do conhecimento</a:t>
            </a:r>
          </a:p>
        </p:txBody>
      </p:sp>
    </p:spTree>
    <p:extLst>
      <p:ext uri="{BB962C8B-B14F-4D97-AF65-F5344CB8AC3E}">
        <p14:creationId xmlns:p14="http://schemas.microsoft.com/office/powerpoint/2010/main" val="435838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pt-BR" dirty="0"/>
              <a:t>Metodologias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29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para a construção de ontologias</a:t>
            </a:r>
            <a:endParaRPr lang="pt-BR" sz="2800" i="1" dirty="0"/>
          </a:p>
          <a:p>
            <a:r>
              <a:rPr lang="pt-BR" sz="2800" dirty="0"/>
              <a:t>para construção de ontologias em grupo: </a:t>
            </a:r>
          </a:p>
          <a:p>
            <a:r>
              <a:rPr lang="pt-BR" sz="2800" dirty="0"/>
              <a:t>para aprendizado sobre a estrutura de ontologias</a:t>
            </a:r>
          </a:p>
          <a:p>
            <a:r>
              <a:rPr lang="pt-BR" sz="2800" dirty="0"/>
              <a:t>para a integração de ontologias.</a:t>
            </a:r>
          </a:p>
        </p:txBody>
      </p:sp>
    </p:spTree>
    <p:extLst>
      <p:ext uri="{BB962C8B-B14F-4D97-AF65-F5344CB8AC3E}">
        <p14:creationId xmlns:p14="http://schemas.microsoft.com/office/powerpoint/2010/main" val="3647923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922114"/>
          </a:xfrm>
        </p:spPr>
        <p:txBody>
          <a:bodyPr>
            <a:normAutofit/>
          </a:bodyPr>
          <a:lstStyle/>
          <a:p>
            <a:r>
              <a:rPr lang="pt-BR" sz="3600" b="1" dirty="0"/>
              <a:t>Ontologia na Ciência da Computação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435280" cy="511256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Para os sistema de inteligência artificial (IA) o que existe é o que pode ser representado.</a:t>
            </a:r>
          </a:p>
          <a:p>
            <a:r>
              <a:rPr lang="pt-BR" dirty="0"/>
              <a:t>Quando o conhecimento de um domínio é representado, o conjunto de objetos que pode ser representado é chamado universo do discurso.</a:t>
            </a:r>
          </a:p>
          <a:p>
            <a:r>
              <a:rPr lang="pt-BR" dirty="0"/>
              <a:t>Esse conjunto de objetos e a descrição dos relacionamentos entre eles são refletidos no vocabulário através do qual o programa representa o conhecimento.</a:t>
            </a:r>
          </a:p>
          <a:p>
            <a:r>
              <a:rPr lang="pt-BR" dirty="0"/>
              <a:t>No contexto da IA podemos descrever ontologia de um programa definindo um conjunto de termos representacionais (usados para representar o conhecimento). </a:t>
            </a:r>
          </a:p>
          <a:p>
            <a:r>
              <a:rPr lang="pt-BR" dirty="0"/>
              <a:t>Pragmaticamente, uma ontologia comum define o vocabulário com o qual consultas e asserções são trocadas entre agentes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96B9-BE64-48CF-B876-77155FC46B79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215" y="188278"/>
            <a:ext cx="7772400" cy="792450"/>
          </a:xfrm>
        </p:spPr>
        <p:txBody>
          <a:bodyPr>
            <a:normAutofit/>
          </a:bodyPr>
          <a:lstStyle/>
          <a:p>
            <a:r>
              <a:rPr lang="pt-BR" sz="3600" b="1" dirty="0"/>
              <a:t>Ontologia de domínio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89484" y="980728"/>
            <a:ext cx="7670948" cy="5095587"/>
          </a:xfrm>
        </p:spPr>
        <p:txBody>
          <a:bodyPr>
            <a:normAutofit/>
          </a:bodyPr>
          <a:lstStyle/>
          <a:p>
            <a:r>
              <a:rPr lang="x-none" dirty="0">
                <a:latin typeface="+mj-lt"/>
              </a:rPr>
              <a:t>D</a:t>
            </a:r>
            <a:r>
              <a:rPr dirty="0" err="1">
                <a:latin typeface="+mj-lt"/>
              </a:rPr>
              <a:t>escrição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codificada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inequívoca</a:t>
            </a:r>
            <a:r>
              <a:rPr dirty="0">
                <a:latin typeface="+mj-lt"/>
              </a:rPr>
              <a:t> das </a:t>
            </a:r>
            <a:r>
              <a:rPr dirty="0" err="1">
                <a:latin typeface="+mj-lt"/>
              </a:rPr>
              <a:t>entidades</a:t>
            </a:r>
            <a:r>
              <a:rPr dirty="0">
                <a:latin typeface="+mj-lt"/>
              </a:rPr>
              <a:t> que </a:t>
            </a:r>
            <a:r>
              <a:rPr dirty="0" err="1">
                <a:latin typeface="+mj-lt"/>
              </a:rPr>
              <a:t>habitam</a:t>
            </a:r>
            <a:r>
              <a:rPr dirty="0">
                <a:latin typeface="+mj-lt"/>
              </a:rPr>
              <a:t> um dado </a:t>
            </a:r>
            <a:r>
              <a:rPr dirty="0" err="1">
                <a:latin typeface="+mj-lt"/>
              </a:rPr>
              <a:t>domínio</a:t>
            </a:r>
            <a:r>
              <a:rPr dirty="0">
                <a:latin typeface="+mj-lt"/>
              </a:rPr>
              <a:t>, e as </a:t>
            </a:r>
            <a:r>
              <a:rPr dirty="0" err="1">
                <a:latin typeface="+mj-lt"/>
              </a:rPr>
              <a:t>relações</a:t>
            </a:r>
            <a:r>
              <a:rPr dirty="0">
                <a:latin typeface="+mj-lt"/>
              </a:rPr>
              <a:t> que </a:t>
            </a:r>
            <a:r>
              <a:rPr dirty="0" err="1">
                <a:latin typeface="+mj-lt"/>
              </a:rPr>
              <a:t>eles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podem</a:t>
            </a:r>
            <a:r>
              <a:rPr dirty="0">
                <a:latin typeface="+mj-lt"/>
              </a:rPr>
              <a:t> </a:t>
            </a:r>
            <a:r>
              <a:rPr dirty="0" err="1">
                <a:latin typeface="+mj-lt"/>
              </a:rPr>
              <a:t>ter</a:t>
            </a:r>
            <a:r>
              <a:rPr dirty="0">
                <a:latin typeface="+mj-lt"/>
              </a:rPr>
              <a:t> entre </a:t>
            </a:r>
            <a:r>
              <a:rPr dirty="0" err="1">
                <a:latin typeface="+mj-lt"/>
              </a:rPr>
              <a:t>si</a:t>
            </a:r>
            <a:r>
              <a:rPr lang="x-none" dirty="0">
                <a:latin typeface="+mj-lt"/>
              </a:rPr>
              <a:t>.</a:t>
            </a:r>
          </a:p>
          <a:p>
            <a:r>
              <a:rPr lang="pt-BR" dirty="0">
                <a:latin typeface="+mj-lt"/>
                <a:sym typeface="+mn-ea"/>
              </a:rPr>
              <a:t>Busca descrever formalmente classes de conceitos e os relacionamentos de determinada área com o objetivo de compartilhar um consenso terminológico. </a:t>
            </a:r>
          </a:p>
          <a:p>
            <a:r>
              <a:rPr lang="x-none" dirty="0">
                <a:latin typeface="+mj-lt"/>
              </a:rPr>
              <a:t>uma taxonomia ou sistema de classificação de entidades como repositório de significado, é sobreposta a descrições explícitas das relações que essas entidades compartilham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30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C194-1F80-4810-ABBF-A2DF5DF21460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605" y="188278"/>
            <a:ext cx="7772400" cy="845502"/>
          </a:xfrm>
        </p:spPr>
        <p:txBody>
          <a:bodyPr>
            <a:normAutofit/>
          </a:bodyPr>
          <a:lstStyle/>
          <a:p>
            <a:r>
              <a:rPr lang="pt-BR" sz="3600" b="1" dirty="0"/>
              <a:t>Ontologia formal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8470" y="1033780"/>
            <a:ext cx="8338185" cy="5255895"/>
          </a:xfrm>
        </p:spPr>
        <p:txBody>
          <a:bodyPr>
            <a:normAutofit/>
          </a:bodyPr>
          <a:lstStyle/>
          <a:p>
            <a:r>
              <a:rPr lang="pt-BR" sz="2800" dirty="0"/>
              <a:t>Representa, formaliza o conhecimento existente, permitindo que seja acessado e compartilhado através de conceitos e categorias que satisfaçam a compreensão de um domínio. </a:t>
            </a:r>
          </a:p>
          <a:p>
            <a:r>
              <a:rPr lang="pt-BR" sz="2800" dirty="0"/>
              <a:t>Está baseada em elementos como categorias e axiomas, demonstrando relações e propriedades dos conceitos e permitindo que a interpretação sobre dado conceito seja restrita, tomada através de um vocabulário controlado definido, delimitando o seu </a:t>
            </a:r>
            <a:r>
              <a:rPr lang="pt-BR" sz="2800" b="1" dirty="0"/>
              <a:t>significado </a:t>
            </a:r>
            <a:r>
              <a:rPr lang="pt-BR" sz="2800" b="1" dirty="0" err="1"/>
              <a:t>intensional</a:t>
            </a:r>
            <a:r>
              <a:rPr lang="pt-BR" sz="2800" b="1" dirty="0"/>
              <a:t> </a:t>
            </a:r>
            <a:r>
              <a:rPr lang="pt-BR" sz="2800" dirty="0"/>
              <a:t>e permitindo maior controle sobre o domínio que está sendo mapeado, assegurando qualidade às inferências realizadas.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31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3441-EFFD-486C-99AD-EFB91ECDFA3F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460" y="188595"/>
            <a:ext cx="7772400" cy="755650"/>
          </a:xfrm>
        </p:spPr>
        <p:txBody>
          <a:bodyPr>
            <a:normAutofit fontScale="90000"/>
          </a:bodyPr>
          <a:lstStyle/>
          <a:p>
            <a:br>
              <a:rPr lang="pt-BR" sz="3600" b="1" dirty="0">
                <a:effectLst/>
              </a:rPr>
            </a:br>
            <a:br>
              <a:rPr lang="pt-BR" sz="3600" b="1" dirty="0">
                <a:effectLst/>
              </a:rPr>
            </a:br>
            <a:r>
              <a:rPr lang="pt-BR" b="1" dirty="0">
                <a:effectLst/>
              </a:rPr>
              <a:t>Ontologias de Fundamentação</a:t>
            </a:r>
            <a:endParaRPr lang="pt-BR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8470" y="1013460"/>
            <a:ext cx="8385175" cy="5584825"/>
          </a:xfrm>
        </p:spPr>
        <p:txBody>
          <a:bodyPr>
            <a:normAutofit fontScale="92500" lnSpcReduction="10000"/>
          </a:bodyPr>
          <a:lstStyle/>
          <a:p>
            <a:r>
              <a:rPr lang="pt-BR" sz="2400" dirty="0">
                <a:latin typeface="+mj-lt"/>
              </a:rPr>
              <a:t>Visam identificar o </a:t>
            </a:r>
            <a:r>
              <a:rPr lang="pt-BR" sz="2400" i="1" dirty="0">
                <a:latin typeface="+mj-lt"/>
              </a:rPr>
              <a:t>compromisso ontológico </a:t>
            </a:r>
            <a:r>
              <a:rPr lang="pt-BR" sz="2400" dirty="0">
                <a:latin typeface="+mj-lt"/>
              </a:rPr>
              <a:t>existente em modelos representacionais, </a:t>
            </a:r>
          </a:p>
          <a:p>
            <a:r>
              <a:rPr lang="pt-BR" sz="2400" dirty="0">
                <a:latin typeface="+mj-lt"/>
              </a:rPr>
              <a:t>procura identificar categorias gerais de certos aspectos da realidade que não são específicos a um campo científico, descrevendo conhecimento independentemente de linguagem, de um estado particular das coisas ou ainda do estado de agentes (GUIZZARDI, 2005)</a:t>
            </a:r>
          </a:p>
          <a:p>
            <a:r>
              <a:rPr lang="x-none" altLang="pt-BR" sz="2400" dirty="0">
                <a:latin typeface="+mj-lt"/>
              </a:rPr>
              <a:t>R</a:t>
            </a:r>
            <a:r>
              <a:rPr lang="pt-BR" sz="2400" dirty="0">
                <a:latin typeface="+mj-lt"/>
              </a:rPr>
              <a:t>ecebe aportes da linguística, ontologia formal e ciências cognitivas, permitindo a explicitação de uma visão da realidade, ou seja, do </a:t>
            </a:r>
            <a:r>
              <a:rPr lang="pt-BR" sz="2400" b="1" dirty="0">
                <a:latin typeface="+mj-lt"/>
              </a:rPr>
              <a:t>acordo ontológico </a:t>
            </a:r>
            <a:r>
              <a:rPr lang="pt-BR" sz="2400" dirty="0">
                <a:latin typeface="+mj-lt"/>
              </a:rPr>
              <a:t>estabelecido, com determinação de regras de restrição, bem como conceitos, categorias e meta-propriedades</a:t>
            </a:r>
          </a:p>
          <a:p>
            <a:r>
              <a:rPr lang="pt-BR" sz="2400" dirty="0">
                <a:latin typeface="+mj-lt"/>
              </a:rPr>
              <a:t> Fornece maior semântica e restringindo interpretações sobre seus conceitos com base em um vocabulário bem definido isto é, o vocabulário é definido de uma forma que venha a minimizar ambiguidades</a:t>
            </a:r>
            <a:r>
              <a:rPr lang="pt-BR" sz="2000" dirty="0">
                <a:latin typeface="+mj-lt"/>
              </a:rPr>
              <a:t>.</a:t>
            </a:r>
          </a:p>
          <a:p>
            <a:pPr marL="109855" indent="0">
              <a:buNone/>
            </a:pPr>
            <a:r>
              <a:rPr lang="x-none" altLang="pt-BR" sz="1800" dirty="0"/>
              <a:t>			</a:t>
            </a:r>
            <a:r>
              <a:rPr lang="pt-BR" sz="1800" dirty="0"/>
              <a:t>(CAMPOS; CAMPOS; MEDEIROS, 2011)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9344-8338-4AF2-842C-155547E4E90D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850106"/>
          </a:xfrm>
        </p:spPr>
        <p:txBody>
          <a:bodyPr>
            <a:normAutofit/>
          </a:bodyPr>
          <a:lstStyle/>
          <a:p>
            <a:r>
              <a:rPr lang="pt-BR" sz="3600" b="1" dirty="0"/>
              <a:t>Ontologia de fundamentação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756285" y="1481455"/>
            <a:ext cx="7945755" cy="4526280"/>
          </a:xfrm>
        </p:spPr>
        <p:txBody>
          <a:bodyPr>
            <a:normAutofit/>
          </a:bodyPr>
          <a:lstStyle/>
          <a:p>
            <a:pPr lvl="1"/>
            <a:r>
              <a:rPr lang="pt-BR" dirty="0"/>
              <a:t> </a:t>
            </a:r>
            <a:r>
              <a:rPr lang="pt-BR" sz="2800" dirty="0"/>
              <a:t>têm grande alcance; </a:t>
            </a:r>
          </a:p>
          <a:p>
            <a:pPr lvl="1"/>
            <a:r>
              <a:rPr lang="pt-BR" sz="2800" dirty="0"/>
              <a:t> podem ser altamente reutilizáveis em cenários de modelagem diferentes;</a:t>
            </a:r>
          </a:p>
          <a:p>
            <a:pPr lvl="1"/>
            <a:r>
              <a:rPr lang="pt-BR" sz="2800" dirty="0"/>
              <a:t> são filosófica e conceitualmente bem fundamentadas; </a:t>
            </a:r>
          </a:p>
          <a:p>
            <a:pPr lvl="1"/>
            <a:r>
              <a:rPr lang="pt-BR" sz="2800" dirty="0"/>
              <a:t> são semanticamente transparentes e, portanto, ricamente </a:t>
            </a:r>
            <a:r>
              <a:rPr lang="pt-BR" sz="2800" dirty="0" err="1"/>
              <a:t>axiomatizada</a:t>
            </a:r>
            <a:r>
              <a:rPr lang="pt-BR" sz="2800" dirty="0"/>
              <a:t>. </a:t>
            </a:r>
          </a:p>
          <a:p>
            <a:pPr marL="320040" lvl="1" indent="0">
              <a:buNone/>
            </a:pPr>
            <a:r>
              <a:rPr lang="pt-BR" sz="2800" dirty="0"/>
              <a:t>					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33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816FD-7A26-4182-B5AE-A9362C410491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Ontologia de fundamentação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251520" y="1481328"/>
            <a:ext cx="8640960" cy="4525963"/>
          </a:xfrm>
        </p:spPr>
        <p:txBody>
          <a:bodyPr/>
          <a:lstStyle/>
          <a:p>
            <a:r>
              <a:rPr lang="pt-BR" sz="2800" dirty="0"/>
              <a:t>Aborda questões como, por exemplo, </a:t>
            </a:r>
          </a:p>
          <a:p>
            <a:pPr lvl="1"/>
            <a:r>
              <a:rPr lang="pt-BR" sz="2800" dirty="0"/>
              <a:t>noções de tipos e suas instâncias; </a:t>
            </a:r>
          </a:p>
          <a:p>
            <a:pPr lvl="1"/>
            <a:r>
              <a:rPr lang="pt-BR" sz="2800" dirty="0"/>
              <a:t>objetos, e suas propriedades intrínsecas; </a:t>
            </a:r>
          </a:p>
          <a:p>
            <a:pPr lvl="1"/>
            <a:r>
              <a:rPr lang="pt-BR" sz="2800" dirty="0"/>
              <a:t>a relação entre identidade e classificação; </a:t>
            </a:r>
          </a:p>
          <a:p>
            <a:pPr lvl="1"/>
            <a:r>
              <a:rPr lang="pt-BR" sz="2800" dirty="0"/>
              <a:t>distinções entre tipos e suas relações; </a:t>
            </a:r>
          </a:p>
          <a:p>
            <a:pPr lvl="1"/>
            <a:r>
              <a:rPr lang="pt-BR" sz="2800" dirty="0"/>
              <a:t>relações parte-todo </a:t>
            </a:r>
          </a:p>
          <a:p>
            <a:pPr marL="320040" lvl="1" indent="0">
              <a:buNone/>
            </a:pPr>
            <a:r>
              <a:rPr lang="x-none" altLang="pt-BR" dirty="0"/>
              <a:t>					</a:t>
            </a:r>
            <a:r>
              <a:rPr lang="pt-BR" dirty="0"/>
              <a:t>(GUIZZARDI, 2005)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34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6604-AF6E-4483-A26C-01ED6F39D3CA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7772400" cy="778098"/>
          </a:xfrm>
        </p:spPr>
        <p:txBody>
          <a:bodyPr>
            <a:normAutofit/>
          </a:bodyPr>
          <a:lstStyle/>
          <a:p>
            <a:r>
              <a:rPr lang="pt-BR" sz="3600" b="1" dirty="0">
                <a:effectLst/>
              </a:rPr>
              <a:t>Ontologias de Fundamentação</a:t>
            </a:r>
            <a:endParaRPr lang="pt-BR" sz="3600" b="1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539552" y="1447800"/>
            <a:ext cx="8147248" cy="4572000"/>
          </a:xfrm>
        </p:spPr>
        <p:txBody>
          <a:bodyPr>
            <a:normAutofit/>
          </a:bodyPr>
          <a:lstStyle/>
          <a:p>
            <a:r>
              <a:rPr lang="pt-BR" sz="2800" dirty="0"/>
              <a:t>Permitem que a construção de uma teoria sobre o domínio possibilite testar e validar um modelo conceitual.</a:t>
            </a:r>
          </a:p>
          <a:p>
            <a:r>
              <a:rPr lang="pt-BR" sz="2800" dirty="0"/>
              <a:t>Diferencia os tipos de elementos que compõem um domínio permitindo sua representação.</a:t>
            </a:r>
          </a:p>
          <a:p>
            <a:r>
              <a:rPr lang="pt-BR" sz="2800" dirty="0"/>
              <a:t>Explicita conceitos a partir de sua tipologia, estabelecendo sua posição em uma cadeia de elementos.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0F79-FCDD-4DE5-873E-653BD40088E2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pt-BR">
                <a:sym typeface="+mn-ea"/>
              </a:rPr>
              <a:t>O</a:t>
            </a:r>
            <a:r>
              <a:rPr lang="pt-BR" altLang="en-US">
                <a:sym typeface="+mn-ea"/>
              </a:rPr>
              <a:t>ntologias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altLang="en-US" dirty="0"/>
              <a:t>suportam as funções relacionadas de busca e recuperação de informação,</a:t>
            </a:r>
          </a:p>
          <a:p>
            <a:endParaRPr lang="pt-BR" altLang="en-US" dirty="0"/>
          </a:p>
          <a:p>
            <a:r>
              <a:rPr lang="pt-BR" altLang="en-US" dirty="0"/>
              <a:t>além de fazer parte da infraestrutura da web semântica</a:t>
            </a:r>
          </a:p>
          <a:p>
            <a:endParaRPr lang="pt-BR" altLang="en-US" dirty="0"/>
          </a:p>
          <a:p>
            <a:r>
              <a:rPr lang="x-none" altLang="pt-BR" dirty="0"/>
              <a:t>interoperabilidade e acordo de significado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36</a:t>
            </a:fld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05" y="332740"/>
            <a:ext cx="8208645" cy="1607185"/>
          </a:xfrm>
        </p:spPr>
        <p:txBody>
          <a:bodyPr>
            <a:noAutofit/>
          </a:bodyPr>
          <a:lstStyle/>
          <a:p>
            <a:pPr algn="l"/>
            <a:br>
              <a:rPr lang="pt-BR" sz="3600" b="1" dirty="0"/>
            </a:br>
            <a:br>
              <a:rPr lang="pt-BR" sz="3600" b="1" dirty="0"/>
            </a:br>
            <a:r>
              <a:rPr lang="pt-BR" sz="3600" b="1" dirty="0"/>
              <a:t>Ontologia, Terminologia e Mapas conceituais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pt-BR" sz="3200" dirty="0"/>
          </a:p>
          <a:p>
            <a:pPr algn="just"/>
            <a:r>
              <a:rPr lang="pt-BR" sz="3200" dirty="0"/>
              <a:t>Preocupam-se com as</a:t>
            </a:r>
            <a:r>
              <a:rPr lang="pt-BR" sz="3200" b="1" dirty="0"/>
              <a:t> relações entre conceitos</a:t>
            </a:r>
            <a:r>
              <a:rPr lang="pt-BR" sz="3200" dirty="0"/>
              <a:t> e com a sua estruturação para representar um domínio do conhecimento.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37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BE13-3DB2-45A6-A847-D3675CA9CC97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457200" y="1481328"/>
            <a:ext cx="8229600" cy="4827992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403350" y="2348865"/>
            <a:ext cx="2382520" cy="218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Mapa </a:t>
            </a:r>
          </a:p>
          <a:p>
            <a:r>
              <a:rPr lang="pt-BR" dirty="0">
                <a:solidFill>
                  <a:schemeClr val="tx1"/>
                </a:solidFill>
              </a:rPr>
              <a:t>conceitual</a:t>
            </a:r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4067810" y="2565400"/>
            <a:ext cx="2860040" cy="203771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  </a:t>
            </a:r>
            <a:r>
              <a:rPr lang="pt-BR" dirty="0">
                <a:solidFill>
                  <a:schemeClr val="tx1"/>
                </a:solidFill>
              </a:rPr>
              <a:t>Ontologia</a:t>
            </a:r>
          </a:p>
        </p:txBody>
      </p:sp>
      <p:sp>
        <p:nvSpPr>
          <p:cNvPr id="10" name="Elipse 9"/>
          <p:cNvSpPr/>
          <p:nvPr/>
        </p:nvSpPr>
        <p:spPr>
          <a:xfrm>
            <a:off x="2915920" y="2853690"/>
            <a:ext cx="2376170" cy="262826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Terminologia</a:t>
            </a:r>
          </a:p>
        </p:txBody>
      </p:sp>
      <p:sp>
        <p:nvSpPr>
          <p:cNvPr id="11" name="Elipse 10"/>
          <p:cNvSpPr/>
          <p:nvPr/>
        </p:nvSpPr>
        <p:spPr>
          <a:xfrm>
            <a:off x="3131840" y="2852936"/>
            <a:ext cx="1944216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Conceito</a:t>
            </a:r>
          </a:p>
          <a:p>
            <a:pPr algn="ctr"/>
            <a:r>
              <a:rPr lang="pt-BR" dirty="0"/>
              <a:t>Termo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38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FCAC-6E63-48E6-B988-79E6DE326023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6F1CF26-DA97-4645-9ACE-21065A43F413}" type="slidenum">
              <a:rPr lang="pt-BR" sz="1400" smtClean="0"/>
              <a:t>39</a:t>
            </a:fld>
            <a:endParaRPr lang="pt-BR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x-none" altLang="pt-BR" sz="3200" b="1"/>
              <a:t>Exemplo de </a:t>
            </a:r>
            <a:r>
              <a:rPr lang="pt-BR" sz="3200" b="1"/>
              <a:t>Ontologia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310" y="1388745"/>
            <a:ext cx="7770495" cy="4731385"/>
          </a:xfrm>
        </p:spPr>
        <p:txBody>
          <a:bodyPr>
            <a:normAutofit/>
          </a:bodyPr>
          <a:lstStyle/>
          <a:p>
            <a:pPr marL="320040" lvl="1" indent="0" algn="just" eaLnBrk="1" hangingPunct="1">
              <a:lnSpc>
                <a:spcPct val="90000"/>
              </a:lnSpc>
              <a:buNone/>
            </a:pPr>
            <a:r>
              <a:rPr lang="pt-BR" sz="2800" dirty="0"/>
              <a:t>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pt-BR" sz="2800" b="1" dirty="0" err="1">
                <a:latin typeface="+mj-lt"/>
              </a:rPr>
              <a:t>WordNet</a:t>
            </a:r>
            <a:r>
              <a:rPr lang="x-none" altLang="pt-BR" sz="2800" dirty="0" err="1">
                <a:latin typeface="+mj-lt"/>
              </a:rPr>
              <a:t>: </a:t>
            </a:r>
            <a:r>
              <a:rPr lang="pt-BR" sz="2800" dirty="0">
                <a:latin typeface="+mj-lt"/>
                <a:sym typeface="+mn-ea"/>
              </a:rPr>
              <a:t> </a:t>
            </a:r>
            <a:r>
              <a:rPr lang="x-none" altLang="pt-BR" sz="2800" dirty="0">
                <a:latin typeface="+mj-lt"/>
                <a:sym typeface="+mn-ea"/>
              </a:rPr>
              <a:t>léxico</a:t>
            </a:r>
            <a:r>
              <a:rPr lang="pt-BR" sz="2800" dirty="0">
                <a:latin typeface="+mj-lt"/>
                <a:sym typeface="+mn-ea"/>
              </a:rPr>
              <a:t> </a:t>
            </a:r>
            <a:endParaRPr lang="pt-BR" sz="2800" dirty="0">
              <a:latin typeface="+mj-lt"/>
              <a:sym typeface="+mn-ea"/>
              <a:hlinkClick r:id="rId2"/>
            </a:endParaRPr>
          </a:p>
          <a:p>
            <a:pPr marL="594360" lvl="2" indent="0" eaLnBrk="1" hangingPunct="1">
              <a:lnSpc>
                <a:spcPct val="90000"/>
              </a:lnSpc>
              <a:buNone/>
            </a:pPr>
            <a:endParaRPr lang="x-none" altLang="pt-BR" sz="2000" dirty="0" err="1">
              <a:latin typeface="+mj-lt"/>
            </a:endParaRPr>
          </a:p>
          <a:p>
            <a:pPr lvl="3" eaLnBrk="1" hangingPunct="1">
              <a:lnSpc>
                <a:spcPct val="90000"/>
              </a:lnSpc>
            </a:pPr>
            <a:r>
              <a:rPr lang="pt-BR" sz="2400" dirty="0">
                <a:latin typeface="+mj-lt"/>
              </a:rPr>
              <a:t>termos agrupados  em cinco categorias: </a:t>
            </a:r>
          </a:p>
          <a:p>
            <a:pPr lvl="3" eaLnBrk="1" hangingPunct="1">
              <a:lnSpc>
                <a:spcPct val="90000"/>
              </a:lnSpc>
            </a:pPr>
            <a:r>
              <a:rPr lang="pt-BR" sz="2400" dirty="0">
                <a:latin typeface="+mj-lt"/>
              </a:rPr>
              <a:t>verbos, adjetivos, advérbios e funções de palavras e seus significados são relacionados através de sinônimos, antônimos, hipônimos (relações hierárquicas), merônimos (parte de relacionamentos que contém conceitos) e relações morfológicas.</a:t>
            </a:r>
          </a:p>
          <a:p>
            <a:pPr lvl="3" eaLnBrk="1" hangingPunct="1">
              <a:lnSpc>
                <a:spcPct val="90000"/>
              </a:lnSpc>
            </a:pPr>
            <a:endParaRPr lang="pt-BR" sz="2400" dirty="0">
              <a:latin typeface="+mj-lt"/>
            </a:endParaRPr>
          </a:p>
          <a:p>
            <a:pPr lvl="3" eaLnBrk="1" hangingPunct="1">
              <a:lnSpc>
                <a:spcPct val="90000"/>
              </a:lnSpc>
            </a:pPr>
            <a:r>
              <a:rPr lang="pt-BR" sz="2400" dirty="0">
                <a:latin typeface="+mj-lt"/>
                <a:sym typeface="+mn-ea"/>
                <a:hlinkClick r:id="rId2"/>
              </a:rPr>
              <a:t>http://wordnet.princeton.edu/</a:t>
            </a:r>
            <a:endParaRPr lang="pt-BR" sz="2400" dirty="0">
              <a:latin typeface="+mj-lt"/>
            </a:endParaRP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85B48-918D-4551-89EC-E9F52974A5D0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504" y="274638"/>
            <a:ext cx="8083296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Ontologia na Ciência da Computação e na Ciência da Informação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568952" cy="4572000"/>
          </a:xfrm>
        </p:spPr>
        <p:txBody>
          <a:bodyPr>
            <a:normAutofit/>
          </a:bodyPr>
          <a:lstStyle/>
          <a:p>
            <a:r>
              <a:rPr lang="pt-BR" dirty="0">
                <a:latin typeface="+mj-lt"/>
              </a:rPr>
              <a:t>Uma ontologia define um conjunto de representações com os quais se pode modelar um domínio de conhecimento ou discurso.</a:t>
            </a:r>
          </a:p>
          <a:p>
            <a:r>
              <a:rPr lang="pt-BR" dirty="0">
                <a:latin typeface="+mj-lt"/>
              </a:rPr>
              <a:t>Essas representações são tipicamente classes (ou conjuntos), atributos (ou propriedades) e relacionamentos (ou relações entre os membros da classe).</a:t>
            </a:r>
          </a:p>
          <a:p>
            <a:r>
              <a:rPr lang="pt-BR" dirty="0">
                <a:latin typeface="+mj-lt"/>
              </a:rPr>
              <a:t>A definição de cada representação inclui informações sobre seu significado e restrições em sua aplicação logicamente consistente.</a:t>
            </a:r>
          </a:p>
          <a:p>
            <a:pPr marL="0" indent="0">
              <a:buNone/>
            </a:pPr>
            <a:r>
              <a:rPr lang="pt-BR" sz="2800" dirty="0">
                <a:latin typeface="+mj-lt"/>
              </a:rPr>
              <a:t>						</a:t>
            </a:r>
            <a:r>
              <a:rPr lang="pt-BR" sz="2400" dirty="0">
                <a:latin typeface="+mj-lt"/>
              </a:rPr>
              <a:t>(GRUBER, 2009)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61552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7772400" cy="680085"/>
          </a:xfrm>
        </p:spPr>
        <p:txBody>
          <a:bodyPr>
            <a:normAutofit/>
          </a:bodyPr>
          <a:lstStyle/>
          <a:p>
            <a:pPr lvl="3" eaLnBrk="1" hangingPunct="1">
              <a:lnSpc>
                <a:spcPct val="90000"/>
              </a:lnSpc>
            </a:pPr>
            <a:r>
              <a:rPr lang="pt-BR" sz="3200" b="1" dirty="0" err="1">
                <a:sym typeface="+mn-ea"/>
              </a:rPr>
              <a:t>WordNet  </a:t>
            </a:r>
            <a:r>
              <a:rPr lang="pt-BR" sz="3200" dirty="0">
                <a:sym typeface="+mn-ea"/>
                <a:hlinkClick r:id="rId2"/>
              </a:rPr>
              <a:t>http://wordnet.princeton.edu/</a:t>
            </a:r>
            <a:endParaRPr lang="x-none" altLang="pt-BR" sz="3200" b="1" dirty="0" err="1">
              <a:sym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40</a:t>
            </a:fld>
            <a:endParaRPr lang="pt-B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99795" y="1052830"/>
            <a:ext cx="7985125" cy="57289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Espaço Reservado para Número de Slide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4B4A94-476E-460E-BCD6-B83C80905D10}" type="slidenum">
              <a:rPr lang="pt-BR" sz="1400" smtClean="0"/>
              <a:t>41</a:t>
            </a:fld>
            <a:endParaRPr lang="pt-BR" sz="1400"/>
          </a:p>
        </p:txBody>
      </p:sp>
      <p:sp>
        <p:nvSpPr>
          <p:cNvPr id="39940" name="Line 2"/>
          <p:cNvSpPr>
            <a:spLocks noChangeShapeType="1"/>
          </p:cNvSpPr>
          <p:nvPr/>
        </p:nvSpPr>
        <p:spPr bwMode="auto">
          <a:xfrm>
            <a:off x="1143000" y="5715000"/>
            <a:ext cx="708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9941" name="Line 3"/>
          <p:cNvSpPr>
            <a:spLocks noChangeShapeType="1"/>
          </p:cNvSpPr>
          <p:nvPr/>
        </p:nvSpPr>
        <p:spPr bwMode="auto">
          <a:xfrm flipV="1">
            <a:off x="1143000" y="1524000"/>
            <a:ext cx="0" cy="419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1115695" y="3933190"/>
            <a:ext cx="28822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Lista de termos</a:t>
            </a:r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203575" y="4293235"/>
            <a:ext cx="25193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Lista de Sinônimoos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Lista de autoridades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Glossário e Dicionários</a:t>
            </a:r>
            <a:endParaRPr lang="en-US" sz="1600" b="1">
              <a:solidFill>
                <a:srgbClr val="940643"/>
              </a:solidFill>
              <a:latin typeface="Arial Narrow" pitchFamily="34" charset="0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990600" y="57912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pitchFamily="34" charset="0"/>
              </a:rPr>
              <a:t>Linguagem Natural</a:t>
            </a:r>
          </a:p>
        </p:txBody>
      </p:sp>
      <p:sp>
        <p:nvSpPr>
          <p:cNvPr id="39945" name="Text Box 7"/>
          <p:cNvSpPr txBox="1">
            <a:spLocks noChangeArrowheads="1"/>
          </p:cNvSpPr>
          <p:nvPr/>
        </p:nvSpPr>
        <p:spPr bwMode="auto">
          <a:xfrm>
            <a:off x="6629400" y="57912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pitchFamily="34" charset="0"/>
              </a:rPr>
              <a:t>Linguagem controlada</a:t>
            </a: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 rot="-5398748">
            <a:off x="-83344" y="4488657"/>
            <a:ext cx="1992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pitchFamily="34" charset="0"/>
              </a:rPr>
              <a:t>Fracamente estruturado</a:t>
            </a:r>
          </a:p>
        </p:txBody>
      </p:sp>
      <p:sp>
        <p:nvSpPr>
          <p:cNvPr id="39947" name="Text Box 9"/>
          <p:cNvSpPr txBox="1">
            <a:spLocks noChangeArrowheads="1"/>
          </p:cNvSpPr>
          <p:nvPr/>
        </p:nvSpPr>
        <p:spPr bwMode="auto">
          <a:xfrm rot="-5370256">
            <a:off x="-116682" y="2170907"/>
            <a:ext cx="2062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 Narrow" pitchFamily="34" charset="0"/>
              </a:rPr>
              <a:t>Fortemente estruturado</a:t>
            </a:r>
          </a:p>
        </p:txBody>
      </p:sp>
      <p:sp>
        <p:nvSpPr>
          <p:cNvPr id="39948" name="Text Box 10"/>
          <p:cNvSpPr txBox="1">
            <a:spLocks noChangeArrowheads="1"/>
          </p:cNvSpPr>
          <p:nvPr/>
        </p:nvSpPr>
        <p:spPr bwMode="auto">
          <a:xfrm>
            <a:off x="1331278" y="2564765"/>
            <a:ext cx="3241675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Classificação &amp;</a:t>
            </a:r>
            <a:br>
              <a:rPr lang="en-US">
                <a:latin typeface="Arial Narrow" pitchFamily="34" charset="0"/>
              </a:rPr>
            </a:br>
            <a:r>
              <a:rPr lang="en-US">
                <a:latin typeface="Arial Narrow" pitchFamily="34" charset="0"/>
              </a:rPr>
              <a:t>Categorização:</a:t>
            </a:r>
          </a:p>
        </p:txBody>
      </p:sp>
      <p:sp>
        <p:nvSpPr>
          <p:cNvPr id="39949" name="Text Box 11"/>
          <p:cNvSpPr txBox="1">
            <a:spLocks noChangeArrowheads="1"/>
          </p:cNvSpPr>
          <p:nvPr/>
        </p:nvSpPr>
        <p:spPr bwMode="auto">
          <a:xfrm>
            <a:off x="3636010" y="4004945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b="1">
                <a:latin typeface="Arial Narrow" pitchFamily="34" charset="0"/>
              </a:rPr>
              <a:t>Cabeçalhos de  assunto</a:t>
            </a:r>
          </a:p>
        </p:txBody>
      </p:sp>
      <p:sp>
        <p:nvSpPr>
          <p:cNvPr id="39950" name="Text Box 12"/>
          <p:cNvSpPr txBox="1">
            <a:spLocks noChangeArrowheads="1"/>
          </p:cNvSpPr>
          <p:nvPr/>
        </p:nvSpPr>
        <p:spPr bwMode="auto">
          <a:xfrm>
            <a:off x="4716145" y="2997200"/>
            <a:ext cx="2983865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    </a:t>
            </a: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Classificações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latin typeface="Arial Narrow" pitchFamily="34" charset="0"/>
              </a:rPr>
              <a:t>   </a:t>
            </a: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Taxonomias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Esquemas de categorização</a:t>
            </a:r>
          </a:p>
        </p:txBody>
      </p:sp>
      <p:sp>
        <p:nvSpPr>
          <p:cNvPr id="39951" name="Text Box 13"/>
          <p:cNvSpPr txBox="1">
            <a:spLocks noChangeArrowheads="1"/>
          </p:cNvSpPr>
          <p:nvPr/>
        </p:nvSpPr>
        <p:spPr bwMode="auto">
          <a:xfrm>
            <a:off x="1547495" y="1268730"/>
            <a:ext cx="5181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Arial Narrow" pitchFamily="34" charset="0"/>
              </a:rPr>
              <a:t>Gr</a:t>
            </a:r>
            <a:r>
              <a:rPr lang="x-none" altLang="en-US">
                <a:latin typeface="Arial Narrow" pitchFamily="34" charset="0"/>
              </a:rPr>
              <a:t>aus de </a:t>
            </a:r>
            <a:r>
              <a:rPr lang="en-US">
                <a:latin typeface="Arial Narrow" pitchFamily="34" charset="0"/>
              </a:rPr>
              <a:t> relacionamento</a:t>
            </a:r>
            <a:r>
              <a:rPr lang="en-US" sz="3600">
                <a:latin typeface="Arial Narrow" pitchFamily="34" charset="0"/>
              </a:rPr>
              <a:t> </a:t>
            </a:r>
          </a:p>
        </p:txBody>
      </p: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6300153" y="1844675"/>
            <a:ext cx="2232025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Arial Narrow" pitchFamily="34" charset="0"/>
              </a:rPr>
              <a:t>    </a:t>
            </a: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Ontologias</a:t>
            </a:r>
            <a:r>
              <a:rPr lang="en-US" sz="1600" b="1">
                <a:latin typeface="Arial Narrow" pitchFamily="34" charset="0"/>
              </a:rPr>
              <a:t>           </a:t>
            </a: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Redes Semânticas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Mapas Conceituais</a:t>
            </a:r>
            <a:br>
              <a:rPr lang="en-US" sz="1600" b="1">
                <a:latin typeface="Arial Narrow" pitchFamily="34" charset="0"/>
              </a:rPr>
            </a:br>
            <a:r>
              <a:rPr lang="en-US" sz="1600" b="1">
                <a:solidFill>
                  <a:srgbClr val="940643"/>
                </a:solidFill>
                <a:latin typeface="Arial Narrow" pitchFamily="34" charset="0"/>
              </a:rPr>
              <a:t>Tesauros</a:t>
            </a:r>
          </a:p>
        </p:txBody>
      </p:sp>
      <p:sp>
        <p:nvSpPr>
          <p:cNvPr id="39953" name="Line 15"/>
          <p:cNvSpPr>
            <a:spLocks noChangeShapeType="1"/>
          </p:cNvSpPr>
          <p:nvPr/>
        </p:nvSpPr>
        <p:spPr bwMode="auto">
          <a:xfrm flipV="1">
            <a:off x="1259840" y="1557020"/>
            <a:ext cx="5638800" cy="411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39954" name="Text Box 16"/>
          <p:cNvSpPr txBox="1">
            <a:spLocks noChangeArrowheads="1"/>
          </p:cNvSpPr>
          <p:nvPr/>
        </p:nvSpPr>
        <p:spPr bwMode="auto">
          <a:xfrm>
            <a:off x="971233" y="6309360"/>
            <a:ext cx="709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Traduzido de Marcia Lei Zeng </a:t>
            </a:r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539D-076D-4C42-8B51-26CC7BB38044}" type="datetime7">
              <a:rPr lang="pt-BR" smtClean="0"/>
              <a:t>nov-20</a:t>
            </a:fld>
            <a:endParaRPr lang="pt-BR"/>
          </a:p>
        </p:txBody>
      </p:sp>
      <p:sp>
        <p:nvSpPr>
          <p:cNvPr id="19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562312"/>
          </a:xfrm>
        </p:spPr>
        <p:txBody>
          <a:bodyPr>
            <a:normAutofit fontScale="90000"/>
          </a:bodyPr>
          <a:lstStyle/>
          <a:p>
            <a:r>
              <a:rPr lang="pt-BR" sz="3600" b="1" dirty="0"/>
              <a:t>Hierarquia semântica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52128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b="1" dirty="0"/>
              <a:t>Ontologias x Classificações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800" dirty="0"/>
              <a:t>Classificação foco no </a:t>
            </a:r>
            <a:r>
              <a:rPr lang="pt-BR" sz="2800" b="1" dirty="0"/>
              <a:t>acesso </a:t>
            </a:r>
            <a:r>
              <a:rPr lang="pt-BR" sz="2800" dirty="0"/>
              <a:t> baseado em critérios pré-determinados e codificados por uma chave sintática:</a:t>
            </a:r>
          </a:p>
          <a:p>
            <a:pPr lvl="1"/>
            <a:r>
              <a:rPr lang="pt-BR" dirty="0"/>
              <a:t>100 Filosofia</a:t>
            </a:r>
          </a:p>
          <a:p>
            <a:pPr lvl="1"/>
            <a:r>
              <a:rPr lang="pt-BR" dirty="0"/>
              <a:t>200 Religião</a:t>
            </a:r>
          </a:p>
          <a:p>
            <a:r>
              <a:rPr lang="pt-BR" sz="2800" dirty="0"/>
              <a:t> Ontologias foco no </a:t>
            </a:r>
            <a:r>
              <a:rPr lang="pt-BR" sz="2800" b="1" dirty="0"/>
              <a:t>significado</a:t>
            </a:r>
            <a:r>
              <a:rPr lang="pt-BR" sz="2800" dirty="0"/>
              <a:t> dos termos; natureza e estrutura de um domínio.</a:t>
            </a:r>
            <a:endParaRPr lang="pt-BR" dirty="0"/>
          </a:p>
          <a:p>
            <a:pPr marL="109855" indent="0">
              <a:buNone/>
            </a:pPr>
            <a:r>
              <a:rPr lang="pt-BR" dirty="0"/>
              <a:t>					(GUARINO, 2006)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42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044B-7F92-4AA5-95D6-C782FACFD1B9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855" y="299478"/>
            <a:ext cx="7772400" cy="875665"/>
          </a:xfrm>
        </p:spPr>
        <p:txBody>
          <a:bodyPr>
            <a:normAutofit/>
          </a:bodyPr>
          <a:lstStyle/>
          <a:p>
            <a:r>
              <a:rPr lang="x-none" altLang="pt-BR" sz="3600" b="1" dirty="0"/>
              <a:t>Passos para criar uma ontologia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4485" y="1412875"/>
            <a:ext cx="856932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altLang="pt-BR" sz="2800" dirty="0"/>
              <a:t>1) C</a:t>
            </a:r>
            <a:r>
              <a:rPr lang="pt-BR" altLang="en-US" sz="2800" dirty="0"/>
              <a:t>ria</a:t>
            </a:r>
            <a:r>
              <a:rPr lang="x-none" altLang="pt-BR" sz="2800" dirty="0"/>
              <a:t>r</a:t>
            </a:r>
            <a:r>
              <a:rPr lang="pt-BR" altLang="en-US" sz="2800" dirty="0"/>
              <a:t> a taxonomia de classe, em que classes e subclasses estão conectadas pela relação "</a:t>
            </a:r>
            <a:r>
              <a:rPr lang="pt-BR" altLang="en-US" sz="2800" b="1" dirty="0" err="1"/>
              <a:t>is-a</a:t>
            </a:r>
            <a:r>
              <a:rPr lang="pt-BR" altLang="en-US" sz="2800" b="1" dirty="0"/>
              <a:t>"</a:t>
            </a:r>
            <a:r>
              <a:rPr lang="pt-BR" altLang="en-US" sz="2800" dirty="0"/>
              <a:t>. </a:t>
            </a:r>
          </a:p>
          <a:p>
            <a:pPr lvl="1"/>
            <a:r>
              <a:rPr lang="x-none" sz="2800" dirty="0"/>
              <a:t>Foi utilizado o</a:t>
            </a:r>
            <a:r>
              <a:rPr lang="pt-BR" altLang="en-US" sz="2800" dirty="0"/>
              <a:t> vocabulário controlado e o </a:t>
            </a:r>
            <a:r>
              <a:rPr lang="pt-BR" altLang="en-US" sz="2800" dirty="0" err="1"/>
              <a:t>tesaurus</a:t>
            </a:r>
            <a:r>
              <a:rPr lang="pt-BR" altLang="en-US" sz="2800" dirty="0"/>
              <a:t>, juntamente com os títulos e </a:t>
            </a:r>
            <a:r>
              <a:rPr lang="pt-BR" altLang="en-US" sz="2800" dirty="0" err="1"/>
              <a:t>tags</a:t>
            </a:r>
            <a:r>
              <a:rPr lang="pt-BR" altLang="en-US" sz="2800" dirty="0"/>
              <a:t> encontrados nas imagens presentes n</a:t>
            </a:r>
            <a:r>
              <a:rPr lang="x-none" altLang="pt-BR" sz="2800" dirty="0"/>
              <a:t>o</a:t>
            </a:r>
            <a:r>
              <a:rPr lang="pt-BR" altLang="en-US" sz="2800" dirty="0"/>
              <a:t> </a:t>
            </a:r>
            <a:r>
              <a:rPr lang="pt-BR" altLang="en-US" sz="2800" dirty="0" err="1"/>
              <a:t>Arquigrafia</a:t>
            </a:r>
            <a:r>
              <a:rPr lang="pt-BR" altLang="en-US" sz="2800" dirty="0"/>
              <a:t> </a:t>
            </a:r>
            <a:r>
              <a:rPr lang="x-none" altLang="pt-BR" sz="2800" dirty="0"/>
              <a:t>(www.arquigrafia.org</a:t>
            </a:r>
            <a:r>
              <a:rPr lang="pt-BR" altLang="en-US" sz="2800" dirty="0"/>
              <a:t>.</a:t>
            </a:r>
            <a:r>
              <a:rPr lang="x-none" altLang="pt-BR" sz="2800" dirty="0"/>
              <a:t>br)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43</a:t>
            </a:fld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44</a:t>
            </a:fld>
            <a:endParaRPr lang="pt-BR"/>
          </a:p>
        </p:txBody>
      </p:sp>
      <p:pic>
        <p:nvPicPr>
          <p:cNvPr id="2" name="Content Placeholder -214748262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23440" y="548640"/>
            <a:ext cx="4469765" cy="627189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  <p:sp>
        <p:nvSpPr>
          <p:cNvPr id="6" name="TextBox 5"/>
          <p:cNvSpPr txBox="1"/>
          <p:nvPr/>
        </p:nvSpPr>
        <p:spPr>
          <a:xfrm>
            <a:off x="611505" y="116840"/>
            <a:ext cx="4626610" cy="436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>
                <a:sym typeface="+mn-ea"/>
              </a:rPr>
              <a:t>Parte da taxonomia de classe da ontologia </a:t>
            </a:r>
            <a:endParaRPr lang="pt-BR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955"/>
            <a:ext cx="7772400" cy="562610"/>
          </a:xfrm>
        </p:spPr>
        <p:txBody>
          <a:bodyPr>
            <a:normAutofit fontScale="90000"/>
          </a:bodyPr>
          <a:lstStyle/>
          <a:p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288976" cy="4572000"/>
          </a:xfrm>
        </p:spPr>
        <p:txBody>
          <a:bodyPr/>
          <a:lstStyle/>
          <a:p>
            <a:pPr marL="0" indent="0">
              <a:buNone/>
            </a:pPr>
            <a:r>
              <a:rPr lang="x-none" altLang="pt-BR" sz="2800" dirty="0">
                <a:latin typeface="+mj-lt"/>
              </a:rPr>
              <a:t>2) Identificar as</a:t>
            </a:r>
            <a:r>
              <a:rPr lang="pt-BR" altLang="en-US" sz="2800" dirty="0">
                <a:latin typeface="+mj-lt"/>
              </a:rPr>
              <a:t> propriedades e atributos. </a:t>
            </a:r>
          </a:p>
          <a:p>
            <a:pPr marL="0" indent="0">
              <a:buNone/>
            </a:pPr>
            <a:r>
              <a:rPr lang="pt-BR" altLang="en-US" sz="2800" dirty="0">
                <a:latin typeface="+mj-lt"/>
              </a:rPr>
              <a:t>Existem propriedades de objetos, que conectam </a:t>
            </a:r>
            <a:r>
              <a:rPr lang="x-none" altLang="pt-BR" sz="2800" dirty="0">
                <a:latin typeface="+mj-lt"/>
              </a:rPr>
              <a:t>	</a:t>
            </a:r>
            <a:r>
              <a:rPr lang="pt-BR" altLang="en-US" sz="2800" dirty="0">
                <a:latin typeface="+mj-lt"/>
              </a:rPr>
              <a:t>dois indivíduos (instâncias de classe) e </a:t>
            </a:r>
            <a:r>
              <a:rPr lang="x-none" altLang="pt-BR" sz="2800" dirty="0">
                <a:latin typeface="+mj-lt"/>
              </a:rPr>
              <a:t>	</a:t>
            </a:r>
            <a:r>
              <a:rPr lang="pt-BR" altLang="en-US" sz="2800" dirty="0">
                <a:latin typeface="+mj-lt"/>
              </a:rPr>
              <a:t>propriedades de dados, que conectam uma instância com um literal (valores como números, </a:t>
            </a:r>
            <a:r>
              <a:rPr lang="pt-BR" altLang="en-US" sz="2800" dirty="0" err="1">
                <a:latin typeface="+mj-lt"/>
              </a:rPr>
              <a:t>strings</a:t>
            </a:r>
            <a:r>
              <a:rPr lang="pt-BR" altLang="en-US" sz="2800" dirty="0">
                <a:latin typeface="+mj-lt"/>
              </a:rPr>
              <a:t>, datas, etc.). Foi utilizado o histórico de consultas realizadas por usuários </a:t>
            </a:r>
            <a:r>
              <a:rPr lang="x-none" altLang="pt-BR" sz="2800" dirty="0">
                <a:latin typeface="+mj-lt"/>
              </a:rPr>
              <a:t>no </a:t>
            </a:r>
            <a:r>
              <a:rPr lang="pt-BR" altLang="en-US" sz="2800" dirty="0" err="1">
                <a:latin typeface="+mj-lt"/>
              </a:rPr>
              <a:t>Arquigrafia</a:t>
            </a:r>
            <a:r>
              <a:rPr lang="pt-BR" altLang="en-US" sz="2800" dirty="0"/>
              <a:t>.</a:t>
            </a:r>
          </a:p>
          <a:p>
            <a:pPr marL="0" indent="0">
              <a:buNone/>
            </a:pPr>
            <a:endParaRPr lang="x-none" altLang="pt-B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45</a:t>
            </a:fld>
            <a:endParaRPr lang="pt-BR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5590"/>
            <a:ext cx="7772400" cy="607695"/>
          </a:xfrm>
        </p:spPr>
        <p:txBody>
          <a:bodyPr>
            <a:normAutofit fontScale="90000"/>
          </a:bodyPr>
          <a:lstStyle/>
          <a:p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>
            <a:normAutofit/>
          </a:bodyPr>
          <a:lstStyle/>
          <a:p>
            <a:r>
              <a:rPr lang="x-none" altLang="pt-BR" dirty="0">
                <a:latin typeface="+mj-lt"/>
              </a:rPr>
              <a:t>3) criar as</a:t>
            </a:r>
            <a:r>
              <a:rPr lang="pt-BR" altLang="en-US" dirty="0">
                <a:latin typeface="+mj-lt"/>
              </a:rPr>
              <a:t> instâncias, para validar a ontologia usando consultas. Esta informação foi obtida das </a:t>
            </a:r>
            <a:r>
              <a:rPr lang="pt-BR" altLang="en-US" dirty="0" err="1">
                <a:latin typeface="+mj-lt"/>
              </a:rPr>
              <a:t>tags</a:t>
            </a:r>
            <a:r>
              <a:rPr lang="pt-BR" altLang="en-US" dirty="0">
                <a:latin typeface="+mj-lt"/>
              </a:rPr>
              <a:t> relacionadas a cada imagem. </a:t>
            </a:r>
          </a:p>
          <a:p>
            <a:endParaRPr lang="pt-BR" altLang="en-US" dirty="0"/>
          </a:p>
          <a:p>
            <a:endParaRPr lang="pt-BR" altLang="en-US" dirty="0"/>
          </a:p>
          <a:p>
            <a:endParaRPr lang="pt-B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46</a:t>
            </a:fld>
            <a:endParaRPr lang="pt-BR"/>
          </a:p>
        </p:txBody>
      </p:sp>
      <p:pic>
        <p:nvPicPr>
          <p:cNvPr id="6" name="Imagem -2147482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465" y="2814320"/>
            <a:ext cx="3806825" cy="3076575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altLang="pt-BR" dirty="0">
                <a:sym typeface="+mn-ea"/>
              </a:rPr>
              <a:t>4)</a:t>
            </a:r>
            <a:r>
              <a:rPr lang="pt-BR" altLang="en-US" dirty="0">
                <a:sym typeface="+mn-ea"/>
              </a:rPr>
              <a:t> </a:t>
            </a:r>
            <a:r>
              <a:rPr lang="x-none" altLang="pt-BR" dirty="0">
                <a:sym typeface="+mn-ea"/>
              </a:rPr>
              <a:t>criar</a:t>
            </a:r>
            <a:r>
              <a:rPr lang="pt-BR" altLang="en-US" dirty="0">
                <a:sym typeface="+mn-ea"/>
              </a:rPr>
              <a:t> </a:t>
            </a:r>
            <a:r>
              <a:rPr lang="x-none" altLang="pt-BR" dirty="0">
                <a:sym typeface="+mn-ea"/>
              </a:rPr>
              <a:t>os</a:t>
            </a:r>
            <a:r>
              <a:rPr lang="pt-BR" altLang="en-US" dirty="0">
                <a:sym typeface="+mn-ea"/>
              </a:rPr>
              <a:t> relacionamentos, que permitiram utilizar a inferência na ontologia.</a:t>
            </a:r>
          </a:p>
          <a:p>
            <a:pPr marL="0" indent="0">
              <a:buNone/>
            </a:pPr>
            <a:r>
              <a:rPr lang="pt-BR" altLang="en-US" dirty="0">
                <a:sym typeface="+mn-ea"/>
              </a:rPr>
              <a:t>Foram criadas relações entre as instâncias, obtidas a partir do histórico de consultas. Por exemplo: a classe "Museu" tem como propriedade sua "localização". A instância "</a:t>
            </a:r>
            <a:r>
              <a:rPr lang="pt-BR" altLang="en-US" dirty="0" err="1">
                <a:sym typeface="+mn-ea"/>
              </a:rPr>
              <a:t>Jewish_museum</a:t>
            </a:r>
            <a:r>
              <a:rPr lang="pt-BR" altLang="en-US" dirty="0">
                <a:sym typeface="+mn-ea"/>
              </a:rPr>
              <a:t>" está localizada na instância "</a:t>
            </a:r>
            <a:r>
              <a:rPr lang="pt-BR" altLang="en-US" dirty="0" err="1">
                <a:sym typeface="+mn-ea"/>
              </a:rPr>
              <a:t>São_Paulo</a:t>
            </a:r>
            <a:r>
              <a:rPr lang="pt-BR" altLang="en-US" dirty="0">
                <a:sym typeface="+mn-ea"/>
              </a:rPr>
              <a:t>".</a:t>
            </a:r>
            <a:endParaRPr lang="pt-BR" altLang="en-US" dirty="0"/>
          </a:p>
          <a:p>
            <a:endParaRPr lang="pt-B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47</a:t>
            </a:fld>
            <a:endParaRPr 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48</a:t>
            </a:fld>
            <a:endParaRPr lang="pt-BR"/>
          </a:p>
        </p:txBody>
      </p:sp>
      <p:pic>
        <p:nvPicPr>
          <p:cNvPr id="2" name="Content Placeholder -214748262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620" y="636270"/>
            <a:ext cx="8491220" cy="5566410"/>
          </a:xfrm>
          <a:prstGeom prst="rect">
            <a:avLst/>
          </a:prstGeom>
          <a:solidFill>
            <a:srgbClr val="FFFFFF"/>
          </a:solidFill>
          <a:ln w="9525">
            <a:noFill/>
            <a:miter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49</a:t>
            </a:fld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78573"/>
            <a:ext cx="7128792" cy="533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6202181"/>
            <a:ext cx="4218305" cy="436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x-none" altLang="pt-BR" dirty="0">
                <a:sym typeface="+mn-ea"/>
              </a:rPr>
              <a:t>(</a:t>
            </a:r>
            <a:r>
              <a:rPr lang="pt-BR" dirty="0">
                <a:sym typeface="+mn-ea"/>
              </a:rPr>
              <a:t>SOUZA, TUDHOPE, ALMEIDA, 2010</a:t>
            </a:r>
            <a:r>
              <a:rPr lang="pt-BR" b="1" dirty="0">
                <a:sym typeface="+mn-ea"/>
              </a:rPr>
              <a:t>)</a:t>
            </a:r>
            <a:endParaRPr lang="pt-BR" alt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7"/>
            <a:ext cx="8568952" cy="717925"/>
          </a:xfrm>
        </p:spPr>
        <p:txBody>
          <a:bodyPr>
            <a:normAutofit/>
          </a:bodyPr>
          <a:lstStyle/>
          <a:p>
            <a:r>
              <a:rPr lang="pt-BR" sz="3200" b="1" dirty="0"/>
              <a:t>Sistemas de Organização do Conhecimento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pt-BR" sz="3600" b="1" dirty="0"/>
              <a:t>Ontologia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899592" y="980728"/>
            <a:ext cx="7787208" cy="56867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r>
              <a:rPr lang="pt-BR" sz="2800" dirty="0"/>
              <a:t>						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200" dirty="0"/>
              <a:t>					</a:t>
            </a:r>
          </a:p>
          <a:p>
            <a:pPr marL="0" indent="0">
              <a:buNone/>
            </a:pPr>
            <a:r>
              <a:rPr lang="pt-BR" sz="2200" dirty="0"/>
              <a:t>					(MUCHERONI, 2009)</a:t>
            </a:r>
          </a:p>
          <a:p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98" y="1758826"/>
            <a:ext cx="6340274" cy="400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404833" y="380563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É uma representação formal do conhecimento por um conjunto de conceitos e suas relações dentro de um domínio.</a:t>
            </a:r>
          </a:p>
        </p:txBody>
      </p:sp>
    </p:spTree>
    <p:extLst>
      <p:ext uri="{BB962C8B-B14F-4D97-AF65-F5344CB8AC3E}">
        <p14:creationId xmlns:p14="http://schemas.microsoft.com/office/powerpoint/2010/main" val="19970917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50</a:t>
            </a:fld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0" y="1447800"/>
            <a:ext cx="57797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407" y="274638"/>
            <a:ext cx="7772400" cy="787082"/>
          </a:xfrm>
        </p:spPr>
        <p:txBody>
          <a:bodyPr>
            <a:normAutofit/>
          </a:bodyPr>
          <a:lstStyle/>
          <a:p>
            <a:r>
              <a:rPr lang="x-none" altLang="pt-BR" b="1" dirty="0">
                <a:sym typeface="+mn-ea"/>
              </a:rPr>
              <a:t>Tesauro conceitua</a:t>
            </a:r>
            <a:r>
              <a:rPr lang="x-none" altLang="pt-BR" dirty="0">
                <a:sym typeface="+mn-ea"/>
              </a:rPr>
              <a:t>l</a:t>
            </a:r>
            <a:r>
              <a:rPr lang="pt-BR" altLang="pt-BR" dirty="0">
                <a:sym typeface="+mn-ea"/>
              </a:rPr>
              <a:t> </a:t>
            </a:r>
            <a:endParaRPr lang="x-none" alt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408" y="908720"/>
            <a:ext cx="8472652" cy="5758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x-none" altLang="pt-BR" sz="2800" dirty="0"/>
              <a:t>Modelo de organização e representação do conhecimento que utiliza bases teórico-metodológicas:</a:t>
            </a:r>
          </a:p>
          <a:p>
            <a:pPr marL="0" indent="0">
              <a:buNone/>
            </a:pPr>
            <a:r>
              <a:rPr lang="x-none" altLang="pt-BR" sz="2800" dirty="0"/>
              <a:t> 	Teoria do Conceito (Dahlberg, 1978) </a:t>
            </a:r>
          </a:p>
          <a:p>
            <a:pPr marL="0" indent="0" algn="ctr">
              <a:buNone/>
            </a:pPr>
            <a:r>
              <a:rPr lang="x-none" altLang="pt-BR" sz="2800" b="1" dirty="0"/>
              <a:t>+</a:t>
            </a:r>
          </a:p>
          <a:p>
            <a:pPr marL="0" indent="0">
              <a:buNone/>
            </a:pPr>
            <a:r>
              <a:rPr lang="x-none" altLang="pt-BR" sz="2800" dirty="0"/>
              <a:t> Teoria da Classificação Facetada (Ranganathan, 1967) </a:t>
            </a:r>
          </a:p>
          <a:p>
            <a:pPr marL="0" indent="0">
              <a:buNone/>
            </a:pPr>
            <a:r>
              <a:rPr lang="x-none" altLang="pt-BR" sz="2800" b="1" dirty="0"/>
              <a:t>Objetivo: </a:t>
            </a:r>
            <a:r>
              <a:rPr lang="x-none" altLang="pt-BR" sz="2800" dirty="0"/>
              <a:t>representar e recuperar a informação dentro de domínios específicos de conhecimento.</a:t>
            </a:r>
          </a:p>
          <a:p>
            <a:pPr marL="0" indent="0">
              <a:buNone/>
            </a:pPr>
            <a:r>
              <a:rPr lang="x-none" altLang="pt-BR" sz="2800" dirty="0"/>
              <a:t>O contexto do tesauro é o domínio e não o discurso</a:t>
            </a:r>
          </a:p>
          <a:p>
            <a:pPr marL="0" indent="0">
              <a:buNone/>
            </a:pPr>
            <a:r>
              <a:rPr lang="x-none" altLang="pt-BR" sz="2800" dirty="0"/>
              <a:t>É baseado no conceito como unidade representacional e na categorização como norteadora  da organização do conceito em um sistema de conceitos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51</a:t>
            </a:fld>
            <a:endParaRPr 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955"/>
            <a:ext cx="7772400" cy="814070"/>
          </a:xfrm>
        </p:spPr>
        <p:txBody>
          <a:bodyPr>
            <a:normAutofit/>
          </a:bodyPr>
          <a:lstStyle/>
          <a:p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30008" cy="4572000"/>
          </a:xfrm>
        </p:spPr>
        <p:txBody>
          <a:bodyPr/>
          <a:lstStyle/>
          <a:p>
            <a:pPr algn="just"/>
            <a:r>
              <a:rPr lang="pt-BR" dirty="0">
                <a:latin typeface="+mj-lt"/>
                <a:sym typeface="+mn-ea"/>
              </a:rPr>
              <a:t>Na concepção das linguagens documentárias o tesauro é o instrumento que possui maior familiaridade e relacionamento com as ontologias por serem linguagens de estruturas combinatórias, de caráter especializado, constituídos por termos providos de suas relações semânticas que possibilitam a representação temática do conteúdo de um documento, bem como sua posterior recuperação.</a:t>
            </a:r>
            <a:endParaRPr lang="pt-BR" alt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52</a:t>
            </a:fld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210" y="365125"/>
            <a:ext cx="8276590" cy="616585"/>
          </a:xfrm>
        </p:spPr>
        <p:txBody>
          <a:bodyPr>
            <a:normAutofit fontScale="90000"/>
          </a:bodyPr>
          <a:lstStyle/>
          <a:p>
            <a:pPr marL="320040" lvl="1" indent="0">
              <a:buNone/>
            </a:pPr>
            <a:r>
              <a:rPr lang="x-none" altLang="pt-BR" sz="4000" b="1">
                <a:sym typeface="+mn-ea"/>
              </a:rPr>
              <a:t>Elementos do tesauro conceitual</a:t>
            </a:r>
            <a:endParaRPr lang="x-none" altLang="pt-BR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3608" y="1447800"/>
            <a:ext cx="7820357" cy="4572000"/>
          </a:xfrm>
        </p:spPr>
        <p:txBody>
          <a:bodyPr/>
          <a:lstStyle/>
          <a:p>
            <a:pPr marL="320040" lvl="1" indent="0">
              <a:buNone/>
            </a:pPr>
            <a:r>
              <a:rPr lang="x-none" altLang="pt-BR" dirty="0"/>
              <a:t>- </a:t>
            </a:r>
            <a:r>
              <a:rPr lang="x-none" altLang="pt-BR" dirty="0">
                <a:latin typeface="+mj-lt"/>
              </a:rPr>
              <a:t>Conceitos representados pelos termos</a:t>
            </a:r>
          </a:p>
          <a:p>
            <a:pPr marL="320040" lvl="1" indent="0">
              <a:buNone/>
            </a:pPr>
            <a:r>
              <a:rPr lang="x-none" altLang="pt-BR" dirty="0">
                <a:latin typeface="+mj-lt"/>
              </a:rPr>
              <a:t>- Categorias e subclasses que estabelecem a ordenação lógica e hi</a:t>
            </a:r>
            <a:r>
              <a:rPr lang="pt-BR" altLang="pt-BR" dirty="0">
                <a:latin typeface="+mj-lt"/>
              </a:rPr>
              <a:t>e</a:t>
            </a:r>
            <a:r>
              <a:rPr lang="x-none" altLang="pt-BR" dirty="0">
                <a:latin typeface="+mj-lt"/>
              </a:rPr>
              <a:t>rárquica dos conceitos</a:t>
            </a:r>
          </a:p>
          <a:p>
            <a:pPr marL="320040" lvl="1" indent="0">
              <a:buNone/>
            </a:pPr>
            <a:r>
              <a:rPr lang="x-none" altLang="pt-BR" dirty="0">
                <a:latin typeface="+mj-lt"/>
              </a:rPr>
              <a:t>- Definições que bem constituídas permitem posicionar um conceito em um sistema de conceitos</a:t>
            </a:r>
          </a:p>
          <a:p>
            <a:pPr marL="320040" lvl="1" indent="0">
              <a:buNone/>
            </a:pPr>
            <a:r>
              <a:rPr lang="x-none" altLang="pt-BR" dirty="0">
                <a:latin typeface="+mj-lt"/>
              </a:rPr>
              <a:t>- Relações entre os conceitos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53</a:t>
            </a:fld>
            <a:endParaRPr 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2740" y="274955"/>
            <a:ext cx="8354060" cy="1143000"/>
          </a:xfrm>
        </p:spPr>
        <p:txBody>
          <a:bodyPr>
            <a:normAutofit/>
          </a:bodyPr>
          <a:lstStyle/>
          <a:p>
            <a:r>
              <a:rPr lang="x-none" altLang="pt-BR" sz="3200"/>
              <a:t>Qual abordagem para construir uma ontologia?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altLang="en-US" dirty="0"/>
              <a:t>contar com técnicas de construção de ontologias automáticas, </a:t>
            </a:r>
          </a:p>
          <a:p>
            <a:r>
              <a:rPr lang="pt-BR" altLang="en-US" dirty="0"/>
              <a:t>ou confiar em palavras-chave e especialistas de domínio para desenvolver ontologias 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54</a:t>
            </a:fld>
            <a:endParaRPr 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417830"/>
          </a:xfrm>
        </p:spPr>
        <p:txBody>
          <a:bodyPr>
            <a:noAutofit/>
          </a:bodyPr>
          <a:lstStyle/>
          <a:p>
            <a:pPr algn="l"/>
            <a:r>
              <a:rPr lang="pt-BR" sz="2800" b="1" dirty="0"/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620395"/>
            <a:ext cx="8447405" cy="5896610"/>
          </a:xfrm>
        </p:spPr>
        <p:txBody>
          <a:bodyPr>
            <a:noAutofit/>
          </a:bodyPr>
          <a:lstStyle/>
          <a:p>
            <a:pPr indent="-309880" fontAlgn="auto">
              <a:spcBef>
                <a:spcPts val="0"/>
              </a:spcBef>
            </a:pPr>
            <a:r>
              <a:rPr lang="pt-BR" sz="1800" dirty="0"/>
              <a:t>ALMEIDA, M. B.; BAX. Uma visão geral sobre ontologias: pesquisa sobre definições, tipos, aplicações, métodos de avaliação e de construção. </a:t>
            </a:r>
            <a:r>
              <a:rPr lang="pt-BR" sz="1800" b="1" dirty="0"/>
              <a:t>Ciência da Informação</a:t>
            </a:r>
            <a:r>
              <a:rPr lang="pt-BR" sz="1800" dirty="0"/>
              <a:t>. V.32, n 3, p.7-20, 2003. </a:t>
            </a:r>
            <a:endParaRPr lang="pt-BR" sz="1800" dirty="0">
              <a:sym typeface="+mn-ea"/>
            </a:endParaRPr>
          </a:p>
          <a:p>
            <a:pPr indent="-309880" fontAlgn="auto">
              <a:spcBef>
                <a:spcPts val="0"/>
              </a:spcBef>
            </a:pPr>
            <a:r>
              <a:rPr sz="1800" dirty="0">
                <a:sym typeface="+mn-ea"/>
              </a:rPr>
              <a:t>CAMPOS, M. L. A., MEDEIROS, J. S. </a:t>
            </a:r>
            <a:r>
              <a:rPr sz="1800" dirty="0" err="1">
                <a:sym typeface="+mn-ea"/>
              </a:rPr>
              <a:t>Tesauros</a:t>
            </a:r>
            <a:r>
              <a:rPr sz="1800" dirty="0">
                <a:sym typeface="+mn-ea"/>
              </a:rPr>
              <a:t> </a:t>
            </a:r>
            <a:r>
              <a:rPr sz="1800" dirty="0" err="1">
                <a:sym typeface="+mn-ea"/>
              </a:rPr>
              <a:t>conceituais</a:t>
            </a:r>
            <a:r>
              <a:rPr sz="1800" dirty="0">
                <a:sym typeface="+mn-ea"/>
              </a:rPr>
              <a:t> e </a:t>
            </a:r>
            <a:r>
              <a:rPr sz="1800" dirty="0" err="1">
                <a:sym typeface="+mn-ea"/>
              </a:rPr>
              <a:t>ontologias</a:t>
            </a:r>
            <a:r>
              <a:rPr sz="1800" dirty="0">
                <a:sym typeface="+mn-ea"/>
              </a:rPr>
              <a:t> de </a:t>
            </a:r>
            <a:r>
              <a:rPr sz="1800" dirty="0" err="1">
                <a:sym typeface="+mn-ea"/>
              </a:rPr>
              <a:t>fundamentação</a:t>
            </a:r>
            <a:r>
              <a:rPr sz="1800" dirty="0">
                <a:sym typeface="+mn-ea"/>
              </a:rPr>
              <a:t>: </a:t>
            </a:r>
            <a:r>
              <a:rPr sz="1800" dirty="0" err="1">
                <a:sym typeface="+mn-ea"/>
              </a:rPr>
              <a:t>aspectos</a:t>
            </a:r>
            <a:r>
              <a:rPr sz="1800" dirty="0">
                <a:sym typeface="+mn-ea"/>
              </a:rPr>
              <a:t> </a:t>
            </a:r>
            <a:r>
              <a:rPr sz="1800" dirty="0" err="1">
                <a:sym typeface="+mn-ea"/>
              </a:rPr>
              <a:t>interdisciplinares</a:t>
            </a:r>
            <a:r>
              <a:rPr sz="1800" dirty="0">
                <a:sym typeface="+mn-ea"/>
              </a:rPr>
              <a:t> </a:t>
            </a:r>
            <a:r>
              <a:rPr sz="1800" dirty="0" err="1">
                <a:sym typeface="+mn-ea"/>
              </a:rPr>
              <a:t>na</a:t>
            </a:r>
            <a:r>
              <a:rPr sz="1800" dirty="0">
                <a:sym typeface="+mn-ea"/>
              </a:rPr>
              <a:t> </a:t>
            </a:r>
            <a:r>
              <a:rPr sz="1800" dirty="0" err="1">
                <a:sym typeface="+mn-ea"/>
              </a:rPr>
              <a:t>representação</a:t>
            </a:r>
            <a:r>
              <a:rPr sz="1800" dirty="0">
                <a:sym typeface="+mn-ea"/>
              </a:rPr>
              <a:t> de </a:t>
            </a:r>
            <a:r>
              <a:rPr sz="1800" dirty="0" err="1">
                <a:sym typeface="+mn-ea"/>
              </a:rPr>
              <a:t>domínios</a:t>
            </a:r>
            <a:r>
              <a:rPr sz="1800" dirty="0">
                <a:sym typeface="+mn-ea"/>
              </a:rPr>
              <a:t> do </a:t>
            </a:r>
            <a:r>
              <a:rPr sz="1800" dirty="0" err="1">
                <a:sym typeface="+mn-ea"/>
              </a:rPr>
              <a:t>conhecimento</a:t>
            </a:r>
            <a:r>
              <a:rPr sz="1800" dirty="0">
                <a:sym typeface="+mn-ea"/>
              </a:rPr>
              <a:t>. In: CERVANTES, B. M. N. </a:t>
            </a:r>
            <a:r>
              <a:rPr sz="1800" b="1" dirty="0" err="1">
                <a:sym typeface="+mn-ea"/>
              </a:rPr>
              <a:t>Horizontes</a:t>
            </a:r>
            <a:r>
              <a:rPr sz="1800" b="1" dirty="0">
                <a:sym typeface="+mn-ea"/>
              </a:rPr>
              <a:t> da </a:t>
            </a:r>
            <a:r>
              <a:rPr sz="1800" b="1" dirty="0" err="1">
                <a:sym typeface="+mn-ea"/>
              </a:rPr>
              <a:t>Organização</a:t>
            </a:r>
            <a:r>
              <a:rPr sz="1800" b="1" dirty="0">
                <a:sym typeface="+mn-ea"/>
              </a:rPr>
              <a:t> da </a:t>
            </a:r>
            <a:r>
              <a:rPr sz="1800" b="1" dirty="0" err="1">
                <a:sym typeface="+mn-ea"/>
              </a:rPr>
              <a:t>Informação</a:t>
            </a:r>
            <a:r>
              <a:rPr sz="1800" b="1" dirty="0">
                <a:sym typeface="+mn-ea"/>
              </a:rPr>
              <a:t> e do </a:t>
            </a:r>
            <a:r>
              <a:rPr sz="1800" b="1" dirty="0" err="1">
                <a:sym typeface="+mn-ea"/>
              </a:rPr>
              <a:t>Conhecimento</a:t>
            </a:r>
            <a:r>
              <a:rPr sz="1800" dirty="0">
                <a:sym typeface="+mn-ea"/>
              </a:rPr>
              <a:t>. Londrina, EDUEL, 2012. p. 97-118.</a:t>
            </a:r>
            <a:endParaRPr lang="pt-BR" sz="1800" dirty="0">
              <a:sym typeface="+mn-ea"/>
            </a:endParaRPr>
          </a:p>
          <a:p>
            <a:pPr indent="-309880" fontAlgn="auto">
              <a:spcBef>
                <a:spcPts val="0"/>
              </a:spcBef>
            </a:pPr>
            <a:r>
              <a:rPr lang="pt-BR" sz="1800" dirty="0"/>
              <a:t>FEITOSA, A. </a:t>
            </a:r>
            <a:r>
              <a:rPr lang="pt-BR" sz="1800" b="1" dirty="0"/>
              <a:t>Organização da informação na web: das </a:t>
            </a:r>
            <a:r>
              <a:rPr lang="pt-BR" sz="1800" b="1" dirty="0" err="1"/>
              <a:t>tags</a:t>
            </a:r>
            <a:r>
              <a:rPr lang="pt-BR" sz="1800" b="1" dirty="0"/>
              <a:t> à web semântica</a:t>
            </a:r>
            <a:r>
              <a:rPr lang="pt-BR" sz="1800" dirty="0"/>
              <a:t>. Brasília: Thesaurus, 2006.</a:t>
            </a:r>
          </a:p>
          <a:p>
            <a:pPr indent="-309880" fontAlgn="auto">
              <a:spcBef>
                <a:spcPts val="0"/>
              </a:spcBef>
            </a:pPr>
            <a:r>
              <a:rPr sz="1800" dirty="0"/>
              <a:t>GUARINO, N. Formal ontology and information </a:t>
            </a:r>
            <a:r>
              <a:rPr sz="1800" dirty="0" err="1"/>
              <a:t>sytems</a:t>
            </a:r>
            <a:r>
              <a:rPr sz="1800" dirty="0"/>
              <a:t>. In: </a:t>
            </a:r>
            <a:r>
              <a:rPr sz="1800" b="1" dirty="0"/>
              <a:t>Proceedings of FOIS’98</a:t>
            </a:r>
            <a:r>
              <a:rPr sz="1800" dirty="0"/>
              <a:t>, Trento, Italy, 6-8june, Amsterdam, IOS Press, p. 3-15.</a:t>
            </a:r>
            <a:endParaRPr lang="pt-BR" sz="1800" dirty="0"/>
          </a:p>
          <a:p>
            <a:pPr indent="-309880" fontAlgn="auto">
              <a:spcBef>
                <a:spcPts val="0"/>
              </a:spcBef>
            </a:pPr>
            <a:r>
              <a:rPr lang="en-US" sz="1800" dirty="0"/>
              <a:t>GRUBER, T. What is an ontology? [S. l. : s. n.], 1996. </a:t>
            </a:r>
            <a:r>
              <a:rPr lang="en-US" sz="1800" dirty="0" err="1"/>
              <a:t>Disponível</a:t>
            </a:r>
            <a:r>
              <a:rPr lang="en-US" sz="1800" dirty="0"/>
              <a:t> em: &lt;</a:t>
            </a:r>
            <a:r>
              <a:rPr lang="pt-BR" sz="1800" dirty="0">
                <a:hlinkClick r:id="rId2"/>
              </a:rPr>
              <a:t> http://www-ksl.stanford.edu/kst/what-is-an-ontology.html </a:t>
            </a:r>
            <a:r>
              <a:rPr lang="en-US" sz="1800" dirty="0"/>
              <a:t>&gt;. </a:t>
            </a:r>
            <a:r>
              <a:rPr lang="en-US" sz="1800" dirty="0" err="1"/>
              <a:t>Acesso</a:t>
            </a:r>
            <a:r>
              <a:rPr lang="en-US" sz="1800" dirty="0"/>
              <a:t> em</a:t>
            </a:r>
            <a:r>
              <a:rPr lang="en-US" sz="1800"/>
              <a:t>: 23/11/2020</a:t>
            </a:r>
            <a:endParaRPr lang="en-US" sz="1800" dirty="0"/>
          </a:p>
          <a:p>
            <a:pPr indent="-309880" fontAlgn="auto">
              <a:spcBef>
                <a:spcPts val="0"/>
              </a:spcBef>
            </a:pPr>
            <a:r>
              <a:rPr lang="en-US" sz="1800" dirty="0"/>
              <a:t>GRUBER, T.  Ontology. In. </a:t>
            </a:r>
            <a:r>
              <a:rPr lang="pt-BR" sz="1800" i="1" dirty="0" err="1"/>
              <a:t>Encyclopedia</a:t>
            </a:r>
            <a:r>
              <a:rPr lang="pt-BR" sz="1800" i="1" dirty="0"/>
              <a:t> </a:t>
            </a:r>
            <a:r>
              <a:rPr lang="pt-BR" sz="1800" i="1" dirty="0" err="1"/>
              <a:t>of</a:t>
            </a:r>
            <a:r>
              <a:rPr lang="pt-BR" sz="1800" i="1" dirty="0"/>
              <a:t> </a:t>
            </a:r>
            <a:r>
              <a:rPr lang="pt-BR" sz="1800" i="1" dirty="0" err="1"/>
              <a:t>Database</a:t>
            </a:r>
            <a:r>
              <a:rPr lang="pt-BR" sz="1800" i="1" dirty="0"/>
              <a:t> Systems</a:t>
            </a:r>
            <a:r>
              <a:rPr lang="pt-BR" sz="1800" dirty="0"/>
              <a:t>, </a:t>
            </a:r>
            <a:r>
              <a:rPr lang="pt-BR" sz="1800" dirty="0" err="1"/>
              <a:t>Ling</a:t>
            </a:r>
            <a:r>
              <a:rPr lang="pt-BR" sz="1800" dirty="0"/>
              <a:t> Liu and M. </a:t>
            </a:r>
            <a:r>
              <a:rPr lang="pt-BR" sz="1800" dirty="0" err="1"/>
              <a:t>Tamer</a:t>
            </a:r>
            <a:r>
              <a:rPr lang="pt-BR" sz="1800" dirty="0"/>
              <a:t> </a:t>
            </a:r>
            <a:r>
              <a:rPr lang="pt-BR" sz="1800" dirty="0" err="1"/>
              <a:t>Özsu</a:t>
            </a:r>
            <a:r>
              <a:rPr lang="pt-BR" sz="1800" dirty="0"/>
              <a:t> (Eds.), Springer-</a:t>
            </a:r>
            <a:r>
              <a:rPr lang="pt-BR" sz="1800" dirty="0" err="1"/>
              <a:t>Verlag</a:t>
            </a:r>
            <a:r>
              <a:rPr lang="pt-BR" sz="1800" dirty="0"/>
              <a:t>, 2009. </a:t>
            </a:r>
            <a:r>
              <a:rPr lang="en-US" sz="1800" dirty="0" err="1"/>
              <a:t>Disponível</a:t>
            </a:r>
            <a:r>
              <a:rPr lang="en-US" sz="1800" dirty="0"/>
              <a:t> em: &lt;</a:t>
            </a:r>
            <a:r>
              <a:rPr lang="pt-BR" sz="1800" dirty="0">
                <a:hlinkClick r:id="rId2"/>
              </a:rPr>
              <a:t> </a:t>
            </a:r>
            <a:r>
              <a:rPr lang="pt-BR" sz="1800" dirty="0">
                <a:hlinkClick r:id="rId3"/>
              </a:rPr>
              <a:t>http://tomgruber.org/writing/ontology-definition-2007.htm</a:t>
            </a:r>
            <a:r>
              <a:rPr lang="pt-BR" sz="1800" dirty="0"/>
              <a:t>&gt; </a:t>
            </a:r>
            <a:r>
              <a:rPr lang="en-US" sz="1800" dirty="0" err="1"/>
              <a:t>Acesso</a:t>
            </a:r>
            <a:r>
              <a:rPr lang="en-US" sz="1800" dirty="0"/>
              <a:t> em: </a:t>
            </a:r>
            <a:r>
              <a:rPr lang="pt-BR" sz="1800" dirty="0">
                <a:sym typeface="+mn-ea"/>
              </a:rPr>
              <a:t>20/11/2020</a:t>
            </a:r>
            <a:endParaRPr sz="1800" dirty="0"/>
          </a:p>
          <a:p>
            <a:pPr indent="-309880" fontAlgn="auto">
              <a:spcBef>
                <a:spcPts val="0"/>
              </a:spcBef>
            </a:pPr>
            <a:r>
              <a:rPr sz="1800" dirty="0"/>
              <a:t>MARCONDES, C. H; CAMPOS, M. L. A. de. </a:t>
            </a:r>
            <a:r>
              <a:rPr sz="1800" dirty="0" err="1"/>
              <a:t>Ontologia</a:t>
            </a:r>
            <a:r>
              <a:rPr sz="1800" dirty="0"/>
              <a:t> e </a:t>
            </a:r>
            <a:r>
              <a:rPr sz="1800" dirty="0" err="1"/>
              <a:t>websemântica</a:t>
            </a:r>
            <a:r>
              <a:rPr sz="1800" dirty="0"/>
              <a:t>: o </a:t>
            </a:r>
            <a:r>
              <a:rPr sz="1800" dirty="0" err="1"/>
              <a:t>espaço</a:t>
            </a:r>
            <a:r>
              <a:rPr sz="1800" dirty="0"/>
              <a:t> da </a:t>
            </a:r>
            <a:r>
              <a:rPr sz="1800" dirty="0" err="1"/>
              <a:t>pesquisa</a:t>
            </a:r>
            <a:r>
              <a:rPr sz="1800" dirty="0"/>
              <a:t> </a:t>
            </a:r>
            <a:r>
              <a:rPr sz="1800" dirty="0" err="1"/>
              <a:t>em</a:t>
            </a:r>
            <a:r>
              <a:rPr sz="1800" dirty="0"/>
              <a:t> </a:t>
            </a:r>
            <a:r>
              <a:rPr sz="1800" dirty="0" err="1"/>
              <a:t>ciência</a:t>
            </a:r>
            <a:r>
              <a:rPr sz="1800" dirty="0"/>
              <a:t> da </a:t>
            </a:r>
            <a:r>
              <a:rPr sz="1800" dirty="0" err="1"/>
              <a:t>informação</a:t>
            </a:r>
            <a:r>
              <a:rPr sz="1800" dirty="0"/>
              <a:t>. </a:t>
            </a:r>
            <a:r>
              <a:rPr sz="1800" b="1" dirty="0"/>
              <a:t>Ponto de </a:t>
            </a:r>
            <a:r>
              <a:rPr sz="1800" b="1" dirty="0" err="1"/>
              <a:t>Acesso</a:t>
            </a:r>
            <a:r>
              <a:rPr sz="1800" dirty="0"/>
              <a:t>, Salvador, v.2, n.1, p.107-136, 2008. </a:t>
            </a:r>
            <a:r>
              <a:rPr sz="1800" dirty="0" err="1"/>
              <a:t>Disponível</a:t>
            </a:r>
            <a:r>
              <a:rPr sz="1800" dirty="0"/>
              <a:t> </a:t>
            </a:r>
            <a:r>
              <a:rPr sz="1800" dirty="0" err="1"/>
              <a:t>em</a:t>
            </a:r>
            <a:r>
              <a:rPr sz="1800" dirty="0"/>
              <a:t>: &lt;https://portalseer.ufba.br/index.php/revistaici/article/viewArticle/2669&gt;. </a:t>
            </a:r>
            <a:r>
              <a:rPr lang="x-none" sz="1800" dirty="0">
                <a:sym typeface="+mn-ea"/>
              </a:rPr>
              <a:t>Acesso em </a:t>
            </a:r>
            <a:r>
              <a:rPr lang="pt-BR" sz="1800" dirty="0">
                <a:sym typeface="+mn-ea"/>
              </a:rPr>
              <a:t>20/11/2020</a:t>
            </a:r>
            <a:endParaRPr lang="x-none" sz="1800" dirty="0">
              <a:sym typeface="+mn-ea"/>
            </a:endParaRPr>
          </a:p>
          <a:p>
            <a:pPr indent="-309880" fontAlgn="auto">
              <a:spcBef>
                <a:spcPts val="0"/>
              </a:spcBef>
            </a:pPr>
            <a:endParaRPr lang="x-none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55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0E5E6-2012-4911-8D86-AB16E5C1DBE3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pt-BR" sz="2800" b="1" dirty="0"/>
              <a:t>Referências</a:t>
            </a:r>
            <a:endParaRPr lang="pt-BR" sz="280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56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876300" y="1052736"/>
            <a:ext cx="7772400" cy="4572000"/>
          </a:xfrm>
        </p:spPr>
        <p:txBody>
          <a:bodyPr/>
          <a:lstStyle/>
          <a:p>
            <a:r>
              <a:rPr lang="pt-BR" sz="1800" dirty="0"/>
              <a:t>MUCHERONI, M.; PAIVA, D.;C.; LOBO NETTO, M. Três ontologias e web semântica. </a:t>
            </a:r>
            <a:r>
              <a:rPr lang="pt-BR" sz="1800" b="1" dirty="0" err="1"/>
              <a:t>PontodeAcesso</a:t>
            </a:r>
            <a:r>
              <a:rPr lang="pt-BR" sz="1800" dirty="0"/>
              <a:t>, Salvador, v. 3, n. 2, p. 281-298, dez. 2009. </a:t>
            </a:r>
            <a:r>
              <a:rPr lang="pt-BR" sz="1800" dirty="0">
                <a:sym typeface="+mn-ea"/>
              </a:rPr>
              <a:t>Disponível em:  </a:t>
            </a:r>
            <a:r>
              <a:rPr lang="pt-BR" sz="1800" dirty="0"/>
              <a:t>&lt;https://portalseer.ufba.br/index.php/revistaici/article/viewFile/3621/2749&gt; Acesso em </a:t>
            </a:r>
            <a:r>
              <a:rPr lang="pt-BR" sz="1800" dirty="0">
                <a:sym typeface="+mn-ea"/>
              </a:rPr>
              <a:t>20/11/2020</a:t>
            </a:r>
            <a:endParaRPr lang="pt-BR" sz="1800" dirty="0"/>
          </a:p>
          <a:p>
            <a:r>
              <a:rPr lang="pt-BR" sz="1800" dirty="0"/>
              <a:t>SILVA, D. L; SOUZA, R. R; ALMEIDA, M. B. Ontologias e vocabulários controlados: comparação de metodologias para construção. </a:t>
            </a:r>
            <a:r>
              <a:rPr lang="pt-BR" sz="1800" b="1" dirty="0" err="1"/>
              <a:t>Ci</a:t>
            </a:r>
            <a:r>
              <a:rPr lang="pt-BR" sz="1800" b="1" dirty="0"/>
              <a:t>.</a:t>
            </a:r>
            <a:r>
              <a:rPr lang="pt-BR" sz="1800" dirty="0"/>
              <a:t> </a:t>
            </a:r>
            <a:r>
              <a:rPr lang="pt-BR" sz="1800" b="1" dirty="0"/>
              <a:t>Inf.</a:t>
            </a:r>
            <a:r>
              <a:rPr lang="pt-BR" sz="1800" dirty="0"/>
              <a:t>,Brasília,v.37, n.3, p.60-75, set./dez.2008. Disponível em: &lt;http://www.scielo.br/pdf/ci/v37n3/v37n3a05.pdf&gt;&gt; </a:t>
            </a:r>
            <a:r>
              <a:rPr lang="pt-BR" sz="1800" dirty="0">
                <a:sym typeface="+mn-ea"/>
              </a:rPr>
              <a:t>Acesso em 20/11/2020</a:t>
            </a:r>
          </a:p>
          <a:p>
            <a:r>
              <a:rPr lang="en-US" sz="1800" dirty="0">
                <a:sym typeface="+mn-ea"/>
              </a:rPr>
              <a:t>SOUZA R, TUDHOPE D, ALMEIDA, M. </a:t>
            </a:r>
            <a:r>
              <a:rPr lang="en-US" sz="1800" i="1" dirty="0">
                <a:sym typeface="+mn-ea"/>
              </a:rPr>
              <a:t>Towards a taxonomy of KOS: Dimensions for classifying Knowledge Organization Systems </a:t>
            </a:r>
            <a:r>
              <a:rPr lang="en-US" sz="1800" dirty="0">
                <a:sym typeface="+mn-ea"/>
              </a:rPr>
              <a:t>(an extended and revised version of a paper presented at the 2010 ISKO </a:t>
            </a:r>
            <a:r>
              <a:rPr lang="pt-BR" sz="1800" dirty="0" err="1">
                <a:sym typeface="+mn-ea"/>
              </a:rPr>
              <a:t>Conference</a:t>
            </a:r>
            <a:r>
              <a:rPr lang="pt-BR" sz="1800" dirty="0">
                <a:sym typeface="+mn-ea"/>
              </a:rPr>
              <a:t> in </a:t>
            </a:r>
            <a:r>
              <a:rPr lang="pt-BR" sz="1800" dirty="0" err="1">
                <a:sym typeface="+mn-ea"/>
              </a:rPr>
              <a:t>Rome</a:t>
            </a:r>
            <a:r>
              <a:rPr lang="pt-BR" sz="1800" dirty="0">
                <a:sym typeface="+mn-ea"/>
              </a:rPr>
              <a:t>)</a:t>
            </a:r>
            <a:r>
              <a:rPr lang="en-US" sz="1800" i="1" dirty="0">
                <a:sym typeface="+mn-ea"/>
              </a:rPr>
              <a:t>. </a:t>
            </a:r>
            <a:r>
              <a:rPr lang="en-US" sz="1800" dirty="0" err="1">
                <a:sym typeface="+mn-ea"/>
              </a:rPr>
              <a:t>Disponível</a:t>
            </a:r>
            <a:r>
              <a:rPr lang="en-US" sz="1800" dirty="0">
                <a:sym typeface="+mn-ea"/>
              </a:rPr>
              <a:t> em </a:t>
            </a:r>
            <a:r>
              <a:rPr lang="en-US" sz="1800" dirty="0">
                <a:sym typeface="+mn-ea"/>
                <a:hlinkClick r:id="rId2"/>
              </a:rPr>
              <a:t>http://mba.eci.ufmg.br/downloads/Souza_Tudhope_Almeida_-_KOS_Taxonomy.Submitted.pdf</a:t>
            </a:r>
            <a:r>
              <a:rPr lang="en-US" sz="1800" dirty="0">
                <a:sym typeface="+mn-ea"/>
              </a:rPr>
              <a:t>. </a:t>
            </a:r>
            <a:r>
              <a:rPr lang="en-US" sz="1800" dirty="0" err="1">
                <a:sym typeface="+mn-ea"/>
              </a:rPr>
              <a:t>Acessado</a:t>
            </a:r>
            <a:r>
              <a:rPr lang="en-US" sz="1800" dirty="0">
                <a:sym typeface="+mn-ea"/>
              </a:rPr>
              <a:t> </a:t>
            </a:r>
            <a:r>
              <a:rPr lang="en-US" sz="1800" dirty="0" err="1">
                <a:sym typeface="+mn-ea"/>
              </a:rPr>
              <a:t>em</a:t>
            </a:r>
            <a:r>
              <a:rPr lang="en-US" sz="1800" dirty="0">
                <a:sym typeface="+mn-ea"/>
              </a:rPr>
              <a:t> </a:t>
            </a:r>
            <a:r>
              <a:rPr lang="pt-BR" sz="1800" dirty="0">
                <a:sym typeface="+mn-ea"/>
              </a:rPr>
              <a:t>20/11/2020</a:t>
            </a:r>
            <a:r>
              <a:rPr lang="en-US" sz="1800" dirty="0">
                <a:sym typeface="+mn-ea"/>
              </a:rPr>
              <a:t>.</a:t>
            </a:r>
          </a:p>
          <a:p>
            <a:endParaRPr lang="pt-BR" sz="2000" dirty="0">
              <a:sym typeface="+mn-ea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73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2449" y="235030"/>
            <a:ext cx="8665403" cy="791751"/>
          </a:xfrm>
        </p:spPr>
        <p:txBody>
          <a:bodyPr>
            <a:normAutofit fontScale="90000"/>
          </a:bodyPr>
          <a:lstStyle/>
          <a:p>
            <a:br>
              <a:rPr lang="pt-BR" sz="3600" b="1" dirty="0"/>
            </a:br>
            <a:br>
              <a:rPr lang="pt-BR" sz="3600" b="1" dirty="0"/>
            </a:br>
            <a:r>
              <a:rPr lang="pt-BR" sz="2800" b="1" dirty="0"/>
              <a:t>O</a:t>
            </a:r>
            <a:r>
              <a:rPr lang="x-none" altLang="pt-BR" sz="2800" b="1" dirty="0"/>
              <a:t>ntologia = especificação de uma </a:t>
            </a:r>
            <a:r>
              <a:rPr lang="pt-BR" sz="2800" b="1" dirty="0"/>
              <a:t> </a:t>
            </a:r>
            <a:r>
              <a:rPr lang="pt-BR" sz="2800" b="1" dirty="0" err="1"/>
              <a:t>conceitualização</a:t>
            </a:r>
            <a:r>
              <a:rPr lang="pt-BR" sz="2800" b="1" dirty="0"/>
              <a:t>  </a:t>
            </a:r>
            <a:r>
              <a:rPr lang="x-none" altLang="pt-BR" sz="2800" dirty="0"/>
              <a:t>(Gruber)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146304" y="1052736"/>
            <a:ext cx="8997695" cy="5805264"/>
          </a:xfrm>
        </p:spPr>
        <p:txBody>
          <a:bodyPr>
            <a:noAutofit/>
          </a:bodyPr>
          <a:lstStyle/>
          <a:p>
            <a:r>
              <a:rPr lang="x-none" altLang="pt-BR" sz="2400" dirty="0">
                <a:latin typeface="+mj-lt"/>
              </a:rPr>
              <a:t>Conceitualização é  uma </a:t>
            </a:r>
            <a:r>
              <a:rPr lang="pt-BR" sz="2400" dirty="0">
                <a:latin typeface="+mj-lt"/>
              </a:rPr>
              <a:t>estrutura formal, corresponde a uma coleção de objetos, conceitos e outras entidades que se assume existirem em um domínio e os relacionamentos entre eles</a:t>
            </a:r>
          </a:p>
          <a:p>
            <a:pPr lvl="1"/>
            <a:r>
              <a:rPr lang="x-none" altLang="pt-BR" dirty="0">
                <a:latin typeface="+mj-lt"/>
              </a:rPr>
              <a:t>&lt;D, R&gt; </a:t>
            </a:r>
            <a:r>
              <a:rPr lang="pt-BR" altLang="pt-BR" dirty="0">
                <a:latin typeface="+mj-lt"/>
              </a:rPr>
              <a:t>     </a:t>
            </a:r>
            <a:r>
              <a:rPr lang="x-none" altLang="pt-BR" sz="2400" dirty="0">
                <a:latin typeface="+mj-lt"/>
              </a:rPr>
              <a:t>onde D  é um domínio e R é um conjunto ou relações </a:t>
            </a:r>
            <a:r>
              <a:rPr lang="x-none" altLang="pt-BR" sz="2400" dirty="0">
                <a:latin typeface="+mj-lt"/>
                <a:sym typeface="+mn-ea"/>
              </a:rPr>
              <a:t>relevantes </a:t>
            </a:r>
            <a:r>
              <a:rPr lang="x-none" altLang="pt-BR" sz="2400" dirty="0">
                <a:latin typeface="+mj-lt"/>
              </a:rPr>
              <a:t>estabelecidas no Domínio</a:t>
            </a:r>
          </a:p>
          <a:p>
            <a:r>
              <a:rPr lang="pt-BR" sz="2400" dirty="0">
                <a:latin typeface="+mj-lt"/>
              </a:rPr>
              <a:t>Uma </a:t>
            </a:r>
            <a:r>
              <a:rPr lang="pt-BR" sz="2400" dirty="0" err="1">
                <a:latin typeface="+mj-lt"/>
              </a:rPr>
              <a:t>conceitualização</a:t>
            </a:r>
            <a:r>
              <a:rPr lang="pt-BR" sz="2400" dirty="0">
                <a:latin typeface="+mj-lt"/>
              </a:rPr>
              <a:t> é uma visão abstrata e simplificada do mundo que se deseja representar, independentemente:</a:t>
            </a:r>
          </a:p>
          <a:p>
            <a:pPr lvl="1"/>
            <a:r>
              <a:rPr lang="pt-BR" dirty="0">
                <a:latin typeface="+mj-lt"/>
              </a:rPr>
              <a:t>do vocabulário utilizado;</a:t>
            </a:r>
          </a:p>
          <a:p>
            <a:pPr lvl="1"/>
            <a:r>
              <a:rPr lang="pt-BR" dirty="0">
                <a:latin typeface="+mj-lt"/>
              </a:rPr>
              <a:t>da ocorrência em uma situação específica.</a:t>
            </a:r>
          </a:p>
          <a:p>
            <a:pPr lvl="1"/>
            <a:r>
              <a:rPr lang="pt-BR" dirty="0">
                <a:latin typeface="+mj-lt"/>
              </a:rPr>
              <a:t>Diferentes situações envolvendo os mesmos objetos, descritas por diferentes vocabulários, podem compartilhar a mesma </a:t>
            </a:r>
            <a:r>
              <a:rPr lang="pt-BR" dirty="0" err="1">
                <a:latin typeface="+mj-lt"/>
              </a:rPr>
              <a:t>conceitualização</a:t>
            </a:r>
            <a:r>
              <a:rPr lang="pt-BR" dirty="0">
                <a:latin typeface="+mj-lt"/>
              </a:rPr>
              <a:t>:</a:t>
            </a:r>
          </a:p>
          <a:p>
            <a:pPr lvl="3"/>
            <a:r>
              <a:rPr lang="pt-BR" sz="2400" dirty="0" err="1">
                <a:latin typeface="+mj-lt"/>
              </a:rPr>
              <a:t>water</a:t>
            </a:r>
            <a:endParaRPr lang="pt-BR" sz="2400" dirty="0">
              <a:latin typeface="+mj-lt"/>
            </a:endParaRPr>
          </a:p>
          <a:p>
            <a:pPr lvl="3"/>
            <a:r>
              <a:rPr lang="pt-BR" sz="2400" dirty="0">
                <a:latin typeface="+mj-lt"/>
              </a:rPr>
              <a:t>água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6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FC0F1-6734-416E-8EF2-B33F2DC15349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904" y="178193"/>
            <a:ext cx="7931224" cy="720080"/>
          </a:xfrm>
        </p:spPr>
        <p:txBody>
          <a:bodyPr>
            <a:normAutofit/>
          </a:bodyPr>
          <a:lstStyle/>
          <a:p>
            <a:r>
              <a:rPr lang="pt-BR" sz="3600" b="1" dirty="0" err="1"/>
              <a:t>Conceitualização</a:t>
            </a:r>
            <a:endParaRPr lang="pt-BR" sz="3600" b="1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74904" y="898273"/>
            <a:ext cx="8517576" cy="5483055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latin typeface="+mj-lt"/>
              </a:rPr>
              <a:t>É um grupo de relações </a:t>
            </a:r>
            <a:r>
              <a:rPr lang="pt-BR" dirty="0" err="1">
                <a:latin typeface="+mj-lt"/>
              </a:rPr>
              <a:t>extensionais</a:t>
            </a:r>
            <a:r>
              <a:rPr lang="pt-BR" dirty="0">
                <a:latin typeface="+mj-lt"/>
              </a:rPr>
              <a:t> descrevendo um ‘estado das coisas’ particular, enquanto a noção que temos em mente é uma relação </a:t>
            </a:r>
            <a:r>
              <a:rPr lang="pt-BR" dirty="0" err="1">
                <a:latin typeface="+mj-lt"/>
              </a:rPr>
              <a:t>intensional</a:t>
            </a:r>
            <a:r>
              <a:rPr lang="pt-BR" dirty="0">
                <a:latin typeface="+mj-lt"/>
              </a:rPr>
              <a:t>, nomeando algo como uma rede conceitual a qual se superpõe a vários possíveis ‘estados das coisas’.</a:t>
            </a:r>
          </a:p>
          <a:p>
            <a:r>
              <a:rPr lang="pt-BR" dirty="0">
                <a:latin typeface="+mj-lt"/>
              </a:rPr>
              <a:t>Uma definição </a:t>
            </a:r>
            <a:r>
              <a:rPr lang="pt-BR" dirty="0" err="1">
                <a:latin typeface="+mj-lt"/>
              </a:rPr>
              <a:t>intensional</a:t>
            </a:r>
            <a:r>
              <a:rPr lang="pt-BR" dirty="0">
                <a:latin typeface="+mj-lt"/>
              </a:rPr>
              <a:t> consiste de uma lista de características do conceito. </a:t>
            </a:r>
          </a:p>
          <a:p>
            <a:pPr lvl="1"/>
            <a:r>
              <a:rPr lang="pt-BR" dirty="0">
                <a:latin typeface="+mj-lt"/>
              </a:rPr>
              <a:t>Por exemplo: lâmpada incandescente é a lâmpada elétrica que emite luz a partir do aquecimento de um filamento pela corrente elétrica. A lâmpada incandescente é definida como o auxílio do gênero mais próximo (lâmpada elétrica) e de suas características. </a:t>
            </a:r>
          </a:p>
          <a:p>
            <a:r>
              <a:rPr lang="pt-BR" dirty="0">
                <a:latin typeface="+mj-lt"/>
              </a:rPr>
              <a:t>Uma definição </a:t>
            </a:r>
            <a:r>
              <a:rPr lang="pt-BR" dirty="0" err="1">
                <a:latin typeface="+mj-lt"/>
              </a:rPr>
              <a:t>extensional</a:t>
            </a:r>
            <a:r>
              <a:rPr lang="pt-BR" dirty="0">
                <a:latin typeface="+mj-lt"/>
              </a:rPr>
              <a:t> é uma enumeração de aspectos de todas as espécies que são do mesmo nível de abstração. </a:t>
            </a:r>
          </a:p>
          <a:p>
            <a:pPr lvl="1"/>
            <a:r>
              <a:rPr lang="pt-BR" dirty="0">
                <a:latin typeface="+mj-lt"/>
              </a:rPr>
              <a:t>Por exemplo: os planetas do sistema solar são Mercúrio, Vênus, Terra, Marte, Júpiter, Saturno, Urano, Netuno e Plutão </a:t>
            </a:r>
            <a:r>
              <a:rPr lang="pt-BR" sz="2200" dirty="0">
                <a:latin typeface="+mj-lt"/>
              </a:rPr>
              <a:t>(IS0 704).</a:t>
            </a:r>
          </a:p>
        </p:txBody>
      </p:sp>
    </p:spTree>
    <p:extLst>
      <p:ext uri="{BB962C8B-B14F-4D97-AF65-F5344CB8AC3E}">
        <p14:creationId xmlns:p14="http://schemas.microsoft.com/office/powerpoint/2010/main" val="322412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697567"/>
          </a:xfrm>
        </p:spPr>
        <p:txBody>
          <a:bodyPr>
            <a:normAutofit/>
          </a:bodyPr>
          <a:lstStyle/>
          <a:p>
            <a:r>
              <a:rPr lang="pt-BR" sz="3200" b="1" dirty="0"/>
              <a:t>Ontologia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quarter" idx="1"/>
          </p:nvPr>
        </p:nvSpPr>
        <p:spPr>
          <a:xfrm>
            <a:off x="395605" y="1052737"/>
            <a:ext cx="8386445" cy="5232494"/>
          </a:xfrm>
        </p:spPr>
        <p:txBody>
          <a:bodyPr>
            <a:normAutofit fontScale="92500"/>
          </a:bodyPr>
          <a:lstStyle/>
          <a:p>
            <a:r>
              <a:rPr lang="pt-BR" dirty="0">
                <a:latin typeface="+mj-lt"/>
              </a:rPr>
              <a:t>Descr</a:t>
            </a:r>
            <a:r>
              <a:rPr lang="x-none" altLang="pt-BR" dirty="0">
                <a:latin typeface="+mj-lt"/>
              </a:rPr>
              <a:t>eve os</a:t>
            </a:r>
            <a:r>
              <a:rPr lang="pt-BR" dirty="0">
                <a:latin typeface="+mj-lt"/>
              </a:rPr>
              <a:t> conceitos e </a:t>
            </a:r>
            <a:r>
              <a:rPr lang="x-none" altLang="pt-BR" dirty="0">
                <a:latin typeface="+mj-lt"/>
              </a:rPr>
              <a:t>os</a:t>
            </a:r>
            <a:r>
              <a:rPr lang="pt-BR" dirty="0">
                <a:latin typeface="+mj-lt"/>
              </a:rPr>
              <a:t> relacionamentos que podem existir para um agente ou conjunto de agentes </a:t>
            </a:r>
          </a:p>
          <a:p>
            <a:r>
              <a:rPr lang="pt-BR" dirty="0">
                <a:latin typeface="+mj-lt"/>
              </a:rPr>
              <a:t>É uma especificação usada para fazer compromissos ontológicos, um compromisso ontológico é um acordo para usar um vocabulário, portanto a ontologia e</a:t>
            </a:r>
            <a:r>
              <a:rPr lang="x-none" altLang="pt-BR" dirty="0">
                <a:latin typeface="+mj-lt"/>
              </a:rPr>
              <a:t>xplicita o </a:t>
            </a:r>
            <a:r>
              <a:rPr lang="pt-BR" dirty="0">
                <a:latin typeface="+mj-lt"/>
              </a:rPr>
              <a:t>acordo para uso do vocabulário de maneira coerente e consistente.</a:t>
            </a:r>
          </a:p>
          <a:p>
            <a:r>
              <a:rPr lang="pt-BR" dirty="0">
                <a:latin typeface="+mj-lt"/>
              </a:rPr>
              <a:t>Para especificar uma </a:t>
            </a:r>
            <a:r>
              <a:rPr lang="pt-BR" dirty="0" err="1">
                <a:latin typeface="+mj-lt"/>
              </a:rPr>
              <a:t>conceitualização</a:t>
            </a:r>
            <a:r>
              <a:rPr lang="pt-BR" dirty="0">
                <a:latin typeface="+mj-lt"/>
              </a:rPr>
              <a:t>, é necessário declarar axiomas que restringem as possíveis interpretações para os termos definidos.</a:t>
            </a:r>
          </a:p>
          <a:p>
            <a:r>
              <a:rPr lang="x-none" altLang="pt-BR" dirty="0">
                <a:latin typeface="+mj-lt"/>
              </a:rPr>
              <a:t>P</a:t>
            </a:r>
            <a:r>
              <a:rPr lang="pt-BR" dirty="0">
                <a:latin typeface="+mj-lt"/>
              </a:rPr>
              <a:t>ermit</a:t>
            </a:r>
            <a:r>
              <a:rPr lang="x-none" altLang="pt-BR" dirty="0">
                <a:latin typeface="+mj-lt"/>
              </a:rPr>
              <a:t>e</a:t>
            </a:r>
            <a:r>
              <a:rPr lang="pt-BR" dirty="0">
                <a:latin typeface="+mj-lt"/>
              </a:rPr>
              <a:t> o compartilhamento de conhecimento e sua reutilização.</a:t>
            </a:r>
            <a:r>
              <a:rPr lang="x-none" altLang="pt-BR" dirty="0"/>
              <a:t>		</a:t>
            </a:r>
            <a:endParaRPr lang="pt-BR" altLang="pt-BR" dirty="0"/>
          </a:p>
          <a:p>
            <a:r>
              <a:rPr lang="x-none" altLang="pt-BR" b="1" dirty="0"/>
              <a:t>==&gt;</a:t>
            </a:r>
            <a:r>
              <a:rPr lang="x-none" altLang="pt-BR" dirty="0"/>
              <a:t> </a:t>
            </a:r>
            <a:r>
              <a:rPr lang="x-none" altLang="pt-BR" sz="2800" dirty="0"/>
              <a:t>I</a:t>
            </a:r>
            <a:r>
              <a:rPr lang="pt-BR" sz="2800" dirty="0" err="1"/>
              <a:t>nstrumento</a:t>
            </a:r>
            <a:r>
              <a:rPr lang="pt-BR" sz="2800" dirty="0"/>
              <a:t> de representação de relacionamentos semânticos e conceituais  </a:t>
            </a:r>
            <a:r>
              <a:rPr lang="pt-BR" dirty="0"/>
              <a:t>(GRUBER, 1993)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D53-829D-49EC-BD87-1A2E2E6A8096}" type="datetime7">
              <a:rPr lang="pt-BR" smtClean="0"/>
              <a:t>nov-20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605" y="188595"/>
            <a:ext cx="7772400" cy="759460"/>
          </a:xfrm>
        </p:spPr>
        <p:txBody>
          <a:bodyPr>
            <a:normAutofit/>
          </a:bodyPr>
          <a:lstStyle/>
          <a:p>
            <a:r>
              <a:rPr lang="x-none" altLang="pt-BR" sz="3600" b="1" dirty="0"/>
              <a:t>Ontologia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052830"/>
            <a:ext cx="8293100" cy="5478780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x-none" altLang="pt-BR" dirty="0">
                <a:latin typeface="+mj-lt"/>
                <a:sym typeface="+mn-ea"/>
              </a:rPr>
              <a:t>Sistema particular de </a:t>
            </a:r>
            <a:r>
              <a:rPr lang="x-none" altLang="pt-BR" b="1" dirty="0">
                <a:latin typeface="+mj-lt"/>
                <a:sym typeface="+mn-ea"/>
              </a:rPr>
              <a:t>categorias </a:t>
            </a:r>
            <a:r>
              <a:rPr lang="x-none" altLang="pt-BR" dirty="0">
                <a:latin typeface="+mj-lt"/>
                <a:sym typeface="+mn-ea"/>
              </a:rPr>
              <a:t>que representam uma certa visão do mundo.</a:t>
            </a:r>
          </a:p>
          <a:p>
            <a:endParaRPr lang="x-none" altLang="pt-BR" dirty="0">
              <a:latin typeface="+mj-lt"/>
              <a:sym typeface="+mn-ea"/>
            </a:endParaRPr>
          </a:p>
          <a:p>
            <a:r>
              <a:rPr lang="x-none" altLang="pt-BR" b="1" dirty="0">
                <a:latin typeface="+mj-lt"/>
                <a:sym typeface="+mn-ea"/>
              </a:rPr>
              <a:t>A</a:t>
            </a:r>
            <a:r>
              <a:rPr lang="pt-BR" b="1" dirty="0">
                <a:latin typeface="+mj-lt"/>
                <a:sym typeface="+mn-ea"/>
              </a:rPr>
              <a:t>nálise conceitual</a:t>
            </a:r>
            <a:r>
              <a:rPr lang="pt-BR" dirty="0">
                <a:latin typeface="+mj-lt"/>
                <a:sym typeface="+mn-ea"/>
              </a:rPr>
              <a:t> e modelagem de domínio, realizadas por meio de metodologias padrão.</a:t>
            </a:r>
          </a:p>
          <a:p>
            <a:endParaRPr lang="pt-BR" altLang="en-US" dirty="0">
              <a:latin typeface="+mj-lt"/>
            </a:endParaRPr>
          </a:p>
          <a:p>
            <a:r>
              <a:rPr lang="x-none" altLang="pt-BR" dirty="0">
                <a:latin typeface="+mj-lt"/>
              </a:rPr>
              <a:t>A</a:t>
            </a:r>
            <a:r>
              <a:rPr lang="pt-BR" altLang="en-US" dirty="0" err="1">
                <a:latin typeface="+mj-lt"/>
              </a:rPr>
              <a:t>rtefato</a:t>
            </a:r>
            <a:r>
              <a:rPr lang="pt-BR" altLang="en-US" dirty="0">
                <a:latin typeface="+mj-lt"/>
              </a:rPr>
              <a:t> de engenharia, constituído por um </a:t>
            </a:r>
            <a:r>
              <a:rPr lang="pt-BR" altLang="en-US" b="1" dirty="0">
                <a:latin typeface="+mj-lt"/>
              </a:rPr>
              <a:t>vocabulário específico</a:t>
            </a:r>
            <a:r>
              <a:rPr lang="pt-BR" altLang="en-US" dirty="0">
                <a:latin typeface="+mj-lt"/>
              </a:rPr>
              <a:t> usado para descrever uma determinada realidade, além de um conjunto de suposições explícitas quanto ao significado pretendido das palavras de vocabulário.</a:t>
            </a:r>
          </a:p>
          <a:p>
            <a:endParaRPr lang="pt-BR" altLang="en-US" dirty="0">
              <a:latin typeface="+mj-lt"/>
            </a:endParaRPr>
          </a:p>
          <a:p>
            <a:r>
              <a:rPr lang="x-none" altLang="pt-BR" dirty="0">
                <a:latin typeface="+mj-lt"/>
              </a:rPr>
              <a:t>D</a:t>
            </a:r>
            <a:r>
              <a:rPr lang="pt-BR" altLang="en-US" dirty="0">
                <a:latin typeface="+mj-lt"/>
              </a:rPr>
              <a:t>escreve uma </a:t>
            </a:r>
            <a:r>
              <a:rPr lang="pt-BR" altLang="en-US" b="1" dirty="0">
                <a:latin typeface="+mj-lt"/>
              </a:rPr>
              <a:t>hierarquia de conceitos relacionados</a:t>
            </a:r>
            <a:r>
              <a:rPr lang="x-none" altLang="pt-BR" dirty="0">
                <a:latin typeface="+mj-lt"/>
              </a:rPr>
              <a:t>						</a:t>
            </a:r>
            <a:r>
              <a:rPr lang="pt-BR" altLang="pt-BR" dirty="0">
                <a:latin typeface="+mj-lt"/>
              </a:rPr>
              <a:t>	</a:t>
            </a:r>
            <a:r>
              <a:rPr lang="x-none" altLang="pt-BR" dirty="0">
                <a:latin typeface="+mj-lt"/>
              </a:rPr>
              <a:t>(</a:t>
            </a:r>
            <a:r>
              <a:rPr lang="x-none" altLang="pt-BR" sz="2500" dirty="0">
                <a:latin typeface="+mj-lt"/>
              </a:rPr>
              <a:t>Guarino, 1998)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DE42-4888-4AAD-A63B-F9E1BC32427F}" type="datetime7">
              <a:rPr lang="pt-BR" smtClean="0"/>
              <a:t>nov-20</a:t>
            </a:fld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CEB2E-92F0-4897-AC0A-DEC80AE6DE7E}" type="slidenum">
              <a:rPr lang="pt-BR" smtClean="0"/>
              <a:t>9</a:t>
            </a:fld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630</TotalTime>
  <Words>4019</Words>
  <Application>Microsoft Office PowerPoint</Application>
  <PresentationFormat>Apresentação na tela (4:3)</PresentationFormat>
  <Paragraphs>389</Paragraphs>
  <Slides>56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4" baseType="lpstr">
      <vt:lpstr>Arial</vt:lpstr>
      <vt:lpstr>Arial Narrow</vt:lpstr>
      <vt:lpstr>Calibri</vt:lpstr>
      <vt:lpstr>Franklin Gothic Book</vt:lpstr>
      <vt:lpstr>Perpetua</vt:lpstr>
      <vt:lpstr>Tahoma</vt:lpstr>
      <vt:lpstr>Wingdings 2</vt:lpstr>
      <vt:lpstr>Capital Próprio</vt:lpstr>
      <vt:lpstr>Ontologias</vt:lpstr>
      <vt:lpstr>Ontologia na Filosofia</vt:lpstr>
      <vt:lpstr>Ontologia na Ciência da Computação</vt:lpstr>
      <vt:lpstr>Ontologia na Ciência da Computação e na Ciência da Informação</vt:lpstr>
      <vt:lpstr>Ontologia</vt:lpstr>
      <vt:lpstr>  Ontologia = especificação de uma  conceitualização  (Gruber)</vt:lpstr>
      <vt:lpstr>Conceitualização</vt:lpstr>
      <vt:lpstr>Ontologia</vt:lpstr>
      <vt:lpstr>Ontologia</vt:lpstr>
      <vt:lpstr>Ontologia</vt:lpstr>
      <vt:lpstr>Portanto,</vt:lpstr>
      <vt:lpstr>Componentes da Ontologia</vt:lpstr>
      <vt:lpstr>Para que serve a ontologia?</vt:lpstr>
      <vt:lpstr>Objetivos</vt:lpstr>
      <vt:lpstr>Uso</vt:lpstr>
      <vt:lpstr>Apresentação do PowerPoint</vt:lpstr>
      <vt:lpstr>Apresentação do PowerPoint</vt:lpstr>
      <vt:lpstr>Linguagem para construção de Ontologias</vt:lpstr>
      <vt:lpstr>Existem 4 categorias de ontologias</vt:lpstr>
      <vt:lpstr>Princípios básicos para a estruturação de ontologias</vt:lpstr>
      <vt:lpstr>Critérios para a estruturação de ontologias</vt:lpstr>
      <vt:lpstr>Critérios para a estruturação de ontologias</vt:lpstr>
      <vt:lpstr>Tipos de ontologias</vt:lpstr>
      <vt:lpstr>Quanto à Função</vt:lpstr>
      <vt:lpstr>Quanto ao Grau de formalismo</vt:lpstr>
      <vt:lpstr>Quanto à Aplicação</vt:lpstr>
      <vt:lpstr>Quanto à Estrutura</vt:lpstr>
      <vt:lpstr>Quanto ao Conteúdo</vt:lpstr>
      <vt:lpstr>Metodologias</vt:lpstr>
      <vt:lpstr>Ontologia de domínio</vt:lpstr>
      <vt:lpstr>Ontologia formal</vt:lpstr>
      <vt:lpstr>  Ontologias de Fundamentação</vt:lpstr>
      <vt:lpstr>Ontologia de fundamentação</vt:lpstr>
      <vt:lpstr>Ontologia de fundamentação</vt:lpstr>
      <vt:lpstr>Ontologias de Fundamentação</vt:lpstr>
      <vt:lpstr>Ontologias</vt:lpstr>
      <vt:lpstr>  Ontologia, Terminologia e Mapas conceituais</vt:lpstr>
      <vt:lpstr>Apresentação do PowerPoint</vt:lpstr>
      <vt:lpstr>Exemplo de Ontologia</vt:lpstr>
      <vt:lpstr>WordNet  http://wordnet.princeton.edu/</vt:lpstr>
      <vt:lpstr>Hierarquia semântica</vt:lpstr>
      <vt:lpstr>  Ontologias x Classificações</vt:lpstr>
      <vt:lpstr>Passos para criar uma ontologia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Sistemas de Organização do Conhecimento</vt:lpstr>
      <vt:lpstr>Apresentação do PowerPoint</vt:lpstr>
      <vt:lpstr>Tesauro conceitual </vt:lpstr>
      <vt:lpstr>Apresentação do PowerPoint</vt:lpstr>
      <vt:lpstr>Elementos do tesauro conceitual</vt:lpstr>
      <vt:lpstr>Qual abordagem para construir uma ontologia?</vt:lpstr>
      <vt:lpstr>Referências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Ontologias e Topic Maps</dc:title>
  <dc:creator>Vania</dc:creator>
  <cp:lastModifiedBy>Biblioteca</cp:lastModifiedBy>
  <cp:revision>227</cp:revision>
  <dcterms:created xsi:type="dcterms:W3CDTF">2018-06-17T21:41:32Z</dcterms:created>
  <dcterms:modified xsi:type="dcterms:W3CDTF">2020-11-23T16:29:57Z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1046-10.1.0.5707</vt:lpwstr>
  </property>
</Properties>
</file>