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57" r:id="rId2"/>
    <p:sldId id="363" r:id="rId3"/>
    <p:sldId id="494" r:id="rId4"/>
    <p:sldId id="488" r:id="rId5"/>
    <p:sldId id="487" r:id="rId6"/>
    <p:sldId id="490" r:id="rId7"/>
    <p:sldId id="491" r:id="rId8"/>
    <p:sldId id="492" r:id="rId9"/>
    <p:sldId id="495" r:id="rId10"/>
    <p:sldId id="496" r:id="rId11"/>
    <p:sldId id="467" r:id="rId12"/>
    <p:sldId id="468" r:id="rId13"/>
    <p:sldId id="469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0" r:id="rId22"/>
    <p:sldId id="482" r:id="rId23"/>
    <p:sldId id="483" r:id="rId24"/>
    <p:sldId id="484" r:id="rId25"/>
    <p:sldId id="485" r:id="rId26"/>
    <p:sldId id="486" r:id="rId27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C0C0C0"/>
    <a:srgbClr val="FFFF99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673" autoAdjust="0"/>
  </p:normalViewPr>
  <p:slideViewPr>
    <p:cSldViewPr snapToGrid="0" showGuides="1">
      <p:cViewPr varScale="1">
        <p:scale>
          <a:sx n="74" d="100"/>
          <a:sy n="74" d="100"/>
        </p:scale>
        <p:origin x="533" y="58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Liquidação Swap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Plan1!$A$2:$A$13</c:f>
              <c:numCache>
                <c:formatCode>General</c:formatCode>
                <c:ptCount val="12"/>
                <c:pt idx="0">
                  <c:v>1.8</c:v>
                </c:pt>
                <c:pt idx="1">
                  <c:v>1.9</c:v>
                </c:pt>
                <c:pt idx="2">
                  <c:v>2</c:v>
                </c:pt>
                <c:pt idx="3">
                  <c:v>2.1</c:v>
                </c:pt>
                <c:pt idx="4">
                  <c:v>2.2000000000000002</c:v>
                </c:pt>
                <c:pt idx="5">
                  <c:v>2.2999999999999998</c:v>
                </c:pt>
                <c:pt idx="6">
                  <c:v>2.4</c:v>
                </c:pt>
                <c:pt idx="7">
                  <c:v>2.5</c:v>
                </c:pt>
                <c:pt idx="8">
                  <c:v>2.6</c:v>
                </c:pt>
                <c:pt idx="9">
                  <c:v>2.7</c:v>
                </c:pt>
                <c:pt idx="10">
                  <c:v>2.8</c:v>
                </c:pt>
                <c:pt idx="11">
                  <c:v>2.9</c:v>
                </c:pt>
              </c:numCache>
            </c:numRef>
          </c:xVal>
          <c:yVal>
            <c:numRef>
              <c:f>Plan1!$B$2:$B$13</c:f>
              <c:numCache>
                <c:formatCode>#,##0</c:formatCode>
                <c:ptCount val="12"/>
                <c:pt idx="0">
                  <c:v>-943784.30999347917</c:v>
                </c:pt>
                <c:pt idx="1">
                  <c:v>-740372.60499311704</c:v>
                </c:pt>
                <c:pt idx="2">
                  <c:v>-536960.89999275457</c:v>
                </c:pt>
                <c:pt idx="3">
                  <c:v>-333549.1949923925</c:v>
                </c:pt>
                <c:pt idx="4">
                  <c:v>-130137.48999202995</c:v>
                </c:pt>
                <c:pt idx="5">
                  <c:v>73274.215008331637</c:v>
                </c:pt>
                <c:pt idx="6">
                  <c:v>276685.92000869417</c:v>
                </c:pt>
                <c:pt idx="7">
                  <c:v>480097.62500905665</c:v>
                </c:pt>
                <c:pt idx="8">
                  <c:v>683509.33000941831</c:v>
                </c:pt>
                <c:pt idx="9">
                  <c:v>886921.03500978183</c:v>
                </c:pt>
                <c:pt idx="10">
                  <c:v>1090332.7400101423</c:v>
                </c:pt>
                <c:pt idx="11">
                  <c:v>1293744.4450105058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7760912"/>
        <c:axId val="-977760368"/>
      </c:scatterChart>
      <c:valAx>
        <c:axId val="-977760912"/>
        <c:scaling>
          <c:orientation val="minMax"/>
          <c:max val="3"/>
          <c:min val="1.8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400" dirty="0" err="1" smtClean="0">
                    <a:solidFill>
                      <a:srgbClr val="000000"/>
                    </a:solidFill>
                  </a:rPr>
                  <a:t>ptax</a:t>
                </a:r>
                <a:endParaRPr lang="pt-BR" sz="2400" dirty="0">
                  <a:solidFill>
                    <a:srgbClr val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7760368"/>
        <c:crosses val="autoZero"/>
        <c:crossBetween val="midCat"/>
      </c:valAx>
      <c:valAx>
        <c:axId val="-97776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>
                    <a:solidFill>
                      <a:srgbClr val="000000"/>
                    </a:solidFill>
                  </a:rPr>
                  <a:t>Valor de liquidação</a:t>
                </a:r>
                <a:r>
                  <a:rPr lang="pt-BR" sz="2000" baseline="0" dirty="0" smtClean="0">
                    <a:solidFill>
                      <a:srgbClr val="000000"/>
                    </a:solidFill>
                  </a:rPr>
                  <a:t> do swap</a:t>
                </a:r>
                <a:endParaRPr lang="pt-BR" sz="2000" dirty="0">
                  <a:solidFill>
                    <a:srgbClr val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81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7760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463651-8224-4714-98EB-29B3B4EAD3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69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E45937-7775-414D-A3D7-C4EAE623C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0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636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322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199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91C0-B8F2-42F5-A8A8-32B9DD310F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0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C034E-81F3-47FC-B9D4-73141FE1BF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39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59E76-B108-4869-A3A6-B10AE9C20E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9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2584-E05A-4089-A576-EFB85C928A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82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2A142-D0BC-45F1-9663-947859ED6F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632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81666-BD46-4EE7-A0CA-D68201F3C8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213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08373-1858-4B70-A32C-1B16767AA1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83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7C1A5-FD7F-4B92-970E-CAA59DE23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6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EBDD5-0622-4A58-B6CB-584302930A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39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A3910-E660-496F-97EB-CDA9CB0939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66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476B5-C0E7-4F1E-ADE8-1EC312FF31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3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94AEA-FB23-46E5-A653-EC801F8FB6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47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2B09-BB54-4CA9-9DFE-B449915F0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0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EEE44-587B-47C0-96ED-521D947703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18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6C3CB-371C-4C19-BE62-0BEBB1C38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8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CB9D237B-7DFA-4626-9E52-9801C7C39A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18228" y="1576416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</a:t>
            </a:r>
          </a:p>
          <a:p>
            <a:pPr marL="0" indent="0" algn="ctr" eaLnBrk="1" hangingPunct="1">
              <a:buNone/>
            </a:pPr>
            <a:endParaRPr lang="pt-BR" altLang="pt-BR" sz="18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10%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860880" y="1570917"/>
            <a:ext cx="1226561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102" y="1582752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4" name="Seta para a esquerda 3"/>
          <p:cNvSpPr/>
          <p:nvPr/>
        </p:nvSpPr>
        <p:spPr>
          <a:xfrm>
            <a:off x="203200" y="2050589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2050589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970914" y="198074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726550" y="215346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894120" y="1625410"/>
            <a:ext cx="130535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+ 1,5%</a:t>
            </a:r>
          </a:p>
          <a:p>
            <a:pPr marL="0" indent="0" algn="ctr" eaLnBrk="1" hangingPunct="1">
              <a:buNone/>
            </a:pPr>
            <a:endParaRPr lang="pt-BR" altLang="pt-BR" sz="18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0" name="Seta para a esquerda 29"/>
          <p:cNvSpPr/>
          <p:nvPr/>
        </p:nvSpPr>
        <p:spPr>
          <a:xfrm>
            <a:off x="2832284" y="1963547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1" name="Seta para a esquerda 30"/>
          <p:cNvSpPr/>
          <p:nvPr/>
        </p:nvSpPr>
        <p:spPr>
          <a:xfrm rot="10800000">
            <a:off x="2774989" y="2136266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2" name="Bisel 31"/>
          <p:cNvSpPr/>
          <p:nvPr/>
        </p:nvSpPr>
        <p:spPr>
          <a:xfrm>
            <a:off x="3811732" y="1821142"/>
            <a:ext cx="1158240" cy="548800"/>
          </a:xfrm>
          <a:prstGeom prst="beve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1732" y="1897819"/>
            <a:ext cx="11074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96520" y="736847"/>
            <a:ext cx="3352800" cy="5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0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Inserindo um banco ....</a:t>
            </a:r>
          </a:p>
        </p:txBody>
      </p:sp>
      <p:sp>
        <p:nvSpPr>
          <p:cNvPr id="2" name="Bisel 1"/>
          <p:cNvSpPr/>
          <p:nvPr/>
        </p:nvSpPr>
        <p:spPr>
          <a:xfrm>
            <a:off x="1540651" y="1819210"/>
            <a:ext cx="127796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4046" y="1864618"/>
            <a:ext cx="1152846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0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" name="Bisel 7"/>
          <p:cNvSpPr/>
          <p:nvPr/>
        </p:nvSpPr>
        <p:spPr>
          <a:xfrm>
            <a:off x="6106160" y="1826910"/>
            <a:ext cx="1686246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32244" y="1889029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108573"/>
              </p:ext>
            </p:extLst>
          </p:nvPr>
        </p:nvGraphicFramePr>
        <p:xfrm>
          <a:off x="27102" y="3132639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68510"/>
              </p:ext>
            </p:extLst>
          </p:nvPr>
        </p:nvGraphicFramePr>
        <p:xfrm>
          <a:off x="27102" y="3114838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80669"/>
              </p:ext>
            </p:extLst>
          </p:nvPr>
        </p:nvGraphicFramePr>
        <p:xfrm>
          <a:off x="23558" y="3114838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- 9,00% a.a.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9,00</a:t>
                      </a: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% a.a</a:t>
                      </a:r>
                      <a:r>
                        <a:rPr lang="pt-BR" sz="1800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+ (VC + 1,50% a.a.)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1,50% a.a.)</a:t>
                      </a:r>
                      <a:endParaRPr lang="pt-BR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</a:t>
                      </a:r>
                      <a:r>
                        <a:rPr lang="pt-BR" sz="1800" b="1" baseline="0" smtClean="0"/>
                        <a:t>,00% a.a</a:t>
                      </a:r>
                      <a:r>
                        <a:rPr lang="pt-BR" sz="1800" b="1" baseline="0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="1" baseline="0" dirty="0" smtClean="0">
                          <a:solidFill>
                            <a:srgbClr val="FF0000"/>
                          </a:solidFill>
                        </a:rPr>
                        <a:t> 2,66% a.a.)</a:t>
                      </a:r>
                      <a:endParaRPr lang="pt-B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- (VC +</a:t>
                      </a:r>
                      <a:r>
                        <a:rPr lang="pt-BR" sz="1800" baseline="0" dirty="0" smtClean="0">
                          <a:solidFill>
                            <a:srgbClr val="FF0000"/>
                          </a:solidFill>
                        </a:rPr>
                        <a:t> 4,09% a.a.)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1,43% a.a.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3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4" grpId="0" animBg="1"/>
      <p:bldP spid="13" grpId="0" animBg="1"/>
      <p:bldP spid="14" grpId="0" animBg="1"/>
      <p:bldP spid="15" grpId="0" animBg="1"/>
      <p:bldP spid="23" grpId="0"/>
      <p:bldP spid="30" grpId="0" animBg="1"/>
      <p:bldP spid="31" grpId="0" animBg="1"/>
      <p:bldP spid="32" grpId="0" animBg="1"/>
      <p:bldP spid="33" grpId="0"/>
      <p:bldP spid="37" grpId="0"/>
      <p:bldP spid="2" grpId="0" animBg="1"/>
      <p:bldP spid="142338" grpId="0" build="p"/>
      <p:bldP spid="8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2861"/>
            <a:ext cx="9144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em € o equivalente a R$ 100 milhões em títulos no seu país para financiar um investimento no Brasil.</a:t>
            </a: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713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brasileira A emitiu R$ 100 milhões em títulos (debêntures) no Brasil para financiar um investimento na Alemanha. Esta empresa A recebe em € (investimento) e paga em R$ (financiamento dos títulos).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outro lado, uma empresa alemã B emitiu </a:t>
            </a:r>
            <a:r>
              <a:rPr lang="pt-B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emitiu</a:t>
            </a: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€ o equivalente a R$ 100 </a:t>
            </a: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milhões em títulos no seu país para financiar um investimento no Brasil.</a:t>
            </a:r>
          </a:p>
          <a:p>
            <a:pPr algn="just"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A recebe € na Alemanha pelo investimento e paga o financiamento em R$.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Empresa B recebe R$ no Brasil pelo investimento e paga o financiamento em €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cada empresa consiga captar fundos no país de origem a uma taxa de juros inferior a que teria de pagar se decidisse captar fundos no outro país, onde vai investir.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empresas estão expostas ao risco cambial. 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proteger</a:t>
            </a:r>
            <a:r>
              <a:rPr lang="pt-BR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Ambas se encontram e combinam trocar (SWAP) os fluxos de caixa numa data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estabelecida, isto é: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A recebe € na Alemanha pelo investimento e os repassa à empresa B para que esta liquide o seu financiamento em € feito naquele país.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 B recebe R$ no Brasil pelo investimento e os repassa à empresa A para que esta liquide o seu financiamento em 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9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1760" y="132080"/>
            <a:ext cx="8890000" cy="401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Admita que uma empresa esteja avaliando um financiamento de capital de giro junto a dois bancos: A e B. Um terceiro banco, o banco C, oferece uma operação de swap. As condições oferecidas são: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A: taxa pré‐fixada = 15,5%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B: taxa pós‐fixada = 5,0% a.a. + variação cambial </a:t>
            </a: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t-B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Banco C:  swap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a empresa deverá fazer? Qual será seu resultado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78711" y="2389304"/>
            <a:ext cx="333595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cobra = 7,5% a.a.de juros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 = variação cambial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1760" y="4312471"/>
            <a:ext cx="8890000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empresa tomadora de recursos para capital de giro ao aceitar as propostas dos bancos B e C, incorrerá no custo financeiro de: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7,5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+ 5% = 12,5% a.a.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é uma taxa pré‐fixada 3 pp inferior à cobrada pelo banco A.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2488559" y="2500132"/>
            <a:ext cx="136452" cy="78707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SWAP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pt-BR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Lista de Exercícios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499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7390" y="75411"/>
            <a:ext cx="8710367" cy="673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empresa, em 28/05, possui uma dívida de R$ 1 milhão indexada a 100% do DI, a ser pago em 34 dias corridos e deseja converter sua dívida para uma taxa prefixada. Dado que a taxa para um swap de 34 dias corridos é negociada na Bolsa por 21,48% a.a., calcule o resultado do swap, supondo que 100% do DI efetivo no período (34 dias) tenham sido 3%. (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corridos e ano comercial, isto é, ano com 360 dias)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1,03 = - R$ 1.030.000,00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 = 1.000.000 x (1+0,2148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(34/360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= R$ 1.018.546,85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R$ 1.030.000,00 - R$ 1.018.546,85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= R$ 11.453,15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R$ 11.453,15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0829" y="1"/>
            <a:ext cx="8891571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fundo de investimento referenciado em DI possui em sua carteira títulos do governo prefixados no montante de R$ 1 milhão, com vencimento em 33 dias corridos. O gestor deste fundo espera um aumento da taxa básica de juros e deseja proteger a carteira, trocando seu investimento pré-fixado por pós-fixado. Dado que a taxa para um swap de 33 dias corridos é negociada na Bolsa por 19,20% a.a. calcule o resultado do swap, sabendo que 100% do DI efetivo no período foi de 2,0%. (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corridos e ano comercial, isto é, ano com 360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1.000.000 x 1,02 = R$ 1.020.000,00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1.000.000 x (1+0,1920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(33/360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= R$ 1.016.229,95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R$ 1.020.000,00 - R$ 1.016.229,95 =</a:t>
            </a:r>
          </a:p>
          <a:p>
            <a:pPr marL="228600" algn="just"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= R$ 3.770,05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R$ 3.770,05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94268" y="52435"/>
            <a:ext cx="8974318" cy="6716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R$ 10 milhões indexada a 100% do DI, a ser paga em 181 dias corridos (126 dias úteis) e deseja converter sua dívida, através de um swap, para prefixada. Dado que a taxa do swap de 126 dias úteis é de 26,65% a.a. e a taxa de DI efetivo no período foi de 14%, o fluxo deste swap no vencimento será: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</a:t>
            </a:r>
            <a:r>
              <a:rPr lang="pt-BR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para o swap considerar os dias úteis e ano com 252 dias úteis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- 10.000.000 x (1 + 14%) = - R$ 11.400.000,00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+ 11.400.000,00 - 10.000.000 x (1 + 26,65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r>
              <a:rPr lang="pt-BR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(126/252</a:t>
            </a:r>
            <a:r>
              <a:rPr lang="pt-BR" sz="20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= R$ 146.111,78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R$ 11.400.000,00 + R$ 146.111,78 = - R$ 11.253.888,22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R$ 146.111,78            b) R$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11.253.888,22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67" y="1819364"/>
            <a:ext cx="5584007" cy="8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3122" y="131975"/>
            <a:ext cx="8929278" cy="661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uma empresa que, em uma determinada data, possui ativo de R$ 10 milhões a 100% do DI, a ser recebido em 34 dias corridos e deseja que este ativo seja indexado ao dólar. Dado que a taxa para um swap de 34 dias corridos é de 31,15% a.a., a taxa de DI efetivo foi de 2% e a variação cambial foi de 1%, o fluxo deste swap no vencimento é o seguinte:</a:t>
            </a: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é o resultado do swap? (</a:t>
            </a:r>
            <a:r>
              <a:rPr lang="pt-BR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quando se tem variação cambial utiliza-se juros simples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final para a empresa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R$ 10.000.000 * (1 + 2%) = R$ 10.200.000,00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R$ 10.200.000,00 + 10.000.000 *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1,01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 [1 + 31,15% * 			* (</a:t>
            </a:r>
            <a:r>
              <a:rPr lang="pt-B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 = R$ 197.136,39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R$ 10.200.000,00 + R$ 197.136,39 = R$ 10.397.136,39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R$ 197.136,39        b) R$ 10.397.136,39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361" y="1997921"/>
            <a:ext cx="6405199" cy="91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8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240" y="142240"/>
            <a:ext cx="8879840" cy="6342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R$ 5.000.000,00, com vencimento em 90 dias, a 100% do DI, e deseja realizar um swap DI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Dados: Banco paga 14,8% a.a. (360 dias corridos), contra 100% do DI e recebe 16,2% a.a. (360 dias corridos), contra 100% do DI. Vale salientar que nesses 90 dias, a taxa efetiva do DI foi de 3,80%.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+ 5.000.000 x (1 + 3,8%) = R$ 5.190.000,00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- 5.190.000,00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5.000.000*(1+0,148)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			= -5.190.000,00 + 5.175.537,70 = - R$ 14.462,30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R$ 5.190.000,00 – 14.462,30 = R$ 5.175.537,70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- R$ 14.462,30            b) R$ 5.175.537,70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6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Swap </a:t>
            </a:r>
            <a:r>
              <a:rPr lang="pt-BR" altLang="pt-BR" dirty="0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dirty="0">
              <a:solidFill>
                <a:srgbClr val="000000"/>
              </a:solidFill>
            </a:endParaRPr>
          </a:p>
          <a:p>
            <a:pPr eaLnBrk="1" hangingPunct="1"/>
            <a:r>
              <a:rPr lang="pt-BR" dirty="0" smtClean="0">
                <a:solidFill>
                  <a:srgbClr val="000000"/>
                </a:solidFill>
              </a:rPr>
              <a:t>No mercado de swap, negocia-se a troca de rentabilidade entre dois bens (mercadorias ou ativos financeiros).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3200" y="172721"/>
            <a:ext cx="8717280" cy="589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tem uma dívida de R$ 3.000.000,00, com vencimento em 120 dias, a uma variação cambial +8% a.a., e deseja realizar um swap dólar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15,8% a.a. (taxa efetiva para 360 dias corridos). Dados: Nesses 120 dias, a variação cambial efetiva foi de 9%. Pergunta-se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devedor?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120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da dívida = 3.000.000 x 1,09 x [1 + (0,08 x (120/360)] =  			   = - R$ 3.357.200,00</a:t>
            </a:r>
            <a:endParaRPr lang="pt-B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 x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1,09)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[</a:t>
            </a:r>
            <a:r>
              <a:rPr lang="pt-BR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3.000.000*(1+0,158)</a:t>
            </a:r>
            <a:r>
              <a:rPr lang="pt-BR" sz="21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(120/360</a:t>
            </a:r>
            <a:r>
              <a:rPr lang="pt-BR" sz="21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=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+ 3.357.200,00 – 3.150.340,10 =  R$ 206.859,90</a:t>
            </a:r>
            <a:endParaRPr lang="pt-B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- R$ 3.357.200,00 + </a:t>
            </a:r>
            <a:r>
              <a:rPr lang="pt-BR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119.659,90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2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R$ </a:t>
            </a:r>
            <a:r>
              <a:rPr lang="pt-BR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3.237.540,10</a:t>
            </a:r>
            <a:endParaRPr lang="pt-B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R$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119.659,90          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- R$ 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3.237.540,10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51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possui ativo de R$ 9.000.000,00, com vencimento em 90 dias, a 100% do DI, e deseja realizar um swap DI x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Dados: Banco paga 15,9% a.a. (360 dias corridos), contra 100% do DI e recebe 16,2% a.a. (360 dias corridos), contra 100% do DI. Vale salientar que nesses 90 dias, a taxa efetiva do CDI foi de 5,80%. Responda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do swap para o investidor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valor líquido recebido após esses 90 dias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do Ativo = + 9.000.000 x (1 + 5,8%) = R$ 9.522.000,00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- 9.522.000,00 + [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9.000.000*(1+0,159)</a:t>
            </a:r>
            <a:r>
              <a:rPr lang="pt-BR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(90/360</a:t>
            </a:r>
            <a:r>
              <a:rPr lang="pt-BR" sz="24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 	                          = -9.522.000 + 9.338.204,24 = - R$ 183.795,76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Final = R$ 9.522.000,00 – R$ 183.795,76 =                             	                          =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a) - R$ 183.795,76            b) R$ 9.338.204,24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5742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8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R$ 2 milhões indexada a 100% do DI, a ser pago em 34 dias corridos e deseja converter sua dívida para um referencial prefixado. Dado que a taxa para um swap de 34 dias corridos é negociada na Bolsa por 21,48% a.a. calcule o resultado do swap, supondo que 100% do DI efetivo no período (34 dias) tenham sido 2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CDI = 2.000.000 x 1,02 = - R$ 2.040.000,00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da taxa da Bolsa = 2.000.000 x (1+0,2148)^(</a:t>
            </a:r>
            <a:r>
              <a:rPr lang="pt-B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34/360</a:t>
            </a: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          	                                             = R$ 2.037.093,69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 do Swap = R$ 2.040.000,00 - R$ 2.037.093,69 =                     	                                =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Resposta: R$ 2.906,31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US$ 5 milhões, com juros de 8% a.a., para vencer após um ano. A empresa deseja se proteger da variação cambial e, assim, faz um contrato de swap. Nesse contrato, o banco fica ativo em taxa pré-fixada de 26% a.a. e a empresa fica ativa em variação cambial + juros de 8% a.a., por um ano.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(taxa de câmbio) inicial do contrato estava em             R$ 3,00/US$.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desvalorização do Real, em que a taxa de câmbio atingisse R$ 3,80/US$ em um ano, a liquidação financeira do swap seria em qual valor? Quem pagaria para quem?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valorização do Real, em que a taxa de câmbio atingisse R$ 2,50/US$ em um ano, a liquidação financeira do swap seria em qual valor? Quem pagaria para quem? </a:t>
            </a:r>
          </a:p>
        </p:txBody>
      </p:sp>
    </p:spTree>
    <p:extLst>
      <p:ext uri="{BB962C8B-B14F-4D97-AF65-F5344CB8AC3E}">
        <p14:creationId xmlns:p14="http://schemas.microsoft.com/office/powerpoint/2010/main" val="3328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 startAt="2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quer apostar na alta do dólar e um banco não acredita nisso. Desse modo, celebram um contrato de swap no valor nocional de R$ 4,4 milhões. Nesse contrato, o banco fica ativo em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fixada de 20% e a empresa fica ativa em variação cambial + juros de 7% a.a., por três meses.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inicial do contrato estava em R$ 2,20/US$ e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em R$ 2,30/US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resultado financeiro para o especulador (investidor)?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equilíbrio?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38863"/>
              </p:ext>
            </p:extLst>
          </p:nvPr>
        </p:nvGraphicFramePr>
        <p:xfrm>
          <a:off x="504334" y="175260"/>
          <a:ext cx="8135332" cy="6507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8786"/>
                <a:gridCol w="2246480"/>
                <a:gridCol w="1968500"/>
                <a:gridCol w="2251566"/>
              </a:tblGrid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Ptax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Juros </a:t>
                      </a:r>
                      <a:r>
                        <a:rPr lang="pt-BR" sz="2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pré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VC + 7</a:t>
                      </a:r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Liquidação Swap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-738.589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-943.784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-535.178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-740.373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-331.766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-536.961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-128.354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-333.549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75.058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-130.137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2,263977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2800" b="0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278.469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73.274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481.881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276.686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685.293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480.098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888.704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683.509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1.092.116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886.921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1.295.528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1.090.333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205.195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1.498.939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1.293.744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Análise de sensibilidade</a:t>
            </a:r>
            <a:endParaRPr lang="pt-BR" dirty="0">
              <a:solidFill>
                <a:srgbClr val="000000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83429"/>
              </p:ext>
            </p:extLst>
          </p:nvPr>
        </p:nvGraphicFramePr>
        <p:xfrm>
          <a:off x="254000" y="1168400"/>
          <a:ext cx="8597900" cy="54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o explicativo retangular 9"/>
          <p:cNvSpPr/>
          <p:nvPr/>
        </p:nvSpPr>
        <p:spPr>
          <a:xfrm>
            <a:off x="3987800" y="3008313"/>
            <a:ext cx="850900" cy="457200"/>
          </a:xfrm>
          <a:prstGeom prst="wedgeRectCallout">
            <a:avLst>
              <a:gd name="adj1" fmla="val 22451"/>
              <a:gd name="adj2" fmla="val 7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2,264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611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2553"/>
            <a:ext cx="8229600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A </a:t>
            </a:r>
            <a:r>
              <a:rPr lang="pt-BR" altLang="pt-BR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dirty="0" smtClean="0">
                <a:solidFill>
                  <a:srgbClr val="0000FF"/>
                </a:solidFill>
                <a:sym typeface="Symbol" panose="05050102010706020507" pitchFamily="18" charset="2"/>
              </a:rPr>
              <a:t>, uma empresa exportadora de soja, necessita de US$ 5 milhões em financiamento. Ela possui linha de crédito já aprovada </a:t>
            </a:r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no Banco JP Morgan e no Banco do Est. Rio Grande do Sul.</a:t>
            </a:r>
            <a:endParaRPr lang="pt-BR" altLang="pt-BR" dirty="0" smtClean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dirty="0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Internacional, empresa exportadora de café, também necessita de US$ 5 milhões em financiamento, mas possui crédito somente no Banco Citibank.</a:t>
            </a:r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24685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57" y="0"/>
            <a:ext cx="8024486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13659" y="4611009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13659" y="5831027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1878495" y="3297128"/>
            <a:ext cx="2882041" cy="2253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92427" y="5746233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04206" y="4526215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14" y="0"/>
            <a:ext cx="7848772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94369" y="5725057"/>
            <a:ext cx="6202017" cy="168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283592" y="4105923"/>
            <a:ext cx="6202017" cy="168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1927679" y="3202860"/>
            <a:ext cx="711826" cy="1168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71322" y="4011697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Internacional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1914" y="5640263"/>
            <a:ext cx="138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solidFill>
                  <a:srgbClr val="0000FF"/>
                </a:solidFill>
              </a:rPr>
              <a:t>Sojex</a:t>
            </a:r>
            <a:endParaRPr lang="pt-B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1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01433"/>
            <a:ext cx="8310880" cy="46418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rgbClr val="FF0000"/>
                </a:solidFill>
                <a:sym typeface="Symbol" panose="05050102010706020507" pitchFamily="18" charset="2"/>
              </a:rPr>
              <a:t>A Internacional acredita que ocorrerá valorização cambial e prefere financiamentos com taxas flutuantes.</a:t>
            </a:r>
          </a:p>
          <a:p>
            <a:pPr eaLnBrk="1" hangingPunct="1"/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Já a </a:t>
            </a:r>
            <a:r>
              <a:rPr lang="pt-BR" altLang="pt-BR" dirty="0" err="1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dirty="0">
                <a:solidFill>
                  <a:srgbClr val="0000FF"/>
                </a:solidFill>
                <a:sym typeface="Symbol" panose="05050102010706020507" pitchFamily="18" charset="2"/>
              </a:rPr>
              <a:t> prefere juros fixos.</a:t>
            </a: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endParaRPr lang="pt-BR" altLang="pt-B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As empresas decidem captar na fonte que possuem vantagens comparativas e realizar swap. Como?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52772"/>
              </p:ext>
            </p:extLst>
          </p:nvPr>
        </p:nvGraphicFramePr>
        <p:xfrm>
          <a:off x="457200" y="348488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2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2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" y="2590799"/>
            <a:ext cx="4389120" cy="1584961"/>
          </a:xfrm>
        </p:spPr>
        <p:txBody>
          <a:bodyPr/>
          <a:lstStyle/>
          <a:p>
            <a:pPr eaLnBrk="1" hangingPunct="1"/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A </a:t>
            </a:r>
            <a:r>
              <a:rPr lang="pt-BR" altLang="pt-BR" sz="28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Sojexp</a:t>
            </a:r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 toma empréstimo a taxa flutuante.</a:t>
            </a:r>
            <a:endParaRPr lang="pt-BR" altLang="pt-BR" sz="280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28338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63440" y="2600959"/>
            <a:ext cx="4358640" cy="157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A Internacional toma empréstimo a taxa fixa.</a:t>
            </a:r>
            <a:endParaRPr lang="pt-BR" altLang="pt-BR" sz="2800" kern="0" dirty="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1600" y="4048125"/>
            <a:ext cx="8920480" cy="153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As empresas fazem um contrato para garantir a troca de indexadores:</a:t>
            </a:r>
          </a:p>
          <a:p>
            <a:pPr lvl="1" eaLnBrk="1" hangingPunct="1"/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A Internacional aceita pagar </a:t>
            </a:r>
            <a:r>
              <a:rPr lang="pt-BR" altLang="pt-BR" kern="0" dirty="0" err="1">
                <a:solidFill>
                  <a:srgbClr val="000000"/>
                </a:solidFill>
                <a:sym typeface="Symbol" panose="05050102010706020507" pitchFamily="18" charset="2"/>
              </a:rPr>
              <a:t>Sojexp</a:t>
            </a:r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variação cambial + 1,5%; e,</a:t>
            </a:r>
          </a:p>
          <a:p>
            <a:pPr lvl="1" eaLnBrk="1" hangingPunct="1"/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A </a:t>
            </a:r>
            <a:r>
              <a:rPr lang="pt-BR" altLang="pt-BR" kern="0" dirty="0" err="1">
                <a:solidFill>
                  <a:srgbClr val="000000"/>
                </a:solidFill>
                <a:sym typeface="Symbol" panose="05050102010706020507" pitchFamily="18" charset="2"/>
              </a:rPr>
              <a:t>Sojexp</a:t>
            </a:r>
            <a:r>
              <a:rPr lang="pt-BR" altLang="pt-BR" kern="0" dirty="0">
                <a:solidFill>
                  <a:srgbClr val="000000"/>
                </a:solidFill>
                <a:sym typeface="Symbol" panose="05050102010706020507" pitchFamily="18" charset="2"/>
              </a:rPr>
              <a:t> aceita pagar para </a:t>
            </a:r>
            <a:r>
              <a:rPr lang="pt-BR" altLang="pt-BR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Internacional taxa de juros fixas de 9%.</a:t>
            </a:r>
            <a:endParaRPr lang="pt-BR" altLang="pt-BR" kern="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31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5386058" y="3007201"/>
            <a:ext cx="225552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22318"/>
              </p:ext>
            </p:extLst>
          </p:nvPr>
        </p:nvGraphicFramePr>
        <p:xfrm>
          <a:off x="538480" y="1127761"/>
          <a:ext cx="82296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1040"/>
                <a:gridCol w="2204720"/>
                <a:gridCol w="40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Empresa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Fixas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smtClean="0"/>
                        <a:t>Taxas Flutuantes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Sojexp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20,41% a.a.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Var. Cambial</a:t>
                      </a:r>
                      <a:r>
                        <a:rPr lang="pt-BR" sz="2400" baseline="0" dirty="0" smtClean="0"/>
                        <a:t> + 3,12% a.a.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Internacional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10,16% a.a.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Var. Cambial</a:t>
                      </a:r>
                      <a:r>
                        <a:rPr lang="pt-BR" sz="2400" baseline="0" dirty="0" smtClean="0">
                          <a:solidFill>
                            <a:srgbClr val="FF0000"/>
                          </a:solidFill>
                        </a:rPr>
                        <a:t> + 4,09% a.a.</a:t>
                      </a:r>
                      <a:endParaRPr lang="pt-BR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06378" y="3012758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31578" y="2671603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1,5%</a:t>
            </a:r>
          </a:p>
          <a:p>
            <a:pPr marL="0" indent="0" algn="ctr" eaLnBrk="1" hangingPunct="1">
              <a:buNone/>
            </a:pPr>
            <a:endParaRPr lang="pt-BR" altLang="pt-BR" sz="22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</p:txBody>
      </p:sp>
      <p:sp>
        <p:nvSpPr>
          <p:cNvPr id="2" name="Bisel 1"/>
          <p:cNvSpPr/>
          <p:nvPr/>
        </p:nvSpPr>
        <p:spPr>
          <a:xfrm>
            <a:off x="1738618" y="2999501"/>
            <a:ext cx="22555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31378" y="3007201"/>
            <a:ext cx="1315720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8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8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577057" y="2666365"/>
            <a:ext cx="1425544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2852" y="2620803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74526"/>
              </p:ext>
            </p:extLst>
          </p:nvPr>
        </p:nvGraphicFramePr>
        <p:xfrm>
          <a:off x="108459" y="4024388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60779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ta para a esquerda 3"/>
          <p:cNvSpPr/>
          <p:nvPr/>
        </p:nvSpPr>
        <p:spPr>
          <a:xfrm>
            <a:off x="203200" y="3230880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3230880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009378" y="316103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019538" y="3333751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00635"/>
              </p:ext>
            </p:extLst>
          </p:nvPr>
        </p:nvGraphicFramePr>
        <p:xfrm>
          <a:off x="108459" y="4011726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Custo de captação</a:t>
                      </a:r>
                      <a:r>
                        <a:rPr lang="pt-BR" sz="2000" baseline="0" dirty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40406"/>
              </p:ext>
            </p:extLst>
          </p:nvPr>
        </p:nvGraphicFramePr>
        <p:xfrm>
          <a:off x="109498" y="4004806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Custo de captação</a:t>
                      </a:r>
                      <a:r>
                        <a:rPr lang="pt-BR" sz="2000" baseline="0" dirty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59241"/>
              </p:ext>
            </p:extLst>
          </p:nvPr>
        </p:nvGraphicFramePr>
        <p:xfrm>
          <a:off x="108459" y="4002781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72022"/>
              </p:ext>
            </p:extLst>
          </p:nvPr>
        </p:nvGraphicFramePr>
        <p:xfrm>
          <a:off x="108459" y="4005704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- 20</a:t>
                      </a:r>
                      <a:r>
                        <a:rPr lang="pt-BR" sz="2000" baseline="0" dirty="0" smtClean="0"/>
                        <a:t>,41%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4,09% a.a.)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16971"/>
              </p:ext>
            </p:extLst>
          </p:nvPr>
        </p:nvGraphicFramePr>
        <p:xfrm>
          <a:off x="108459" y="4016499"/>
          <a:ext cx="886968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49936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/>
                        <a:t>Sojexp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Internacional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Custo de captação</a:t>
                      </a:r>
                      <a:r>
                        <a:rPr lang="pt-BR" sz="2000" baseline="0" smtClean="0"/>
                        <a:t> inicial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Taxa fixa depois do Swap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- 9,00%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+ 9% a.a</a:t>
                      </a:r>
                      <a:r>
                        <a:rPr lang="pt-BR" sz="2000" dirty="0"/>
                        <a:t>.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smtClean="0"/>
                        <a:t>Taxa flutuante depois do Swap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+ (VC + 1,50% a.a.)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1,50% a.a.)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mtClean="0"/>
                        <a:t>Resultado Final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</a:t>
                      </a:r>
                      <a:r>
                        <a:rPr lang="pt-BR" sz="2000" b="1" baseline="0" dirty="0" smtClean="0"/>
                        <a:t> 10,62%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(VC +</a:t>
                      </a:r>
                      <a:r>
                        <a:rPr lang="pt-BR" sz="2000" b="1" baseline="0" dirty="0" smtClean="0"/>
                        <a:t> 2,66% a.a.)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Alternativa</a:t>
                      </a:r>
                      <a:r>
                        <a:rPr lang="pt-BR" sz="2000" baseline="0" smtClean="0"/>
                        <a:t> no mercado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- 20</a:t>
                      </a:r>
                      <a:r>
                        <a:rPr lang="pt-BR" sz="2000" baseline="0" dirty="0" smtClean="0"/>
                        <a:t>,41%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- (VC +</a:t>
                      </a:r>
                      <a:r>
                        <a:rPr lang="pt-BR" sz="2000" baseline="0" dirty="0" smtClean="0"/>
                        <a:t> 4,09% a.a.)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Redução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9,79%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1,43% a.a.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  <p:bldP spid="2" grpId="0" animBg="1"/>
      <p:bldP spid="142338" grpId="0" build="p"/>
      <p:bldP spid="9" grpId="0"/>
      <p:bldP spid="10" grpId="0"/>
      <p:bldP spid="4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18228" y="1576416"/>
            <a:ext cx="179832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</a:t>
            </a:r>
          </a:p>
          <a:p>
            <a:pPr marL="0" indent="0" algn="ctr" eaLnBrk="1" hangingPunct="1">
              <a:buNone/>
            </a:pPr>
            <a:endParaRPr lang="pt-BR" altLang="pt-BR" sz="18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10%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860880" y="1570917"/>
            <a:ext cx="1226561" cy="11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10,16%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102" y="1582752"/>
            <a:ext cx="1752600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3,12%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4" name="Seta para a esquerda 3"/>
          <p:cNvSpPr/>
          <p:nvPr/>
        </p:nvSpPr>
        <p:spPr>
          <a:xfrm>
            <a:off x="203200" y="2050589"/>
            <a:ext cx="1504938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 rot="10800000">
            <a:off x="7672058" y="2050589"/>
            <a:ext cx="1306081" cy="9144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970914" y="198074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726550" y="2153460"/>
            <a:ext cx="1346200" cy="110489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4894120" y="1625410"/>
            <a:ext cx="1305350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1800" kern="0" dirty="0">
                <a:solidFill>
                  <a:srgbClr val="000000"/>
                </a:solidFill>
                <a:sym typeface="Symbol" panose="05050102010706020507" pitchFamily="18" charset="2"/>
              </a:rPr>
              <a:t>VC + 1,5%</a:t>
            </a:r>
          </a:p>
          <a:p>
            <a:pPr marL="0" indent="0" algn="ctr" eaLnBrk="1" hangingPunct="1">
              <a:buNone/>
            </a:pPr>
            <a:endParaRPr lang="pt-BR" altLang="pt-BR" sz="18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1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9%</a:t>
            </a:r>
          </a:p>
          <a:p>
            <a:pPr marL="0" indent="0" algn="ctr" eaLnBrk="1" hangingPunct="1">
              <a:buNone/>
            </a:pPr>
            <a:endParaRPr lang="pt-BR" altLang="pt-BR" sz="14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0" name="Seta para a esquerda 29"/>
          <p:cNvSpPr/>
          <p:nvPr/>
        </p:nvSpPr>
        <p:spPr>
          <a:xfrm>
            <a:off x="2832284" y="1963547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1" name="Seta para a esquerda 30"/>
          <p:cNvSpPr/>
          <p:nvPr/>
        </p:nvSpPr>
        <p:spPr>
          <a:xfrm rot="10800000">
            <a:off x="2774989" y="2136266"/>
            <a:ext cx="995680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2" name="Bisel 31"/>
          <p:cNvSpPr/>
          <p:nvPr/>
        </p:nvSpPr>
        <p:spPr>
          <a:xfrm>
            <a:off x="3811732" y="1821142"/>
            <a:ext cx="1158240" cy="548800"/>
          </a:xfrm>
          <a:prstGeom prst="beve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811732" y="1897819"/>
            <a:ext cx="11074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0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96520" y="736847"/>
            <a:ext cx="3352800" cy="5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0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Inserindo um banco ....</a:t>
            </a:r>
          </a:p>
        </p:txBody>
      </p:sp>
      <p:sp>
        <p:nvSpPr>
          <p:cNvPr id="2" name="Bisel 1"/>
          <p:cNvSpPr/>
          <p:nvPr/>
        </p:nvSpPr>
        <p:spPr>
          <a:xfrm>
            <a:off x="1540651" y="1819210"/>
            <a:ext cx="127796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4046" y="1864618"/>
            <a:ext cx="1152846" cy="54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Sojexp</a:t>
            </a:r>
            <a:endParaRPr lang="pt-BR" altLang="pt-BR" sz="20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8" name="Bisel 7"/>
          <p:cNvSpPr/>
          <p:nvPr/>
        </p:nvSpPr>
        <p:spPr>
          <a:xfrm>
            <a:off x="6106160" y="1826910"/>
            <a:ext cx="1686246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32244" y="1889029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0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Internacional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90871"/>
              </p:ext>
            </p:extLst>
          </p:nvPr>
        </p:nvGraphicFramePr>
        <p:xfrm>
          <a:off x="27102" y="3132639"/>
          <a:ext cx="9086419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2129"/>
                <a:gridCol w="2226095"/>
                <a:gridCol w="2267704"/>
                <a:gridCol w="22104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Sojexp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Banco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Internacional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Custo i</a:t>
                      </a:r>
                      <a:r>
                        <a:rPr lang="pt-BR" sz="1800" baseline="0" smtClean="0"/>
                        <a:t>nicial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+ 3,12% a.a.)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- 10,16%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Tx fixa</a:t>
                      </a:r>
                      <a:r>
                        <a:rPr lang="pt-BR" sz="1800" baseline="0" smtClean="0"/>
                        <a:t> – </a:t>
                      </a:r>
                      <a:r>
                        <a:rPr lang="pt-BR" sz="180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+ 10,00%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+ 0,50%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Tx</a:t>
                      </a:r>
                      <a:r>
                        <a:rPr lang="pt-BR" sz="1800" dirty="0" smtClean="0"/>
                        <a:t> fixa</a:t>
                      </a:r>
                      <a:r>
                        <a:rPr lang="pt-BR" sz="1800" baseline="0" dirty="0" smtClean="0"/>
                        <a:t> – </a:t>
                      </a:r>
                      <a:r>
                        <a:rPr lang="pt-BR" sz="1800" dirty="0" smtClean="0"/>
                        <a:t>Swap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- 9,00%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+</a:t>
                      </a:r>
                      <a:r>
                        <a:rPr lang="pt-BR" sz="1800" baseline="0" dirty="0" smtClean="0"/>
                        <a:t> 9,00</a:t>
                      </a:r>
                      <a:r>
                        <a:rPr lang="pt-BR" sz="1800" dirty="0" smtClean="0"/>
                        <a:t>% a.a</a:t>
                      </a:r>
                      <a:r>
                        <a:rPr lang="pt-BR" sz="1800" dirty="0"/>
                        <a:t>.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smtClean="0"/>
                        <a:t>Tx flutuante – Swap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 (VC + 1,50% a.a.)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 (VC +</a:t>
                      </a:r>
                      <a:r>
                        <a:rPr lang="pt-BR" sz="1800" baseline="0" dirty="0" smtClean="0"/>
                        <a:t> 1,50% a.a.)</a:t>
                      </a:r>
                      <a:endParaRPr lang="pt-B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Resultado Final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- 12</a:t>
                      </a:r>
                      <a:r>
                        <a:rPr lang="pt-BR" sz="1800" b="1" baseline="0" dirty="0" smtClean="0"/>
                        <a:t>,62%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mtClean="0"/>
                        <a:t>2</a:t>
                      </a:r>
                      <a:r>
                        <a:rPr lang="pt-BR" sz="1800" b="1" baseline="0" smtClean="0"/>
                        <a:t>,00% a.a</a:t>
                      </a:r>
                      <a:r>
                        <a:rPr lang="pt-BR" sz="1800" b="1" baseline="0" dirty="0" smtClean="0"/>
                        <a:t>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- (VC +</a:t>
                      </a:r>
                      <a:r>
                        <a:rPr lang="pt-BR" sz="1800" b="1" baseline="0" dirty="0" smtClean="0"/>
                        <a:t> 2,66% a.a.)</a:t>
                      </a:r>
                      <a:endParaRPr lang="pt-BR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smtClean="0"/>
                        <a:t>Alternativa</a:t>
                      </a:r>
                      <a:r>
                        <a:rPr lang="pt-BR" sz="1800" baseline="0" smtClean="0"/>
                        <a:t> mercado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- 20</a:t>
                      </a:r>
                      <a:r>
                        <a:rPr lang="pt-BR" sz="1800" baseline="0" dirty="0" smtClean="0"/>
                        <a:t>,41% a.a.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- (VC +</a:t>
                      </a:r>
                      <a:r>
                        <a:rPr lang="pt-BR" sz="1800" baseline="0" dirty="0" smtClean="0"/>
                        <a:t> 4,09% a.a.)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Redução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7,79% a.a.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1,43% a.a.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41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4" grpId="0" animBg="1"/>
      <p:bldP spid="13" grpId="0" animBg="1"/>
      <p:bldP spid="14" grpId="0" animBg="1"/>
      <p:bldP spid="15" grpId="0" animBg="1"/>
      <p:bldP spid="23" grpId="0"/>
      <p:bldP spid="30" grpId="0" animBg="1"/>
      <p:bldP spid="31" grpId="0" animBg="1"/>
      <p:bldP spid="32" grpId="0" animBg="1"/>
      <p:bldP spid="33" grpId="0"/>
      <p:bldP spid="37" grpId="0"/>
      <p:bldP spid="2" grpId="0" animBg="1"/>
      <p:bldP spid="142338" grpId="0" build="p"/>
      <p:bldP spid="8" grpId="0" animBg="1"/>
      <p:bldP spid="5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13441</TotalTime>
  <Words>3039</Words>
  <Application>Microsoft Office PowerPoint</Application>
  <PresentationFormat>Apresentação na tela (4:3)</PresentationFormat>
  <Paragraphs>425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Lucida Sans Unicode</vt:lpstr>
      <vt:lpstr>Symbol</vt:lpstr>
      <vt:lpstr>Tahoma</vt:lpstr>
      <vt:lpstr>Times New Roman</vt:lpstr>
      <vt:lpstr>Design padrão</vt:lpstr>
      <vt:lpstr>Apresentação do PowerPoint</vt:lpstr>
      <vt:lpstr>Swap</vt:lpstr>
      <vt:lpstr>Swap</vt:lpstr>
      <vt:lpstr>Apresentação do PowerPoint</vt:lpstr>
      <vt:lpstr>Apresentação do PowerPoint</vt:lpstr>
      <vt:lpstr>Swap</vt:lpstr>
      <vt:lpstr>Swap</vt:lpstr>
      <vt:lpstr>Swap</vt:lpstr>
      <vt:lpstr>Swap</vt:lpstr>
      <vt:lpstr>Swap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sensibilidade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174</cp:revision>
  <cp:lastPrinted>2017-06-29T10:41:36Z</cp:lastPrinted>
  <dcterms:created xsi:type="dcterms:W3CDTF">2005-10-15T00:30:50Z</dcterms:created>
  <dcterms:modified xsi:type="dcterms:W3CDTF">2020-05-07T13:02:52Z</dcterms:modified>
</cp:coreProperties>
</file>