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51"/>
  </p:notesMasterIdLst>
  <p:sldIdLst>
    <p:sldId id="256" r:id="rId2"/>
    <p:sldId id="387" r:id="rId3"/>
    <p:sldId id="386" r:id="rId4"/>
    <p:sldId id="388" r:id="rId5"/>
    <p:sldId id="389" r:id="rId6"/>
    <p:sldId id="385" r:id="rId7"/>
    <p:sldId id="390" r:id="rId8"/>
    <p:sldId id="395" r:id="rId9"/>
    <p:sldId id="396" r:id="rId10"/>
    <p:sldId id="394" r:id="rId11"/>
    <p:sldId id="398" r:id="rId12"/>
    <p:sldId id="401" r:id="rId13"/>
    <p:sldId id="399" r:id="rId14"/>
    <p:sldId id="400" r:id="rId15"/>
    <p:sldId id="402" r:id="rId16"/>
    <p:sldId id="376" r:id="rId17"/>
    <p:sldId id="377" r:id="rId18"/>
    <p:sldId id="378" r:id="rId19"/>
    <p:sldId id="380" r:id="rId20"/>
    <p:sldId id="381" r:id="rId21"/>
    <p:sldId id="379" r:id="rId22"/>
    <p:sldId id="382" r:id="rId23"/>
    <p:sldId id="383" r:id="rId24"/>
    <p:sldId id="393" r:id="rId25"/>
    <p:sldId id="392" r:id="rId26"/>
    <p:sldId id="391" r:id="rId27"/>
    <p:sldId id="403" r:id="rId28"/>
    <p:sldId id="332" r:id="rId29"/>
    <p:sldId id="405" r:id="rId30"/>
    <p:sldId id="313" r:id="rId31"/>
    <p:sldId id="315" r:id="rId32"/>
    <p:sldId id="335" r:id="rId33"/>
    <p:sldId id="343" r:id="rId34"/>
    <p:sldId id="344" r:id="rId35"/>
    <p:sldId id="408" r:id="rId36"/>
    <p:sldId id="406" r:id="rId37"/>
    <p:sldId id="407" r:id="rId38"/>
    <p:sldId id="409" r:id="rId39"/>
    <p:sldId id="345" r:id="rId40"/>
    <p:sldId id="346" r:id="rId41"/>
    <p:sldId id="347" r:id="rId42"/>
    <p:sldId id="348" r:id="rId43"/>
    <p:sldId id="356" r:id="rId44"/>
    <p:sldId id="358" r:id="rId45"/>
    <p:sldId id="357" r:id="rId46"/>
    <p:sldId id="360" r:id="rId47"/>
    <p:sldId id="361" r:id="rId48"/>
    <p:sldId id="362" r:id="rId49"/>
    <p:sldId id="410" r:id="rId50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2" autoAdjust="0"/>
    <p:restoredTop sz="97170" autoAdjust="0"/>
  </p:normalViewPr>
  <p:slideViewPr>
    <p:cSldViewPr>
      <p:cViewPr>
        <p:scale>
          <a:sx n="50" d="100"/>
          <a:sy n="50" d="100"/>
        </p:scale>
        <p:origin x="-2166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4"/>
    </p:cViewPr>
  </p:sorterViewPr>
  <p:notesViewPr>
    <p:cSldViewPr>
      <p:cViewPr varScale="1">
        <p:scale>
          <a:sx n="41" d="100"/>
          <a:sy n="41" d="100"/>
        </p:scale>
        <p:origin x="-147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22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B4EB869-B0DA-4057-A31B-DD814505F1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6ED913-EB13-4F93-A147-B103828E17A5}" type="slidenum">
              <a:rPr lang="pt-BR"/>
              <a:pPr/>
              <a:t>1</a:t>
            </a:fld>
            <a:endParaRPr lang="pt-BR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390BCC-C63E-46AE-A7CF-E2A1745FE181}" type="slidenum">
              <a:rPr lang="pt-BR"/>
              <a:pPr/>
              <a:t>11</a:t>
            </a:fld>
            <a:endParaRPr lang="pt-BR"/>
          </a:p>
        </p:txBody>
      </p:sp>
      <p:sp>
        <p:nvSpPr>
          <p:cNvPr id="5427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54276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88645" tIns="44325" rIns="88645" bIns="44325"/>
          <a:lstStyle/>
          <a:p>
            <a:endParaRPr lang="pt-BR" smtClean="0"/>
          </a:p>
        </p:txBody>
      </p:sp>
      <p:sp>
        <p:nvSpPr>
          <p:cNvPr id="54277" name="Espaço Reservado para Cabeçalho 3"/>
          <p:cNvSpPr txBox="1">
            <a:spLocks noGrp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40" tIns="0" rIns="18340" bIns="0"/>
          <a:lstStyle/>
          <a:p>
            <a:pPr defTabSz="881063"/>
            <a:r>
              <a:rPr kumimoji="1" lang="en-US" sz="900" i="1">
                <a:latin typeface="Tahoma" pitchFamily="34" charset="0"/>
                <a:cs typeface="Arial" charset="0"/>
              </a:rPr>
              <a:t>*</a:t>
            </a:r>
            <a:endParaRPr kumimoji="1" lang="en-US" sz="1100" i="1">
              <a:latin typeface="Tahoma" pitchFamily="34" charset="0"/>
              <a:cs typeface="Arial" charset="0"/>
            </a:endParaRPr>
          </a:p>
        </p:txBody>
      </p:sp>
      <p:sp>
        <p:nvSpPr>
          <p:cNvPr id="54278" name="Espaço Reservado para Data 4"/>
          <p:cNvSpPr txBox="1">
            <a:spLocks noGrp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40" tIns="0" rIns="18340" bIns="0"/>
          <a:lstStyle/>
          <a:p>
            <a:pPr algn="r" defTabSz="881063"/>
            <a:r>
              <a:rPr kumimoji="1" lang="en-US" sz="900" i="1">
                <a:latin typeface="Tahoma" pitchFamily="34" charset="0"/>
                <a:cs typeface="Arial" charset="0"/>
              </a:rPr>
              <a:t>16/7/96</a:t>
            </a:r>
            <a:endParaRPr kumimoji="1" lang="en-US" sz="1100" i="1">
              <a:latin typeface="Tahoma" pitchFamily="34" charset="0"/>
              <a:cs typeface="Arial" charset="0"/>
            </a:endParaRPr>
          </a:p>
        </p:txBody>
      </p:sp>
      <p:sp>
        <p:nvSpPr>
          <p:cNvPr id="54279" name="Espaço Reservado para Rodapé 5"/>
          <p:cNvSpPr txBox="1">
            <a:spLocks noGrp="1"/>
          </p:cNvSpPr>
          <p:nvPr/>
        </p:nvSpPr>
        <p:spPr bwMode="auto">
          <a:xfrm>
            <a:off x="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40" tIns="0" rIns="18340" bIns="0" anchor="b"/>
          <a:lstStyle/>
          <a:p>
            <a:pPr defTabSz="881063"/>
            <a:r>
              <a:rPr kumimoji="1" lang="en-US" sz="900" i="1">
                <a:latin typeface="Tahoma" pitchFamily="34" charset="0"/>
                <a:cs typeface="Arial" charset="0"/>
              </a:rPr>
              <a:t>*</a:t>
            </a:r>
            <a:endParaRPr kumimoji="1" lang="en-US" sz="1100" i="1">
              <a:latin typeface="Tahoma" pitchFamily="34" charset="0"/>
              <a:cs typeface="Arial" charset="0"/>
            </a:endParaRPr>
          </a:p>
        </p:txBody>
      </p:sp>
      <p:sp>
        <p:nvSpPr>
          <p:cNvPr id="54280" name="Espaço Reservado para Número de Slide 6"/>
          <p:cNvSpPr txBox="1">
            <a:spLocks noGrp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40" tIns="0" rIns="18340" bIns="0" anchor="b"/>
          <a:lstStyle/>
          <a:p>
            <a:pPr algn="r" defTabSz="881063"/>
            <a:r>
              <a:rPr kumimoji="1" lang="en-US" sz="900" i="1">
                <a:latin typeface="Tahoma" pitchFamily="34" charset="0"/>
                <a:cs typeface="Arial" charset="0"/>
              </a:rPr>
              <a:t>##</a:t>
            </a:r>
            <a:endParaRPr kumimoji="1" lang="en-US" sz="1100" i="1"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7FF839-FA19-435B-B87D-4AEDDEE834F7}" type="slidenum">
              <a:rPr lang="pt-BR"/>
              <a:pPr/>
              <a:t>12</a:t>
            </a:fld>
            <a:endParaRPr lang="pt-BR"/>
          </a:p>
        </p:txBody>
      </p:sp>
      <p:sp>
        <p:nvSpPr>
          <p:cNvPr id="5529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55300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88645" tIns="44325" rIns="88645" bIns="44325"/>
          <a:lstStyle/>
          <a:p>
            <a:endParaRPr lang="pt-BR" smtClean="0"/>
          </a:p>
        </p:txBody>
      </p:sp>
      <p:sp>
        <p:nvSpPr>
          <p:cNvPr id="55301" name="Espaço Reservado para Cabeçalho 3"/>
          <p:cNvSpPr txBox="1">
            <a:spLocks noGrp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40" tIns="0" rIns="18340" bIns="0"/>
          <a:lstStyle/>
          <a:p>
            <a:pPr defTabSz="881063"/>
            <a:r>
              <a:rPr kumimoji="1" lang="en-US" sz="900" i="1">
                <a:latin typeface="Tahoma" pitchFamily="34" charset="0"/>
                <a:cs typeface="Arial" charset="0"/>
              </a:rPr>
              <a:t>*</a:t>
            </a:r>
            <a:endParaRPr kumimoji="1" lang="en-US" sz="1100" i="1">
              <a:latin typeface="Tahoma" pitchFamily="34" charset="0"/>
              <a:cs typeface="Arial" charset="0"/>
            </a:endParaRPr>
          </a:p>
        </p:txBody>
      </p:sp>
      <p:sp>
        <p:nvSpPr>
          <p:cNvPr id="55302" name="Espaço Reservado para Data 4"/>
          <p:cNvSpPr txBox="1">
            <a:spLocks noGrp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40" tIns="0" rIns="18340" bIns="0"/>
          <a:lstStyle/>
          <a:p>
            <a:pPr algn="r" defTabSz="881063"/>
            <a:r>
              <a:rPr kumimoji="1" lang="en-US" sz="900" i="1">
                <a:latin typeface="Tahoma" pitchFamily="34" charset="0"/>
                <a:cs typeface="Arial" charset="0"/>
              </a:rPr>
              <a:t>16/7/96</a:t>
            </a:r>
            <a:endParaRPr kumimoji="1" lang="en-US" sz="1100" i="1">
              <a:latin typeface="Tahoma" pitchFamily="34" charset="0"/>
              <a:cs typeface="Arial" charset="0"/>
            </a:endParaRPr>
          </a:p>
        </p:txBody>
      </p:sp>
      <p:sp>
        <p:nvSpPr>
          <p:cNvPr id="55303" name="Espaço Reservado para Rodapé 5"/>
          <p:cNvSpPr txBox="1">
            <a:spLocks noGrp="1"/>
          </p:cNvSpPr>
          <p:nvPr/>
        </p:nvSpPr>
        <p:spPr bwMode="auto">
          <a:xfrm>
            <a:off x="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40" tIns="0" rIns="18340" bIns="0" anchor="b"/>
          <a:lstStyle/>
          <a:p>
            <a:pPr defTabSz="881063"/>
            <a:r>
              <a:rPr kumimoji="1" lang="en-US" sz="900" i="1">
                <a:latin typeface="Tahoma" pitchFamily="34" charset="0"/>
                <a:cs typeface="Arial" charset="0"/>
              </a:rPr>
              <a:t>*</a:t>
            </a:r>
            <a:endParaRPr kumimoji="1" lang="en-US" sz="1100" i="1">
              <a:latin typeface="Tahoma" pitchFamily="34" charset="0"/>
              <a:cs typeface="Arial" charset="0"/>
            </a:endParaRPr>
          </a:p>
        </p:txBody>
      </p:sp>
      <p:sp>
        <p:nvSpPr>
          <p:cNvPr id="55304" name="Espaço Reservado para Número de Slide 6"/>
          <p:cNvSpPr txBox="1">
            <a:spLocks noGrp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40" tIns="0" rIns="18340" bIns="0" anchor="b"/>
          <a:lstStyle/>
          <a:p>
            <a:pPr algn="r" defTabSz="881063"/>
            <a:r>
              <a:rPr kumimoji="1" lang="en-US" sz="900" i="1">
                <a:latin typeface="Tahoma" pitchFamily="34" charset="0"/>
                <a:cs typeface="Arial" charset="0"/>
              </a:rPr>
              <a:t>##</a:t>
            </a:r>
            <a:endParaRPr kumimoji="1" lang="en-US" sz="1100" i="1"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F10CB4-5B49-494F-A4E1-1376A9DA19A5}" type="slidenum">
              <a:rPr lang="pt-BR"/>
              <a:pPr/>
              <a:t>13</a:t>
            </a:fld>
            <a:endParaRPr lang="pt-BR"/>
          </a:p>
        </p:txBody>
      </p:sp>
      <p:sp>
        <p:nvSpPr>
          <p:cNvPr id="5632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56324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88645" tIns="44325" rIns="88645" bIns="44325"/>
          <a:lstStyle/>
          <a:p>
            <a:endParaRPr lang="pt-BR" smtClean="0"/>
          </a:p>
        </p:txBody>
      </p:sp>
      <p:sp>
        <p:nvSpPr>
          <p:cNvPr id="56325" name="Espaço Reservado para Cabeçalho 3"/>
          <p:cNvSpPr txBox="1">
            <a:spLocks noGrp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40" tIns="0" rIns="18340" bIns="0"/>
          <a:lstStyle/>
          <a:p>
            <a:pPr defTabSz="881063"/>
            <a:r>
              <a:rPr kumimoji="1" lang="en-US" sz="900" i="1">
                <a:latin typeface="Tahoma" pitchFamily="34" charset="0"/>
                <a:cs typeface="Arial" charset="0"/>
              </a:rPr>
              <a:t>*</a:t>
            </a:r>
            <a:endParaRPr kumimoji="1" lang="en-US" sz="1100" i="1">
              <a:latin typeface="Tahoma" pitchFamily="34" charset="0"/>
              <a:cs typeface="Arial" charset="0"/>
            </a:endParaRPr>
          </a:p>
        </p:txBody>
      </p:sp>
      <p:sp>
        <p:nvSpPr>
          <p:cNvPr id="56326" name="Espaço Reservado para Data 4"/>
          <p:cNvSpPr txBox="1">
            <a:spLocks noGrp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40" tIns="0" rIns="18340" bIns="0"/>
          <a:lstStyle/>
          <a:p>
            <a:pPr algn="r" defTabSz="881063"/>
            <a:r>
              <a:rPr kumimoji="1" lang="en-US" sz="900" i="1">
                <a:latin typeface="Tahoma" pitchFamily="34" charset="0"/>
                <a:cs typeface="Arial" charset="0"/>
              </a:rPr>
              <a:t>16/7/96</a:t>
            </a:r>
            <a:endParaRPr kumimoji="1" lang="en-US" sz="1100" i="1">
              <a:latin typeface="Tahoma" pitchFamily="34" charset="0"/>
              <a:cs typeface="Arial" charset="0"/>
            </a:endParaRPr>
          </a:p>
        </p:txBody>
      </p:sp>
      <p:sp>
        <p:nvSpPr>
          <p:cNvPr id="56327" name="Espaço Reservado para Rodapé 5"/>
          <p:cNvSpPr txBox="1">
            <a:spLocks noGrp="1"/>
          </p:cNvSpPr>
          <p:nvPr/>
        </p:nvSpPr>
        <p:spPr bwMode="auto">
          <a:xfrm>
            <a:off x="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40" tIns="0" rIns="18340" bIns="0" anchor="b"/>
          <a:lstStyle/>
          <a:p>
            <a:pPr defTabSz="881063"/>
            <a:r>
              <a:rPr kumimoji="1" lang="en-US" sz="900" i="1">
                <a:latin typeface="Tahoma" pitchFamily="34" charset="0"/>
                <a:cs typeface="Arial" charset="0"/>
              </a:rPr>
              <a:t>*</a:t>
            </a:r>
            <a:endParaRPr kumimoji="1" lang="en-US" sz="1100" i="1">
              <a:latin typeface="Tahoma" pitchFamily="34" charset="0"/>
              <a:cs typeface="Arial" charset="0"/>
            </a:endParaRPr>
          </a:p>
        </p:txBody>
      </p:sp>
      <p:sp>
        <p:nvSpPr>
          <p:cNvPr id="56328" name="Espaço Reservado para Número de Slide 6"/>
          <p:cNvSpPr txBox="1">
            <a:spLocks noGrp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40" tIns="0" rIns="18340" bIns="0" anchor="b"/>
          <a:lstStyle/>
          <a:p>
            <a:pPr algn="r" defTabSz="881063"/>
            <a:r>
              <a:rPr kumimoji="1" lang="en-US" sz="900" i="1">
                <a:latin typeface="Tahoma" pitchFamily="34" charset="0"/>
                <a:cs typeface="Arial" charset="0"/>
              </a:rPr>
              <a:t>##</a:t>
            </a:r>
            <a:endParaRPr kumimoji="1" lang="en-US" sz="1100" i="1"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EE68F3-7D29-405C-9808-F7C6B7DE2BC8}" type="slidenum">
              <a:rPr lang="pt-BR"/>
              <a:pPr/>
              <a:t>14</a:t>
            </a:fld>
            <a:endParaRPr lang="pt-BR"/>
          </a:p>
        </p:txBody>
      </p:sp>
      <p:sp>
        <p:nvSpPr>
          <p:cNvPr id="5734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57348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88645" tIns="44325" rIns="88645" bIns="44325"/>
          <a:lstStyle/>
          <a:p>
            <a:endParaRPr lang="pt-BR" smtClean="0"/>
          </a:p>
        </p:txBody>
      </p:sp>
      <p:sp>
        <p:nvSpPr>
          <p:cNvPr id="57349" name="Espaço Reservado para Cabeçalho 3"/>
          <p:cNvSpPr txBox="1">
            <a:spLocks noGrp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40" tIns="0" rIns="18340" bIns="0"/>
          <a:lstStyle/>
          <a:p>
            <a:pPr defTabSz="881063"/>
            <a:r>
              <a:rPr kumimoji="1" lang="en-US" sz="900" i="1">
                <a:latin typeface="Tahoma" pitchFamily="34" charset="0"/>
                <a:cs typeface="Arial" charset="0"/>
              </a:rPr>
              <a:t>*</a:t>
            </a:r>
            <a:endParaRPr kumimoji="1" lang="en-US" sz="1100" i="1">
              <a:latin typeface="Tahoma" pitchFamily="34" charset="0"/>
              <a:cs typeface="Arial" charset="0"/>
            </a:endParaRPr>
          </a:p>
        </p:txBody>
      </p:sp>
      <p:sp>
        <p:nvSpPr>
          <p:cNvPr id="57350" name="Espaço Reservado para Data 4"/>
          <p:cNvSpPr txBox="1">
            <a:spLocks noGrp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40" tIns="0" rIns="18340" bIns="0"/>
          <a:lstStyle/>
          <a:p>
            <a:pPr algn="r" defTabSz="881063"/>
            <a:r>
              <a:rPr kumimoji="1" lang="en-US" sz="900" i="1">
                <a:latin typeface="Tahoma" pitchFamily="34" charset="0"/>
                <a:cs typeface="Arial" charset="0"/>
              </a:rPr>
              <a:t>16/7/96</a:t>
            </a:r>
            <a:endParaRPr kumimoji="1" lang="en-US" sz="1100" i="1">
              <a:latin typeface="Tahoma" pitchFamily="34" charset="0"/>
              <a:cs typeface="Arial" charset="0"/>
            </a:endParaRPr>
          </a:p>
        </p:txBody>
      </p:sp>
      <p:sp>
        <p:nvSpPr>
          <p:cNvPr id="57351" name="Espaço Reservado para Rodapé 5"/>
          <p:cNvSpPr txBox="1">
            <a:spLocks noGrp="1"/>
          </p:cNvSpPr>
          <p:nvPr/>
        </p:nvSpPr>
        <p:spPr bwMode="auto">
          <a:xfrm>
            <a:off x="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40" tIns="0" rIns="18340" bIns="0" anchor="b"/>
          <a:lstStyle/>
          <a:p>
            <a:pPr defTabSz="881063"/>
            <a:r>
              <a:rPr kumimoji="1" lang="en-US" sz="900" i="1">
                <a:latin typeface="Tahoma" pitchFamily="34" charset="0"/>
                <a:cs typeface="Arial" charset="0"/>
              </a:rPr>
              <a:t>*</a:t>
            </a:r>
            <a:endParaRPr kumimoji="1" lang="en-US" sz="1100" i="1">
              <a:latin typeface="Tahoma" pitchFamily="34" charset="0"/>
              <a:cs typeface="Arial" charset="0"/>
            </a:endParaRPr>
          </a:p>
        </p:txBody>
      </p:sp>
      <p:sp>
        <p:nvSpPr>
          <p:cNvPr id="57352" name="Espaço Reservado para Número de Slide 6"/>
          <p:cNvSpPr txBox="1">
            <a:spLocks noGrp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40" tIns="0" rIns="18340" bIns="0" anchor="b"/>
          <a:lstStyle/>
          <a:p>
            <a:pPr algn="r" defTabSz="881063"/>
            <a:r>
              <a:rPr kumimoji="1" lang="en-US" sz="900" i="1">
                <a:latin typeface="Tahoma" pitchFamily="34" charset="0"/>
                <a:cs typeface="Arial" charset="0"/>
              </a:rPr>
              <a:t>##</a:t>
            </a:r>
            <a:endParaRPr kumimoji="1" lang="en-US" sz="1100" i="1"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7671E7-5E35-419B-BD07-8AED87A87096}" type="slidenum">
              <a:rPr lang="pt-BR"/>
              <a:pPr/>
              <a:t>30</a:t>
            </a:fld>
            <a:endParaRPr lang="pt-BR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7162-A146-4973-92E3-14DDF52DCD7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13D1C-2DDD-4CCA-976F-41165FB435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5867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3405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798D5-ED19-481B-88DE-8B9D8763A7B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E4D4C-A7D6-41F3-A429-E42B792AE1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4E085-370E-4288-88CA-F93BEA2820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670DD-3F06-4F5E-967F-A913CB44A9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79329-D7AD-45A8-9839-E7AB10B498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CFAB2-89A5-4C99-8E41-E7B8CA06DC4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0870C-1A76-4674-AD17-4D4F182955E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C1C12-BAEB-4E8C-B283-0D8785CEBC0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DAC42-172D-469D-B01D-3535009A97A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366963 h 1492"/>
              <a:gd name="T2" fmla="*/ 0 w 3625"/>
              <a:gd name="T3" fmla="*/ 0 h 1492"/>
              <a:gd name="T4" fmla="*/ 271463 w 3625"/>
              <a:gd name="T5" fmla="*/ 4763 h 1492"/>
              <a:gd name="T6" fmla="*/ 563563 w 3625"/>
              <a:gd name="T7" fmla="*/ 14288 h 1492"/>
              <a:gd name="T8" fmla="*/ 792163 w 3625"/>
              <a:gd name="T9" fmla="*/ 33338 h 1492"/>
              <a:gd name="T10" fmla="*/ 1031875 w 3625"/>
              <a:gd name="T11" fmla="*/ 57150 h 1492"/>
              <a:gd name="T12" fmla="*/ 1284288 w 3625"/>
              <a:gd name="T13" fmla="*/ 85725 h 1492"/>
              <a:gd name="T14" fmla="*/ 1519238 w 3625"/>
              <a:gd name="T15" fmla="*/ 123825 h 1492"/>
              <a:gd name="T16" fmla="*/ 1776413 w 3625"/>
              <a:gd name="T17" fmla="*/ 166688 h 1492"/>
              <a:gd name="T18" fmla="*/ 2001838 w 3625"/>
              <a:gd name="T19" fmla="*/ 211138 h 1492"/>
              <a:gd name="T20" fmla="*/ 2287588 w 3625"/>
              <a:gd name="T21" fmla="*/ 277813 h 1492"/>
              <a:gd name="T22" fmla="*/ 2536825 w 3625"/>
              <a:gd name="T23" fmla="*/ 344488 h 1492"/>
              <a:gd name="T24" fmla="*/ 2798763 w 3625"/>
              <a:gd name="T25" fmla="*/ 427038 h 1492"/>
              <a:gd name="T26" fmla="*/ 2995613 w 3625"/>
              <a:gd name="T27" fmla="*/ 488950 h 1492"/>
              <a:gd name="T28" fmla="*/ 3309938 w 3625"/>
              <a:gd name="T29" fmla="*/ 609600 h 1492"/>
              <a:gd name="T30" fmla="*/ 3540125 w 3625"/>
              <a:gd name="T31" fmla="*/ 704850 h 1492"/>
              <a:gd name="T32" fmla="*/ 3898900 w 3625"/>
              <a:gd name="T33" fmla="*/ 868363 h 1492"/>
              <a:gd name="T34" fmla="*/ 4232275 w 3625"/>
              <a:gd name="T35" fmla="*/ 1050925 h 1492"/>
              <a:gd name="T36" fmla="*/ 4538663 w 3625"/>
              <a:gd name="T37" fmla="*/ 1247775 h 1492"/>
              <a:gd name="T38" fmla="*/ 4835525 w 3625"/>
              <a:gd name="T39" fmla="*/ 1460500 h 1492"/>
              <a:gd name="T40" fmla="*/ 5068888 w 3625"/>
              <a:gd name="T41" fmla="*/ 1647825 h 1492"/>
              <a:gd name="T42" fmla="*/ 5289550 w 3625"/>
              <a:gd name="T43" fmla="*/ 1854200 h 1492"/>
              <a:gd name="T44" fmla="*/ 5461000 w 3625"/>
              <a:gd name="T45" fmla="*/ 2032000 h 1492"/>
              <a:gd name="T46" fmla="*/ 5594350 w 3625"/>
              <a:gd name="T47" fmla="*/ 2190750 h 1492"/>
              <a:gd name="T48" fmla="*/ 5753100 w 3625"/>
              <a:gd name="T49" fmla="*/ 2366963 h 1492"/>
              <a:gd name="T50" fmla="*/ 5727700 w 3625"/>
              <a:gd name="T51" fmla="*/ 2366963 h 1492"/>
              <a:gd name="T52" fmla="*/ 0 w 3625"/>
              <a:gd name="T53" fmla="*/ 2366963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4314825 w 5143"/>
              <a:gd name="T1" fmla="*/ 642938 h 1902"/>
              <a:gd name="T2" fmla="*/ 3914775 w 5143"/>
              <a:gd name="T3" fmla="*/ 528638 h 1902"/>
              <a:gd name="T4" fmla="*/ 3495675 w 5143"/>
              <a:gd name="T5" fmla="*/ 414338 h 1902"/>
              <a:gd name="T6" fmla="*/ 3062288 w 5143"/>
              <a:gd name="T7" fmla="*/ 314325 h 1902"/>
              <a:gd name="T8" fmla="*/ 2690813 w 5143"/>
              <a:gd name="T9" fmla="*/ 242888 h 1902"/>
              <a:gd name="T10" fmla="*/ 2276475 w 5143"/>
              <a:gd name="T11" fmla="*/ 176213 h 1902"/>
              <a:gd name="T12" fmla="*/ 1885950 w 5143"/>
              <a:gd name="T13" fmla="*/ 119063 h 1902"/>
              <a:gd name="T14" fmla="*/ 1519238 w 5143"/>
              <a:gd name="T15" fmla="*/ 76200 h 1902"/>
              <a:gd name="T16" fmla="*/ 1185863 w 5143"/>
              <a:gd name="T17" fmla="*/ 47625 h 1902"/>
              <a:gd name="T18" fmla="*/ 795338 w 5143"/>
              <a:gd name="T19" fmla="*/ 23813 h 1902"/>
              <a:gd name="T20" fmla="*/ 390525 w 5143"/>
              <a:gd name="T21" fmla="*/ 4763 h 1902"/>
              <a:gd name="T22" fmla="*/ 0 w 5143"/>
              <a:gd name="T23" fmla="*/ 0 h 1902"/>
              <a:gd name="T24" fmla="*/ 0 w 5143"/>
              <a:gd name="T25" fmla="*/ 436563 h 1902"/>
              <a:gd name="T26" fmla="*/ 0 w 5143"/>
              <a:gd name="T27" fmla="*/ 547688 h 1902"/>
              <a:gd name="T28" fmla="*/ 0 w 5143"/>
              <a:gd name="T29" fmla="*/ 436563 h 1902"/>
              <a:gd name="T30" fmla="*/ 0 w 5143"/>
              <a:gd name="T31" fmla="*/ 542925 h 1902"/>
              <a:gd name="T32" fmla="*/ 538163 w 5143"/>
              <a:gd name="T33" fmla="*/ 557213 h 1902"/>
              <a:gd name="T34" fmla="*/ 962025 w 5143"/>
              <a:gd name="T35" fmla="*/ 590550 h 1902"/>
              <a:gd name="T36" fmla="*/ 1352550 w 5143"/>
              <a:gd name="T37" fmla="*/ 633413 h 1902"/>
              <a:gd name="T38" fmla="*/ 1695450 w 5143"/>
              <a:gd name="T39" fmla="*/ 690563 h 1902"/>
              <a:gd name="T40" fmla="*/ 2024063 w 5143"/>
              <a:gd name="T41" fmla="*/ 752475 h 1902"/>
              <a:gd name="T42" fmla="*/ 2452688 w 5143"/>
              <a:gd name="T43" fmla="*/ 857250 h 1902"/>
              <a:gd name="T44" fmla="*/ 2795588 w 5143"/>
              <a:gd name="T45" fmla="*/ 957263 h 1902"/>
              <a:gd name="T46" fmla="*/ 3128963 w 5143"/>
              <a:gd name="T47" fmla="*/ 1076325 h 1902"/>
              <a:gd name="T48" fmla="*/ 3438525 w 5143"/>
              <a:gd name="T49" fmla="*/ 1185863 h 1902"/>
              <a:gd name="T50" fmla="*/ 3805238 w 5143"/>
              <a:gd name="T51" fmla="*/ 1352550 h 1902"/>
              <a:gd name="T52" fmla="*/ 4148138 w 5143"/>
              <a:gd name="T53" fmla="*/ 1524000 h 1902"/>
              <a:gd name="T54" fmla="*/ 4495800 w 5143"/>
              <a:gd name="T55" fmla="*/ 1738313 h 1902"/>
              <a:gd name="T56" fmla="*/ 4781550 w 5143"/>
              <a:gd name="T57" fmla="*/ 1924050 h 1902"/>
              <a:gd name="T58" fmla="*/ 5057775 w 5143"/>
              <a:gd name="T59" fmla="*/ 2138363 h 1902"/>
              <a:gd name="T60" fmla="*/ 5319713 w 5143"/>
              <a:gd name="T61" fmla="*/ 2376488 h 1902"/>
              <a:gd name="T62" fmla="*/ 5524500 w 5143"/>
              <a:gd name="T63" fmla="*/ 2586038 h 1902"/>
              <a:gd name="T64" fmla="*/ 5734050 w 5143"/>
              <a:gd name="T65" fmla="*/ 2833688 h 1902"/>
              <a:gd name="T66" fmla="*/ 5872163 w 5143"/>
              <a:gd name="T67" fmla="*/ 3017838 h 1902"/>
              <a:gd name="T68" fmla="*/ 8162925 w 5143"/>
              <a:gd name="T69" fmla="*/ 3017838 h 1902"/>
              <a:gd name="T70" fmla="*/ 8058150 w 5143"/>
              <a:gd name="T71" fmla="*/ 2900363 h 1902"/>
              <a:gd name="T72" fmla="*/ 7886700 w 5143"/>
              <a:gd name="T73" fmla="*/ 2709863 h 1902"/>
              <a:gd name="T74" fmla="*/ 7615238 w 5143"/>
              <a:gd name="T75" fmla="*/ 2443163 h 1902"/>
              <a:gd name="T76" fmla="*/ 7329488 w 5143"/>
              <a:gd name="T77" fmla="*/ 2195513 h 1902"/>
              <a:gd name="T78" fmla="*/ 7000875 w 5143"/>
              <a:gd name="T79" fmla="*/ 1938338 h 1902"/>
              <a:gd name="T80" fmla="*/ 6643688 w 5143"/>
              <a:gd name="T81" fmla="*/ 1700213 h 1902"/>
              <a:gd name="T82" fmla="*/ 6286500 w 5143"/>
              <a:gd name="T83" fmla="*/ 1490663 h 1902"/>
              <a:gd name="T84" fmla="*/ 5886450 w 5143"/>
              <a:gd name="T85" fmla="*/ 1271588 h 1902"/>
              <a:gd name="T86" fmla="*/ 5543550 w 5143"/>
              <a:gd name="T87" fmla="*/ 1114425 h 1902"/>
              <a:gd name="T88" fmla="*/ 5129213 w 5143"/>
              <a:gd name="T89" fmla="*/ 933450 h 1902"/>
              <a:gd name="T90" fmla="*/ 4705350 w 5143"/>
              <a:gd name="T91" fmla="*/ 776288 h 1902"/>
              <a:gd name="T92" fmla="*/ 4314825 w 5143"/>
              <a:gd name="T93" fmla="*/ 642938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538163 h 2325"/>
              <a:gd name="T4" fmla="*/ 885825 w 5760"/>
              <a:gd name="T5" fmla="*/ 566738 h 2325"/>
              <a:gd name="T6" fmla="*/ 1281113 w 5760"/>
              <a:gd name="T7" fmla="*/ 595313 h 2325"/>
              <a:gd name="T8" fmla="*/ 1676400 w 5760"/>
              <a:gd name="T9" fmla="*/ 633413 h 2325"/>
              <a:gd name="T10" fmla="*/ 2019300 w 5760"/>
              <a:gd name="T11" fmla="*/ 676275 h 2325"/>
              <a:gd name="T12" fmla="*/ 2443163 w 5760"/>
              <a:gd name="T13" fmla="*/ 738188 h 2325"/>
              <a:gd name="T14" fmla="*/ 2843213 w 5760"/>
              <a:gd name="T15" fmla="*/ 809625 h 2325"/>
              <a:gd name="T16" fmla="*/ 3295650 w 5760"/>
              <a:gd name="T17" fmla="*/ 904875 h 2325"/>
              <a:gd name="T18" fmla="*/ 3705225 w 5760"/>
              <a:gd name="T19" fmla="*/ 1000125 h 2325"/>
              <a:gd name="T20" fmla="*/ 4038600 w 5760"/>
              <a:gd name="T21" fmla="*/ 1090613 h 2325"/>
              <a:gd name="T22" fmla="*/ 4405313 w 5760"/>
              <a:gd name="T23" fmla="*/ 1204913 h 2325"/>
              <a:gd name="T24" fmla="*/ 4767263 w 5760"/>
              <a:gd name="T25" fmla="*/ 1328738 h 2325"/>
              <a:gd name="T26" fmla="*/ 5129213 w 5760"/>
              <a:gd name="T27" fmla="*/ 1466850 h 2325"/>
              <a:gd name="T28" fmla="*/ 5457825 w 5760"/>
              <a:gd name="T29" fmla="*/ 1595438 h 2325"/>
              <a:gd name="T30" fmla="*/ 5815013 w 5760"/>
              <a:gd name="T31" fmla="*/ 1762125 h 2325"/>
              <a:gd name="T32" fmla="*/ 6196013 w 5760"/>
              <a:gd name="T33" fmla="*/ 1957388 h 2325"/>
              <a:gd name="T34" fmla="*/ 6586538 w 5760"/>
              <a:gd name="T35" fmla="*/ 2181225 h 2325"/>
              <a:gd name="T36" fmla="*/ 6910388 w 5760"/>
              <a:gd name="T37" fmla="*/ 2390775 h 2325"/>
              <a:gd name="T38" fmla="*/ 7129463 w 5760"/>
              <a:gd name="T39" fmla="*/ 2543175 h 2325"/>
              <a:gd name="T40" fmla="*/ 7410450 w 5760"/>
              <a:gd name="T41" fmla="*/ 2762250 h 2325"/>
              <a:gd name="T42" fmla="*/ 7658100 w 5760"/>
              <a:gd name="T43" fmla="*/ 2976563 h 2325"/>
              <a:gd name="T44" fmla="*/ 7886700 w 5760"/>
              <a:gd name="T45" fmla="*/ 3200400 h 2325"/>
              <a:gd name="T46" fmla="*/ 8096250 w 5760"/>
              <a:gd name="T47" fmla="*/ 3419475 h 2325"/>
              <a:gd name="T48" fmla="*/ 8315325 w 5760"/>
              <a:gd name="T49" fmla="*/ 3689350 h 2325"/>
              <a:gd name="T50" fmla="*/ 9142413 w 5760"/>
              <a:gd name="T51" fmla="*/ 3689350 h 2325"/>
              <a:gd name="T52" fmla="*/ 9142413 w 5760"/>
              <a:gd name="T53" fmla="*/ 1976438 h 2325"/>
              <a:gd name="T54" fmla="*/ 8858250 w 5760"/>
              <a:gd name="T55" fmla="*/ 1776413 h 2325"/>
              <a:gd name="T56" fmla="*/ 8572500 w 5760"/>
              <a:gd name="T57" fmla="*/ 1619250 h 2325"/>
              <a:gd name="T58" fmla="*/ 8262938 w 5760"/>
              <a:gd name="T59" fmla="*/ 1457325 h 2325"/>
              <a:gd name="T60" fmla="*/ 7986713 w 5760"/>
              <a:gd name="T61" fmla="*/ 1328738 h 2325"/>
              <a:gd name="T62" fmla="*/ 7724775 w 5760"/>
              <a:gd name="T63" fmla="*/ 1223963 h 2325"/>
              <a:gd name="T64" fmla="*/ 7477125 w 5760"/>
              <a:gd name="T65" fmla="*/ 1128713 h 2325"/>
              <a:gd name="T66" fmla="*/ 7215188 w 5760"/>
              <a:gd name="T67" fmla="*/ 1033463 h 2325"/>
              <a:gd name="T68" fmla="*/ 6962775 w 5760"/>
              <a:gd name="T69" fmla="*/ 952500 h 2325"/>
              <a:gd name="T70" fmla="*/ 6743700 w 5760"/>
              <a:gd name="T71" fmla="*/ 876300 h 2325"/>
              <a:gd name="T72" fmla="*/ 6338888 w 5760"/>
              <a:gd name="T73" fmla="*/ 766763 h 2325"/>
              <a:gd name="T74" fmla="*/ 5995988 w 5760"/>
              <a:gd name="T75" fmla="*/ 671513 h 2325"/>
              <a:gd name="T76" fmla="*/ 5657850 w 5760"/>
              <a:gd name="T77" fmla="*/ 595313 h 2325"/>
              <a:gd name="T78" fmla="*/ 5210175 w 5760"/>
              <a:gd name="T79" fmla="*/ 495300 h 2325"/>
              <a:gd name="T80" fmla="*/ 4767263 w 5760"/>
              <a:gd name="T81" fmla="*/ 414338 h 2325"/>
              <a:gd name="T82" fmla="*/ 4338638 w 5760"/>
              <a:gd name="T83" fmla="*/ 338138 h 2325"/>
              <a:gd name="T84" fmla="*/ 3890963 w 5760"/>
              <a:gd name="T85" fmla="*/ 271463 h 2325"/>
              <a:gd name="T86" fmla="*/ 3509963 w 5760"/>
              <a:gd name="T87" fmla="*/ 219075 h 2325"/>
              <a:gd name="T88" fmla="*/ 3133725 w 5760"/>
              <a:gd name="T89" fmla="*/ 171450 h 2325"/>
              <a:gd name="T90" fmla="*/ 2643188 w 5760"/>
              <a:gd name="T91" fmla="*/ 128588 h 2325"/>
              <a:gd name="T92" fmla="*/ 2281238 w 5760"/>
              <a:gd name="T93" fmla="*/ 95250 h 2325"/>
              <a:gd name="T94" fmla="*/ 1785938 w 5760"/>
              <a:gd name="T95" fmla="*/ 57150 h 2325"/>
              <a:gd name="T96" fmla="*/ 1314450 w 5760"/>
              <a:gd name="T97" fmla="*/ 33338 h 2325"/>
              <a:gd name="T98" fmla="*/ 885825 w 5760"/>
              <a:gd name="T99" fmla="*/ 19050 h 2325"/>
              <a:gd name="T100" fmla="*/ 447675 w 5760"/>
              <a:gd name="T101" fmla="*/ 476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557213 h 1573"/>
              <a:gd name="T4" fmla="*/ 447675 w 5760"/>
              <a:gd name="T5" fmla="*/ 566738 h 1573"/>
              <a:gd name="T6" fmla="*/ 995363 w 5760"/>
              <a:gd name="T7" fmla="*/ 576263 h 1573"/>
              <a:gd name="T8" fmla="*/ 1524000 w 5760"/>
              <a:gd name="T9" fmla="*/ 595313 h 1573"/>
              <a:gd name="T10" fmla="*/ 1933575 w 5760"/>
              <a:gd name="T11" fmla="*/ 623888 h 1573"/>
              <a:gd name="T12" fmla="*/ 2333625 w 5760"/>
              <a:gd name="T13" fmla="*/ 652463 h 1573"/>
              <a:gd name="T14" fmla="*/ 2771775 w 5760"/>
              <a:gd name="T15" fmla="*/ 690563 h 1573"/>
              <a:gd name="T16" fmla="*/ 3209925 w 5760"/>
              <a:gd name="T17" fmla="*/ 733425 h 1573"/>
              <a:gd name="T18" fmla="*/ 3714750 w 5760"/>
              <a:gd name="T19" fmla="*/ 800100 h 1573"/>
              <a:gd name="T20" fmla="*/ 4229100 w 5760"/>
              <a:gd name="T21" fmla="*/ 871538 h 1573"/>
              <a:gd name="T22" fmla="*/ 4686300 w 5760"/>
              <a:gd name="T23" fmla="*/ 947738 h 1573"/>
              <a:gd name="T24" fmla="*/ 5119688 w 5760"/>
              <a:gd name="T25" fmla="*/ 1028700 h 1573"/>
              <a:gd name="T26" fmla="*/ 5576888 w 5760"/>
              <a:gd name="T27" fmla="*/ 1123950 h 1573"/>
              <a:gd name="T28" fmla="*/ 5862638 w 5760"/>
              <a:gd name="T29" fmla="*/ 1190625 h 1573"/>
              <a:gd name="T30" fmla="*/ 6248400 w 5760"/>
              <a:gd name="T31" fmla="*/ 1285875 h 1573"/>
              <a:gd name="T32" fmla="*/ 6500813 w 5760"/>
              <a:gd name="T33" fmla="*/ 1357313 h 1573"/>
              <a:gd name="T34" fmla="*/ 6796088 w 5760"/>
              <a:gd name="T35" fmla="*/ 1443038 h 1573"/>
              <a:gd name="T36" fmla="*/ 7148513 w 5760"/>
              <a:gd name="T37" fmla="*/ 1557338 h 1573"/>
              <a:gd name="T38" fmla="*/ 7467600 w 5760"/>
              <a:gd name="T39" fmla="*/ 1671638 h 1573"/>
              <a:gd name="T40" fmla="*/ 7796213 w 5760"/>
              <a:gd name="T41" fmla="*/ 1795463 h 1573"/>
              <a:gd name="T42" fmla="*/ 8053388 w 5760"/>
              <a:gd name="T43" fmla="*/ 1900238 h 1573"/>
              <a:gd name="T44" fmla="*/ 8343900 w 5760"/>
              <a:gd name="T45" fmla="*/ 2033588 h 1573"/>
              <a:gd name="T46" fmla="*/ 8691563 w 5760"/>
              <a:gd name="T47" fmla="*/ 2224088 h 1573"/>
              <a:gd name="T48" fmla="*/ 8934450 w 5760"/>
              <a:gd name="T49" fmla="*/ 2352675 h 1573"/>
              <a:gd name="T50" fmla="*/ 9142413 w 5760"/>
              <a:gd name="T51" fmla="*/ 2495550 h 1573"/>
              <a:gd name="T52" fmla="*/ 9142413 w 5760"/>
              <a:gd name="T53" fmla="*/ 1004888 h 1573"/>
              <a:gd name="T54" fmla="*/ 8720138 w 5760"/>
              <a:gd name="T55" fmla="*/ 904875 h 1573"/>
              <a:gd name="T56" fmla="*/ 8277225 w 5760"/>
              <a:gd name="T57" fmla="*/ 795338 h 1573"/>
              <a:gd name="T58" fmla="*/ 7858125 w 5760"/>
              <a:gd name="T59" fmla="*/ 704850 h 1573"/>
              <a:gd name="T60" fmla="*/ 7462838 w 5760"/>
              <a:gd name="T61" fmla="*/ 628650 h 1573"/>
              <a:gd name="T62" fmla="*/ 7024688 w 5760"/>
              <a:gd name="T63" fmla="*/ 552450 h 1573"/>
              <a:gd name="T64" fmla="*/ 6524625 w 5760"/>
              <a:gd name="T65" fmla="*/ 466725 h 1573"/>
              <a:gd name="T66" fmla="*/ 6053138 w 5760"/>
              <a:gd name="T67" fmla="*/ 400050 h 1573"/>
              <a:gd name="T68" fmla="*/ 5634038 w 5760"/>
              <a:gd name="T69" fmla="*/ 338138 h 1573"/>
              <a:gd name="T70" fmla="*/ 5176838 w 5760"/>
              <a:gd name="T71" fmla="*/ 290513 h 1573"/>
              <a:gd name="T72" fmla="*/ 4786313 w 5760"/>
              <a:gd name="T73" fmla="*/ 242888 h 1573"/>
              <a:gd name="T74" fmla="*/ 4376738 w 5760"/>
              <a:gd name="T75" fmla="*/ 204788 h 1573"/>
              <a:gd name="T76" fmla="*/ 4000500 w 5760"/>
              <a:gd name="T77" fmla="*/ 166688 h 1573"/>
              <a:gd name="T78" fmla="*/ 3652838 w 5760"/>
              <a:gd name="T79" fmla="*/ 138113 h 1573"/>
              <a:gd name="T80" fmla="*/ 3195638 w 5760"/>
              <a:gd name="T81" fmla="*/ 104775 h 1573"/>
              <a:gd name="T82" fmla="*/ 2747963 w 5760"/>
              <a:gd name="T83" fmla="*/ 76200 h 1573"/>
              <a:gd name="T84" fmla="*/ 2419350 w 5760"/>
              <a:gd name="T85" fmla="*/ 61913 h 1573"/>
              <a:gd name="T86" fmla="*/ 2000250 w 5760"/>
              <a:gd name="T87" fmla="*/ 42863 h 1573"/>
              <a:gd name="T88" fmla="*/ 1533525 w 5760"/>
              <a:gd name="T89" fmla="*/ 23813 h 1573"/>
              <a:gd name="T90" fmla="*/ 1133475 w 5760"/>
              <a:gd name="T91" fmla="*/ 19050 h 1573"/>
              <a:gd name="T92" fmla="*/ 809625 w 5760"/>
              <a:gd name="T93" fmla="*/ 9525 h 1573"/>
              <a:gd name="T94" fmla="*/ 385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538163 h 970"/>
              <a:gd name="T4" fmla="*/ 504825 w 5760"/>
              <a:gd name="T5" fmla="*/ 542925 h 970"/>
              <a:gd name="T6" fmla="*/ 938213 w 5760"/>
              <a:gd name="T7" fmla="*/ 552450 h 970"/>
              <a:gd name="T8" fmla="*/ 1343025 w 5760"/>
              <a:gd name="T9" fmla="*/ 561975 h 970"/>
              <a:gd name="T10" fmla="*/ 1704975 w 5760"/>
              <a:gd name="T11" fmla="*/ 571500 h 970"/>
              <a:gd name="T12" fmla="*/ 2085975 w 5760"/>
              <a:gd name="T13" fmla="*/ 581025 h 970"/>
              <a:gd name="T14" fmla="*/ 2538413 w 5760"/>
              <a:gd name="T15" fmla="*/ 604838 h 970"/>
              <a:gd name="T16" fmla="*/ 3033713 w 5760"/>
              <a:gd name="T17" fmla="*/ 633413 h 970"/>
              <a:gd name="T18" fmla="*/ 3557588 w 5760"/>
              <a:gd name="T19" fmla="*/ 666750 h 970"/>
              <a:gd name="T20" fmla="*/ 4157663 w 5760"/>
              <a:gd name="T21" fmla="*/ 719138 h 970"/>
              <a:gd name="T22" fmla="*/ 4586288 w 5760"/>
              <a:gd name="T23" fmla="*/ 757238 h 970"/>
              <a:gd name="T24" fmla="*/ 5043488 w 5760"/>
              <a:gd name="T25" fmla="*/ 804863 h 970"/>
              <a:gd name="T26" fmla="*/ 5553075 w 5760"/>
              <a:gd name="T27" fmla="*/ 862013 h 970"/>
              <a:gd name="T28" fmla="*/ 6053138 w 5760"/>
              <a:gd name="T29" fmla="*/ 928688 h 970"/>
              <a:gd name="T30" fmla="*/ 6419850 w 5760"/>
              <a:gd name="T31" fmla="*/ 981075 h 970"/>
              <a:gd name="T32" fmla="*/ 6929438 w 5760"/>
              <a:gd name="T33" fmla="*/ 1062038 h 970"/>
              <a:gd name="T34" fmla="*/ 7434263 w 5760"/>
              <a:gd name="T35" fmla="*/ 1152525 h 970"/>
              <a:gd name="T36" fmla="*/ 7905750 w 5760"/>
              <a:gd name="T37" fmla="*/ 1247775 h 970"/>
              <a:gd name="T38" fmla="*/ 8362950 w 5760"/>
              <a:gd name="T39" fmla="*/ 1343025 h 970"/>
              <a:gd name="T40" fmla="*/ 8963025 w 5760"/>
              <a:gd name="T41" fmla="*/ 1495425 h 970"/>
              <a:gd name="T42" fmla="*/ 9142413 w 5760"/>
              <a:gd name="T43" fmla="*/ 1538288 h 970"/>
              <a:gd name="T44" fmla="*/ 9142413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195388 h 1060"/>
              <a:gd name="T2" fmla="*/ 0 w 5760"/>
              <a:gd name="T3" fmla="*/ 1681163 h 1060"/>
              <a:gd name="T4" fmla="*/ 9142413 w 5760"/>
              <a:gd name="T5" fmla="*/ 1681163 h 1060"/>
              <a:gd name="T6" fmla="*/ 9142413 w 5760"/>
              <a:gd name="T7" fmla="*/ 0 h 1060"/>
              <a:gd name="T8" fmla="*/ 8620125 w 5760"/>
              <a:gd name="T9" fmla="*/ 0 h 1060"/>
              <a:gd name="T10" fmla="*/ 8410575 w 5760"/>
              <a:gd name="T11" fmla="*/ 133350 h 1060"/>
              <a:gd name="T12" fmla="*/ 8153400 w 5760"/>
              <a:gd name="T13" fmla="*/ 252413 h 1060"/>
              <a:gd name="T14" fmla="*/ 7886700 w 5760"/>
              <a:gd name="T15" fmla="*/ 352425 h 1060"/>
              <a:gd name="T16" fmla="*/ 7639050 w 5760"/>
              <a:gd name="T17" fmla="*/ 423863 h 1060"/>
              <a:gd name="T18" fmla="*/ 7343775 w 5760"/>
              <a:gd name="T19" fmla="*/ 514350 h 1060"/>
              <a:gd name="T20" fmla="*/ 7048500 w 5760"/>
              <a:gd name="T21" fmla="*/ 581025 h 1060"/>
              <a:gd name="T22" fmla="*/ 6715125 w 5760"/>
              <a:gd name="T23" fmla="*/ 657225 h 1060"/>
              <a:gd name="T24" fmla="*/ 6253163 w 5760"/>
              <a:gd name="T25" fmla="*/ 742950 h 1060"/>
              <a:gd name="T26" fmla="*/ 5891213 w 5760"/>
              <a:gd name="T27" fmla="*/ 800100 h 1060"/>
              <a:gd name="T28" fmla="*/ 5462588 w 5760"/>
              <a:gd name="T29" fmla="*/ 862013 h 1060"/>
              <a:gd name="T30" fmla="*/ 5062538 w 5760"/>
              <a:gd name="T31" fmla="*/ 919163 h 1060"/>
              <a:gd name="T32" fmla="*/ 4643438 w 5760"/>
              <a:gd name="T33" fmla="*/ 962026 h 1060"/>
              <a:gd name="T34" fmla="*/ 4252913 w 5760"/>
              <a:gd name="T35" fmla="*/ 1004888 h 1060"/>
              <a:gd name="T36" fmla="*/ 3838575 w 5760"/>
              <a:gd name="T37" fmla="*/ 1038226 h 1060"/>
              <a:gd name="T38" fmla="*/ 3400425 w 5760"/>
              <a:gd name="T39" fmla="*/ 1071563 h 1060"/>
              <a:gd name="T40" fmla="*/ 3009900 w 5760"/>
              <a:gd name="T41" fmla="*/ 1100138 h 1060"/>
              <a:gd name="T42" fmla="*/ 2614613 w 5760"/>
              <a:gd name="T43" fmla="*/ 1123951 h 1060"/>
              <a:gd name="T44" fmla="*/ 2228850 w 5760"/>
              <a:gd name="T45" fmla="*/ 1143001 h 1060"/>
              <a:gd name="T46" fmla="*/ 1857375 w 5760"/>
              <a:gd name="T47" fmla="*/ 1162051 h 1060"/>
              <a:gd name="T48" fmla="*/ 1438275 w 5760"/>
              <a:gd name="T49" fmla="*/ 1171576 h 1060"/>
              <a:gd name="T50" fmla="*/ 847725 w 5760"/>
              <a:gd name="T51" fmla="*/ 1185863 h 1060"/>
              <a:gd name="T52" fmla="*/ 319088 w 5760"/>
              <a:gd name="T53" fmla="*/ 1195388 h 1060"/>
              <a:gd name="T54" fmla="*/ 0 w 5760"/>
              <a:gd name="T55" fmla="*/ 119538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581025 h 673"/>
              <a:gd name="T2" fmla="*/ 0 w 5284"/>
              <a:gd name="T3" fmla="*/ 1066800 h 673"/>
              <a:gd name="T4" fmla="*/ 481013 w 5284"/>
              <a:gd name="T5" fmla="*/ 1066800 h 673"/>
              <a:gd name="T6" fmla="*/ 1147763 w 5284"/>
              <a:gd name="T7" fmla="*/ 1052513 h 673"/>
              <a:gd name="T8" fmla="*/ 1619250 w 5284"/>
              <a:gd name="T9" fmla="*/ 1038225 h 673"/>
              <a:gd name="T10" fmla="*/ 2066925 w 5284"/>
              <a:gd name="T11" fmla="*/ 1019175 h 673"/>
              <a:gd name="T12" fmla="*/ 2466975 w 5284"/>
              <a:gd name="T13" fmla="*/ 1000125 h 673"/>
              <a:gd name="T14" fmla="*/ 2824163 w 5284"/>
              <a:gd name="T15" fmla="*/ 976313 h 673"/>
              <a:gd name="T16" fmla="*/ 3114675 w 5284"/>
              <a:gd name="T17" fmla="*/ 962025 h 673"/>
              <a:gd name="T18" fmla="*/ 3481388 w 5284"/>
              <a:gd name="T19" fmla="*/ 933450 h 673"/>
              <a:gd name="T20" fmla="*/ 3886200 w 5284"/>
              <a:gd name="T21" fmla="*/ 904875 h 673"/>
              <a:gd name="T22" fmla="*/ 4286250 w 5284"/>
              <a:gd name="T23" fmla="*/ 866775 h 673"/>
              <a:gd name="T24" fmla="*/ 4610100 w 5284"/>
              <a:gd name="T25" fmla="*/ 838200 h 673"/>
              <a:gd name="T26" fmla="*/ 4981575 w 5284"/>
              <a:gd name="T27" fmla="*/ 790575 h 673"/>
              <a:gd name="T28" fmla="*/ 5276850 w 5284"/>
              <a:gd name="T29" fmla="*/ 752475 h 673"/>
              <a:gd name="T30" fmla="*/ 5610225 w 5284"/>
              <a:gd name="T31" fmla="*/ 709613 h 673"/>
              <a:gd name="T32" fmla="*/ 5929313 w 5284"/>
              <a:gd name="T33" fmla="*/ 666750 h 673"/>
              <a:gd name="T34" fmla="*/ 6243638 w 5284"/>
              <a:gd name="T35" fmla="*/ 609600 h 673"/>
              <a:gd name="T36" fmla="*/ 6534150 w 5284"/>
              <a:gd name="T37" fmla="*/ 557213 h 673"/>
              <a:gd name="T38" fmla="*/ 6772275 w 5284"/>
              <a:gd name="T39" fmla="*/ 504825 h 673"/>
              <a:gd name="T40" fmla="*/ 7058025 w 5284"/>
              <a:gd name="T41" fmla="*/ 442913 h 673"/>
              <a:gd name="T42" fmla="*/ 7334250 w 5284"/>
              <a:gd name="T43" fmla="*/ 376238 h 673"/>
              <a:gd name="T44" fmla="*/ 7586663 w 5284"/>
              <a:gd name="T45" fmla="*/ 304800 h 673"/>
              <a:gd name="T46" fmla="*/ 7810500 w 5284"/>
              <a:gd name="T47" fmla="*/ 233363 h 673"/>
              <a:gd name="T48" fmla="*/ 8072438 w 5284"/>
              <a:gd name="T49" fmla="*/ 142875 h 673"/>
              <a:gd name="T50" fmla="*/ 8243888 w 5284"/>
              <a:gd name="T51" fmla="*/ 66675 h 673"/>
              <a:gd name="T52" fmla="*/ 8386763 w 5284"/>
              <a:gd name="T53" fmla="*/ 0 h 673"/>
              <a:gd name="T54" fmla="*/ 5081588 w 5284"/>
              <a:gd name="T55" fmla="*/ 0 h 673"/>
              <a:gd name="T56" fmla="*/ 4733925 w 5284"/>
              <a:gd name="T57" fmla="*/ 90488 h 673"/>
              <a:gd name="T58" fmla="*/ 4405313 w 5284"/>
              <a:gd name="T59" fmla="*/ 171450 h 673"/>
              <a:gd name="T60" fmla="*/ 4067175 w 5284"/>
              <a:gd name="T61" fmla="*/ 238125 h 673"/>
              <a:gd name="T62" fmla="*/ 3805238 w 5284"/>
              <a:gd name="T63" fmla="*/ 290513 h 673"/>
              <a:gd name="T64" fmla="*/ 3500438 w 5284"/>
              <a:gd name="T65" fmla="*/ 338138 h 673"/>
              <a:gd name="T66" fmla="*/ 3176588 w 5284"/>
              <a:gd name="T67" fmla="*/ 385763 h 673"/>
              <a:gd name="T68" fmla="*/ 2819400 w 5284"/>
              <a:gd name="T69" fmla="*/ 433388 h 673"/>
              <a:gd name="T70" fmla="*/ 2438400 w 5284"/>
              <a:gd name="T71" fmla="*/ 471488 h 673"/>
              <a:gd name="T72" fmla="*/ 2133600 w 5284"/>
              <a:gd name="T73" fmla="*/ 495300 h 673"/>
              <a:gd name="T74" fmla="*/ 1800225 w 5284"/>
              <a:gd name="T75" fmla="*/ 523875 h 673"/>
              <a:gd name="T76" fmla="*/ 1462088 w 5284"/>
              <a:gd name="T77" fmla="*/ 542925 h 673"/>
              <a:gd name="T78" fmla="*/ 1104900 w 5284"/>
              <a:gd name="T79" fmla="*/ 561975 h 673"/>
              <a:gd name="T80" fmla="*/ 795338 w 5284"/>
              <a:gd name="T81" fmla="*/ 571500 h 673"/>
              <a:gd name="T82" fmla="*/ 442913 w 5284"/>
              <a:gd name="T83" fmla="*/ 581025 h 673"/>
              <a:gd name="T84" fmla="*/ 157163 w 5284"/>
              <a:gd name="T85" fmla="*/ 585788 h 673"/>
              <a:gd name="T86" fmla="*/ 0 w 5284"/>
              <a:gd name="T87" fmla="*/ 581025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452438 h 286"/>
              <a:gd name="T4" fmla="*/ 304800 w 2884"/>
              <a:gd name="T5" fmla="*/ 452438 h 286"/>
              <a:gd name="T6" fmla="*/ 609600 w 2884"/>
              <a:gd name="T7" fmla="*/ 447676 h 286"/>
              <a:gd name="T8" fmla="*/ 919163 w 2884"/>
              <a:gd name="T9" fmla="*/ 438151 h 286"/>
              <a:gd name="T10" fmla="*/ 1252538 w 2884"/>
              <a:gd name="T11" fmla="*/ 423863 h 286"/>
              <a:gd name="T12" fmla="*/ 1585913 w 2884"/>
              <a:gd name="T13" fmla="*/ 409576 h 286"/>
              <a:gd name="T14" fmla="*/ 1843088 w 2884"/>
              <a:gd name="T15" fmla="*/ 390526 h 286"/>
              <a:gd name="T16" fmla="*/ 2066925 w 2884"/>
              <a:gd name="T17" fmla="*/ 371476 h 286"/>
              <a:gd name="T18" fmla="*/ 2314575 w 2884"/>
              <a:gd name="T19" fmla="*/ 352426 h 286"/>
              <a:gd name="T20" fmla="*/ 2643188 w 2884"/>
              <a:gd name="T21" fmla="*/ 319088 h 286"/>
              <a:gd name="T22" fmla="*/ 3162300 w 2884"/>
              <a:gd name="T23" fmla="*/ 252413 h 286"/>
              <a:gd name="T24" fmla="*/ 3652838 w 2884"/>
              <a:gd name="T25" fmla="*/ 185738 h 286"/>
              <a:gd name="T26" fmla="*/ 4133850 w 2884"/>
              <a:gd name="T27" fmla="*/ 95250 h 286"/>
              <a:gd name="T28" fmla="*/ 457676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86029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3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B2EBF3F-BED0-4A6B-805C-8EE9B7AEF0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Black" pitchFamily="34" charset="0"/>
        </a:defRPr>
      </a:lvl9pPr>
    </p:titleStyle>
    <p:bodyStyle>
      <a:lvl1pPr marL="476250" indent="-4762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Font typeface="Wingdings" pitchFamily="2" charset="2"/>
        <a:buChar char="ü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525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371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90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09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67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24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81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38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aids.gov.br/sites/default/files/anexos/publicacao/2011/50652/boletim_aids_2011_preliminar3_pdf_2026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3.crt.saude.sp.gov.br/iec/boletim2010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forumaidssp.org.br/site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r>
              <a:rPr lang="pt-BR" smtClean="0"/>
              <a:t>Programa de DST/aids:</a:t>
            </a:r>
            <a:br>
              <a:rPr lang="pt-BR" smtClean="0"/>
            </a:br>
            <a:r>
              <a:rPr lang="pt-BR" smtClean="0"/>
              <a:t>a aids em foco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4175"/>
            <a:ext cx="6400800" cy="3476625"/>
          </a:xfrm>
        </p:spPr>
        <p:txBody>
          <a:bodyPr/>
          <a:lstStyle/>
          <a:p>
            <a:endParaRPr lang="pt-BR" smtClean="0"/>
          </a:p>
          <a:p>
            <a:r>
              <a:rPr lang="pt-BR" sz="2800" smtClean="0"/>
              <a:t>Disciplina as Doenças Transmissíveis e a Enfermagem em Saúde Coletiva</a:t>
            </a:r>
          </a:p>
          <a:p>
            <a:r>
              <a:rPr lang="pt-BR" sz="2800" smtClean="0"/>
              <a:t>2012</a:t>
            </a:r>
          </a:p>
          <a:p>
            <a:r>
              <a:rPr lang="pt-BR" sz="2800" smtClean="0"/>
              <a:t>  					</a:t>
            </a:r>
            <a:r>
              <a:rPr lang="pt-BR" sz="1600" smtClean="0"/>
              <a:t>Lucia Izumi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r>
              <a:rPr lang="pt-BR" sz="4000" b="1" smtClean="0">
                <a:solidFill>
                  <a:schemeClr val="tx1"/>
                </a:solidFill>
              </a:rPr>
              <a:t>PESSOAS VIVENDO COM HIV/ AIDS</a:t>
            </a:r>
            <a:br>
              <a:rPr lang="pt-BR" sz="4000" b="1" smtClean="0">
                <a:solidFill>
                  <a:schemeClr val="tx1"/>
                </a:solidFill>
              </a:rPr>
            </a:br>
            <a:r>
              <a:rPr lang="pt-BR" sz="4000" b="1" smtClean="0">
                <a:solidFill>
                  <a:schemeClr val="tx1"/>
                </a:solidFill>
              </a:rPr>
              <a:t>- estimativa - 2010</a:t>
            </a:r>
          </a:p>
        </p:txBody>
      </p:sp>
      <p:sp>
        <p:nvSpPr>
          <p:cNvPr id="11267" name="Oval 4"/>
          <p:cNvSpPr>
            <a:spLocks noChangeArrowheads="1"/>
          </p:cNvSpPr>
          <p:nvPr/>
        </p:nvSpPr>
        <p:spPr bwMode="auto">
          <a:xfrm>
            <a:off x="1187450" y="1773238"/>
            <a:ext cx="7056438" cy="5084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2051050" y="5300663"/>
            <a:ext cx="5329238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630 mil pessoas infectados (350 mil não sabem)</a:t>
            </a:r>
            <a:endParaRPr lang="pt-BR" sz="3200"/>
          </a:p>
          <a:p>
            <a:pPr algn="ctr">
              <a:defRPr/>
            </a:pPr>
            <a:endParaRPr lang="pt-BR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pt-BR" sz="3200"/>
          </a:p>
        </p:txBody>
      </p:sp>
      <p:sp>
        <p:nvSpPr>
          <p:cNvPr id="11269" name="Oval 7"/>
          <p:cNvSpPr>
            <a:spLocks noChangeArrowheads="1"/>
          </p:cNvSpPr>
          <p:nvPr/>
        </p:nvSpPr>
        <p:spPr bwMode="auto">
          <a:xfrm>
            <a:off x="1547813" y="2060575"/>
            <a:ext cx="5903912" cy="3240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1763713" y="2852738"/>
            <a:ext cx="2087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265.000 em acompanhamento</a:t>
            </a:r>
          </a:p>
        </p:txBody>
      </p:sp>
      <p:sp>
        <p:nvSpPr>
          <p:cNvPr id="11271" name="AutoShape 9"/>
          <p:cNvSpPr>
            <a:spLocks noChangeArrowheads="1"/>
          </p:cNvSpPr>
          <p:nvPr/>
        </p:nvSpPr>
        <p:spPr bwMode="auto">
          <a:xfrm>
            <a:off x="3997325" y="2924175"/>
            <a:ext cx="1295400" cy="503238"/>
          </a:xfrm>
          <a:prstGeom prst="rightArrow">
            <a:avLst>
              <a:gd name="adj1" fmla="val 50000"/>
              <a:gd name="adj2" fmla="val 6435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5292725" y="2492375"/>
            <a:ext cx="2087563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>
                <a:solidFill>
                  <a:srgbClr val="FFFFFF"/>
                </a:solidFill>
              </a:rPr>
              <a:t>185.000</a:t>
            </a:r>
          </a:p>
          <a:p>
            <a:r>
              <a:rPr lang="pt-BR">
                <a:solidFill>
                  <a:srgbClr val="FFFFFF"/>
                </a:solidFill>
              </a:rPr>
              <a:t>em tratamento</a:t>
            </a:r>
          </a:p>
          <a:p>
            <a:r>
              <a:rPr lang="pt-BR">
                <a:solidFill>
                  <a:srgbClr val="FFFFFF"/>
                </a:solidFill>
              </a:rPr>
              <a:t>2009</a:t>
            </a:r>
          </a:p>
          <a:p>
            <a:endParaRPr lang="pt-BR">
              <a:solidFill>
                <a:srgbClr val="FFFFFF"/>
              </a:solidFill>
            </a:endParaRPr>
          </a:p>
          <a:p>
            <a:r>
              <a:rPr lang="pt-BR">
                <a:solidFill>
                  <a:srgbClr val="FFFFFF"/>
                </a:solidFill>
              </a:rPr>
              <a:t>80.000</a:t>
            </a:r>
          </a:p>
          <a:p>
            <a:r>
              <a:rPr lang="pt-BR">
                <a:solidFill>
                  <a:srgbClr val="FFFFFF"/>
                </a:solidFill>
              </a:rPr>
              <a:t>Ainda não necessitam de ARV</a:t>
            </a:r>
          </a:p>
          <a:p>
            <a:endParaRPr lang="pt-BR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285750"/>
            <a:ext cx="8229600" cy="1143000"/>
          </a:xfrm>
        </p:spPr>
        <p:txBody>
          <a:bodyPr lIns="92075" tIns="46037" rIns="92075" bIns="46037"/>
          <a:lstStyle/>
          <a:p>
            <a:r>
              <a:rPr lang="pt-BR" sz="3500" b="1" smtClean="0"/>
              <a:t>Programa de DST/aids no Brasil: Conquistas, Avanços e Desafios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571612"/>
            <a:ext cx="9144000" cy="5286388"/>
          </a:xfrm>
          <a:gradFill>
            <a:gsLst>
              <a:gs pos="0">
                <a:schemeClr val="accent1">
                  <a:tint val="70000"/>
                  <a:satMod val="130000"/>
                </a:schemeClr>
              </a:gs>
              <a:gs pos="43000">
                <a:schemeClr val="accent1">
                  <a:tint val="44000"/>
                  <a:satMod val="165000"/>
                </a:schemeClr>
              </a:gs>
              <a:gs pos="93000">
                <a:schemeClr val="accent1">
                  <a:tint val="15000"/>
                  <a:satMod val="165000"/>
                </a:schemeClr>
              </a:gs>
              <a:gs pos="100000">
                <a:schemeClr val="accent1">
                  <a:tint val="5000"/>
                  <a:satMod val="25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chemeClr val="accent1">
                <a:shade val="50000"/>
                <a:satMod val="103000"/>
              </a:schemeClr>
            </a:solidFill>
          </a:ln>
          <a:effectLst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562" tIns="46037" rIns="182562" bIns="46037" numCol="2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sz="2300" kern="1200" dirty="0" smtClean="0">
                <a:latin typeface="Arial" pitchFamily="34" charset="0"/>
                <a:cs typeface="Arial" pitchFamily="34" charset="0"/>
              </a:rPr>
              <a:t>1º </a:t>
            </a:r>
            <a:r>
              <a:rPr lang="pt-BR" sz="2300" kern="1200" dirty="0">
                <a:latin typeface="Arial" pitchFamily="34" charset="0"/>
                <a:cs typeface="Arial" pitchFamily="34" charset="0"/>
              </a:rPr>
              <a:t>Programa Estadual para controle de DST/aids: (PE-DST/Aids) : </a:t>
            </a:r>
            <a:r>
              <a:rPr lang="pt-BR" sz="2300" kern="1200" dirty="0" smtClean="0">
                <a:latin typeface="Arial" pitchFamily="34" charset="0"/>
                <a:cs typeface="Arial" pitchFamily="34" charset="0"/>
              </a:rPr>
              <a:t>SP 1983</a:t>
            </a:r>
            <a:endParaRPr lang="pt-BR" sz="2300" kern="1200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sz="2300" b="1" kern="1200" dirty="0">
                <a:latin typeface="Arial" pitchFamily="34" charset="0"/>
                <a:cs typeface="Arial" pitchFamily="34" charset="0"/>
              </a:rPr>
              <a:t>1986:</a:t>
            </a:r>
            <a:r>
              <a:rPr lang="pt-BR" sz="2300" kern="1200" dirty="0">
                <a:latin typeface="Arial" pitchFamily="34" charset="0"/>
                <a:cs typeface="Arial" pitchFamily="34" charset="0"/>
              </a:rPr>
              <a:t> Programa Nacional de DST/</a:t>
            </a:r>
            <a:r>
              <a:rPr lang="pt-BR" sz="2300" kern="1200" dirty="0" err="1">
                <a:latin typeface="Arial" pitchFamily="34" charset="0"/>
                <a:cs typeface="Arial" pitchFamily="34" charset="0"/>
              </a:rPr>
              <a:t>aids</a:t>
            </a:r>
            <a:endParaRPr lang="pt-BR" sz="2300" kern="1200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sz="2300" kern="1200" dirty="0">
                <a:latin typeface="Arial" pitchFamily="34" charset="0"/>
                <a:cs typeface="Arial" pitchFamily="34" charset="0"/>
              </a:rPr>
              <a:t>Aids notificação compulsória: Port. nº 542/1986 MS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sz="2300" b="1" kern="1200" dirty="0">
                <a:latin typeface="Arial" pitchFamily="34" charset="0"/>
                <a:cs typeface="Arial" pitchFamily="34" charset="0"/>
              </a:rPr>
              <a:t>1988</a:t>
            </a:r>
            <a:r>
              <a:rPr lang="pt-BR" sz="2300" kern="1200" dirty="0">
                <a:latin typeface="Arial" pitchFamily="34" charset="0"/>
                <a:cs typeface="Arial" pitchFamily="34" charset="0"/>
              </a:rPr>
              <a:t>: Centro de referência e Treinamento em Aids (CRT):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sz="2300" kern="1200" dirty="0">
                <a:latin typeface="Arial" pitchFamily="34" charset="0"/>
                <a:cs typeface="Arial" pitchFamily="34" charset="0"/>
              </a:rPr>
              <a:t>Testes laboratoriais (hospitais, Banco de Sangue)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pt-BR" sz="2300" kern="12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pt-BR" sz="2300" kern="1200" dirty="0">
              <a:latin typeface="Arial" pitchFamily="34" charset="0"/>
              <a:cs typeface="Arial" pitchFamily="34" charset="0"/>
            </a:endParaRP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sz="2300" kern="1200" dirty="0">
                <a:latin typeface="Arial" pitchFamily="34" charset="0"/>
                <a:cs typeface="Arial" pitchFamily="34" charset="0"/>
              </a:rPr>
              <a:t>Centros de orientação e apoio psicológico (COAS): Porto Alegre, RJ e SP</a:t>
            </a: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sz="23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Comercialização AZT </a:t>
            </a: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sz="23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1989:</a:t>
            </a:r>
            <a:r>
              <a:rPr lang="pt-BR" sz="23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Produção AZT</a:t>
            </a: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sz="23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1991:</a:t>
            </a:r>
            <a:r>
              <a:rPr lang="pt-BR" sz="23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Distribuição ARV </a:t>
            </a: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sz="23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1993:</a:t>
            </a:r>
            <a:r>
              <a:rPr lang="pt-BR" sz="23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Criação Serviços Especializados</a:t>
            </a: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sz="23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1996: </a:t>
            </a:r>
            <a:r>
              <a:rPr lang="pt-BR" sz="23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Lei 9313/96 assegura distribuição ARV - 1º</a:t>
            </a: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sz="23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2000: </a:t>
            </a:r>
            <a:r>
              <a:rPr lang="pt-BR" sz="23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Reconhecimento Internacional</a:t>
            </a: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pt-BR" sz="23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pt-BR" sz="23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eaLnBrk="1" hangingPunct="1">
              <a:defRPr/>
            </a:pPr>
            <a:fld id="{54C3FEC9-644A-45AB-B8F2-834A30219D1D}" type="slidenum">
              <a:rPr lang="en-US" sz="1200">
                <a:solidFill>
                  <a:schemeClr val="tx2">
                    <a:shade val="90000"/>
                  </a:schemeClr>
                </a:solidFill>
              </a:rPr>
              <a:pPr algn="r" eaLnBrk="1" hangingPunct="1">
                <a:defRPr/>
              </a:pPr>
              <a:t>11</a:t>
            </a:fld>
            <a:endParaRPr lang="en-US" sz="120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 idx="4294967295"/>
          </p:nvPr>
        </p:nvSpPr>
        <p:spPr>
          <a:xfrm>
            <a:off x="428625" y="285750"/>
            <a:ext cx="8229600" cy="723900"/>
          </a:xfrm>
        </p:spPr>
        <p:txBody>
          <a:bodyPr lIns="0" rIns="0" bIns="0" anchor="b"/>
          <a:lstStyle/>
          <a:p>
            <a:r>
              <a:rPr lang="pt-BR" sz="3100" b="1" smtClean="0"/>
              <a:t>DIRETRIZES DO PROGRAMA DE DST/AIDS Brasil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142984"/>
            <a:ext cx="8258204" cy="5429288"/>
          </a:xfrm>
          <a:gradFill>
            <a:gsLst>
              <a:gs pos="0">
                <a:schemeClr val="accent2">
                  <a:tint val="70000"/>
                  <a:satMod val="130000"/>
                </a:schemeClr>
              </a:gs>
              <a:gs pos="43000">
                <a:schemeClr val="accent2">
                  <a:tint val="44000"/>
                  <a:satMod val="165000"/>
                </a:schemeClr>
              </a:gs>
              <a:gs pos="93000">
                <a:schemeClr val="accent2">
                  <a:tint val="15000"/>
                  <a:satMod val="165000"/>
                </a:schemeClr>
              </a:gs>
              <a:gs pos="100000">
                <a:schemeClr val="accent2">
                  <a:tint val="5000"/>
                  <a:satMod val="25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chemeClr val="accent2">
                <a:shade val="50000"/>
                <a:satMod val="103000"/>
              </a:schemeClr>
            </a:solidFill>
          </a:ln>
          <a:effectLst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sz="3400" kern="1200" dirty="0"/>
              <a:t>Implementação e ampliação ações de prevenção, promoção e assistência DST/HIV/</a:t>
            </a:r>
            <a:r>
              <a:rPr lang="pt-BR" sz="3400" kern="1200" dirty="0" err="1"/>
              <a:t>aids</a:t>
            </a:r>
            <a:r>
              <a:rPr lang="pt-BR" sz="3400" kern="1200" dirty="0"/>
              <a:t>  - SUS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pt-BR" sz="3400" kern="12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sz="3400" kern="1200" dirty="0"/>
              <a:t>Redução da transmissão vertical do HIV/ sífilis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pt-BR" sz="3400" kern="12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sz="3400" kern="1200" dirty="0"/>
              <a:t>Aumento da cobertura do diagnóstico e tratamento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pt-BR" sz="3400" kern="12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sz="3400" kern="1200" dirty="0"/>
              <a:t>Melhoria da gestão e manutenção dos programas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pt-BR" sz="3400" kern="12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sz="3400" kern="1200" dirty="0"/>
              <a:t>Monitoraids, SISCEL (Exames Laboratoriais), SISCLOM  (antirretrovirais)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pt-BR" sz="3400" kern="12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sz="3400" kern="1200" dirty="0"/>
              <a:t>Financiamento de pesquisas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pt-BR" sz="3400" kern="12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sz="3400" kern="1200" dirty="0"/>
              <a:t>Desenvolvimento tecnológico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pt-BR" sz="3400" kern="1200" dirty="0"/>
              <a:t>Vacinas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pt-BR" sz="3400" kern="1200" dirty="0"/>
              <a:t>Microbicidas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pt-BR" sz="2600" kern="12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pt-BR" sz="2600" kern="1200" dirty="0"/>
          </a:p>
        </p:txBody>
      </p:sp>
      <p:sp>
        <p:nvSpPr>
          <p:cNvPr id="4" name="Espaço Reservado para Número de Slide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eaLnBrk="1" hangingPunct="1">
              <a:defRPr/>
            </a:pPr>
            <a:fld id="{4EA561FD-2283-4728-9F45-C274F2131416}" type="slidenum">
              <a:rPr lang="en-US" sz="1200">
                <a:solidFill>
                  <a:schemeClr val="tx2">
                    <a:shade val="90000"/>
                  </a:schemeClr>
                </a:solidFill>
              </a:rPr>
              <a:pPr algn="r" eaLnBrk="1" hangingPunct="1">
                <a:defRPr/>
              </a:pPr>
              <a:t>12</a:t>
            </a:fld>
            <a:endParaRPr lang="en-US" sz="120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639763" lvl="1" indent="-246063" algn="just">
              <a:buFont typeface="Wingdings" pitchFamily="2" charset="2"/>
              <a:buChar char="Ø"/>
            </a:pPr>
            <a:r>
              <a:rPr lang="pt-BR" sz="3200" smtClean="0"/>
              <a:t>Fortalecer a efetividade e eficiência dos Programas e garantir sua sustentabilidade a médio e longo prazos;</a:t>
            </a:r>
          </a:p>
          <a:p>
            <a:pPr marL="639763" lvl="1" indent="-246063" algn="just">
              <a:buFont typeface="Wingdings" pitchFamily="2" charset="2"/>
              <a:buChar char="Ø"/>
            </a:pPr>
            <a:r>
              <a:rPr lang="pt-BR" sz="3200" smtClean="0"/>
              <a:t>Reduzir a incidência de DST/HIV;</a:t>
            </a:r>
          </a:p>
          <a:p>
            <a:pPr marL="639763" lvl="1" indent="-246063" algn="just">
              <a:buFont typeface="Wingdings" pitchFamily="2" charset="2"/>
              <a:buChar char="Ø"/>
            </a:pPr>
            <a:r>
              <a:rPr lang="pt-BR" sz="3200" smtClean="0"/>
              <a:t>Melhorar a qualidade de vida das pessoas que vivem com HIV/aids.</a:t>
            </a:r>
          </a:p>
        </p:txBody>
      </p:sp>
      <p:sp>
        <p:nvSpPr>
          <p:cNvPr id="4" name="Espaço Reservado para Número de Slide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eaLnBrk="1" hangingPunct="1">
              <a:defRPr/>
            </a:pPr>
            <a:fld id="{EC83E27A-A302-4DC6-A2CF-9842CBD51D25}" type="slidenum">
              <a:rPr lang="en-US" sz="1200">
                <a:solidFill>
                  <a:schemeClr val="tx2">
                    <a:shade val="90000"/>
                  </a:schemeClr>
                </a:solidFill>
              </a:rPr>
              <a:pPr algn="r" eaLnBrk="1" hangingPunct="1">
                <a:defRPr/>
              </a:pPr>
              <a:t>13</a:t>
            </a:fld>
            <a:endParaRPr lang="en-US" sz="120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4340" name="Título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7772400" cy="795338"/>
          </a:xfrm>
        </p:spPr>
        <p:txBody>
          <a:bodyPr lIns="0" rIns="0" bIns="0" anchor="b"/>
          <a:lstStyle/>
          <a:p>
            <a:r>
              <a:rPr lang="pt-BR" sz="3500" b="1" smtClean="0"/>
              <a:t>OBJETIVOS DO PROGRAMA DST/AIDS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484313"/>
            <a:ext cx="8929688" cy="4389437"/>
          </a:xfrm>
        </p:spPr>
        <p:txBody>
          <a:bodyPr/>
          <a:lstStyle/>
          <a:p>
            <a:pPr marL="273050" indent="-273050"/>
            <a:r>
              <a:rPr lang="pt-BR" sz="3000" smtClean="0"/>
              <a:t>Expandir o acesso ao diagnóstico da infecção pelo HIV;</a:t>
            </a:r>
          </a:p>
          <a:p>
            <a:pPr marL="273050" indent="-273050"/>
            <a:endParaRPr lang="pt-BR" sz="3000" smtClean="0"/>
          </a:p>
          <a:p>
            <a:pPr marL="273050" indent="-273050"/>
            <a:r>
              <a:rPr lang="pt-BR" sz="3000" smtClean="0"/>
              <a:t>Acompanhar o </a:t>
            </a:r>
            <a:r>
              <a:rPr lang="pt-BR" sz="3000" i="1" smtClean="0"/>
              <a:t>status </a:t>
            </a:r>
            <a:r>
              <a:rPr lang="pt-BR" sz="3000" smtClean="0"/>
              <a:t>sorológico dos portadores;</a:t>
            </a:r>
          </a:p>
          <a:p>
            <a:pPr marL="273050" indent="-273050"/>
            <a:endParaRPr lang="pt-BR" sz="3000" smtClean="0"/>
          </a:p>
          <a:p>
            <a:pPr marL="273050" indent="-273050"/>
            <a:r>
              <a:rPr lang="pt-BR" sz="3000" smtClean="0"/>
              <a:t>Reduzir o risco da transmissão do HIV;</a:t>
            </a:r>
          </a:p>
          <a:p>
            <a:pPr marL="273050" indent="-273050"/>
            <a:endParaRPr lang="pt-BR" sz="2800" smtClean="0"/>
          </a:p>
          <a:p>
            <a:pPr marL="273050" indent="-273050"/>
            <a:r>
              <a:rPr lang="pt-BR" sz="3000" smtClean="0"/>
              <a:t>Estimular o diagnóstico de parceiros sexuais;</a:t>
            </a:r>
          </a:p>
          <a:p>
            <a:pPr marL="273050" indent="-273050"/>
            <a:endParaRPr lang="pt-BR" smtClean="0"/>
          </a:p>
          <a:p>
            <a:pPr marL="273050" indent="-273050"/>
            <a:endParaRPr lang="pt-BR" sz="3000" smtClean="0"/>
          </a:p>
        </p:txBody>
      </p:sp>
      <p:sp>
        <p:nvSpPr>
          <p:cNvPr id="4" name="Espaço Reservado para Número de Slide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eaLnBrk="1" hangingPunct="1">
              <a:defRPr/>
            </a:pPr>
            <a:fld id="{8960BB72-CF81-4101-9583-8F685E85F19C}" type="slidenum">
              <a:rPr lang="en-US" sz="1200">
                <a:solidFill>
                  <a:schemeClr val="tx2">
                    <a:shade val="90000"/>
                  </a:schemeClr>
                </a:solidFill>
              </a:rPr>
              <a:pPr algn="r" eaLnBrk="1" hangingPunct="1">
                <a:defRPr/>
              </a:pPr>
              <a:t>14</a:t>
            </a:fld>
            <a:endParaRPr lang="en-US" sz="120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5364" name="Título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pt-BR" sz="3100" b="1" smtClean="0"/>
              <a:t>AÇÕES CONCRETAS DO PROGRAMA DST/AIDS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800" smtClean="0"/>
              <a:t>Acolher segmentos populacionais mais vulneráveis;</a:t>
            </a:r>
          </a:p>
          <a:p>
            <a:pPr>
              <a:lnSpc>
                <a:spcPct val="90000"/>
              </a:lnSpc>
            </a:pPr>
            <a:endParaRPr lang="pt-BR" sz="2800" smtClean="0"/>
          </a:p>
          <a:p>
            <a:pPr>
              <a:lnSpc>
                <a:spcPct val="90000"/>
              </a:lnSpc>
            </a:pPr>
            <a:r>
              <a:rPr lang="pt-BR" sz="2800" smtClean="0"/>
              <a:t>Encaminhar os portadores aos serviços de referência auxiliando no processo de adesão ao tratamento;</a:t>
            </a:r>
          </a:p>
          <a:p>
            <a:pPr>
              <a:lnSpc>
                <a:spcPct val="90000"/>
              </a:lnSpc>
            </a:pPr>
            <a:endParaRPr lang="pt-BR" sz="2800" smtClean="0"/>
          </a:p>
          <a:p>
            <a:pPr>
              <a:lnSpc>
                <a:spcPct val="90000"/>
              </a:lnSpc>
            </a:pPr>
            <a:r>
              <a:rPr lang="pt-BR" sz="2800" smtClean="0"/>
              <a:t>Reduzir a discriminação e o preconceito, e fortalecer os direitos humanos relacionados à epidemia de DST/HIV/aids;</a:t>
            </a:r>
          </a:p>
        </p:txBody>
      </p:sp>
      <p:sp>
        <p:nvSpPr>
          <p:cNvPr id="1638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/>
              <a:t>AÇÕES CONCRETAS DO PROGRAMA DST/AIDS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1143000"/>
          </a:xfrm>
        </p:spPr>
        <p:txBody>
          <a:bodyPr/>
          <a:lstStyle/>
          <a:p>
            <a:r>
              <a:rPr lang="pt-BR" sz="4000" smtClean="0"/>
              <a:t>Referências éticas e políticas – Programa Estadual:</a:t>
            </a:r>
            <a:br>
              <a:rPr lang="pt-BR" sz="4000" smtClean="0"/>
            </a:br>
            <a:endParaRPr lang="pt-BR" sz="4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pt-BR" smtClean="0"/>
          </a:p>
          <a:p>
            <a:pPr>
              <a:buFont typeface="Wingdings" pitchFamily="2" charset="2"/>
              <a:buNone/>
            </a:pPr>
            <a:r>
              <a:rPr lang="pt-BR" smtClean="0"/>
              <a:t>Luta pelos direitos de cidadania dos afetados e contra o estigma e a discriminação;</a:t>
            </a:r>
          </a:p>
          <a:p>
            <a:pPr>
              <a:buFont typeface="Wingdings" pitchFamily="2" charset="2"/>
              <a:buNone/>
            </a:pPr>
            <a:r>
              <a:rPr lang="pt-BR" smtClean="0"/>
              <a:t>Garantia do acesso universal à assistência;</a:t>
            </a:r>
          </a:p>
          <a:p>
            <a:pPr>
              <a:buFont typeface="Wingdings" pitchFamily="2" charset="2"/>
              <a:buNone/>
            </a:pPr>
            <a:r>
              <a:rPr lang="pt-BR" smtClean="0"/>
              <a:t>Direito de acesso aos meios adequados de prevenção.</a:t>
            </a:r>
          </a:p>
          <a:p>
            <a:endParaRPr lang="pt-BR" smtClean="0"/>
          </a:p>
          <a:p>
            <a:endParaRPr lang="pt-BR" smtClean="0"/>
          </a:p>
          <a:p>
            <a:pPr>
              <a:buFont typeface="Wingdings" pitchFamily="2" charset="2"/>
              <a:buNone/>
            </a:pPr>
            <a:endParaRPr lang="pt-BR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Programa Municipal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t-BR" smtClean="0"/>
              <a:t>Princípios:</a:t>
            </a:r>
          </a:p>
          <a:p>
            <a:r>
              <a:rPr lang="pt-BR" smtClean="0"/>
              <a:t>Defesa dos Direitos Civis e Humanos</a:t>
            </a:r>
          </a:p>
          <a:p>
            <a:r>
              <a:rPr lang="pt-BR" smtClean="0"/>
              <a:t>Respeito à diversidade</a:t>
            </a:r>
          </a:p>
          <a:p>
            <a:r>
              <a:rPr lang="pt-BR" smtClean="0"/>
              <a:t>Construção da cidadania</a:t>
            </a:r>
          </a:p>
          <a:p>
            <a:r>
              <a:rPr lang="pt-BR" smtClean="0"/>
              <a:t>Defesa dos princípios do SUS</a:t>
            </a:r>
          </a:p>
          <a:p>
            <a:r>
              <a:rPr lang="pt-BR" smtClean="0"/>
              <a:t>Parcerias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tx1"/>
                </a:solidFill>
              </a:rPr>
              <a:t/>
            </a:r>
            <a:br>
              <a:rPr lang="pt-BR" smtClean="0">
                <a:solidFill>
                  <a:schemeClr val="tx1"/>
                </a:solidFill>
              </a:rPr>
            </a:br>
            <a:r>
              <a:rPr lang="pt-BR" smtClean="0">
                <a:solidFill>
                  <a:schemeClr val="tx1"/>
                </a:solidFill>
              </a:rPr>
              <a:t>Ações </a:t>
            </a:r>
            <a:endParaRPr lang="pt-BR" sz="3200" smtClean="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85950"/>
            <a:ext cx="3810000" cy="4495800"/>
          </a:xfrm>
        </p:spPr>
        <p:txBody>
          <a:bodyPr/>
          <a:lstStyle/>
          <a:p>
            <a:r>
              <a:rPr lang="pt-BR" sz="2400" smtClean="0"/>
              <a:t>Vigilância Epidemiológica (Produção da informação para planejamento)</a:t>
            </a:r>
          </a:p>
          <a:p>
            <a:pPr>
              <a:buFont typeface="Wingdings" pitchFamily="2" charset="2"/>
              <a:buNone/>
            </a:pPr>
            <a:r>
              <a:rPr lang="pt-BR" sz="2400" smtClean="0"/>
              <a:t> </a:t>
            </a:r>
          </a:p>
          <a:p>
            <a:r>
              <a:rPr lang="pt-BR" sz="2400" smtClean="0"/>
              <a:t>Assistência aos Portadores (garantir boa qualidade de vida)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12925"/>
            <a:ext cx="4495800" cy="4495800"/>
          </a:xfrm>
        </p:spPr>
        <p:txBody>
          <a:bodyPr/>
          <a:lstStyle/>
          <a:p>
            <a:r>
              <a:rPr lang="pt-BR" smtClean="0"/>
              <a:t>Prevenção e promoção (Conceito vulnerabilidade e “empoderamento”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476375" y="1052513"/>
            <a:ext cx="575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Assistência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800" smtClean="0"/>
              <a:t>Organização dos serviços (CTA/COAS, SAE, CRT-DST/AIDS, AE, Hospital-dia, ADT)</a:t>
            </a:r>
          </a:p>
          <a:p>
            <a:pPr>
              <a:lnSpc>
                <a:spcPct val="90000"/>
              </a:lnSpc>
            </a:pPr>
            <a:r>
              <a:rPr lang="pt-BR" sz="2800" smtClean="0"/>
              <a:t>Ampliação leitos hospitalares</a:t>
            </a:r>
          </a:p>
          <a:p>
            <a:pPr>
              <a:lnSpc>
                <a:spcPct val="90000"/>
              </a:lnSpc>
            </a:pPr>
            <a:r>
              <a:rPr lang="pt-BR" sz="2800" smtClean="0"/>
              <a:t>Rede de laboratórios</a:t>
            </a:r>
          </a:p>
          <a:p>
            <a:pPr>
              <a:lnSpc>
                <a:spcPct val="90000"/>
              </a:lnSpc>
            </a:pPr>
            <a:r>
              <a:rPr lang="pt-BR" sz="2800" smtClean="0"/>
              <a:t>Terapia anti-retroviral</a:t>
            </a:r>
          </a:p>
          <a:p>
            <a:pPr>
              <a:lnSpc>
                <a:spcPct val="90000"/>
              </a:lnSpc>
            </a:pPr>
            <a:r>
              <a:rPr lang="pt-BR" sz="2800" smtClean="0"/>
              <a:t>Insumos medicamentos oportunistas</a:t>
            </a:r>
          </a:p>
          <a:p>
            <a:pPr>
              <a:lnSpc>
                <a:spcPct val="90000"/>
              </a:lnSpc>
            </a:pPr>
            <a:r>
              <a:rPr lang="pt-BR" sz="2800" smtClean="0"/>
              <a:t>Renageo</a:t>
            </a:r>
          </a:p>
          <a:p>
            <a:pPr>
              <a:lnSpc>
                <a:spcPct val="90000"/>
              </a:lnSpc>
            </a:pPr>
            <a:r>
              <a:rPr lang="pt-BR" sz="2800" smtClean="0"/>
              <a:t>DST, hepatites e tuberculose</a:t>
            </a:r>
          </a:p>
          <a:p>
            <a:pPr>
              <a:lnSpc>
                <a:spcPct val="90000"/>
              </a:lnSpc>
            </a:pPr>
            <a:endParaRPr lang="pt-BR" sz="28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/>
          <a:srcRect l="16823" t="8104" r="20560" b="5313"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z="4000" smtClean="0"/>
              <a:t>Estatística regional HIV e aids – 2001 e 2009</a:t>
            </a:r>
          </a:p>
        </p:txBody>
      </p:sp>
      <p:sp>
        <p:nvSpPr>
          <p:cNvPr id="3076" name="Oval 8"/>
          <p:cNvSpPr>
            <a:spLocks noChangeArrowheads="1"/>
          </p:cNvSpPr>
          <p:nvPr/>
        </p:nvSpPr>
        <p:spPr bwMode="auto">
          <a:xfrm>
            <a:off x="755650" y="1557338"/>
            <a:ext cx="1295400" cy="863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-53975" y="6538913"/>
            <a:ext cx="1368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200">
                <a:solidFill>
                  <a:schemeClr val="bg2"/>
                </a:solidFill>
              </a:rPr>
              <a:t>Source: UNAIDS.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Assistência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Transmissão vertical do HIV e sífilis </a:t>
            </a:r>
          </a:p>
          <a:p>
            <a:r>
              <a:rPr lang="pt-BR" smtClean="0"/>
              <a:t>Ações de assistência na Atenção Básica</a:t>
            </a:r>
          </a:p>
          <a:p>
            <a:r>
              <a:rPr lang="pt-BR" smtClean="0"/>
              <a:t>Educação permanente</a:t>
            </a:r>
          </a:p>
          <a:p>
            <a:r>
              <a:rPr lang="pt-BR" smtClean="0"/>
              <a:t>Parcerias</a:t>
            </a:r>
          </a:p>
          <a:p>
            <a:endParaRPr lang="pt-BR" smtClean="0"/>
          </a:p>
          <a:p>
            <a:endParaRPr lang="pt-BR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Vigilância Epidemiológica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mtClean="0"/>
              <a:t>Sistema de Informação (SINAM, SINABIO, SIHIV, SIGestHIV e crianças expostas.</a:t>
            </a:r>
          </a:p>
          <a:p>
            <a:pPr>
              <a:lnSpc>
                <a:spcPct val="90000"/>
              </a:lnSpc>
            </a:pPr>
            <a:r>
              <a:rPr lang="pt-BR" smtClean="0"/>
              <a:t>Controle de faltosos.</a:t>
            </a:r>
          </a:p>
          <a:p>
            <a:pPr>
              <a:lnSpc>
                <a:spcPct val="90000"/>
              </a:lnSpc>
            </a:pPr>
            <a:r>
              <a:rPr lang="pt-BR" smtClean="0"/>
              <a:t>Trabalho com Vigilância Sanitária.</a:t>
            </a:r>
          </a:p>
          <a:p>
            <a:pPr>
              <a:lnSpc>
                <a:spcPct val="90000"/>
              </a:lnSpc>
            </a:pPr>
            <a:r>
              <a:rPr lang="pt-BR" smtClean="0"/>
              <a:t>Pro-aim (Programa de Aprimoramento das Informações de Mortalidade.</a:t>
            </a:r>
          </a:p>
          <a:p>
            <a:pPr>
              <a:lnSpc>
                <a:spcPct val="90000"/>
              </a:lnSpc>
            </a:pPr>
            <a:endParaRPr lang="pt-BR" smtClean="0"/>
          </a:p>
          <a:p>
            <a:pPr>
              <a:lnSpc>
                <a:spcPct val="90000"/>
              </a:lnSpc>
            </a:pPr>
            <a:endParaRPr lang="pt-BR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42888"/>
            <a:ext cx="7772400" cy="1143001"/>
          </a:xfrm>
        </p:spPr>
        <p:txBody>
          <a:bodyPr/>
          <a:lstStyle/>
          <a:p>
            <a:r>
              <a:rPr lang="pt-BR" smtClean="0"/>
              <a:t>Prevenção e promoção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836613"/>
            <a:ext cx="3957638" cy="56880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400" smtClean="0"/>
              <a:t>Profissionais do sexo feminino (participativo, vivência pessoal)</a:t>
            </a:r>
          </a:p>
          <a:p>
            <a:pPr>
              <a:lnSpc>
                <a:spcPct val="80000"/>
              </a:lnSpc>
            </a:pPr>
            <a:endParaRPr lang="pt-BR" sz="2400" smtClean="0"/>
          </a:p>
          <a:p>
            <a:pPr>
              <a:lnSpc>
                <a:spcPct val="80000"/>
              </a:lnSpc>
            </a:pPr>
            <a:r>
              <a:rPr lang="pt-BR" sz="2400" smtClean="0"/>
              <a:t>Tudo de Bom</a:t>
            </a:r>
          </a:p>
          <a:p>
            <a:pPr>
              <a:lnSpc>
                <a:spcPct val="80000"/>
              </a:lnSpc>
            </a:pPr>
            <a:endParaRPr lang="pt-BR" sz="2400" smtClean="0"/>
          </a:p>
          <a:p>
            <a:pPr>
              <a:lnSpc>
                <a:spcPct val="80000"/>
              </a:lnSpc>
            </a:pPr>
            <a:r>
              <a:rPr lang="pt-BR" sz="2400" smtClean="0"/>
              <a:t>Bela Vista</a:t>
            </a:r>
          </a:p>
          <a:p>
            <a:pPr>
              <a:lnSpc>
                <a:spcPct val="80000"/>
              </a:lnSpc>
            </a:pPr>
            <a:endParaRPr lang="pt-BR" sz="2400" smtClean="0"/>
          </a:p>
          <a:p>
            <a:pPr>
              <a:lnSpc>
                <a:spcPct val="80000"/>
              </a:lnSpc>
            </a:pPr>
            <a:r>
              <a:rPr lang="pt-BR" sz="2400" smtClean="0"/>
              <a:t>Mulheres DST/aids</a:t>
            </a:r>
          </a:p>
          <a:p>
            <a:pPr>
              <a:lnSpc>
                <a:spcPct val="80000"/>
              </a:lnSpc>
            </a:pPr>
            <a:endParaRPr lang="pt-BR" sz="2400" smtClean="0"/>
          </a:p>
          <a:p>
            <a:pPr>
              <a:lnSpc>
                <a:spcPct val="80000"/>
              </a:lnSpc>
            </a:pPr>
            <a:r>
              <a:rPr lang="pt-BR" sz="2400" smtClean="0"/>
              <a:t>Bocada/Redução de Danos </a:t>
            </a:r>
          </a:p>
          <a:p>
            <a:pPr>
              <a:lnSpc>
                <a:spcPct val="80000"/>
              </a:lnSpc>
            </a:pPr>
            <a:endParaRPr lang="pt-BR" sz="2400" smtClean="0"/>
          </a:p>
          <a:p>
            <a:pPr>
              <a:lnSpc>
                <a:spcPct val="80000"/>
              </a:lnSpc>
            </a:pPr>
            <a:r>
              <a:rPr lang="pt-BR" sz="2400" smtClean="0"/>
              <a:t>Prevenção também se ensina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BR" sz="2400" smtClean="0"/>
          </a:p>
          <a:p>
            <a:pPr>
              <a:lnSpc>
                <a:spcPct val="80000"/>
              </a:lnSpc>
            </a:pPr>
            <a:endParaRPr lang="pt-BR" sz="24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BR" sz="2400" smtClean="0"/>
          </a:p>
          <a:p>
            <a:pPr>
              <a:lnSpc>
                <a:spcPct val="80000"/>
              </a:lnSpc>
            </a:pPr>
            <a:endParaRPr lang="pt-BR" sz="2400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08050"/>
            <a:ext cx="3884613" cy="55451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400" smtClean="0"/>
              <a:t>Meninos e meninas de rua</a:t>
            </a:r>
          </a:p>
          <a:p>
            <a:pPr>
              <a:lnSpc>
                <a:spcPct val="80000"/>
              </a:lnSpc>
            </a:pPr>
            <a:endParaRPr lang="pt-BR" sz="2400" smtClean="0"/>
          </a:p>
          <a:p>
            <a:pPr>
              <a:lnSpc>
                <a:spcPct val="80000"/>
              </a:lnSpc>
            </a:pPr>
            <a:r>
              <a:rPr lang="pt-BR" sz="2400" smtClean="0"/>
              <a:t>Adolescentes em situação de exclusão</a:t>
            </a:r>
          </a:p>
          <a:p>
            <a:pPr>
              <a:lnSpc>
                <a:spcPct val="80000"/>
              </a:lnSpc>
            </a:pPr>
            <a:endParaRPr lang="pt-BR" sz="2400" smtClean="0"/>
          </a:p>
          <a:p>
            <a:pPr>
              <a:lnSpc>
                <a:spcPct val="80000"/>
              </a:lnSpc>
            </a:pPr>
            <a:r>
              <a:rPr lang="pt-BR" sz="2400" smtClean="0"/>
              <a:t>Caminhoneiros</a:t>
            </a:r>
          </a:p>
          <a:p>
            <a:pPr>
              <a:lnSpc>
                <a:spcPct val="80000"/>
              </a:lnSpc>
            </a:pPr>
            <a:endParaRPr lang="pt-BR" sz="2400" smtClean="0"/>
          </a:p>
          <a:p>
            <a:pPr>
              <a:lnSpc>
                <a:spcPct val="80000"/>
              </a:lnSpc>
            </a:pPr>
            <a:r>
              <a:rPr lang="pt-BR" sz="2400" smtClean="0"/>
              <a:t>HSH e travestis</a:t>
            </a:r>
          </a:p>
          <a:p>
            <a:pPr>
              <a:lnSpc>
                <a:spcPct val="80000"/>
              </a:lnSpc>
            </a:pPr>
            <a:endParaRPr lang="pt-BR" sz="2400" smtClean="0"/>
          </a:p>
          <a:p>
            <a:pPr>
              <a:lnSpc>
                <a:spcPct val="80000"/>
              </a:lnSpc>
            </a:pPr>
            <a:r>
              <a:rPr lang="pt-BR" sz="2400" smtClean="0"/>
              <a:t>Cidadania Arco-Íris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BR" sz="2400" smtClean="0"/>
          </a:p>
          <a:p>
            <a:pPr>
              <a:lnSpc>
                <a:spcPct val="80000"/>
              </a:lnSpc>
            </a:pPr>
            <a:endParaRPr lang="pt-BR" sz="2400" smtClean="0"/>
          </a:p>
          <a:p>
            <a:pPr>
              <a:lnSpc>
                <a:spcPct val="80000"/>
              </a:lnSpc>
            </a:pPr>
            <a:endParaRPr lang="pt-BR" sz="24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Projetos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628775"/>
            <a:ext cx="3810000" cy="5229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400" smtClean="0"/>
              <a:t>Presídio Organizações comunitárias </a:t>
            </a:r>
          </a:p>
          <a:p>
            <a:pPr>
              <a:lnSpc>
                <a:spcPct val="80000"/>
              </a:lnSpc>
            </a:pPr>
            <a:endParaRPr lang="pt-BR" sz="2400" smtClean="0"/>
          </a:p>
          <a:p>
            <a:pPr>
              <a:lnSpc>
                <a:spcPct val="80000"/>
              </a:lnSpc>
            </a:pPr>
            <a:r>
              <a:rPr lang="pt-BR" sz="2400" smtClean="0"/>
              <a:t>Aids e local de trabalho</a:t>
            </a:r>
          </a:p>
          <a:p>
            <a:pPr>
              <a:lnSpc>
                <a:spcPct val="80000"/>
              </a:lnSpc>
            </a:pPr>
            <a:endParaRPr lang="pt-BR" sz="2400" smtClean="0"/>
          </a:p>
          <a:p>
            <a:pPr>
              <a:lnSpc>
                <a:spcPct val="80000"/>
              </a:lnSpc>
            </a:pPr>
            <a:r>
              <a:rPr lang="pt-BR" sz="2400" smtClean="0"/>
              <a:t>Semear </a:t>
            </a:r>
          </a:p>
          <a:p>
            <a:pPr>
              <a:lnSpc>
                <a:spcPct val="80000"/>
              </a:lnSpc>
            </a:pPr>
            <a:endParaRPr lang="pt-BR" sz="2400" smtClean="0"/>
          </a:p>
          <a:p>
            <a:pPr>
              <a:lnSpc>
                <a:spcPct val="80000"/>
              </a:lnSpc>
            </a:pPr>
            <a:r>
              <a:rPr lang="pt-BR" sz="2400" smtClean="0"/>
              <a:t>Populações indígenas </a:t>
            </a:r>
          </a:p>
          <a:p>
            <a:pPr>
              <a:lnSpc>
                <a:spcPct val="80000"/>
              </a:lnSpc>
            </a:pPr>
            <a:endParaRPr lang="pt-BR" sz="2400" smtClean="0"/>
          </a:p>
          <a:p>
            <a:pPr>
              <a:lnSpc>
                <a:spcPct val="80000"/>
              </a:lnSpc>
            </a:pPr>
            <a:r>
              <a:rPr lang="pt-BR" sz="2400" smtClean="0"/>
              <a:t>Regiões afro-brasileiras</a:t>
            </a:r>
          </a:p>
          <a:p>
            <a:pPr>
              <a:lnSpc>
                <a:spcPct val="80000"/>
              </a:lnSpc>
            </a:pPr>
            <a:endParaRPr lang="pt-BR" sz="2400" smtClean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mtClean="0"/>
              <a:t>Serviço disque DST/aids (0800.162550)</a:t>
            </a:r>
          </a:p>
          <a:p>
            <a:pPr>
              <a:lnSpc>
                <a:spcPct val="90000"/>
              </a:lnSpc>
            </a:pPr>
            <a:endParaRPr lang="pt-BR" smtClean="0"/>
          </a:p>
          <a:p>
            <a:pPr>
              <a:lnSpc>
                <a:spcPct val="90000"/>
              </a:lnSpc>
            </a:pPr>
            <a:endParaRPr lang="pt-BR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599113"/>
            <a:ext cx="9144000" cy="1143000"/>
          </a:xfrm>
        </p:spPr>
        <p:txBody>
          <a:bodyPr/>
          <a:lstStyle/>
          <a:p>
            <a:r>
              <a:rPr lang="pt-BR" smtClean="0">
                <a:hlinkClick r:id="rId2"/>
              </a:rPr>
              <a:t>http://www.aids.gov.br</a:t>
            </a:r>
            <a:endParaRPr lang="pt-BR" smtClean="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print"/>
          <a:srcRect l="19882" t="9375" r="20470" b="8417"/>
          <a:stretch>
            <a:fillRect/>
          </a:stretch>
        </p:blipFill>
        <p:spPr bwMode="auto">
          <a:xfrm>
            <a:off x="0" y="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4" cstate="print"/>
          <a:srcRect l="25403" t="40271" r="28529" b="40833"/>
          <a:stretch>
            <a:fillRect/>
          </a:stretch>
        </p:blipFill>
        <p:spPr bwMode="auto">
          <a:xfrm>
            <a:off x="34925" y="2708275"/>
            <a:ext cx="554513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670550"/>
            <a:ext cx="9144000" cy="1143000"/>
          </a:xfrm>
        </p:spPr>
        <p:txBody>
          <a:bodyPr/>
          <a:lstStyle/>
          <a:p>
            <a:r>
              <a:rPr lang="pt-BR" sz="4000" smtClean="0">
                <a:hlinkClick r:id="rId2"/>
              </a:rPr>
              <a:t>http://www3.crt.saude.sp.gov.br</a:t>
            </a:r>
            <a:endParaRPr lang="pt-BR" sz="4000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 l="18112" t="8417" r="19284" b="5000"/>
          <a:stretch>
            <a:fillRect/>
          </a:stretch>
        </p:blipFill>
        <p:spPr bwMode="auto">
          <a:xfrm>
            <a:off x="0" y="0"/>
            <a:ext cx="91440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49950"/>
            <a:ext cx="9144000" cy="863600"/>
          </a:xfrm>
        </p:spPr>
        <p:txBody>
          <a:bodyPr/>
          <a:lstStyle/>
          <a:p>
            <a:r>
              <a:rPr lang="pt-BR" sz="2400" smtClean="0">
                <a:solidFill>
                  <a:schemeClr val="tx1"/>
                </a:solidFill>
              </a:rPr>
              <a:t>http://www10.prefeitura.sp.gov.br/dstaids/novo_site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 cstate="print"/>
          <a:srcRect l="18698" t="8417" r="20468" b="5000"/>
          <a:stretch>
            <a:fillRect/>
          </a:stretch>
        </p:blipFill>
        <p:spPr bwMode="auto">
          <a:xfrm>
            <a:off x="0" y="0"/>
            <a:ext cx="91440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670550"/>
            <a:ext cx="9144000" cy="1143000"/>
          </a:xfrm>
        </p:spPr>
        <p:txBody>
          <a:bodyPr/>
          <a:lstStyle/>
          <a:p>
            <a:r>
              <a:rPr lang="pt-BR" sz="3600" smtClean="0">
                <a:hlinkClick r:id="rId2"/>
              </a:rPr>
              <a:t>http://www.forumaidssp.org.br/site/</a:t>
            </a:r>
            <a:r>
              <a:rPr lang="pt-BR" sz="3600" smtClean="0"/>
              <a:t> 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/>
          <a:srcRect l="10605" t="11507" r="12337" b="7788"/>
          <a:stretch>
            <a:fillRect/>
          </a:stretch>
        </p:blipFill>
        <p:spPr bwMode="auto">
          <a:xfrm>
            <a:off x="0" y="0"/>
            <a:ext cx="914400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3072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897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Estatística regional HIV e aids – 2001 e 2009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/>
          <a:srcRect l="16927" t="9375" r="15157" b="5000"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-53975" y="6538913"/>
            <a:ext cx="1368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200">
                <a:solidFill>
                  <a:schemeClr val="bg2"/>
                </a:solidFill>
              </a:rPr>
              <a:t>Source: UNAIDS.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76200" y="198438"/>
            <a:ext cx="899160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pt-BR" sz="2800"/>
              <a:t>História Natural da Infecção por HIV-1</a:t>
            </a:r>
            <a:endParaRPr lang="en-US" sz="2800"/>
          </a:p>
        </p:txBody>
      </p:sp>
      <p:sp>
        <p:nvSpPr>
          <p:cNvPr id="31747" name="Freeform 3"/>
          <p:cNvSpPr>
            <a:spLocks/>
          </p:cNvSpPr>
          <p:nvPr/>
        </p:nvSpPr>
        <p:spPr bwMode="auto">
          <a:xfrm>
            <a:off x="3390900" y="3133725"/>
            <a:ext cx="3703638" cy="1795463"/>
          </a:xfrm>
          <a:custGeom>
            <a:avLst/>
            <a:gdLst>
              <a:gd name="T0" fmla="*/ 0 w 2625"/>
              <a:gd name="T1" fmla="*/ 0 h 1131"/>
              <a:gd name="T2" fmla="*/ 616568 w 2625"/>
              <a:gd name="T3" fmla="*/ 173038 h 1131"/>
              <a:gd name="T4" fmla="*/ 1357295 w 2625"/>
              <a:gd name="T5" fmla="*/ 752475 h 1131"/>
              <a:gd name="T6" fmla="*/ 1728364 w 2625"/>
              <a:gd name="T7" fmla="*/ 752475 h 1131"/>
              <a:gd name="T8" fmla="*/ 2467681 w 2625"/>
              <a:gd name="T9" fmla="*/ 1100138 h 1131"/>
              <a:gd name="T10" fmla="*/ 2776670 w 2625"/>
              <a:gd name="T11" fmla="*/ 1504950 h 1131"/>
              <a:gd name="T12" fmla="*/ 3146329 w 2625"/>
              <a:gd name="T13" fmla="*/ 1736725 h 1131"/>
              <a:gd name="T14" fmla="*/ 3702227 w 2625"/>
              <a:gd name="T15" fmla="*/ 1793875 h 11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25" h="1131">
                <a:moveTo>
                  <a:pt x="0" y="0"/>
                </a:moveTo>
                <a:lnTo>
                  <a:pt x="437" y="109"/>
                </a:lnTo>
                <a:lnTo>
                  <a:pt x="962" y="474"/>
                </a:lnTo>
                <a:lnTo>
                  <a:pt x="1225" y="474"/>
                </a:lnTo>
                <a:lnTo>
                  <a:pt x="1749" y="693"/>
                </a:lnTo>
                <a:lnTo>
                  <a:pt x="1968" y="948"/>
                </a:lnTo>
                <a:lnTo>
                  <a:pt x="2230" y="1094"/>
                </a:lnTo>
                <a:lnTo>
                  <a:pt x="2624" y="1130"/>
                </a:lnTo>
              </a:path>
            </a:pathLst>
          </a:custGeom>
          <a:noFill/>
          <a:ln w="50800" cap="rnd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48" name="Freeform 4"/>
          <p:cNvSpPr>
            <a:spLocks/>
          </p:cNvSpPr>
          <p:nvPr/>
        </p:nvSpPr>
        <p:spPr bwMode="auto">
          <a:xfrm>
            <a:off x="1477963" y="1268413"/>
            <a:ext cx="5614987" cy="3705225"/>
          </a:xfrm>
          <a:custGeom>
            <a:avLst/>
            <a:gdLst>
              <a:gd name="T0" fmla="*/ 0 w 3980"/>
              <a:gd name="T1" fmla="*/ 57150 h 2334"/>
              <a:gd name="T2" fmla="*/ 0 w 3980"/>
              <a:gd name="T3" fmla="*/ 3703638 h 2334"/>
              <a:gd name="T4" fmla="*/ 5613576 w 3980"/>
              <a:gd name="T5" fmla="*/ 3703638 h 2334"/>
              <a:gd name="T6" fmla="*/ 5613576 w 3980"/>
              <a:gd name="T7" fmla="*/ 0 h 233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80" h="2334">
                <a:moveTo>
                  <a:pt x="0" y="36"/>
                </a:moveTo>
                <a:lnTo>
                  <a:pt x="0" y="2333"/>
                </a:lnTo>
                <a:lnTo>
                  <a:pt x="3979" y="2333"/>
                </a:lnTo>
                <a:lnTo>
                  <a:pt x="3979" y="0"/>
                </a:lnTo>
              </a:path>
            </a:pathLst>
          </a:custGeom>
          <a:noFill/>
          <a:ln w="12700" cap="rnd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089150" y="5159375"/>
            <a:ext cx="9731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613" tIns="36513" rIns="74613" bIns="36513">
            <a:spAutoFit/>
          </a:bodyPr>
          <a:lstStyle/>
          <a:p>
            <a:pPr defTabSz="598488"/>
            <a:r>
              <a:rPr lang="pt-BR" sz="1600"/>
              <a:t>semanas</a:t>
            </a:r>
            <a:endParaRPr lang="en-US" sz="1600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3762375" y="4860925"/>
            <a:ext cx="0" cy="125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6538913" y="4860925"/>
            <a:ext cx="0" cy="125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2217738" y="4860925"/>
            <a:ext cx="0" cy="125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1847850" y="4860925"/>
            <a:ext cx="0" cy="125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827088" y="4868863"/>
            <a:ext cx="247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613" tIns="36513" rIns="74613" bIns="36513">
            <a:spAutoFit/>
          </a:bodyPr>
          <a:lstStyle/>
          <a:p>
            <a:pPr defTabSz="598488"/>
            <a:r>
              <a:rPr lang="en-US" sz="14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1720850" y="4973638"/>
            <a:ext cx="247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613" tIns="36513" rIns="74613" bIns="36513">
            <a:spAutoFit/>
          </a:bodyPr>
          <a:lstStyle/>
          <a:p>
            <a:pPr defTabSz="598488"/>
            <a:r>
              <a:rPr lang="en-US" sz="1400"/>
              <a:t>3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2089150" y="4973638"/>
            <a:ext cx="247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613" tIns="36513" rIns="74613" bIns="36513">
            <a:spAutoFit/>
          </a:bodyPr>
          <a:lstStyle/>
          <a:p>
            <a:pPr defTabSz="598488"/>
            <a:r>
              <a:rPr lang="en-US" sz="1400"/>
              <a:t>6</a:t>
            </a: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4070350" y="4860925"/>
            <a:ext cx="0" cy="125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3941763" y="4973638"/>
            <a:ext cx="219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613" tIns="36513" rIns="74613" bIns="36513">
            <a:spAutoFit/>
          </a:bodyPr>
          <a:lstStyle/>
          <a:p>
            <a:pPr defTabSz="598488"/>
            <a:r>
              <a:rPr lang="en-US" sz="1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6719888" y="4973638"/>
            <a:ext cx="3095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613" tIns="36513" rIns="74613" bIns="36513">
            <a:spAutoFit/>
          </a:bodyPr>
          <a:lstStyle/>
          <a:p>
            <a:pPr defTabSz="598488"/>
            <a:r>
              <a:rPr lang="en-US" sz="14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3633788" y="4973638"/>
            <a:ext cx="247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613" tIns="36513" rIns="74613" bIns="36513">
            <a:spAutoFit/>
          </a:bodyPr>
          <a:lstStyle/>
          <a:p>
            <a:pPr defTabSz="598488"/>
            <a:r>
              <a:rPr lang="en-US" sz="1400"/>
              <a:t>1</a:t>
            </a: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6350000" y="4973638"/>
            <a:ext cx="346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613" tIns="36513" rIns="74613" bIns="36513">
            <a:spAutoFit/>
          </a:bodyPr>
          <a:lstStyle/>
          <a:p>
            <a:pPr defTabSz="598488"/>
            <a:r>
              <a:rPr lang="en-US" sz="1400"/>
              <a:t>10</a:t>
            </a:r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2836863" y="4860925"/>
            <a:ext cx="0" cy="125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2527300" y="4860925"/>
            <a:ext cx="0" cy="125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2398713" y="4973638"/>
            <a:ext cx="247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613" tIns="36513" rIns="74613" bIns="36513">
            <a:spAutoFit/>
          </a:bodyPr>
          <a:lstStyle/>
          <a:p>
            <a:pPr defTabSz="598488"/>
            <a:r>
              <a:rPr lang="en-US" sz="1400"/>
              <a:t>9</a:t>
            </a: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2646363" y="4973638"/>
            <a:ext cx="346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613" tIns="36513" rIns="74613" bIns="36513">
            <a:spAutoFit/>
          </a:bodyPr>
          <a:lstStyle/>
          <a:p>
            <a:pPr defTabSz="598488"/>
            <a:r>
              <a:rPr lang="en-US" sz="1400"/>
              <a:t>12</a:t>
            </a:r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flipH="1">
            <a:off x="1416050" y="4695825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 flipH="1">
            <a:off x="1416050" y="4464050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flipH="1">
            <a:off x="1416050" y="4232275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5119688" y="5159375"/>
            <a:ext cx="6111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613" tIns="36513" rIns="74613" bIns="36513">
            <a:spAutoFit/>
          </a:bodyPr>
          <a:lstStyle/>
          <a:p>
            <a:pPr defTabSz="598488"/>
            <a:r>
              <a:rPr lang="pt-BR" sz="1600"/>
              <a:t>Anos</a:t>
            </a:r>
            <a:endParaRPr lang="en-US" sz="1600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4378325" y="4860925"/>
            <a:ext cx="0" cy="125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4249738" y="4973638"/>
            <a:ext cx="247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613" tIns="36513" rIns="74613" bIns="36513">
            <a:spAutoFit/>
          </a:bodyPr>
          <a:lstStyle/>
          <a:p>
            <a:pPr defTabSz="598488"/>
            <a:r>
              <a:rPr lang="en-US" sz="1400"/>
              <a:t>3</a:t>
            </a:r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>
            <a:off x="4687888" y="4860925"/>
            <a:ext cx="0" cy="125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4559300" y="4973638"/>
            <a:ext cx="2206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613" tIns="36513" rIns="74613" bIns="36513">
            <a:spAutoFit/>
          </a:bodyPr>
          <a:lstStyle/>
          <a:p>
            <a:pPr defTabSz="598488"/>
            <a:r>
              <a:rPr lang="en-US" sz="1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4997450" y="4860925"/>
            <a:ext cx="0" cy="125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4867275" y="4973638"/>
            <a:ext cx="247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613" tIns="36513" rIns="74613" bIns="36513">
            <a:spAutoFit/>
          </a:bodyPr>
          <a:lstStyle/>
          <a:p>
            <a:pPr defTabSz="598488"/>
            <a:r>
              <a:rPr lang="en-US" sz="1400"/>
              <a:t>5</a:t>
            </a:r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5303838" y="4860925"/>
            <a:ext cx="0" cy="125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5175250" y="4973638"/>
            <a:ext cx="2206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613" tIns="36513" rIns="74613" bIns="36513">
            <a:spAutoFit/>
          </a:bodyPr>
          <a:lstStyle/>
          <a:p>
            <a:pPr defTabSz="598488"/>
            <a:r>
              <a:rPr lang="en-US" sz="14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5613400" y="4860925"/>
            <a:ext cx="0" cy="125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79" name="Rectangle 35"/>
          <p:cNvSpPr>
            <a:spLocks noChangeArrowheads="1"/>
          </p:cNvSpPr>
          <p:nvPr/>
        </p:nvSpPr>
        <p:spPr bwMode="auto">
          <a:xfrm>
            <a:off x="5484813" y="4973638"/>
            <a:ext cx="247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613" tIns="36513" rIns="74613" bIns="36513">
            <a:spAutoFit/>
          </a:bodyPr>
          <a:lstStyle/>
          <a:p>
            <a:pPr defTabSz="598488"/>
            <a:r>
              <a:rPr lang="en-US" sz="1400"/>
              <a:t>7</a:t>
            </a:r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>
            <a:off x="5922963" y="4860925"/>
            <a:ext cx="0" cy="125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81" name="Rectangle 37"/>
          <p:cNvSpPr>
            <a:spLocks noChangeArrowheads="1"/>
          </p:cNvSpPr>
          <p:nvPr/>
        </p:nvSpPr>
        <p:spPr bwMode="auto">
          <a:xfrm>
            <a:off x="5794375" y="4973638"/>
            <a:ext cx="219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613" tIns="36513" rIns="74613" bIns="36513">
            <a:spAutoFit/>
          </a:bodyPr>
          <a:lstStyle/>
          <a:p>
            <a:pPr defTabSz="598488"/>
            <a:r>
              <a:rPr lang="en-US" sz="14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1782" name="Line 38"/>
          <p:cNvSpPr>
            <a:spLocks noChangeShapeType="1"/>
          </p:cNvSpPr>
          <p:nvPr/>
        </p:nvSpPr>
        <p:spPr bwMode="auto">
          <a:xfrm>
            <a:off x="6229350" y="4860925"/>
            <a:ext cx="0" cy="125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83" name="Rectangle 39"/>
          <p:cNvSpPr>
            <a:spLocks noChangeArrowheads="1"/>
          </p:cNvSpPr>
          <p:nvPr/>
        </p:nvSpPr>
        <p:spPr bwMode="auto">
          <a:xfrm>
            <a:off x="6102350" y="4973638"/>
            <a:ext cx="247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613" tIns="36513" rIns="74613" bIns="36513">
            <a:spAutoFit/>
          </a:bodyPr>
          <a:lstStyle/>
          <a:p>
            <a:pPr defTabSz="598488"/>
            <a:r>
              <a:rPr lang="en-US" sz="1400"/>
              <a:t>9</a:t>
            </a:r>
          </a:p>
        </p:txBody>
      </p:sp>
      <p:sp>
        <p:nvSpPr>
          <p:cNvPr id="31784" name="Line 40"/>
          <p:cNvSpPr>
            <a:spLocks noChangeShapeType="1"/>
          </p:cNvSpPr>
          <p:nvPr/>
        </p:nvSpPr>
        <p:spPr bwMode="auto">
          <a:xfrm flipH="1">
            <a:off x="1416050" y="4000500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85" name="Line 41"/>
          <p:cNvSpPr>
            <a:spLocks noChangeShapeType="1"/>
          </p:cNvSpPr>
          <p:nvPr/>
        </p:nvSpPr>
        <p:spPr bwMode="auto">
          <a:xfrm flipH="1">
            <a:off x="1416050" y="3770313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86" name="Line 42"/>
          <p:cNvSpPr>
            <a:spLocks noChangeShapeType="1"/>
          </p:cNvSpPr>
          <p:nvPr/>
        </p:nvSpPr>
        <p:spPr bwMode="auto">
          <a:xfrm flipH="1">
            <a:off x="1416050" y="3538538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87" name="Line 43"/>
          <p:cNvSpPr>
            <a:spLocks noChangeShapeType="1"/>
          </p:cNvSpPr>
          <p:nvPr/>
        </p:nvSpPr>
        <p:spPr bwMode="auto">
          <a:xfrm flipH="1">
            <a:off x="1416050" y="3306763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88" name="Line 44"/>
          <p:cNvSpPr>
            <a:spLocks noChangeShapeType="1"/>
          </p:cNvSpPr>
          <p:nvPr/>
        </p:nvSpPr>
        <p:spPr bwMode="auto">
          <a:xfrm flipH="1">
            <a:off x="1416050" y="3074988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89" name="Line 45"/>
          <p:cNvSpPr>
            <a:spLocks noChangeShapeType="1"/>
          </p:cNvSpPr>
          <p:nvPr/>
        </p:nvSpPr>
        <p:spPr bwMode="auto">
          <a:xfrm flipH="1">
            <a:off x="1416050" y="2843213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90" name="Line 46"/>
          <p:cNvSpPr>
            <a:spLocks noChangeShapeType="1"/>
          </p:cNvSpPr>
          <p:nvPr/>
        </p:nvSpPr>
        <p:spPr bwMode="auto">
          <a:xfrm flipH="1">
            <a:off x="1416050" y="2613025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91" name="Line 47"/>
          <p:cNvSpPr>
            <a:spLocks noChangeShapeType="1"/>
          </p:cNvSpPr>
          <p:nvPr/>
        </p:nvSpPr>
        <p:spPr bwMode="auto">
          <a:xfrm flipH="1">
            <a:off x="1416050" y="2381250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92" name="Line 48"/>
          <p:cNvSpPr>
            <a:spLocks noChangeShapeType="1"/>
          </p:cNvSpPr>
          <p:nvPr/>
        </p:nvSpPr>
        <p:spPr bwMode="auto">
          <a:xfrm flipH="1">
            <a:off x="1416050" y="2149475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93" name="Line 49"/>
          <p:cNvSpPr>
            <a:spLocks noChangeShapeType="1"/>
          </p:cNvSpPr>
          <p:nvPr/>
        </p:nvSpPr>
        <p:spPr bwMode="auto">
          <a:xfrm flipH="1">
            <a:off x="1416050" y="1917700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94" name="Line 50"/>
          <p:cNvSpPr>
            <a:spLocks noChangeShapeType="1"/>
          </p:cNvSpPr>
          <p:nvPr/>
        </p:nvSpPr>
        <p:spPr bwMode="auto">
          <a:xfrm flipH="1">
            <a:off x="1416050" y="1685925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95" name="Line 51"/>
          <p:cNvSpPr>
            <a:spLocks noChangeShapeType="1"/>
          </p:cNvSpPr>
          <p:nvPr/>
        </p:nvSpPr>
        <p:spPr bwMode="auto">
          <a:xfrm flipH="1">
            <a:off x="1416050" y="1455738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96" name="Line 52"/>
          <p:cNvSpPr>
            <a:spLocks noChangeShapeType="1"/>
          </p:cNvSpPr>
          <p:nvPr/>
        </p:nvSpPr>
        <p:spPr bwMode="auto">
          <a:xfrm>
            <a:off x="3206750" y="4860925"/>
            <a:ext cx="0" cy="125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97" name="Rectangle 53"/>
          <p:cNvSpPr>
            <a:spLocks noChangeArrowheads="1"/>
          </p:cNvSpPr>
          <p:nvPr/>
        </p:nvSpPr>
        <p:spPr bwMode="auto">
          <a:xfrm>
            <a:off x="3016250" y="4973638"/>
            <a:ext cx="346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613" tIns="36513" rIns="74613" bIns="36513">
            <a:spAutoFit/>
          </a:bodyPr>
          <a:lstStyle/>
          <a:p>
            <a:pPr defTabSz="598488"/>
            <a:r>
              <a:rPr lang="en-US" sz="1400"/>
              <a:t>15</a:t>
            </a:r>
          </a:p>
        </p:txBody>
      </p:sp>
      <p:sp>
        <p:nvSpPr>
          <p:cNvPr id="31798" name="Freeform 54"/>
          <p:cNvSpPr>
            <a:spLocks/>
          </p:cNvSpPr>
          <p:nvPr/>
        </p:nvSpPr>
        <p:spPr bwMode="auto">
          <a:xfrm>
            <a:off x="1479550" y="1281113"/>
            <a:ext cx="5614988" cy="1587"/>
          </a:xfrm>
          <a:custGeom>
            <a:avLst/>
            <a:gdLst>
              <a:gd name="T0" fmla="*/ 0 w 3980"/>
              <a:gd name="T1" fmla="*/ 0 h 1"/>
              <a:gd name="T2" fmla="*/ 5613577 w 3980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980" h="1">
                <a:moveTo>
                  <a:pt x="0" y="0"/>
                </a:moveTo>
                <a:lnTo>
                  <a:pt x="3979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99" name="Freeform 55"/>
          <p:cNvSpPr>
            <a:spLocks/>
          </p:cNvSpPr>
          <p:nvPr/>
        </p:nvSpPr>
        <p:spPr bwMode="auto">
          <a:xfrm>
            <a:off x="1479550" y="2149475"/>
            <a:ext cx="1852613" cy="1681163"/>
          </a:xfrm>
          <a:custGeom>
            <a:avLst/>
            <a:gdLst>
              <a:gd name="T0" fmla="*/ 0 w 1313"/>
              <a:gd name="T1" fmla="*/ 0 h 1059"/>
              <a:gd name="T2" fmla="*/ 369676 w 1313"/>
              <a:gd name="T3" fmla="*/ 288925 h 1059"/>
              <a:gd name="T4" fmla="*/ 616597 w 1313"/>
              <a:gd name="T5" fmla="*/ 1679575 h 1059"/>
              <a:gd name="T6" fmla="*/ 1419443 w 1313"/>
              <a:gd name="T7" fmla="*/ 868363 h 1059"/>
              <a:gd name="T8" fmla="*/ 1851202 w 1313"/>
              <a:gd name="T9" fmla="*/ 984250 h 10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13" h="1059">
                <a:moveTo>
                  <a:pt x="0" y="0"/>
                </a:moveTo>
                <a:lnTo>
                  <a:pt x="262" y="182"/>
                </a:lnTo>
                <a:lnTo>
                  <a:pt x="437" y="1058"/>
                </a:lnTo>
                <a:lnTo>
                  <a:pt x="1006" y="547"/>
                </a:lnTo>
                <a:lnTo>
                  <a:pt x="1312" y="620"/>
                </a:lnTo>
              </a:path>
            </a:pathLst>
          </a:custGeom>
          <a:noFill/>
          <a:ln w="50800" cap="rnd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800" name="Freeform 56"/>
          <p:cNvSpPr>
            <a:spLocks/>
          </p:cNvSpPr>
          <p:nvPr/>
        </p:nvSpPr>
        <p:spPr bwMode="auto">
          <a:xfrm>
            <a:off x="1479550" y="2381250"/>
            <a:ext cx="1974850" cy="2547938"/>
          </a:xfrm>
          <a:custGeom>
            <a:avLst/>
            <a:gdLst>
              <a:gd name="T0" fmla="*/ 0 w 1400"/>
              <a:gd name="T1" fmla="*/ 2546350 h 1605"/>
              <a:gd name="T2" fmla="*/ 863292 w 1400"/>
              <a:gd name="T3" fmla="*/ 0 h 1605"/>
              <a:gd name="T4" fmla="*/ 1172215 w 1400"/>
              <a:gd name="T5" fmla="*/ 1736725 h 1605"/>
              <a:gd name="T6" fmla="*/ 1357004 w 1400"/>
              <a:gd name="T7" fmla="*/ 2489200 h 1605"/>
              <a:gd name="T8" fmla="*/ 1973439 w 1400"/>
              <a:gd name="T9" fmla="*/ 2489200 h 16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0" h="1605">
                <a:moveTo>
                  <a:pt x="0" y="1604"/>
                </a:moveTo>
                <a:lnTo>
                  <a:pt x="612" y="0"/>
                </a:lnTo>
                <a:lnTo>
                  <a:pt x="831" y="1094"/>
                </a:lnTo>
                <a:lnTo>
                  <a:pt x="962" y="1568"/>
                </a:lnTo>
                <a:lnTo>
                  <a:pt x="1399" y="1568"/>
                </a:lnTo>
              </a:path>
            </a:pathLst>
          </a:custGeom>
          <a:noFill/>
          <a:ln w="50800" cap="rnd" cmpd="sng">
            <a:solidFill>
              <a:srgbClr val="00CC6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801" name="Line 57"/>
          <p:cNvSpPr>
            <a:spLocks noChangeShapeType="1"/>
          </p:cNvSpPr>
          <p:nvPr/>
        </p:nvSpPr>
        <p:spPr bwMode="auto">
          <a:xfrm flipH="1">
            <a:off x="3270250" y="4811713"/>
            <a:ext cx="242888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802" name="Freeform 58"/>
          <p:cNvSpPr>
            <a:spLocks/>
          </p:cNvSpPr>
          <p:nvPr/>
        </p:nvSpPr>
        <p:spPr bwMode="auto">
          <a:xfrm>
            <a:off x="3576638" y="2613025"/>
            <a:ext cx="3517900" cy="2257425"/>
          </a:xfrm>
          <a:custGeom>
            <a:avLst/>
            <a:gdLst>
              <a:gd name="T0" fmla="*/ 0 w 2493"/>
              <a:gd name="T1" fmla="*/ 2255838 h 1422"/>
              <a:gd name="T2" fmla="*/ 493889 w 2493"/>
              <a:gd name="T3" fmla="*/ 2255838 h 1422"/>
              <a:gd name="T4" fmla="*/ 801511 w 2493"/>
              <a:gd name="T5" fmla="*/ 2139950 h 1422"/>
              <a:gd name="T6" fmla="*/ 1110544 w 2493"/>
              <a:gd name="T7" fmla="*/ 2255838 h 1422"/>
              <a:gd name="T8" fmla="*/ 1419578 w 2493"/>
              <a:gd name="T9" fmla="*/ 2198688 h 1422"/>
              <a:gd name="T10" fmla="*/ 1727200 w 2493"/>
              <a:gd name="T11" fmla="*/ 2255838 h 1422"/>
              <a:gd name="T12" fmla="*/ 2036233 w 2493"/>
              <a:gd name="T13" fmla="*/ 2139950 h 1422"/>
              <a:gd name="T14" fmla="*/ 2468033 w 2493"/>
              <a:gd name="T15" fmla="*/ 1562100 h 1422"/>
              <a:gd name="T16" fmla="*/ 2899833 w 2493"/>
              <a:gd name="T17" fmla="*/ 1330325 h 1422"/>
              <a:gd name="T18" fmla="*/ 3269544 w 2493"/>
              <a:gd name="T19" fmla="*/ 288925 h 1422"/>
              <a:gd name="T20" fmla="*/ 3516489 w 2493"/>
              <a:gd name="T21" fmla="*/ 0 h 14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493" h="1422">
                <a:moveTo>
                  <a:pt x="0" y="1421"/>
                </a:moveTo>
                <a:lnTo>
                  <a:pt x="350" y="1421"/>
                </a:lnTo>
                <a:lnTo>
                  <a:pt x="568" y="1348"/>
                </a:lnTo>
                <a:lnTo>
                  <a:pt x="787" y="1421"/>
                </a:lnTo>
                <a:lnTo>
                  <a:pt x="1006" y="1385"/>
                </a:lnTo>
                <a:lnTo>
                  <a:pt x="1224" y="1421"/>
                </a:lnTo>
                <a:lnTo>
                  <a:pt x="1443" y="1348"/>
                </a:lnTo>
                <a:lnTo>
                  <a:pt x="1749" y="984"/>
                </a:lnTo>
                <a:lnTo>
                  <a:pt x="2055" y="838"/>
                </a:lnTo>
                <a:lnTo>
                  <a:pt x="2317" y="182"/>
                </a:lnTo>
                <a:lnTo>
                  <a:pt x="2492" y="0"/>
                </a:lnTo>
              </a:path>
            </a:pathLst>
          </a:custGeom>
          <a:noFill/>
          <a:ln w="50800" cap="rnd" cmpd="sng">
            <a:solidFill>
              <a:srgbClr val="00CC6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803" name="Line 59"/>
          <p:cNvSpPr>
            <a:spLocks noChangeShapeType="1"/>
          </p:cNvSpPr>
          <p:nvPr/>
        </p:nvSpPr>
        <p:spPr bwMode="auto">
          <a:xfrm flipH="1">
            <a:off x="3330575" y="4868863"/>
            <a:ext cx="246063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804" name="Line 60"/>
          <p:cNvSpPr>
            <a:spLocks noChangeShapeType="1"/>
          </p:cNvSpPr>
          <p:nvPr/>
        </p:nvSpPr>
        <p:spPr bwMode="auto">
          <a:xfrm flipH="1">
            <a:off x="3330575" y="4811713"/>
            <a:ext cx="246063" cy="17462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805" name="Rectangle 61"/>
          <p:cNvSpPr>
            <a:spLocks noChangeArrowheads="1"/>
          </p:cNvSpPr>
          <p:nvPr/>
        </p:nvSpPr>
        <p:spPr bwMode="auto">
          <a:xfrm>
            <a:off x="7110413" y="2459038"/>
            <a:ext cx="17287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550" tIns="41275" rIns="82550" bIns="41275">
            <a:spAutoFit/>
          </a:bodyPr>
          <a:lstStyle/>
          <a:p>
            <a:pPr defTabSz="739775"/>
            <a:r>
              <a:rPr lang="pt-BR">
                <a:solidFill>
                  <a:srgbClr val="00CC66"/>
                </a:solidFill>
              </a:rPr>
              <a:t>Viremia</a:t>
            </a:r>
            <a:endParaRPr lang="en-US">
              <a:solidFill>
                <a:srgbClr val="00CC66"/>
              </a:solidFill>
            </a:endParaRPr>
          </a:p>
        </p:txBody>
      </p:sp>
      <p:sp>
        <p:nvSpPr>
          <p:cNvPr id="31806" name="Rectangle 62"/>
          <p:cNvSpPr>
            <a:spLocks noChangeArrowheads="1"/>
          </p:cNvSpPr>
          <p:nvPr/>
        </p:nvSpPr>
        <p:spPr bwMode="auto">
          <a:xfrm>
            <a:off x="7110413" y="4476750"/>
            <a:ext cx="17287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550" tIns="41275" rIns="82550" bIns="41275">
            <a:spAutoFit/>
          </a:bodyPr>
          <a:lstStyle/>
          <a:p>
            <a:pPr defTabSz="739775"/>
            <a:r>
              <a:rPr lang="pt-BR">
                <a:solidFill>
                  <a:srgbClr val="FF9933"/>
                </a:solidFill>
              </a:rPr>
              <a:t>CD4</a:t>
            </a:r>
            <a:endParaRPr lang="en-US">
              <a:solidFill>
                <a:srgbClr val="FF9933"/>
              </a:solidFill>
            </a:endParaRPr>
          </a:p>
        </p:txBody>
      </p:sp>
      <p:sp>
        <p:nvSpPr>
          <p:cNvPr id="31807" name="Rectangle 63"/>
          <p:cNvSpPr>
            <a:spLocks noChangeArrowheads="1"/>
          </p:cNvSpPr>
          <p:nvPr/>
        </p:nvSpPr>
        <p:spPr bwMode="auto">
          <a:xfrm>
            <a:off x="187325" y="5487988"/>
            <a:ext cx="75406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613" tIns="36513" rIns="74613" bIns="36513">
            <a:spAutoFit/>
          </a:bodyPr>
          <a:lstStyle/>
          <a:p>
            <a:pPr algn="ctr" defTabSz="598488"/>
            <a:r>
              <a:rPr lang="pt-BR" i="1">
                <a:solidFill>
                  <a:schemeClr val="bg1"/>
                </a:solidFill>
              </a:rPr>
              <a:t>Clínica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31808" name="Rectangle 64"/>
          <p:cNvSpPr>
            <a:spLocks noChangeArrowheads="1"/>
          </p:cNvSpPr>
          <p:nvPr/>
        </p:nvSpPr>
        <p:spPr bwMode="auto">
          <a:xfrm>
            <a:off x="1138238" y="5680075"/>
            <a:ext cx="1943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550" tIns="41275" rIns="82550" bIns="41275">
            <a:spAutoFit/>
          </a:bodyPr>
          <a:lstStyle/>
          <a:p>
            <a:pPr defTabSz="739775"/>
            <a:r>
              <a:rPr lang="pt-BR"/>
              <a:t>Infecção Primária</a:t>
            </a:r>
            <a:endParaRPr lang="en-US"/>
          </a:p>
        </p:txBody>
      </p:sp>
      <p:sp>
        <p:nvSpPr>
          <p:cNvPr id="31809" name="Line 65"/>
          <p:cNvSpPr>
            <a:spLocks noChangeShapeType="1"/>
          </p:cNvSpPr>
          <p:nvPr/>
        </p:nvSpPr>
        <p:spPr bwMode="auto">
          <a:xfrm flipV="1">
            <a:off x="1454150" y="5300663"/>
            <a:ext cx="0" cy="411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810" name="Rectangle 66"/>
          <p:cNvSpPr>
            <a:spLocks noChangeArrowheads="1"/>
          </p:cNvSpPr>
          <p:nvPr/>
        </p:nvSpPr>
        <p:spPr bwMode="auto">
          <a:xfrm>
            <a:off x="3638550" y="5611813"/>
            <a:ext cx="17907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550" tIns="41275" rIns="82550" bIns="41275">
            <a:spAutoFit/>
          </a:bodyPr>
          <a:lstStyle/>
          <a:p>
            <a:pPr defTabSz="739775"/>
            <a:r>
              <a:rPr lang="pt-BR"/>
              <a:t>Latência Clínica</a:t>
            </a:r>
            <a:endParaRPr lang="en-US"/>
          </a:p>
        </p:txBody>
      </p:sp>
      <p:sp>
        <p:nvSpPr>
          <p:cNvPr id="31811" name="Line 67"/>
          <p:cNvSpPr>
            <a:spLocks noChangeShapeType="1"/>
          </p:cNvSpPr>
          <p:nvPr/>
        </p:nvSpPr>
        <p:spPr bwMode="auto">
          <a:xfrm flipV="1">
            <a:off x="4137025" y="5437188"/>
            <a:ext cx="0" cy="206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812" name="Line 68"/>
          <p:cNvSpPr>
            <a:spLocks noChangeShapeType="1"/>
          </p:cNvSpPr>
          <p:nvPr/>
        </p:nvSpPr>
        <p:spPr bwMode="auto">
          <a:xfrm flipH="1">
            <a:off x="2552700" y="5437188"/>
            <a:ext cx="3168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813" name="Line 69"/>
          <p:cNvSpPr>
            <a:spLocks noChangeShapeType="1"/>
          </p:cNvSpPr>
          <p:nvPr/>
        </p:nvSpPr>
        <p:spPr bwMode="auto">
          <a:xfrm flipV="1">
            <a:off x="2552700" y="5368925"/>
            <a:ext cx="0" cy="68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814" name="Line 70"/>
          <p:cNvSpPr>
            <a:spLocks noChangeShapeType="1"/>
          </p:cNvSpPr>
          <p:nvPr/>
        </p:nvSpPr>
        <p:spPr bwMode="auto">
          <a:xfrm flipV="1">
            <a:off x="5721350" y="5368925"/>
            <a:ext cx="0" cy="68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815" name="Freeform 71"/>
          <p:cNvSpPr>
            <a:spLocks/>
          </p:cNvSpPr>
          <p:nvPr/>
        </p:nvSpPr>
        <p:spPr bwMode="auto">
          <a:xfrm>
            <a:off x="1822450" y="5368925"/>
            <a:ext cx="547688" cy="69850"/>
          </a:xfrm>
          <a:custGeom>
            <a:avLst/>
            <a:gdLst>
              <a:gd name="T0" fmla="*/ 0 w 389"/>
              <a:gd name="T1" fmla="*/ 0 h 44"/>
              <a:gd name="T2" fmla="*/ 0 w 389"/>
              <a:gd name="T3" fmla="*/ 68263 h 44"/>
              <a:gd name="T4" fmla="*/ 546280 w 389"/>
              <a:gd name="T5" fmla="*/ 68263 h 44"/>
              <a:gd name="T6" fmla="*/ 546280 w 389"/>
              <a:gd name="T7" fmla="*/ 0 h 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9" h="44">
                <a:moveTo>
                  <a:pt x="0" y="0"/>
                </a:moveTo>
                <a:lnTo>
                  <a:pt x="0" y="43"/>
                </a:lnTo>
                <a:lnTo>
                  <a:pt x="388" y="43"/>
                </a:lnTo>
                <a:lnTo>
                  <a:pt x="388" y="0"/>
                </a:lnTo>
              </a:path>
            </a:pathLst>
          </a:custGeom>
          <a:noFill/>
          <a:ln w="1270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816" name="Rectangle 72"/>
          <p:cNvSpPr>
            <a:spLocks noChangeArrowheads="1"/>
          </p:cNvSpPr>
          <p:nvPr/>
        </p:nvSpPr>
        <p:spPr bwMode="auto">
          <a:xfrm>
            <a:off x="2052638" y="6029325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550" tIns="41275" rIns="82550" bIns="41275">
            <a:spAutoFit/>
          </a:bodyPr>
          <a:lstStyle/>
          <a:p>
            <a:pPr defTabSz="739775"/>
            <a:r>
              <a:rPr lang="pt-BR"/>
              <a:t>Síndrome Retroviral aguda</a:t>
            </a:r>
            <a:endParaRPr lang="en-US"/>
          </a:p>
        </p:txBody>
      </p:sp>
      <p:sp>
        <p:nvSpPr>
          <p:cNvPr id="31817" name="Line 73"/>
          <p:cNvSpPr>
            <a:spLocks noChangeShapeType="1"/>
          </p:cNvSpPr>
          <p:nvPr/>
        </p:nvSpPr>
        <p:spPr bwMode="auto">
          <a:xfrm flipV="1">
            <a:off x="2201863" y="5486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818" name="Rectangle 74"/>
          <p:cNvSpPr>
            <a:spLocks noChangeArrowheads="1"/>
          </p:cNvSpPr>
          <p:nvPr/>
        </p:nvSpPr>
        <p:spPr bwMode="auto">
          <a:xfrm>
            <a:off x="5554663" y="5627688"/>
            <a:ext cx="6477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550" tIns="41275" rIns="82550" bIns="41275">
            <a:spAutoFit/>
          </a:bodyPr>
          <a:lstStyle/>
          <a:p>
            <a:pPr defTabSz="739775"/>
            <a:r>
              <a:rPr lang="pt-BR"/>
              <a:t>ARC</a:t>
            </a:r>
            <a:endParaRPr lang="en-US"/>
          </a:p>
        </p:txBody>
      </p:sp>
      <p:sp>
        <p:nvSpPr>
          <p:cNvPr id="31819" name="Rectangle 75"/>
          <p:cNvSpPr>
            <a:spLocks noChangeArrowheads="1"/>
          </p:cNvSpPr>
          <p:nvPr/>
        </p:nvSpPr>
        <p:spPr bwMode="auto">
          <a:xfrm>
            <a:off x="6076950" y="5627688"/>
            <a:ext cx="508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550" tIns="41275" rIns="82550" bIns="41275">
            <a:spAutoFit/>
          </a:bodyPr>
          <a:lstStyle/>
          <a:p>
            <a:pPr defTabSz="739775"/>
            <a:r>
              <a:rPr lang="pt-BR"/>
              <a:t>I.O</a:t>
            </a:r>
            <a:r>
              <a:rPr lang="pt-BR" sz="1100"/>
              <a:t>.</a:t>
            </a:r>
            <a:endParaRPr lang="en-US" sz="1100"/>
          </a:p>
        </p:txBody>
      </p:sp>
      <p:sp>
        <p:nvSpPr>
          <p:cNvPr id="31820" name="Line 76"/>
          <p:cNvSpPr>
            <a:spLocks noChangeShapeType="1"/>
          </p:cNvSpPr>
          <p:nvPr/>
        </p:nvSpPr>
        <p:spPr bwMode="auto">
          <a:xfrm flipV="1">
            <a:off x="6210300" y="5230813"/>
            <a:ext cx="0" cy="4079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821" name="Rectangle 77"/>
          <p:cNvSpPr>
            <a:spLocks noChangeArrowheads="1"/>
          </p:cNvSpPr>
          <p:nvPr/>
        </p:nvSpPr>
        <p:spPr bwMode="auto">
          <a:xfrm>
            <a:off x="6746875" y="5413375"/>
            <a:ext cx="711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550" tIns="41275" rIns="82550" bIns="41275">
            <a:spAutoFit/>
          </a:bodyPr>
          <a:lstStyle/>
          <a:p>
            <a:pPr defTabSz="739775"/>
            <a:r>
              <a:rPr lang="pt-BR"/>
              <a:t>Óbito</a:t>
            </a:r>
            <a:endParaRPr lang="en-US"/>
          </a:p>
        </p:txBody>
      </p:sp>
      <p:sp>
        <p:nvSpPr>
          <p:cNvPr id="31822" name="Line 78"/>
          <p:cNvSpPr>
            <a:spLocks noChangeShapeType="1"/>
          </p:cNvSpPr>
          <p:nvPr/>
        </p:nvSpPr>
        <p:spPr bwMode="auto">
          <a:xfrm flipV="1">
            <a:off x="6880225" y="5238750"/>
            <a:ext cx="0" cy="2063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823" name="Line 79"/>
          <p:cNvSpPr>
            <a:spLocks noChangeShapeType="1"/>
          </p:cNvSpPr>
          <p:nvPr/>
        </p:nvSpPr>
        <p:spPr bwMode="auto">
          <a:xfrm flipV="1">
            <a:off x="5938838" y="5230813"/>
            <a:ext cx="0" cy="4079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824" name="Freeform 80"/>
          <p:cNvSpPr>
            <a:spLocks/>
          </p:cNvSpPr>
          <p:nvPr/>
        </p:nvSpPr>
        <p:spPr bwMode="auto">
          <a:xfrm>
            <a:off x="971550" y="5229225"/>
            <a:ext cx="204788" cy="992188"/>
          </a:xfrm>
          <a:custGeom>
            <a:avLst/>
            <a:gdLst>
              <a:gd name="T0" fmla="*/ 203376 w 145"/>
              <a:gd name="T1" fmla="*/ 0 h 625"/>
              <a:gd name="T2" fmla="*/ 0 w 145"/>
              <a:gd name="T3" fmla="*/ 0 h 625"/>
              <a:gd name="T4" fmla="*/ 0 w 145"/>
              <a:gd name="T5" fmla="*/ 990600 h 625"/>
              <a:gd name="T6" fmla="*/ 203376 w 145"/>
              <a:gd name="T7" fmla="*/ 990600 h 6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" h="625">
                <a:moveTo>
                  <a:pt x="144" y="0"/>
                </a:moveTo>
                <a:lnTo>
                  <a:pt x="0" y="0"/>
                </a:lnTo>
                <a:lnTo>
                  <a:pt x="0" y="624"/>
                </a:lnTo>
                <a:lnTo>
                  <a:pt x="144" y="62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825" name="Line 81"/>
          <p:cNvSpPr>
            <a:spLocks noChangeShapeType="1"/>
          </p:cNvSpPr>
          <p:nvPr/>
        </p:nvSpPr>
        <p:spPr bwMode="auto">
          <a:xfrm>
            <a:off x="5940425" y="35020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826" name="Text Box 82"/>
          <p:cNvSpPr txBox="1">
            <a:spLocks noChangeArrowheads="1"/>
          </p:cNvSpPr>
          <p:nvPr/>
        </p:nvSpPr>
        <p:spPr bwMode="auto">
          <a:xfrm>
            <a:off x="5219700" y="313372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sintomas</a:t>
            </a:r>
          </a:p>
        </p:txBody>
      </p:sp>
      <p:sp>
        <p:nvSpPr>
          <p:cNvPr id="31827" name="Text Box 83"/>
          <p:cNvSpPr txBox="1">
            <a:spLocks noChangeArrowheads="1"/>
          </p:cNvSpPr>
          <p:nvPr/>
        </p:nvSpPr>
        <p:spPr bwMode="auto">
          <a:xfrm>
            <a:off x="539750" y="1117600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1200</a:t>
            </a:r>
          </a:p>
        </p:txBody>
      </p:sp>
      <p:sp>
        <p:nvSpPr>
          <p:cNvPr id="31828" name="Text Box 84"/>
          <p:cNvSpPr txBox="1">
            <a:spLocks noChangeArrowheads="1"/>
          </p:cNvSpPr>
          <p:nvPr/>
        </p:nvSpPr>
        <p:spPr bwMode="auto">
          <a:xfrm>
            <a:off x="611188" y="18446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1000</a:t>
            </a:r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 rot="-5400000">
            <a:off x="-294482" y="3612357"/>
            <a:ext cx="1960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Linfometria CD4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747713" y="328613"/>
            <a:ext cx="8226425" cy="841375"/>
          </a:xfrm>
        </p:spPr>
        <p:txBody>
          <a:bodyPr/>
          <a:lstStyle/>
          <a:p>
            <a:r>
              <a:rPr lang="en-US" sz="4800" smtClean="0"/>
              <a:t>História Natural da Infecção por HIV-1 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524000" y="4503738"/>
            <a:ext cx="9969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Months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819400" y="5715000"/>
            <a:ext cx="2533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Anos após a infecção</a:t>
            </a:r>
          </a:p>
        </p:txBody>
      </p:sp>
      <p:grpSp>
        <p:nvGrpSpPr>
          <p:cNvPr id="32774" name="Group 6"/>
          <p:cNvGrpSpPr>
            <a:grpSpLocks/>
          </p:cNvGrpSpPr>
          <p:nvPr/>
        </p:nvGrpSpPr>
        <p:grpSpPr bwMode="auto">
          <a:xfrm>
            <a:off x="468313" y="2276475"/>
            <a:ext cx="8675687" cy="4105275"/>
            <a:chOff x="639" y="1536"/>
            <a:chExt cx="5507" cy="1792"/>
          </a:xfrm>
        </p:grpSpPr>
        <p:sp>
          <p:nvSpPr>
            <p:cNvPr id="32788" name="Freeform 7"/>
            <p:cNvSpPr>
              <a:spLocks/>
            </p:cNvSpPr>
            <p:nvPr/>
          </p:nvSpPr>
          <p:spPr bwMode="auto">
            <a:xfrm>
              <a:off x="724" y="1597"/>
              <a:ext cx="5422" cy="1631"/>
            </a:xfrm>
            <a:custGeom>
              <a:avLst/>
              <a:gdLst>
                <a:gd name="T0" fmla="*/ 0 w 5422"/>
                <a:gd name="T1" fmla="*/ 28 h 1631"/>
                <a:gd name="T2" fmla="*/ 52 w 5422"/>
                <a:gd name="T3" fmla="*/ 33 h 1631"/>
                <a:gd name="T4" fmla="*/ 62 w 5422"/>
                <a:gd name="T5" fmla="*/ 167 h 1631"/>
                <a:gd name="T6" fmla="*/ 128 w 5422"/>
                <a:gd name="T7" fmla="*/ 235 h 1631"/>
                <a:gd name="T8" fmla="*/ 207 w 5422"/>
                <a:gd name="T9" fmla="*/ 184 h 1631"/>
                <a:gd name="T10" fmla="*/ 228 w 5422"/>
                <a:gd name="T11" fmla="*/ 120 h 1631"/>
                <a:gd name="T12" fmla="*/ 264 w 5422"/>
                <a:gd name="T13" fmla="*/ 36 h 1631"/>
                <a:gd name="T14" fmla="*/ 444 w 5422"/>
                <a:gd name="T15" fmla="*/ 3 h 1631"/>
                <a:gd name="T16" fmla="*/ 738 w 5422"/>
                <a:gd name="T17" fmla="*/ 21 h 1631"/>
                <a:gd name="T18" fmla="*/ 861 w 5422"/>
                <a:gd name="T19" fmla="*/ 81 h 1631"/>
                <a:gd name="T20" fmla="*/ 924 w 5422"/>
                <a:gd name="T21" fmla="*/ 213 h 1631"/>
                <a:gd name="T22" fmla="*/ 984 w 5422"/>
                <a:gd name="T23" fmla="*/ 360 h 1631"/>
                <a:gd name="T24" fmla="*/ 1098 w 5422"/>
                <a:gd name="T25" fmla="*/ 579 h 1631"/>
                <a:gd name="T26" fmla="*/ 1413 w 5422"/>
                <a:gd name="T27" fmla="*/ 843 h 1631"/>
                <a:gd name="T28" fmla="*/ 2055 w 5422"/>
                <a:gd name="T29" fmla="*/ 1056 h 1631"/>
                <a:gd name="T30" fmla="*/ 3001 w 5422"/>
                <a:gd name="T31" fmla="*/ 1255 h 1631"/>
                <a:gd name="T32" fmla="*/ 3877 w 5422"/>
                <a:gd name="T33" fmla="*/ 1430 h 1631"/>
                <a:gd name="T34" fmla="*/ 4798 w 5422"/>
                <a:gd name="T35" fmla="*/ 1627 h 1631"/>
                <a:gd name="T36" fmla="*/ 4 w 5422"/>
                <a:gd name="T37" fmla="*/ 1627 h 1631"/>
                <a:gd name="T38" fmla="*/ 0 w 5422"/>
                <a:gd name="T39" fmla="*/ 28 h 16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422" h="1631">
                  <a:moveTo>
                    <a:pt x="0" y="28"/>
                  </a:moveTo>
                  <a:cubicBezTo>
                    <a:pt x="30" y="13"/>
                    <a:pt x="42" y="10"/>
                    <a:pt x="52" y="33"/>
                  </a:cubicBezTo>
                  <a:cubicBezTo>
                    <a:pt x="62" y="56"/>
                    <a:pt x="49" y="133"/>
                    <a:pt x="62" y="167"/>
                  </a:cubicBezTo>
                  <a:cubicBezTo>
                    <a:pt x="75" y="201"/>
                    <a:pt x="104" y="232"/>
                    <a:pt x="128" y="235"/>
                  </a:cubicBezTo>
                  <a:cubicBezTo>
                    <a:pt x="152" y="238"/>
                    <a:pt x="190" y="203"/>
                    <a:pt x="207" y="184"/>
                  </a:cubicBezTo>
                  <a:cubicBezTo>
                    <a:pt x="224" y="165"/>
                    <a:pt x="219" y="145"/>
                    <a:pt x="228" y="120"/>
                  </a:cubicBezTo>
                  <a:cubicBezTo>
                    <a:pt x="237" y="95"/>
                    <a:pt x="228" y="55"/>
                    <a:pt x="264" y="36"/>
                  </a:cubicBezTo>
                  <a:cubicBezTo>
                    <a:pt x="300" y="17"/>
                    <a:pt x="365" y="6"/>
                    <a:pt x="444" y="3"/>
                  </a:cubicBezTo>
                  <a:cubicBezTo>
                    <a:pt x="523" y="0"/>
                    <a:pt x="669" y="8"/>
                    <a:pt x="738" y="21"/>
                  </a:cubicBezTo>
                  <a:cubicBezTo>
                    <a:pt x="807" y="34"/>
                    <a:pt x="830" y="49"/>
                    <a:pt x="861" y="81"/>
                  </a:cubicBezTo>
                  <a:cubicBezTo>
                    <a:pt x="892" y="113"/>
                    <a:pt x="904" y="167"/>
                    <a:pt x="924" y="213"/>
                  </a:cubicBezTo>
                  <a:cubicBezTo>
                    <a:pt x="944" y="259"/>
                    <a:pt x="955" y="299"/>
                    <a:pt x="984" y="360"/>
                  </a:cubicBezTo>
                  <a:cubicBezTo>
                    <a:pt x="1013" y="421"/>
                    <a:pt x="1027" y="498"/>
                    <a:pt x="1098" y="579"/>
                  </a:cubicBezTo>
                  <a:cubicBezTo>
                    <a:pt x="1169" y="660"/>
                    <a:pt x="1253" y="764"/>
                    <a:pt x="1413" y="843"/>
                  </a:cubicBezTo>
                  <a:cubicBezTo>
                    <a:pt x="1573" y="922"/>
                    <a:pt x="1790" y="987"/>
                    <a:pt x="2055" y="1056"/>
                  </a:cubicBezTo>
                  <a:cubicBezTo>
                    <a:pt x="2320" y="1125"/>
                    <a:pt x="2697" y="1193"/>
                    <a:pt x="3001" y="1255"/>
                  </a:cubicBezTo>
                  <a:cubicBezTo>
                    <a:pt x="3305" y="1317"/>
                    <a:pt x="3578" y="1368"/>
                    <a:pt x="3877" y="1430"/>
                  </a:cubicBezTo>
                  <a:cubicBezTo>
                    <a:pt x="4176" y="1492"/>
                    <a:pt x="5422" y="1621"/>
                    <a:pt x="4798" y="1627"/>
                  </a:cubicBezTo>
                  <a:cubicBezTo>
                    <a:pt x="4174" y="1631"/>
                    <a:pt x="804" y="1623"/>
                    <a:pt x="4" y="1627"/>
                  </a:cubicBezTo>
                  <a:cubicBezTo>
                    <a:pt x="2" y="1147"/>
                    <a:pt x="3" y="289"/>
                    <a:pt x="0" y="28"/>
                  </a:cubicBezTo>
                  <a:close/>
                </a:path>
              </a:pathLst>
            </a:custGeom>
            <a:solidFill>
              <a:srgbClr val="FF3300"/>
            </a:solidFill>
            <a:ln w="381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t-BR"/>
            </a:p>
          </p:txBody>
        </p:sp>
        <p:sp>
          <p:nvSpPr>
            <p:cNvPr id="32789" name="Line 8"/>
            <p:cNvSpPr>
              <a:spLocks noChangeShapeType="1"/>
            </p:cNvSpPr>
            <p:nvPr/>
          </p:nvSpPr>
          <p:spPr bwMode="auto">
            <a:xfrm>
              <a:off x="639" y="3224"/>
              <a:ext cx="5045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t-BR"/>
            </a:p>
          </p:txBody>
        </p:sp>
        <p:sp>
          <p:nvSpPr>
            <p:cNvPr id="32790" name="Line 9"/>
            <p:cNvSpPr>
              <a:spLocks noChangeShapeType="1"/>
            </p:cNvSpPr>
            <p:nvPr/>
          </p:nvSpPr>
          <p:spPr bwMode="auto">
            <a:xfrm flipV="1">
              <a:off x="728" y="1536"/>
              <a:ext cx="0" cy="177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t-BR"/>
            </a:p>
          </p:txBody>
        </p:sp>
        <p:sp>
          <p:nvSpPr>
            <p:cNvPr id="32791" name="Line 10"/>
            <p:cNvSpPr>
              <a:spLocks noChangeShapeType="1"/>
            </p:cNvSpPr>
            <p:nvPr/>
          </p:nvSpPr>
          <p:spPr bwMode="auto">
            <a:xfrm>
              <a:off x="904" y="3224"/>
              <a:ext cx="0" cy="9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t-BR"/>
            </a:p>
          </p:txBody>
        </p:sp>
        <p:sp>
          <p:nvSpPr>
            <p:cNvPr id="32792" name="Line 11"/>
            <p:cNvSpPr>
              <a:spLocks noChangeShapeType="1"/>
            </p:cNvSpPr>
            <p:nvPr/>
          </p:nvSpPr>
          <p:spPr bwMode="auto">
            <a:xfrm>
              <a:off x="1104" y="3224"/>
              <a:ext cx="0" cy="9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t-BR"/>
            </a:p>
          </p:txBody>
        </p:sp>
        <p:sp>
          <p:nvSpPr>
            <p:cNvPr id="32793" name="Line 12"/>
            <p:cNvSpPr>
              <a:spLocks noChangeShapeType="1"/>
            </p:cNvSpPr>
            <p:nvPr/>
          </p:nvSpPr>
          <p:spPr bwMode="auto">
            <a:xfrm>
              <a:off x="1312" y="3224"/>
              <a:ext cx="0" cy="9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t-BR"/>
            </a:p>
          </p:txBody>
        </p:sp>
        <p:sp>
          <p:nvSpPr>
            <p:cNvPr id="32794" name="Line 13"/>
            <p:cNvSpPr>
              <a:spLocks noChangeShapeType="1"/>
            </p:cNvSpPr>
            <p:nvPr/>
          </p:nvSpPr>
          <p:spPr bwMode="auto">
            <a:xfrm>
              <a:off x="1504" y="3224"/>
              <a:ext cx="0" cy="9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t-BR"/>
            </a:p>
          </p:txBody>
        </p:sp>
        <p:sp>
          <p:nvSpPr>
            <p:cNvPr id="32795" name="Line 14"/>
            <p:cNvSpPr>
              <a:spLocks noChangeShapeType="1"/>
            </p:cNvSpPr>
            <p:nvPr/>
          </p:nvSpPr>
          <p:spPr bwMode="auto">
            <a:xfrm rot="3295225">
              <a:off x="1572" y="1643"/>
              <a:ext cx="61" cy="1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t-BR"/>
            </a:p>
          </p:txBody>
        </p:sp>
        <p:sp>
          <p:nvSpPr>
            <p:cNvPr id="32796" name="Line 15"/>
            <p:cNvSpPr>
              <a:spLocks noChangeShapeType="1"/>
            </p:cNvSpPr>
            <p:nvPr/>
          </p:nvSpPr>
          <p:spPr bwMode="auto">
            <a:xfrm>
              <a:off x="2576" y="3232"/>
              <a:ext cx="0" cy="9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t-BR"/>
            </a:p>
          </p:txBody>
        </p:sp>
        <p:sp>
          <p:nvSpPr>
            <p:cNvPr id="32797" name="Line 16"/>
            <p:cNvSpPr>
              <a:spLocks noChangeShapeType="1"/>
            </p:cNvSpPr>
            <p:nvPr/>
          </p:nvSpPr>
          <p:spPr bwMode="auto">
            <a:xfrm>
              <a:off x="3488" y="3224"/>
              <a:ext cx="0" cy="9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t-BR"/>
            </a:p>
          </p:txBody>
        </p:sp>
        <p:sp>
          <p:nvSpPr>
            <p:cNvPr id="32798" name="Line 17"/>
            <p:cNvSpPr>
              <a:spLocks noChangeShapeType="1"/>
            </p:cNvSpPr>
            <p:nvPr/>
          </p:nvSpPr>
          <p:spPr bwMode="auto">
            <a:xfrm>
              <a:off x="4432" y="3224"/>
              <a:ext cx="0" cy="9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t-BR"/>
            </a:p>
          </p:txBody>
        </p:sp>
        <p:sp>
          <p:nvSpPr>
            <p:cNvPr id="32799" name="Line 18"/>
            <p:cNvSpPr>
              <a:spLocks noChangeShapeType="1"/>
            </p:cNvSpPr>
            <p:nvPr/>
          </p:nvSpPr>
          <p:spPr bwMode="auto">
            <a:xfrm>
              <a:off x="5392" y="3224"/>
              <a:ext cx="0" cy="9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t-BR"/>
            </a:p>
          </p:txBody>
        </p:sp>
        <p:sp>
          <p:nvSpPr>
            <p:cNvPr id="32800" name="Line 19"/>
            <p:cNvSpPr>
              <a:spLocks noChangeShapeType="1"/>
            </p:cNvSpPr>
            <p:nvPr/>
          </p:nvSpPr>
          <p:spPr bwMode="auto">
            <a:xfrm rot="3295225">
              <a:off x="1597" y="1665"/>
              <a:ext cx="61" cy="1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t-BR"/>
            </a:p>
          </p:txBody>
        </p:sp>
        <p:sp>
          <p:nvSpPr>
            <p:cNvPr id="32801" name="Line 20"/>
            <p:cNvSpPr>
              <a:spLocks noChangeShapeType="1"/>
            </p:cNvSpPr>
            <p:nvPr/>
          </p:nvSpPr>
          <p:spPr bwMode="auto">
            <a:xfrm rot="3295225">
              <a:off x="1572" y="3155"/>
              <a:ext cx="61" cy="1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t-BR"/>
            </a:p>
          </p:txBody>
        </p:sp>
        <p:sp>
          <p:nvSpPr>
            <p:cNvPr id="32802" name="Line 21"/>
            <p:cNvSpPr>
              <a:spLocks noChangeShapeType="1"/>
            </p:cNvSpPr>
            <p:nvPr/>
          </p:nvSpPr>
          <p:spPr bwMode="auto">
            <a:xfrm rot="3295225">
              <a:off x="1609" y="3155"/>
              <a:ext cx="61" cy="1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t-BR"/>
            </a:p>
          </p:txBody>
        </p:sp>
      </p:grpSp>
      <p:grpSp>
        <p:nvGrpSpPr>
          <p:cNvPr id="32775" name="Group 22"/>
          <p:cNvGrpSpPr>
            <a:grpSpLocks/>
          </p:cNvGrpSpPr>
          <p:nvPr/>
        </p:nvGrpSpPr>
        <p:grpSpPr bwMode="auto">
          <a:xfrm>
            <a:off x="2157413" y="2362200"/>
            <a:ext cx="7010400" cy="2308225"/>
            <a:chOff x="1359" y="1488"/>
            <a:chExt cx="4416" cy="1454"/>
          </a:xfrm>
        </p:grpSpPr>
        <p:sp>
          <p:nvSpPr>
            <p:cNvPr id="32776" name="Text Box 23"/>
            <p:cNvSpPr txBox="1">
              <a:spLocks noChangeArrowheads="1"/>
            </p:cNvSpPr>
            <p:nvPr/>
          </p:nvSpPr>
          <p:spPr bwMode="auto">
            <a:xfrm rot="-1500000">
              <a:off x="1359" y="1488"/>
              <a:ext cx="94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Candidíase oral</a:t>
              </a:r>
            </a:p>
          </p:txBody>
        </p:sp>
        <p:sp>
          <p:nvSpPr>
            <p:cNvPr id="32777" name="Text Box 24"/>
            <p:cNvSpPr txBox="1">
              <a:spLocks noChangeArrowheads="1"/>
            </p:cNvSpPr>
            <p:nvPr/>
          </p:nvSpPr>
          <p:spPr bwMode="invGray">
            <a:xfrm rot="-1500000">
              <a:off x="1627" y="1605"/>
              <a:ext cx="111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Leucoplasia pilosa</a:t>
              </a:r>
            </a:p>
          </p:txBody>
        </p:sp>
        <p:sp>
          <p:nvSpPr>
            <p:cNvPr id="32778" name="Text Box 25"/>
            <p:cNvSpPr txBox="1">
              <a:spLocks noChangeArrowheads="1"/>
            </p:cNvSpPr>
            <p:nvPr/>
          </p:nvSpPr>
          <p:spPr bwMode="auto">
            <a:xfrm rot="-1500000">
              <a:off x="1751" y="1944"/>
              <a:ext cx="77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Tuberculose</a:t>
              </a:r>
            </a:p>
          </p:txBody>
        </p:sp>
        <p:sp>
          <p:nvSpPr>
            <p:cNvPr id="32779" name="Text Box 26"/>
            <p:cNvSpPr txBox="1">
              <a:spLocks noChangeArrowheads="1"/>
            </p:cNvSpPr>
            <p:nvPr/>
          </p:nvSpPr>
          <p:spPr bwMode="auto">
            <a:xfrm rot="-1500000">
              <a:off x="1860" y="1872"/>
              <a:ext cx="207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i="1">
                  <a:solidFill>
                    <a:srgbClr val="FFFFFF"/>
                  </a:solidFill>
                </a:rPr>
                <a:t>Pneumonia por Pneumocystis carinii</a:t>
              </a:r>
            </a:p>
          </p:txBody>
        </p:sp>
        <p:sp>
          <p:nvSpPr>
            <p:cNvPr id="32780" name="Text Box 27"/>
            <p:cNvSpPr txBox="1">
              <a:spLocks noChangeArrowheads="1"/>
            </p:cNvSpPr>
            <p:nvPr/>
          </p:nvSpPr>
          <p:spPr bwMode="auto">
            <a:xfrm rot="-1500000">
              <a:off x="2338" y="2167"/>
              <a:ext cx="91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Histoplasmose</a:t>
              </a:r>
            </a:p>
          </p:txBody>
        </p:sp>
        <p:sp>
          <p:nvSpPr>
            <p:cNvPr id="32781" name="Text Box 28"/>
            <p:cNvSpPr txBox="1">
              <a:spLocks noChangeArrowheads="1"/>
            </p:cNvSpPr>
            <p:nvPr/>
          </p:nvSpPr>
          <p:spPr bwMode="auto">
            <a:xfrm rot="-1500000">
              <a:off x="2613" y="2203"/>
              <a:ext cx="117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Coccidioidomycose</a:t>
              </a:r>
            </a:p>
          </p:txBody>
        </p:sp>
        <p:sp>
          <p:nvSpPr>
            <p:cNvPr id="32782" name="Text Box 29"/>
            <p:cNvSpPr txBox="1">
              <a:spLocks noChangeArrowheads="1"/>
            </p:cNvSpPr>
            <p:nvPr/>
          </p:nvSpPr>
          <p:spPr bwMode="auto">
            <a:xfrm rot="-1500000">
              <a:off x="3242" y="2478"/>
              <a:ext cx="89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Toxoplasmose</a:t>
              </a:r>
            </a:p>
          </p:txBody>
        </p:sp>
        <p:sp>
          <p:nvSpPr>
            <p:cNvPr id="32783" name="Text Box 30"/>
            <p:cNvSpPr txBox="1">
              <a:spLocks noChangeArrowheads="1"/>
            </p:cNvSpPr>
            <p:nvPr/>
          </p:nvSpPr>
          <p:spPr bwMode="auto">
            <a:xfrm rot="-1500000">
              <a:off x="3686" y="2352"/>
              <a:ext cx="1842" cy="1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Doença atípica por herpes simplex</a:t>
              </a:r>
            </a:p>
          </p:txBody>
        </p:sp>
        <p:sp>
          <p:nvSpPr>
            <p:cNvPr id="32784" name="Text Box 31"/>
            <p:cNvSpPr txBox="1">
              <a:spLocks noChangeArrowheads="1"/>
            </p:cNvSpPr>
            <p:nvPr/>
          </p:nvSpPr>
          <p:spPr bwMode="auto">
            <a:xfrm rot="-1500000">
              <a:off x="3905" y="2618"/>
              <a:ext cx="100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Criptosporidiose</a:t>
              </a:r>
            </a:p>
          </p:txBody>
        </p:sp>
        <p:sp>
          <p:nvSpPr>
            <p:cNvPr id="32785" name="Text Box 32"/>
            <p:cNvSpPr txBox="1">
              <a:spLocks noChangeArrowheads="1"/>
            </p:cNvSpPr>
            <p:nvPr/>
          </p:nvSpPr>
          <p:spPr bwMode="auto">
            <a:xfrm rot="-1500000">
              <a:off x="4380" y="2640"/>
              <a:ext cx="105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Citomegalovirose</a:t>
              </a:r>
            </a:p>
          </p:txBody>
        </p:sp>
        <p:sp>
          <p:nvSpPr>
            <p:cNvPr id="32786" name="Text Box 33"/>
            <p:cNvSpPr txBox="1">
              <a:spLocks noChangeArrowheads="1"/>
            </p:cNvSpPr>
            <p:nvPr/>
          </p:nvSpPr>
          <p:spPr bwMode="auto">
            <a:xfrm rot="-1500000">
              <a:off x="4579" y="2855"/>
              <a:ext cx="1196" cy="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>
                <a:lnSpc>
                  <a:spcPct val="65000"/>
                </a:lnSpc>
              </a:pPr>
              <a:r>
                <a:rPr lang="en-US" sz="1400" b="1">
                  <a:solidFill>
                    <a:srgbClr val="FFFFFF"/>
                  </a:solidFill>
                </a:rPr>
                <a:t>Micobacteriose atípica</a:t>
              </a:r>
            </a:p>
          </p:txBody>
        </p:sp>
        <p:sp>
          <p:nvSpPr>
            <p:cNvPr id="32787" name="Text Box 34"/>
            <p:cNvSpPr txBox="1">
              <a:spLocks noChangeArrowheads="1"/>
            </p:cNvSpPr>
            <p:nvPr/>
          </p:nvSpPr>
          <p:spPr bwMode="auto">
            <a:xfrm rot="-1500000">
              <a:off x="2978" y="2383"/>
              <a:ext cx="89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Criptococcose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33795" name="Picture 4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Exames diagnóstico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7013" cy="4495800"/>
          </a:xfrm>
          <a:noFill/>
        </p:spPr>
        <p:txBody>
          <a:bodyPr/>
          <a:lstStyle/>
          <a:p>
            <a:pPr marL="1257300" indent="95250">
              <a:lnSpc>
                <a:spcPct val="90000"/>
              </a:lnSpc>
            </a:pPr>
            <a:r>
              <a:rPr lang="pt-BR" sz="2800" smtClean="0">
                <a:solidFill>
                  <a:schemeClr val="folHlink"/>
                </a:solidFill>
              </a:rPr>
              <a:t>Detecção de Ac</a:t>
            </a:r>
          </a:p>
          <a:p>
            <a:pPr marL="1257300" indent="95250">
              <a:lnSpc>
                <a:spcPct val="90000"/>
              </a:lnSpc>
              <a:buFont typeface="Wingdings" pitchFamily="2" charset="2"/>
              <a:buNone/>
            </a:pPr>
            <a:r>
              <a:rPr lang="pt-BR" sz="2800" smtClean="0"/>
              <a:t>Ensaio imunoenzimático (ELISA) (sensível)</a:t>
            </a:r>
          </a:p>
          <a:p>
            <a:pPr marL="1257300" indent="95250">
              <a:lnSpc>
                <a:spcPct val="90000"/>
              </a:lnSpc>
              <a:buFont typeface="Wingdings" pitchFamily="2" charset="2"/>
              <a:buNone/>
            </a:pPr>
            <a:r>
              <a:rPr lang="pt-BR" sz="2800" smtClean="0"/>
              <a:t>Western blot (específico)</a:t>
            </a:r>
          </a:p>
          <a:p>
            <a:pPr marL="1257300" indent="95250">
              <a:lnSpc>
                <a:spcPct val="90000"/>
              </a:lnSpc>
              <a:buFont typeface="Wingdings" pitchFamily="2" charset="2"/>
              <a:buNone/>
            </a:pPr>
            <a:endParaRPr lang="pt-BR" sz="2800" smtClean="0"/>
          </a:p>
          <a:p>
            <a:pPr marL="1257300" indent="95250">
              <a:lnSpc>
                <a:spcPct val="90000"/>
              </a:lnSpc>
            </a:pPr>
            <a:r>
              <a:rPr lang="pt-BR" sz="2800" smtClean="0">
                <a:solidFill>
                  <a:schemeClr val="folHlink"/>
                </a:solidFill>
              </a:rPr>
              <a:t>Detecção do Ag</a:t>
            </a:r>
          </a:p>
          <a:p>
            <a:pPr marL="1257300" indent="95250">
              <a:lnSpc>
                <a:spcPct val="90000"/>
              </a:lnSpc>
              <a:buFont typeface="Wingdings" pitchFamily="2" charset="2"/>
              <a:buNone/>
            </a:pPr>
            <a:r>
              <a:rPr lang="pt-BR" sz="2800" smtClean="0"/>
              <a:t>Teste p24</a:t>
            </a:r>
          </a:p>
          <a:p>
            <a:pPr marL="1257300" indent="95250">
              <a:lnSpc>
                <a:spcPct val="90000"/>
              </a:lnSpc>
              <a:buFont typeface="Wingdings" pitchFamily="2" charset="2"/>
              <a:buNone/>
            </a:pPr>
            <a:r>
              <a:rPr lang="pt-BR" sz="2800" smtClean="0"/>
              <a:t>PCR</a:t>
            </a:r>
          </a:p>
          <a:p>
            <a:pPr marL="1257300" indent="95250">
              <a:lnSpc>
                <a:spcPct val="90000"/>
              </a:lnSpc>
              <a:buFont typeface="Wingdings" pitchFamily="2" charset="2"/>
              <a:buNone/>
            </a:pPr>
            <a:r>
              <a:rPr lang="pt-BR" sz="2800" smtClean="0"/>
              <a:t>cultura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Outros exames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7013" cy="4495800"/>
          </a:xfrm>
          <a:noFill/>
        </p:spPr>
        <p:txBody>
          <a:bodyPr/>
          <a:lstStyle/>
          <a:p>
            <a:pPr marL="342900" indent="1009650"/>
            <a:r>
              <a:rPr lang="pt-BR" smtClean="0"/>
              <a:t>Hemograma completo;</a:t>
            </a:r>
          </a:p>
          <a:p>
            <a:pPr marL="342900" indent="1009650"/>
            <a:r>
              <a:rPr lang="pt-BR" smtClean="0"/>
              <a:t>Contagem linfocitária;</a:t>
            </a:r>
          </a:p>
          <a:p>
            <a:pPr marL="342900" indent="1009650"/>
            <a:r>
              <a:rPr lang="pt-BR" smtClean="0"/>
              <a:t>Bioquímica sérica;</a:t>
            </a:r>
          </a:p>
          <a:p>
            <a:pPr marL="342900" indent="1009650"/>
            <a:r>
              <a:rPr lang="pt-BR" smtClean="0"/>
              <a:t>Testes cutâneos;</a:t>
            </a:r>
          </a:p>
          <a:p>
            <a:pPr marL="342900" indent="1009650"/>
            <a:r>
              <a:rPr lang="pt-BR" smtClean="0"/>
              <a:t>Sorologias sífilis, toxoplasmose, citomegalovírus, hepatites B e C;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8280400" cy="1143000"/>
          </a:xfrm>
        </p:spPr>
        <p:txBody>
          <a:bodyPr/>
          <a:lstStyle/>
          <a:p>
            <a:r>
              <a:rPr lang="pt-BR" sz="4000" smtClean="0"/>
              <a:t>Tratamento: baseado etapas chaves da replicação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57388"/>
            <a:ext cx="7772400" cy="4495800"/>
          </a:xfrm>
        </p:spPr>
        <p:txBody>
          <a:bodyPr/>
          <a:lstStyle/>
          <a:p>
            <a:r>
              <a:rPr lang="pt-BR" smtClean="0"/>
              <a:t>Inibidores fusão vírus-célula</a:t>
            </a:r>
          </a:p>
          <a:p>
            <a:r>
              <a:rPr lang="pt-BR" smtClean="0"/>
              <a:t>Inibidores transcriptase reversa: análogos núcleosídeos (ITRN) e não nucleosídeos (ITRNN)</a:t>
            </a:r>
          </a:p>
          <a:p>
            <a:r>
              <a:rPr lang="pt-BR" smtClean="0"/>
              <a:t>Inibidores da integrase</a:t>
            </a:r>
          </a:p>
          <a:p>
            <a:r>
              <a:rPr lang="pt-BR" smtClean="0"/>
              <a:t>Inibidores protease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Tratamento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68413"/>
            <a:ext cx="8893175" cy="5589587"/>
          </a:xfrm>
        </p:spPr>
      </p:pic>
      <p:sp>
        <p:nvSpPr>
          <p:cNvPr id="37892" name="AutoShape 5"/>
          <p:cNvSpPr>
            <a:spLocks noChangeArrowheads="1"/>
          </p:cNvSpPr>
          <p:nvPr/>
        </p:nvSpPr>
        <p:spPr bwMode="auto">
          <a:xfrm>
            <a:off x="4500563" y="1773238"/>
            <a:ext cx="2808287" cy="504825"/>
          </a:xfrm>
          <a:prstGeom prst="wedgeRectCallout">
            <a:avLst>
              <a:gd name="adj1" fmla="val -43273"/>
              <a:gd name="adj2" fmla="val 10975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pt-BR"/>
              <a:t>Notificação CD4 &lt;= 350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Consenso 2008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endParaRPr lang="pt-BR" smtClean="0"/>
          </a:p>
          <a:p>
            <a:pPr marL="609600" indent="-609600"/>
            <a:endParaRPr lang="pt-BR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 noChangeArrowheads="1"/>
          </p:cNvPicPr>
          <p:nvPr/>
        </p:nvPicPr>
        <p:blipFill>
          <a:blip r:embed="rId2" cstate="print"/>
          <a:srcRect l="6288" t="11250" r="16341" b="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Consulta de enfermagem – acolhimento e vínculo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4211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000" b="1" smtClean="0"/>
              <a:t>ENTREVISTA</a:t>
            </a:r>
            <a:endParaRPr lang="pt-BR" sz="20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1800" smtClean="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400" smtClean="0"/>
              <a:t>	Coletar informações sobre situações indicativas de risco para as DST e HIV e história pregressa de outras DST, tuberculose e síndromes neurológicas (meningite asséptica, mialgia.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BR" sz="24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400" smtClean="0"/>
              <a:t>	Considerar dentre os sintomas, febre de baixa intensidade, presença de fadiga, perda de peso, sudorese noturna, diarréia, lesões genito-urinárias e dermatológicas (ver resumo das características das DST/HIV).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BR" sz="24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0" y="228600"/>
            <a:ext cx="3492500" cy="1143000"/>
          </a:xfrm>
        </p:spPr>
        <p:txBody>
          <a:bodyPr/>
          <a:lstStyle/>
          <a:p>
            <a:r>
              <a:rPr lang="pt-BR" sz="4000" smtClean="0"/>
              <a:t>Mortes 1990 - 2009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/>
          <a:srcRect l="24609" t="8417" r="30508" b="5000"/>
          <a:stretch>
            <a:fillRect/>
          </a:stretch>
        </p:blipFill>
        <p:spPr bwMode="auto">
          <a:xfrm>
            <a:off x="0" y="0"/>
            <a:ext cx="547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5580063" y="6381750"/>
            <a:ext cx="196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Source: UNAIDS.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Consulta de enfermagem – acolhimento e vínculo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42900" indent="-342900"/>
            <a:endParaRPr lang="pt-BR" smtClean="0"/>
          </a:p>
          <a:p>
            <a:pPr marL="342900" indent="-342900">
              <a:buFont typeface="Wingdings" pitchFamily="2" charset="2"/>
              <a:buNone/>
            </a:pPr>
            <a:r>
              <a:rPr lang="pt-BR" b="1" smtClean="0"/>
              <a:t>Exame físico: </a:t>
            </a:r>
          </a:p>
          <a:p>
            <a:pPr marL="342900" indent="-342900" algn="just">
              <a:spcBef>
                <a:spcPct val="40000"/>
              </a:spcBef>
              <a:buFont typeface="Symbol" pitchFamily="18" charset="2"/>
              <a:buChar char=""/>
            </a:pPr>
            <a:r>
              <a:rPr lang="pt-BR" b="1" smtClean="0"/>
              <a:t>Manifestações constitucionais</a:t>
            </a:r>
            <a:r>
              <a:rPr lang="pt-BR" smtClean="0"/>
              <a:t> (tosse, diarréia, incapacidade de ganhar peso e/ou perda, febre, hepatomegalia ou esplenomegalia, sudorese noturna, etc) </a:t>
            </a:r>
          </a:p>
          <a:p>
            <a:pPr marL="342900" indent="-342900">
              <a:spcBef>
                <a:spcPct val="40000"/>
              </a:spcBef>
            </a:pPr>
            <a:endParaRPr lang="pt-BR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Consulta de enfermagem – acolhimento e vínculo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42900" indent="-342900">
              <a:lnSpc>
                <a:spcPct val="90000"/>
              </a:lnSpc>
            </a:pPr>
            <a:endParaRPr lang="pt-BR" smtClean="0"/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pt-BR" b="1" smtClean="0"/>
              <a:t>Exame físico: </a:t>
            </a:r>
          </a:p>
          <a:p>
            <a:pPr marL="342900" indent="-342900" algn="just">
              <a:lnSpc>
                <a:spcPct val="90000"/>
              </a:lnSpc>
              <a:spcBef>
                <a:spcPct val="40000"/>
              </a:spcBef>
              <a:buFont typeface="Symbol" pitchFamily="18" charset="2"/>
              <a:buChar char=""/>
            </a:pPr>
            <a:r>
              <a:rPr lang="pt-BR" b="1" smtClean="0"/>
              <a:t>Manifestações cognitivas, motoras e comportamentais </a:t>
            </a:r>
            <a:r>
              <a:rPr lang="pt-BR" smtClean="0"/>
              <a:t>(demência, sintomas de encefalopatia, lentidão mental, perda da memória, perda de equilíbrio, ataxia, apatia, fraqueza de membros, etc). 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</a:pPr>
            <a:endParaRPr lang="pt-BR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Consulta de enfermagem – acolhimento e vínculo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7013" cy="4495800"/>
          </a:xfrm>
          <a:noFill/>
        </p:spPr>
        <p:txBody>
          <a:bodyPr/>
          <a:lstStyle/>
          <a:p>
            <a:pPr marL="342900" indent="1009650">
              <a:lnSpc>
                <a:spcPct val="80000"/>
              </a:lnSpc>
            </a:pPr>
            <a:r>
              <a:rPr lang="pt-BR" sz="2800" b="1" smtClean="0"/>
              <a:t>EXAME FÍSICO: </a:t>
            </a:r>
          </a:p>
          <a:p>
            <a:pPr marL="342900" indent="1009650">
              <a:lnSpc>
                <a:spcPct val="80000"/>
              </a:lnSpc>
              <a:buFont typeface="Wingdings" pitchFamily="2" charset="2"/>
              <a:buNone/>
            </a:pPr>
            <a:endParaRPr lang="pt-BR" sz="2800" b="1" smtClean="0"/>
          </a:p>
          <a:p>
            <a:pPr marL="342900" indent="1009650" algn="just">
              <a:lnSpc>
                <a:spcPct val="80000"/>
              </a:lnSpc>
              <a:spcBef>
                <a:spcPct val="40000"/>
              </a:spcBef>
              <a:buFont typeface="Symbol" pitchFamily="18" charset="2"/>
              <a:buChar char=""/>
            </a:pPr>
            <a:r>
              <a:rPr lang="pt-BR" sz="2800" b="1" smtClean="0"/>
              <a:t>Pele:</a:t>
            </a:r>
          </a:p>
          <a:p>
            <a:pPr marL="342900" indent="1009650" algn="just">
              <a:lnSpc>
                <a:spcPct val="80000"/>
              </a:lnSpc>
              <a:spcBef>
                <a:spcPct val="40000"/>
              </a:spcBef>
              <a:buFont typeface="Symbol" pitchFamily="18" charset="2"/>
              <a:buChar char=""/>
            </a:pPr>
            <a:r>
              <a:rPr lang="pt-BR" sz="2800" b="1" smtClean="0"/>
              <a:t>Cavidade oral:</a:t>
            </a:r>
            <a:r>
              <a:rPr lang="pt-BR" sz="2800" smtClean="0"/>
              <a:t> </a:t>
            </a:r>
          </a:p>
          <a:p>
            <a:pPr marL="342900" indent="1009650" algn="just">
              <a:lnSpc>
                <a:spcPct val="80000"/>
              </a:lnSpc>
              <a:spcBef>
                <a:spcPct val="40000"/>
              </a:spcBef>
              <a:buFont typeface="Symbol" pitchFamily="18" charset="2"/>
              <a:buChar char=""/>
            </a:pPr>
            <a:r>
              <a:rPr lang="pt-BR" sz="2800" b="1" smtClean="0"/>
              <a:t>Cavidade ocular</a:t>
            </a:r>
            <a:r>
              <a:rPr lang="pt-BR" sz="2800" smtClean="0"/>
              <a:t>:</a:t>
            </a:r>
          </a:p>
          <a:p>
            <a:pPr marL="342900" indent="1009650" algn="just">
              <a:lnSpc>
                <a:spcPct val="80000"/>
              </a:lnSpc>
              <a:spcBef>
                <a:spcPct val="40000"/>
              </a:spcBef>
              <a:buFont typeface="Symbol" pitchFamily="18" charset="2"/>
              <a:buChar char=""/>
            </a:pPr>
            <a:r>
              <a:rPr lang="pt-BR" sz="2800" b="1" smtClean="0"/>
              <a:t>Rede ganglionar</a:t>
            </a:r>
            <a:r>
              <a:rPr lang="pt-BR" sz="2800" smtClean="0"/>
              <a:t>: </a:t>
            </a:r>
          </a:p>
          <a:p>
            <a:pPr marL="342900" indent="1009650" algn="just">
              <a:lnSpc>
                <a:spcPct val="80000"/>
              </a:lnSpc>
              <a:spcBef>
                <a:spcPct val="40000"/>
              </a:spcBef>
              <a:buFont typeface="Symbol" pitchFamily="18" charset="2"/>
              <a:buChar char=""/>
            </a:pPr>
            <a:r>
              <a:rPr lang="pt-BR" sz="2800" b="1" smtClean="0"/>
              <a:t>Órgãos genitais externos</a:t>
            </a:r>
            <a:r>
              <a:rPr lang="pt-BR" sz="2800" smtClean="0"/>
              <a:t>:</a:t>
            </a:r>
          </a:p>
          <a:p>
            <a:pPr marL="342900" indent="1009650" algn="just">
              <a:lnSpc>
                <a:spcPct val="80000"/>
              </a:lnSpc>
              <a:spcBef>
                <a:spcPct val="40000"/>
              </a:spcBef>
              <a:buFont typeface="Symbol" pitchFamily="18" charset="2"/>
              <a:buChar char=""/>
            </a:pPr>
            <a:r>
              <a:rPr lang="pt-BR" sz="2800" b="1" smtClean="0"/>
              <a:t>Exame especular:</a:t>
            </a:r>
            <a:r>
              <a:rPr lang="pt-BR" sz="2800" smtClean="0"/>
              <a:t> </a:t>
            </a:r>
          </a:p>
          <a:p>
            <a:pPr marL="342900" indent="1009650" algn="just">
              <a:lnSpc>
                <a:spcPct val="80000"/>
              </a:lnSpc>
              <a:spcBef>
                <a:spcPct val="40000"/>
              </a:spcBef>
              <a:buFont typeface="Symbol" pitchFamily="18" charset="2"/>
              <a:buChar char=""/>
            </a:pPr>
            <a:r>
              <a:rPr lang="pt-BR" sz="2800" b="1" smtClean="0"/>
              <a:t>No toque vaginal:</a:t>
            </a:r>
            <a:r>
              <a:rPr lang="pt-BR" sz="2800" smtClean="0"/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r>
              <a:rPr lang="pt-BR" sz="4000" smtClean="0"/>
              <a:t>Cuidados de enfermagem </a:t>
            </a:r>
            <a:br>
              <a:rPr lang="pt-BR" sz="4000" smtClean="0"/>
            </a:br>
            <a:r>
              <a:rPr lang="pt-BR" sz="4000" smtClean="0"/>
              <a:t>Indivíduo/família e comunidade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Char char="•"/>
            </a:pPr>
            <a:r>
              <a:rPr lang="pt-BR" sz="2400" smtClean="0"/>
              <a:t>Ampliar o acesso à informações corretas, atualizadas e contextualizadas sobre as DST/HIV/Aids;</a:t>
            </a:r>
          </a:p>
          <a:p>
            <a:pPr marL="609600" indent="-609600" algn="just">
              <a:lnSpc>
                <a:spcPct val="80000"/>
              </a:lnSpc>
              <a:buFontTx/>
              <a:buChar char="•"/>
            </a:pPr>
            <a:endParaRPr lang="pt-BR" sz="2400" smtClean="0"/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pt-BR" sz="2400" smtClean="0"/>
              <a:t>Propiciar a realização do diagnóstico precoce e tratamento das DST/HIV/Aids; 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endParaRPr lang="pt-BR" sz="2400" smtClean="0"/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pt-BR" sz="2400" smtClean="0"/>
              <a:t>Evitar as complicações das DST/HIV/Aids;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endParaRPr lang="pt-BR" sz="2400" smtClean="0"/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pt-BR" sz="2400" smtClean="0"/>
              <a:t>Prevenir novas ocorrências de DST/HIV/Aids; 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endParaRPr lang="pt-BR" sz="2400" smtClean="0"/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pt-BR" sz="2400" smtClean="0"/>
              <a:t>Monitoramento saúde individual (estado nutricional, imunológico, presença de infecções, avaliar sintomas de tristeza, depressão, avaliar adesão ao tratamento, cuidados com a integridade física, etc)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pt-BR" sz="240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79713"/>
            <a:ext cx="9144000" cy="5257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endParaRPr lang="pt-BR" sz="2400" smtClean="0"/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pt-BR" sz="2400" smtClean="0"/>
              <a:t>Avaliação rede familiar e social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endParaRPr lang="pt-BR" sz="2400" smtClean="0"/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pt-BR" sz="2400" smtClean="0"/>
              <a:t>Oferta serviços de apoio social e psicológico;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endParaRPr lang="pt-BR" sz="2400" smtClean="0"/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pt-BR" sz="2400" smtClean="0"/>
              <a:t>Cuidados paliativos (controle dor, incapacidades, etc)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01675"/>
            <a:ext cx="9144000" cy="1143000"/>
          </a:xfrm>
          <a:noFill/>
        </p:spPr>
        <p:txBody>
          <a:bodyPr/>
          <a:lstStyle/>
          <a:p>
            <a:r>
              <a:rPr lang="pt-BR" smtClean="0"/>
              <a:t>Cuidados de enfermagem </a:t>
            </a:r>
            <a:br>
              <a:rPr lang="pt-BR" smtClean="0"/>
            </a:br>
            <a:r>
              <a:rPr lang="pt-BR" smtClean="0"/>
              <a:t>Indivíduo/família e comunidade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pt-BR" sz="4000" smtClean="0"/>
              <a:t>Cuidados de enfermagem </a:t>
            </a:r>
            <a:br>
              <a:rPr lang="pt-BR" sz="4000" smtClean="0"/>
            </a:br>
            <a:r>
              <a:rPr lang="pt-BR" sz="4000" smtClean="0"/>
              <a:t>Indivíduo/família/comunidade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Char char="•"/>
            </a:pPr>
            <a:r>
              <a:rPr lang="pt-BR" sz="3600" smtClean="0"/>
              <a:t>Oferta de imunização;</a:t>
            </a:r>
          </a:p>
          <a:p>
            <a:pPr marL="609600" indent="-609600">
              <a:lnSpc>
                <a:spcPct val="90000"/>
              </a:lnSpc>
              <a:buFontTx/>
              <a:buChar char="•"/>
            </a:pPr>
            <a:r>
              <a:rPr lang="pt-BR" sz="3600" smtClean="0"/>
              <a:t>Atividades de Vigilância Epidemiológica;</a:t>
            </a:r>
          </a:p>
          <a:p>
            <a:pPr marL="609600" indent="-609600">
              <a:lnSpc>
                <a:spcPct val="90000"/>
              </a:lnSpc>
              <a:buFontTx/>
              <a:buChar char="•"/>
            </a:pPr>
            <a:r>
              <a:rPr lang="pt-BR" smtClean="0"/>
              <a:t>Oferecer diagnóstico e profilaxia das doenças oportunistas mais comuns na infecção pelo HIV; </a:t>
            </a:r>
          </a:p>
          <a:p>
            <a:pPr marL="609600" indent="-609600">
              <a:lnSpc>
                <a:spcPct val="90000"/>
              </a:lnSpc>
              <a:buFontTx/>
              <a:buChar char="•"/>
            </a:pPr>
            <a:r>
              <a:rPr lang="pt-BR" smtClean="0"/>
              <a:t>Estimular e oferecer apoio na adesão ao tratamento;</a:t>
            </a:r>
          </a:p>
          <a:p>
            <a:pPr marL="609600" indent="-609600">
              <a:lnSpc>
                <a:spcPct val="90000"/>
              </a:lnSpc>
              <a:buFontTx/>
              <a:buChar char="•"/>
            </a:pPr>
            <a:r>
              <a:rPr lang="pt-BR" smtClean="0"/>
              <a:t>Oferecer apoio emocional e suporte social;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pt-BR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pt-BR" sz="4000" smtClean="0"/>
              <a:t>Cuidados de enfermagem </a:t>
            </a:r>
            <a:br>
              <a:rPr lang="pt-BR" sz="4000" smtClean="0"/>
            </a:br>
            <a:r>
              <a:rPr lang="pt-BR" sz="4000" smtClean="0"/>
              <a:t>Indivíduo/família/comunidade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pt-BR" sz="2800" smtClean="0"/>
              <a:t>Inserir nas atividades de prevenção e assistência ao adolescente, discussões transversais, tais como, saúde reprodutiva, questões de gênero, violência sexual e doméstica, direito, etnia e cidadania, redução de danos ao uso de drogas; solidariedade, respeito à diversidade de orientação sexual; </a:t>
            </a:r>
          </a:p>
          <a:p>
            <a:pPr marL="609600" indent="-609600">
              <a:lnSpc>
                <a:spcPct val="90000"/>
              </a:lnSpc>
            </a:pPr>
            <a:endParaRPr lang="pt-BR" sz="2800" smtClean="0"/>
          </a:p>
          <a:p>
            <a:pPr marL="609600" indent="-609600">
              <a:lnSpc>
                <a:spcPct val="90000"/>
              </a:lnSpc>
            </a:pPr>
            <a:r>
              <a:rPr lang="pt-BR" sz="2800" smtClean="0"/>
              <a:t>Identificar grupos de adolescentes mais vulneráveis da região promovendo e ampliando o acesso destes aos serviços e insumos de prevenção;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pt-BR" sz="280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pt-BR" sz="4000" smtClean="0"/>
              <a:t>Cuidados de enfermagem </a:t>
            </a:r>
            <a:br>
              <a:rPr lang="pt-BR" sz="4000" smtClean="0"/>
            </a:br>
            <a:r>
              <a:rPr lang="pt-BR" sz="4000" smtClean="0"/>
              <a:t>Indivíduo/família/comunidade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609600" indent="-609600"/>
            <a:r>
              <a:rPr lang="pt-BR" sz="2800" smtClean="0"/>
              <a:t>Promover o envolvimento da comunidade e de outros equipamentos sociais locais, nas discussões de prevenção e assistência às DST/HIV/Aids e de temas relacionados; </a:t>
            </a:r>
          </a:p>
          <a:p>
            <a:pPr marL="609600" indent="-609600"/>
            <a:endParaRPr lang="pt-BR" sz="2800" smtClean="0"/>
          </a:p>
          <a:p>
            <a:pPr marL="609600" indent="-609600"/>
            <a:r>
              <a:rPr lang="pt-BR" sz="2800" smtClean="0"/>
              <a:t>Estimular e incentivar as cooperativas e outras formas de organizações sociais como alternativa para melhoria das condições de vida de adolescentes e suas famílias;</a:t>
            </a:r>
          </a:p>
          <a:p>
            <a:pPr marL="609600" indent="-609600">
              <a:buFont typeface="Wingdings" pitchFamily="2" charset="2"/>
              <a:buNone/>
            </a:pPr>
            <a:endParaRPr lang="pt-BR" sz="280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pt-BR" sz="4000" smtClean="0"/>
              <a:t>Cuidados de enfermagem </a:t>
            </a:r>
            <a:br>
              <a:rPr lang="pt-BR" sz="4000" smtClean="0"/>
            </a:br>
            <a:r>
              <a:rPr lang="pt-BR" sz="4000" smtClean="0"/>
              <a:t>Indivíduo/família/comunidade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609600" indent="-609600"/>
            <a:r>
              <a:rPr lang="pt-BR" smtClean="0"/>
              <a:t>Oferecer à gestante adolescente sorologia anti-HIV e VDRL para detecção de sífilis e HIV;</a:t>
            </a:r>
          </a:p>
          <a:p>
            <a:pPr marL="609600" indent="-609600"/>
            <a:endParaRPr lang="pt-BR" smtClean="0"/>
          </a:p>
          <a:p>
            <a:pPr marL="609600" indent="-609600"/>
            <a:r>
              <a:rPr lang="pt-BR" smtClean="0"/>
              <a:t>Estabelecer melhor articulação da rede básica com serviços especializados para definição de referências e contra referências.</a:t>
            </a:r>
          </a:p>
          <a:p>
            <a:pPr marL="609600" indent="-609600">
              <a:buFont typeface="Wingdings" pitchFamily="2" charset="2"/>
              <a:buNone/>
            </a:pPr>
            <a:endParaRPr lang="pt-BR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79450"/>
          </a:xfrm>
        </p:spPr>
        <p:txBody>
          <a:bodyPr/>
          <a:lstStyle/>
          <a:p>
            <a:r>
              <a:rPr lang="pt-BR" sz="4000" smtClean="0"/>
              <a:t>ASSISTAM AOS FILMES!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748712" cy="5876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1800" smtClean="0"/>
              <a:t>Amor não ordinário </a:t>
            </a:r>
          </a:p>
          <a:p>
            <a:pPr>
              <a:lnSpc>
                <a:spcPct val="80000"/>
              </a:lnSpc>
            </a:pPr>
            <a:r>
              <a:rPr lang="pt-BR" sz="1800" smtClean="0"/>
              <a:t>  Antes do Anoitecer </a:t>
            </a:r>
          </a:p>
          <a:p>
            <a:pPr>
              <a:lnSpc>
                <a:spcPct val="80000"/>
              </a:lnSpc>
            </a:pPr>
            <a:r>
              <a:rPr lang="pt-BR" sz="1800" smtClean="0"/>
              <a:t>     As Horas </a:t>
            </a:r>
          </a:p>
          <a:p>
            <a:pPr>
              <a:lnSpc>
                <a:spcPct val="80000"/>
              </a:lnSpc>
            </a:pPr>
            <a:r>
              <a:rPr lang="pt-BR" sz="1800" smtClean="0"/>
              <a:t>       Boys Don’t Cry </a:t>
            </a:r>
          </a:p>
          <a:p>
            <a:pPr>
              <a:lnSpc>
                <a:spcPct val="80000"/>
              </a:lnSpc>
            </a:pPr>
            <a:r>
              <a:rPr lang="pt-BR" sz="1800" smtClean="0"/>
              <a:t>         Clube dos corações partidos</a:t>
            </a:r>
          </a:p>
          <a:p>
            <a:pPr>
              <a:lnSpc>
                <a:spcPct val="80000"/>
              </a:lnSpc>
            </a:pPr>
            <a:r>
              <a:rPr lang="pt-BR" sz="1800" smtClean="0"/>
              <a:t>            E a Vida Continua (REFERÊNCIA) </a:t>
            </a:r>
          </a:p>
          <a:p>
            <a:pPr>
              <a:lnSpc>
                <a:spcPct val="80000"/>
              </a:lnSpc>
            </a:pPr>
            <a:r>
              <a:rPr lang="pt-BR" sz="1800" smtClean="0"/>
              <a:t>              Desejos </a:t>
            </a:r>
          </a:p>
          <a:p>
            <a:pPr>
              <a:lnSpc>
                <a:spcPct val="80000"/>
              </a:lnSpc>
            </a:pPr>
            <a:r>
              <a:rPr lang="pt-BR" sz="1800" smtClean="0"/>
              <a:t>    		    Filadélfia </a:t>
            </a:r>
          </a:p>
          <a:p>
            <a:pPr>
              <a:lnSpc>
                <a:spcPct val="80000"/>
              </a:lnSpc>
            </a:pPr>
            <a:r>
              <a:rPr lang="pt-BR" sz="1800" smtClean="0"/>
              <a:t>                    Fogo e desejo </a:t>
            </a:r>
          </a:p>
          <a:p>
            <a:pPr>
              <a:lnSpc>
                <a:spcPct val="80000"/>
              </a:lnSpc>
            </a:pPr>
            <a:r>
              <a:rPr lang="pt-BR" sz="1800" smtClean="0"/>
              <a:t>                       Morango e Chocolate </a:t>
            </a:r>
          </a:p>
          <a:p>
            <a:pPr>
              <a:lnSpc>
                <a:spcPct val="80000"/>
              </a:lnSpc>
            </a:pPr>
            <a:r>
              <a:rPr lang="pt-BR" sz="1800" smtClean="0"/>
              <a:t>              	My Beautiful Laundry </a:t>
            </a:r>
          </a:p>
          <a:p>
            <a:pPr>
              <a:lnSpc>
                <a:spcPct val="80000"/>
              </a:lnSpc>
            </a:pPr>
            <a:r>
              <a:rPr lang="pt-BR" sz="1800" smtClean="0"/>
              <a:t>                Noites Felinas </a:t>
            </a:r>
          </a:p>
          <a:p>
            <a:pPr>
              <a:lnSpc>
                <a:spcPct val="80000"/>
              </a:lnSpc>
            </a:pPr>
            <a:r>
              <a:rPr lang="pt-BR" sz="1800" smtClean="0"/>
              <a:t>                 Paciente Zero </a:t>
            </a:r>
          </a:p>
          <a:p>
            <a:pPr>
              <a:lnSpc>
                <a:spcPct val="80000"/>
              </a:lnSpc>
            </a:pPr>
            <a:r>
              <a:rPr lang="pt-BR" sz="1800" smtClean="0"/>
              <a:t>                   Parceiros da Noite </a:t>
            </a:r>
          </a:p>
          <a:p>
            <a:pPr>
              <a:lnSpc>
                <a:spcPct val="80000"/>
              </a:lnSpc>
            </a:pPr>
            <a:r>
              <a:rPr lang="pt-BR" sz="1800" smtClean="0"/>
              <a:t>                     Priscila </a:t>
            </a:r>
          </a:p>
          <a:p>
            <a:pPr>
              <a:lnSpc>
                <a:spcPct val="80000"/>
              </a:lnSpc>
            </a:pPr>
            <a:r>
              <a:rPr lang="pt-BR" sz="1800" smtClean="0"/>
              <a:t>                       Sem regras para amar </a:t>
            </a:r>
          </a:p>
          <a:p>
            <a:pPr>
              <a:lnSpc>
                <a:spcPct val="80000"/>
              </a:lnSpc>
            </a:pPr>
            <a:r>
              <a:rPr lang="pt-BR" sz="1800" smtClean="0"/>
              <a:t>                          Servindo em Silêncio </a:t>
            </a:r>
          </a:p>
          <a:p>
            <a:pPr>
              <a:lnSpc>
                <a:spcPct val="80000"/>
              </a:lnSpc>
            </a:pPr>
            <a:r>
              <a:rPr lang="pt-BR" sz="1800" smtClean="0"/>
              <a:t>                            Tudo sobre minha Mãe </a:t>
            </a:r>
          </a:p>
          <a:p>
            <a:pPr>
              <a:lnSpc>
                <a:spcPct val="80000"/>
              </a:lnSpc>
            </a:pPr>
            <a:r>
              <a:rPr lang="pt-BR" sz="1800" smtClean="0"/>
              <a:t>                               Uma Relação Delicada </a:t>
            </a:r>
          </a:p>
          <a:p>
            <a:pPr>
              <a:lnSpc>
                <a:spcPct val="80000"/>
              </a:lnSpc>
            </a:pPr>
            <a:r>
              <a:rPr lang="pt-BR" sz="1800" smtClean="0"/>
              <a:t>                                     Um amor quase perfeito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0" y="661988"/>
            <a:ext cx="3492500" cy="1687512"/>
          </a:xfrm>
        </p:spPr>
        <p:txBody>
          <a:bodyPr/>
          <a:lstStyle/>
          <a:p>
            <a:r>
              <a:rPr lang="pt-BR" sz="4000" smtClean="0"/>
              <a:t>Tendência mundial de HIV </a:t>
            </a:r>
            <a:br>
              <a:rPr lang="pt-BR" sz="4000" smtClean="0"/>
            </a:br>
            <a:r>
              <a:rPr lang="pt-BR" sz="4000" smtClean="0"/>
              <a:t>1990 - 2009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print"/>
          <a:srcRect l="24010" t="8417" r="31693" b="9209"/>
          <a:stretch>
            <a:fillRect/>
          </a:stretch>
        </p:blipFill>
        <p:spPr bwMode="auto">
          <a:xfrm>
            <a:off x="0" y="0"/>
            <a:ext cx="540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5580063" y="6381750"/>
            <a:ext cx="196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Source: UNAIDS.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Prevalência mundial do HIV - 2009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/>
          <a:srcRect l="9843" t="35626" r="12500" b="5037"/>
          <a:stretch>
            <a:fillRect/>
          </a:stretch>
        </p:blipFill>
        <p:spPr bwMode="auto">
          <a:xfrm>
            <a:off x="0" y="1557338"/>
            <a:ext cx="9144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 cstate="print"/>
          <a:srcRect l="12500" t="50000" r="8659" b="37709"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534400" cy="1143000"/>
          </a:xfrm>
        </p:spPr>
        <p:txBody>
          <a:bodyPr/>
          <a:lstStyle/>
          <a:p>
            <a:r>
              <a:rPr lang="pt-BR" sz="4000" smtClean="0"/>
              <a:t>Municípios com pelo menos 1 caso aids 1980/2009</a:t>
            </a:r>
          </a:p>
        </p:txBody>
      </p:sp>
      <p:pic>
        <p:nvPicPr>
          <p:cNvPr id="8195" name="Picture 9" descr="mapa-da-a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65250"/>
            <a:ext cx="7345363" cy="54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1042988" y="6092825"/>
            <a:ext cx="7273925" cy="6207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print"/>
          <a:srcRect l="5118" t="8417" r="18698" b="8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 l="20468" t="9375" r="4532" b="8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Pulso">
  <a:themeElements>
    <a:clrScheme name="1_Pulso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1_Pulso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</TotalTime>
  <Words>1285</Words>
  <Application>Microsoft Office PowerPoint</Application>
  <PresentationFormat>Apresentação na tela (4:3)</PresentationFormat>
  <Paragraphs>325</Paragraphs>
  <Slides>49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7" baseType="lpstr">
      <vt:lpstr>Arial</vt:lpstr>
      <vt:lpstr>Arial Black</vt:lpstr>
      <vt:lpstr>Wingdings</vt:lpstr>
      <vt:lpstr>Times New Roman</vt:lpstr>
      <vt:lpstr>Wingdings 2</vt:lpstr>
      <vt:lpstr>Symbol</vt:lpstr>
      <vt:lpstr>Tahoma</vt:lpstr>
      <vt:lpstr>1_Pulso</vt:lpstr>
      <vt:lpstr>Programa de DST/aids: a aids em foco</vt:lpstr>
      <vt:lpstr>Estatística regional HIV e aids – 2001 e 2009</vt:lpstr>
      <vt:lpstr>Estatística regional HIV e aids – 2001 e 2009</vt:lpstr>
      <vt:lpstr>Mortes 1990 - 2009</vt:lpstr>
      <vt:lpstr>Tendência mundial de HIV  1990 - 2009</vt:lpstr>
      <vt:lpstr>Prevalência mundial do HIV - 2009</vt:lpstr>
      <vt:lpstr>Municípios com pelo menos 1 caso aids 1980/2009</vt:lpstr>
      <vt:lpstr>Slide 8</vt:lpstr>
      <vt:lpstr>Slide 9</vt:lpstr>
      <vt:lpstr>PESSOAS VIVENDO COM HIV/ AIDS - estimativa - 2010</vt:lpstr>
      <vt:lpstr>Programa de DST/aids no Brasil: Conquistas, Avanços e Desafios</vt:lpstr>
      <vt:lpstr>DIRETRIZES DO PROGRAMA DE DST/AIDS Brasil</vt:lpstr>
      <vt:lpstr>OBJETIVOS DO PROGRAMA DST/AIDS</vt:lpstr>
      <vt:lpstr>AÇÕES CONCRETAS DO PROGRAMA DST/AIDS</vt:lpstr>
      <vt:lpstr>AÇÕES CONCRETAS DO PROGRAMA DST/AIDS</vt:lpstr>
      <vt:lpstr>Referências éticas e políticas – Programa Estadual: </vt:lpstr>
      <vt:lpstr>Programa Municipal</vt:lpstr>
      <vt:lpstr> Ações </vt:lpstr>
      <vt:lpstr>Assistência</vt:lpstr>
      <vt:lpstr>Assistência</vt:lpstr>
      <vt:lpstr>Vigilância Epidemiológica</vt:lpstr>
      <vt:lpstr>Prevenção e promoção </vt:lpstr>
      <vt:lpstr>Projetos</vt:lpstr>
      <vt:lpstr>http://www.aids.gov.br</vt:lpstr>
      <vt:lpstr>http://www3.crt.saude.sp.gov.br</vt:lpstr>
      <vt:lpstr>http://www10.prefeitura.sp.gov.br/dstaids/novo_site</vt:lpstr>
      <vt:lpstr>http://www.forumaidssp.org.br/site/ </vt:lpstr>
      <vt:lpstr>Slide 28</vt:lpstr>
      <vt:lpstr>Slide 29</vt:lpstr>
      <vt:lpstr>Slide 30</vt:lpstr>
      <vt:lpstr>História Natural da Infecção por HIV-1 </vt:lpstr>
      <vt:lpstr>Slide 32</vt:lpstr>
      <vt:lpstr>Exames diagnóstico</vt:lpstr>
      <vt:lpstr>Outros exames</vt:lpstr>
      <vt:lpstr>Tratamento: baseado etapas chaves da replicação </vt:lpstr>
      <vt:lpstr>Tratamento</vt:lpstr>
      <vt:lpstr>Consenso 2008</vt:lpstr>
      <vt:lpstr>Slide 38</vt:lpstr>
      <vt:lpstr>Consulta de enfermagem – acolhimento e vínculo</vt:lpstr>
      <vt:lpstr>Consulta de enfermagem – acolhimento e vínculo</vt:lpstr>
      <vt:lpstr>Consulta de enfermagem – acolhimento e vínculo</vt:lpstr>
      <vt:lpstr>Consulta de enfermagem – acolhimento e vínculo</vt:lpstr>
      <vt:lpstr>Cuidados de enfermagem  Indivíduo/família e comunidade</vt:lpstr>
      <vt:lpstr>Cuidados de enfermagem  Indivíduo/família e comunidade</vt:lpstr>
      <vt:lpstr>Cuidados de enfermagem  Indivíduo/família/comunidade</vt:lpstr>
      <vt:lpstr>Cuidados de enfermagem  Indivíduo/família/comunidade</vt:lpstr>
      <vt:lpstr>Cuidados de enfermagem  Indivíduo/família/comunidade</vt:lpstr>
      <vt:lpstr>Cuidados de enfermagem  Indivíduo/família/comunidade</vt:lpstr>
      <vt:lpstr>ASSISTAM AOS FILMES!</vt:lpstr>
    </vt:vector>
  </TitlesOfParts>
  <Company>F.E.E.S.R.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de Informação em Saúde</dc:title>
  <dc:creator>temp</dc:creator>
  <cp:lastModifiedBy>Camila</cp:lastModifiedBy>
  <cp:revision>47</cp:revision>
  <dcterms:created xsi:type="dcterms:W3CDTF">2000-07-01T11:57:06Z</dcterms:created>
  <dcterms:modified xsi:type="dcterms:W3CDTF">2012-03-05T21:44:10Z</dcterms:modified>
</cp:coreProperties>
</file>