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5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71" r:id="rId2"/>
    <p:sldId id="272" r:id="rId3"/>
    <p:sldId id="424" r:id="rId4"/>
    <p:sldId id="307" r:id="rId5"/>
    <p:sldId id="309" r:id="rId6"/>
    <p:sldId id="317" r:id="rId7"/>
    <p:sldId id="316" r:id="rId8"/>
    <p:sldId id="318" r:id="rId9"/>
    <p:sldId id="319" r:id="rId10"/>
    <p:sldId id="320" r:id="rId11"/>
    <p:sldId id="321" r:id="rId12"/>
    <p:sldId id="322" r:id="rId13"/>
    <p:sldId id="323" r:id="rId14"/>
    <p:sldId id="425" r:id="rId15"/>
    <p:sldId id="382" r:id="rId16"/>
    <p:sldId id="383" r:id="rId17"/>
    <p:sldId id="384" r:id="rId18"/>
    <p:sldId id="426" r:id="rId19"/>
    <p:sldId id="427" r:id="rId20"/>
    <p:sldId id="428" r:id="rId21"/>
    <p:sldId id="385" r:id="rId22"/>
    <p:sldId id="386" r:id="rId23"/>
    <p:sldId id="387" r:id="rId24"/>
    <p:sldId id="388" r:id="rId25"/>
    <p:sldId id="389" r:id="rId26"/>
    <p:sldId id="352" r:id="rId27"/>
    <p:sldId id="353" r:id="rId28"/>
    <p:sldId id="354" r:id="rId29"/>
    <p:sldId id="355" r:id="rId30"/>
    <p:sldId id="357" r:id="rId31"/>
    <p:sldId id="359" r:id="rId32"/>
    <p:sldId id="360" r:id="rId33"/>
    <p:sldId id="361" r:id="rId34"/>
    <p:sldId id="363" r:id="rId35"/>
    <p:sldId id="364" r:id="rId36"/>
    <p:sldId id="365" r:id="rId37"/>
    <p:sldId id="366" r:id="rId38"/>
    <p:sldId id="367" r:id="rId39"/>
    <p:sldId id="423" r:id="rId40"/>
    <p:sldId id="394" r:id="rId41"/>
    <p:sldId id="395" r:id="rId42"/>
    <p:sldId id="396" r:id="rId43"/>
    <p:sldId id="397" r:id="rId44"/>
    <p:sldId id="407" r:id="rId45"/>
    <p:sldId id="398" r:id="rId46"/>
    <p:sldId id="399" r:id="rId47"/>
    <p:sldId id="400" r:id="rId48"/>
    <p:sldId id="401" r:id="rId49"/>
    <p:sldId id="402" r:id="rId50"/>
    <p:sldId id="403" r:id="rId51"/>
    <p:sldId id="404" r:id="rId52"/>
    <p:sldId id="405" r:id="rId53"/>
    <p:sldId id="408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371" r:id="rId68"/>
    <p:sldId id="370" r:id="rId6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FACD9-427F-4B4D-8C50-E656E8068E75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3246C-8FCD-4B54-BF58-96EDDAC631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49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363C-FDCC-485B-AB67-E92B4DD10916}" type="datetime1">
              <a:rPr lang="pt-BR" smtClean="0"/>
              <a:t>31/08/2021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27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FFAE-F49E-42FC-8370-F2D3BA28ADBE}" type="datetime1">
              <a:rPr lang="pt-BR" smtClean="0"/>
              <a:t>31/08/2021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44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1C58-E86D-4130-B171-A8632EF349C2}" type="datetime1">
              <a:rPr lang="pt-BR" smtClean="0"/>
              <a:t>31/08/2021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28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23A5-A63E-4853-B4C3-3B312B1FE468}" type="datetime1">
              <a:rPr lang="pt-BR" smtClean="0"/>
              <a:t>31/08/2021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9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3336-3F55-4735-B1D5-E53DD6E1ADB8}" type="datetime1">
              <a:rPr lang="pt-BR" smtClean="0"/>
              <a:t>31/08/2021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81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D8E0-1B09-488E-A31A-71C91D81E608}" type="datetime1">
              <a:rPr lang="pt-BR" smtClean="0"/>
              <a:t>31/08/2021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82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969D-7E40-42E1-8251-1424BDBA00B3}" type="datetime1">
              <a:rPr lang="pt-BR" smtClean="0"/>
              <a:t>31/08/2021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8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5E40-9FE1-4716-91E4-4D77D8A6C853}" type="datetime1">
              <a:rPr lang="pt-BR" smtClean="0"/>
              <a:t>31/08/2021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72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86954-DCC5-4BCE-B052-ABE29132B86C}" type="datetime1">
              <a:rPr lang="pt-BR" smtClean="0"/>
              <a:t>31/08/2021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7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6FED-A652-43F0-8577-4D0695C4583D}" type="datetime1">
              <a:rPr lang="pt-BR" smtClean="0"/>
              <a:t>31/08/2021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00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E330-3A94-435E-A2DC-1393A0E286A0}" type="datetime1">
              <a:rPr lang="pt-BR" smtClean="0"/>
              <a:t>31/08/2021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74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CB8A4-E518-485F-81B6-AB6AB610C94D}" type="datetime1">
              <a:rPr lang="pt-BR" smtClean="0"/>
              <a:t>31/08/2021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0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usp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todamateria.com.br/acetilcoli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ck12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541930"/>
            <a:ext cx="12157656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ACH5533-Fisiologia Humana I</a:t>
            </a: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Aula: 03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buSzPct val="100000"/>
            </a:pPr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SENSÓRIO MOTOR/CONTRAÇÃO MUSCULAR</a:t>
            </a:r>
            <a:endParaRPr lang="pt-BR" altLang="en-US" sz="32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buSzPct val="100000"/>
            </a:pPr>
            <a:r>
              <a:rPr lang="pt-BR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&amp;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TRANSMISSÃO NERVOSA/POTENCIAL DE AÇÃO</a:t>
            </a:r>
            <a:endParaRPr lang="pt-BR" altLang="en-US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dirty="0" smtClean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elidamarnunes@usp.br</a:t>
            </a: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05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01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Setembro de 2021</a:t>
            </a: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sz="2000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2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165463" y="1713413"/>
            <a:ext cx="656190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dirty="0"/>
              <a:t> </a:t>
            </a:r>
            <a:r>
              <a:rPr lang="pt-BR" altLang="pt-BR" sz="2400" dirty="0" smtClean="0"/>
              <a:t>- O tronco </a:t>
            </a:r>
            <a:r>
              <a:rPr lang="pt-BR" altLang="pt-BR" sz="2400" dirty="0"/>
              <a:t>cerebral consiste em 3 estruturas: </a:t>
            </a:r>
            <a:endParaRPr lang="pt-BR" altLang="pt-BR" sz="2400" dirty="0" smtClean="0"/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Massa </a:t>
            </a:r>
            <a:r>
              <a:rPr lang="pt-BR" altLang="pt-BR" sz="2400" dirty="0"/>
              <a:t>cinzenta do </a:t>
            </a:r>
            <a:r>
              <a:rPr lang="pt-BR" altLang="pt-BR" sz="2400" dirty="0" smtClean="0"/>
              <a:t>mesencéfalo: </a:t>
            </a:r>
            <a:r>
              <a:rPr lang="pt-BR" altLang="pt-BR" sz="2400" dirty="0"/>
              <a:t>controla os reflexos visuais e o sentido da audição. </a:t>
            </a:r>
            <a:endParaRPr lang="pt-BR" altLang="pt-BR" sz="2400" dirty="0" smtClean="0"/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A </a:t>
            </a:r>
            <a:r>
              <a:rPr lang="pt-BR" altLang="pt-BR" sz="2400" dirty="0"/>
              <a:t>substância branca da </a:t>
            </a:r>
            <a:r>
              <a:rPr lang="pt-BR" altLang="pt-BR" sz="2400" dirty="0" smtClean="0"/>
              <a:t>ponte: papel </a:t>
            </a:r>
            <a:r>
              <a:rPr lang="pt-BR" altLang="pt-BR" sz="2400" dirty="0"/>
              <a:t>na regulação do controle visceral (órgão interno</a:t>
            </a:r>
            <a:r>
              <a:rPr lang="pt-BR" altLang="pt-BR" sz="2400" dirty="0" smtClean="0"/>
              <a:t>).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A </a:t>
            </a:r>
            <a:r>
              <a:rPr lang="pt-BR" altLang="pt-BR" sz="2400" dirty="0"/>
              <a:t>medula oblonga conecta o resto do cérebro à medula espinhal. </a:t>
            </a:r>
            <a:endParaRPr lang="pt-BR" altLang="pt-BR" sz="2400" dirty="0" smtClean="0"/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Ele </a:t>
            </a:r>
            <a:r>
              <a:rPr lang="pt-BR" altLang="pt-BR" sz="2400" dirty="0"/>
              <a:t>regula a respiração, engolir, tosse, espirros, vômitos, batimentos cardíacos e pressão arterial.</a:t>
            </a:r>
            <a:endParaRPr lang="en-US" altLang="pt-BR" sz="2400" dirty="0"/>
          </a:p>
          <a:p>
            <a:pPr algn="just" eaLnBrk="1" hangingPunct="1"/>
            <a:r>
              <a:rPr lang="en-US" altLang="pt-BR" sz="2400" dirty="0"/>
              <a:t> </a:t>
            </a:r>
          </a:p>
        </p:txBody>
      </p:sp>
      <p:pic>
        <p:nvPicPr>
          <p:cNvPr id="15366" name="Picture 2" descr="Brain stru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>
            <a:fillRect/>
          </a:stretch>
        </p:blipFill>
        <p:spPr bwMode="auto">
          <a:xfrm>
            <a:off x="7223760" y="1844042"/>
            <a:ext cx="4720046" cy="354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10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1638299" y="541930"/>
            <a:ext cx="8991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i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Cérebro </a:t>
            </a:r>
            <a:r>
              <a:rPr lang="pt-BR" sz="3200" i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 Tronco cerebral </a:t>
            </a:r>
            <a:endParaRPr lang="en-US" sz="3200" i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SISTEMA NERVOSO CENTRAL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51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159115" y="1458496"/>
            <a:ext cx="610001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A </a:t>
            </a:r>
            <a:r>
              <a:rPr lang="pt-BR" altLang="pt-BR" sz="2400" dirty="0"/>
              <a:t>medula espinhal possui 31 segmentos: </a:t>
            </a:r>
            <a:endParaRPr lang="pt-BR" altLang="pt-BR" sz="2400" dirty="0" smtClean="0"/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8 </a:t>
            </a:r>
            <a:r>
              <a:rPr lang="pt-BR" altLang="pt-BR" sz="2400" dirty="0"/>
              <a:t>segmentos cervicais que correspondem às vértebras C1-C8; </a:t>
            </a:r>
            <a:endParaRPr lang="pt-BR" altLang="pt-BR" sz="2400" dirty="0" smtClean="0"/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12 </a:t>
            </a:r>
            <a:r>
              <a:rPr lang="pt-BR" altLang="pt-BR" sz="2400" dirty="0"/>
              <a:t>segmentos torácicos correspondentes às vértebras T1-T12; </a:t>
            </a:r>
            <a:endParaRPr lang="pt-BR" altLang="pt-BR" sz="2400" dirty="0" smtClean="0"/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5 </a:t>
            </a:r>
            <a:r>
              <a:rPr lang="pt-BR" altLang="pt-BR" sz="2400" dirty="0"/>
              <a:t>segmentos lombares correspondentes às vértebras L1-L5, </a:t>
            </a:r>
            <a:endParaRPr lang="pt-BR" altLang="pt-BR" sz="2400" dirty="0" smtClean="0"/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5 </a:t>
            </a:r>
            <a:r>
              <a:rPr lang="pt-BR" altLang="pt-BR" sz="2400" dirty="0"/>
              <a:t>segmentos sacrais correspondentes às vértebras S1-S5 e 1 segmento </a:t>
            </a:r>
            <a:r>
              <a:rPr lang="pt-BR" altLang="pt-BR" sz="2400" dirty="0" smtClean="0"/>
              <a:t>coccígeo.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A </a:t>
            </a:r>
            <a:r>
              <a:rPr lang="pt-BR" altLang="pt-BR" sz="2400" dirty="0"/>
              <a:t>medula espinhal de 44 cm de comprimento é mais curta do que a coluna vertebral, então os segmentos não correspondem perfeitamente às vértebras.</a:t>
            </a:r>
            <a:endParaRPr lang="en-US" altLang="pt-BR" sz="2400" dirty="0"/>
          </a:p>
        </p:txBody>
      </p:sp>
      <p:pic>
        <p:nvPicPr>
          <p:cNvPr id="16390" name="Picture 8" descr="http://www.sutrananda.com/images/nervous-system-endrocine-glands_clip_image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862" y="1574296"/>
            <a:ext cx="5031377" cy="503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11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38299" y="541930"/>
            <a:ext cx="8991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i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Medula </a:t>
            </a:r>
            <a:r>
              <a:rPr lang="pt-BR" sz="3200" i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espinhal</a:t>
            </a:r>
            <a:endParaRPr lang="en-US" sz="3200" i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SISTEMA NERVOSO CENTRAL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2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348343" y="4992189"/>
            <a:ext cx="113995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Em </a:t>
            </a:r>
            <a:r>
              <a:rPr lang="pt-BR" altLang="pt-BR" sz="2400" dirty="0"/>
              <a:t>cada segmento da medula espinhal, os pares esquerdo e direito de nervos sensoriais e motores se ramificam e se conectam ao sistema nervoso periférico. </a:t>
            </a:r>
            <a:endParaRPr lang="pt-BR" altLang="pt-BR" sz="2400" dirty="0" smtClean="0"/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Os </a:t>
            </a:r>
            <a:r>
              <a:rPr lang="pt-BR" altLang="pt-BR" sz="2400" dirty="0"/>
              <a:t>impulsos vão e voltam para o cérebro e voltam para os músculos.</a:t>
            </a:r>
            <a:endParaRPr lang="en-US" altLang="pt-BR" sz="2400" dirty="0"/>
          </a:p>
        </p:txBody>
      </p:sp>
      <p:pic>
        <p:nvPicPr>
          <p:cNvPr id="17413" name="Picture 2" descr="http://www.sensory-systems.ethz.ch/Images/SpinalCordX-sectio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r="14769"/>
          <a:stretch>
            <a:fillRect/>
          </a:stretch>
        </p:blipFill>
        <p:spPr bwMode="auto">
          <a:xfrm>
            <a:off x="3125856" y="1188261"/>
            <a:ext cx="6324600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12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38299" y="541930"/>
            <a:ext cx="8991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i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Medula </a:t>
            </a:r>
            <a:r>
              <a:rPr lang="pt-BR" sz="3200" i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espinhal</a:t>
            </a:r>
            <a:endParaRPr lang="en-US" sz="3200" i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SISTEMA NERVOSO CENTRAL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47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141175" y="4782483"/>
            <a:ext cx="118872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pt-BR" sz="2400" dirty="0" smtClean="0"/>
              <a:t>Um </a:t>
            </a:r>
            <a:r>
              <a:rPr lang="pt-BR" sz="2400" dirty="0"/>
              <a:t>fluido incolor é produzido nos ventrículos do cérebro; ele envolve o cérebro e a medula espinhal. </a:t>
            </a:r>
            <a:endParaRPr lang="pt-BR" sz="2400" dirty="0" smtClean="0"/>
          </a:p>
          <a:p>
            <a:pPr marL="342900" indent="-342900">
              <a:buFontTx/>
              <a:buChar char="-"/>
            </a:pPr>
            <a:r>
              <a:rPr lang="pt-BR" sz="2400" dirty="0" smtClean="0"/>
              <a:t>É </a:t>
            </a:r>
            <a:r>
              <a:rPr lang="pt-BR" sz="2400" dirty="0"/>
              <a:t>denominado líquido cefalorraquidiano e protege o cérebro e a medula de choques que podem causar lesões. </a:t>
            </a:r>
            <a:endParaRPr lang="pt-BR" sz="2400" dirty="0" smtClean="0"/>
          </a:p>
          <a:p>
            <a:pPr marL="342900" indent="-342900">
              <a:buFontTx/>
              <a:buChar char="-"/>
            </a:pPr>
            <a:r>
              <a:rPr lang="pt-BR" sz="2400" dirty="0" smtClean="0"/>
              <a:t>É </a:t>
            </a:r>
            <a:r>
              <a:rPr lang="pt-BR" sz="2400" dirty="0"/>
              <a:t>mantido a um nível em torno de 1/2 - 2/3 xícara.</a:t>
            </a:r>
          </a:p>
        </p:txBody>
      </p:sp>
      <p:pic>
        <p:nvPicPr>
          <p:cNvPr id="18437" name="Picture 7" descr="http://assets.aarp.org/external_sites/adam/graphics/images/en/15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"/>
          <a:stretch>
            <a:fillRect/>
          </a:stretch>
        </p:blipFill>
        <p:spPr bwMode="auto">
          <a:xfrm>
            <a:off x="3426959" y="1068100"/>
            <a:ext cx="5183641" cy="377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13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38299" y="541930"/>
            <a:ext cx="8991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i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Fluido </a:t>
            </a:r>
            <a:r>
              <a:rPr lang="pt-BR" sz="3200" i="1" dirty="0" err="1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cerebroespinhal</a:t>
            </a:r>
            <a:endParaRPr lang="en-US" sz="3200" i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SISTEMA NERVOSO CENTRAL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141176" y="1214568"/>
            <a:ext cx="695508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pt-BR" sz="2400" dirty="0" smtClean="0"/>
              <a:t>É </a:t>
            </a:r>
            <a:r>
              <a:rPr lang="pt-BR" sz="2400" dirty="0"/>
              <a:t>a parte do sistema nervoso que </a:t>
            </a:r>
            <a:r>
              <a:rPr lang="pt-BR" sz="2400" dirty="0" smtClean="0"/>
              <a:t>fora </a:t>
            </a:r>
            <a:r>
              <a:rPr lang="pt-BR" sz="2400" dirty="0"/>
              <a:t>do sistema nervoso central. </a:t>
            </a:r>
            <a:endParaRPr lang="pt-BR" sz="2400" dirty="0" smtClean="0"/>
          </a:p>
          <a:p>
            <a:pPr marL="342900" indent="-342900" algn="just">
              <a:buFontTx/>
              <a:buChar char="-"/>
            </a:pPr>
            <a:r>
              <a:rPr lang="pt-BR" sz="2400" dirty="0" smtClean="0"/>
              <a:t>Constituído </a:t>
            </a:r>
            <a:r>
              <a:rPr lang="pt-BR" sz="2400" dirty="0"/>
              <a:t>por fibras, gânglios nervosos e órgãos terminais. </a:t>
            </a:r>
            <a:endParaRPr lang="pt-BR" sz="2400" dirty="0" smtClean="0"/>
          </a:p>
          <a:p>
            <a:pPr marL="342900" indent="-342900" algn="just">
              <a:buFontTx/>
              <a:buChar char="-"/>
            </a:pPr>
            <a:r>
              <a:rPr lang="pt-BR" sz="2400" dirty="0" smtClean="0"/>
              <a:t>Função: é conectar </a:t>
            </a:r>
            <a:r>
              <a:rPr lang="pt-BR" sz="2400" dirty="0"/>
              <a:t>o SNC com as outras partes do </a:t>
            </a:r>
            <a:r>
              <a:rPr lang="pt-BR" sz="2400" dirty="0" smtClean="0"/>
              <a:t>corpo.</a:t>
            </a:r>
          </a:p>
          <a:p>
            <a:pPr marL="342900" indent="-342900" algn="just">
              <a:buFontTx/>
              <a:buChar char="-"/>
            </a:pPr>
            <a:endParaRPr lang="pt-BR" sz="2400" dirty="0"/>
          </a:p>
          <a:p>
            <a:pPr marL="342900" indent="-342900" algn="just">
              <a:buFontTx/>
              <a:buChar char="-"/>
            </a:pPr>
            <a:r>
              <a:rPr lang="pt-BR" sz="2400" dirty="0"/>
              <a:t>O </a:t>
            </a:r>
            <a:r>
              <a:rPr lang="pt-BR" sz="2400" b="1" dirty="0"/>
              <a:t>sistema nervoso periférico está</a:t>
            </a:r>
            <a:r>
              <a:rPr lang="pt-BR" sz="2400" dirty="0"/>
              <a:t> subdividido em: </a:t>
            </a:r>
            <a:endParaRPr lang="pt-BR" sz="2400" dirty="0" smtClean="0"/>
          </a:p>
          <a:p>
            <a:pPr marL="342900" indent="-342900" algn="just">
              <a:buFontTx/>
              <a:buChar char="-"/>
            </a:pPr>
            <a:r>
              <a:rPr lang="pt-BR" sz="2400" b="1" dirty="0" smtClean="0"/>
              <a:t>sistema </a:t>
            </a:r>
            <a:r>
              <a:rPr lang="pt-BR" sz="2400" b="1" dirty="0"/>
              <a:t>nervoso</a:t>
            </a:r>
            <a:r>
              <a:rPr lang="pt-BR" sz="2400" dirty="0"/>
              <a:t> somático </a:t>
            </a:r>
            <a:endParaRPr lang="pt-BR" sz="2400" dirty="0" smtClean="0"/>
          </a:p>
          <a:p>
            <a:pPr marL="342900" indent="-342900" algn="just">
              <a:buFontTx/>
              <a:buChar char="-"/>
            </a:pPr>
            <a:r>
              <a:rPr lang="pt-BR" sz="2400" b="1" dirty="0" smtClean="0"/>
              <a:t>sistema </a:t>
            </a:r>
            <a:r>
              <a:rPr lang="pt-BR" sz="2400" b="1" dirty="0"/>
              <a:t>nervoso</a:t>
            </a:r>
            <a:r>
              <a:rPr lang="pt-BR" sz="2400" dirty="0"/>
              <a:t> </a:t>
            </a:r>
            <a:r>
              <a:rPr lang="pt-BR" sz="2400" dirty="0" smtClean="0"/>
              <a:t>autônomo, controla as glândulas, os músculos lisos e cardíacos. atua </a:t>
            </a:r>
            <a:r>
              <a:rPr lang="pt-BR" sz="2400" dirty="0"/>
              <a:t>nas ações </a:t>
            </a:r>
            <a:r>
              <a:rPr lang="pt-BR" sz="2400" dirty="0" smtClean="0"/>
              <a:t>involuntárias, respiração/ação </a:t>
            </a:r>
            <a:r>
              <a:rPr lang="pt-BR" sz="2400" dirty="0"/>
              <a:t>dos </a:t>
            </a:r>
            <a:r>
              <a:rPr lang="pt-BR" sz="2400" dirty="0" smtClean="0"/>
              <a:t>órgãos.</a:t>
            </a:r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14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SISTEMA NERVOSO PERIFÉRICO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0" name="Picture 4" descr="Sistema Nervoso Periférico: resumo, função e divisões - Toda Maté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42" y="1986838"/>
            <a:ext cx="4902557" cy="345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15</a:t>
            </a:fld>
            <a:endParaRPr lang="pt-BR"/>
          </a:p>
        </p:txBody>
      </p:sp>
      <p:sp>
        <p:nvSpPr>
          <p:cNvPr id="4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 A FUNÇÃO DOS MÚSCULOS ?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34851" y="1279997"/>
            <a:ext cx="576973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MOVIMENTOS</a:t>
            </a:r>
          </a:p>
          <a:p>
            <a:r>
              <a:rPr lang="pt-BR" sz="2400" dirty="0" smtClean="0"/>
              <a:t>Respostas reflexas</a:t>
            </a:r>
            <a:r>
              <a:rPr lang="pt-BR" sz="2400" dirty="0"/>
              <a:t>: pouco </a:t>
            </a:r>
            <a:r>
              <a:rPr lang="pt-BR" sz="2400" dirty="0" smtClean="0"/>
              <a:t>influenciadas </a:t>
            </a:r>
            <a:r>
              <a:rPr lang="pt-BR" sz="2400" dirty="0"/>
              <a:t>pelo controle voluntário </a:t>
            </a:r>
            <a:endParaRPr lang="pt-BR" sz="2400" dirty="0" smtClean="0"/>
          </a:p>
          <a:p>
            <a:r>
              <a:rPr lang="pt-BR" sz="2400" dirty="0" smtClean="0"/>
              <a:t>• </a:t>
            </a:r>
            <a:r>
              <a:rPr lang="pt-BR" sz="2400" dirty="0"/>
              <a:t>Padrões motores rítmicos: Início e </a:t>
            </a:r>
            <a:r>
              <a:rPr lang="pt-BR" sz="2400" dirty="0" smtClean="0"/>
              <a:t>final </a:t>
            </a:r>
            <a:r>
              <a:rPr lang="pt-BR" sz="2400" dirty="0"/>
              <a:t>são voluntários, sendo o restante do movimento estereotipado, repetitivo. </a:t>
            </a:r>
            <a:endParaRPr lang="pt-BR" sz="2400" dirty="0" smtClean="0"/>
          </a:p>
          <a:p>
            <a:r>
              <a:rPr lang="pt-BR" sz="2400" dirty="0" smtClean="0"/>
              <a:t>• </a:t>
            </a:r>
            <a:r>
              <a:rPr lang="pt-BR" sz="2400" dirty="0"/>
              <a:t>caminhar, correr, mastigar </a:t>
            </a:r>
            <a:endParaRPr lang="pt-BR" sz="2400" dirty="0" smtClean="0"/>
          </a:p>
          <a:p>
            <a:r>
              <a:rPr lang="pt-BR" sz="2400" dirty="0" smtClean="0"/>
              <a:t>• </a:t>
            </a:r>
            <a:r>
              <a:rPr lang="pt-BR" sz="2400" dirty="0"/>
              <a:t>Movimentos voluntários: são movimentos que tem um propósito, aprendidos como pentear-se dirigir um automóvel, tocar piano. A execução melhora com a prática</a:t>
            </a: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ONTROLE MEDULAR DO MOVIMENTO - Fisiologia 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24" y="840773"/>
            <a:ext cx="5229896" cy="58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14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06305" y="1122824"/>
            <a:ext cx="112558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pt-BR" sz="2400" dirty="0" smtClean="0"/>
              <a:t>O </a:t>
            </a:r>
            <a:r>
              <a:rPr lang="pt-BR" sz="2400" dirty="0"/>
              <a:t>cérebro humano é o computador mais poderoso do mundo. </a:t>
            </a:r>
            <a:endParaRPr lang="pt-BR" sz="2400" dirty="0" smtClean="0"/>
          </a:p>
          <a:p>
            <a:pPr marL="342900" indent="-342900" algn="just" eaLnBrk="1" hangingPunct="1">
              <a:buFontTx/>
              <a:buChar char="-"/>
            </a:pPr>
            <a:r>
              <a:rPr lang="pt-BR" sz="2400" dirty="0" smtClean="0"/>
              <a:t>O </a:t>
            </a:r>
            <a:r>
              <a:rPr lang="pt-BR" sz="2400" dirty="0"/>
              <a:t>cérebro dos vertebrados surgiu há muito anos como uma estrutura primitiva dividida em cérebro anterior, médio e posterior (</a:t>
            </a:r>
            <a:r>
              <a:rPr lang="pt-BR" sz="2400" dirty="0" err="1"/>
              <a:t>prosencéfalo</a:t>
            </a:r>
            <a:r>
              <a:rPr lang="pt-BR" sz="2400" dirty="0"/>
              <a:t>, </a:t>
            </a:r>
            <a:r>
              <a:rPr lang="pt-BR" sz="2400" dirty="0" smtClean="0"/>
              <a:t>mesencéfalo, </a:t>
            </a:r>
            <a:r>
              <a:rPr lang="pt-BR" sz="2400" dirty="0" err="1"/>
              <a:t>romboencéfalo</a:t>
            </a:r>
            <a:r>
              <a:rPr lang="pt-BR" sz="2400" dirty="0"/>
              <a:t>) e medula espinhal. </a:t>
            </a:r>
            <a:endParaRPr lang="pt-BR" sz="2400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16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REFLEXO MOTOR-MEDULAR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Rombencéfalo – Wikipédia, a enciclopédia liv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57" y="2692484"/>
            <a:ext cx="3901271" cy="402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0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44942" y="1151053"/>
            <a:ext cx="731495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pt-BR" sz="2400" dirty="0" smtClean="0"/>
              <a:t>A medula </a:t>
            </a:r>
            <a:r>
              <a:rPr lang="pt-BR" sz="2400" dirty="0"/>
              <a:t>espinhal era, hierarquicamente, um centro importante de integração nervosa com mais autonomia do que os demais centros cerebrais. </a:t>
            </a:r>
            <a:endParaRPr lang="pt-BR" sz="2400" dirty="0" smtClean="0"/>
          </a:p>
          <a:p>
            <a:pPr marL="342900" indent="-342900" algn="just" eaLnBrk="1" hangingPunct="1">
              <a:buFontTx/>
              <a:buChar char="-"/>
            </a:pPr>
            <a:r>
              <a:rPr lang="pt-BR" sz="2400" dirty="0" smtClean="0"/>
              <a:t>A </a:t>
            </a:r>
            <a:r>
              <a:rPr lang="pt-BR" sz="2400" dirty="0" err="1" smtClean="0"/>
              <a:t>edula</a:t>
            </a:r>
            <a:r>
              <a:rPr lang="pt-BR" sz="2400" dirty="0" smtClean="0"/>
              <a:t> </a:t>
            </a:r>
            <a:r>
              <a:rPr lang="pt-BR" sz="2400" dirty="0"/>
              <a:t>espinhal é a parte do sistema nervoso central que fica rodeada e protegida pela coluna vertebral. </a:t>
            </a:r>
            <a:endParaRPr lang="pt-BR" sz="2400" dirty="0" smtClean="0"/>
          </a:p>
          <a:p>
            <a:pPr marL="342900" indent="-342900" algn="just" eaLnBrk="1" hangingPunct="1">
              <a:buFontTx/>
              <a:buChar char="-"/>
            </a:pPr>
            <a:r>
              <a:rPr lang="pt-BR" sz="2400" dirty="0" smtClean="0"/>
              <a:t>É </a:t>
            </a:r>
            <a:r>
              <a:rPr lang="pt-BR" sz="2400" dirty="0" smtClean="0"/>
              <a:t>um </a:t>
            </a:r>
            <a:r>
              <a:rPr lang="pt-BR" sz="2400" dirty="0"/>
              <a:t>centro de integração onde chegam as fibras sensoriais e de onde partem informações motoras, seguindo esta sequência. </a:t>
            </a:r>
            <a:endParaRPr lang="pt-BR" sz="2400" dirty="0" smtClean="0"/>
          </a:p>
          <a:p>
            <a:pPr marL="342900" indent="-342900" algn="just" eaLnBrk="1" hangingPunct="1">
              <a:buFontTx/>
              <a:buChar char="-"/>
            </a:pPr>
            <a:r>
              <a:rPr lang="pt-BR" sz="2400" dirty="0" smtClean="0"/>
              <a:t>A m</a:t>
            </a:r>
            <a:r>
              <a:rPr lang="pt-BR" sz="2400" dirty="0" smtClean="0"/>
              <a:t>edula </a:t>
            </a:r>
            <a:r>
              <a:rPr lang="pt-BR" sz="2400" dirty="0"/>
              <a:t>espinhal </a:t>
            </a:r>
            <a:r>
              <a:rPr lang="pt-BR" sz="2400" dirty="0" smtClean="0"/>
              <a:t>é caminho </a:t>
            </a:r>
            <a:r>
              <a:rPr lang="pt-BR" sz="2400" dirty="0"/>
              <a:t>para conexões motoras e sensoriais entre o sistema nervoso periférico e o encéfalo, </a:t>
            </a:r>
            <a:r>
              <a:rPr lang="pt-BR" sz="2400" dirty="0" smtClean="0"/>
              <a:t>e </a:t>
            </a:r>
            <a:r>
              <a:rPr lang="pt-BR" sz="2400" dirty="0"/>
              <a:t>é responsável pela coordenação de reflexos sensoriais-motores. </a:t>
            </a:r>
            <a:endParaRPr lang="en-US" alt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17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REFLEXO MOTOR-MEDULAR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Alunos da Anhembi Morumbi Se Mobilizam Para Doação de Medula Óss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99" y="2031015"/>
            <a:ext cx="4378816" cy="350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8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261257" y="1691976"/>
            <a:ext cx="614825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pt-BR" sz="2400" dirty="0" smtClean="0"/>
              <a:t>Os </a:t>
            </a:r>
            <a:r>
              <a:rPr lang="pt-BR" sz="2400" dirty="0"/>
              <a:t>neurônios motores geralmente têm um axônio e vários dendritos. </a:t>
            </a:r>
            <a:endParaRPr lang="pt-BR" sz="2400" dirty="0" smtClean="0"/>
          </a:p>
          <a:p>
            <a:pPr marL="342900" indent="-342900">
              <a:buFontTx/>
              <a:buChar char="-"/>
            </a:pPr>
            <a:r>
              <a:rPr lang="pt-BR" sz="2400" dirty="0" smtClean="0"/>
              <a:t>O </a:t>
            </a:r>
            <a:r>
              <a:rPr lang="pt-BR" sz="2400" dirty="0"/>
              <a:t>axônio é coberto por uma camada isolante de gordura chamada bainha de mielina e transmite sinais a uma longa distância do neurônio até a área a ser ativada. </a:t>
            </a:r>
            <a:endParaRPr lang="pt-BR" sz="2400" dirty="0" smtClean="0"/>
          </a:p>
          <a:p>
            <a:pPr marL="342900" indent="-342900">
              <a:buFontTx/>
              <a:buChar char="-"/>
            </a:pPr>
            <a:r>
              <a:rPr lang="pt-BR" sz="2400" dirty="0" smtClean="0"/>
              <a:t>Os </a:t>
            </a:r>
            <a:r>
              <a:rPr lang="pt-BR" sz="2400" dirty="0"/>
              <a:t>dendritos são curtos e sem </a:t>
            </a:r>
            <a:r>
              <a:rPr lang="pt-BR" sz="2400" dirty="0" smtClean="0"/>
              <a:t>bainha. </a:t>
            </a:r>
          </a:p>
          <a:p>
            <a:pPr marL="342900" indent="-342900">
              <a:buFontTx/>
              <a:buChar char="-"/>
            </a:pPr>
            <a:r>
              <a:rPr lang="pt-BR" sz="2400" dirty="0" smtClean="0"/>
              <a:t>Os </a:t>
            </a:r>
            <a:r>
              <a:rPr lang="pt-BR" sz="2400" dirty="0"/>
              <a:t>neurônios motores causam contrações musculares e controlam as secreções das glândulas e órgãos ... controlando as funções do corpo.</a:t>
            </a:r>
          </a:p>
          <a:p>
            <a:endParaRPr lang="pt-BR" sz="2400" dirty="0"/>
          </a:p>
        </p:txBody>
      </p:sp>
      <p:pic>
        <p:nvPicPr>
          <p:cNvPr id="5126" name="Picture 2" descr="neu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0" y="1691976"/>
            <a:ext cx="39624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/>
          <p:cNvSpPr/>
          <p:nvPr/>
        </p:nvSpPr>
        <p:spPr>
          <a:xfrm>
            <a:off x="1548492" y="249542"/>
            <a:ext cx="56121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NEURÔNIOS MOTORES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18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287383" y="1085001"/>
            <a:ext cx="117413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dirty="0"/>
              <a:t>Os neurônios sensoriais não têm dendritos verdadeiros. Eles estão ligados a receptores sensoriais e transmitem impulsos ao sistema nervoso central, que então estimula os </a:t>
            </a:r>
            <a:r>
              <a:rPr lang="pt-BR" altLang="pt-BR" sz="2400" dirty="0" err="1"/>
              <a:t>interneurônios</a:t>
            </a:r>
            <a:r>
              <a:rPr lang="pt-BR" altLang="pt-BR" sz="2400" dirty="0"/>
              <a:t> e, em seguida, os neurônios motores.</a:t>
            </a:r>
            <a:endParaRPr lang="en-US" altLang="pt-BR" sz="2400" dirty="0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174172" y="5178984"/>
            <a:ext cx="116743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dirty="0"/>
              <a:t>Os </a:t>
            </a:r>
            <a:r>
              <a:rPr lang="pt-BR" altLang="pt-BR" sz="2400" dirty="0" err="1"/>
              <a:t>interneurônios</a:t>
            </a:r>
            <a:r>
              <a:rPr lang="pt-BR" altLang="pt-BR" sz="2400" dirty="0"/>
              <a:t> estão localizados inteiramente no sistema nervoso central. </a:t>
            </a:r>
            <a:endParaRPr lang="pt-BR" altLang="pt-BR" sz="2400" dirty="0" smtClean="0"/>
          </a:p>
          <a:p>
            <a:pPr algn="just" eaLnBrk="1" hangingPunct="1"/>
            <a:r>
              <a:rPr lang="pt-BR" altLang="pt-BR" sz="2400" dirty="0" smtClean="0"/>
              <a:t>Eles </a:t>
            </a:r>
            <a:r>
              <a:rPr lang="pt-BR" altLang="pt-BR" sz="2400" dirty="0"/>
              <a:t>interceptam os impulsos dos neurônios sensoriais e transmitem os sinais aos neurônios motores.</a:t>
            </a:r>
            <a:endParaRPr lang="en-US" altLang="pt-BR" sz="2400" dirty="0"/>
          </a:p>
        </p:txBody>
      </p:sp>
      <p:pic>
        <p:nvPicPr>
          <p:cNvPr id="6150" name="Picture 2" descr="http://content.answers.com/main/content/img/elsevier/dental/f0429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t="50435" r="2850"/>
          <a:stretch>
            <a:fillRect/>
          </a:stretch>
        </p:blipFill>
        <p:spPr bwMode="auto">
          <a:xfrm>
            <a:off x="5306096" y="2514602"/>
            <a:ext cx="5133304" cy="221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5181600" y="2438400"/>
            <a:ext cx="15240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1339403" y="2444932"/>
            <a:ext cx="349771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b="1" dirty="0">
                <a:solidFill>
                  <a:srgbClr val="3333FF"/>
                </a:solidFill>
              </a:rPr>
              <a:t>NERVE RECEPTORS</a:t>
            </a:r>
          </a:p>
          <a:p>
            <a:pPr algn="ctr" eaLnBrk="1" hangingPunct="1"/>
            <a:endParaRPr lang="en-US" altLang="pt-BR" b="1" dirty="0">
              <a:solidFill>
                <a:srgbClr val="3333FF"/>
              </a:solidFill>
            </a:endParaRPr>
          </a:p>
          <a:p>
            <a:pPr algn="ctr" eaLnBrk="1" hangingPunct="1"/>
            <a:r>
              <a:rPr lang="en-US" altLang="pt-BR" sz="2400" b="1" dirty="0">
                <a:solidFill>
                  <a:srgbClr val="3333FF"/>
                </a:solidFill>
              </a:rPr>
              <a:t>SENSORY NEURONS</a:t>
            </a:r>
          </a:p>
          <a:p>
            <a:pPr algn="ctr" eaLnBrk="1" hangingPunct="1"/>
            <a:endParaRPr lang="en-US" altLang="pt-BR" b="1" dirty="0">
              <a:solidFill>
                <a:srgbClr val="3333FF"/>
              </a:solidFill>
            </a:endParaRPr>
          </a:p>
          <a:p>
            <a:pPr algn="ctr" eaLnBrk="1" hangingPunct="1"/>
            <a:r>
              <a:rPr lang="en-US" altLang="pt-BR" sz="2400" b="1" dirty="0">
                <a:solidFill>
                  <a:srgbClr val="3333FF"/>
                </a:solidFill>
              </a:rPr>
              <a:t>INTERNEURONS</a:t>
            </a:r>
          </a:p>
          <a:p>
            <a:pPr algn="ctr" eaLnBrk="1" hangingPunct="1"/>
            <a:endParaRPr lang="en-US" altLang="pt-BR" b="1" dirty="0">
              <a:solidFill>
                <a:srgbClr val="3333FF"/>
              </a:solidFill>
            </a:endParaRPr>
          </a:p>
          <a:p>
            <a:pPr algn="ctr" eaLnBrk="1" hangingPunct="1"/>
            <a:r>
              <a:rPr lang="en-US" altLang="pt-BR" sz="2400" b="1" dirty="0">
                <a:solidFill>
                  <a:srgbClr val="3333FF"/>
                </a:solidFill>
              </a:rPr>
              <a:t>MOTOR NEURONS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971801" y="3048001"/>
            <a:ext cx="304800" cy="31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972594" y="3733006"/>
            <a:ext cx="3048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972594" y="4342606"/>
            <a:ext cx="304800" cy="158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"/>
          <p:cNvSpPr/>
          <p:nvPr/>
        </p:nvSpPr>
        <p:spPr>
          <a:xfrm>
            <a:off x="3226524" y="79177"/>
            <a:ext cx="52091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NEURÔNIOS SENSORIAIS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19</a:t>
            </a:fld>
            <a:endParaRPr lang="pt-BR"/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2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eurônios Cérebro Neurociência - Imagens grátis no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8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88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33650" y="170499"/>
            <a:ext cx="5405846" cy="922871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ROTEIRO - CONTEÚDO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620572" y="1492942"/>
            <a:ext cx="5577855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pt-BR" sz="2800" b="1" dirty="0" smtClean="0"/>
              <a:t>Transmissão Nervosa 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Sinapses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Potencial de Ação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Artigo Científico – Biotecnologia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0" y="1492942"/>
            <a:ext cx="5554243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pt-BR" sz="2800" b="1" dirty="0" smtClean="0"/>
              <a:t>Sensórios Motor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Contração Muscular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Sensações somáticas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Artigo Científico – Biotecnologia</a:t>
            </a: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6516877" y="835711"/>
            <a:ext cx="5584946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+mn-lt"/>
              </a:rPr>
              <a:t>2. PARTE: Transmissão Nervosa</a:t>
            </a:r>
            <a:endParaRPr lang="pt-BR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ítulo 4"/>
          <p:cNvSpPr txBox="1">
            <a:spLocks/>
          </p:cNvSpPr>
          <p:nvPr/>
        </p:nvSpPr>
        <p:spPr>
          <a:xfrm>
            <a:off x="267262" y="835711"/>
            <a:ext cx="4759228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+mn-lt"/>
              </a:rPr>
              <a:t>1. PARTE: Sensório Motor</a:t>
            </a:r>
            <a:endParaRPr lang="pt-BR" sz="3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70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n 10"/>
          <p:cNvSpPr/>
          <p:nvPr/>
        </p:nvSpPr>
        <p:spPr>
          <a:xfrm rot="5690841">
            <a:off x="5982495" y="-116681"/>
            <a:ext cx="2403475" cy="3205163"/>
          </a:xfrm>
          <a:prstGeom prst="can">
            <a:avLst>
              <a:gd name="adj" fmla="val 73724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152401"/>
            <a:ext cx="44958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FIBRAS NERVOSAS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381000" y="4748607"/>
            <a:ext cx="115214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pt-BR" altLang="pt-BR" sz="2400" dirty="0" smtClean="0"/>
              <a:t>Não </a:t>
            </a:r>
            <a:r>
              <a:rPr lang="pt-BR" altLang="pt-BR" sz="2400" dirty="0"/>
              <a:t>há células de </a:t>
            </a:r>
            <a:r>
              <a:rPr lang="pt-BR" altLang="pt-BR" sz="2400" dirty="0" err="1"/>
              <a:t>Schwann</a:t>
            </a:r>
            <a:r>
              <a:rPr lang="pt-BR" altLang="pt-BR" sz="2400" dirty="0"/>
              <a:t> nas fibras nervosas do sistema nervoso </a:t>
            </a:r>
            <a:r>
              <a:rPr lang="pt-BR" altLang="pt-BR" sz="2400" dirty="0" smtClean="0"/>
              <a:t>central. </a:t>
            </a:r>
          </a:p>
          <a:p>
            <a:pPr algn="just" eaLnBrk="1" hangingPunct="1">
              <a:buFontTx/>
              <a:buChar char="-"/>
            </a:pPr>
            <a:r>
              <a:rPr lang="pt-BR" altLang="pt-BR" sz="2400" dirty="0" smtClean="0"/>
              <a:t>Um </a:t>
            </a:r>
            <a:r>
              <a:rPr lang="pt-BR" altLang="pt-BR" sz="2400" dirty="0"/>
              <a:t>feixe de fibras nervosas é simplesmente chamado de "nervo". </a:t>
            </a:r>
            <a:endParaRPr lang="pt-BR" altLang="pt-BR" sz="2400" dirty="0" smtClean="0"/>
          </a:p>
          <a:p>
            <a:pPr algn="just" eaLnBrk="1" hangingPunct="1">
              <a:buFontTx/>
              <a:buChar char="-"/>
            </a:pPr>
            <a:r>
              <a:rPr lang="pt-BR" altLang="pt-BR" sz="2400" dirty="0" smtClean="0"/>
              <a:t>Os </a:t>
            </a:r>
            <a:r>
              <a:rPr lang="pt-BR" altLang="pt-BR" sz="2400" dirty="0"/>
              <a:t>nervos AFERENTES conduzem impulsos ao sistema nervoso central; </a:t>
            </a:r>
            <a:endParaRPr lang="pt-BR" altLang="pt-BR" sz="2400" dirty="0" smtClean="0"/>
          </a:p>
          <a:p>
            <a:pPr algn="just" eaLnBrk="1" hangingPunct="1">
              <a:buFontTx/>
              <a:buChar char="-"/>
            </a:pPr>
            <a:r>
              <a:rPr lang="pt-BR" altLang="pt-BR" sz="2400" dirty="0" smtClean="0"/>
              <a:t>Os </a:t>
            </a:r>
            <a:r>
              <a:rPr lang="pt-BR" altLang="pt-BR" sz="2400" dirty="0"/>
              <a:t>nervos EFERENTES conduzem impulsos aos músculos, órgãos e glândulas.</a:t>
            </a:r>
            <a:endParaRPr lang="en-US" altLang="pt-BR" sz="2400" dirty="0"/>
          </a:p>
        </p:txBody>
      </p:sp>
      <p:sp>
        <p:nvSpPr>
          <p:cNvPr id="9" name="Can 8"/>
          <p:cNvSpPr/>
          <p:nvPr/>
        </p:nvSpPr>
        <p:spPr>
          <a:xfrm rot="5690841">
            <a:off x="7439820" y="564357"/>
            <a:ext cx="1957387" cy="2063750"/>
          </a:xfrm>
          <a:prstGeom prst="can">
            <a:avLst>
              <a:gd name="adj" fmla="val 73724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an 9"/>
          <p:cNvSpPr/>
          <p:nvPr/>
        </p:nvSpPr>
        <p:spPr>
          <a:xfrm rot="5690841">
            <a:off x="8971758" y="1051720"/>
            <a:ext cx="827087" cy="1266825"/>
          </a:xfrm>
          <a:prstGeom prst="can">
            <a:avLst>
              <a:gd name="adj" fmla="val 737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6" name="TextBox 11"/>
          <p:cNvSpPr txBox="1">
            <a:spLocks noChangeArrowheads="1"/>
          </p:cNvSpPr>
          <p:nvPr/>
        </p:nvSpPr>
        <p:spPr bwMode="auto">
          <a:xfrm>
            <a:off x="315639" y="1204009"/>
            <a:ext cx="464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Células de </a:t>
            </a:r>
            <a:r>
              <a:rPr lang="pt-BR" altLang="pt-BR" sz="2400" b="1" dirty="0" err="1"/>
              <a:t>Schwann</a:t>
            </a:r>
            <a:r>
              <a:rPr lang="pt-BR" altLang="pt-BR" sz="2400" b="1" dirty="0"/>
              <a:t>, encontradas apenas em nervos periféricos que podem se regenerar</a:t>
            </a:r>
            <a:endParaRPr lang="en-US" altLang="pt-BR" sz="2400" b="1" dirty="0"/>
          </a:p>
        </p:txBody>
      </p:sp>
      <p:sp>
        <p:nvSpPr>
          <p:cNvPr id="7177" name="TextBox 12"/>
          <p:cNvSpPr txBox="1">
            <a:spLocks noChangeArrowheads="1"/>
          </p:cNvSpPr>
          <p:nvPr/>
        </p:nvSpPr>
        <p:spPr bwMode="auto">
          <a:xfrm>
            <a:off x="2249052" y="2971800"/>
            <a:ext cx="487564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400" dirty="0" smtClean="0"/>
              <a:t>Bainha </a:t>
            </a:r>
            <a:r>
              <a:rPr lang="pt-BR" sz="2400" dirty="0"/>
              <a:t>de mielina, uma camada gordurosa de isolamento em algumas fibras nervosas</a:t>
            </a:r>
          </a:p>
        </p:txBody>
      </p:sp>
      <p:sp>
        <p:nvSpPr>
          <p:cNvPr id="7178" name="TextBox 13"/>
          <p:cNvSpPr txBox="1">
            <a:spLocks noChangeArrowheads="1"/>
          </p:cNvSpPr>
          <p:nvPr/>
        </p:nvSpPr>
        <p:spPr bwMode="auto">
          <a:xfrm>
            <a:off x="6858000" y="2895601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400" dirty="0" smtClean="0"/>
              <a:t>O </a:t>
            </a:r>
            <a:r>
              <a:rPr lang="pt-BR" sz="2400" dirty="0"/>
              <a:t>axônio que transmite a mensagem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800600" y="1905000"/>
            <a:ext cx="14478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324600" y="1906588"/>
            <a:ext cx="1600200" cy="106521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8573294" y="2324894"/>
            <a:ext cx="1141412" cy="152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20</a:t>
            </a:fld>
            <a:endParaRPr lang="pt-BR"/>
          </a:p>
        </p:txBody>
      </p:sp>
      <p:pic>
        <p:nvPicPr>
          <p:cNvPr id="1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57822" y="1093371"/>
            <a:ext cx="1174528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sz="2000" dirty="0" smtClean="0"/>
              <a:t>- Assim, </a:t>
            </a:r>
            <a:r>
              <a:rPr lang="pt-BR" sz="2000" dirty="0"/>
              <a:t>os sinais sensoriais entram na medula </a:t>
            </a:r>
            <a:r>
              <a:rPr lang="pt-BR" sz="2000" dirty="0" smtClean="0"/>
              <a:t>(via </a:t>
            </a:r>
            <a:r>
              <a:rPr lang="pt-BR" sz="2000" dirty="0"/>
              <a:t>raízes dorsais) onde fazem sinapses com neurônios motores anteriores ou com </a:t>
            </a:r>
            <a:r>
              <a:rPr lang="pt-BR" sz="2000" dirty="0" err="1"/>
              <a:t>interneurônios</a:t>
            </a:r>
            <a:r>
              <a:rPr lang="pt-BR" sz="2000" dirty="0"/>
              <a:t>. </a:t>
            </a:r>
            <a:endParaRPr lang="pt-BR" sz="2000" dirty="0" smtClean="0"/>
          </a:p>
          <a:p>
            <a:pPr algn="just" eaLnBrk="1" hangingPunct="1"/>
            <a:endParaRPr lang="pt-BR" sz="2000" dirty="0"/>
          </a:p>
          <a:p>
            <a:pPr algn="just" eaLnBrk="1" hangingPunct="1"/>
            <a:r>
              <a:rPr lang="pt-BR" sz="2000" dirty="0" smtClean="0"/>
              <a:t>- Os </a:t>
            </a:r>
            <a:r>
              <a:rPr lang="pt-BR" sz="2000" dirty="0"/>
              <a:t>neurônios motores anteriores deixam a medula via raízes ventrais e inervam diretamente as fibras musculares esqueléticas. </a:t>
            </a:r>
            <a:endParaRPr lang="pt-BR" sz="2000" dirty="0" smtClean="0"/>
          </a:p>
          <a:p>
            <a:pPr algn="just" eaLnBrk="1" hangingPunct="1"/>
            <a:endParaRPr lang="pt-BR" sz="2000" dirty="0"/>
          </a:p>
          <a:p>
            <a:pPr algn="just" eaLnBrk="1" hangingPunct="1"/>
            <a:r>
              <a:rPr lang="pt-BR" sz="2000" dirty="0" smtClean="0"/>
              <a:t>- Por </a:t>
            </a:r>
            <a:r>
              <a:rPr lang="pt-BR" sz="2000" dirty="0"/>
              <a:t>outro lado, os </a:t>
            </a:r>
            <a:r>
              <a:rPr lang="pt-BR" sz="2000" dirty="0" err="1"/>
              <a:t>interneurônios</a:t>
            </a:r>
            <a:r>
              <a:rPr lang="pt-BR" sz="2000" dirty="0"/>
              <a:t> ficam confinados ao sistema nervoso central e fazem conexões tanto com neurônios sensoriais quanto com neurônios motores. </a:t>
            </a:r>
            <a:endParaRPr lang="pt-BR" sz="2000" dirty="0" smtClean="0"/>
          </a:p>
          <a:p>
            <a:pPr algn="just" eaLnBrk="1" hangingPunct="1"/>
            <a:endParaRPr lang="pt-BR" sz="2000" dirty="0"/>
          </a:p>
          <a:p>
            <a:pPr algn="just" eaLnBrk="1" hangingPunct="1"/>
            <a:r>
              <a:rPr lang="pt-BR" sz="2000" dirty="0" smtClean="0"/>
              <a:t>- Os </a:t>
            </a:r>
            <a:r>
              <a:rPr lang="pt-BR" sz="2000" dirty="0"/>
              <a:t>sinais sensoriais são transmitidos primeiramente para os </a:t>
            </a:r>
            <a:r>
              <a:rPr lang="pt-BR" sz="2000" dirty="0" err="1"/>
              <a:t>interneurônios</a:t>
            </a:r>
            <a:r>
              <a:rPr lang="pt-BR" sz="2000" dirty="0"/>
              <a:t>, </a:t>
            </a:r>
            <a:r>
              <a:rPr lang="pt-BR" sz="2000" dirty="0" smtClean="0"/>
              <a:t>são processados</a:t>
            </a:r>
            <a:r>
              <a:rPr lang="pt-BR" sz="2000" dirty="0"/>
              <a:t>, antes de convergirem sobre os neurônios motores anteriores para o controle da função </a:t>
            </a:r>
            <a:r>
              <a:rPr lang="pt-BR" sz="2000" dirty="0" smtClean="0"/>
              <a:t>muscular.</a:t>
            </a:r>
            <a:endParaRPr lang="en-US" altLang="pt-BR" sz="20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21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069" y="4625382"/>
            <a:ext cx="3939988" cy="2291625"/>
          </a:xfrm>
          <a:prstGeom prst="rect">
            <a:avLst/>
          </a:prstGeom>
        </p:spPr>
      </p:pic>
      <p:sp>
        <p:nvSpPr>
          <p:cNvPr id="8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REFLEXO MOTOR-MEDULAR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0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309337" y="1134491"/>
            <a:ext cx="1125589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sz="2400" dirty="0" smtClean="0"/>
              <a:t>- Assim, </a:t>
            </a:r>
            <a:r>
              <a:rPr lang="pt-BR" sz="2400" dirty="0"/>
              <a:t>os sinais sensoriais que chegam à medula </a:t>
            </a:r>
            <a:r>
              <a:rPr lang="pt-BR" sz="2400" dirty="0" smtClean="0"/>
              <a:t>provocam </a:t>
            </a:r>
            <a:r>
              <a:rPr lang="pt-BR" sz="2400" dirty="0"/>
              <a:t>resposta motora direta, ao fazerem sinapse com neurônios motores anteriores (reflexo </a:t>
            </a:r>
            <a:r>
              <a:rPr lang="pt-BR" sz="2400" dirty="0" err="1"/>
              <a:t>monossináptico</a:t>
            </a:r>
            <a:r>
              <a:rPr lang="pt-BR" sz="2400" dirty="0"/>
              <a:t>) ou indireta, ao fazerem sinapse com os </a:t>
            </a:r>
            <a:r>
              <a:rPr lang="pt-BR" sz="2400" dirty="0" err="1"/>
              <a:t>interneurônios</a:t>
            </a:r>
            <a:r>
              <a:rPr lang="pt-BR" sz="2400" dirty="0"/>
              <a:t>. </a:t>
            </a:r>
            <a:endParaRPr lang="pt-BR" sz="2400" dirty="0" smtClean="0"/>
          </a:p>
          <a:p>
            <a:pPr algn="just" eaLnBrk="1" hangingPunct="1"/>
            <a:endParaRPr lang="pt-BR" sz="2400" dirty="0"/>
          </a:p>
          <a:p>
            <a:pPr algn="just" eaLnBrk="1" hangingPunct="1"/>
            <a:r>
              <a:rPr lang="pt-BR" sz="2400" dirty="0" smtClean="0"/>
              <a:t>- Existe uma base </a:t>
            </a:r>
            <a:r>
              <a:rPr lang="pt-BR" sz="2400" dirty="0"/>
              <a:t>funcional para um reflexo, onde um neurônio sensorial interage diretamente por meio de sinapse com um neurônio motor (reflexo </a:t>
            </a:r>
            <a:r>
              <a:rPr lang="pt-BR" sz="2400" dirty="0" err="1"/>
              <a:t>monossináptico</a:t>
            </a:r>
            <a:r>
              <a:rPr lang="pt-BR" sz="2400" dirty="0"/>
              <a:t>).</a:t>
            </a:r>
            <a:endParaRPr lang="en-US" alt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22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8" y="3399663"/>
            <a:ext cx="3915566" cy="3321812"/>
          </a:xfrm>
          <a:prstGeom prst="rect">
            <a:avLst/>
          </a:prstGeom>
        </p:spPr>
      </p:pic>
      <p:sp>
        <p:nvSpPr>
          <p:cNvPr id="8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REFLEXO MOTOR-MEDULAR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4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44942" y="1215329"/>
            <a:ext cx="1125589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sz="2400" dirty="0" smtClean="0"/>
              <a:t>- Uma atividade movimento </a:t>
            </a:r>
            <a:r>
              <a:rPr lang="pt-BR" sz="2400" dirty="0"/>
              <a:t>ou a secreção de uma glândula, ocorre em virtude de uma alteração no ambiente, essa atividade </a:t>
            </a:r>
            <a:r>
              <a:rPr lang="pt-BR" sz="2400" dirty="0" smtClean="0"/>
              <a:t>é resposta</a:t>
            </a:r>
            <a:r>
              <a:rPr lang="pt-BR" sz="2400" dirty="0"/>
              <a:t>. </a:t>
            </a:r>
            <a:endParaRPr lang="pt-BR" sz="2400" dirty="0" smtClean="0"/>
          </a:p>
          <a:p>
            <a:pPr algn="just" eaLnBrk="1" hangingPunct="1"/>
            <a:endParaRPr lang="pt-BR" sz="2400" dirty="0"/>
          </a:p>
          <a:p>
            <a:pPr algn="just" eaLnBrk="1" hangingPunct="1"/>
            <a:r>
              <a:rPr lang="pt-BR" sz="2400" dirty="0" smtClean="0"/>
              <a:t>- As respostas que ocorrem de forma padronizada, são chamadas reflexos. </a:t>
            </a:r>
          </a:p>
          <a:p>
            <a:pPr algn="just" eaLnBrk="1" hangingPunct="1"/>
            <a:endParaRPr lang="pt-BR" sz="2400" dirty="0" smtClean="0"/>
          </a:p>
          <a:p>
            <a:pPr algn="just" eaLnBrk="1" hangingPunct="1"/>
            <a:r>
              <a:rPr lang="pt-BR" sz="2400" dirty="0" smtClean="0"/>
              <a:t>- Os </a:t>
            </a:r>
            <a:r>
              <a:rPr lang="pt-BR" sz="2400" dirty="0"/>
              <a:t>agentes externos que induzem as respostas são os estímulos.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23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REFLEXO MOTOR-MEDULAR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78" name="Picture 2" descr="Atos reflexos - Escola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13" y="3771899"/>
            <a:ext cx="343852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7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219185" y="1039235"/>
            <a:ext cx="1125589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sz="2400" dirty="0" smtClean="0"/>
              <a:t>- Dentre </a:t>
            </a:r>
            <a:r>
              <a:rPr lang="pt-BR" sz="2400" dirty="0"/>
              <a:t>os reflexos medulares está o reflexo </a:t>
            </a:r>
            <a:r>
              <a:rPr lang="pt-BR" sz="2400" dirty="0" smtClean="0"/>
              <a:t>flexor/retirada, que é  caracterizado </a:t>
            </a:r>
            <a:r>
              <a:rPr lang="pt-BR" sz="2400" dirty="0"/>
              <a:t>pela retirada de um membro do corpo frente a estímulos </a:t>
            </a:r>
            <a:r>
              <a:rPr lang="pt-BR" sz="2400" dirty="0" smtClean="0"/>
              <a:t>dor</a:t>
            </a:r>
            <a:r>
              <a:rPr lang="pt-BR" sz="2400" dirty="0"/>
              <a:t>, picada e </a:t>
            </a:r>
            <a:r>
              <a:rPr lang="pt-BR" sz="2400" dirty="0" smtClean="0"/>
              <a:t>calor.... </a:t>
            </a:r>
            <a:endParaRPr lang="pt-BR" sz="2400" dirty="0" smtClean="0"/>
          </a:p>
          <a:p>
            <a:pPr algn="just" eaLnBrk="1" hangingPunct="1"/>
            <a:endParaRPr lang="pt-BR" sz="2400" dirty="0"/>
          </a:p>
          <a:p>
            <a:pPr marL="342900" indent="-342900" algn="just" eaLnBrk="1" hangingPunct="1">
              <a:buFontTx/>
              <a:buChar char="-"/>
            </a:pPr>
            <a:r>
              <a:rPr lang="pt-BR" sz="2400" dirty="0" smtClean="0"/>
              <a:t>Isso </a:t>
            </a:r>
            <a:r>
              <a:rPr lang="pt-BR" sz="2400" dirty="0"/>
              <a:t>ocorre graças à integração, na medula, da ativação dos neurônios sensitivos com os neurônios motores e, consequente excitação dos músculos flexores e recíproco relaxamento ou inibição dos músculos </a:t>
            </a:r>
            <a:r>
              <a:rPr lang="pt-BR" sz="2400" dirty="0" smtClean="0"/>
              <a:t>extensores.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pt-BR" sz="2400" dirty="0"/>
              <a:t>Outro reflexo medular associado a movimentos musculares = reflexo de locomoção.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24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REFLEXO MOTOR-MEDULAR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02" name="Picture 2" descr="Museu Escola - Unesp Botucatu /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90" y="3657850"/>
            <a:ext cx="4195910" cy="312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93427" y="996645"/>
            <a:ext cx="1184831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sz="2400" dirty="0" smtClean="0"/>
              <a:t>- A </a:t>
            </a:r>
            <a:r>
              <a:rPr lang="pt-BR" sz="2400" dirty="0" smtClean="0"/>
              <a:t>retirada d</a:t>
            </a:r>
            <a:r>
              <a:rPr lang="pt-BR" sz="2400" dirty="0" smtClean="0"/>
              <a:t>e </a:t>
            </a:r>
            <a:r>
              <a:rPr lang="pt-BR" sz="2400" dirty="0"/>
              <a:t>um membro acompanhada da reação contralateral do membro oposto é denominada reflexo extensor cruzado. </a:t>
            </a:r>
            <a:endParaRPr lang="pt-BR" sz="2400" dirty="0" smtClean="0"/>
          </a:p>
          <a:p>
            <a:pPr algn="just" eaLnBrk="1" hangingPunct="1"/>
            <a:r>
              <a:rPr lang="pt-BR" sz="2400" dirty="0" smtClean="0"/>
              <a:t>- Para </a:t>
            </a:r>
            <a:r>
              <a:rPr lang="pt-BR" sz="2400" dirty="0"/>
              <a:t>que </a:t>
            </a:r>
            <a:r>
              <a:rPr lang="pt-BR" sz="2400" dirty="0" smtClean="0"/>
              <a:t>reflexo extensor seja </a:t>
            </a:r>
            <a:r>
              <a:rPr lang="pt-BR" sz="2400" dirty="0"/>
              <a:t>observado o estímulo tem que ser </a:t>
            </a:r>
            <a:r>
              <a:rPr lang="pt-BR" sz="2400" dirty="0" smtClean="0"/>
              <a:t>forte </a:t>
            </a:r>
            <a:r>
              <a:rPr lang="pt-BR" sz="2400" dirty="0"/>
              <a:t>para atingir os </a:t>
            </a:r>
            <a:r>
              <a:rPr lang="pt-BR" sz="2400" dirty="0" err="1"/>
              <a:t>interneurônios</a:t>
            </a:r>
            <a:r>
              <a:rPr lang="pt-BR" sz="2400" dirty="0" smtClean="0"/>
              <a:t>, </a:t>
            </a:r>
            <a:r>
              <a:rPr lang="pt-BR" sz="2400" dirty="0"/>
              <a:t>que fazem parte do circuito neuronal do reflexo extensor cruzado. </a:t>
            </a:r>
            <a:endParaRPr lang="pt-BR" sz="2400" dirty="0" smtClean="0"/>
          </a:p>
          <a:p>
            <a:pPr algn="just" eaLnBrk="1" hangingPunct="1"/>
            <a:r>
              <a:rPr lang="pt-BR" sz="2400" dirty="0" smtClean="0"/>
              <a:t>- Esse envolvimento </a:t>
            </a:r>
            <a:r>
              <a:rPr lang="pt-BR" sz="2400" dirty="0"/>
              <a:t>dos músculos contralaterais neste tipo de reflexo tem a função de dar suporte postural durante a retirada do membro afetado frente ao estímulo da dor (Figura 3).</a:t>
            </a:r>
            <a:endParaRPr lang="en-US" alt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25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4" y="3269049"/>
            <a:ext cx="5024530" cy="3588951"/>
          </a:xfrm>
          <a:prstGeom prst="rect">
            <a:avLst/>
          </a:prstGeom>
        </p:spPr>
      </p:pic>
      <p:sp>
        <p:nvSpPr>
          <p:cNvPr id="8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REFLEXO MOTOR-MEDULAR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22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9553" y="1039235"/>
            <a:ext cx="11730446" cy="5120640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O que é o sistema sensório motor?</a:t>
            </a:r>
          </a:p>
          <a:p>
            <a:r>
              <a:rPr lang="pt-BR" sz="2400" dirty="0" smtClean="0"/>
              <a:t>Sistema coordena </a:t>
            </a:r>
            <a:r>
              <a:rPr lang="pt-BR" sz="2400" dirty="0"/>
              <a:t>diferentes processos de comando </a:t>
            </a:r>
            <a:r>
              <a:rPr lang="pt-BR" sz="2400" b="1" dirty="0"/>
              <a:t>motor</a:t>
            </a:r>
            <a:r>
              <a:rPr lang="pt-BR" sz="2400" dirty="0"/>
              <a:t>. </a:t>
            </a:r>
            <a:endParaRPr lang="pt-BR" sz="2400" dirty="0" smtClean="0"/>
          </a:p>
          <a:p>
            <a:r>
              <a:rPr lang="pt-BR" sz="2400" dirty="0" smtClean="0"/>
              <a:t>É esse sistema que minimiza risco </a:t>
            </a:r>
            <a:r>
              <a:rPr lang="pt-BR" sz="2400" dirty="0"/>
              <a:t>de lesões e </a:t>
            </a:r>
            <a:r>
              <a:rPr lang="pt-BR" sz="2400" dirty="0" smtClean="0"/>
              <a:t>quedas, </a:t>
            </a:r>
            <a:r>
              <a:rPr lang="pt-BR" sz="2400" dirty="0" smtClean="0"/>
              <a:t>interação cadeias </a:t>
            </a:r>
            <a:r>
              <a:rPr lang="pt-BR" sz="2400" dirty="0"/>
              <a:t>musculares com </a:t>
            </a:r>
            <a:r>
              <a:rPr lang="pt-BR" sz="2400" dirty="0" smtClean="0"/>
              <a:t>melhor reação </a:t>
            </a:r>
            <a:r>
              <a:rPr lang="pt-BR" sz="2400" dirty="0"/>
              <a:t>quando se escorrega, cai ou tropeça. 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Como ocorre o controle motor?</a:t>
            </a:r>
          </a:p>
          <a:p>
            <a:r>
              <a:rPr lang="pt-BR" sz="2400" dirty="0"/>
              <a:t>Quando realizamos um movimento no espaço, vários processamentos precisam </a:t>
            </a:r>
            <a:r>
              <a:rPr lang="pt-BR" sz="2400" b="1" dirty="0"/>
              <a:t>ocorrer</a:t>
            </a:r>
            <a:r>
              <a:rPr lang="pt-BR" sz="2400" dirty="0"/>
              <a:t> nos níveis moleculares, celulares, musculares e neurais para dar vida à ação motora. </a:t>
            </a:r>
            <a:endParaRPr lang="pt-BR" sz="2400" dirty="0" smtClean="0"/>
          </a:p>
          <a:p>
            <a:r>
              <a:rPr lang="pt-BR" sz="2400" dirty="0" smtClean="0"/>
              <a:t>Os </a:t>
            </a:r>
            <a:r>
              <a:rPr lang="pt-BR" sz="2400" dirty="0"/>
              <a:t>movimentos reflexos têm respostas simples, rápidas, estereotipadas, involuntárias, que são integradas na medula espinhal</a:t>
            </a:r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26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FISIOLOGIA DA MOTRICIDADE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26" name="Picture 2" descr="A fé e a dúvida não andam juntas | Alimento Diá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42" y="5155572"/>
            <a:ext cx="3319484" cy="16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0993" y="1114440"/>
            <a:ext cx="11547566" cy="4818426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solidFill>
                  <a:srgbClr val="FF0000"/>
                </a:solidFill>
              </a:rPr>
              <a:t>Como </a:t>
            </a:r>
            <a:r>
              <a:rPr lang="pt-BR" sz="2400" b="1" dirty="0">
                <a:solidFill>
                  <a:srgbClr val="FF0000"/>
                </a:solidFill>
              </a:rPr>
              <a:t>são realizados os movimentos voluntários do corpo?</a:t>
            </a:r>
          </a:p>
          <a:p>
            <a:pPr algn="just"/>
            <a:r>
              <a:rPr lang="pt-BR" sz="2400" dirty="0"/>
              <a:t>Para </a:t>
            </a:r>
            <a:r>
              <a:rPr lang="pt-BR" sz="2400" dirty="0" smtClean="0"/>
              <a:t>qualquer</a:t>
            </a:r>
            <a:r>
              <a:rPr lang="pt-BR" sz="2400" dirty="0"/>
              <a:t> </a:t>
            </a:r>
            <a:r>
              <a:rPr lang="pt-BR" sz="2400" b="1" dirty="0"/>
              <a:t>movimento voluntário</a:t>
            </a:r>
            <a:r>
              <a:rPr lang="pt-BR" sz="2400" dirty="0"/>
              <a:t>, antes é necessário </a:t>
            </a:r>
            <a:r>
              <a:rPr lang="pt-BR" sz="2400" dirty="0" smtClean="0"/>
              <a:t>o </a:t>
            </a:r>
            <a:r>
              <a:rPr lang="pt-BR" sz="2400" dirty="0"/>
              <a:t>planejamento desse </a:t>
            </a:r>
            <a:r>
              <a:rPr lang="pt-BR" sz="2400" b="1" dirty="0"/>
              <a:t>movimento</a:t>
            </a:r>
            <a:r>
              <a:rPr lang="pt-BR" sz="2400" dirty="0"/>
              <a:t>. ... </a:t>
            </a:r>
            <a:endParaRPr lang="pt-BR" sz="2400" dirty="0" smtClean="0"/>
          </a:p>
          <a:p>
            <a:pPr algn="just"/>
            <a:r>
              <a:rPr lang="pt-BR" sz="2400" dirty="0" smtClean="0"/>
              <a:t>O </a:t>
            </a:r>
            <a:r>
              <a:rPr lang="pt-BR" sz="2400" dirty="0"/>
              <a:t>músculo envia informações sensoriais para a medula avisando como está acontecendo o </a:t>
            </a:r>
            <a:r>
              <a:rPr lang="pt-BR" sz="2400" b="1" dirty="0"/>
              <a:t>movimento</a:t>
            </a:r>
            <a:r>
              <a:rPr lang="pt-BR" sz="2400" dirty="0" smtClean="0"/>
              <a:t>.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O </a:t>
            </a:r>
            <a:r>
              <a:rPr lang="pt-BR" sz="2400" b="1" dirty="0"/>
              <a:t>controle</a:t>
            </a:r>
            <a:r>
              <a:rPr lang="pt-BR" sz="2400" dirty="0"/>
              <a:t> do sistema </a:t>
            </a:r>
            <a:r>
              <a:rPr lang="pt-BR" sz="2400" b="1" dirty="0"/>
              <a:t>motor</a:t>
            </a:r>
            <a:r>
              <a:rPr lang="pt-BR" sz="2400" dirty="0"/>
              <a:t> é feito com </a:t>
            </a:r>
            <a:r>
              <a:rPr lang="pt-BR" sz="2400" dirty="0" smtClean="0"/>
              <a:t>atuação </a:t>
            </a:r>
            <a:r>
              <a:rPr lang="pt-BR" sz="2400" dirty="0"/>
              <a:t>do córtex </a:t>
            </a:r>
            <a:r>
              <a:rPr lang="pt-BR" sz="2400" dirty="0" smtClean="0"/>
              <a:t>cerebral = </a:t>
            </a:r>
            <a:r>
              <a:rPr lang="pt-BR" sz="2400" dirty="0"/>
              <a:t>envia impulsos nervosos através </a:t>
            </a:r>
            <a:r>
              <a:rPr lang="pt-BR" sz="2400" dirty="0" smtClean="0"/>
              <a:t>trato </a:t>
            </a:r>
            <a:r>
              <a:rPr lang="pt-BR" sz="2400" dirty="0" err="1"/>
              <a:t>córtico</a:t>
            </a:r>
            <a:r>
              <a:rPr lang="pt-BR" sz="2400" dirty="0"/>
              <a:t>-espinhal, que passam </a:t>
            </a:r>
            <a:r>
              <a:rPr lang="pt-BR" sz="2400" dirty="0" smtClean="0"/>
              <a:t>por </a:t>
            </a:r>
            <a:r>
              <a:rPr lang="pt-BR" sz="2400" dirty="0" err="1"/>
              <a:t>interneurônios</a:t>
            </a:r>
            <a:r>
              <a:rPr lang="pt-BR" sz="2400" dirty="0"/>
              <a:t> e chegam ao neurônio </a:t>
            </a:r>
            <a:r>
              <a:rPr lang="pt-BR" sz="2400" b="1" dirty="0"/>
              <a:t>motor</a:t>
            </a:r>
            <a:r>
              <a:rPr lang="pt-BR" sz="2400" dirty="0"/>
              <a:t> </a:t>
            </a:r>
            <a:r>
              <a:rPr lang="pt-BR" sz="2400" dirty="0" smtClean="0"/>
              <a:t>primário/</a:t>
            </a:r>
            <a:r>
              <a:rPr lang="pt-BR" sz="2400" dirty="0" err="1" smtClean="0"/>
              <a:t>motoneurônio</a:t>
            </a:r>
            <a:r>
              <a:rPr lang="pt-BR" sz="2400" dirty="0"/>
              <a:t>, </a:t>
            </a:r>
            <a:r>
              <a:rPr lang="pt-BR" sz="2400" b="1" dirty="0" smtClean="0"/>
              <a:t>responsável </a:t>
            </a:r>
            <a:r>
              <a:rPr lang="pt-BR" sz="2400" b="1" dirty="0"/>
              <a:t>pela</a:t>
            </a:r>
            <a:r>
              <a:rPr lang="pt-BR" sz="2400" dirty="0"/>
              <a:t> inervação do músculo e </a:t>
            </a:r>
            <a:r>
              <a:rPr lang="pt-BR" sz="2400" dirty="0" smtClean="0"/>
              <a:t>eventual </a:t>
            </a:r>
            <a:r>
              <a:rPr lang="pt-BR" sz="2400" dirty="0"/>
              <a:t>estímulo</a:t>
            </a:r>
            <a:r>
              <a:rPr lang="pt-BR" sz="2400" dirty="0" smtClean="0"/>
              <a:t>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27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FISIOLOGIA DA MOTRICIDADE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A fé e a dúvida não andam juntas | Alimento Diá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42" y="5155572"/>
            <a:ext cx="3319484" cy="16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6625" y="1240971"/>
            <a:ext cx="11683638" cy="5001306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Quais os níveis de controle motor?</a:t>
            </a:r>
          </a:p>
          <a:p>
            <a:r>
              <a:rPr lang="pt-BR" sz="2400" dirty="0" smtClean="0"/>
              <a:t>O</a:t>
            </a:r>
            <a:r>
              <a:rPr lang="pt-BR" sz="2400" dirty="0"/>
              <a:t> </a:t>
            </a:r>
            <a:r>
              <a:rPr lang="pt-BR" sz="2400" b="1" dirty="0"/>
              <a:t>controle motor</a:t>
            </a:r>
            <a:r>
              <a:rPr lang="pt-BR" sz="2400" dirty="0"/>
              <a:t> pode ser divido em três </a:t>
            </a:r>
            <a:r>
              <a:rPr lang="pt-BR" sz="2400" b="1" dirty="0"/>
              <a:t>níveis</a:t>
            </a:r>
            <a:r>
              <a:rPr lang="pt-BR" sz="2400" dirty="0"/>
              <a:t>: voluntário, automático e involuntário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Qual a área do cérebro responsável pelo controle motor?</a:t>
            </a:r>
          </a:p>
          <a:p>
            <a:r>
              <a:rPr lang="pt-BR" sz="2400" dirty="0"/>
              <a:t>O córtex </a:t>
            </a:r>
            <a:r>
              <a:rPr lang="pt-BR" sz="2400" b="1" dirty="0"/>
              <a:t>motor</a:t>
            </a:r>
            <a:r>
              <a:rPr lang="pt-BR" sz="2400" dirty="0"/>
              <a:t> é </a:t>
            </a:r>
            <a:r>
              <a:rPr lang="pt-BR" sz="2400" b="1" dirty="0"/>
              <a:t>responsável pelo controle</a:t>
            </a:r>
            <a:r>
              <a:rPr lang="pt-BR" sz="2400" dirty="0"/>
              <a:t> e coordenação da motricidade voluntária. </a:t>
            </a:r>
            <a:endParaRPr lang="pt-BR" sz="2400" dirty="0" smtClean="0"/>
          </a:p>
          <a:p>
            <a:r>
              <a:rPr lang="pt-BR" sz="2400" dirty="0"/>
              <a:t>O córtex </a:t>
            </a:r>
            <a:r>
              <a:rPr lang="pt-BR" sz="2400" b="1" dirty="0"/>
              <a:t>motor</a:t>
            </a:r>
            <a:r>
              <a:rPr lang="pt-BR" sz="2400" dirty="0"/>
              <a:t> do hemisfério esquerdo controla o lado direito do corpo, e o córtex </a:t>
            </a:r>
            <a:r>
              <a:rPr lang="pt-BR" sz="2400" b="1" dirty="0"/>
              <a:t>motor</a:t>
            </a:r>
            <a:r>
              <a:rPr lang="pt-BR" sz="2400" dirty="0"/>
              <a:t> do hemisfério direito controla o lado esquerdo do corpo.</a:t>
            </a:r>
          </a:p>
          <a:p>
            <a:r>
              <a:rPr lang="pt-BR" sz="2400" dirty="0" smtClean="0"/>
              <a:t>Traumas </a:t>
            </a:r>
            <a:r>
              <a:rPr lang="pt-BR" sz="2400" dirty="0"/>
              <a:t>nesta </a:t>
            </a:r>
            <a:r>
              <a:rPr lang="pt-BR" sz="2400" b="1" dirty="0"/>
              <a:t>área</a:t>
            </a:r>
            <a:r>
              <a:rPr lang="pt-BR" sz="2400" dirty="0"/>
              <a:t> causam fraqueza muscular ou até mesmo paralisia. </a:t>
            </a:r>
            <a:endParaRPr lang="pt-BR" sz="2400" dirty="0" smtClean="0"/>
          </a:p>
          <a:p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28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FISIOLOGIA DA MOTRICIDADE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A fé e a dúvida não andam juntas | Alimento Diá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42" y="5155572"/>
            <a:ext cx="3319484" cy="16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6203" y="1227356"/>
            <a:ext cx="11612880" cy="2211303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Quais são </a:t>
            </a:r>
            <a:r>
              <a:rPr lang="pt-BR" sz="2400" b="1" dirty="0" smtClean="0">
                <a:solidFill>
                  <a:srgbClr val="FF0000"/>
                </a:solidFill>
              </a:rPr>
              <a:t>os tipos </a:t>
            </a:r>
            <a:r>
              <a:rPr lang="pt-BR" sz="2400" b="1" dirty="0">
                <a:solidFill>
                  <a:srgbClr val="FF0000"/>
                </a:solidFill>
              </a:rPr>
              <a:t>movimentos voluntários?</a:t>
            </a:r>
          </a:p>
          <a:p>
            <a:r>
              <a:rPr lang="pt-BR" sz="2400" dirty="0" smtClean="0"/>
              <a:t>M</a:t>
            </a:r>
            <a:r>
              <a:rPr lang="pt-BR" sz="2400" b="1" dirty="0" smtClean="0"/>
              <a:t>ovimentos voluntários:  </a:t>
            </a:r>
            <a:r>
              <a:rPr lang="pt-BR" sz="2400" dirty="0" smtClean="0"/>
              <a:t>podem </a:t>
            </a:r>
            <a:r>
              <a:rPr lang="pt-BR" sz="2400" dirty="0"/>
              <a:t>ser controlados </a:t>
            </a:r>
            <a:r>
              <a:rPr lang="pt-BR" sz="2400" dirty="0" smtClean="0"/>
              <a:t>a partir de uma decisão . </a:t>
            </a:r>
            <a:r>
              <a:rPr lang="pt-BR" sz="2400" dirty="0"/>
              <a:t>... </a:t>
            </a:r>
            <a:endParaRPr lang="pt-BR" sz="2400" dirty="0" smtClean="0"/>
          </a:p>
          <a:p>
            <a:r>
              <a:rPr lang="pt-BR" sz="2400" dirty="0" smtClean="0"/>
              <a:t>M</a:t>
            </a:r>
            <a:r>
              <a:rPr lang="pt-BR" sz="2400" b="1" dirty="0" smtClean="0"/>
              <a:t>ovimentos</a:t>
            </a:r>
            <a:r>
              <a:rPr lang="pt-BR" sz="2400" dirty="0"/>
              <a:t> </a:t>
            </a:r>
            <a:r>
              <a:rPr lang="pt-BR" sz="2400" dirty="0" smtClean="0"/>
              <a:t>involuntários: não </a:t>
            </a:r>
            <a:r>
              <a:rPr lang="pt-BR" sz="2400" dirty="0"/>
              <a:t>podem controlar</a:t>
            </a:r>
            <a:r>
              <a:rPr lang="pt-BR" sz="2400" dirty="0" smtClean="0"/>
              <a:t>, </a:t>
            </a:r>
            <a:r>
              <a:rPr lang="pt-BR" sz="2400" dirty="0"/>
              <a:t>acontecem independente a vontade </a:t>
            </a:r>
            <a:r>
              <a:rPr lang="pt-BR" sz="2400" dirty="0" smtClean="0"/>
              <a:t>humana, respirar, pressão sanguínea..</a:t>
            </a: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29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FISIOLOGIA DA MOTRICIDADE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A fé e a dúvida não andam juntas | Alimento Diá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59" y="5048766"/>
            <a:ext cx="3319484" cy="16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8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</a:t>
            </a:fld>
            <a:endParaRPr lang="pt-BR"/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6413846" y="1451971"/>
            <a:ext cx="5584946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+mn-lt"/>
              </a:rPr>
              <a:t>2. PARTE: Transmissão Nervosa</a:t>
            </a:r>
            <a:endParaRPr lang="pt-BR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ítulo 4"/>
          <p:cNvSpPr txBox="1">
            <a:spLocks/>
          </p:cNvSpPr>
          <p:nvPr/>
        </p:nvSpPr>
        <p:spPr>
          <a:xfrm>
            <a:off x="558614" y="1500670"/>
            <a:ext cx="4759228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rgbClr val="FF0000"/>
                </a:solidFill>
                <a:latin typeface="+mn-lt"/>
              </a:rPr>
              <a:t>1. PARTE: Sensório Motor</a:t>
            </a:r>
            <a:endParaRPr lang="pt-BR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529110" y="2221639"/>
            <a:ext cx="5354417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pt-BR" sz="2400" b="1" dirty="0" smtClean="0"/>
              <a:t>Compreender potencial de ação e </a:t>
            </a:r>
          </a:p>
          <a:p>
            <a:pPr marL="514350" indent="-514350">
              <a:buAutoNum type="arabicPeriod"/>
            </a:pPr>
            <a:r>
              <a:rPr lang="pt-BR" sz="2400" b="1" dirty="0" smtClean="0"/>
              <a:t>Entender como ocorre a transmissão da informação</a:t>
            </a:r>
          </a:p>
          <a:p>
            <a:endParaRPr lang="pt-BR" sz="2400" b="1" dirty="0" smtClean="0"/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4374775" y="0"/>
            <a:ext cx="3011849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OBJETIVOS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ítulo 4"/>
          <p:cNvSpPr txBox="1">
            <a:spLocks/>
          </p:cNvSpPr>
          <p:nvPr/>
        </p:nvSpPr>
        <p:spPr>
          <a:xfrm>
            <a:off x="4786898" y="577799"/>
            <a:ext cx="2187602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i="1" dirty="0" smtClean="0">
                <a:solidFill>
                  <a:srgbClr val="00B0F0"/>
                </a:solidFill>
                <a:latin typeface="+mn-lt"/>
              </a:rPr>
              <a:t>Ao final..</a:t>
            </a:r>
            <a:endParaRPr lang="pt-BR" sz="3600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43626" y="2216510"/>
            <a:ext cx="5333764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pt-BR" sz="2400" b="1" dirty="0" smtClean="0"/>
              <a:t>Entender os aspectos fundamentais do sistema sensório-motor</a:t>
            </a:r>
          </a:p>
          <a:p>
            <a:pPr marL="514350" indent="-514350">
              <a:buAutoNum type="arabicPeriod"/>
            </a:pPr>
            <a:r>
              <a:rPr lang="pt-BR" sz="2400" b="1" dirty="0" smtClean="0"/>
              <a:t>Compreender como ocorre a contração muscular</a:t>
            </a:r>
          </a:p>
        </p:txBody>
      </p:sp>
    </p:spTree>
    <p:extLst>
      <p:ext uri="{BB962C8B-B14F-4D97-AF65-F5344CB8AC3E}">
        <p14:creationId xmlns:p14="http://schemas.microsoft.com/office/powerpoint/2010/main" val="1491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421" y="1233061"/>
            <a:ext cx="11495314" cy="4909866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Como </a:t>
            </a:r>
            <a:r>
              <a:rPr lang="pt-BR" sz="2400" b="1" dirty="0" smtClean="0">
                <a:solidFill>
                  <a:srgbClr val="FF0000"/>
                </a:solidFill>
              </a:rPr>
              <a:t>é </a:t>
            </a:r>
            <a:r>
              <a:rPr lang="pt-BR" sz="2400" b="1" dirty="0">
                <a:solidFill>
                  <a:srgbClr val="FF0000"/>
                </a:solidFill>
              </a:rPr>
              <a:t>o controle </a:t>
            </a:r>
            <a:r>
              <a:rPr lang="pt-BR" sz="2400" b="1" dirty="0" smtClean="0">
                <a:solidFill>
                  <a:srgbClr val="FF0000"/>
                </a:solidFill>
              </a:rPr>
              <a:t>do sistema motor ?</a:t>
            </a:r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dirty="0" smtClean="0"/>
              <a:t>O</a:t>
            </a:r>
            <a:r>
              <a:rPr lang="pt-BR" sz="2400" dirty="0"/>
              <a:t> </a:t>
            </a:r>
            <a:r>
              <a:rPr lang="pt-BR" sz="2400" b="1" dirty="0"/>
              <a:t>cerebelo </a:t>
            </a:r>
            <a:r>
              <a:rPr lang="pt-BR" sz="2400" b="1" dirty="0" smtClean="0"/>
              <a:t>esta</a:t>
            </a:r>
            <a:r>
              <a:rPr lang="pt-BR" sz="2400" dirty="0"/>
              <a:t> no </a:t>
            </a:r>
            <a:r>
              <a:rPr lang="pt-BR" sz="2400" b="1" dirty="0"/>
              <a:t>controle</a:t>
            </a:r>
            <a:r>
              <a:rPr lang="pt-BR" sz="2400" dirty="0"/>
              <a:t> </a:t>
            </a:r>
            <a:r>
              <a:rPr lang="pt-BR" sz="2400" dirty="0" smtClean="0"/>
              <a:t>em </a:t>
            </a:r>
            <a:r>
              <a:rPr lang="pt-BR" sz="2400" dirty="0"/>
              <a:t>associação com atividades motoras iniciadas em um lugar qualquer do sistema nervoso. </a:t>
            </a:r>
            <a:endParaRPr lang="pt-BR" sz="2400" dirty="0" smtClean="0"/>
          </a:p>
          <a:p>
            <a:r>
              <a:rPr lang="pt-BR" sz="2400" dirty="0" smtClean="0"/>
              <a:t>Essas </a:t>
            </a:r>
            <a:r>
              <a:rPr lang="pt-BR" sz="2400" dirty="0"/>
              <a:t>atividades podem se iniciar na medula, </a:t>
            </a:r>
            <a:r>
              <a:rPr lang="pt-BR" sz="2400" dirty="0" smtClean="0"/>
              <a:t>núcleos </a:t>
            </a:r>
            <a:r>
              <a:rPr lang="pt-BR" sz="2400" dirty="0"/>
              <a:t>reticulares do tronco cerebral ou no córtex cerebral</a:t>
            </a:r>
            <a:r>
              <a:rPr lang="pt-BR" sz="2400" dirty="0" smtClean="0"/>
              <a:t>.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O </a:t>
            </a:r>
            <a:r>
              <a:rPr lang="pt-BR" sz="2400" b="1" dirty="0">
                <a:solidFill>
                  <a:srgbClr val="FF0000"/>
                </a:solidFill>
              </a:rPr>
              <a:t>que é controle muscular?</a:t>
            </a:r>
          </a:p>
          <a:p>
            <a:r>
              <a:rPr lang="pt-BR" sz="2400" dirty="0"/>
              <a:t>O </a:t>
            </a:r>
            <a:r>
              <a:rPr lang="pt-BR" sz="2400" b="1" dirty="0"/>
              <a:t>controle</a:t>
            </a:r>
            <a:r>
              <a:rPr lang="pt-BR" sz="2400" dirty="0"/>
              <a:t> da </a:t>
            </a:r>
            <a:r>
              <a:rPr lang="pt-BR" sz="2400" b="1" dirty="0"/>
              <a:t>musculatura</a:t>
            </a:r>
            <a:r>
              <a:rPr lang="pt-BR" sz="2400" dirty="0"/>
              <a:t> é realizado pelo sistema nervoso, sendo que a precisão de cada movimento pode ser maior ou menor de acordo com a quantidade de unidades motoras (</a:t>
            </a:r>
            <a:r>
              <a:rPr lang="pt-BR" sz="2400" dirty="0" err="1"/>
              <a:t>motoneurônio</a:t>
            </a:r>
            <a:r>
              <a:rPr lang="pt-BR" sz="2400" dirty="0"/>
              <a:t> e fibras </a:t>
            </a:r>
            <a:r>
              <a:rPr lang="pt-BR" sz="2400" b="1" dirty="0"/>
              <a:t>musculares</a:t>
            </a:r>
            <a:r>
              <a:rPr lang="pt-BR" sz="2400" dirty="0"/>
              <a:t>) envolvida na ação. </a:t>
            </a:r>
            <a:endParaRPr lang="pt-BR" sz="2400" dirty="0" smtClean="0"/>
          </a:p>
          <a:p>
            <a:r>
              <a:rPr lang="pt-BR" sz="2400" dirty="0" smtClean="0"/>
              <a:t>Os </a:t>
            </a:r>
            <a:r>
              <a:rPr lang="pt-BR" sz="2400" dirty="0"/>
              <a:t>movimentos podem ser divididos em três tipos: voluntário, automático e involuntário.</a:t>
            </a:r>
          </a:p>
          <a:p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30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FISIOLOGIA DA MOTRICIDADE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A fé e a dúvida não andam juntas | Alimento Diá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42" y="5155572"/>
            <a:ext cx="3319484" cy="16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22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3833" y="1152513"/>
            <a:ext cx="11821886" cy="4351338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O que controla o movimento?</a:t>
            </a:r>
          </a:p>
          <a:p>
            <a:r>
              <a:rPr lang="pt-BR" sz="2400" dirty="0"/>
              <a:t>Na execução do </a:t>
            </a:r>
            <a:r>
              <a:rPr lang="pt-BR" sz="2400" b="1" dirty="0"/>
              <a:t>movimento</a:t>
            </a:r>
            <a:r>
              <a:rPr lang="pt-BR" sz="2400" dirty="0"/>
              <a:t>, temos três áreas que colaboram e agem em paralelo, que são a medula espinhal, tronco cerebral e córtex cerebral. </a:t>
            </a:r>
          </a:p>
          <a:p>
            <a:endParaRPr lang="pt-BR" sz="2400" b="1" dirty="0" smtClean="0">
              <a:solidFill>
                <a:srgbClr val="FF0000"/>
              </a:solidFill>
            </a:endParaRPr>
          </a:p>
          <a:p>
            <a:r>
              <a:rPr lang="pt-BR" sz="2400" b="1" dirty="0" smtClean="0">
                <a:solidFill>
                  <a:srgbClr val="FF0000"/>
                </a:solidFill>
              </a:rPr>
              <a:t>Quais os tipos de movimentos involuntários ?</a:t>
            </a:r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/>
              <a:t>Movimentos </a:t>
            </a:r>
            <a:r>
              <a:rPr lang="pt-BR" sz="2400" dirty="0"/>
              <a:t> anormais excessivos e que não podem ser controlados pela vontade do indivíduo. </a:t>
            </a:r>
            <a:endParaRPr lang="pt-BR" sz="2400" dirty="0" smtClean="0"/>
          </a:p>
          <a:p>
            <a:r>
              <a:rPr lang="pt-BR" sz="2400" dirty="0" smtClean="0"/>
              <a:t>São </a:t>
            </a:r>
            <a:r>
              <a:rPr lang="pt-BR" sz="2400" dirty="0"/>
              <a:t>conhecidos como </a:t>
            </a:r>
            <a:r>
              <a:rPr lang="pt-BR" sz="2400" dirty="0" err="1"/>
              <a:t>hipercinesias</a:t>
            </a:r>
            <a:r>
              <a:rPr lang="pt-BR" sz="2400" dirty="0"/>
              <a:t> </a:t>
            </a:r>
            <a:r>
              <a:rPr lang="pt-BR" sz="2400" dirty="0" smtClean="0"/>
              <a:t>incluem </a:t>
            </a:r>
            <a:r>
              <a:rPr lang="pt-BR" sz="2400" dirty="0"/>
              <a:t>tremores, distonias, coreias, </a:t>
            </a:r>
            <a:r>
              <a:rPr lang="pt-BR" sz="2400" dirty="0" err="1"/>
              <a:t>balismos</a:t>
            </a:r>
            <a:r>
              <a:rPr lang="pt-BR" sz="2400" dirty="0"/>
              <a:t>, </a:t>
            </a:r>
            <a:r>
              <a:rPr lang="pt-BR" sz="2400" dirty="0" err="1"/>
              <a:t>mioclonias</a:t>
            </a:r>
            <a:r>
              <a:rPr lang="pt-BR" sz="2400" dirty="0"/>
              <a:t> e combinações variadas entre eles.</a:t>
            </a: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31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FISIOLOGIA DA MOTRICIDADE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A fé e a dúvida não andam juntas | Alimento Diá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42" y="5155572"/>
            <a:ext cx="3319484" cy="16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472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8920" y="1219195"/>
            <a:ext cx="11508377" cy="4351338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O que controla os músculos?</a:t>
            </a:r>
          </a:p>
          <a:p>
            <a:r>
              <a:rPr lang="pt-BR" sz="2400" dirty="0" smtClean="0"/>
              <a:t>O </a:t>
            </a:r>
            <a:r>
              <a:rPr lang="pt-BR" sz="2400" dirty="0" smtClean="0"/>
              <a:t>sistema </a:t>
            </a:r>
            <a:r>
              <a:rPr lang="pt-BR" sz="2400" dirty="0"/>
              <a:t>nervoso, </a:t>
            </a:r>
            <a:r>
              <a:rPr lang="pt-BR" sz="2400" dirty="0" smtClean="0"/>
              <a:t>composto </a:t>
            </a:r>
            <a:r>
              <a:rPr lang="pt-BR" sz="2400" dirty="0"/>
              <a:t>por diversos nervos, que são formados por </a:t>
            </a:r>
            <a:r>
              <a:rPr lang="pt-BR" sz="2400" dirty="0" smtClean="0"/>
              <a:t>neurônio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b="1" dirty="0">
                <a:solidFill>
                  <a:srgbClr val="FF0000"/>
                </a:solidFill>
              </a:rPr>
              <a:t>Qual é a função do neurônio motor?</a:t>
            </a:r>
          </a:p>
          <a:p>
            <a:r>
              <a:rPr lang="pt-BR" sz="2400" dirty="0"/>
              <a:t>Um </a:t>
            </a:r>
            <a:r>
              <a:rPr lang="pt-BR" sz="2400" b="1" dirty="0"/>
              <a:t>Neurônio Motor</a:t>
            </a:r>
            <a:r>
              <a:rPr lang="pt-BR" sz="2400" dirty="0"/>
              <a:t> conduz informação do SNC em direção à periferia, </a:t>
            </a:r>
            <a:r>
              <a:rPr lang="pt-BR" sz="2400" b="1" dirty="0" smtClean="0"/>
              <a:t>neurônio</a:t>
            </a:r>
            <a:r>
              <a:rPr lang="pt-BR" sz="2400" dirty="0"/>
              <a:t> eferente. ... </a:t>
            </a:r>
            <a:endParaRPr lang="pt-BR" sz="2400" dirty="0" smtClean="0"/>
          </a:p>
          <a:p>
            <a:r>
              <a:rPr lang="pt-BR" sz="2400" b="1" dirty="0" smtClean="0"/>
              <a:t>Função</a:t>
            </a:r>
            <a:r>
              <a:rPr lang="pt-BR" sz="2400" dirty="0"/>
              <a:t> Motora: os nervos </a:t>
            </a:r>
            <a:r>
              <a:rPr lang="pt-BR" sz="2400" b="1" dirty="0"/>
              <a:t>motores</a:t>
            </a:r>
            <a:r>
              <a:rPr lang="pt-BR" sz="2400" dirty="0"/>
              <a:t> conduzem a informação do SNC em direção aos músculos e às glândulas do corpo, levando as informações do SNC.</a:t>
            </a:r>
          </a:p>
          <a:p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32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FISIOLOGIA DA MOTRICIDADE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A fé e a dúvida não andam juntas | Alimento Diá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034" y="4965679"/>
            <a:ext cx="3319484" cy="16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67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1733" y="1153163"/>
            <a:ext cx="11652068" cy="4351338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Qual a estrutura e componentes do sistema </a:t>
            </a:r>
            <a:r>
              <a:rPr lang="pt-BR" sz="2400" b="1" dirty="0">
                <a:solidFill>
                  <a:srgbClr val="FF0000"/>
                </a:solidFill>
              </a:rPr>
              <a:t>motor </a:t>
            </a:r>
            <a:r>
              <a:rPr lang="pt-BR" sz="2400" b="1" dirty="0" smtClean="0">
                <a:solidFill>
                  <a:srgbClr val="FF0000"/>
                </a:solidFill>
              </a:rPr>
              <a:t>?</a:t>
            </a:r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dirty="0"/>
              <a:t>O </a:t>
            </a:r>
            <a:r>
              <a:rPr lang="pt-BR" sz="2400" b="1" dirty="0"/>
              <a:t>sistema motor</a:t>
            </a:r>
            <a:r>
              <a:rPr lang="pt-BR" sz="2400" dirty="0"/>
              <a:t> é a “central” que permite ao corpo humano realizar todos os seus movimentos naturais. Ele é constituído de </a:t>
            </a:r>
            <a:r>
              <a:rPr lang="pt-BR" sz="2400" dirty="0" smtClean="0"/>
              <a:t>neurônios</a:t>
            </a:r>
            <a:r>
              <a:rPr lang="pt-BR" sz="2400" dirty="0"/>
              <a:t> </a:t>
            </a:r>
            <a:r>
              <a:rPr lang="pt-BR" sz="2400" b="1" dirty="0"/>
              <a:t>motores</a:t>
            </a:r>
            <a:r>
              <a:rPr lang="pt-BR" sz="2400" dirty="0"/>
              <a:t>, </a:t>
            </a:r>
            <a:r>
              <a:rPr lang="pt-BR" sz="2400" dirty="0" smtClean="0"/>
              <a:t>presente </a:t>
            </a:r>
            <a:r>
              <a:rPr lang="pt-BR" sz="2400" dirty="0"/>
              <a:t>no córtex (perto do topo da cabeça) </a:t>
            </a:r>
            <a:r>
              <a:rPr lang="pt-BR" sz="2400" dirty="0" smtClean="0"/>
              <a:t>situado </a:t>
            </a:r>
            <a:r>
              <a:rPr lang="pt-BR" sz="2400" dirty="0"/>
              <a:t>na região da medula</a:t>
            </a:r>
            <a:r>
              <a:rPr lang="pt-BR" sz="2400" dirty="0" smtClean="0"/>
              <a:t>.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b="1" dirty="0" smtClean="0"/>
              <a:t>Classes </a:t>
            </a:r>
            <a:r>
              <a:rPr lang="pt-BR" sz="2400" b="1" dirty="0"/>
              <a:t>de neurônios</a:t>
            </a:r>
            <a:endParaRPr lang="pt-BR" sz="2400" dirty="0"/>
          </a:p>
          <a:p>
            <a:r>
              <a:rPr lang="pt-BR" sz="2400" dirty="0" smtClean="0"/>
              <a:t>neurônios</a:t>
            </a:r>
            <a:r>
              <a:rPr lang="pt-BR" sz="2400" dirty="0"/>
              <a:t> </a:t>
            </a:r>
            <a:r>
              <a:rPr lang="pt-BR" sz="2400" b="1" dirty="0"/>
              <a:t>sensoriais</a:t>
            </a:r>
            <a:r>
              <a:rPr lang="pt-BR" sz="2400" dirty="0"/>
              <a:t> obtém informação sobre o que está acontecendo dentro e fora do corpo e levam essa informação para o SNC para que seja processada. ...</a:t>
            </a:r>
          </a:p>
          <a:p>
            <a:r>
              <a:rPr lang="pt-BR" sz="2400" dirty="0" smtClean="0"/>
              <a:t>neurônios</a:t>
            </a:r>
            <a:r>
              <a:rPr lang="pt-BR" sz="2400" dirty="0"/>
              <a:t> </a:t>
            </a:r>
            <a:r>
              <a:rPr lang="pt-BR" sz="2400" b="1" dirty="0"/>
              <a:t>motores</a:t>
            </a:r>
            <a:r>
              <a:rPr lang="pt-BR" sz="2400" dirty="0"/>
              <a:t> recebem informação de outros neurônios para transmitir comandos aos músculos, órgão e glândulas.</a:t>
            </a:r>
          </a:p>
          <a:p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33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FISIOLOGIA DA MOTRICIDADE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A fé e a dúvida não andam juntas | Alimento Diá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42" y="5155572"/>
            <a:ext cx="3319484" cy="16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530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1530" y="1347984"/>
            <a:ext cx="11680064" cy="4351338"/>
          </a:xfrm>
        </p:spPr>
        <p:txBody>
          <a:bodyPr>
            <a:normAutofit/>
          </a:bodyPr>
          <a:lstStyle/>
          <a:p>
            <a:pPr fontAlgn="base"/>
            <a:r>
              <a:rPr lang="pt-BR" sz="2400" dirty="0"/>
              <a:t>A contração muscular refere-se ao deslizamento da </a:t>
            </a:r>
            <a:r>
              <a:rPr lang="pt-BR" sz="2400" dirty="0" err="1"/>
              <a:t>actina</a:t>
            </a:r>
            <a:r>
              <a:rPr lang="pt-BR" sz="2400" dirty="0"/>
              <a:t> sobre a miosina nas células musculares, permitindo os movimentos do corpo.</a:t>
            </a:r>
          </a:p>
          <a:p>
            <a:pPr fontAlgn="base"/>
            <a:r>
              <a:rPr lang="pt-BR" sz="2400" dirty="0"/>
              <a:t>As fibras musculares contém os filamentos de proteínas contráteis de </a:t>
            </a:r>
            <a:r>
              <a:rPr lang="pt-BR" sz="2400" dirty="0" err="1"/>
              <a:t>actina</a:t>
            </a:r>
            <a:r>
              <a:rPr lang="pt-BR" sz="2400" dirty="0"/>
              <a:t> e miosina, dispostas lado a lado. Esses filamentos se repetem ao longo da fibra muscular, formando o </a:t>
            </a:r>
            <a:r>
              <a:rPr lang="pt-BR" sz="2400" dirty="0" err="1"/>
              <a:t>sarcômero</a:t>
            </a:r>
            <a:r>
              <a:rPr lang="pt-BR" sz="2400" dirty="0"/>
              <a:t>.</a:t>
            </a:r>
          </a:p>
          <a:p>
            <a:pPr fontAlgn="base"/>
            <a:r>
              <a:rPr lang="pt-BR" sz="2400" dirty="0"/>
              <a:t>O </a:t>
            </a:r>
            <a:r>
              <a:rPr lang="pt-BR" sz="2400" dirty="0" err="1"/>
              <a:t>sarcômero</a:t>
            </a:r>
            <a:r>
              <a:rPr lang="pt-BR" sz="2400" dirty="0"/>
              <a:t> é a unidade funcional da contração muscular.</a:t>
            </a:r>
          </a:p>
          <a:p>
            <a:pPr fontAlgn="base"/>
            <a:r>
              <a:rPr lang="pt-BR" sz="2400" dirty="0"/>
              <a:t>Para que ocorra a contração muscular são necessários três elementos:</a:t>
            </a:r>
          </a:p>
          <a:p>
            <a:pPr marL="0" indent="0" fontAlgn="base">
              <a:buNone/>
            </a:pPr>
            <a:r>
              <a:rPr lang="pt-BR" sz="2400" dirty="0" smtClean="0"/>
              <a:t>-Estímulo </a:t>
            </a:r>
            <a:r>
              <a:rPr lang="pt-BR" sz="2400" dirty="0"/>
              <a:t>do sistema nervoso;</a:t>
            </a:r>
          </a:p>
          <a:p>
            <a:pPr marL="0" indent="0" fontAlgn="base">
              <a:buNone/>
            </a:pPr>
            <a:r>
              <a:rPr lang="pt-BR" sz="2400" dirty="0" smtClean="0"/>
              <a:t>-As </a:t>
            </a:r>
            <a:r>
              <a:rPr lang="pt-BR" sz="2400" dirty="0"/>
              <a:t>proteínas contráteis, </a:t>
            </a:r>
            <a:r>
              <a:rPr lang="pt-BR" sz="2400" dirty="0" err="1"/>
              <a:t>actina</a:t>
            </a:r>
            <a:r>
              <a:rPr lang="pt-BR" sz="2400" dirty="0"/>
              <a:t> e miosina;</a:t>
            </a:r>
          </a:p>
          <a:p>
            <a:pPr marL="0" indent="0" fontAlgn="base">
              <a:buNone/>
            </a:pPr>
            <a:r>
              <a:rPr lang="pt-BR" sz="2400" dirty="0" smtClean="0"/>
              <a:t>-Energia </a:t>
            </a:r>
            <a:r>
              <a:rPr lang="pt-BR" sz="2400" dirty="0"/>
              <a:t>para contração, fornecida pelo ATP.</a:t>
            </a:r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34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OCORRE A CONTRAÇÃO MUSCULAR ?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650" name="Picture 2" descr="Contração muscular - Só Bi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145174"/>
            <a:ext cx="3451269" cy="25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122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3381" y="1039235"/>
            <a:ext cx="4881048" cy="5682240"/>
          </a:xfrm>
        </p:spPr>
        <p:txBody>
          <a:bodyPr>
            <a:normAutofit lnSpcReduction="10000"/>
          </a:bodyPr>
          <a:lstStyle/>
          <a:p>
            <a:pPr fontAlgn="base"/>
            <a:r>
              <a:rPr lang="pt-BR" sz="2400" b="1" dirty="0">
                <a:solidFill>
                  <a:srgbClr val="FF0000"/>
                </a:solidFill>
              </a:rPr>
              <a:t>Como ocorre a contração muscular?</a:t>
            </a:r>
          </a:p>
          <a:p>
            <a:pPr fontAlgn="base"/>
            <a:r>
              <a:rPr lang="pt-BR" sz="2400" dirty="0" smtClean="0"/>
              <a:t>O </a:t>
            </a:r>
            <a:r>
              <a:rPr lang="pt-BR" sz="2400" dirty="0"/>
              <a:t>cérebro envia sinais, </a:t>
            </a:r>
            <a:r>
              <a:rPr lang="pt-BR" sz="2400" dirty="0" smtClean="0"/>
              <a:t>para neurônio </a:t>
            </a:r>
            <a:r>
              <a:rPr lang="pt-BR" sz="2400" dirty="0"/>
              <a:t>motor que está em contato com as fibras musculares.</a:t>
            </a:r>
          </a:p>
          <a:p>
            <a:pPr fontAlgn="base"/>
            <a:r>
              <a:rPr lang="pt-BR" sz="2400" dirty="0"/>
              <a:t>Quando próximo da superfície da fibra muscular, o axônio perde bainha de mielina e dilata-se, </a:t>
            </a:r>
            <a:r>
              <a:rPr lang="pt-BR" sz="2400" dirty="0" smtClean="0"/>
              <a:t>forma placa </a:t>
            </a:r>
            <a:r>
              <a:rPr lang="pt-BR" sz="2400" dirty="0"/>
              <a:t>motora. </a:t>
            </a:r>
            <a:endParaRPr lang="pt-BR" sz="2400" dirty="0" smtClean="0"/>
          </a:p>
          <a:p>
            <a:pPr fontAlgn="base"/>
            <a:r>
              <a:rPr lang="pt-BR" sz="2400" dirty="0" smtClean="0"/>
              <a:t>Os </a:t>
            </a:r>
            <a:r>
              <a:rPr lang="pt-BR" sz="2400" dirty="0"/>
              <a:t>nervos motores se conectam aos músculos através das placas motoras.</a:t>
            </a:r>
          </a:p>
          <a:p>
            <a:r>
              <a:rPr lang="pt-BR" sz="2400" dirty="0" smtClean="0"/>
              <a:t>Com </a:t>
            </a:r>
            <a:r>
              <a:rPr lang="pt-BR" sz="2400" dirty="0"/>
              <a:t>a chegada do impulso nervoso, as terminações </a:t>
            </a:r>
            <a:r>
              <a:rPr lang="pt-BR" sz="2400" dirty="0" err="1"/>
              <a:t>axônicas</a:t>
            </a:r>
            <a:r>
              <a:rPr lang="pt-BR" sz="2400" dirty="0"/>
              <a:t> do nervo motor lançam sobre suas fibras musculares a </a:t>
            </a:r>
            <a:r>
              <a:rPr lang="pt-BR" sz="2400" dirty="0">
                <a:hlinkClick r:id="rId2"/>
              </a:rPr>
              <a:t>acetilcolina</a:t>
            </a:r>
            <a:r>
              <a:rPr lang="pt-BR" sz="2400" dirty="0"/>
              <a:t>, uma substância neurotransmissora.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35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OCORRE A CONTRAÇÃO MUSCULAR ?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5844" name="Picture 4" descr="Fisiologia da Contração Muscular - ppt carreg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814" y="1085671"/>
            <a:ext cx="7027571" cy="527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96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1529" y="1347984"/>
            <a:ext cx="11783096" cy="4351338"/>
          </a:xfrm>
        </p:spPr>
        <p:txBody>
          <a:bodyPr/>
          <a:lstStyle/>
          <a:p>
            <a:pPr fontAlgn="base"/>
            <a:r>
              <a:rPr lang="pt-BR" dirty="0"/>
              <a:t>A acetilcolina liga-se aos receptores da membrana da fibra muscular, desencadeando </a:t>
            </a:r>
            <a:r>
              <a:rPr lang="pt-BR" dirty="0" smtClean="0"/>
              <a:t>potencial </a:t>
            </a:r>
            <a:r>
              <a:rPr lang="pt-BR" dirty="0"/>
              <a:t>de ação.</a:t>
            </a:r>
          </a:p>
          <a:p>
            <a:pPr fontAlgn="base"/>
            <a:r>
              <a:rPr lang="pt-BR" dirty="0" smtClean="0"/>
              <a:t>os </a:t>
            </a:r>
            <a:r>
              <a:rPr lang="pt-BR" dirty="0"/>
              <a:t>filamentos de </a:t>
            </a:r>
            <a:r>
              <a:rPr lang="pt-BR" dirty="0" err="1"/>
              <a:t>actina</a:t>
            </a:r>
            <a:r>
              <a:rPr lang="pt-BR" dirty="0"/>
              <a:t> e miosina se contraem, levando à diminuição do </a:t>
            </a:r>
            <a:r>
              <a:rPr lang="pt-BR" dirty="0" err="1"/>
              <a:t>sarcômero</a:t>
            </a:r>
            <a:r>
              <a:rPr lang="pt-BR" dirty="0"/>
              <a:t> </a:t>
            </a:r>
            <a:r>
              <a:rPr lang="pt-BR" dirty="0" smtClean="0"/>
              <a:t>provoca </a:t>
            </a:r>
            <a:r>
              <a:rPr lang="pt-BR" dirty="0"/>
              <a:t>contração muscular.</a:t>
            </a:r>
          </a:p>
          <a:p>
            <a:pPr fontAlgn="base"/>
            <a:r>
              <a:rPr lang="pt-BR" dirty="0"/>
              <a:t>A contração muscular segue a "lei do tudo ou nada". </a:t>
            </a:r>
            <a:r>
              <a:rPr lang="pt-BR" dirty="0" smtClean="0"/>
              <a:t>a </a:t>
            </a:r>
            <a:r>
              <a:rPr lang="pt-BR" dirty="0"/>
              <a:t>fibra muscular se contrai totalmente ou não se contrai. </a:t>
            </a:r>
            <a:endParaRPr lang="pt-BR" dirty="0" smtClean="0"/>
          </a:p>
          <a:p>
            <a:pPr fontAlgn="base"/>
            <a:r>
              <a:rPr lang="pt-BR" dirty="0" smtClean="0"/>
              <a:t>Se </a:t>
            </a:r>
            <a:r>
              <a:rPr lang="pt-BR" dirty="0"/>
              <a:t>o estímulo não for suficiente, nada acontece.</a:t>
            </a: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36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OCORRE A CONTRAÇÃO MUSCULAR ?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0389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7286" y="1347984"/>
            <a:ext cx="11654307" cy="4351338"/>
          </a:xfrm>
        </p:spPr>
        <p:txBody>
          <a:bodyPr/>
          <a:lstStyle/>
          <a:p>
            <a:pPr fontAlgn="base"/>
            <a:r>
              <a:rPr lang="pt-BR" b="1" dirty="0"/>
              <a:t>Tipos de Contração Muscular</a:t>
            </a:r>
          </a:p>
          <a:p>
            <a:pPr marL="0" indent="0" fontAlgn="base">
              <a:buNone/>
            </a:pPr>
            <a:endParaRPr lang="pt-BR" dirty="0"/>
          </a:p>
          <a:p>
            <a:pPr fontAlgn="base"/>
            <a:r>
              <a:rPr lang="pt-BR" b="1" dirty="0"/>
              <a:t>Contração isométrica</a:t>
            </a:r>
            <a:r>
              <a:rPr lang="pt-BR" dirty="0"/>
              <a:t>: </a:t>
            </a:r>
            <a:r>
              <a:rPr lang="pt-BR" dirty="0" smtClean="0"/>
              <a:t>músculo </a:t>
            </a:r>
            <a:r>
              <a:rPr lang="pt-BR" dirty="0"/>
              <a:t>se contrai, sem encurtar o seu tamanho. Exemplo: a manutenção da postura envolve a contração isométrica.</a:t>
            </a:r>
          </a:p>
          <a:p>
            <a:pPr fontAlgn="base"/>
            <a:r>
              <a:rPr lang="pt-BR" b="1" dirty="0"/>
              <a:t>Contração </a:t>
            </a:r>
            <a:r>
              <a:rPr lang="pt-BR" b="1" dirty="0" smtClean="0"/>
              <a:t>isotônica</a:t>
            </a:r>
            <a:r>
              <a:rPr lang="pt-BR" dirty="0" smtClean="0"/>
              <a:t>: contração </a:t>
            </a:r>
            <a:r>
              <a:rPr lang="pt-BR" dirty="0"/>
              <a:t>promove o encurtamento do músculo. Exemplo: movimento dos membros inferiores.</a:t>
            </a:r>
          </a:p>
          <a:p>
            <a:endParaRPr lang="pt-BR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37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OCORRE A CONTRAÇÃO MUSCULAR ?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519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83" y="1132516"/>
            <a:ext cx="10570808" cy="5555668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38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COMO OCORRE A CONTRAÇÃO MUSCULAR ?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8018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40064" y="2074516"/>
            <a:ext cx="10635914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2. PARTE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TRANSMISSÃO DA INFORMAÇÃO, SINAPSES E POTENCIAL DE AÇÃO</a:t>
            </a:r>
            <a:endParaRPr lang="pt-BR" altLang="en-US" sz="40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2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rown Visions!: Factos e curiosidades sobre o Sistema Musc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38" y="0"/>
            <a:ext cx="7826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44605" y="1039235"/>
            <a:ext cx="6925896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1. PARTE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INTEGRAÇÃO SENSÓRIO MOTORA E CONTRAÇÃO MUSCULAR</a:t>
            </a:r>
            <a:endParaRPr lang="pt-BR" altLang="en-US" sz="40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2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3639" y="218764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TRANSMISSÃO DA INFORMAÇÃO -SINAPSES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02" name="TextBox 10"/>
          <p:cNvSpPr txBox="1">
            <a:spLocks noChangeArrowheads="1"/>
          </p:cNvSpPr>
          <p:nvPr/>
        </p:nvSpPr>
        <p:spPr bwMode="auto">
          <a:xfrm>
            <a:off x="314978" y="1302398"/>
            <a:ext cx="1163661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sz="2400" dirty="0" smtClean="0"/>
              <a:t>- </a:t>
            </a:r>
            <a:r>
              <a:rPr lang="pt-BR" sz="2400" dirty="0" smtClean="0"/>
              <a:t>neurônios </a:t>
            </a:r>
            <a:r>
              <a:rPr lang="pt-BR" sz="2400" dirty="0"/>
              <a:t>são as células nervosas, </a:t>
            </a:r>
            <a:r>
              <a:rPr lang="pt-BR" sz="2400" dirty="0" smtClean="0"/>
              <a:t>unidades estruturais/funcionais sistema </a:t>
            </a:r>
            <a:r>
              <a:rPr lang="pt-BR" sz="2400" dirty="0"/>
              <a:t>nervoso.</a:t>
            </a:r>
            <a:endParaRPr lang="en-US" sz="2000" dirty="0"/>
          </a:p>
          <a:p>
            <a:pPr marL="342900" indent="-342900" algn="just">
              <a:buFontTx/>
              <a:buChar char="-"/>
            </a:pPr>
            <a:r>
              <a:rPr lang="pt-BR" sz="2400" dirty="0" smtClean="0"/>
              <a:t>conduzem </a:t>
            </a:r>
            <a:r>
              <a:rPr lang="pt-BR" sz="2400" dirty="0"/>
              <a:t>impulsos </a:t>
            </a:r>
            <a:r>
              <a:rPr lang="pt-BR" sz="2400" dirty="0" smtClean="0"/>
              <a:t>permitem </a:t>
            </a:r>
            <a:r>
              <a:rPr lang="pt-BR" sz="2400" dirty="0"/>
              <a:t>ao corpo interagir com </a:t>
            </a:r>
            <a:r>
              <a:rPr lang="pt-BR" sz="2400" dirty="0" smtClean="0"/>
              <a:t>ambientes </a:t>
            </a:r>
            <a:r>
              <a:rPr lang="pt-BR" sz="2400" dirty="0"/>
              <a:t>interno e externo. </a:t>
            </a:r>
            <a:endParaRPr lang="pt-BR" sz="2400" dirty="0" smtClean="0"/>
          </a:p>
          <a:p>
            <a:pPr marL="342900" indent="-342900" algn="just">
              <a:buFontTx/>
              <a:buChar char="-"/>
            </a:pPr>
            <a:r>
              <a:rPr lang="pt-BR" sz="2400" dirty="0" smtClean="0"/>
              <a:t>Os </a:t>
            </a:r>
            <a:r>
              <a:rPr lang="pt-BR" sz="2400" dirty="0"/>
              <a:t>tecidos que sustentam as células nervosas são chamados de </a:t>
            </a:r>
            <a:r>
              <a:rPr lang="pt-BR" sz="2400" dirty="0" smtClean="0"/>
              <a:t>neuroglia.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40</a:t>
            </a:fld>
            <a:endParaRPr lang="pt-BR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806" y="901337"/>
            <a:ext cx="11937274" cy="419317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/>
              <a:t>O S.N. </a:t>
            </a:r>
            <a:r>
              <a:rPr lang="pt-BR" sz="2400" dirty="0" smtClean="0"/>
              <a:t>= milhares </a:t>
            </a:r>
            <a:r>
              <a:rPr lang="pt-BR" sz="2400" dirty="0"/>
              <a:t>de células nervosas, </a:t>
            </a:r>
            <a:r>
              <a:rPr lang="pt-BR" sz="2400" dirty="0" smtClean="0"/>
              <a:t>funciona </a:t>
            </a:r>
            <a:r>
              <a:rPr lang="pt-BR" sz="2400" dirty="0"/>
              <a:t>como </a:t>
            </a:r>
            <a:r>
              <a:rPr lang="pt-BR" sz="2400" dirty="0" smtClean="0"/>
              <a:t>rede </a:t>
            </a:r>
            <a:r>
              <a:rPr lang="pt-BR" sz="2400" dirty="0"/>
              <a:t>de comunicações/ </a:t>
            </a:r>
            <a:r>
              <a:rPr lang="pt-BR" sz="2400" dirty="0" smtClean="0"/>
              <a:t>integração/regulação funções diversos </a:t>
            </a:r>
            <a:r>
              <a:rPr lang="pt-BR" sz="2400" dirty="0"/>
              <a:t>órgãos e sistemas corporais, </a:t>
            </a:r>
            <a:endParaRPr lang="pt-BR" sz="24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 smtClean="0"/>
              <a:t>envia </a:t>
            </a:r>
            <a:r>
              <a:rPr lang="pt-BR" sz="2400" dirty="0"/>
              <a:t>sinais </a:t>
            </a:r>
            <a:r>
              <a:rPr lang="pt-BR" sz="2400" dirty="0" smtClean="0"/>
              <a:t>químicos/elétricos</a:t>
            </a:r>
            <a:r>
              <a:rPr lang="pt-BR" sz="2400" dirty="0"/>
              <a:t>, </a:t>
            </a:r>
            <a:r>
              <a:rPr lang="pt-BR" sz="2400" dirty="0" smtClean="0"/>
              <a:t>trabalha </a:t>
            </a:r>
            <a:r>
              <a:rPr lang="pt-BR" sz="2400" dirty="0"/>
              <a:t>associação </a:t>
            </a:r>
            <a:r>
              <a:rPr lang="pt-BR" sz="2400" dirty="0" smtClean="0"/>
              <a:t>sistema </a:t>
            </a:r>
            <a:r>
              <a:rPr lang="pt-BR" sz="2400" dirty="0"/>
              <a:t>endócrino;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24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>
                <a:solidFill>
                  <a:srgbClr val="0070C0"/>
                </a:solidFill>
              </a:rPr>
              <a:t>membrana</a:t>
            </a:r>
            <a:r>
              <a:rPr lang="pt-BR" sz="2400" dirty="0"/>
              <a:t> de um neurônio em </a:t>
            </a:r>
            <a:r>
              <a:rPr lang="pt-BR" sz="2400" dirty="0">
                <a:solidFill>
                  <a:srgbClr val="0070C0"/>
                </a:solidFill>
              </a:rPr>
              <a:t>repouso </a:t>
            </a:r>
            <a:r>
              <a:rPr lang="pt-BR" sz="2400" dirty="0"/>
              <a:t>apresenta-se com </a:t>
            </a:r>
            <a:r>
              <a:rPr lang="pt-BR" sz="2400" dirty="0">
                <a:solidFill>
                  <a:srgbClr val="0070C0"/>
                </a:solidFill>
              </a:rPr>
              <a:t>carga elétrica positiva </a:t>
            </a:r>
            <a:r>
              <a:rPr lang="pt-BR" sz="2400" dirty="0"/>
              <a:t>do lado externo (voltado para fora da célula) e negativa do lado interno (em contato com o citoplasma da célula</a:t>
            </a:r>
            <a:r>
              <a:rPr lang="pt-BR" sz="2400" dirty="0" smtClean="0"/>
              <a:t>), nesta condição, a </a:t>
            </a:r>
            <a:r>
              <a:rPr lang="pt-BR" sz="2400" dirty="0" smtClean="0">
                <a:solidFill>
                  <a:srgbClr val="0070C0"/>
                </a:solidFill>
              </a:rPr>
              <a:t>membrana</a:t>
            </a:r>
            <a:r>
              <a:rPr lang="pt-BR" sz="2400" dirty="0" smtClean="0"/>
              <a:t> esta </a:t>
            </a:r>
            <a:r>
              <a:rPr lang="pt-BR" sz="2400" dirty="0" smtClean="0">
                <a:solidFill>
                  <a:srgbClr val="0070C0"/>
                </a:solidFill>
              </a:rPr>
              <a:t>polarizada</a:t>
            </a:r>
            <a:r>
              <a:rPr lang="pt-BR" sz="2400" dirty="0" smtClean="0"/>
              <a:t>, uma diferença </a:t>
            </a:r>
            <a:r>
              <a:rPr lang="pt-BR" sz="2400" dirty="0"/>
              <a:t>de cargas elétricas </a:t>
            </a:r>
            <a:r>
              <a:rPr lang="pt-BR" sz="2400" dirty="0" smtClean="0"/>
              <a:t>mantida pela </a:t>
            </a:r>
            <a:r>
              <a:rPr lang="pt-BR" sz="2400" dirty="0">
                <a:solidFill>
                  <a:srgbClr val="0070C0"/>
                </a:solidFill>
              </a:rPr>
              <a:t>bomba de sódio e </a:t>
            </a:r>
            <a:r>
              <a:rPr lang="pt-BR" sz="2400" dirty="0" smtClean="0">
                <a:solidFill>
                  <a:srgbClr val="0070C0"/>
                </a:solidFill>
              </a:rPr>
              <a:t>potássio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 smtClean="0"/>
              <a:t>Quando as </a:t>
            </a:r>
            <a:r>
              <a:rPr lang="pt-BR" sz="2400" dirty="0" smtClean="0">
                <a:solidFill>
                  <a:srgbClr val="0070C0"/>
                </a:solidFill>
              </a:rPr>
              <a:t>cargas elétricas </a:t>
            </a:r>
            <a:r>
              <a:rPr lang="pt-BR" sz="2400" dirty="0" smtClean="0"/>
              <a:t>estão </a:t>
            </a:r>
            <a:r>
              <a:rPr lang="pt-BR" sz="2400" dirty="0" smtClean="0">
                <a:solidFill>
                  <a:srgbClr val="0070C0"/>
                </a:solidFill>
              </a:rPr>
              <a:t>separadas</a:t>
            </a:r>
            <a:r>
              <a:rPr lang="pt-BR" sz="2400" dirty="0"/>
              <a:t>, </a:t>
            </a:r>
            <a:r>
              <a:rPr lang="pt-BR" sz="2400" dirty="0" smtClean="0"/>
              <a:t>ocorre uma </a:t>
            </a:r>
            <a:r>
              <a:rPr lang="pt-BR" sz="2400" dirty="0">
                <a:solidFill>
                  <a:srgbClr val="0070C0"/>
                </a:solidFill>
              </a:rPr>
              <a:t>energia</a:t>
            </a:r>
            <a:r>
              <a:rPr lang="pt-BR" sz="2400" dirty="0"/>
              <a:t> elétrica </a:t>
            </a:r>
            <a:r>
              <a:rPr lang="pt-BR" sz="2400" dirty="0">
                <a:solidFill>
                  <a:srgbClr val="0070C0"/>
                </a:solidFill>
              </a:rPr>
              <a:t>potencial</a:t>
            </a:r>
            <a:r>
              <a:rPr lang="pt-BR" sz="2400" dirty="0"/>
              <a:t> através da </a:t>
            </a:r>
            <a:r>
              <a:rPr lang="pt-BR" sz="2400" dirty="0" smtClean="0"/>
              <a:t>membrana, denominado </a:t>
            </a:r>
            <a:r>
              <a:rPr lang="pt-BR" sz="2400" dirty="0" smtClean="0">
                <a:solidFill>
                  <a:srgbClr val="0070C0"/>
                </a:solidFill>
              </a:rPr>
              <a:t>potencial </a:t>
            </a:r>
            <a:r>
              <a:rPr lang="pt-BR" sz="2400" dirty="0">
                <a:solidFill>
                  <a:srgbClr val="0070C0"/>
                </a:solidFill>
              </a:rPr>
              <a:t>de </a:t>
            </a:r>
            <a:r>
              <a:rPr lang="pt-BR" sz="2400" dirty="0" smtClean="0">
                <a:solidFill>
                  <a:srgbClr val="0070C0"/>
                </a:solidFill>
              </a:rPr>
              <a:t>repouso</a:t>
            </a:r>
            <a:r>
              <a:rPr lang="pt-BR" sz="2400" dirty="0" smtClean="0"/>
              <a:t>, que é a </a:t>
            </a:r>
            <a:r>
              <a:rPr lang="pt-BR" sz="2400" dirty="0" smtClean="0">
                <a:solidFill>
                  <a:srgbClr val="0070C0"/>
                </a:solidFill>
              </a:rPr>
              <a:t>diferença</a:t>
            </a:r>
            <a:r>
              <a:rPr lang="pt-BR" sz="2400" dirty="0" smtClean="0"/>
              <a:t> </a:t>
            </a:r>
            <a:r>
              <a:rPr lang="pt-BR" sz="2400" dirty="0"/>
              <a:t>entre as </a:t>
            </a:r>
            <a:r>
              <a:rPr lang="pt-BR" sz="2400" dirty="0">
                <a:solidFill>
                  <a:srgbClr val="0070C0"/>
                </a:solidFill>
              </a:rPr>
              <a:t>cargas </a:t>
            </a:r>
            <a:r>
              <a:rPr lang="pt-BR" sz="2400" dirty="0"/>
              <a:t>elétricas através da </a:t>
            </a:r>
            <a:r>
              <a:rPr lang="pt-BR" sz="2400" dirty="0" smtClean="0"/>
              <a:t>membrana;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41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053639" y="218764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TRANSMISSÃO DA INFORMAÇÃO -SINAPSES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208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442" y="1039235"/>
            <a:ext cx="11863252" cy="4065725"/>
          </a:xfrm>
        </p:spPr>
        <p:txBody>
          <a:bodyPr>
            <a:normAutofit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Ocorrem </a:t>
            </a:r>
            <a:r>
              <a:rPr lang="pt-BR" sz="2400" dirty="0"/>
              <a:t>entre a </a:t>
            </a:r>
            <a:r>
              <a:rPr lang="pt-BR" sz="2400" dirty="0">
                <a:solidFill>
                  <a:srgbClr val="0070C0"/>
                </a:solidFill>
              </a:rPr>
              <a:t>terminação do axônio </a:t>
            </a:r>
            <a:r>
              <a:rPr lang="pt-BR" sz="2400" dirty="0"/>
              <a:t>de uma célula e os </a:t>
            </a:r>
            <a:r>
              <a:rPr lang="pt-BR" sz="2400" dirty="0">
                <a:solidFill>
                  <a:srgbClr val="0070C0"/>
                </a:solidFill>
              </a:rPr>
              <a:t>dendritos </a:t>
            </a:r>
            <a:r>
              <a:rPr lang="pt-BR" sz="2400" dirty="0"/>
              <a:t>da célula </a:t>
            </a:r>
            <a:r>
              <a:rPr lang="pt-BR" sz="2400" dirty="0" smtClean="0">
                <a:solidFill>
                  <a:srgbClr val="0070C0"/>
                </a:solidFill>
              </a:rPr>
              <a:t>vizinha</a:t>
            </a:r>
            <a:r>
              <a:rPr lang="pt-BR" sz="2400" dirty="0" smtClean="0"/>
              <a:t>, onde </a:t>
            </a:r>
            <a:r>
              <a:rPr lang="pt-BR" sz="2400" dirty="0" smtClean="0">
                <a:solidFill>
                  <a:srgbClr val="0070C0"/>
                </a:solidFill>
              </a:rPr>
              <a:t>neurotransmissores</a:t>
            </a:r>
            <a:r>
              <a:rPr lang="pt-BR" sz="2400" dirty="0" smtClean="0"/>
              <a:t> (</a:t>
            </a:r>
            <a:r>
              <a:rPr lang="pt-BR" sz="2400" dirty="0" smtClean="0">
                <a:solidFill>
                  <a:srgbClr val="0070C0"/>
                </a:solidFill>
              </a:rPr>
              <a:t>mediadores </a:t>
            </a:r>
            <a:r>
              <a:rPr lang="pt-BR" sz="2400" dirty="0" smtClean="0"/>
              <a:t>químicos</a:t>
            </a:r>
            <a:r>
              <a:rPr lang="pt-BR" sz="2400" dirty="0" smtClean="0">
                <a:solidFill>
                  <a:srgbClr val="0070C0"/>
                </a:solidFill>
              </a:rPr>
              <a:t> </a:t>
            </a:r>
            <a:r>
              <a:rPr lang="pt-BR" sz="2400" dirty="0" smtClean="0"/>
              <a:t>carregados em vesículas) </a:t>
            </a:r>
            <a:r>
              <a:rPr lang="pt-BR" sz="2400" dirty="0" smtClean="0">
                <a:solidFill>
                  <a:srgbClr val="0070C0"/>
                </a:solidFill>
              </a:rPr>
              <a:t>induzem</a:t>
            </a:r>
            <a:r>
              <a:rPr lang="pt-BR" sz="2400" dirty="0" smtClean="0"/>
              <a:t> sinais químicos e </a:t>
            </a:r>
            <a:r>
              <a:rPr lang="pt-BR" sz="2400" dirty="0" smtClean="0">
                <a:solidFill>
                  <a:srgbClr val="0070C0"/>
                </a:solidFill>
              </a:rPr>
              <a:t>estimulam</a:t>
            </a:r>
            <a:r>
              <a:rPr lang="pt-BR" sz="2400" dirty="0" smtClean="0"/>
              <a:t> o </a:t>
            </a:r>
            <a:r>
              <a:rPr lang="pt-BR" sz="2400" dirty="0" smtClean="0">
                <a:solidFill>
                  <a:srgbClr val="0070C0"/>
                </a:solidFill>
              </a:rPr>
              <a:t>neurônio</a:t>
            </a:r>
            <a:r>
              <a:rPr lang="pt-BR" sz="2400" dirty="0" smtClean="0"/>
              <a:t> vizinho;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Ocorre </a:t>
            </a:r>
            <a:r>
              <a:rPr lang="pt-BR" sz="2400" dirty="0" smtClean="0">
                <a:solidFill>
                  <a:srgbClr val="0070C0"/>
                </a:solidFill>
              </a:rPr>
              <a:t>potencial de ação/continuidade </a:t>
            </a:r>
            <a:r>
              <a:rPr lang="pt-BR" sz="2400" dirty="0" smtClean="0"/>
              <a:t>do impulso nervoso propagado na rede neuronal; </a:t>
            </a:r>
            <a:r>
              <a:rPr lang="pt-BR" sz="2400" dirty="0" smtClean="0">
                <a:solidFill>
                  <a:srgbClr val="0070C0"/>
                </a:solidFill>
              </a:rPr>
              <a:t>sentido </a:t>
            </a:r>
            <a:r>
              <a:rPr lang="pt-BR" sz="2400" dirty="0" smtClean="0">
                <a:solidFill>
                  <a:srgbClr val="0070C0"/>
                </a:solidFill>
              </a:rPr>
              <a:t>da propagação </a:t>
            </a:r>
            <a:r>
              <a:rPr lang="pt-BR" sz="2400" dirty="0" smtClean="0"/>
              <a:t>(</a:t>
            </a:r>
            <a:r>
              <a:rPr lang="pt-BR" sz="2400" dirty="0" smtClean="0">
                <a:solidFill>
                  <a:srgbClr val="0070C0"/>
                </a:solidFill>
              </a:rPr>
              <a:t>dendrito – corpo celular – axônio</a:t>
            </a:r>
            <a:r>
              <a:rPr lang="pt-BR" sz="2400" dirty="0" smtClean="0"/>
              <a:t>), </a:t>
            </a:r>
            <a:r>
              <a:rPr lang="pt-BR" sz="2400" dirty="0" smtClean="0"/>
              <a:t>passando para a célula </a:t>
            </a:r>
            <a:r>
              <a:rPr lang="pt-BR" sz="2400" dirty="0" smtClean="0"/>
              <a:t>seguinte;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 </a:t>
            </a:r>
            <a:r>
              <a:rPr lang="pt-BR" sz="2400" dirty="0" smtClean="0">
                <a:solidFill>
                  <a:srgbClr val="0070C0"/>
                </a:solidFill>
              </a:rPr>
              <a:t>impulso</a:t>
            </a:r>
            <a:r>
              <a:rPr lang="pt-BR" sz="2400" dirty="0" smtClean="0"/>
              <a:t> nervoso </a:t>
            </a:r>
            <a:r>
              <a:rPr lang="pt-BR" sz="2400" dirty="0" smtClean="0">
                <a:solidFill>
                  <a:srgbClr val="0070C0"/>
                </a:solidFill>
              </a:rPr>
              <a:t>propagado </a:t>
            </a:r>
            <a:r>
              <a:rPr lang="pt-BR" sz="2400" dirty="0" smtClean="0"/>
              <a:t>é </a:t>
            </a:r>
            <a:r>
              <a:rPr lang="pt-BR" sz="2400" dirty="0" smtClean="0"/>
              <a:t>de origem </a:t>
            </a:r>
            <a:r>
              <a:rPr lang="pt-BR" sz="2400" dirty="0" smtClean="0">
                <a:solidFill>
                  <a:srgbClr val="0070C0"/>
                </a:solidFill>
              </a:rPr>
              <a:t>elétrica </a:t>
            </a:r>
            <a:endParaRPr lang="pt-BR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resulta </a:t>
            </a:r>
            <a:r>
              <a:rPr lang="pt-BR" sz="2400" dirty="0" smtClean="0"/>
              <a:t>de alterações nas </a:t>
            </a:r>
            <a:r>
              <a:rPr lang="pt-BR" sz="2400" dirty="0" smtClean="0">
                <a:solidFill>
                  <a:srgbClr val="0070C0"/>
                </a:solidFill>
              </a:rPr>
              <a:t>superfícies </a:t>
            </a:r>
            <a:r>
              <a:rPr lang="pt-BR" sz="2400" dirty="0" smtClean="0">
                <a:solidFill>
                  <a:srgbClr val="0070C0"/>
                </a:solidFill>
              </a:rPr>
              <a:t>externa e interna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da </a:t>
            </a:r>
            <a:r>
              <a:rPr lang="pt-BR" sz="2400" dirty="0" smtClean="0">
                <a:solidFill>
                  <a:srgbClr val="0070C0"/>
                </a:solidFill>
              </a:rPr>
              <a:t>membrana </a:t>
            </a:r>
            <a:r>
              <a:rPr lang="pt-BR" sz="2400" dirty="0" smtClean="0"/>
              <a:t>celular.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pic>
        <p:nvPicPr>
          <p:cNvPr id="1026" name="Picture 2" descr="Sala BioQuímica: O que é o impulso nervos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52" y="3272247"/>
            <a:ext cx="4457900" cy="343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42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/>
          <p:nvPr/>
        </p:nvSpPr>
        <p:spPr>
          <a:xfrm>
            <a:off x="1053639" y="218764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TRANSMISSÃO DA INFORMAÇÃO -SINAPSES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5653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342536" y="1114698"/>
            <a:ext cx="113908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O </a:t>
            </a:r>
            <a:r>
              <a:rPr lang="pt-BR" altLang="pt-BR" sz="2400" dirty="0"/>
              <a:t>número de sinapses influencia a transmissão. </a:t>
            </a:r>
            <a:endParaRPr lang="pt-BR" altLang="pt-BR" sz="2400" dirty="0" smtClean="0"/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Esse </a:t>
            </a:r>
            <a:r>
              <a:rPr lang="pt-BR" altLang="pt-BR" sz="2400" dirty="0"/>
              <a:t>número pode diminuir com </a:t>
            </a:r>
            <a:r>
              <a:rPr lang="pt-BR" altLang="pt-BR" sz="2400" dirty="0" smtClean="0"/>
              <a:t>doenças/falta estimulação/uso drogas</a:t>
            </a:r>
            <a:r>
              <a:rPr lang="pt-BR" altLang="pt-BR" sz="2400" dirty="0"/>
              <a:t>, </a:t>
            </a:r>
            <a:r>
              <a:rPr lang="pt-BR" altLang="pt-BR" sz="2400" dirty="0" smtClean="0"/>
              <a:t>...</a:t>
            </a:r>
            <a:r>
              <a:rPr lang="en-US" altLang="pt-BR" sz="2400" dirty="0" smtClean="0"/>
              <a:t> </a:t>
            </a:r>
            <a:endParaRPr lang="en-US" altLang="pt-BR" sz="2400" dirty="0"/>
          </a:p>
        </p:txBody>
      </p:sp>
      <p:sp>
        <p:nvSpPr>
          <p:cNvPr id="8" name="Rectangle 7"/>
          <p:cNvSpPr/>
          <p:nvPr/>
        </p:nvSpPr>
        <p:spPr>
          <a:xfrm>
            <a:off x="3649014" y="157209"/>
            <a:ext cx="40386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SINAPSES 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7" name="Picture 7" descr="http://ec.europa.eu/research/health/genomics/newsletter/images/article06_en_clip_image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14" y="2889540"/>
            <a:ext cx="4785686" cy="364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43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5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4611" y="785114"/>
            <a:ext cx="4552406" cy="602785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 </a:t>
            </a:r>
            <a:r>
              <a:rPr lang="pt-BR" sz="2400" b="1" u="sng" dirty="0">
                <a:solidFill>
                  <a:srgbClr val="0070C0"/>
                </a:solidFill>
              </a:rPr>
              <a:t>TRANSMISSÃO DE INFORMAÇÃO 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503" y="1118948"/>
            <a:ext cx="11939451" cy="523740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Quando </a:t>
            </a:r>
            <a:r>
              <a:rPr lang="pt-BR" sz="2400" dirty="0"/>
              <a:t>um neurônio recebe um estímulo, se este é forte o suficiente, leva a produção de um </a:t>
            </a:r>
            <a:r>
              <a:rPr lang="pt-BR" sz="2400" b="1" dirty="0"/>
              <a:t>impulso nervoso</a:t>
            </a:r>
            <a:r>
              <a:rPr lang="pt-BR" sz="2400" dirty="0"/>
              <a:t>. </a:t>
            </a: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 </a:t>
            </a:r>
            <a:r>
              <a:rPr lang="pt-BR" sz="2400" dirty="0"/>
              <a:t>impulso nervoso corresponde a uma corrente elétrica que caminha rapidamente no axônio até os botões </a:t>
            </a:r>
            <a:r>
              <a:rPr lang="pt-BR" sz="2400" dirty="0" smtClean="0"/>
              <a:t>sinápticos;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 </a:t>
            </a:r>
            <a:r>
              <a:rPr lang="pt-BR" sz="2400" dirty="0"/>
              <a:t>impulso nervoso para começar precisa encontrar a membrana numa condição denominada </a:t>
            </a:r>
            <a:r>
              <a:rPr lang="pt-BR" sz="2400" b="1" dirty="0"/>
              <a:t>potencial de repouso</a:t>
            </a:r>
            <a:r>
              <a:rPr lang="pt-BR" sz="2400" dirty="0"/>
              <a:t>; uma vez iniciado, se auto </a:t>
            </a:r>
            <a:r>
              <a:rPr lang="pt-BR" sz="2400" dirty="0" smtClean="0"/>
              <a:t>propagará,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No neurônio não estimulado ou em repouso, a superfície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interna </a:t>
            </a:r>
            <a:r>
              <a:rPr lang="pt-BR" sz="2400" dirty="0"/>
              <a:t>da membrana plasmática tem uma carga negativa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comparada </a:t>
            </a:r>
            <a:r>
              <a:rPr lang="pt-BR" sz="2400" dirty="0"/>
              <a:t>com o fluido tecidual </a:t>
            </a:r>
            <a:r>
              <a:rPr lang="pt-BR" sz="2400" dirty="0" smtClean="0"/>
              <a:t>adjacente.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A </a:t>
            </a:r>
            <a:r>
              <a:rPr lang="pt-BR" sz="2400" dirty="0"/>
              <a:t>membrana plasmática esta assim </a:t>
            </a:r>
            <a:r>
              <a:rPr lang="pt-BR" sz="2400" b="1" dirty="0"/>
              <a:t>polarizada</a:t>
            </a:r>
            <a:r>
              <a:rPr lang="pt-BR" sz="2400" dirty="0"/>
              <a:t>.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44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053639" y="218764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TRANSMISSÃO DA INFORMAÇÃO -SINAPSES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2" name="Picture 2" descr="Sistema nervoso. - ppt carreg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61" y="3737649"/>
            <a:ext cx="4172078" cy="312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8474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806" y="940526"/>
            <a:ext cx="11639006" cy="399723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O </a:t>
            </a:r>
            <a:r>
              <a:rPr lang="pt-BR" sz="2400" dirty="0">
                <a:solidFill>
                  <a:srgbClr val="0070C0"/>
                </a:solidFill>
              </a:rPr>
              <a:t>estímulo</a:t>
            </a:r>
            <a:r>
              <a:rPr lang="pt-BR" sz="2400" dirty="0"/>
              <a:t> que gera o impulso nervoso deve ser </a:t>
            </a:r>
            <a:r>
              <a:rPr lang="pt-BR" sz="2400" dirty="0">
                <a:solidFill>
                  <a:srgbClr val="0070C0"/>
                </a:solidFill>
              </a:rPr>
              <a:t>forte </a:t>
            </a:r>
            <a:r>
              <a:rPr lang="pt-BR" sz="2400" dirty="0"/>
              <a:t>o suficiente</a:t>
            </a:r>
            <a:r>
              <a:rPr lang="pt-BR" sz="2400" dirty="0" smtClean="0"/>
              <a:t>, </a:t>
            </a:r>
            <a:r>
              <a:rPr lang="pt-BR" sz="2400" dirty="0"/>
              <a:t>para </a:t>
            </a:r>
            <a:r>
              <a:rPr lang="pt-BR" sz="2400" dirty="0">
                <a:solidFill>
                  <a:srgbClr val="0070C0"/>
                </a:solidFill>
              </a:rPr>
              <a:t>induzir a despolarização que transforma </a:t>
            </a:r>
            <a:r>
              <a:rPr lang="pt-BR" sz="2400" dirty="0"/>
              <a:t>o potencial de </a:t>
            </a:r>
            <a:r>
              <a:rPr lang="pt-BR" sz="2400" dirty="0">
                <a:solidFill>
                  <a:srgbClr val="0070C0"/>
                </a:solidFill>
              </a:rPr>
              <a:t>repouso</a:t>
            </a:r>
            <a:r>
              <a:rPr lang="pt-BR" sz="2400" dirty="0"/>
              <a:t> em </a:t>
            </a:r>
            <a:r>
              <a:rPr lang="pt-BR" sz="2400" dirty="0">
                <a:solidFill>
                  <a:srgbClr val="0070C0"/>
                </a:solidFill>
              </a:rPr>
              <a:t>potencial de </a:t>
            </a:r>
            <a:r>
              <a:rPr lang="pt-BR" sz="2400" dirty="0" smtClean="0">
                <a:solidFill>
                  <a:srgbClr val="0070C0"/>
                </a:solidFill>
              </a:rPr>
              <a:t>ação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Qualquer estímulo acima do limiar gera o mesmo potencial de </a:t>
            </a:r>
            <a:r>
              <a:rPr lang="pt-BR" sz="2400" dirty="0" smtClean="0"/>
              <a:t>ação, não </a:t>
            </a:r>
            <a:r>
              <a:rPr lang="pt-BR" sz="2400" dirty="0"/>
              <a:t>existe </a:t>
            </a:r>
            <a:r>
              <a:rPr lang="pt-BR" sz="2400" dirty="0">
                <a:solidFill>
                  <a:srgbClr val="0070C0"/>
                </a:solidFill>
              </a:rPr>
              <a:t>variação de intensidade </a:t>
            </a:r>
            <a:r>
              <a:rPr lang="pt-BR" sz="2400" dirty="0"/>
              <a:t>de um impulso nervoso em função do aumento do estímulo; o </a:t>
            </a:r>
            <a:r>
              <a:rPr lang="pt-BR" sz="2400" dirty="0">
                <a:solidFill>
                  <a:srgbClr val="0070C0"/>
                </a:solidFill>
              </a:rPr>
              <a:t>neurônio </a:t>
            </a:r>
            <a:r>
              <a:rPr lang="pt-BR" sz="2400" dirty="0" smtClean="0"/>
              <a:t>obedece </a:t>
            </a:r>
            <a:r>
              <a:rPr lang="pt-BR" sz="2400" dirty="0"/>
              <a:t>à regra do “</a:t>
            </a:r>
            <a:r>
              <a:rPr lang="pt-BR" sz="2400" dirty="0">
                <a:solidFill>
                  <a:srgbClr val="0070C0"/>
                </a:solidFill>
              </a:rPr>
              <a:t>tudo ou nada</a:t>
            </a:r>
            <a:r>
              <a:rPr lang="pt-BR" sz="2400" dirty="0" smtClean="0">
                <a:solidFill>
                  <a:srgbClr val="0070C0"/>
                </a:solidFill>
              </a:rPr>
              <a:t>”.</a:t>
            </a:r>
            <a:endParaRPr lang="pt-BR" sz="2400" dirty="0">
              <a:solidFill>
                <a:srgbClr val="0070C0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45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053639" y="218764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TRANSMISSÃO DA INFORMAÇÃO -SINAPSES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Potencial de Ação - Revista de Ciência Elemen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07" y="3324663"/>
            <a:ext cx="3804773" cy="33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269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46073"/>
            <a:ext cx="5138670" cy="547540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/>
              <a:t>Ao ter um </a:t>
            </a:r>
            <a:r>
              <a:rPr lang="pt-BR" sz="2400" dirty="0" smtClean="0">
                <a:solidFill>
                  <a:srgbClr val="0070C0"/>
                </a:solidFill>
              </a:rPr>
              <a:t>estímulo</a:t>
            </a:r>
            <a:r>
              <a:rPr lang="pt-BR" sz="2400" dirty="0" smtClean="0"/>
              <a:t>, </a:t>
            </a:r>
            <a:r>
              <a:rPr lang="pt-BR" sz="2400" dirty="0" smtClean="0">
                <a:solidFill>
                  <a:srgbClr val="0070C0"/>
                </a:solidFill>
              </a:rPr>
              <a:t>alterações</a:t>
            </a:r>
            <a:r>
              <a:rPr lang="pt-BR" sz="2400" dirty="0" smtClean="0"/>
              <a:t> </a:t>
            </a:r>
            <a:r>
              <a:rPr lang="pt-BR" sz="2400" dirty="0"/>
              <a:t>na permeabilidade da membrana neuronal, </a:t>
            </a:r>
            <a:r>
              <a:rPr lang="pt-BR" sz="2400" dirty="0" smtClean="0"/>
              <a:t>permitem grande </a:t>
            </a:r>
            <a:r>
              <a:rPr lang="pt-BR" sz="2400" dirty="0"/>
              <a:t>entrada de sódio e pequena saída de </a:t>
            </a:r>
            <a:r>
              <a:rPr lang="pt-BR" sz="2400" dirty="0" smtClean="0"/>
              <a:t>potássio, ocorre </a:t>
            </a:r>
            <a:r>
              <a:rPr lang="pt-BR" sz="2400" dirty="0"/>
              <a:t>inversão de cargas ao redor da membrana que fica </a:t>
            </a:r>
            <a:r>
              <a:rPr lang="pt-BR" sz="2400" dirty="0">
                <a:solidFill>
                  <a:srgbClr val="0070C0"/>
                </a:solidFill>
              </a:rPr>
              <a:t>despolarizada</a:t>
            </a:r>
            <a:r>
              <a:rPr lang="pt-BR" sz="2400" dirty="0"/>
              <a:t>, gerando potencial de </a:t>
            </a:r>
            <a:r>
              <a:rPr lang="pt-BR" sz="2400" dirty="0">
                <a:solidFill>
                  <a:srgbClr val="0070C0"/>
                </a:solidFill>
              </a:rPr>
              <a:t>ação/impulso nervoso</a:t>
            </a:r>
            <a:r>
              <a:rPr lang="pt-BR" sz="2400" dirty="0"/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/>
              <a:t>Assim que passa o impulso, a membrana sofre </a:t>
            </a:r>
            <a:r>
              <a:rPr lang="pt-BR" sz="2400" dirty="0" err="1"/>
              <a:t>repolarização</a:t>
            </a:r>
            <a:r>
              <a:rPr lang="pt-BR" sz="2400" dirty="0"/>
              <a:t>, recuperando seu estado de repouso, parando a transmissão do impulso.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2400" dirty="0"/>
          </a:p>
          <a:p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46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053639" y="218764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TRANSMISSÃO DA INFORMAÇÃO -SINAPSES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Transmissão do influxo nervo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687132"/>
            <a:ext cx="6526325" cy="402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72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002" y="1528353"/>
            <a:ext cx="5110336" cy="482799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 smtClean="0"/>
              <a:t>transmissão </a:t>
            </a:r>
            <a:r>
              <a:rPr lang="pt-BR" sz="2400" dirty="0"/>
              <a:t>do </a:t>
            </a:r>
            <a:r>
              <a:rPr lang="pt-BR" sz="2400" dirty="0">
                <a:solidFill>
                  <a:srgbClr val="0070C0"/>
                </a:solidFill>
              </a:rPr>
              <a:t>impulso nervoso </a:t>
            </a:r>
            <a:r>
              <a:rPr lang="pt-BR" sz="2400" dirty="0"/>
              <a:t>de um neurônio a </a:t>
            </a:r>
            <a:r>
              <a:rPr lang="pt-BR" sz="2400" dirty="0" smtClean="0"/>
              <a:t>outro, é </a:t>
            </a:r>
            <a:r>
              <a:rPr lang="pt-BR" sz="2400" dirty="0"/>
              <a:t>realizada por meio de uma região de ligação </a:t>
            </a:r>
            <a:r>
              <a:rPr lang="pt-BR" sz="2400" dirty="0" smtClean="0"/>
              <a:t>especializada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>
                <a:solidFill>
                  <a:srgbClr val="0070C0"/>
                </a:solidFill>
              </a:rPr>
              <a:t>sinapse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/>
              <a:t>O tipo mais comum </a:t>
            </a:r>
            <a:r>
              <a:rPr lang="pt-BR" sz="2400" dirty="0" smtClean="0"/>
              <a:t>de </a:t>
            </a:r>
            <a:r>
              <a:rPr lang="pt-BR" sz="2400" dirty="0"/>
              <a:t>sinapse é a química, </a:t>
            </a:r>
            <a:r>
              <a:rPr lang="pt-BR" sz="2400" dirty="0" smtClean="0"/>
              <a:t>em </a:t>
            </a:r>
            <a:r>
              <a:rPr lang="pt-BR" sz="2400" dirty="0"/>
              <a:t>que as membranas de duas células ficam </a:t>
            </a:r>
            <a:r>
              <a:rPr lang="pt-BR" sz="2400" dirty="0" smtClean="0"/>
              <a:t>separadas </a:t>
            </a:r>
            <a:r>
              <a:rPr lang="pt-BR" sz="2400" dirty="0"/>
              <a:t>por um espaço chamado fenda </a:t>
            </a:r>
            <a:r>
              <a:rPr lang="pt-BR" sz="2400" dirty="0" smtClean="0"/>
              <a:t>sináptica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2050" name="Picture 2" descr="Sinapse - O que é, onde, como e por que acontec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989" y="1852754"/>
            <a:ext cx="6107448" cy="417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47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/>
          <p:nvPr/>
        </p:nvSpPr>
        <p:spPr>
          <a:xfrm>
            <a:off x="1053639" y="218764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TRANSMISSÃO DA INFORMAÇÃO -SINAPSES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8073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954" y="1707924"/>
            <a:ext cx="4647988" cy="191104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 comunicação pelo S.N. ocorre por </a:t>
            </a:r>
            <a:r>
              <a:rPr lang="pt-BR" sz="2400" dirty="0" smtClean="0">
                <a:solidFill>
                  <a:srgbClr val="0070C0"/>
                </a:solidFill>
              </a:rPr>
              <a:t>sinais químicos ou elétricos;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Na </a:t>
            </a:r>
            <a:r>
              <a:rPr lang="pt-BR" sz="2400" dirty="0"/>
              <a:t>porção terminal do axônio, o impulso nervoso proporciona a liberação das </a:t>
            </a:r>
            <a:r>
              <a:rPr lang="pt-BR" sz="2400" dirty="0">
                <a:solidFill>
                  <a:srgbClr val="0070C0"/>
                </a:solidFill>
              </a:rPr>
              <a:t>vesículas </a:t>
            </a:r>
            <a:r>
              <a:rPr lang="pt-BR" sz="2400" dirty="0" smtClean="0">
                <a:solidFill>
                  <a:srgbClr val="0070C0"/>
                </a:solidFill>
              </a:rPr>
              <a:t>mediadores </a:t>
            </a:r>
            <a:r>
              <a:rPr lang="pt-BR" sz="2400" dirty="0" smtClean="0">
                <a:solidFill>
                  <a:srgbClr val="0070C0"/>
                </a:solidFill>
              </a:rPr>
              <a:t>químicos/</a:t>
            </a:r>
            <a:r>
              <a:rPr lang="pt-BR" sz="2400" dirty="0" err="1" smtClean="0">
                <a:solidFill>
                  <a:srgbClr val="0070C0"/>
                </a:solidFill>
              </a:rPr>
              <a:t>neuro-transmissores</a:t>
            </a:r>
            <a:r>
              <a:rPr lang="pt-BR" sz="2400" dirty="0" smtClean="0">
                <a:solidFill>
                  <a:srgbClr val="0070C0"/>
                </a:solidFill>
              </a:rPr>
              <a:t> </a:t>
            </a:r>
            <a:r>
              <a:rPr lang="pt-BR" sz="2400" dirty="0" smtClean="0"/>
              <a:t>(acetilcolina </a:t>
            </a:r>
            <a:r>
              <a:rPr lang="pt-BR" sz="2400" dirty="0"/>
              <a:t>e </a:t>
            </a:r>
            <a:r>
              <a:rPr lang="pt-BR" sz="2400" dirty="0" smtClean="0"/>
              <a:t>adrenalina), que caem na </a:t>
            </a:r>
            <a:r>
              <a:rPr lang="pt-BR" sz="2400" dirty="0" smtClean="0">
                <a:solidFill>
                  <a:srgbClr val="0070C0"/>
                </a:solidFill>
              </a:rPr>
              <a:t>fenda sináptica </a:t>
            </a:r>
            <a:r>
              <a:rPr lang="pt-BR" sz="2400" dirty="0" smtClean="0"/>
              <a:t>dando origem </a:t>
            </a:r>
            <a:r>
              <a:rPr lang="pt-BR" sz="2400" dirty="0"/>
              <a:t>ao impulsos nervosos na célula </a:t>
            </a:r>
            <a:r>
              <a:rPr lang="pt-BR" sz="2400" dirty="0" smtClean="0"/>
              <a:t>seguinte</a:t>
            </a:r>
            <a:r>
              <a:rPr lang="pt-BR" sz="2400" dirty="0"/>
              <a:t>.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48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053639" y="218764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TRANSMISSÃO DA INFORMAÇÃO -SINAPSES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 descr="27 impulso nervo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337" y="1231405"/>
            <a:ext cx="6856526" cy="514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131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4170" y="1823573"/>
            <a:ext cx="4361920" cy="415222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Liberação </a:t>
            </a:r>
            <a:r>
              <a:rPr lang="pt-BR" sz="2400" dirty="0"/>
              <a:t>de neurotransmissores das vesículas do terminal </a:t>
            </a:r>
            <a:r>
              <a:rPr lang="pt-BR" sz="2400" dirty="0" smtClean="0"/>
              <a:t>pré-sináptico, </a:t>
            </a:r>
            <a:r>
              <a:rPr lang="pt-BR" sz="2400" dirty="0" smtClean="0"/>
              <a:t>o </a:t>
            </a:r>
            <a:r>
              <a:rPr lang="pt-BR" sz="2400" dirty="0"/>
              <a:t>neurotransmissor se difunde através da fenda, </a:t>
            </a:r>
            <a:r>
              <a:rPr lang="pt-BR" sz="2400" dirty="0" smtClean="0"/>
              <a:t>e combina-se </a:t>
            </a:r>
            <a:r>
              <a:rPr lang="pt-BR" sz="2400" dirty="0"/>
              <a:t>com </a:t>
            </a:r>
            <a:r>
              <a:rPr lang="pt-BR" sz="2400" dirty="0" smtClean="0"/>
              <a:t>receptor, </a:t>
            </a:r>
            <a:r>
              <a:rPr lang="pt-BR" sz="2400" dirty="0" err="1" smtClean="0"/>
              <a:t>desencadea</a:t>
            </a:r>
            <a:r>
              <a:rPr lang="pt-BR" sz="2400" dirty="0" smtClean="0"/>
              <a:t> </a:t>
            </a:r>
            <a:r>
              <a:rPr lang="pt-BR" sz="2400" dirty="0"/>
              <a:t>impulso nervoso no neurônio pós-sináptico.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49</a:t>
            </a:fld>
            <a:endParaRPr lang="pt-BR"/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"/>
          <p:cNvSpPr/>
          <p:nvPr/>
        </p:nvSpPr>
        <p:spPr>
          <a:xfrm>
            <a:off x="1053639" y="218764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TRANSMISSÃO DA INFORMAÇÃO -SINAPSES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Sinapse Química - Sistema Nervoso - InfoEsc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12" y="1725769"/>
            <a:ext cx="6922339" cy="394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296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97306" y="2038295"/>
            <a:ext cx="477781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 dirty="0"/>
              <a:t>O sistema nervoso </a:t>
            </a:r>
            <a:r>
              <a:rPr lang="pt-BR" altLang="pt-BR" sz="2400" dirty="0" smtClean="0"/>
              <a:t>duas </a:t>
            </a:r>
            <a:r>
              <a:rPr lang="pt-BR" altLang="pt-BR" sz="2400" dirty="0"/>
              <a:t>divisões: </a:t>
            </a:r>
            <a:endParaRPr lang="pt-BR" altLang="pt-BR" sz="2400" dirty="0" smtClean="0"/>
          </a:p>
          <a:p>
            <a:pPr algn="just" eaLnBrk="1" hangingPunct="1"/>
            <a:endParaRPr lang="pt-BR" altLang="pt-BR" sz="2400" dirty="0"/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Sistema </a:t>
            </a:r>
            <a:r>
              <a:rPr lang="pt-BR" altLang="pt-BR" sz="2400" dirty="0"/>
              <a:t>nervoso </a:t>
            </a:r>
            <a:r>
              <a:rPr lang="pt-BR" altLang="pt-BR" sz="2400" b="1" dirty="0" smtClean="0"/>
              <a:t>central:</a:t>
            </a:r>
            <a:r>
              <a:rPr lang="pt-BR" altLang="pt-BR" sz="2400" dirty="0" smtClean="0"/>
              <a:t> </a:t>
            </a:r>
            <a:r>
              <a:rPr lang="pt-BR" altLang="pt-BR" sz="2400" dirty="0" smtClean="0"/>
              <a:t>encéfalo </a:t>
            </a:r>
            <a:r>
              <a:rPr lang="pt-BR" altLang="pt-BR" sz="2400" dirty="0"/>
              <a:t>e a medula </a:t>
            </a:r>
            <a:r>
              <a:rPr lang="pt-BR" altLang="pt-BR" sz="2400" dirty="0" smtClean="0"/>
              <a:t>espinhal;</a:t>
            </a:r>
            <a:endParaRPr lang="pt-BR" altLang="pt-BR" sz="2400" dirty="0" smtClean="0"/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Sistema </a:t>
            </a:r>
            <a:r>
              <a:rPr lang="pt-BR" altLang="pt-BR" sz="2400" dirty="0"/>
              <a:t>nervoso </a:t>
            </a:r>
            <a:r>
              <a:rPr lang="pt-BR" altLang="pt-BR" sz="2400" b="1" dirty="0" smtClean="0"/>
              <a:t>periférico:</a:t>
            </a:r>
            <a:r>
              <a:rPr lang="pt-BR" altLang="pt-BR" sz="2400" dirty="0" smtClean="0"/>
              <a:t> </a:t>
            </a:r>
            <a:r>
              <a:rPr lang="pt-BR" altLang="pt-BR" sz="2400" dirty="0" smtClean="0"/>
              <a:t>rede </a:t>
            </a:r>
            <a:r>
              <a:rPr lang="pt-BR" altLang="pt-BR" sz="2400" dirty="0"/>
              <a:t>de </a:t>
            </a:r>
            <a:r>
              <a:rPr lang="pt-BR" altLang="pt-BR" sz="2400" dirty="0" smtClean="0"/>
              <a:t>nervos/tecidos </a:t>
            </a:r>
            <a:r>
              <a:rPr lang="pt-BR" altLang="pt-BR" sz="2400" dirty="0"/>
              <a:t>neurais que se ramificam por todo o </a:t>
            </a:r>
            <a:r>
              <a:rPr lang="pt-BR" altLang="pt-BR" sz="2400" dirty="0" smtClean="0"/>
              <a:t>corpo, </a:t>
            </a:r>
            <a:r>
              <a:rPr lang="pt-BR" sz="2400" dirty="0" smtClean="0"/>
              <a:t>relacionado </a:t>
            </a:r>
            <a:r>
              <a:rPr lang="pt-BR" sz="2400" dirty="0"/>
              <a:t>com </a:t>
            </a:r>
            <a:r>
              <a:rPr lang="pt-BR" sz="2400" dirty="0" smtClean="0"/>
              <a:t>compreensão</a:t>
            </a:r>
            <a:r>
              <a:rPr lang="pt-BR" sz="2400" dirty="0"/>
              <a:t>, percepção e resposta aos estímulos </a:t>
            </a:r>
            <a:r>
              <a:rPr lang="pt-BR" sz="2400" dirty="0" smtClean="0"/>
              <a:t>internos/ambiente.</a:t>
            </a:r>
            <a:endParaRPr lang="en-US" alt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5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SISTEMA NERVOSO 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Sistema nervoso periférico - Biologia Enem | Educa Mais Bras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00" y="541930"/>
            <a:ext cx="6153104" cy="615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401" y="1184672"/>
            <a:ext cx="11827175" cy="42630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b="1" dirty="0" smtClean="0">
                <a:solidFill>
                  <a:srgbClr val="FF0000"/>
                </a:solidFill>
              </a:rPr>
              <a:t>- Como ocorre a passagem dos impulsos nervosos ao cérebro?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 smtClean="0"/>
              <a:t>Os impulsos nervosos passam pelo sistema nervoso central e periférico.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 smtClean="0"/>
              <a:t>Essas células nervosas se localizam principalmente nos nervos que passam pela coluna vertebral e seguem para todo o corpo</a:t>
            </a:r>
            <a:endParaRPr lang="pt-BR" sz="18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 smtClean="0"/>
              <a:t>Os </a:t>
            </a:r>
            <a:r>
              <a:rPr lang="pt-BR" sz="2000" dirty="0"/>
              <a:t>nervos são conjuntos de fibras nervosas organizadas em feixes, unidos por tecidos conjuntivo denso.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 smtClean="0"/>
              <a:t>No </a:t>
            </a:r>
            <a:r>
              <a:rPr lang="pt-BR" sz="2000" dirty="0"/>
              <a:t>sistema nervoso, neurônios dispõem-se de modo a dar origem a duas regiões com coloração distinta podem ser notadas macroscopicamente: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/>
              <a:t>substância cinzenta (corpos celulares), e substância branca (os axônios</a:t>
            </a:r>
            <a:r>
              <a:rPr lang="pt-BR" sz="2000" dirty="0" smtClean="0"/>
              <a:t>).</a:t>
            </a:r>
            <a:endParaRPr lang="pt-BR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0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000" dirty="0" smtClean="0"/>
              <a:t/>
            </a:r>
            <a:br>
              <a:rPr lang="pt-BR" sz="2000" dirty="0" smtClean="0"/>
            </a:br>
            <a:endParaRPr lang="pt-BR" sz="2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50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053639" y="218764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TRANSMISSÃO DA INFORMAÇÃO -SINAPSES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0" name="Picture 2" descr="https://i0.wp.com/i100.photobucket.com/albums/m32/maxaug/nervoso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32" y="3694319"/>
            <a:ext cx="4835711" cy="302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3953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171" y="1039235"/>
            <a:ext cx="11956163" cy="466877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Canais iônicos controlados por voltagem. Transferem um sinal elétrico ou corrente de uma célula para outra por junções comunicantes. Rápida condução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Sinal </a:t>
            </a:r>
            <a:r>
              <a:rPr lang="pt-BR" sz="2400" dirty="0" smtClean="0"/>
              <a:t>elétrico da célula pré-sináptica é convertido em sinal químico </a:t>
            </a:r>
            <a:r>
              <a:rPr lang="pt-BR" sz="2400" dirty="0" smtClean="0"/>
              <a:t>utilizam </a:t>
            </a:r>
            <a:r>
              <a:rPr lang="pt-BR" sz="2400" dirty="0" smtClean="0"/>
              <a:t>neurotransmissores. Ligação de neurotransmissor com o seu receptor na célula pós-sináptica inicia uma resposta elétrica;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principais </a:t>
            </a:r>
            <a:r>
              <a:rPr lang="pt-BR" sz="2400" dirty="0" smtClean="0"/>
              <a:t>tipos de sinalização.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- </a:t>
            </a:r>
            <a:r>
              <a:rPr lang="pt-BR" sz="2400" dirty="0" smtClean="0"/>
              <a:t>a </a:t>
            </a:r>
            <a:r>
              <a:rPr lang="pt-BR" sz="2400" dirty="0" smtClean="0"/>
              <a:t>célula emissora inicia o processo liberando moléculas sinalizadoras, </a:t>
            </a:r>
            <a:r>
              <a:rPr lang="pt-BR" sz="2400" dirty="0" smtClean="0"/>
              <a:t>se </a:t>
            </a:r>
            <a:r>
              <a:rPr lang="pt-BR" sz="2400" dirty="0" smtClean="0"/>
              <a:t>ligar a receptores específicos em células-alvo.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dirty="0" smtClean="0"/>
              <a:t>a</a:t>
            </a:r>
            <a:r>
              <a:rPr lang="pt-BR" sz="2400" dirty="0" smtClean="0"/>
              <a:t> </a:t>
            </a:r>
            <a:r>
              <a:rPr lang="pt-BR" sz="2400" dirty="0" smtClean="0"/>
              <a:t>ativação dos receptores desencadeia cascatas de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reações </a:t>
            </a:r>
            <a:r>
              <a:rPr lang="pt-BR" sz="2400" dirty="0" smtClean="0"/>
              <a:t>intracelulares que levam às respostas da </a:t>
            </a:r>
            <a:r>
              <a:rPr lang="pt-BR" sz="2400" dirty="0" smtClean="0"/>
              <a:t>célula</a:t>
            </a:r>
            <a:r>
              <a:rPr lang="pt-BR" sz="2400" dirty="0"/>
              <a:t>.</a:t>
            </a:r>
            <a:endParaRPr lang="pt-BR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51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053639" y="218764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TRANSMISSÃO DA INFORMAÇÃO -SINAPSES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4" name="Picture 2" descr="POTENCIAL DE AÇÃO, Geração e condução do potencial de ação | Caderno da  Educação Fís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84" y="4082604"/>
            <a:ext cx="4802150" cy="262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5774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183" y="1325564"/>
            <a:ext cx="11767457" cy="503078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400" dirty="0"/>
              <a:t>A transmissão do impulso nervoso é um </a:t>
            </a:r>
            <a:r>
              <a:rPr lang="pt-BR" sz="2400" b="1" dirty="0"/>
              <a:t>fenômeno eletroquímico que ocorre nas células nervosas</a:t>
            </a:r>
            <a:r>
              <a:rPr lang="pt-BR" sz="2400" dirty="0"/>
              <a:t> e faz o sistema nervoso </a:t>
            </a:r>
            <a:r>
              <a:rPr lang="pt-BR" sz="2400" dirty="0" smtClean="0"/>
              <a:t>funcionar;</a:t>
            </a:r>
          </a:p>
          <a:p>
            <a:pPr algn="just"/>
            <a:r>
              <a:rPr lang="pt-BR" sz="2400" dirty="0" smtClean="0"/>
              <a:t>É </a:t>
            </a:r>
            <a:r>
              <a:rPr lang="pt-BR" sz="2400" dirty="0"/>
              <a:t>o resultado das mudanças das cargas elétricas na membrana dos neurônios, </a:t>
            </a:r>
            <a:r>
              <a:rPr lang="pt-BR" sz="2400" dirty="0" smtClean="0"/>
              <a:t>processamento </a:t>
            </a:r>
            <a:r>
              <a:rPr lang="pt-BR" sz="2400" dirty="0"/>
              <a:t>de </a:t>
            </a:r>
            <a:r>
              <a:rPr lang="pt-BR" sz="2400" dirty="0" smtClean="0"/>
              <a:t>informações;</a:t>
            </a:r>
          </a:p>
          <a:p>
            <a:pPr algn="just" fontAlgn="base"/>
            <a:r>
              <a:rPr lang="pt-BR" sz="2400" b="1" dirty="0" smtClean="0">
                <a:solidFill>
                  <a:srgbClr val="FF0000"/>
                </a:solidFill>
              </a:rPr>
              <a:t>Como </a:t>
            </a:r>
            <a:r>
              <a:rPr lang="pt-BR" sz="2400" b="1" dirty="0" smtClean="0">
                <a:solidFill>
                  <a:srgbClr val="FF0000"/>
                </a:solidFill>
              </a:rPr>
              <a:t>Ocorre a Propagação dos Impulsos Nervosos?</a:t>
            </a:r>
          </a:p>
          <a:p>
            <a:pPr algn="just" fontAlgn="base"/>
            <a:r>
              <a:rPr lang="pt-BR" sz="2400" dirty="0" smtClean="0"/>
              <a:t>O impulso nervoso é um fenômeno eletroquímico, </a:t>
            </a:r>
            <a:endParaRPr lang="pt-BR" sz="2400" dirty="0" smtClean="0"/>
          </a:p>
          <a:p>
            <a:pPr marL="0" indent="0" algn="just" fontAlgn="base">
              <a:buNone/>
            </a:pPr>
            <a:r>
              <a:rPr lang="pt-BR" sz="2400" dirty="0" smtClean="0"/>
              <a:t>envolve </a:t>
            </a:r>
            <a:r>
              <a:rPr lang="pt-BR" sz="2400" dirty="0" smtClean="0"/>
              <a:t>aspectos </a:t>
            </a:r>
            <a:r>
              <a:rPr lang="pt-BR" sz="2400" dirty="0" smtClean="0"/>
              <a:t>químicos/elétricos</a:t>
            </a:r>
            <a:r>
              <a:rPr lang="pt-BR" sz="2400" dirty="0" smtClean="0"/>
              <a:t>;</a:t>
            </a:r>
          </a:p>
          <a:p>
            <a:pPr algn="just" fontAlgn="base"/>
            <a:r>
              <a:rPr lang="pt-BR" sz="2400" dirty="0" smtClean="0"/>
              <a:t>O </a:t>
            </a:r>
            <a:r>
              <a:rPr lang="pt-BR" sz="2400" b="1" dirty="0" smtClean="0"/>
              <a:t>aspecto elétrico</a:t>
            </a:r>
            <a:r>
              <a:rPr lang="pt-BR" sz="2400" dirty="0" smtClean="0"/>
              <a:t> é </a:t>
            </a:r>
            <a:r>
              <a:rPr lang="pt-BR" sz="2400" b="1" dirty="0" smtClean="0"/>
              <a:t>propagação sinal </a:t>
            </a:r>
            <a:r>
              <a:rPr lang="pt-BR" sz="2400" b="1" dirty="0" smtClean="0"/>
              <a:t>dentro de </a:t>
            </a:r>
            <a:endParaRPr lang="pt-BR" sz="2400" b="1" dirty="0" smtClean="0"/>
          </a:p>
          <a:p>
            <a:pPr marL="0" indent="0" algn="just" fontAlgn="base">
              <a:buNone/>
            </a:pPr>
            <a:r>
              <a:rPr lang="pt-BR" sz="2400" b="1" dirty="0" smtClean="0"/>
              <a:t>um neurônio</a:t>
            </a:r>
            <a:r>
              <a:rPr lang="pt-BR" sz="2400" dirty="0" smtClean="0"/>
              <a:t>,</a:t>
            </a:r>
            <a:r>
              <a:rPr lang="pt-BR" sz="2400" dirty="0"/>
              <a:t> </a:t>
            </a:r>
            <a:r>
              <a:rPr lang="pt-BR" sz="2400" dirty="0" smtClean="0"/>
              <a:t>geralmente </a:t>
            </a:r>
            <a:r>
              <a:rPr lang="pt-BR" sz="2400" dirty="0" smtClean="0"/>
              <a:t>se inicia no corpo celular e é </a:t>
            </a:r>
            <a:endParaRPr lang="pt-BR" sz="2400" dirty="0" smtClean="0"/>
          </a:p>
          <a:p>
            <a:pPr marL="0" indent="0" algn="just" fontAlgn="base">
              <a:buNone/>
            </a:pPr>
            <a:r>
              <a:rPr lang="pt-BR" sz="2400" dirty="0" smtClean="0"/>
              <a:t>transmitido </a:t>
            </a:r>
            <a:r>
              <a:rPr lang="pt-BR" sz="2400" dirty="0" smtClean="0"/>
              <a:t>na direção dos axônios;</a:t>
            </a:r>
          </a:p>
          <a:p>
            <a:pPr algn="just" fontAlgn="base"/>
            <a:r>
              <a:rPr lang="pt-BR" sz="2400" dirty="0" smtClean="0"/>
              <a:t>O</a:t>
            </a:r>
            <a:r>
              <a:rPr lang="pt-BR" sz="2400" b="1" dirty="0" smtClean="0"/>
              <a:t> fenômeno químico consiste nas sinapses</a:t>
            </a:r>
            <a:r>
              <a:rPr lang="pt-BR" sz="2400" dirty="0" smtClean="0"/>
              <a:t>, que são </a:t>
            </a:r>
            <a:endParaRPr lang="pt-BR" sz="2400" dirty="0" smtClean="0"/>
          </a:p>
          <a:p>
            <a:pPr marL="0" indent="0" algn="just" fontAlgn="base">
              <a:buNone/>
            </a:pPr>
            <a:r>
              <a:rPr lang="pt-BR" sz="2400" dirty="0" smtClean="0"/>
              <a:t>a </a:t>
            </a:r>
            <a:r>
              <a:rPr lang="pt-BR" sz="2400" dirty="0" smtClean="0"/>
              <a:t>transmissão do impulso de uma célula a outra, através </a:t>
            </a:r>
            <a:endParaRPr lang="pt-BR" sz="2400" dirty="0" smtClean="0"/>
          </a:p>
          <a:p>
            <a:pPr marL="0" indent="0" algn="just" fontAlgn="base">
              <a:buNone/>
            </a:pPr>
            <a:r>
              <a:rPr lang="pt-BR" sz="2400" dirty="0" smtClean="0"/>
              <a:t>neurotransmissores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52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053639" y="218764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TRANSMISSÃO DA INFORMAÇÃO -SINAPSES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8" name="Picture 2" descr="O neurónio e a transmissão nervosa. 2/12 Corpo celular Núcleo Dendrites  Axónio Bainha de mielina Arborização terminal Fibras musculares. - ppt  carreg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49" y="2893960"/>
            <a:ext cx="4998291" cy="374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894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85" y="3934685"/>
            <a:ext cx="4430380" cy="278438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5050" y="1183600"/>
            <a:ext cx="119394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 </a:t>
            </a:r>
            <a:r>
              <a:rPr lang="pt-BR" sz="2400" dirty="0" smtClean="0"/>
              <a:t>- Segmento </a:t>
            </a:r>
            <a:r>
              <a:rPr lang="pt-BR" sz="2400" dirty="0"/>
              <a:t>de um axônio em repouso. Sódio (Na+) é bombeado para fora da célula, enquanto </a:t>
            </a:r>
            <a:r>
              <a:rPr lang="pt-BR" sz="2400" dirty="0" smtClean="0"/>
              <a:t>o </a:t>
            </a:r>
            <a:r>
              <a:rPr lang="pt-BR" sz="2400" dirty="0"/>
              <a:t>potássio (K+) é bombeado para dentro. </a:t>
            </a:r>
            <a:endParaRPr lang="pt-BR" sz="2400" dirty="0" smtClean="0"/>
          </a:p>
          <a:p>
            <a:r>
              <a:rPr lang="pt-BR" sz="2400" dirty="0" smtClean="0"/>
              <a:t>- Este </a:t>
            </a:r>
            <a:r>
              <a:rPr lang="pt-BR" sz="2400" dirty="0"/>
              <a:t>processo ocorre </a:t>
            </a:r>
            <a:r>
              <a:rPr lang="pt-BR" sz="2400" dirty="0" smtClean="0"/>
              <a:t>contra </a:t>
            </a:r>
            <a:r>
              <a:rPr lang="pt-BR" sz="2400" dirty="0"/>
              <a:t>o gradiente de concentração, pois </a:t>
            </a:r>
            <a:r>
              <a:rPr lang="pt-BR" sz="2400" dirty="0" smtClean="0"/>
              <a:t>tem mais </a:t>
            </a:r>
            <a:r>
              <a:rPr lang="pt-BR" sz="2400" dirty="0"/>
              <a:t>Na+ no meio extra celular do que K+, que predomina no interior da célula. </a:t>
            </a:r>
            <a:endParaRPr lang="pt-BR" sz="2400" dirty="0" smtClean="0"/>
          </a:p>
          <a:p>
            <a:r>
              <a:rPr lang="pt-BR" sz="2400" dirty="0" smtClean="0"/>
              <a:t>- O </a:t>
            </a:r>
            <a:r>
              <a:rPr lang="pt-BR" sz="2400" dirty="0"/>
              <a:t>papel da proteína transportadora de Na+ e K+, </a:t>
            </a:r>
            <a:r>
              <a:rPr lang="pt-BR" sz="2400" dirty="0" smtClean="0"/>
              <a:t>bomba </a:t>
            </a:r>
            <a:r>
              <a:rPr lang="pt-BR" sz="2400" dirty="0"/>
              <a:t>de Na+/K+. Devido à distribuição diferencial dos íons, a parte interna do axônio é carregada negativamente, comparada com o fluido externo. </a:t>
            </a:r>
            <a:endParaRPr lang="pt-BR" sz="24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53</a:t>
            </a:fld>
            <a:endParaRPr lang="pt-BR"/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POTENCIAL DE AÇÃO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38865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6895" y="1039235"/>
            <a:ext cx="11795760" cy="3801707"/>
          </a:xfrm>
        </p:spPr>
        <p:txBody>
          <a:bodyPr>
            <a:normAutofit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Quando </a:t>
            </a:r>
            <a:r>
              <a:rPr lang="pt-BR" sz="2400" dirty="0"/>
              <a:t>os neurônios estão em repouso, sua membrana está negativamente carregada em relação a sua parte </a:t>
            </a:r>
            <a:r>
              <a:rPr lang="pt-BR" sz="2400" dirty="0" smtClean="0"/>
              <a:t>externa;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Existe </a:t>
            </a:r>
            <a:r>
              <a:rPr lang="pt-BR" sz="2400" dirty="0"/>
              <a:t>uma diferença de potencial elétrico (cerca de 70 </a:t>
            </a:r>
            <a:r>
              <a:rPr lang="pt-BR" sz="2400" dirty="0" err="1"/>
              <a:t>milivolts</a:t>
            </a:r>
            <a:r>
              <a:rPr lang="pt-BR" sz="2400" dirty="0"/>
              <a:t>) </a:t>
            </a:r>
            <a:r>
              <a:rPr lang="pt-BR" sz="2400" dirty="0" smtClean="0"/>
              <a:t>potencial </a:t>
            </a:r>
            <a:r>
              <a:rPr lang="pt-BR" sz="2400" dirty="0"/>
              <a:t>de </a:t>
            </a:r>
            <a:r>
              <a:rPr lang="pt-BR" sz="2400" dirty="0" smtClean="0"/>
              <a:t>repouso;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Acontece </a:t>
            </a:r>
            <a:r>
              <a:rPr lang="pt-BR" sz="2400" dirty="0"/>
              <a:t>a </a:t>
            </a:r>
            <a:r>
              <a:rPr lang="pt-BR" sz="2400" b="1" dirty="0"/>
              <a:t>inversão das cargas elétricas no interior da membrana de forma rápida e brusca</a:t>
            </a:r>
            <a:r>
              <a:rPr lang="pt-BR" sz="2400" dirty="0"/>
              <a:t>, que se torna positiva em relação à sua superfície </a:t>
            </a:r>
            <a:r>
              <a:rPr lang="pt-BR" sz="2400" dirty="0" smtClean="0"/>
              <a:t>externa;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Essas </a:t>
            </a:r>
            <a:r>
              <a:rPr lang="pt-BR" sz="2400" dirty="0"/>
              <a:t>mudanças das cargas elétricas produzem uma diferença no potencial elétrico entre a parte interna e externa da </a:t>
            </a:r>
            <a:r>
              <a:rPr lang="pt-BR" sz="2400" dirty="0" smtClean="0"/>
              <a:t>membrana, que é o</a:t>
            </a:r>
            <a:r>
              <a:rPr lang="pt-BR" sz="2400" dirty="0"/>
              <a:t> </a:t>
            </a:r>
            <a:r>
              <a:rPr lang="pt-BR" sz="2400" b="1" dirty="0"/>
              <a:t>potencial de </a:t>
            </a:r>
            <a:r>
              <a:rPr lang="pt-BR" sz="2400" b="1" dirty="0" smtClean="0"/>
              <a:t>ação.</a:t>
            </a:r>
            <a:endParaRPr lang="pt-BR" sz="2400" b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54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POTENCIAL DE AÇÃO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6" name="Picture 2" descr="Transmissão do Impulso Nervoso - Toda Maté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15" y="3794727"/>
            <a:ext cx="4559121" cy="303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9643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3021" y="1001587"/>
            <a:ext cx="11743509" cy="3987329"/>
          </a:xfrm>
        </p:spPr>
        <p:txBody>
          <a:bodyPr>
            <a:noAutofit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300" dirty="0" smtClean="0"/>
              <a:t>Essa </a:t>
            </a:r>
            <a:r>
              <a:rPr lang="pt-BR" sz="2300" dirty="0"/>
              <a:t>alteração elétrica ocorre em uma pequena </a:t>
            </a:r>
            <a:r>
              <a:rPr lang="pt-BR" sz="2300" dirty="0" smtClean="0"/>
              <a:t>área, vai espalhando </a:t>
            </a:r>
            <a:r>
              <a:rPr lang="pt-BR" sz="2300" dirty="0"/>
              <a:t>ao longo da célula;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300" dirty="0" smtClean="0"/>
              <a:t>Esse </a:t>
            </a:r>
            <a:r>
              <a:rPr lang="pt-BR" sz="2300" dirty="0"/>
              <a:t>evento </a:t>
            </a:r>
            <a:r>
              <a:rPr lang="pt-BR" sz="2300" dirty="0" smtClean="0"/>
              <a:t>chamado </a:t>
            </a:r>
            <a:r>
              <a:rPr lang="pt-BR" sz="2300" b="1" dirty="0" smtClean="0"/>
              <a:t>despolarização</a:t>
            </a:r>
            <a:r>
              <a:rPr lang="pt-BR" sz="2300" dirty="0"/>
              <a:t> </a:t>
            </a:r>
            <a:r>
              <a:rPr lang="pt-BR" sz="2300" dirty="0" smtClean="0"/>
              <a:t> </a:t>
            </a:r>
            <a:r>
              <a:rPr lang="pt-BR" sz="2300" dirty="0"/>
              <a:t>dura alguns segundos retornando em seguida à situação de repouso, </a:t>
            </a:r>
            <a:r>
              <a:rPr lang="pt-BR" sz="2300" dirty="0" smtClean="0"/>
              <a:t>a</a:t>
            </a:r>
            <a:r>
              <a:rPr lang="pt-BR" sz="2300" dirty="0"/>
              <a:t> </a:t>
            </a:r>
            <a:r>
              <a:rPr lang="pt-BR" sz="2300" b="1" dirty="0" err="1" smtClean="0"/>
              <a:t>repolarização</a:t>
            </a:r>
            <a:r>
              <a:rPr lang="pt-BR" sz="2300" dirty="0" smtClean="0"/>
              <a:t>;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300" dirty="0" smtClean="0"/>
              <a:t>A </a:t>
            </a:r>
            <a:r>
              <a:rPr lang="pt-BR" sz="2300" dirty="0"/>
              <a:t>membrana plasmática alcança seu potencial de repouso pela atividade eficiente da </a:t>
            </a:r>
            <a:r>
              <a:rPr lang="pt-BR" sz="2300" b="1" dirty="0"/>
              <a:t>bomba de sódio/ </a:t>
            </a:r>
            <a:r>
              <a:rPr lang="pt-BR" sz="2300" b="1" dirty="0" smtClean="0"/>
              <a:t>potássio </a:t>
            </a:r>
            <a:r>
              <a:rPr lang="pt-BR" sz="2300" dirty="0" smtClean="0"/>
              <a:t>que </a:t>
            </a:r>
            <a:r>
              <a:rPr lang="pt-BR" sz="2300" dirty="0"/>
              <a:t>transporta sódio e potássio para o interior e exterior do </a:t>
            </a:r>
            <a:r>
              <a:rPr lang="pt-BR" sz="2300" dirty="0" smtClean="0"/>
              <a:t>neurônio;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300" dirty="0" smtClean="0"/>
              <a:t>A </a:t>
            </a:r>
            <a:r>
              <a:rPr lang="pt-BR" sz="2300" dirty="0"/>
              <a:t>proteína transportadora de Na+ e K+ é na realidade uma enzima, </a:t>
            </a:r>
            <a:r>
              <a:rPr lang="pt-BR" sz="2300" dirty="0" err="1"/>
              <a:t>ATPase</a:t>
            </a:r>
            <a:r>
              <a:rPr lang="pt-BR" sz="2300" dirty="0"/>
              <a:t>, </a:t>
            </a:r>
            <a:r>
              <a:rPr lang="pt-BR" sz="2300" dirty="0" smtClean="0"/>
              <a:t>hidrolisa </a:t>
            </a:r>
            <a:r>
              <a:rPr lang="pt-BR" sz="2300" dirty="0"/>
              <a:t>a molécula de </a:t>
            </a:r>
            <a:r>
              <a:rPr lang="pt-BR" sz="2300" dirty="0" err="1"/>
              <a:t>ATP,"gerando</a:t>
            </a:r>
            <a:r>
              <a:rPr lang="pt-BR" sz="2300" dirty="0"/>
              <a:t>" a energia necessária para o transporte destes íons através da membrana.</a:t>
            </a:r>
          </a:p>
          <a:p>
            <a:endParaRPr lang="pt-BR" sz="23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55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POTENCIAL DE AÇÃO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0" name="Picture 2" descr="AFH - Anatomia e Fisiologia Humana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025" y="3562349"/>
            <a:ext cx="66675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439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39235"/>
            <a:ext cx="11965577" cy="4357013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Três </a:t>
            </a:r>
            <a:r>
              <a:rPr lang="pt-BR" sz="2400" dirty="0"/>
              <a:t>íons Na+ são bombeados fora da célula para cada dois íons K+ bombeados para dentro. </a:t>
            </a:r>
            <a:endParaRPr lang="pt-BR" sz="2400" dirty="0" smtClean="0"/>
          </a:p>
          <a:p>
            <a:pPr algn="just"/>
            <a:r>
              <a:rPr lang="pt-BR" sz="2400" dirty="0" smtClean="0"/>
              <a:t>Ambos </a:t>
            </a:r>
            <a:r>
              <a:rPr lang="pt-BR" sz="2400" dirty="0"/>
              <a:t>os íons Na+ e K+ podem se difundir de volta através da membrana, a favor de seu gradiente de concentração. </a:t>
            </a:r>
            <a:endParaRPr lang="pt-BR" sz="2400" dirty="0" smtClean="0"/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membrana é mais permeável ao K+ do que ao Na+. </a:t>
            </a:r>
            <a:endParaRPr lang="pt-BR" sz="2400" dirty="0" smtClean="0"/>
          </a:p>
          <a:p>
            <a:pPr algn="just"/>
            <a:r>
              <a:rPr lang="pt-BR" sz="2400" dirty="0" smtClean="0"/>
              <a:t>grande </a:t>
            </a:r>
            <a:r>
              <a:rPr lang="pt-BR" sz="2400" dirty="0"/>
              <a:t>amostra de K+ pode sair, </a:t>
            </a:r>
            <a:r>
              <a:rPr lang="pt-BR" sz="2400" dirty="0" smtClean="0"/>
              <a:t>somente </a:t>
            </a:r>
            <a:r>
              <a:rPr lang="pt-BR" sz="2400" dirty="0"/>
              <a:t>pequena amostra de Na+ volta para dentro. </a:t>
            </a:r>
            <a:endParaRPr lang="pt-BR" sz="2400" dirty="0" smtClean="0"/>
          </a:p>
          <a:p>
            <a:pPr algn="just"/>
            <a:r>
              <a:rPr lang="pt-BR" sz="2400" dirty="0" smtClean="0"/>
              <a:t>Como </a:t>
            </a:r>
            <a:r>
              <a:rPr lang="pt-BR" sz="2400" dirty="0"/>
              <a:t>resultado, mais cargas positivas são mantidas fora da membrana que dentro. </a:t>
            </a:r>
            <a:endParaRPr lang="pt-BR" sz="2400" dirty="0" smtClean="0"/>
          </a:p>
          <a:p>
            <a:pPr algn="just"/>
            <a:r>
              <a:rPr lang="pt-BR" sz="2400" dirty="0" smtClean="0"/>
              <a:t>Proteínas </a:t>
            </a:r>
            <a:r>
              <a:rPr lang="pt-BR" sz="2400" dirty="0"/>
              <a:t>negativamente carregadas e outras moléculas grandes contribuem para as cargas negativas relativas ao lado interno da membrana plasmática, </a:t>
            </a:r>
            <a:endParaRPr lang="pt-BR" sz="2400" dirty="0" smtClean="0"/>
          </a:p>
          <a:p>
            <a:pPr algn="just"/>
            <a:r>
              <a:rPr lang="pt-BR" sz="2400" dirty="0"/>
              <a:t>Num certo ponto, a carga positiva externa torna-se tão alta que não é mais possível a saída de K+. Neste ponto o neurônio alcançou seu </a:t>
            </a:r>
            <a:r>
              <a:rPr lang="pt-BR" sz="2400" b="1" dirty="0"/>
              <a:t>potencial de repouso</a:t>
            </a:r>
            <a:r>
              <a:rPr lang="pt-BR" sz="2400" dirty="0"/>
              <a:t>, cerca de -70 </a:t>
            </a:r>
            <a:r>
              <a:rPr lang="pt-BR" sz="2400" dirty="0" err="1"/>
              <a:t>milivolts</a:t>
            </a:r>
            <a:endParaRPr lang="pt-BR" sz="2400" dirty="0"/>
          </a:p>
          <a:p>
            <a:pPr algn="just"/>
            <a:endParaRPr lang="pt-BR" sz="24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56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POTENCIAL DE AÇÃO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4" name="Picture 2" descr="O que é impulso nervoso? - Brasil Esc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78" y="5212523"/>
            <a:ext cx="4033622" cy="161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1121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7955752" y="1580606"/>
            <a:ext cx="4236248" cy="5185954"/>
            <a:chOff x="4314092" y="333900"/>
            <a:chExt cx="4766714" cy="6311221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4092" y="333900"/>
              <a:ext cx="4672930" cy="1655305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4092" y="1969474"/>
              <a:ext cx="4672930" cy="1569942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4770" y="3545029"/>
              <a:ext cx="4626036" cy="1600984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54770" y="5145022"/>
              <a:ext cx="4532252" cy="1500099"/>
            </a:xfrm>
            <a:prstGeom prst="rect">
              <a:avLst/>
            </a:prstGeom>
          </p:spPr>
        </p:pic>
      </p:grpSp>
      <p:sp>
        <p:nvSpPr>
          <p:cNvPr id="11" name="Retângulo 10"/>
          <p:cNvSpPr/>
          <p:nvPr/>
        </p:nvSpPr>
        <p:spPr>
          <a:xfrm>
            <a:off x="216935" y="1166634"/>
            <a:ext cx="7863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70C0"/>
                </a:solidFill>
              </a:rPr>
              <a:t>Como ocorre o potencial de ação na transmissão da informação?</a:t>
            </a:r>
          </a:p>
          <a:p>
            <a:pPr algn="just"/>
            <a:endParaRPr lang="pt-BR" sz="2400" b="1" dirty="0" smtClean="0">
              <a:solidFill>
                <a:srgbClr val="0070C0"/>
              </a:solidFill>
            </a:endParaRPr>
          </a:p>
          <a:p>
            <a:pPr marL="457200" indent="-457200" algn="just">
              <a:buAutoNum type="alphaLcParenR"/>
            </a:pPr>
            <a:r>
              <a:rPr lang="pt-BR" sz="2400" dirty="0" smtClean="0"/>
              <a:t>O </a:t>
            </a:r>
            <a:r>
              <a:rPr lang="pt-BR" sz="2400" dirty="0">
                <a:solidFill>
                  <a:srgbClr val="0070C0"/>
                </a:solidFill>
              </a:rPr>
              <a:t>dendrito</a:t>
            </a:r>
            <a:r>
              <a:rPr lang="pt-BR" sz="2400" dirty="0"/>
              <a:t> é </a:t>
            </a:r>
            <a:r>
              <a:rPr lang="pt-BR" sz="2400" dirty="0">
                <a:solidFill>
                  <a:srgbClr val="0070C0"/>
                </a:solidFill>
              </a:rPr>
              <a:t>estimulado</a:t>
            </a:r>
            <a:r>
              <a:rPr lang="pt-BR" sz="2400" dirty="0"/>
              <a:t> suficientemente para </a:t>
            </a:r>
            <a:r>
              <a:rPr lang="pt-BR" sz="2400" dirty="0">
                <a:solidFill>
                  <a:srgbClr val="0070C0"/>
                </a:solidFill>
              </a:rPr>
              <a:t>despolarizar</a:t>
            </a:r>
            <a:r>
              <a:rPr lang="pt-BR" sz="2400" dirty="0"/>
              <a:t> a membrana ao nível de </a:t>
            </a:r>
            <a:r>
              <a:rPr lang="pt-BR" sz="2400" dirty="0" smtClean="0"/>
              <a:t>disparo (o </a:t>
            </a:r>
            <a:r>
              <a:rPr lang="pt-BR" sz="2400" dirty="0"/>
              <a:t>axônio em (a) é mostrado no estado de repouso; 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marL="457200" indent="-457200" algn="just">
              <a:buAutoNum type="alphaLcParenR"/>
            </a:pPr>
            <a:r>
              <a:rPr lang="pt-BR" sz="2400" dirty="0" smtClean="0"/>
              <a:t>b</a:t>
            </a:r>
            <a:r>
              <a:rPr lang="pt-BR" sz="2400" dirty="0"/>
              <a:t>) e c) o </a:t>
            </a:r>
            <a:r>
              <a:rPr lang="pt-BR" sz="2400" dirty="0">
                <a:solidFill>
                  <a:srgbClr val="0070C0"/>
                </a:solidFill>
              </a:rPr>
              <a:t>impulso</a:t>
            </a:r>
            <a:r>
              <a:rPr lang="pt-BR" sz="2400" dirty="0"/>
              <a:t> é transmitido como uma </a:t>
            </a:r>
            <a:r>
              <a:rPr lang="pt-BR" sz="2400" dirty="0">
                <a:solidFill>
                  <a:srgbClr val="0070C0"/>
                </a:solidFill>
              </a:rPr>
              <a:t>onda </a:t>
            </a:r>
            <a:r>
              <a:rPr lang="pt-BR" sz="2400" dirty="0"/>
              <a:t>que caminha ao longo do </a:t>
            </a:r>
            <a:r>
              <a:rPr lang="pt-BR" sz="2400" dirty="0" smtClean="0">
                <a:solidFill>
                  <a:srgbClr val="0070C0"/>
                </a:solidFill>
              </a:rPr>
              <a:t>axônio</a:t>
            </a:r>
            <a:r>
              <a:rPr lang="pt-BR" sz="2400" dirty="0" smtClean="0"/>
              <a:t>, na </a:t>
            </a:r>
            <a:r>
              <a:rPr lang="pt-BR" sz="2400" dirty="0"/>
              <a:t>região de despolarização, os </a:t>
            </a:r>
            <a:r>
              <a:rPr lang="pt-BR" sz="2400" dirty="0">
                <a:solidFill>
                  <a:srgbClr val="0070C0"/>
                </a:solidFill>
              </a:rPr>
              <a:t>íons Na+ </a:t>
            </a:r>
            <a:r>
              <a:rPr lang="pt-BR" sz="2400" dirty="0"/>
              <a:t>movem-se para </a:t>
            </a:r>
            <a:r>
              <a:rPr lang="pt-BR" sz="2400" dirty="0">
                <a:solidFill>
                  <a:srgbClr val="0070C0"/>
                </a:solidFill>
              </a:rPr>
              <a:t>dentro</a:t>
            </a:r>
            <a:r>
              <a:rPr lang="pt-BR" sz="2400" dirty="0"/>
              <a:t> da </a:t>
            </a:r>
            <a:r>
              <a:rPr lang="pt-BR" sz="2400" dirty="0" smtClean="0"/>
              <a:t>célula</a:t>
            </a:r>
            <a:r>
              <a:rPr lang="pt-BR" sz="2400" dirty="0"/>
              <a:t> </a:t>
            </a:r>
            <a:r>
              <a:rPr lang="pt-BR" sz="2400" dirty="0" smtClean="0"/>
              <a:t>e assim </a:t>
            </a:r>
            <a:r>
              <a:rPr lang="pt-BR" sz="2400" dirty="0"/>
              <a:t>que o impulso </a:t>
            </a:r>
            <a:r>
              <a:rPr lang="pt-BR" sz="2400" dirty="0">
                <a:solidFill>
                  <a:srgbClr val="0070C0"/>
                </a:solidFill>
              </a:rPr>
              <a:t>caminhar</a:t>
            </a:r>
            <a:r>
              <a:rPr lang="pt-BR" sz="2400" dirty="0"/>
              <a:t>, a </a:t>
            </a:r>
            <a:r>
              <a:rPr lang="pt-BR" sz="2400" dirty="0">
                <a:solidFill>
                  <a:srgbClr val="0070C0"/>
                </a:solidFill>
              </a:rPr>
              <a:t>polaridade </a:t>
            </a:r>
            <a:r>
              <a:rPr lang="pt-BR" sz="2400" dirty="0"/>
              <a:t>é rapidamente </a:t>
            </a:r>
            <a:r>
              <a:rPr lang="pt-BR" sz="2400" dirty="0">
                <a:solidFill>
                  <a:srgbClr val="0070C0"/>
                </a:solidFill>
              </a:rPr>
              <a:t>restabelecida</a:t>
            </a:r>
            <a:r>
              <a:rPr lang="pt-BR" sz="2400" dirty="0"/>
              <a:t>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57</a:t>
            </a:fld>
            <a:endParaRPr lang="pt-BR"/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POTENCIAL DE AÇÃO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01624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806" y="1039235"/>
            <a:ext cx="11871960" cy="5345883"/>
          </a:xfrm>
        </p:spPr>
        <p:txBody>
          <a:bodyPr>
            <a:normAutofit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b="1" dirty="0" smtClean="0">
                <a:solidFill>
                  <a:srgbClr val="0070C0"/>
                </a:solidFill>
              </a:rPr>
              <a:t>Como se da a transmissão da Informação?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b="1" dirty="0" smtClean="0">
              <a:solidFill>
                <a:srgbClr val="0070C0"/>
              </a:solidFill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0070C0"/>
                </a:solidFill>
              </a:rPr>
              <a:t>Cargas </a:t>
            </a:r>
            <a:r>
              <a:rPr lang="pt-BR" sz="2400" dirty="0" smtClean="0"/>
              <a:t>elétricas </a:t>
            </a:r>
            <a:r>
              <a:rPr lang="pt-BR" sz="2400" dirty="0"/>
              <a:t>deslocam-se nos neurônios </a:t>
            </a:r>
            <a:r>
              <a:rPr lang="pt-BR" sz="2400" dirty="0" smtClean="0"/>
              <a:t>(</a:t>
            </a:r>
            <a:r>
              <a:rPr lang="pt-BR" sz="2400" dirty="0" smtClean="0">
                <a:solidFill>
                  <a:srgbClr val="0070C0"/>
                </a:solidFill>
              </a:rPr>
              <a:t>íons, sódio </a:t>
            </a:r>
            <a:r>
              <a:rPr lang="pt-BR" sz="2400" dirty="0">
                <a:solidFill>
                  <a:srgbClr val="0070C0"/>
                </a:solidFill>
              </a:rPr>
              <a:t>(Na+) e potássio (K</a:t>
            </a:r>
            <a:r>
              <a:rPr lang="pt-BR" sz="2400" dirty="0" smtClean="0">
                <a:solidFill>
                  <a:srgbClr val="0070C0"/>
                </a:solidFill>
              </a:rPr>
              <a:t>+)</a:t>
            </a:r>
            <a:r>
              <a:rPr lang="pt-BR" sz="2400" dirty="0" smtClean="0"/>
              <a:t>), que </a:t>
            </a:r>
            <a:r>
              <a:rPr lang="pt-BR" sz="2400" dirty="0" smtClean="0">
                <a:solidFill>
                  <a:srgbClr val="0070C0"/>
                </a:solidFill>
              </a:rPr>
              <a:t>atravessam</a:t>
            </a:r>
            <a:r>
              <a:rPr lang="pt-BR" sz="2400" dirty="0" smtClean="0"/>
              <a:t> </a:t>
            </a:r>
            <a:r>
              <a:rPr lang="pt-BR" sz="2400" dirty="0"/>
              <a:t>a membrana </a:t>
            </a:r>
            <a:r>
              <a:rPr lang="pt-BR" sz="2400" dirty="0">
                <a:solidFill>
                  <a:srgbClr val="0070C0"/>
                </a:solidFill>
              </a:rPr>
              <a:t>plasmática do neurônio </a:t>
            </a:r>
            <a:r>
              <a:rPr lang="pt-BR" sz="2400" dirty="0"/>
              <a:t>através de canais proteicos e bombas de </a:t>
            </a:r>
            <a:r>
              <a:rPr lang="pt-BR" sz="2400" dirty="0" smtClean="0"/>
              <a:t>íons (encaixadas </a:t>
            </a:r>
            <a:r>
              <a:rPr lang="pt-BR" sz="2400" dirty="0"/>
              <a:t>na </a:t>
            </a:r>
            <a:r>
              <a:rPr lang="pt-BR" sz="2400" dirty="0">
                <a:solidFill>
                  <a:srgbClr val="0070C0"/>
                </a:solidFill>
              </a:rPr>
              <a:t>bicamada</a:t>
            </a:r>
            <a:r>
              <a:rPr lang="pt-BR" sz="2400" dirty="0"/>
              <a:t> </a:t>
            </a:r>
            <a:r>
              <a:rPr lang="pt-BR" sz="2400" dirty="0" err="1"/>
              <a:t>fosfolipídica</a:t>
            </a:r>
            <a:r>
              <a:rPr lang="pt-BR" sz="2400" dirty="0"/>
              <a:t> da </a:t>
            </a:r>
            <a:r>
              <a:rPr lang="pt-BR" sz="2400" dirty="0" smtClean="0">
                <a:solidFill>
                  <a:srgbClr val="0070C0"/>
                </a:solidFill>
              </a:rPr>
              <a:t>membrana</a:t>
            </a:r>
            <a:r>
              <a:rPr lang="pt-BR" sz="2400" dirty="0" smtClean="0"/>
              <a:t>);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endParaRPr lang="pt-BR" sz="2400" dirty="0" smtClean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</a:t>
            </a:r>
            <a:r>
              <a:rPr lang="pt-BR" sz="2400" dirty="0"/>
              <a:t> </a:t>
            </a:r>
            <a:r>
              <a:rPr lang="pt-BR" sz="2400" dirty="0">
                <a:solidFill>
                  <a:srgbClr val="0070C0"/>
                </a:solidFill>
              </a:rPr>
              <a:t>bomba de sódio-potássio</a:t>
            </a:r>
            <a:r>
              <a:rPr lang="pt-BR" sz="2400" dirty="0"/>
              <a:t> </a:t>
            </a:r>
            <a:r>
              <a:rPr lang="pt-BR" sz="2400" dirty="0" smtClean="0"/>
              <a:t>movimenta </a:t>
            </a:r>
            <a:r>
              <a:rPr lang="pt-BR" sz="2400" dirty="0"/>
              <a:t>os </a:t>
            </a:r>
            <a:r>
              <a:rPr lang="pt-BR" sz="2400" dirty="0">
                <a:solidFill>
                  <a:srgbClr val="0070C0"/>
                </a:solidFill>
              </a:rPr>
              <a:t>íons contra </a:t>
            </a:r>
            <a:r>
              <a:rPr lang="pt-BR" sz="2400" dirty="0" smtClean="0"/>
              <a:t>seu </a:t>
            </a:r>
            <a:r>
              <a:rPr lang="pt-BR" sz="2400" dirty="0">
                <a:solidFill>
                  <a:srgbClr val="0070C0"/>
                </a:solidFill>
              </a:rPr>
              <a:t>gradiente</a:t>
            </a:r>
            <a:r>
              <a:rPr lang="pt-BR" sz="2400" dirty="0"/>
              <a:t> de </a:t>
            </a:r>
            <a:r>
              <a:rPr lang="pt-BR" sz="2400" dirty="0" smtClean="0"/>
              <a:t>concentração (tirando o </a:t>
            </a:r>
            <a:r>
              <a:rPr lang="pt-BR" sz="2400" dirty="0"/>
              <a:t>sódio e </a:t>
            </a:r>
            <a:r>
              <a:rPr lang="pt-BR" sz="2400" dirty="0" smtClean="0"/>
              <a:t>colocando potássio p/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dentro da célula), </a:t>
            </a:r>
            <a:r>
              <a:rPr lang="pt-BR" sz="2400" dirty="0" smtClean="0"/>
              <a:t>com </a:t>
            </a:r>
            <a:r>
              <a:rPr lang="pt-BR" sz="2400" dirty="0" smtClean="0">
                <a:solidFill>
                  <a:srgbClr val="0070C0"/>
                </a:solidFill>
              </a:rPr>
              <a:t>gasto </a:t>
            </a:r>
            <a:r>
              <a:rPr lang="pt-BR" sz="2400" dirty="0">
                <a:solidFill>
                  <a:srgbClr val="0070C0"/>
                </a:solidFill>
              </a:rPr>
              <a:t>de </a:t>
            </a:r>
            <a:r>
              <a:rPr lang="pt-BR" sz="2400" dirty="0" smtClean="0">
                <a:solidFill>
                  <a:srgbClr val="0070C0"/>
                </a:solidFill>
              </a:rPr>
              <a:t>energia</a:t>
            </a:r>
            <a:r>
              <a:rPr lang="pt-BR" sz="2400" dirty="0" smtClean="0"/>
              <a:t>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Os </a:t>
            </a:r>
            <a:r>
              <a:rPr lang="pt-BR" sz="2400" dirty="0">
                <a:solidFill>
                  <a:srgbClr val="0070C0"/>
                </a:solidFill>
              </a:rPr>
              <a:t>canais </a:t>
            </a:r>
            <a:r>
              <a:rPr lang="pt-BR" sz="2400" dirty="0" smtClean="0">
                <a:solidFill>
                  <a:srgbClr val="0070C0"/>
                </a:solidFill>
              </a:rPr>
              <a:t>proteicos/</a:t>
            </a:r>
            <a:r>
              <a:rPr lang="pt-BR" sz="2400" dirty="0" smtClean="0"/>
              <a:t>poros </a:t>
            </a:r>
            <a:r>
              <a:rPr lang="pt-BR" sz="2400" dirty="0"/>
              <a:t>na </a:t>
            </a:r>
            <a:r>
              <a:rPr lang="pt-BR" sz="2400" dirty="0" smtClean="0"/>
              <a:t>membrana,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estão </a:t>
            </a:r>
            <a:r>
              <a:rPr lang="pt-BR" sz="2400" dirty="0"/>
              <a:t>envolvidos por proteínas que </a:t>
            </a:r>
            <a:r>
              <a:rPr lang="pt-BR" sz="2400" dirty="0" smtClean="0"/>
              <a:t>permitem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a difusão (sem gasto </a:t>
            </a:r>
            <a:r>
              <a:rPr lang="pt-BR" sz="2400" dirty="0"/>
              <a:t>de </a:t>
            </a:r>
            <a:r>
              <a:rPr lang="pt-BR" sz="2400" dirty="0" smtClean="0"/>
              <a:t>energia</a:t>
            </a:r>
            <a:r>
              <a:rPr lang="pt-BR" sz="2400" dirty="0" smtClean="0"/>
              <a:t>).</a:t>
            </a: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pic>
        <p:nvPicPr>
          <p:cNvPr id="4098" name="Picture 2" descr="Coordenação Nerv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41" y="3740920"/>
            <a:ext cx="6096325" cy="30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58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POTENCIAL DE AÇÃO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8801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7644" y="1243529"/>
            <a:ext cx="11720732" cy="384952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b="1" dirty="0" smtClean="0">
                <a:solidFill>
                  <a:srgbClr val="0070C0"/>
                </a:solidFill>
              </a:rPr>
              <a:t>Despolarização produzida pelo estimulo excitatório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Potencial </a:t>
            </a:r>
            <a:r>
              <a:rPr lang="pt-BR" sz="2400" dirty="0" smtClean="0">
                <a:solidFill>
                  <a:srgbClr val="0070C0"/>
                </a:solidFill>
              </a:rPr>
              <a:t>local</a:t>
            </a:r>
            <a:r>
              <a:rPr lang="pt-BR" sz="2400" dirty="0" smtClean="0"/>
              <a:t> é a </a:t>
            </a:r>
            <a:r>
              <a:rPr lang="pt-BR" sz="2400" dirty="0" smtClean="0">
                <a:solidFill>
                  <a:srgbClr val="0070C0"/>
                </a:solidFill>
              </a:rPr>
              <a:t>mudança </a:t>
            </a:r>
            <a:r>
              <a:rPr lang="pt-BR" sz="2400" dirty="0" smtClean="0"/>
              <a:t>do potencial de repouso onde </a:t>
            </a:r>
            <a:r>
              <a:rPr lang="pt-BR" sz="2400" dirty="0" smtClean="0">
                <a:solidFill>
                  <a:srgbClr val="0070C0"/>
                </a:solidFill>
              </a:rPr>
              <a:t>qualquer </a:t>
            </a:r>
            <a:r>
              <a:rPr lang="pt-BR" sz="2400" dirty="0">
                <a:solidFill>
                  <a:srgbClr val="0070C0"/>
                </a:solidFill>
              </a:rPr>
              <a:t>estímulo </a:t>
            </a:r>
            <a:r>
              <a:rPr lang="pt-BR" sz="2400" dirty="0"/>
              <a:t>(químico, elétrico ou mecânico) </a:t>
            </a:r>
            <a:r>
              <a:rPr lang="pt-BR" sz="2400" dirty="0" smtClean="0"/>
              <a:t>permite que o </a:t>
            </a:r>
            <a:r>
              <a:rPr lang="pt-BR" sz="2400" dirty="0"/>
              <a:t>neurônio </a:t>
            </a:r>
            <a:r>
              <a:rPr lang="pt-BR" sz="2400" dirty="0" smtClean="0"/>
              <a:t>fique mais </a:t>
            </a:r>
            <a:r>
              <a:rPr lang="pt-BR" sz="2400" dirty="0">
                <a:solidFill>
                  <a:srgbClr val="0070C0"/>
                </a:solidFill>
              </a:rPr>
              <a:t>permeável ao sódio ou potássio,</a:t>
            </a:r>
            <a:r>
              <a:rPr lang="pt-BR" sz="2400" dirty="0"/>
              <a:t> </a:t>
            </a:r>
            <a:r>
              <a:rPr lang="pt-BR" sz="2400" dirty="0" smtClean="0"/>
              <a:t>mudando seu potencial </a:t>
            </a:r>
            <a:r>
              <a:rPr lang="pt-BR" sz="2400" dirty="0"/>
              <a:t>de </a:t>
            </a:r>
            <a:r>
              <a:rPr lang="pt-BR" sz="2400" dirty="0">
                <a:solidFill>
                  <a:srgbClr val="0070C0"/>
                </a:solidFill>
              </a:rPr>
              <a:t>repouso</a:t>
            </a:r>
            <a:r>
              <a:rPr lang="pt-BR" sz="2400" dirty="0"/>
              <a:t> (-</a:t>
            </a:r>
            <a:r>
              <a:rPr lang="pt-BR" sz="2400" dirty="0" smtClean="0"/>
              <a:t>70mV);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>
                <a:solidFill>
                  <a:srgbClr val="0070C0"/>
                </a:solidFill>
              </a:rPr>
              <a:t>Estímulos</a:t>
            </a:r>
            <a:r>
              <a:rPr lang="pt-BR" sz="2400" dirty="0"/>
              <a:t> excitatórios </a:t>
            </a:r>
            <a:r>
              <a:rPr lang="pt-BR" sz="2400" dirty="0">
                <a:solidFill>
                  <a:srgbClr val="0070C0"/>
                </a:solidFill>
              </a:rPr>
              <a:t>abrem canais de </a:t>
            </a:r>
            <a:r>
              <a:rPr lang="pt-BR" sz="2400" dirty="0" smtClean="0">
                <a:solidFill>
                  <a:srgbClr val="0070C0"/>
                </a:solidFill>
              </a:rPr>
              <a:t>sódio/potássio</a:t>
            </a:r>
            <a:r>
              <a:rPr lang="pt-BR" sz="2400" dirty="0"/>
              <a:t>, formados por proteínas que estão embebidas na membrana, permitindo a entrada do íon Na+ na célula. </a:t>
            </a: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Esta </a:t>
            </a:r>
            <a:r>
              <a:rPr lang="pt-BR" sz="2400" dirty="0">
                <a:solidFill>
                  <a:srgbClr val="0070C0"/>
                </a:solidFill>
              </a:rPr>
              <a:t>passagem</a:t>
            </a:r>
            <a:r>
              <a:rPr lang="pt-BR" sz="2400" dirty="0"/>
              <a:t> de Na+ para dentro da célula produz um potencial de membrana menos negativo o que é conhecido como </a:t>
            </a:r>
            <a:r>
              <a:rPr lang="pt-BR" sz="2400" dirty="0">
                <a:solidFill>
                  <a:srgbClr val="0070C0"/>
                </a:solidFill>
              </a:rPr>
              <a:t>despolarização</a:t>
            </a:r>
            <a:r>
              <a:rPr lang="pt-BR" sz="2400" dirty="0"/>
              <a:t>.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59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POTENCIAL DE AÇÃO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456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8"/>
          <p:cNvSpPr txBox="1">
            <a:spLocks noChangeArrowheads="1"/>
          </p:cNvSpPr>
          <p:nvPr/>
        </p:nvSpPr>
        <p:spPr bwMode="auto">
          <a:xfrm>
            <a:off x="217712" y="1229646"/>
            <a:ext cx="714973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É dividido </a:t>
            </a:r>
            <a:r>
              <a:rPr lang="pt-BR" altLang="pt-BR" sz="2400" dirty="0"/>
              <a:t>em 4 lobos que correspondem aos ossos sobrejacentes do crânio</a:t>
            </a:r>
            <a:r>
              <a:rPr lang="pt-BR" altLang="pt-BR" sz="2400" dirty="0" smtClean="0"/>
              <a:t>:</a:t>
            </a:r>
          </a:p>
          <a:p>
            <a:pPr algn="just" eaLnBrk="1" hangingPunct="1"/>
            <a:endParaRPr lang="pt-BR" altLang="pt-BR" sz="2400" dirty="0" smtClean="0"/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O </a:t>
            </a:r>
            <a:r>
              <a:rPr lang="pt-BR" altLang="pt-BR" sz="2400" dirty="0"/>
              <a:t>lobo </a:t>
            </a:r>
            <a:r>
              <a:rPr lang="pt-BR" altLang="pt-BR" sz="2400" dirty="0" smtClean="0"/>
              <a:t>frontal: especializado </a:t>
            </a:r>
            <a:r>
              <a:rPr lang="pt-BR" altLang="pt-BR" sz="2400" dirty="0"/>
              <a:t>em atividade motora, personalidade e fala; </a:t>
            </a:r>
            <a:endParaRPr lang="pt-BR" altLang="pt-BR" sz="2400" dirty="0" smtClean="0"/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O </a:t>
            </a:r>
            <a:r>
              <a:rPr lang="pt-BR" altLang="pt-BR" sz="2400" dirty="0"/>
              <a:t>lobo </a:t>
            </a:r>
            <a:r>
              <a:rPr lang="pt-BR" altLang="pt-BR" sz="2400" dirty="0" smtClean="0"/>
              <a:t>parietal: </a:t>
            </a:r>
            <a:r>
              <a:rPr lang="pt-BR" altLang="pt-BR" sz="2400" dirty="0" smtClean="0"/>
              <a:t>linguagem</a:t>
            </a:r>
            <a:r>
              <a:rPr lang="pt-BR" altLang="pt-BR" sz="2400" dirty="0"/>
              <a:t>, </a:t>
            </a:r>
            <a:r>
              <a:rPr lang="pt-BR" altLang="pt-BR" sz="2400" dirty="0" smtClean="0"/>
              <a:t>temperatura</a:t>
            </a:r>
            <a:r>
              <a:rPr lang="pt-BR" altLang="pt-BR" sz="2400" dirty="0"/>
              <a:t>, </a:t>
            </a:r>
            <a:r>
              <a:rPr lang="pt-BR" altLang="pt-BR" sz="2400" dirty="0" smtClean="0"/>
              <a:t>pressão </a:t>
            </a:r>
            <a:r>
              <a:rPr lang="pt-BR" altLang="pt-BR" sz="2400" dirty="0"/>
              <a:t>e </a:t>
            </a:r>
            <a:r>
              <a:rPr lang="pt-BR" altLang="pt-BR" sz="2400" dirty="0" smtClean="0"/>
              <a:t>toque </a:t>
            </a:r>
            <a:r>
              <a:rPr lang="pt-BR" altLang="pt-BR" sz="2400" dirty="0"/>
              <a:t>são interpretados</a:t>
            </a:r>
            <a:r>
              <a:rPr lang="pt-BR" altLang="pt-BR" sz="2400" dirty="0" smtClean="0"/>
              <a:t>;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O </a:t>
            </a:r>
            <a:r>
              <a:rPr lang="pt-BR" altLang="pt-BR" sz="2400" dirty="0"/>
              <a:t>lobo temporal contém centros para audição, olfato e entrada de </a:t>
            </a:r>
            <a:r>
              <a:rPr lang="pt-BR" altLang="pt-BR" sz="2400" dirty="0" smtClean="0"/>
              <a:t>linguagem; 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L</a:t>
            </a:r>
            <a:r>
              <a:rPr lang="pt-BR" altLang="pt-BR" sz="2400" dirty="0" smtClean="0"/>
              <a:t>obo occipital, </a:t>
            </a:r>
            <a:r>
              <a:rPr lang="pt-BR" altLang="pt-BR" sz="2400" dirty="0"/>
              <a:t>especializado em visão.</a:t>
            </a:r>
            <a:endParaRPr lang="en-US" altLang="pt-BR" sz="2400" dirty="0"/>
          </a:p>
        </p:txBody>
      </p:sp>
      <p:pic>
        <p:nvPicPr>
          <p:cNvPr id="12294" name="Picture 2" descr="http://www.medical-look.com/systems_images/Cerebrum_Lob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r="2400" b="5038"/>
          <a:stretch>
            <a:fillRect/>
          </a:stretch>
        </p:blipFill>
        <p:spPr bwMode="auto">
          <a:xfrm>
            <a:off x="7626669" y="1446161"/>
            <a:ext cx="437409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6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1638299" y="541930"/>
            <a:ext cx="8991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i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Cérebro </a:t>
            </a:r>
            <a:r>
              <a:rPr lang="pt-BR" sz="3200" i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 </a:t>
            </a:r>
            <a:endParaRPr lang="en-US" sz="3200" i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SISTEMA NERVOSO CENTRAL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5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68" y="1433740"/>
            <a:ext cx="11223171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Esta despolarização causa um fluxo de corrente elétrica. </a:t>
            </a: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Se </a:t>
            </a:r>
            <a:r>
              <a:rPr lang="pt-BR" sz="2400" dirty="0"/>
              <a:t>a despolarização da membrana for de 15mV (o que significa uma alteração do potencial de repouso para -55mV), a despolarização será apenas </a:t>
            </a:r>
            <a:r>
              <a:rPr lang="pt-BR" sz="2400" dirty="0" smtClean="0"/>
              <a:t>local;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Quando </a:t>
            </a:r>
            <a:r>
              <a:rPr lang="pt-BR" sz="2400" dirty="0"/>
              <a:t>a despolarização ultrapassa -55mV, a membrana alcança um ponto crítico chamado </a:t>
            </a:r>
            <a:r>
              <a:rPr lang="pt-BR" sz="2400" b="1" dirty="0"/>
              <a:t>"nível de disparo"</a:t>
            </a:r>
            <a:r>
              <a:rPr lang="pt-BR" sz="2400" dirty="0"/>
              <a:t>, o que resulta uma </a:t>
            </a:r>
            <a:r>
              <a:rPr lang="pt-BR" sz="2400" b="1" dirty="0"/>
              <a:t>onda de despolarização</a:t>
            </a:r>
            <a:r>
              <a:rPr lang="pt-BR" sz="2400" dirty="0"/>
              <a:t>, que se espalha ao longo do axônio.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60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POTENCIAL DE AÇÃO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 descr="Esta maravilhosa máquina que nos faz humanos: Princípios do funcionamento  do sistema nervoso- um texto para educadores-por Elisabete Castelon  Konkiewitz – NEUROCIÊNCIAS EM DEB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42" y="3689860"/>
            <a:ext cx="4042153" cy="30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966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6573" y="1453430"/>
            <a:ext cx="63746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• O </a:t>
            </a:r>
            <a:r>
              <a:rPr lang="pt-BR" sz="2400" dirty="0">
                <a:solidFill>
                  <a:srgbClr val="0070C0"/>
                </a:solidFill>
              </a:rPr>
              <a:t>gradiente eletroquímico </a:t>
            </a:r>
            <a:r>
              <a:rPr lang="pt-BR" sz="2400" dirty="0"/>
              <a:t>estabelecido é chamado de </a:t>
            </a:r>
            <a:r>
              <a:rPr lang="pt-BR" sz="2400" dirty="0">
                <a:solidFill>
                  <a:srgbClr val="0070C0"/>
                </a:solidFill>
              </a:rPr>
              <a:t>impulso nervoso </a:t>
            </a:r>
            <a:r>
              <a:rPr lang="pt-BR" sz="2400" dirty="0"/>
              <a:t>ou </a:t>
            </a:r>
            <a:r>
              <a:rPr lang="pt-BR" sz="2400" dirty="0">
                <a:solidFill>
                  <a:srgbClr val="0070C0"/>
                </a:solidFill>
              </a:rPr>
              <a:t>potencial</a:t>
            </a:r>
            <a:r>
              <a:rPr lang="pt-BR" sz="2400" dirty="0"/>
              <a:t> de </a:t>
            </a:r>
            <a:r>
              <a:rPr lang="pt-BR" sz="2400" dirty="0" smtClean="0"/>
              <a:t>ação;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• </a:t>
            </a:r>
            <a:r>
              <a:rPr lang="pt-BR" sz="2400" dirty="0" smtClean="0"/>
              <a:t>Quando </a:t>
            </a:r>
            <a:r>
              <a:rPr lang="pt-BR" sz="2400" dirty="0"/>
              <a:t>o nível de disparo é alcançado, um potencial de ação explosivo </a:t>
            </a:r>
            <a:r>
              <a:rPr lang="pt-BR" sz="2400" dirty="0" smtClean="0"/>
              <a:t>ocorre a </a:t>
            </a:r>
            <a:r>
              <a:rPr lang="pt-BR" sz="2400" dirty="0"/>
              <a:t>membrana do neurônio </a:t>
            </a:r>
            <a:r>
              <a:rPr lang="pt-BR" sz="2400" dirty="0" smtClean="0"/>
              <a:t>rapidamente </a:t>
            </a:r>
            <a:r>
              <a:rPr lang="pt-BR" sz="2400" dirty="0"/>
              <a:t>alcança o </a:t>
            </a:r>
            <a:r>
              <a:rPr lang="pt-BR" sz="2400" dirty="0">
                <a:solidFill>
                  <a:srgbClr val="0070C0"/>
                </a:solidFill>
              </a:rPr>
              <a:t>potencial "zero"</a:t>
            </a:r>
            <a:r>
              <a:rPr lang="pt-BR" sz="2400" dirty="0"/>
              <a:t> e sobe para </a:t>
            </a:r>
            <a:r>
              <a:rPr lang="pt-BR" sz="2400" dirty="0">
                <a:solidFill>
                  <a:srgbClr val="0070C0"/>
                </a:solidFill>
              </a:rPr>
              <a:t>+</a:t>
            </a:r>
            <a:r>
              <a:rPr lang="pt-BR" sz="2400" dirty="0" smtClean="0">
                <a:solidFill>
                  <a:srgbClr val="0070C0"/>
                </a:solidFill>
              </a:rPr>
              <a:t>35mV</a:t>
            </a:r>
            <a:r>
              <a:rPr lang="pt-BR" sz="2400" dirty="0" smtClean="0"/>
              <a:t>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• </a:t>
            </a:r>
            <a:r>
              <a:rPr lang="pt-BR" sz="2400" dirty="0" smtClean="0"/>
              <a:t>Ocorre </a:t>
            </a:r>
            <a:r>
              <a:rPr lang="pt-BR" sz="2400" dirty="0"/>
              <a:t>uma </a:t>
            </a:r>
            <a:r>
              <a:rPr lang="pt-BR" sz="2400" dirty="0">
                <a:solidFill>
                  <a:srgbClr val="0070C0"/>
                </a:solidFill>
              </a:rPr>
              <a:t>"inversão </a:t>
            </a:r>
            <a:r>
              <a:rPr lang="pt-BR" sz="2400" dirty="0" smtClean="0">
                <a:solidFill>
                  <a:srgbClr val="0070C0"/>
                </a:solidFill>
              </a:rPr>
              <a:t>momentânea </a:t>
            </a:r>
            <a:r>
              <a:rPr lang="pt-BR" sz="2400" dirty="0">
                <a:solidFill>
                  <a:srgbClr val="0070C0"/>
                </a:solidFill>
              </a:rPr>
              <a:t>da polaridade"</a:t>
            </a:r>
            <a:r>
              <a:rPr lang="pt-BR" sz="2400" dirty="0"/>
              <a:t>, ou seja, o lado </a:t>
            </a:r>
            <a:r>
              <a:rPr lang="pt-BR" sz="2400" dirty="0">
                <a:solidFill>
                  <a:srgbClr val="0070C0"/>
                </a:solidFill>
              </a:rPr>
              <a:t>interno da membrana </a:t>
            </a:r>
            <a:r>
              <a:rPr lang="pt-BR" sz="2400" dirty="0"/>
              <a:t>tem uma </a:t>
            </a:r>
            <a:r>
              <a:rPr lang="pt-BR" sz="2400" dirty="0">
                <a:solidFill>
                  <a:srgbClr val="0070C0"/>
                </a:solidFill>
              </a:rPr>
              <a:t>carga positiva</a:t>
            </a:r>
            <a:r>
              <a:rPr lang="pt-BR" sz="2400" dirty="0"/>
              <a:t>, comparada a membrana </a:t>
            </a:r>
            <a:r>
              <a:rPr lang="pt-BR" sz="2400" dirty="0" smtClean="0"/>
              <a:t>adjacente e esse </a:t>
            </a:r>
            <a:r>
              <a:rPr lang="pt-BR" sz="2400" dirty="0"/>
              <a:t>aumento rápido no potencial de ação é chamado de </a:t>
            </a:r>
            <a:r>
              <a:rPr lang="pt-BR" sz="2400" dirty="0" err="1">
                <a:solidFill>
                  <a:srgbClr val="0070C0"/>
                </a:solidFill>
              </a:rPr>
              <a:t>spike</a:t>
            </a:r>
            <a:r>
              <a:rPr lang="pt-BR" sz="2400" dirty="0"/>
              <a:t>. 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7184571" y="1453430"/>
            <a:ext cx="4702629" cy="5404570"/>
            <a:chOff x="7184571" y="1453430"/>
            <a:chExt cx="4702629" cy="540457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7348" y="1453430"/>
              <a:ext cx="4666789" cy="540457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7184571" y="5277394"/>
              <a:ext cx="4702629" cy="1580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Retângulo 8"/>
          <p:cNvSpPr/>
          <p:nvPr/>
        </p:nvSpPr>
        <p:spPr>
          <a:xfrm>
            <a:off x="7621005" y="5632158"/>
            <a:ext cx="4288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Quando </a:t>
            </a:r>
            <a:r>
              <a:rPr lang="pt-BR" b="1" dirty="0"/>
              <a:t>o axônio </a:t>
            </a:r>
            <a:r>
              <a:rPr lang="pt-BR" b="1" dirty="0">
                <a:solidFill>
                  <a:srgbClr val="0070C0"/>
                </a:solidFill>
              </a:rPr>
              <a:t>despolariza</a:t>
            </a:r>
            <a:r>
              <a:rPr lang="pt-BR" b="1" dirty="0"/>
              <a:t> para -55mV, </a:t>
            </a:r>
            <a:r>
              <a:rPr lang="pt-BR" b="1" dirty="0" smtClean="0"/>
              <a:t>é </a:t>
            </a:r>
            <a:r>
              <a:rPr lang="pt-BR" b="1" dirty="0" smtClean="0">
                <a:solidFill>
                  <a:srgbClr val="0070C0"/>
                </a:solidFill>
              </a:rPr>
              <a:t>gerado</a:t>
            </a:r>
            <a:r>
              <a:rPr lang="pt-BR" b="1" dirty="0" smtClean="0"/>
              <a:t> um </a:t>
            </a:r>
            <a:r>
              <a:rPr lang="pt-BR" b="1" dirty="0"/>
              <a:t>potencial de </a:t>
            </a:r>
            <a:r>
              <a:rPr lang="pt-BR" b="1" dirty="0" smtClean="0">
                <a:solidFill>
                  <a:srgbClr val="0070C0"/>
                </a:solidFill>
              </a:rPr>
              <a:t>ação</a:t>
            </a:r>
            <a:r>
              <a:rPr lang="pt-BR" b="1" dirty="0" smtClean="0"/>
              <a:t>. </a:t>
            </a:r>
            <a:endParaRPr lang="pt-BR" b="1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61</a:t>
            </a:fld>
            <a:endParaRPr lang="pt-BR"/>
          </a:p>
        </p:txBody>
      </p:sp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POTENCIAL DE AÇÃO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6675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9007" y="966652"/>
            <a:ext cx="11612880" cy="564315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pt-BR" sz="2400" b="1" dirty="0" smtClean="0">
                <a:solidFill>
                  <a:srgbClr val="0070C0"/>
                </a:solidFill>
              </a:rPr>
              <a:t>Resumindo, potencial </a:t>
            </a:r>
            <a:r>
              <a:rPr lang="pt-BR" sz="2400" b="1" dirty="0">
                <a:solidFill>
                  <a:srgbClr val="0070C0"/>
                </a:solidFill>
              </a:rPr>
              <a:t>de ação é: </a:t>
            </a:r>
            <a:endParaRPr lang="pt-BR" sz="24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b="1" dirty="0">
              <a:solidFill>
                <a:srgbClr val="0070C0"/>
              </a:solidFill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pt-BR" sz="2400" dirty="0" smtClean="0"/>
              <a:t>Uma </a:t>
            </a:r>
            <a:r>
              <a:rPr lang="pt-BR" sz="2400" dirty="0">
                <a:solidFill>
                  <a:srgbClr val="0070C0"/>
                </a:solidFill>
              </a:rPr>
              <a:t>corrente elétrica </a:t>
            </a:r>
            <a:r>
              <a:rPr lang="pt-BR" sz="2400" dirty="0"/>
              <a:t>forte suficiente para causar uma </a:t>
            </a:r>
            <a:r>
              <a:rPr lang="pt-BR" sz="2400" dirty="0">
                <a:solidFill>
                  <a:srgbClr val="0070C0"/>
                </a:solidFill>
              </a:rPr>
              <a:t>mudança no potencial </a:t>
            </a:r>
            <a:r>
              <a:rPr lang="pt-BR" sz="2400" dirty="0"/>
              <a:t>de </a:t>
            </a:r>
            <a:r>
              <a:rPr lang="pt-BR" sz="2400" dirty="0" smtClean="0"/>
              <a:t>repouso e </a:t>
            </a:r>
            <a:r>
              <a:rPr lang="pt-BR" sz="2400" dirty="0" smtClean="0">
                <a:solidFill>
                  <a:srgbClr val="0070C0"/>
                </a:solidFill>
              </a:rPr>
              <a:t>produzir</a:t>
            </a:r>
            <a:r>
              <a:rPr lang="pt-BR" sz="2400" dirty="0" smtClean="0"/>
              <a:t> </a:t>
            </a:r>
            <a:r>
              <a:rPr lang="pt-BR" sz="2400" dirty="0"/>
              <a:t>impulso </a:t>
            </a:r>
            <a:r>
              <a:rPr lang="pt-BR" sz="2400" dirty="0" smtClean="0"/>
              <a:t>nervoso;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pt-BR" sz="24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2</a:t>
            </a:r>
            <a:r>
              <a:rPr lang="pt-BR" sz="2400" dirty="0"/>
              <a:t>) </a:t>
            </a:r>
            <a:r>
              <a:rPr lang="pt-BR" sz="2400" dirty="0" smtClean="0"/>
              <a:t>É </a:t>
            </a:r>
            <a:r>
              <a:rPr lang="pt-BR" sz="2400" dirty="0" smtClean="0">
                <a:solidFill>
                  <a:srgbClr val="0070C0"/>
                </a:solidFill>
              </a:rPr>
              <a:t>constante</a:t>
            </a:r>
            <a:r>
              <a:rPr lang="pt-BR" sz="2400" dirty="0" smtClean="0"/>
              <a:t> a velocidade e amplitude do </a:t>
            </a:r>
            <a:r>
              <a:rPr lang="pt-BR" sz="2400" dirty="0">
                <a:solidFill>
                  <a:srgbClr val="0070C0"/>
                </a:solidFill>
              </a:rPr>
              <a:t>impulso</a:t>
            </a:r>
            <a:r>
              <a:rPr lang="pt-BR" sz="2400" dirty="0"/>
              <a:t> nervoso </a:t>
            </a:r>
            <a:r>
              <a:rPr lang="pt-BR" sz="2400" dirty="0" smtClean="0"/>
              <a:t>movida ao </a:t>
            </a:r>
            <a:r>
              <a:rPr lang="pt-BR" sz="2400" dirty="0"/>
              <a:t>longo do </a:t>
            </a:r>
            <a:r>
              <a:rPr lang="pt-BR" sz="2400" dirty="0" smtClean="0">
                <a:solidFill>
                  <a:srgbClr val="0070C0"/>
                </a:solidFill>
              </a:rPr>
              <a:t>axônio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/>
              <a:t>3) </a:t>
            </a:r>
            <a:r>
              <a:rPr lang="pt-BR" sz="2400" dirty="0" smtClean="0"/>
              <a:t>Quando a </a:t>
            </a:r>
            <a:r>
              <a:rPr lang="pt-BR" sz="2400" dirty="0" smtClean="0">
                <a:solidFill>
                  <a:srgbClr val="0070C0"/>
                </a:solidFill>
              </a:rPr>
              <a:t>onda</a:t>
            </a:r>
            <a:r>
              <a:rPr lang="pt-BR" sz="2400" dirty="0" smtClean="0"/>
              <a:t> </a:t>
            </a:r>
            <a:r>
              <a:rPr lang="pt-BR" sz="2400" dirty="0"/>
              <a:t>de </a:t>
            </a:r>
            <a:r>
              <a:rPr lang="pt-BR" sz="2400" dirty="0">
                <a:solidFill>
                  <a:srgbClr val="0070C0"/>
                </a:solidFill>
              </a:rPr>
              <a:t>despolarização</a:t>
            </a:r>
            <a:r>
              <a:rPr lang="pt-BR" sz="2400" dirty="0"/>
              <a:t> se desloca ao </a:t>
            </a:r>
            <a:r>
              <a:rPr lang="pt-BR" sz="2400" dirty="0">
                <a:solidFill>
                  <a:srgbClr val="0070C0"/>
                </a:solidFill>
              </a:rPr>
              <a:t>longo do axônio</a:t>
            </a:r>
            <a:r>
              <a:rPr lang="pt-BR" sz="2400" dirty="0"/>
              <a:t>, o estado de </a:t>
            </a:r>
            <a:r>
              <a:rPr lang="pt-BR" sz="2400" dirty="0">
                <a:solidFill>
                  <a:srgbClr val="0070C0"/>
                </a:solidFill>
              </a:rPr>
              <a:t>polarização</a:t>
            </a:r>
            <a:r>
              <a:rPr lang="pt-BR" sz="2400" dirty="0"/>
              <a:t> de repouso é rapidamente </a:t>
            </a:r>
            <a:r>
              <a:rPr lang="pt-BR" sz="2400" dirty="0" smtClean="0">
                <a:solidFill>
                  <a:srgbClr val="0070C0"/>
                </a:solidFill>
              </a:rPr>
              <a:t>restabelecido</a:t>
            </a:r>
            <a:r>
              <a:rPr lang="pt-BR" sz="2400" dirty="0" smtClean="0"/>
              <a:t> (</a:t>
            </a:r>
            <a:r>
              <a:rPr lang="pt-BR" sz="2400" dirty="0" smtClean="0">
                <a:solidFill>
                  <a:srgbClr val="0070C0"/>
                </a:solidFill>
              </a:rPr>
              <a:t>membrana </a:t>
            </a:r>
            <a:r>
              <a:rPr lang="pt-BR" sz="2400" dirty="0">
                <a:solidFill>
                  <a:srgbClr val="0070C0"/>
                </a:solidFill>
              </a:rPr>
              <a:t>é </a:t>
            </a:r>
            <a:r>
              <a:rPr lang="pt-BR" sz="2400" dirty="0" err="1" smtClean="0">
                <a:solidFill>
                  <a:srgbClr val="0070C0"/>
                </a:solidFill>
              </a:rPr>
              <a:t>repolarizada</a:t>
            </a:r>
            <a:r>
              <a:rPr lang="pt-BR" sz="2400" dirty="0" smtClean="0"/>
              <a:t>) e os canais </a:t>
            </a:r>
            <a:r>
              <a:rPr lang="pt-BR" sz="2400" dirty="0"/>
              <a:t>de Na+ se </a:t>
            </a:r>
            <a:r>
              <a:rPr lang="pt-BR" sz="2400" dirty="0">
                <a:solidFill>
                  <a:srgbClr val="0070C0"/>
                </a:solidFill>
              </a:rPr>
              <a:t>fecham</a:t>
            </a:r>
            <a:r>
              <a:rPr lang="pt-BR" sz="2400" dirty="0"/>
              <a:t> e </a:t>
            </a:r>
            <a:r>
              <a:rPr lang="pt-BR" sz="2400" dirty="0">
                <a:solidFill>
                  <a:srgbClr val="0070C0"/>
                </a:solidFill>
              </a:rPr>
              <a:t>não há </a:t>
            </a:r>
            <a:r>
              <a:rPr lang="pt-BR" sz="2400" dirty="0"/>
              <a:t>mais </a:t>
            </a:r>
            <a:r>
              <a:rPr lang="pt-BR" sz="2400" dirty="0">
                <a:solidFill>
                  <a:srgbClr val="0070C0"/>
                </a:solidFill>
              </a:rPr>
              <a:t>entrada de Na+ </a:t>
            </a:r>
            <a:r>
              <a:rPr lang="pt-BR" sz="2400" dirty="0"/>
              <a:t>na célula </a:t>
            </a:r>
            <a:r>
              <a:rPr lang="pt-BR" sz="2400" dirty="0">
                <a:solidFill>
                  <a:srgbClr val="0070C0"/>
                </a:solidFill>
              </a:rPr>
              <a:t>até a </a:t>
            </a:r>
            <a:r>
              <a:rPr lang="pt-BR" sz="2400" dirty="0" err="1">
                <a:solidFill>
                  <a:srgbClr val="0070C0"/>
                </a:solidFill>
              </a:rPr>
              <a:t>repolarização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da membrana - período </a:t>
            </a:r>
            <a:r>
              <a:rPr lang="pt-BR" sz="2400" dirty="0">
                <a:solidFill>
                  <a:srgbClr val="0070C0"/>
                </a:solidFill>
              </a:rPr>
              <a:t>refratário</a:t>
            </a:r>
            <a:r>
              <a:rPr lang="pt-BR" sz="2400" dirty="0" smtClean="0"/>
              <a:t>. </a:t>
            </a:r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62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POTENCIAL DE AÇÃO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36992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0572" y="1552455"/>
            <a:ext cx="5714204" cy="267181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>
                <a:solidFill>
                  <a:srgbClr val="0070C0"/>
                </a:solidFill>
              </a:rPr>
              <a:t>Resumindo, potencial de ação é: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4</a:t>
            </a:r>
            <a:r>
              <a:rPr lang="pt-BR" sz="2400" dirty="0"/>
              <a:t>) </a:t>
            </a:r>
            <a:r>
              <a:rPr lang="pt-BR" sz="2400" dirty="0" smtClean="0"/>
              <a:t>Ocorre a </a:t>
            </a:r>
            <a:r>
              <a:rPr lang="pt-BR" sz="2400" dirty="0" smtClean="0">
                <a:solidFill>
                  <a:srgbClr val="0070C0"/>
                </a:solidFill>
              </a:rPr>
              <a:t>abertura dos canais de potássio </a:t>
            </a:r>
            <a:r>
              <a:rPr lang="pt-BR" sz="2400" dirty="0" smtClean="0"/>
              <a:t>(que saem) e o </a:t>
            </a:r>
            <a:r>
              <a:rPr lang="pt-BR" sz="2400" dirty="0" smtClean="0">
                <a:solidFill>
                  <a:srgbClr val="0070C0"/>
                </a:solidFill>
              </a:rPr>
              <a:t>fechamento dos canais de sódio</a:t>
            </a:r>
            <a:r>
              <a:rPr lang="pt-BR" sz="2400" dirty="0" smtClean="0"/>
              <a:t>, simultaneamente e essa redução de íons </a:t>
            </a:r>
            <a:r>
              <a:rPr lang="pt-BR" sz="2400" dirty="0"/>
              <a:t>positivos dentro da </a:t>
            </a:r>
            <a:r>
              <a:rPr lang="pt-BR" sz="2400" dirty="0" smtClean="0"/>
              <a:t>célula, </a:t>
            </a:r>
            <a:r>
              <a:rPr lang="pt-BR" sz="2400" dirty="0" smtClean="0">
                <a:solidFill>
                  <a:srgbClr val="0070C0"/>
                </a:solidFill>
              </a:rPr>
              <a:t>resulta </a:t>
            </a:r>
            <a:r>
              <a:rPr lang="pt-BR" sz="2400" dirty="0" err="1" smtClean="0">
                <a:solidFill>
                  <a:srgbClr val="0070C0"/>
                </a:solidFill>
              </a:rPr>
              <a:t>repolarização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5) </a:t>
            </a:r>
            <a:r>
              <a:rPr lang="pt-BR" sz="2400" dirty="0" smtClean="0"/>
              <a:t>O </a:t>
            </a:r>
            <a:r>
              <a:rPr lang="pt-BR" sz="2400" dirty="0">
                <a:solidFill>
                  <a:srgbClr val="0070C0"/>
                </a:solidFill>
              </a:rPr>
              <a:t>potencial de repouso </a:t>
            </a:r>
            <a:r>
              <a:rPr lang="pt-BR" sz="2400" dirty="0"/>
              <a:t>só </a:t>
            </a:r>
            <a:r>
              <a:rPr lang="pt-BR" sz="2400" dirty="0" smtClean="0"/>
              <a:t>é </a:t>
            </a:r>
            <a:r>
              <a:rPr lang="pt-BR" sz="2400" dirty="0">
                <a:solidFill>
                  <a:srgbClr val="0070C0"/>
                </a:solidFill>
              </a:rPr>
              <a:t>alcançado</a:t>
            </a:r>
            <a:r>
              <a:rPr lang="pt-BR" sz="2400" dirty="0"/>
              <a:t> com o auxílio da </a:t>
            </a:r>
            <a:r>
              <a:rPr lang="pt-BR" sz="2400" dirty="0">
                <a:solidFill>
                  <a:srgbClr val="0070C0"/>
                </a:solidFill>
              </a:rPr>
              <a:t>bomba de sódio e potássio</a:t>
            </a:r>
            <a:r>
              <a:rPr lang="pt-BR" sz="2400" dirty="0"/>
              <a:t>, que transporta ativamente </a:t>
            </a:r>
            <a:r>
              <a:rPr lang="pt-BR" sz="2400" dirty="0" smtClean="0"/>
              <a:t>excesso </a:t>
            </a:r>
            <a:r>
              <a:rPr lang="pt-BR" sz="2400" dirty="0"/>
              <a:t>de sódio para </a:t>
            </a:r>
            <a:r>
              <a:rPr lang="pt-BR" sz="2400" dirty="0">
                <a:solidFill>
                  <a:srgbClr val="0070C0"/>
                </a:solidFill>
              </a:rPr>
              <a:t>fora do </a:t>
            </a:r>
            <a:r>
              <a:rPr lang="pt-BR" sz="2400" dirty="0" smtClean="0">
                <a:solidFill>
                  <a:srgbClr val="0070C0"/>
                </a:solidFill>
              </a:rPr>
              <a:t>neurônio</a:t>
            </a:r>
            <a:r>
              <a:rPr lang="pt-BR" sz="2400" dirty="0"/>
              <a:t>.</a:t>
            </a:r>
            <a:endParaRPr lang="pt-BR" sz="24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63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POTENCIAL DE AÇÃO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2" name="Picture 2" descr="Potencial de A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69" y="1730665"/>
            <a:ext cx="5628249" cy="422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879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65" y="3579105"/>
            <a:ext cx="7003223" cy="308137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55382" y="6379872"/>
            <a:ext cx="942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Condução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de um potencial de ação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saltatório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, que "salta" de um nódulo de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Ranvier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 para o próximo.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79280" y="911168"/>
            <a:ext cx="1171520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70C0"/>
                </a:solidFill>
              </a:rPr>
              <a:t>Resumindo, potencial de ação é: </a:t>
            </a:r>
            <a:endParaRPr lang="pt-BR" sz="2400" b="1" dirty="0" smtClean="0">
              <a:solidFill>
                <a:srgbClr val="0070C0"/>
              </a:solidFill>
            </a:endParaRPr>
          </a:p>
          <a:p>
            <a:pPr algn="just"/>
            <a:endParaRPr lang="pt-BR" sz="1200" b="1" dirty="0">
              <a:solidFill>
                <a:srgbClr val="0070C0"/>
              </a:solidFill>
            </a:endParaRPr>
          </a:p>
          <a:p>
            <a:pPr algn="just"/>
            <a:r>
              <a:rPr lang="pt-BR" sz="2400" dirty="0" smtClean="0"/>
              <a:t>• A </a:t>
            </a:r>
            <a:r>
              <a:rPr lang="pt-BR" sz="2400" dirty="0" smtClean="0">
                <a:solidFill>
                  <a:srgbClr val="0070C0"/>
                </a:solidFill>
              </a:rPr>
              <a:t>transmissão</a:t>
            </a:r>
            <a:r>
              <a:rPr lang="pt-BR" sz="2400" dirty="0" smtClean="0"/>
              <a:t> da informação/potencial de </a:t>
            </a:r>
            <a:r>
              <a:rPr lang="pt-BR" sz="2400" dirty="0" smtClean="0">
                <a:solidFill>
                  <a:srgbClr val="0070C0"/>
                </a:solidFill>
              </a:rPr>
              <a:t>ação ao </a:t>
            </a:r>
            <a:r>
              <a:rPr lang="pt-BR" sz="2400" dirty="0">
                <a:solidFill>
                  <a:srgbClr val="0070C0"/>
                </a:solidFill>
              </a:rPr>
              <a:t>longo dos axônios </a:t>
            </a:r>
            <a:r>
              <a:rPr lang="pt-BR" sz="2400" dirty="0" smtClean="0"/>
              <a:t>nos </a:t>
            </a:r>
            <a:r>
              <a:rPr lang="pt-BR" sz="2400" dirty="0"/>
              <a:t>neurônios </a:t>
            </a:r>
            <a:r>
              <a:rPr lang="pt-BR" sz="2400" dirty="0" smtClean="0"/>
              <a:t>mielinizados ocorre </a:t>
            </a:r>
            <a:r>
              <a:rPr lang="pt-BR" sz="2400" dirty="0"/>
              <a:t>nos </a:t>
            </a:r>
            <a:r>
              <a:rPr lang="pt-BR" sz="2400" dirty="0">
                <a:solidFill>
                  <a:srgbClr val="0070C0"/>
                </a:solidFill>
              </a:rPr>
              <a:t>nódulos de </a:t>
            </a:r>
            <a:r>
              <a:rPr lang="pt-BR" sz="2400" dirty="0" err="1" smtClean="0">
                <a:solidFill>
                  <a:srgbClr val="0070C0"/>
                </a:solidFill>
              </a:rPr>
              <a:t>Ranvier</a:t>
            </a:r>
            <a:r>
              <a:rPr lang="pt-BR" sz="2400" dirty="0"/>
              <a:t>;</a:t>
            </a:r>
            <a:endParaRPr lang="pt-BR" sz="2400" dirty="0" smtClean="0"/>
          </a:p>
          <a:p>
            <a:pPr algn="just"/>
            <a:endParaRPr lang="pt-BR" sz="1400" dirty="0"/>
          </a:p>
          <a:p>
            <a:pPr algn="just"/>
            <a:r>
              <a:rPr lang="pt-BR" sz="2400" dirty="0"/>
              <a:t>• </a:t>
            </a:r>
            <a:r>
              <a:rPr lang="pt-BR" sz="2400" dirty="0" smtClean="0"/>
              <a:t>Assim</a:t>
            </a:r>
            <a:r>
              <a:rPr lang="pt-BR" sz="2400" dirty="0"/>
              <a:t>, o potencial de ação "salta" de um nódulo de </a:t>
            </a:r>
            <a:r>
              <a:rPr lang="pt-BR" sz="2400" dirty="0" err="1"/>
              <a:t>Ranvier</a:t>
            </a:r>
            <a:r>
              <a:rPr lang="pt-BR" sz="2400" dirty="0"/>
              <a:t> para o seguinte - </a:t>
            </a:r>
            <a:r>
              <a:rPr lang="pt-BR" sz="2400" dirty="0">
                <a:solidFill>
                  <a:srgbClr val="0070C0"/>
                </a:solidFill>
              </a:rPr>
              <a:t>condução </a:t>
            </a:r>
            <a:r>
              <a:rPr lang="pt-BR" sz="2400" dirty="0" err="1">
                <a:solidFill>
                  <a:srgbClr val="0070C0"/>
                </a:solidFill>
              </a:rPr>
              <a:t>saltatória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(é uma condução mais rápida e com menos gasto de energia).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64</a:t>
            </a:fld>
            <a:endParaRPr lang="pt-BR"/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POTENCIAL DE AÇÃO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4676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3907" y="1079195"/>
            <a:ext cx="11721737" cy="244445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b="1" dirty="0" smtClean="0">
                <a:solidFill>
                  <a:srgbClr val="0070C0"/>
                </a:solidFill>
              </a:rPr>
              <a:t>Qual </a:t>
            </a:r>
            <a:r>
              <a:rPr lang="pt-BR" sz="2400" b="1" dirty="0">
                <a:solidFill>
                  <a:srgbClr val="0070C0"/>
                </a:solidFill>
              </a:rPr>
              <a:t>a velocidade dos impulsos nervosos</a:t>
            </a:r>
            <a:r>
              <a:rPr lang="pt-BR" sz="2400" b="1" dirty="0" smtClean="0">
                <a:solidFill>
                  <a:srgbClr val="0070C0"/>
                </a:solidFill>
              </a:rPr>
              <a:t>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Em </a:t>
            </a:r>
            <a:r>
              <a:rPr lang="pt-BR" sz="2400" dirty="0"/>
              <a:t>fibras </a:t>
            </a:r>
            <a:r>
              <a:rPr lang="pt-BR" sz="2400" dirty="0">
                <a:solidFill>
                  <a:srgbClr val="0070C0"/>
                </a:solidFill>
              </a:rPr>
              <a:t>nervosas mielinizadas</a:t>
            </a:r>
            <a:r>
              <a:rPr lang="pt-BR" sz="2400" dirty="0"/>
              <a:t>, o impulso nervoso, em vez de se </a:t>
            </a:r>
            <a:r>
              <a:rPr lang="pt-BR" sz="2400" dirty="0">
                <a:solidFill>
                  <a:srgbClr val="0070C0"/>
                </a:solidFill>
              </a:rPr>
              <a:t>propagar</a:t>
            </a:r>
            <a:r>
              <a:rPr lang="pt-BR" sz="2400" dirty="0"/>
              <a:t> continuamente pela membrana do neurônio, </a:t>
            </a:r>
            <a:r>
              <a:rPr lang="pt-BR" sz="2400" dirty="0">
                <a:solidFill>
                  <a:srgbClr val="0070C0"/>
                </a:solidFill>
              </a:rPr>
              <a:t>pula</a:t>
            </a:r>
            <a:r>
              <a:rPr lang="pt-BR" sz="2400" dirty="0"/>
              <a:t> diretamente de um </a:t>
            </a:r>
            <a:r>
              <a:rPr lang="pt-BR" sz="2400" dirty="0">
                <a:solidFill>
                  <a:srgbClr val="0070C0"/>
                </a:solidFill>
              </a:rPr>
              <a:t>nódulo de </a:t>
            </a:r>
            <a:r>
              <a:rPr lang="pt-BR" sz="2400" dirty="0" err="1">
                <a:solidFill>
                  <a:srgbClr val="0070C0"/>
                </a:solidFill>
              </a:rPr>
              <a:t>Ranvier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para outro. </a:t>
            </a: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Nesses </a:t>
            </a:r>
            <a:r>
              <a:rPr lang="pt-BR" sz="2400" dirty="0"/>
              <a:t>neurônios </a:t>
            </a:r>
            <a:r>
              <a:rPr lang="pt-BR" sz="2400" dirty="0" smtClean="0"/>
              <a:t>mielinizados, </a:t>
            </a:r>
            <a:r>
              <a:rPr lang="pt-BR" sz="2400" dirty="0"/>
              <a:t>a velocidade de propagação do impulso pode atingir velocidades de até 200 m/s (</a:t>
            </a:r>
            <a:r>
              <a:rPr lang="pt-BR" sz="2400" dirty="0">
                <a:solidFill>
                  <a:srgbClr val="0070C0"/>
                </a:solidFill>
              </a:rPr>
              <a:t>720 </a:t>
            </a:r>
            <a:r>
              <a:rPr lang="pt-BR" sz="2400" dirty="0" smtClean="0">
                <a:solidFill>
                  <a:srgbClr val="0070C0"/>
                </a:solidFill>
              </a:rPr>
              <a:t>km/h</a:t>
            </a:r>
            <a:r>
              <a:rPr lang="pt-BR" sz="2400" dirty="0" smtClean="0"/>
              <a:t>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65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POTENCIAL DE AÇÃO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6" name="Picture 2" descr="avião | Britannica Esc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65" y="3523653"/>
            <a:ext cx="4698820" cy="313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27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3355" y="249215"/>
            <a:ext cx="10095964" cy="1325563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pt-B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ARTIGO DE BIOTECNOLOGIA - DISCUSSÃO TRABALHOS PESQUISA...</a:t>
            </a:r>
            <a:endParaRPr lang="pt-B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8048" y="2075758"/>
            <a:ext cx="10515600" cy="1191895"/>
          </a:xfrm>
        </p:spPr>
        <p:txBody>
          <a:bodyPr/>
          <a:lstStyle/>
          <a:p>
            <a:r>
              <a:rPr lang="pt-BR" dirty="0" smtClean="0"/>
              <a:t>Artigo científico = Susan </a:t>
            </a:r>
            <a:r>
              <a:rPr lang="pt-BR" dirty="0"/>
              <a:t>A. </a:t>
            </a:r>
            <a:r>
              <a:rPr lang="pt-BR" dirty="0" err="1" smtClean="0"/>
              <a:t>Greenfield</a:t>
            </a:r>
            <a:r>
              <a:rPr lang="pt-BR" dirty="0" smtClean="0"/>
              <a:t>. </a:t>
            </a:r>
            <a:r>
              <a:rPr lang="en-US" dirty="0" smtClean="0"/>
              <a:t>Biotechnology</a:t>
            </a:r>
            <a:r>
              <a:rPr lang="en-US" dirty="0"/>
              <a:t>, the brain and the </a:t>
            </a:r>
            <a:r>
              <a:rPr lang="en-US" dirty="0" smtClean="0"/>
              <a:t>future. </a:t>
            </a:r>
            <a:r>
              <a:rPr lang="pt-BR" dirty="0"/>
              <a:t>TRENDS in </a:t>
            </a:r>
            <a:r>
              <a:rPr lang="pt-BR" dirty="0" err="1"/>
              <a:t>Biotechnology</a:t>
            </a:r>
            <a:r>
              <a:rPr lang="pt-BR" dirty="0"/>
              <a:t> Vol.23 No.1 </a:t>
            </a:r>
            <a:r>
              <a:rPr lang="pt-BR" dirty="0" err="1"/>
              <a:t>January</a:t>
            </a:r>
            <a:r>
              <a:rPr lang="pt-BR" dirty="0"/>
              <a:t> </a:t>
            </a:r>
            <a:r>
              <a:rPr lang="pt-BR" dirty="0" smtClean="0"/>
              <a:t>2005.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66</a:t>
            </a:fld>
            <a:endParaRPr lang="pt-BR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838200" y="3587885"/>
            <a:ext cx="10515600" cy="1191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Artigo científico = Sensório Motor: recém-nascidos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782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4488" y="880531"/>
            <a:ext cx="84361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defRPr/>
            </a:pPr>
            <a:r>
              <a:rPr lang="pt-BR" altLang="en-US" sz="2400" b="1" i="1" dirty="0" smtClean="0">
                <a:solidFill>
                  <a:srgbClr val="FF0000"/>
                </a:solidFill>
              </a:rPr>
              <a:t>Referências</a:t>
            </a:r>
          </a:p>
          <a:p>
            <a:pPr algn="just">
              <a:spcBef>
                <a:spcPct val="0"/>
              </a:spcBef>
              <a:buClrTx/>
              <a:defRPr/>
            </a:pPr>
            <a:endParaRPr lang="pt-BR" altLang="en-US" sz="2000" b="1" i="1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000" dirty="0" smtClean="0"/>
              <a:t>Douglas </a:t>
            </a:r>
            <a:r>
              <a:rPr lang="pt-BR" sz="2000" dirty="0" err="1"/>
              <a:t>Wilkin</a:t>
            </a:r>
            <a:r>
              <a:rPr lang="pt-BR" sz="2000" dirty="0"/>
              <a:t>, </a:t>
            </a:r>
            <a:r>
              <a:rPr lang="pt-BR" sz="2000" dirty="0" smtClean="0"/>
              <a:t>Jean </a:t>
            </a:r>
            <a:r>
              <a:rPr lang="pt-BR" sz="2000" dirty="0" err="1" smtClean="0"/>
              <a:t>Brainard</a:t>
            </a:r>
            <a:r>
              <a:rPr lang="pt-BR" sz="2000" dirty="0" smtClean="0"/>
              <a:t>. </a:t>
            </a:r>
            <a:r>
              <a:rPr lang="pt-BR" sz="2000" dirty="0" err="1"/>
              <a:t>Human</a:t>
            </a:r>
            <a:r>
              <a:rPr lang="pt-BR" sz="2000" dirty="0"/>
              <a:t> </a:t>
            </a:r>
            <a:r>
              <a:rPr lang="pt-BR" sz="2000" dirty="0" err="1" smtClean="0"/>
              <a:t>Biology</a:t>
            </a:r>
            <a:r>
              <a:rPr lang="pt-BR" sz="2000" dirty="0" smtClean="0"/>
              <a:t>.</a:t>
            </a:r>
            <a:r>
              <a:rPr lang="pt-BR" sz="2000" dirty="0"/>
              <a:t> </a:t>
            </a:r>
            <a:r>
              <a:rPr lang="pt-BR" sz="2000" dirty="0" err="1"/>
              <a:t>November</a:t>
            </a:r>
            <a:r>
              <a:rPr lang="pt-BR" sz="2000" dirty="0"/>
              <a:t> 7, </a:t>
            </a:r>
            <a:r>
              <a:rPr lang="pt-BR" sz="2000" dirty="0" smtClean="0"/>
              <a:t>2015. </a:t>
            </a:r>
            <a:r>
              <a:rPr lang="pt-BR" sz="2000" dirty="0" smtClean="0">
                <a:hlinkClick r:id="rId2"/>
              </a:rPr>
              <a:t>www.ck12.org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pPr marL="285750" indent="-285750">
              <a:buFontTx/>
              <a:buChar char="-"/>
            </a:pPr>
            <a:r>
              <a:rPr lang="pt-BR" sz="2000" dirty="0" err="1" smtClean="0"/>
              <a:t>Guyton</a:t>
            </a:r>
            <a:r>
              <a:rPr lang="pt-BR" sz="2000" dirty="0" smtClean="0"/>
              <a:t> e Hall. Tratado de Fisiologia Médica. 12. Ed. </a:t>
            </a:r>
            <a:r>
              <a:rPr lang="pt-BR" sz="2000" dirty="0" err="1" smtClean="0"/>
              <a:t>Elsevier</a:t>
            </a:r>
            <a:r>
              <a:rPr lang="pt-BR" sz="2000" dirty="0" smtClean="0"/>
              <a:t>, 2011.</a:t>
            </a:r>
          </a:p>
          <a:p>
            <a:endParaRPr lang="pt-BR" sz="2000" dirty="0" smtClean="0"/>
          </a:p>
          <a:p>
            <a:pPr marL="285750" indent="-285750">
              <a:buFontTx/>
              <a:buChar char="-"/>
            </a:pPr>
            <a:r>
              <a:rPr lang="pt-BR" sz="2000" dirty="0" smtClean="0"/>
              <a:t>Berne e Levy. Fisiologia. 7. Ed. </a:t>
            </a:r>
            <a:r>
              <a:rPr lang="pt-BR" sz="2000" dirty="0" err="1" smtClean="0"/>
              <a:t>Elsevier</a:t>
            </a:r>
            <a:r>
              <a:rPr lang="pt-BR" sz="2000" dirty="0" smtClean="0"/>
              <a:t>, 2018.</a:t>
            </a:r>
          </a:p>
          <a:p>
            <a:endParaRPr lang="pt-BR" sz="2000" dirty="0" smtClean="0"/>
          </a:p>
          <a:p>
            <a:pPr marL="285750" indent="-285750">
              <a:buFontTx/>
              <a:buChar char="-"/>
            </a:pPr>
            <a:r>
              <a:rPr lang="pt-BR" sz="2000" dirty="0"/>
              <a:t>Susan A. </a:t>
            </a:r>
            <a:r>
              <a:rPr lang="pt-BR" sz="2000" dirty="0" err="1"/>
              <a:t>Greenfield</a:t>
            </a:r>
            <a:r>
              <a:rPr lang="pt-BR" sz="2000" dirty="0"/>
              <a:t>. </a:t>
            </a:r>
            <a:r>
              <a:rPr lang="en-US" sz="2000" dirty="0"/>
              <a:t>Biotechnology, the brain and the future. </a:t>
            </a:r>
            <a:r>
              <a:rPr lang="pt-BR" sz="2000" dirty="0"/>
              <a:t>TRENDS in </a:t>
            </a:r>
            <a:r>
              <a:rPr lang="pt-BR" sz="2000" dirty="0" err="1"/>
              <a:t>Biotechnology</a:t>
            </a:r>
            <a:r>
              <a:rPr lang="pt-BR" sz="2000" dirty="0"/>
              <a:t> Vol.23 No.1 </a:t>
            </a:r>
            <a:r>
              <a:rPr lang="pt-BR" sz="2000" dirty="0" err="1"/>
              <a:t>January</a:t>
            </a:r>
            <a:r>
              <a:rPr lang="pt-BR" sz="2000" dirty="0"/>
              <a:t> 2005</a:t>
            </a:r>
            <a:r>
              <a:rPr lang="pt-BR" sz="2000" dirty="0" smtClean="0"/>
              <a:t>.</a:t>
            </a:r>
          </a:p>
          <a:p>
            <a:pPr marL="285750" indent="-285750">
              <a:buFontTx/>
              <a:buChar char="-"/>
            </a:pPr>
            <a:endParaRPr lang="pt-BR" sz="2000" dirty="0" smtClean="0"/>
          </a:p>
          <a:p>
            <a:pPr marL="285750" indent="-285750">
              <a:buFontTx/>
              <a:buChar char="-"/>
            </a:pPr>
            <a:r>
              <a:rPr lang="pt-BR" sz="2000" dirty="0"/>
              <a:t>Aires, M.M. 2008. Fisiologia. 3a Edição, Guanabara Koogan - Rio de </a:t>
            </a:r>
            <a:r>
              <a:rPr lang="pt-BR" sz="2000" dirty="0" err="1"/>
              <a:t>Jnaeiro</a:t>
            </a:r>
            <a:r>
              <a:rPr lang="pt-BR" sz="2000" dirty="0"/>
              <a:t>, Brasil, 1232 p. Berne, R.M.; Levy, M.N. </a:t>
            </a:r>
            <a:r>
              <a:rPr lang="pt-BR" sz="2000" dirty="0" err="1"/>
              <a:t>Kolppen</a:t>
            </a:r>
            <a:r>
              <a:rPr lang="pt-BR" sz="2000" dirty="0"/>
              <a:t>, B.M. &amp; </a:t>
            </a:r>
            <a:r>
              <a:rPr lang="pt-BR" sz="2000" dirty="0" err="1"/>
              <a:t>Stanton</a:t>
            </a:r>
            <a:r>
              <a:rPr lang="pt-BR" sz="2000" dirty="0"/>
              <a:t>, B.A. 2009. Fisiologia, 6a Edição, Editora </a:t>
            </a:r>
            <a:r>
              <a:rPr lang="pt-BR" sz="2000" dirty="0" err="1"/>
              <a:t>Elsevier</a:t>
            </a:r>
            <a:r>
              <a:rPr lang="pt-BR" sz="2000" dirty="0"/>
              <a:t> - São Paulo, Brasil.</a:t>
            </a:r>
          </a:p>
          <a:p>
            <a:pPr marL="285750" indent="-285750">
              <a:buFontTx/>
              <a:buChar char="-"/>
            </a:pPr>
            <a:endParaRPr lang="pt-BR" sz="20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6E096-3370-40C4-A1AA-F751B68C7A5F}" type="slidenum">
              <a:rPr lang="pt-BR" smtClean="0"/>
              <a:t>67</a:t>
            </a:fld>
            <a:endParaRPr lang="pt-BR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3"/>
            <a:ext cx="694558" cy="6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4"/>
          <p:cNvSpPr/>
          <p:nvPr/>
        </p:nvSpPr>
        <p:spPr>
          <a:xfrm>
            <a:off x="8963696" y="1543391"/>
            <a:ext cx="3112395" cy="33248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73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andardizing Care for Central Nervous System Lymphoma – Consult Q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1130575" y="3817773"/>
            <a:ext cx="73448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Grata a todos pela Atenção!</a:t>
            </a:r>
          </a:p>
          <a:p>
            <a:pPr algn="ctr"/>
            <a:r>
              <a:rPr lang="pt-B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Contem comigo,</a:t>
            </a:r>
          </a:p>
          <a:p>
            <a:pPr algn="ctr"/>
            <a:r>
              <a:rPr lang="pt-B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Elidamar </a:t>
            </a:r>
            <a:r>
              <a:rPr lang="pt-BR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Nunes </a:t>
            </a:r>
            <a:endParaRPr lang="pt-B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elidamarnunes@usp.br</a:t>
            </a: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pt-B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t-BR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0915-2C74-4C35-BE72-707C68BC48E5}" type="slidenum">
              <a:rPr lang="pt-BR" smtClean="0"/>
              <a:t>68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33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38299" y="541930"/>
            <a:ext cx="8991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i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Cérebro </a:t>
            </a:r>
            <a:r>
              <a:rPr lang="pt-BR" sz="3200" i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 </a:t>
            </a:r>
            <a:endParaRPr lang="en-US" sz="3200" i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264723" y="1785640"/>
            <a:ext cx="357318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Ocupa </a:t>
            </a:r>
            <a:r>
              <a:rPr lang="pt-BR" altLang="pt-BR" sz="2400" dirty="0"/>
              <a:t>7/8 do peso do cérebro, o cérebro governa </a:t>
            </a:r>
            <a:r>
              <a:rPr lang="pt-BR" altLang="pt-BR" sz="2400" dirty="0" smtClean="0"/>
              <a:t>atividades sensoriais/motoras</a:t>
            </a:r>
            <a:r>
              <a:rPr lang="pt-BR" altLang="pt-BR" sz="2400" dirty="0"/>
              <a:t>. </a:t>
            </a:r>
            <a:endParaRPr lang="pt-BR" altLang="pt-BR" sz="2400" dirty="0" smtClean="0"/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Isso </a:t>
            </a:r>
            <a:r>
              <a:rPr lang="pt-BR" altLang="pt-BR" sz="2400" dirty="0"/>
              <a:t>inclui percepção sensorial, emoções, </a:t>
            </a:r>
            <a:r>
              <a:rPr lang="pt-BR" altLang="pt-BR" sz="2400" dirty="0" smtClean="0"/>
              <a:t>...</a:t>
            </a:r>
            <a:endParaRPr lang="pt-BR" altLang="pt-BR" sz="2400" dirty="0" smtClean="0"/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É </a:t>
            </a:r>
            <a:r>
              <a:rPr lang="pt-BR" altLang="pt-BR" sz="2400" dirty="0"/>
              <a:t>dividido em hemisférios esquerdo e direito. </a:t>
            </a:r>
            <a:endParaRPr lang="pt-BR" altLang="pt-BR" sz="24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7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SISTEMA NERVOSO CENTRAL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Encéfalo - Toda Maté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46" y="1101471"/>
            <a:ext cx="6973019" cy="557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229366" y="1927048"/>
            <a:ext cx="744644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É a segunda </a:t>
            </a:r>
            <a:r>
              <a:rPr lang="pt-BR" altLang="pt-BR" sz="2400" dirty="0"/>
              <a:t>maior parte do cérebro</a:t>
            </a:r>
            <a:r>
              <a:rPr lang="pt-BR" altLang="pt-BR" sz="2400" dirty="0" smtClean="0"/>
              <a:t>.</a:t>
            </a:r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Ele </a:t>
            </a:r>
            <a:r>
              <a:rPr lang="pt-BR" altLang="pt-BR" sz="2400" dirty="0"/>
              <a:t>contém fibras nervosas que o conectam a todas as partes do sistema nervoso central. </a:t>
            </a:r>
            <a:endParaRPr lang="pt-BR" altLang="pt-BR" sz="2400" dirty="0" smtClean="0"/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Coordena </a:t>
            </a:r>
            <a:r>
              <a:rPr lang="pt-BR" altLang="pt-BR" sz="2400" dirty="0"/>
              <a:t>padrões de movimentos voluntários e involuntários. </a:t>
            </a:r>
            <a:endParaRPr lang="pt-BR" altLang="pt-BR" sz="2400" dirty="0" smtClean="0"/>
          </a:p>
          <a:p>
            <a:pPr marL="342900" indent="-342900" algn="just" eaLnBrk="1" hangingPunct="1">
              <a:buFontTx/>
              <a:buChar char="-"/>
            </a:pPr>
            <a:r>
              <a:rPr lang="pt-BR" altLang="pt-BR" sz="2400" dirty="0" smtClean="0"/>
              <a:t>Ajusta </a:t>
            </a:r>
            <a:r>
              <a:rPr lang="pt-BR" altLang="pt-BR" sz="2400" dirty="0"/>
              <a:t>os músculos para manter a postura automaticamente.</a:t>
            </a:r>
            <a:endParaRPr lang="en-US" altLang="pt-BR" sz="2400" dirty="0"/>
          </a:p>
        </p:txBody>
      </p:sp>
      <p:pic>
        <p:nvPicPr>
          <p:cNvPr id="13317" name="Picture 2" descr="http://www.neuroskills.com/images/cerebell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81" y="1126705"/>
            <a:ext cx="4036519" cy="513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8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1638299" y="541930"/>
            <a:ext cx="8991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i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Cerebelo </a:t>
            </a:r>
            <a:r>
              <a:rPr lang="pt-BR" sz="3200" i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... </a:t>
            </a:r>
            <a:endParaRPr lang="en-US" sz="3200" i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SISTEMA NERVOSO CENTRAL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9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188276" y="1188261"/>
            <a:ext cx="117929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Tx/>
              <a:buChar char="-"/>
            </a:pPr>
            <a:r>
              <a:rPr lang="pt-BR" sz="2400" dirty="0" smtClean="0"/>
              <a:t>Diencéfalo </a:t>
            </a:r>
            <a:r>
              <a:rPr lang="pt-BR" sz="2400" dirty="0" smtClean="0"/>
              <a:t>refere-se </a:t>
            </a:r>
            <a:r>
              <a:rPr lang="pt-BR" sz="2400" dirty="0"/>
              <a:t>ao tálamo e ao hipotálamo. </a:t>
            </a:r>
            <a:endParaRPr lang="pt-BR" sz="2400" dirty="0" smtClean="0"/>
          </a:p>
          <a:p>
            <a:pPr marL="342900" indent="-342900">
              <a:buFontTx/>
              <a:buChar char="-"/>
            </a:pPr>
            <a:r>
              <a:rPr lang="pt-BR" sz="2400" dirty="0" smtClean="0"/>
              <a:t>Tálamo = </a:t>
            </a:r>
            <a:r>
              <a:rPr lang="pt-BR" sz="2400" dirty="0"/>
              <a:t>centro de transmissão </a:t>
            </a:r>
            <a:r>
              <a:rPr lang="pt-BR" sz="2400" dirty="0" smtClean="0"/>
              <a:t>impulsos </a:t>
            </a:r>
            <a:r>
              <a:rPr lang="pt-BR" sz="2400" dirty="0"/>
              <a:t>sensoriais, exceto olfativo (sentido do olfato) e áreas motoras do </a:t>
            </a:r>
            <a:r>
              <a:rPr lang="pt-BR" sz="2400" dirty="0" smtClean="0"/>
              <a:t>córtex</a:t>
            </a:r>
          </a:p>
          <a:p>
            <a:pPr marL="342900" indent="-342900">
              <a:buFontTx/>
              <a:buChar char="-"/>
            </a:pPr>
            <a:r>
              <a:rPr lang="pt-BR" sz="2400" dirty="0" smtClean="0"/>
              <a:t>Hipotálamo = comportamento </a:t>
            </a:r>
            <a:r>
              <a:rPr lang="pt-BR" sz="2400" dirty="0"/>
              <a:t>e </a:t>
            </a:r>
            <a:r>
              <a:rPr lang="pt-BR" sz="2400" dirty="0" smtClean="0"/>
              <a:t>expressão </a:t>
            </a:r>
            <a:r>
              <a:rPr lang="pt-BR" sz="2400" dirty="0"/>
              <a:t>emocional, </a:t>
            </a:r>
            <a:r>
              <a:rPr lang="pt-BR" sz="2400" dirty="0" smtClean="0"/>
              <a:t>temperatura corporal, atividades metabólicas, ligado </a:t>
            </a:r>
            <a:r>
              <a:rPr lang="pt-BR" sz="2400" dirty="0"/>
              <a:t>à glândula pituitária, </a:t>
            </a:r>
            <a:r>
              <a:rPr lang="pt-BR" sz="2400" dirty="0" smtClean="0"/>
              <a:t>controla </a:t>
            </a:r>
            <a:r>
              <a:rPr lang="pt-BR" sz="2400" dirty="0"/>
              <a:t>as secreções hormonais dessa glândula.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9</a:t>
            </a:fld>
            <a:endParaRPr lang="pt-BR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/>
          <p:nvPr/>
        </p:nvSpPr>
        <p:spPr>
          <a:xfrm>
            <a:off x="1638299" y="541930"/>
            <a:ext cx="8991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i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Diencéfalo </a:t>
            </a:r>
            <a:endParaRPr lang="en-US" sz="3200" i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1184426" y="44625"/>
            <a:ext cx="9800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small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SISTEMA NERVOSO CENTRAL </a:t>
            </a:r>
            <a:endParaRPr lang="en-US" sz="3600" b="1" cap="small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érebro: Telencéfalo e Diencéfalo, Barreira encefálica e Vascularização -  Neuroanatom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38" y="3496585"/>
            <a:ext cx="8810755" cy="336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3958</Words>
  <Application>Microsoft Office PowerPoint</Application>
  <PresentationFormat>Widescreen</PresentationFormat>
  <Paragraphs>504</Paragraphs>
  <Slides>68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68</vt:i4>
      </vt:variant>
    </vt:vector>
  </HeadingPairs>
  <TitlesOfParts>
    <vt:vector size="74" baseType="lpstr">
      <vt:lpstr>Microsoft YaHei</vt:lpstr>
      <vt:lpstr>Arial</vt:lpstr>
      <vt:lpstr>Calibri</vt:lpstr>
      <vt:lpstr>Calibri Light</vt:lpstr>
      <vt:lpstr>Times New Roman</vt:lpstr>
      <vt:lpstr>Tema do Office</vt:lpstr>
      <vt:lpstr>Apresentação do PowerPoint</vt:lpstr>
      <vt:lpstr>ROTEIRO - CONTEÚDO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TRANSMISSÃO DE INFORMAÇÃO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ARTIGO DE BIOTECNOLOGIA - DISCUSSÃO TRABALHOS PESQUISA...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Disciplina ACH55... – FISIOLOGIA HUMANA I  Aula 03  Transmissão Nervosa e Potencial de Ação</dc:title>
  <dc:creator>Elida</dc:creator>
  <cp:lastModifiedBy>Elidamar nunes</cp:lastModifiedBy>
  <cp:revision>242</cp:revision>
  <dcterms:created xsi:type="dcterms:W3CDTF">2020-08-31T20:50:46Z</dcterms:created>
  <dcterms:modified xsi:type="dcterms:W3CDTF">2021-09-01T14:42:35Z</dcterms:modified>
</cp:coreProperties>
</file>