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394" r:id="rId2"/>
    <p:sldId id="361" r:id="rId3"/>
    <p:sldId id="402" r:id="rId4"/>
    <p:sldId id="362" r:id="rId5"/>
    <p:sldId id="370" r:id="rId6"/>
    <p:sldId id="403" r:id="rId7"/>
    <p:sldId id="364" r:id="rId8"/>
    <p:sldId id="404" r:id="rId9"/>
    <p:sldId id="378" r:id="rId10"/>
    <p:sldId id="383" r:id="rId11"/>
    <p:sldId id="348" r:id="rId12"/>
    <p:sldId id="349" r:id="rId13"/>
    <p:sldId id="351" r:id="rId14"/>
    <p:sldId id="265" r:id="rId15"/>
    <p:sldId id="294" r:id="rId16"/>
    <p:sldId id="292" r:id="rId17"/>
    <p:sldId id="257" r:id="rId18"/>
    <p:sldId id="295" r:id="rId19"/>
    <p:sldId id="296" r:id="rId20"/>
    <p:sldId id="405" r:id="rId21"/>
    <p:sldId id="276" r:id="rId22"/>
    <p:sldId id="277" r:id="rId23"/>
    <p:sldId id="278" r:id="rId24"/>
    <p:sldId id="290" r:id="rId25"/>
    <p:sldId id="297" r:id="rId26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00"/>
    <a:srgbClr val="CEE2E4"/>
    <a:srgbClr val="FF0000"/>
    <a:srgbClr val="FFCC66"/>
    <a:srgbClr val="FF0066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D3B7FB-CB1C-4C8A-9CE8-E73FDC58C7C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37082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4600E9-B9D7-4795-BD64-4CA81B95763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7071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892E1B-7B67-4674-9497-8A7ACD6F9F0F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7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AA54A2-4476-42DF-BDA3-ACC501EC4BFD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9500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FBAA6F-F9D6-418C-843E-FC49D5DCABC6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0610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599F0B-0CF8-4496-92FC-DD755476320F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7884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D6A9C3-454D-4145-87F2-9C01FE08E39B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6964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188F-72AE-498E-BF48-CBDC451D45F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9550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A04A-464E-40BE-ABD9-CE412B7E98D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51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6535-153B-4EA7-BE9F-28C2F4B535B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67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C2539-A901-4E56-912A-67B6C5AB607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7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BD282-5F7F-4ECD-B9A4-5E5C352FE25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73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9610-9C54-4C11-A699-EE46267BBA7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12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7A7D-4A94-4306-B16F-EAAC19CB5C6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31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279DE-C3DB-406E-94FC-DE906226602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8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1FE9F-973D-42E8-8422-6C0D5C2B620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0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B5F9-2986-4AC9-B2B0-3A5EA3D0D01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1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E3DE-6BD1-409F-A6FF-220A92303CE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3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C7B70-4251-4481-93F5-84A9FB8F209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26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146BCF32-3E0D-4EE6-90D8-3E72146F501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51521" y="1492283"/>
            <a:ext cx="867270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algn="just"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dirty="0">
                <a:latin typeface="Comic Sans MS" pitchFamily="66" charset="0"/>
              </a:rPr>
              <a:t> As </a:t>
            </a:r>
            <a:r>
              <a:rPr lang="en-US" dirty="0" err="1">
                <a:latin typeface="Comic Sans MS" pitchFamily="66" charset="0"/>
              </a:rPr>
              <a:t>aulas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anteriores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nos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ensinaram</a:t>
            </a:r>
            <a:r>
              <a:rPr lang="en-US" dirty="0">
                <a:latin typeface="Comic Sans MS" pitchFamily="66" charset="0"/>
              </a:rPr>
              <a:t> a </a:t>
            </a:r>
            <a:r>
              <a:rPr lang="en-US" dirty="0" err="1">
                <a:latin typeface="Comic Sans MS" pitchFamily="66" charset="0"/>
              </a:rPr>
              <a:t>calcular</a:t>
            </a:r>
            <a:r>
              <a:rPr lang="en-US" dirty="0">
                <a:latin typeface="Comic Sans MS" pitchFamily="66" charset="0"/>
              </a:rPr>
              <a:t> a </a:t>
            </a:r>
            <a:r>
              <a:rPr lang="en-US" dirty="0" err="1">
                <a:latin typeface="Comic Sans MS" pitchFamily="66" charset="0"/>
              </a:rPr>
              <a:t>densidade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portadores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em</a:t>
            </a:r>
            <a:r>
              <a:rPr lang="en-US" dirty="0">
                <a:latin typeface="Comic Sans MS" pitchFamily="66" charset="0"/>
              </a:rPr>
              <a:t> um </a:t>
            </a:r>
            <a:r>
              <a:rPr lang="en-US" dirty="0" err="1">
                <a:latin typeface="Comic Sans MS" pitchFamily="66" charset="0"/>
              </a:rPr>
              <a:t>semicondutor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situação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equilíbrio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US" dirty="0">
                <a:latin typeface="Comic Sans MS" pitchFamily="66" charset="0"/>
              </a:rPr>
              <a:t>		  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~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para </a:t>
            </a:r>
            <a:r>
              <a:rPr lang="en-US" dirty="0" err="1">
                <a:latin typeface="Comic Sans MS" pitchFamily="66" charset="0"/>
              </a:rPr>
              <a:t>tipo</a:t>
            </a:r>
            <a:r>
              <a:rPr lang="en-US" dirty="0">
                <a:latin typeface="Comic Sans MS" pitchFamily="66" charset="0"/>
              </a:rPr>
              <a:t>-n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		  n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~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i="1" baseline="-250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para </a:t>
            </a:r>
            <a:r>
              <a:rPr lang="en-US" dirty="0" err="1">
                <a:latin typeface="Comic Sans MS" pitchFamily="66" charset="0"/>
              </a:rPr>
              <a:t>tipo</a:t>
            </a:r>
            <a:r>
              <a:rPr lang="en-US" dirty="0">
                <a:latin typeface="Comic Sans MS" pitchFamily="66" charset="0"/>
              </a:rPr>
              <a:t>-p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dirty="0">
                <a:latin typeface="Comic Sans MS" pitchFamily="66" charset="0"/>
              </a:rPr>
              <a:t> Agora, </a:t>
            </a:r>
            <a:r>
              <a:rPr lang="en-US" dirty="0" err="1">
                <a:latin typeface="Comic Sans MS" pitchFamily="66" charset="0"/>
              </a:rPr>
              <a:t>vamos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estudar</a:t>
            </a:r>
            <a:r>
              <a:rPr lang="en-US" dirty="0">
                <a:latin typeface="Comic Sans MS" pitchFamily="66" charset="0"/>
              </a:rPr>
              <a:t> o </a:t>
            </a:r>
            <a:r>
              <a:rPr lang="en-US" dirty="0" err="1">
                <a:latin typeface="Comic Sans MS" pitchFamily="66" charset="0"/>
              </a:rPr>
              <a:t>semicondutor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fora</a:t>
            </a:r>
            <a:r>
              <a:rPr lang="en-US" dirty="0">
                <a:latin typeface="Comic Sans MS" pitchFamily="66" charset="0"/>
              </a:rPr>
              <a:t> da </a:t>
            </a:r>
            <a:r>
              <a:rPr lang="en-US" dirty="0" err="1">
                <a:latin typeface="Comic Sans MS" pitchFamily="66" charset="0"/>
              </a:rPr>
              <a:t>situação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equilíbrio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dirty="0">
                <a:latin typeface="Comic Sans MS" pitchFamily="66" charset="0"/>
              </a:rPr>
              <a:t> Campos </a:t>
            </a:r>
            <a:r>
              <a:rPr lang="en-US" dirty="0" err="1">
                <a:latin typeface="Comic Sans MS" pitchFamily="66" charset="0"/>
              </a:rPr>
              <a:t>elétricos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causam</a:t>
            </a:r>
            <a:r>
              <a:rPr lang="en-US" dirty="0">
                <a:latin typeface="Comic Sans MS" pitchFamily="66" charset="0"/>
              </a:rPr>
              <a:t> o </a:t>
            </a:r>
            <a:r>
              <a:rPr lang="en-US" dirty="0" err="1">
                <a:latin typeface="Comic Sans MS" pitchFamily="66" charset="0"/>
              </a:rPr>
              <a:t>processo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deriva</a:t>
            </a:r>
            <a:r>
              <a:rPr lang="en-US" dirty="0">
                <a:latin typeface="Comic Sans MS" pitchFamily="66" charset="0"/>
              </a:rPr>
              <a:t> (do </a:t>
            </a:r>
            <a:r>
              <a:rPr lang="en-US" dirty="0" err="1">
                <a:latin typeface="Comic Sans MS" pitchFamily="66" charset="0"/>
              </a:rPr>
              <a:t>inglês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drift</a:t>
            </a:r>
            <a:r>
              <a:rPr lang="en-US" dirty="0">
                <a:latin typeface="Comic Sans MS" pitchFamily="66" charset="0"/>
              </a:rPr>
              <a:t>).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Gradientes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concentração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portadores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induzem</a:t>
            </a:r>
            <a:r>
              <a:rPr lang="en-US" dirty="0">
                <a:latin typeface="Comic Sans MS" pitchFamily="66" charset="0"/>
              </a:rPr>
              <a:t> o </a:t>
            </a:r>
            <a:r>
              <a:rPr lang="en-US" dirty="0" err="1">
                <a:latin typeface="Comic Sans MS" pitchFamily="66" charset="0"/>
              </a:rPr>
              <a:t>processo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difusão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917825" y="638175"/>
            <a:ext cx="29860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323" b="1" dirty="0" err="1">
                <a:solidFill>
                  <a:srgbClr val="FF0000"/>
                </a:solidFill>
                <a:latin typeface="Comic Sans MS" pitchFamily="66" charset="0"/>
              </a:rPr>
              <a:t>Até</a:t>
            </a:r>
            <a:r>
              <a:rPr lang="en-US" sz="3323" b="1" dirty="0">
                <a:solidFill>
                  <a:srgbClr val="FF0000"/>
                </a:solidFill>
                <a:latin typeface="Comic Sans MS" pitchFamily="66" charset="0"/>
              </a:rPr>
              <a:t> agora...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8538" y="2405063"/>
            <a:ext cx="3429000" cy="561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2263775" y="3225800"/>
            <a:ext cx="3429000" cy="563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DEA9DD-E8B6-46BE-8E26-245A461BE9BF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3379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Transporte de portadores -Difusão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254000" y="981075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None/>
              <a:defRPr/>
            </a:pPr>
            <a:endParaRPr lang="en-US" sz="2400" b="1" kern="0" dirty="0">
              <a:latin typeface="+mn-lt"/>
              <a:sym typeface="Symbol" pitchFamily="18" charset="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None/>
              <a:defRPr/>
            </a:pP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	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Partículas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precisam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ter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carga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para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se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difundirem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?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Qual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o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mecanismo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responsável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pelo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b="1" kern="0" dirty="0" err="1">
                <a:solidFill>
                  <a:schemeClr val="hlink"/>
                </a:solidFill>
                <a:latin typeface="+mn-lt"/>
                <a:sym typeface="Symbol" pitchFamily="18" charset="2"/>
              </a:rPr>
              <a:t>processo</a:t>
            </a:r>
            <a:r>
              <a:rPr lang="en-US" sz="2400" b="1" kern="0" dirty="0">
                <a:solidFill>
                  <a:schemeClr val="hlink"/>
                </a:solidFill>
                <a:latin typeface="+mn-lt"/>
                <a:sym typeface="Symbol" pitchFamily="18" charset="2"/>
              </a:rPr>
              <a:t>?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None/>
              <a:defRPr/>
            </a:pPr>
            <a:endParaRPr lang="en-US" sz="2400" b="1" kern="0" dirty="0">
              <a:solidFill>
                <a:schemeClr val="hlink"/>
              </a:solidFill>
              <a:latin typeface="+mn-lt"/>
              <a:sym typeface="Symbol" pitchFamily="18" charset="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>
                <a:latin typeface="+mn-lt"/>
                <a:sym typeface="Symbol" pitchFamily="18" charset="2"/>
              </a:rPr>
              <a:t>Transporte</a:t>
            </a:r>
            <a:r>
              <a:rPr lang="en-US" sz="2000" kern="0" dirty="0">
                <a:latin typeface="+mn-lt"/>
                <a:sym typeface="Symbol" pitchFamily="18" charset="2"/>
              </a:rPr>
              <a:t> de </a:t>
            </a:r>
            <a:r>
              <a:rPr lang="en-US" sz="2000" kern="0" dirty="0" err="1">
                <a:latin typeface="+mn-lt"/>
                <a:sym typeface="Symbol" pitchFamily="18" charset="2"/>
              </a:rPr>
              <a:t>portadores</a:t>
            </a:r>
            <a:r>
              <a:rPr lang="en-US" sz="2000" kern="0" dirty="0">
                <a:latin typeface="+mn-lt"/>
                <a:sym typeface="Symbol" pitchFamily="18" charset="2"/>
              </a:rPr>
              <a:t> </a:t>
            </a:r>
            <a:r>
              <a:rPr lang="en-US" sz="2000" kern="0" dirty="0" err="1">
                <a:latin typeface="+mn-lt"/>
                <a:sym typeface="Symbol" pitchFamily="18" charset="2"/>
              </a:rPr>
              <a:t>devido</a:t>
            </a:r>
            <a:r>
              <a:rPr lang="en-US" sz="2000" kern="0" dirty="0">
                <a:latin typeface="+mn-lt"/>
                <a:sym typeface="Symbol" pitchFamily="18" charset="2"/>
              </a:rPr>
              <a:t> à um </a:t>
            </a:r>
            <a:r>
              <a:rPr lang="en-US" sz="2000" kern="0" dirty="0" err="1">
                <a:latin typeface="+mn-lt"/>
                <a:sym typeface="Symbol" pitchFamily="18" charset="2"/>
              </a:rPr>
              <a:t>gradiente</a:t>
            </a:r>
            <a:r>
              <a:rPr lang="en-US" sz="2000" kern="0" dirty="0">
                <a:latin typeface="+mn-lt"/>
                <a:sym typeface="Symbol" pitchFamily="18" charset="2"/>
              </a:rPr>
              <a:t> de </a:t>
            </a:r>
            <a:r>
              <a:rPr lang="en-US" sz="2000" kern="0" dirty="0" err="1">
                <a:latin typeface="+mn-lt"/>
                <a:sym typeface="Symbol" pitchFamily="18" charset="2"/>
              </a:rPr>
              <a:t>concentração</a:t>
            </a:r>
            <a:endParaRPr lang="en-US" sz="2000" kern="0" dirty="0">
              <a:latin typeface="+mn-lt"/>
              <a:sym typeface="Symbol" pitchFamily="18" charset="2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>
                <a:latin typeface="+mn-lt"/>
                <a:sym typeface="Symbol" pitchFamily="18" charset="2"/>
              </a:rPr>
              <a:t>Ex.  Perfume no </a:t>
            </a:r>
            <a:r>
              <a:rPr lang="en-US" kern="0" dirty="0" err="1">
                <a:latin typeface="+mn-lt"/>
                <a:sym typeface="Symbol" pitchFamily="18" charset="2"/>
              </a:rPr>
              <a:t>ar</a:t>
            </a:r>
            <a:r>
              <a:rPr lang="en-US" kern="0" dirty="0">
                <a:latin typeface="+mn-lt"/>
                <a:sym typeface="Symbol" pitchFamily="18" charset="2"/>
              </a:rPr>
              <a:t>, </a:t>
            </a:r>
            <a:r>
              <a:rPr lang="en-US" kern="0" dirty="0" err="1">
                <a:latin typeface="+mn-lt"/>
                <a:sym typeface="Symbol" pitchFamily="18" charset="2"/>
              </a:rPr>
              <a:t>corante</a:t>
            </a:r>
            <a:r>
              <a:rPr lang="en-US" kern="0" dirty="0">
                <a:latin typeface="+mn-lt"/>
                <a:sym typeface="Symbol" pitchFamily="18" charset="2"/>
              </a:rPr>
              <a:t> </a:t>
            </a:r>
            <a:r>
              <a:rPr lang="en-US" kern="0" dirty="0" err="1">
                <a:latin typeface="+mn-lt"/>
                <a:sym typeface="Symbol" pitchFamily="18" charset="2"/>
              </a:rPr>
              <a:t>em</a:t>
            </a:r>
            <a:r>
              <a:rPr lang="en-US" kern="0" dirty="0">
                <a:latin typeface="+mn-lt"/>
                <a:sym typeface="Symbol" pitchFamily="18" charset="2"/>
              </a:rPr>
              <a:t> </a:t>
            </a:r>
            <a:r>
              <a:rPr lang="en-US" kern="0" dirty="0" err="1">
                <a:latin typeface="+mn-lt"/>
                <a:sym typeface="Symbol" pitchFamily="18" charset="2"/>
              </a:rPr>
              <a:t>água</a:t>
            </a:r>
            <a:r>
              <a:rPr lang="en-US" kern="0" dirty="0">
                <a:latin typeface="+mn-lt"/>
                <a:sym typeface="Symbol" pitchFamily="18" charset="2"/>
              </a:rPr>
              <a:t>.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kern="0" dirty="0">
              <a:latin typeface="+mn-lt"/>
              <a:sym typeface="Symbol" pitchFamily="18" charset="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>
                <a:latin typeface="+mn-lt"/>
                <a:sym typeface="Symbol" pitchFamily="18" charset="2"/>
              </a:rPr>
              <a:t>Partículas</a:t>
            </a:r>
            <a:r>
              <a:rPr lang="en-US" sz="2000" kern="0" dirty="0">
                <a:latin typeface="+mn-lt"/>
                <a:sym typeface="Symbol" pitchFamily="18" charset="2"/>
              </a:rPr>
              <a:t> (</a:t>
            </a:r>
            <a:r>
              <a:rPr lang="en-US" sz="2000" kern="0" dirty="0" err="1">
                <a:latin typeface="+mn-lt"/>
                <a:sym typeface="Symbol" pitchFamily="18" charset="2"/>
              </a:rPr>
              <a:t>ou</a:t>
            </a:r>
            <a:r>
              <a:rPr lang="en-US" sz="2000" kern="0" dirty="0">
                <a:latin typeface="+mn-lt"/>
                <a:sym typeface="Symbol" pitchFamily="18" charset="2"/>
              </a:rPr>
              <a:t> </a:t>
            </a:r>
            <a:r>
              <a:rPr lang="en-US" sz="2000" kern="0" dirty="0" err="1">
                <a:latin typeface="+mn-lt"/>
                <a:sym typeface="Symbol" pitchFamily="18" charset="2"/>
              </a:rPr>
              <a:t>propriedades</a:t>
            </a:r>
            <a:r>
              <a:rPr lang="en-US" sz="2000" kern="0" dirty="0">
                <a:latin typeface="+mn-lt"/>
                <a:sym typeface="Symbol" pitchFamily="18" charset="2"/>
              </a:rPr>
              <a:t> de </a:t>
            </a:r>
            <a:r>
              <a:rPr lang="en-US" sz="2000" kern="0" dirty="0" err="1">
                <a:latin typeface="+mn-lt"/>
                <a:sym typeface="Symbol" pitchFamily="18" charset="2"/>
              </a:rPr>
              <a:t>cheiro</a:t>
            </a:r>
            <a:r>
              <a:rPr lang="en-US" sz="2000" kern="0" dirty="0">
                <a:latin typeface="+mn-lt"/>
                <a:sym typeface="Symbol" pitchFamily="18" charset="2"/>
              </a:rPr>
              <a:t> e </a:t>
            </a:r>
            <a:r>
              <a:rPr lang="en-US" sz="2000" kern="0" dirty="0" err="1">
                <a:latin typeface="+mn-lt"/>
                <a:sym typeface="Symbol" pitchFamily="18" charset="2"/>
              </a:rPr>
              <a:t>cor</a:t>
            </a:r>
            <a:r>
              <a:rPr lang="en-US" sz="2000" kern="0" dirty="0">
                <a:latin typeface="+mn-lt"/>
                <a:sym typeface="Symbol" pitchFamily="18" charset="2"/>
              </a:rPr>
              <a:t>) se </a:t>
            </a:r>
            <a:r>
              <a:rPr lang="en-US" sz="2000" kern="0" dirty="0" err="1">
                <a:latin typeface="+mn-lt"/>
                <a:sym typeface="Symbol" pitchFamily="18" charset="2"/>
              </a:rPr>
              <a:t>espalham</a:t>
            </a:r>
            <a:r>
              <a:rPr lang="en-US" sz="2000" kern="0" dirty="0">
                <a:latin typeface="+mn-lt"/>
                <a:sym typeface="Symbol" pitchFamily="18" charset="2"/>
              </a:rPr>
              <a:t> </a:t>
            </a:r>
            <a:r>
              <a:rPr lang="en-US" sz="2000" kern="0" dirty="0" err="1">
                <a:latin typeface="+mn-lt"/>
                <a:sym typeface="Symbol" pitchFamily="18" charset="2"/>
              </a:rPr>
              <a:t>até</a:t>
            </a:r>
            <a:r>
              <a:rPr lang="en-US" sz="2000" kern="0" dirty="0">
                <a:latin typeface="+mn-lt"/>
                <a:sym typeface="Symbol" pitchFamily="18" charset="2"/>
              </a:rPr>
              <a:t> </a:t>
            </a:r>
            <a:r>
              <a:rPr lang="en-US" sz="2000" kern="0" dirty="0" err="1">
                <a:latin typeface="+mn-lt"/>
                <a:sym typeface="Symbol" pitchFamily="18" charset="2"/>
              </a:rPr>
              <a:t>que</a:t>
            </a:r>
            <a:r>
              <a:rPr lang="en-US" sz="2000" kern="0" dirty="0">
                <a:latin typeface="+mn-lt"/>
                <a:sym typeface="Symbol" pitchFamily="18" charset="2"/>
              </a:rPr>
              <a:t> a </a:t>
            </a:r>
            <a:r>
              <a:rPr lang="en-US" sz="2000" kern="0" dirty="0" err="1">
                <a:latin typeface="+mn-lt"/>
                <a:sym typeface="Symbol" pitchFamily="18" charset="2"/>
              </a:rPr>
              <a:t>concentração</a:t>
            </a:r>
            <a:r>
              <a:rPr lang="en-US" sz="2000" kern="0" dirty="0">
                <a:latin typeface="+mn-lt"/>
                <a:sym typeface="Symbol" pitchFamily="18" charset="2"/>
              </a:rPr>
              <a:t> final se </a:t>
            </a:r>
            <a:r>
              <a:rPr lang="en-US" sz="2000" kern="0" dirty="0" err="1">
                <a:latin typeface="+mn-lt"/>
                <a:sym typeface="Symbol" pitchFamily="18" charset="2"/>
              </a:rPr>
              <a:t>torne</a:t>
            </a:r>
            <a:r>
              <a:rPr lang="en-US" sz="2000" kern="0" dirty="0">
                <a:latin typeface="+mn-lt"/>
                <a:sym typeface="Symbol" pitchFamily="18" charset="2"/>
              </a:rPr>
              <a:t> </a:t>
            </a:r>
            <a:r>
              <a:rPr lang="en-US" sz="2000" kern="0" dirty="0" err="1">
                <a:latin typeface="+mn-lt"/>
                <a:sym typeface="Symbol" pitchFamily="18" charset="2"/>
              </a:rPr>
              <a:t>uniforme</a:t>
            </a:r>
            <a:endParaRPr lang="en-US" sz="2000" kern="0" dirty="0">
              <a:latin typeface="+mn-lt"/>
              <a:sym typeface="Symbol" pitchFamily="18" charset="2"/>
            </a:endParaRPr>
          </a:p>
        </p:txBody>
      </p:sp>
      <p:pic>
        <p:nvPicPr>
          <p:cNvPr id="33797" name="Picture 4" descr="streetman4-12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 bwMode="auto">
          <a:xfrm>
            <a:off x="4638675" y="2128838"/>
            <a:ext cx="44005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65434B-76C7-4462-89F5-E1BD27BE1B8E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280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</a:rPr>
              <a:t>Processo de recombinação de portadores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9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Em um semicondutor, elétrons e lacunas são constantemente gerados por excitação térmica de elétrons a partir da banda de valência para a banda de condução. Este processo de geração é contrabalanceado por um processo de recombinação no qual elétrons e lacunas aniquilam-se umas as outras. Quando portadores em excesso estão presentes, o processo de recombinação supera o processo de geração.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CF8EF3-704A-459A-82D5-EA13AD268F76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39939" name="Picture 5" descr="Figura7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33813"/>
            <a:ext cx="72009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4963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Há dois processos básicos pelos quais elétrons e lacunas podem se recombinar um com o outro.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No primeiro deles, elétrons na banda de condução fazem transições diretas com estados de vacância na banda de valência. No segundo processo, elétrons e lacunas recombinam-se através de estados intermediários conhecidos como centros de recombinação. Os centros de recombinação são geralmente impurezas e imperfeições de rede.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8F1595-3349-4C32-9B10-8EB6CDC1DE97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50825" y="477838"/>
            <a:ext cx="870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bg2"/>
                </a:solidFill>
                <a:latin typeface="Times New Roman" panose="02020603050405020304" pitchFamily="18" charset="0"/>
              </a:rPr>
              <a:t>Níveis de energia dentro da banda proibida</a:t>
            </a:r>
          </a:p>
        </p:txBody>
      </p:sp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1547813" y="1143000"/>
          <a:ext cx="60960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r:id="rId3" imgW="7811590" imgH="7621064" progId="">
                  <p:embed/>
                </p:oleObj>
              </mc:Choice>
              <mc:Fallback>
                <p:oleObj r:id="rId3" imgW="7811590" imgH="7621064" progId="">
                  <p:embed/>
                  <p:pic>
                    <p:nvPicPr>
                      <p:cNvPr id="419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540" b="3210"/>
                      <a:stretch>
                        <a:fillRect/>
                      </a:stretch>
                    </p:blipFill>
                    <p:spPr bwMode="auto">
                      <a:xfrm>
                        <a:off x="1547813" y="1143000"/>
                        <a:ext cx="60960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97585B-7A04-4941-B318-45DC8AE9DA17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 algn="ctr" eaLnBrk="1" hangingPunct="1"/>
            <a:r>
              <a:rPr lang="pt-BR" altLang="en-US" sz="3600">
                <a:solidFill>
                  <a:schemeClr val="bg2"/>
                </a:solidFill>
              </a:rPr>
              <a:t>A junção p-n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96975"/>
            <a:ext cx="8505825" cy="13668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Investiga-se inicialmente as propriedades de uma junção tipo degrau (“</a:t>
            </a:r>
            <a:r>
              <a:rPr lang="pt-BR" altLang="en-US" sz="2000" i="1">
                <a:solidFill>
                  <a:schemeClr val="bg2"/>
                </a:solidFill>
                <a:latin typeface="Times New Roman" panose="02020603050405020304" pitchFamily="18" charset="0"/>
              </a:rPr>
              <a:t>step</a:t>
            </a: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”) em equilíbrio.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não existem excitações externas e/ou correntes fluindo ao longo da seção reta do dispositivo.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Observando o diagrama de bandas de energia:</a:t>
            </a:r>
          </a:p>
        </p:txBody>
      </p:sp>
      <p:pic>
        <p:nvPicPr>
          <p:cNvPr id="6149" name="Picture 5" descr="figura5_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16995" b="34465"/>
          <a:stretch>
            <a:fillRect/>
          </a:stretch>
        </p:blipFill>
        <p:spPr bwMode="auto">
          <a:xfrm>
            <a:off x="3481388" y="2708275"/>
            <a:ext cx="5338762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3311525" cy="28384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800" u="sng">
                <a:solidFill>
                  <a:schemeClr val="bg2"/>
                </a:solidFill>
                <a:latin typeface="Times New Roman" panose="02020603050405020304" pitchFamily="18" charset="0"/>
              </a:rPr>
              <a:t>Propriedades de uma junção p-n em equilíbrio</a:t>
            </a: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: (a) regiões isolada e neutra de um material tipo-p e tipo-n e bandas de energia para regiões isoladas; (b) junção, mostrando carga espacial na região de transição W, o campo elétrico resultante e o potencial de contato V</a:t>
            </a:r>
            <a:r>
              <a:rPr lang="pt-BR" altLang="en-US" sz="1800" baseline="-25000">
                <a:solidFill>
                  <a:schemeClr val="bg2"/>
                </a:solidFill>
                <a:latin typeface="Times New Roman" panose="02020603050405020304" pitchFamily="18" charset="0"/>
              </a:rPr>
              <a:t>0</a:t>
            </a: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, e a separação das bandas de energia;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227763" y="3892550"/>
            <a:ext cx="2843212" cy="2519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http://hyperphysics.phy-astr.gsu.edu/hbase/Solids/imgsol/diod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464050"/>
            <a:ext cx="35464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04825"/>
            <a:ext cx="8026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963863"/>
            <a:ext cx="27638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://www.angelfire.com/planet/funwithtransistors/images/03-SD_Making_Diod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4500" y="2963863"/>
            <a:ext cx="32559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323" dirty="0">
                <a:solidFill>
                  <a:srgbClr val="004274"/>
                </a:solidFill>
              </a:rPr>
              <a:t>A junção p-n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252538"/>
            <a:ext cx="8505825" cy="1781175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pt-BR" sz="1846" dirty="0">
                <a:solidFill>
                  <a:srgbClr val="004274"/>
                </a:solidFill>
                <a:latin typeface="Times New Roman" pitchFamily="18" charset="0"/>
              </a:rPr>
              <a:t> Investigam-se inicialmente as propriedades de uma junção tipo degrau (“</a:t>
            </a:r>
            <a:r>
              <a:rPr lang="pt-BR" sz="1846" i="1" dirty="0" err="1">
                <a:solidFill>
                  <a:srgbClr val="004274"/>
                </a:solidFill>
                <a:latin typeface="Times New Roman" pitchFamily="18" charset="0"/>
              </a:rPr>
              <a:t>step</a:t>
            </a:r>
            <a:r>
              <a:rPr lang="pt-BR" sz="1846" dirty="0">
                <a:solidFill>
                  <a:srgbClr val="004274"/>
                </a:solidFill>
                <a:latin typeface="Times New Roman" pitchFamily="18" charset="0"/>
              </a:rPr>
              <a:t>”) em equilíbrio.</a:t>
            </a:r>
          </a:p>
          <a:p>
            <a:pPr marL="0" indent="0" algn="just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pt-BR" sz="1846" dirty="0">
              <a:solidFill>
                <a:srgbClr val="004274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pt-BR" sz="1846" dirty="0">
                <a:solidFill>
                  <a:srgbClr val="004274"/>
                </a:solidFill>
                <a:latin typeface="Times New Roman" pitchFamily="18" charset="0"/>
              </a:rPr>
              <a:t> Não existem excitações externas e/ou correntes fluindo ao longo da seção reta do dispositivo.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pt-BR" sz="1846" dirty="0">
              <a:solidFill>
                <a:srgbClr val="004274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pt-BR" sz="1846" dirty="0">
                <a:solidFill>
                  <a:srgbClr val="004274"/>
                </a:solidFill>
                <a:latin typeface="Times New Roman" pitchFamily="18" charset="0"/>
              </a:rPr>
              <a:t> Observando o diagrama de bandas de energia:</a:t>
            </a:r>
          </a:p>
        </p:txBody>
      </p:sp>
      <p:pic>
        <p:nvPicPr>
          <p:cNvPr id="8196" name="Picture 5" descr="figura5_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16995" b="34465"/>
          <a:stretch>
            <a:fillRect/>
          </a:stretch>
        </p:blipFill>
        <p:spPr bwMode="auto">
          <a:xfrm>
            <a:off x="3481388" y="3017838"/>
            <a:ext cx="53387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033713"/>
            <a:ext cx="368776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538788"/>
            <a:ext cx="24177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5049BF-658E-44E5-B66C-2F00BF3B5FB5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14550"/>
            <a:ext cx="7596187" cy="39068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Cálculo do potencial V</a:t>
            </a:r>
            <a:r>
              <a:rPr lang="pt-BR" altLang="en-US" baseline="-25000">
                <a:solidFill>
                  <a:schemeClr val="bg2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E4F14D86-4057-4457-A3C7-EFE82034F0E3}" type="slidenum">
              <a:rPr lang="ar-SA" altLang="en-US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Electron and Hole Concentrations at Equilibrium</a:t>
            </a:r>
          </a:p>
        </p:txBody>
      </p:sp>
      <p:graphicFrame>
        <p:nvGraphicFramePr>
          <p:cNvPr id="1024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300288" y="2316163"/>
          <a:ext cx="45561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1879600" imgH="419100" progId="Equation.3">
                  <p:embed/>
                </p:oleObj>
              </mc:Choice>
              <mc:Fallback>
                <p:oleObj name="Equation" r:id="rId3" imgW="1879600" imgH="419100" progId="Equation.3">
                  <p:embed/>
                  <p:pic>
                    <p:nvPicPr>
                      <p:cNvPr id="10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2316163"/>
                        <a:ext cx="45561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116263" y="3833813"/>
          <a:ext cx="25447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5" imgW="1002865" imgH="266584" progId="Equation.3">
                  <p:embed/>
                </p:oleObj>
              </mc:Choice>
              <mc:Fallback>
                <p:oleObj name="Equation" r:id="rId5" imgW="1002865" imgH="266584" progId="Equation.3">
                  <p:embed/>
                  <p:pic>
                    <p:nvPicPr>
                      <p:cNvPr id="102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833813"/>
                        <a:ext cx="25447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"/>
          <p:cNvGraphicFramePr>
            <a:graphicFrameLocks noChangeAspect="1"/>
          </p:cNvGraphicFramePr>
          <p:nvPr/>
        </p:nvGraphicFramePr>
        <p:xfrm>
          <a:off x="2879725" y="4911725"/>
          <a:ext cx="300513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7" imgW="1231366" imgH="418918" progId="Equation.3">
                  <p:embed/>
                </p:oleObj>
              </mc:Choice>
              <mc:Fallback>
                <p:oleObj name="Equation" r:id="rId7" imgW="1231366" imgH="418918" progId="Equation.3">
                  <p:embed/>
                  <p:pic>
                    <p:nvPicPr>
                      <p:cNvPr id="102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4911725"/>
                        <a:ext cx="300513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2971800" y="3784600"/>
            <a:ext cx="2882900" cy="863600"/>
          </a:xfrm>
          <a:prstGeom prst="roundRect">
            <a:avLst>
              <a:gd name="adj" fmla="val 2849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Seta para baixo 1"/>
          <p:cNvSpPr/>
          <p:nvPr/>
        </p:nvSpPr>
        <p:spPr>
          <a:xfrm rot="19112268">
            <a:off x="1014413" y="661988"/>
            <a:ext cx="1223962" cy="36004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62FD1FBD-5536-4A0F-A6BF-4DB67C999C4F}" type="slidenum">
              <a:rPr lang="ar-SA" altLang="en-US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Electron and Hole Concentrations at Equilibrium</a:t>
            </a: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2868613" y="2370138"/>
          <a:ext cx="30924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3" imgW="1219200" imgH="228600" progId="Equation.3">
                  <p:embed/>
                </p:oleObj>
              </mc:Choice>
              <mc:Fallback>
                <p:oleObj name="Equation" r:id="rId3" imgW="1219200" imgH="228600" progId="Equation.3">
                  <p:embed/>
                  <p:pic>
                    <p:nvPicPr>
                      <p:cNvPr id="112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2370138"/>
                        <a:ext cx="309245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3"/>
          <p:cNvGraphicFramePr>
            <a:graphicFrameLocks noChangeAspect="1"/>
          </p:cNvGraphicFramePr>
          <p:nvPr/>
        </p:nvGraphicFramePr>
        <p:xfrm>
          <a:off x="1882775" y="3179763"/>
          <a:ext cx="54181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5" imgW="2235200" imgH="419100" progId="Equation.3">
                  <p:embed/>
                </p:oleObj>
              </mc:Choice>
              <mc:Fallback>
                <p:oleObj name="Equation" r:id="rId5" imgW="2235200" imgH="419100" progId="Equation.3">
                  <p:embed/>
                  <p:pic>
                    <p:nvPicPr>
                      <p:cNvPr id="112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179763"/>
                        <a:ext cx="54181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3125788" y="4443413"/>
          <a:ext cx="25765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7" imgW="1015559" imgH="266584" progId="Equation.3">
                  <p:embed/>
                </p:oleObj>
              </mc:Choice>
              <mc:Fallback>
                <p:oleObj name="Equation" r:id="rId7" imgW="1015559" imgH="266584" progId="Equation.3">
                  <p:embed/>
                  <p:pic>
                    <p:nvPicPr>
                      <p:cNvPr id="112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4443413"/>
                        <a:ext cx="25765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863850" y="5351463"/>
          <a:ext cx="28098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9" imgW="1244600" imgH="431800" progId="Equation.3">
                  <p:embed/>
                </p:oleObj>
              </mc:Choice>
              <mc:Fallback>
                <p:oleObj name="Equation" r:id="rId9" imgW="1244600" imgH="431800" progId="Equation.3">
                  <p:embed/>
                  <p:pic>
                    <p:nvPicPr>
                      <p:cNvPr id="112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5351463"/>
                        <a:ext cx="28098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2933700" y="4394200"/>
            <a:ext cx="2882900" cy="863600"/>
          </a:xfrm>
          <a:prstGeom prst="roundRect">
            <a:avLst>
              <a:gd name="adj" fmla="val 2849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Seta para baixo 8"/>
          <p:cNvSpPr/>
          <p:nvPr/>
        </p:nvSpPr>
        <p:spPr>
          <a:xfrm rot="19112268">
            <a:off x="1030288" y="1379538"/>
            <a:ext cx="1223962" cy="36004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9"/>
          <p:cNvSpPr txBox="1">
            <a:spLocks noChangeArrowheads="1"/>
          </p:cNvSpPr>
          <p:nvPr/>
        </p:nvSpPr>
        <p:spPr bwMode="auto">
          <a:xfrm>
            <a:off x="2555875" y="2895600"/>
            <a:ext cx="402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DRIFT (DERIVA)</a:t>
            </a:r>
          </a:p>
        </p:txBody>
      </p:sp>
      <p:sp>
        <p:nvSpPr>
          <p:cNvPr id="9219" name="CaixaDeTexto 2"/>
          <p:cNvSpPr txBox="1">
            <a:spLocks noChangeArrowheads="1"/>
          </p:cNvSpPr>
          <p:nvPr/>
        </p:nvSpPr>
        <p:spPr bwMode="auto">
          <a:xfrm>
            <a:off x="107950" y="4246563"/>
            <a:ext cx="92170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/>
              <a:t>Mesmo em equilíbrio, os portadores não se encontram estáticos: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 b="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en-US" sz="2000" b="1"/>
              <a:t>    Sofrem colisões com átomos vibrantes da rede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en-US" sz="2000" b="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en-US" sz="2000" b="1"/>
              <a:t>    Interagem eletrostaticamente entre si e com os dopantes ionizados (impurezas ionizadas)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00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ADF845-FE8E-4D85-9FFD-2694A1CA4922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5986462" cy="1371600"/>
          </a:xfrm>
        </p:spPr>
        <p:txBody>
          <a:bodyPr/>
          <a:lstStyle/>
          <a:p>
            <a:pPr eaLnBrk="1" hangingPunct="1"/>
            <a:r>
              <a:rPr lang="pt-BR" altLang="en-US" sz="4000">
                <a:solidFill>
                  <a:schemeClr val="bg2"/>
                </a:solidFill>
                <a:latin typeface="Times New Roman" panose="02020603050405020304" pitchFamily="18" charset="0"/>
              </a:rPr>
              <a:t>Injeção de portadores minoritários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650" y="2432050"/>
            <a:ext cx="5111750" cy="34448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Tudo o que foi visto até o momento diz respeito à eletrostática. De agora em diante vamos discutir os aspectos relativos ao transporte de corrente.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Já conhecemos a situação em equilíbrio. Vamos então aplicar uma tensão nos terminais de um diodo.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Ao fazermos isso, estamos separando os dois níveis de Fermi de ambos os lados do sistema, e com isso, desequilibrando o sistema. </a:t>
            </a:r>
          </a:p>
        </p:txBody>
      </p:sp>
      <p:pic>
        <p:nvPicPr>
          <p:cNvPr id="12293" name="Picture 5" descr="figura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16237" r="61819" b="34338"/>
          <a:stretch>
            <a:fillRect/>
          </a:stretch>
        </p:blipFill>
        <p:spPr bwMode="auto">
          <a:xfrm>
            <a:off x="6278563" y="765175"/>
            <a:ext cx="26146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D896BB-BA8A-4550-A74D-A142450C41E0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13315" name="Picture 4" descr="figura5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15971" r="12477" b="36351"/>
          <a:stretch>
            <a:fillRect/>
          </a:stretch>
        </p:blipFill>
        <p:spPr bwMode="auto">
          <a:xfrm>
            <a:off x="5067300" y="765175"/>
            <a:ext cx="4041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50825" y="2781300"/>
            <a:ext cx="4681538" cy="20732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</a:rPr>
              <a:t>Observe que a separação entre os níveis corresponde exatamente à tensão aplicada.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</a:rPr>
              <a:t>Aumenta ou diminui a largura da região de transição, dependendo se for polarização direta ou reversa</a:t>
            </a: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33438"/>
            <a:ext cx="4691063" cy="1371600"/>
          </a:xfrm>
        </p:spPr>
        <p:txBody>
          <a:bodyPr/>
          <a:lstStyle/>
          <a:p>
            <a:pPr eaLnBrk="1" hangingPunct="1"/>
            <a:r>
              <a:rPr lang="pt-BR" altLang="en-US" sz="4000">
                <a:solidFill>
                  <a:schemeClr val="bg2"/>
                </a:solidFill>
                <a:latin typeface="Times New Roman" panose="02020603050405020304" pitchFamily="18" charset="0"/>
              </a:rPr>
              <a:t>Efeitos da polarização em uma junção p-n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figura5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15971" r="12477" b="36351"/>
          <a:stretch>
            <a:fillRect/>
          </a:stretch>
        </p:blipFill>
        <p:spPr bwMode="auto">
          <a:xfrm>
            <a:off x="5067300" y="765175"/>
            <a:ext cx="4041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C9CB2D-B31C-432A-8219-A1B3229E9D07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511175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Ao aplicarmos uma polarização direta a separação entre os níveis de Fermi reduz a barreira de potencial, reduzindo consequentemente, a região de depleção.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Ao reduzir a barreira de potencial o fluxo de elétrons da região n para a região p aumenta, aumentando  consequentemente, o fluxo total de corrente, uma vez que a corrente total é a corrente em uma direção menos a corrente na outra direção.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Observe que a corrente de elétrons da região p para a região n é muito pequena e relativamente indiferente à altura da barreira.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F45D57-D899-40B2-B969-E2F91A96DF8C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4176713" cy="33242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Na tensão reversa elevamos a energia do lado p com relação ao lado n, subindo a barreira. O fluxo de elétrons de n para p diminui, e o fluxo de elétrons de p para n que já era pequeno, não é afetado pelo aumento da altura da barreira.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Desta forma, estabelecemos  de forma intuitiva a curva característica corrente-tensão – I x V de um diodo. </a:t>
            </a:r>
          </a:p>
        </p:txBody>
      </p:sp>
      <p:pic>
        <p:nvPicPr>
          <p:cNvPr id="15364" name="Picture 6" descr="figura5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15971" r="12477" b="36351"/>
          <a:stretch>
            <a:fillRect/>
          </a:stretch>
        </p:blipFill>
        <p:spPr bwMode="auto">
          <a:xfrm>
            <a:off x="5067300" y="765175"/>
            <a:ext cx="4041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588"/>
            <a:ext cx="68961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70613" y="4033838"/>
            <a:ext cx="817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3366FF"/>
                </a:solidFill>
                <a:latin typeface="Times" panose="02020603050405020304" pitchFamily="18" charset="0"/>
              </a:rPr>
              <a:t>IxV</a:t>
            </a:r>
            <a:endParaRPr lang="en-US" altLang="en-US" sz="2400" b="1" i="1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075" y="906463"/>
            <a:ext cx="8674100" cy="52625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215" dirty="0">
                <a:solidFill>
                  <a:srgbClr val="002060"/>
                </a:solidFill>
              </a:rPr>
              <a:t>	Existe uma relação entre a tensão aplicada no diodo e a corrente fluindo através do mesmo. Tal relação possui a seguinte forma:</a:t>
            </a:r>
          </a:p>
          <a:p>
            <a:pPr algn="just" eaLnBrk="1" hangingPunct="1">
              <a:defRPr/>
            </a:pPr>
            <a:endParaRPr lang="pt-BR" sz="1846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pt-BR" sz="1846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pt-BR" sz="1846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pt-BR" sz="1846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pt-BR" sz="1846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pt-BR" sz="2215" dirty="0">
                <a:solidFill>
                  <a:srgbClr val="002060"/>
                </a:solidFill>
              </a:rPr>
              <a:t>onde</a:t>
            </a:r>
          </a:p>
          <a:p>
            <a:pPr algn="just" eaLnBrk="1" hangingPunct="1">
              <a:defRPr/>
            </a:pPr>
            <a:endParaRPr lang="pt-BR" sz="2215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pt-BR" sz="2215" i="1" dirty="0">
                <a:solidFill>
                  <a:srgbClr val="002060"/>
                </a:solidFill>
              </a:rPr>
              <a:t>I</a:t>
            </a:r>
            <a:r>
              <a:rPr lang="pt-BR" sz="2215" dirty="0">
                <a:solidFill>
                  <a:srgbClr val="002060"/>
                </a:solidFill>
              </a:rPr>
              <a:t>	é a corrente fluindo através do diodo</a:t>
            </a:r>
          </a:p>
          <a:p>
            <a:pPr algn="just" eaLnBrk="1" hangingPunct="1">
              <a:defRPr/>
            </a:pPr>
            <a:r>
              <a:rPr lang="pt-BR" sz="2215" i="1" dirty="0">
                <a:solidFill>
                  <a:srgbClr val="002060"/>
                </a:solidFill>
              </a:rPr>
              <a:t>I</a:t>
            </a:r>
            <a:r>
              <a:rPr lang="pt-BR" sz="2215" i="1" baseline="-25000" dirty="0">
                <a:solidFill>
                  <a:srgbClr val="002060"/>
                </a:solidFill>
              </a:rPr>
              <a:t>S</a:t>
            </a:r>
            <a:r>
              <a:rPr lang="pt-BR" sz="2215" dirty="0">
                <a:solidFill>
                  <a:srgbClr val="002060"/>
                </a:solidFill>
              </a:rPr>
              <a:t> 	é a corrente de saturação (tipicamente 10</a:t>
            </a:r>
            <a:r>
              <a:rPr lang="pt-BR" sz="2215" baseline="30000" dirty="0">
                <a:solidFill>
                  <a:srgbClr val="002060"/>
                </a:solidFill>
              </a:rPr>
              <a:t>–10</a:t>
            </a:r>
            <a:r>
              <a:rPr lang="pt-BR" sz="2215" dirty="0">
                <a:solidFill>
                  <a:srgbClr val="002060"/>
                </a:solidFill>
              </a:rPr>
              <a:t> A)</a:t>
            </a:r>
          </a:p>
          <a:p>
            <a:pPr algn="just" eaLnBrk="1" hangingPunct="1">
              <a:defRPr/>
            </a:pPr>
            <a:r>
              <a:rPr lang="pt-BR" sz="2215" i="1" dirty="0">
                <a:solidFill>
                  <a:srgbClr val="002060"/>
                </a:solidFill>
              </a:rPr>
              <a:t>V</a:t>
            </a:r>
            <a:r>
              <a:rPr lang="pt-BR" sz="2215" dirty="0">
                <a:solidFill>
                  <a:srgbClr val="002060"/>
                </a:solidFill>
              </a:rPr>
              <a:t>	é a tensão aplicada</a:t>
            </a:r>
          </a:p>
          <a:p>
            <a:pPr algn="just" eaLnBrk="1" hangingPunct="1">
              <a:defRPr/>
            </a:pPr>
            <a:r>
              <a:rPr lang="pt-BR" sz="2215" i="1" dirty="0">
                <a:solidFill>
                  <a:srgbClr val="002060"/>
                </a:solidFill>
              </a:rPr>
              <a:t>q</a:t>
            </a:r>
            <a:r>
              <a:rPr lang="pt-BR" sz="2215" dirty="0">
                <a:solidFill>
                  <a:srgbClr val="002060"/>
                </a:solidFill>
              </a:rPr>
              <a:t>	carga eletrônica do elétron (1,602 × 10</a:t>
            </a:r>
            <a:r>
              <a:rPr lang="pt-BR" sz="2215" baseline="30000" dirty="0">
                <a:solidFill>
                  <a:srgbClr val="002060"/>
                </a:solidFill>
              </a:rPr>
              <a:t>–19</a:t>
            </a:r>
            <a:r>
              <a:rPr lang="pt-BR" sz="2215" dirty="0">
                <a:solidFill>
                  <a:srgbClr val="002060"/>
                </a:solidFill>
              </a:rPr>
              <a:t> C)</a:t>
            </a:r>
          </a:p>
          <a:p>
            <a:pPr algn="just" eaLnBrk="1" hangingPunct="1">
              <a:defRPr/>
            </a:pPr>
            <a:r>
              <a:rPr lang="pt-BR" sz="2215" i="1" dirty="0">
                <a:solidFill>
                  <a:srgbClr val="002060"/>
                </a:solidFill>
              </a:rPr>
              <a:t>k</a:t>
            </a:r>
            <a:r>
              <a:rPr lang="pt-BR" sz="2215" dirty="0">
                <a:solidFill>
                  <a:srgbClr val="002060"/>
                </a:solidFill>
              </a:rPr>
              <a:t>	é a constante de Boltzmann (1,38 × 10</a:t>
            </a:r>
            <a:r>
              <a:rPr lang="pt-BR" sz="2215" baseline="30000" dirty="0">
                <a:solidFill>
                  <a:srgbClr val="002060"/>
                </a:solidFill>
              </a:rPr>
              <a:t>–23</a:t>
            </a:r>
            <a:r>
              <a:rPr lang="pt-BR" sz="2215" dirty="0">
                <a:solidFill>
                  <a:srgbClr val="002060"/>
                </a:solidFill>
              </a:rPr>
              <a:t> J/K)</a:t>
            </a:r>
          </a:p>
          <a:p>
            <a:pPr algn="just" eaLnBrk="1" hangingPunct="1">
              <a:defRPr/>
            </a:pPr>
            <a:r>
              <a:rPr lang="pt-BR" sz="2215" i="1" dirty="0">
                <a:solidFill>
                  <a:srgbClr val="002060"/>
                </a:solidFill>
              </a:rPr>
              <a:t>T</a:t>
            </a:r>
            <a:r>
              <a:rPr lang="pt-BR" sz="2215" dirty="0">
                <a:solidFill>
                  <a:srgbClr val="002060"/>
                </a:solidFill>
              </a:rPr>
              <a:t> 	é a temperatura absoluta (em K)</a:t>
            </a:r>
          </a:p>
        </p:txBody>
      </p:sp>
      <p:graphicFrame>
        <p:nvGraphicFramePr>
          <p:cNvPr id="17411" name="Objeto 4"/>
          <p:cNvGraphicFramePr>
            <a:graphicFrameLocks noChangeAspect="1"/>
          </p:cNvGraphicFramePr>
          <p:nvPr/>
        </p:nvGraphicFramePr>
        <p:xfrm>
          <a:off x="3441700" y="2024063"/>
          <a:ext cx="20923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Equation" r:id="rId3" imgW="1218671" imgH="431613" progId="Equation.DSMT4">
                  <p:embed/>
                </p:oleObj>
              </mc:Choice>
              <mc:Fallback>
                <p:oleObj name="Equation" r:id="rId3" imgW="1218671" imgH="431613" progId="Equation.DSMT4">
                  <p:embed/>
                  <p:pic>
                    <p:nvPicPr>
                      <p:cNvPr id="17411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2024063"/>
                        <a:ext cx="2092325" cy="739775"/>
                      </a:xfrm>
                      <a:prstGeom prst="rect">
                        <a:avLst/>
                      </a:prstGeom>
                      <a:solidFill>
                        <a:srgbClr val="00FF00">
                          <a:alpha val="20000"/>
                        </a:srgbClr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:\my documents\EE763\drift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23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1"/>
          <p:cNvSpPr txBox="1">
            <a:spLocks noChangeArrowheads="1"/>
          </p:cNvSpPr>
          <p:nvPr/>
        </p:nvSpPr>
        <p:spPr bwMode="auto">
          <a:xfrm>
            <a:off x="107950" y="3505200"/>
            <a:ext cx="335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Elétrons em movimento térmico: eventos aleatórios de espalhamento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411413" y="4581525"/>
          <a:ext cx="24384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6" imgW="2616200" imgH="2235200" progId="Equation.3">
                  <p:embed/>
                </p:oleObj>
              </mc:Choice>
              <mc:Fallback>
                <p:oleObj name="Equation" r:id="rId6" imgW="2616200" imgH="223520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581525"/>
                        <a:ext cx="24384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5086350" y="3429000"/>
            <a:ext cx="3733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Quando se aplica um campo elétrico, os eventos aleatórios prosseguem, mas há uma direção preferencial (deriva)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2000" y="4419600"/>
            <a:ext cx="29718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0</a:t>
            </a: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9"/>
          <p:cNvSpPr txBox="1">
            <a:spLocks noChangeArrowheads="1"/>
          </p:cNvSpPr>
          <p:nvPr/>
        </p:nvSpPr>
        <p:spPr bwMode="auto">
          <a:xfrm>
            <a:off x="34925" y="644525"/>
            <a:ext cx="9156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Porque o campo elétrico produz uma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velocidade terminal (e não uma aceleração?)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2286000"/>
            <a:ext cx="7162800" cy="3429000"/>
            <a:chOff x="1752600" y="2286000"/>
            <a:chExt cx="7162800" cy="3429000"/>
          </a:xfrm>
        </p:grpSpPr>
        <p:sp>
          <p:nvSpPr>
            <p:cNvPr id="13316" name="TextBox 3"/>
            <p:cNvSpPr txBox="1">
              <a:spLocks noChangeArrowheads="1"/>
            </p:cNvSpPr>
            <p:nvPr/>
          </p:nvSpPr>
          <p:spPr bwMode="auto">
            <a:xfrm>
              <a:off x="7162800" y="3588603"/>
              <a:ext cx="1752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Velocidade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Terminal</a:t>
              </a:r>
            </a:p>
          </p:txBody>
        </p:sp>
        <p:grpSp>
          <p:nvGrpSpPr>
            <p:cNvPr id="13317" name="Group 8"/>
            <p:cNvGrpSpPr>
              <a:grpSpLocks/>
            </p:cNvGrpSpPr>
            <p:nvPr/>
          </p:nvGrpSpPr>
          <p:grpSpPr bwMode="auto">
            <a:xfrm>
              <a:off x="1752600" y="2286000"/>
              <a:ext cx="5809456" cy="3429000"/>
              <a:chOff x="2438400" y="2209800"/>
              <a:chExt cx="5809456" cy="3429000"/>
            </a:xfrm>
          </p:grpSpPr>
          <p:pic>
            <p:nvPicPr>
              <p:cNvPr id="13318" name="Picture 2" descr="http://www.suddenlysenior.com/Images/csjumping400.jp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2209800"/>
                <a:ext cx="3810000" cy="316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Up Arrow 4"/>
              <p:cNvSpPr/>
              <p:nvPr/>
            </p:nvSpPr>
            <p:spPr>
              <a:xfrm>
                <a:off x="5486400" y="2819400"/>
                <a:ext cx="533400" cy="1219200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" name="Up Arrow 5"/>
              <p:cNvSpPr/>
              <p:nvPr/>
            </p:nvSpPr>
            <p:spPr>
              <a:xfrm flipV="1">
                <a:off x="5486400" y="4343400"/>
                <a:ext cx="533400" cy="1295400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321" name="TextBox 6"/>
              <p:cNvSpPr txBox="1">
                <a:spLocks noChangeArrowheads="1"/>
              </p:cNvSpPr>
              <p:nvPr/>
            </p:nvSpPr>
            <p:spPr bwMode="auto">
              <a:xfrm>
                <a:off x="5867400" y="4503003"/>
                <a:ext cx="209242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latin typeface="Comic Sans MS" panose="030F0702030302020204" pitchFamily="66" charset="0"/>
                  </a:rPr>
                  <a:t>Força gravitavional</a:t>
                </a:r>
              </a:p>
            </p:txBody>
          </p:sp>
          <p:sp>
            <p:nvSpPr>
              <p:cNvPr id="13322" name="TextBox 7"/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230425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latin typeface="Comic Sans MS" panose="030F0702030302020204" pitchFamily="66" charset="0"/>
                  </a:rPr>
                  <a:t>Arrasto aerodinâmico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57200"/>
            <a:ext cx="9288463" cy="1371600"/>
          </a:xfrm>
        </p:spPr>
        <p:txBody>
          <a:bodyPr/>
          <a:lstStyle/>
          <a:p>
            <a:pPr eaLnBrk="1" hangingPunct="1"/>
            <a:r>
              <a:rPr lang="en-US" altLang="en-US" sz="4000"/>
              <a:t>Deriva de portadores </a:t>
            </a:r>
            <a:r>
              <a:rPr lang="en-US" altLang="en-US" sz="4000" i="1"/>
              <a:t>(carrier drift)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n-US" sz="2400"/>
              <a:t>Portadores de carga em um semicondutor de movem com uma velocidade proporcional ao campo elétrico aplicado.</a:t>
            </a:r>
          </a:p>
          <a:p>
            <a:pPr eaLnBrk="1" hangingPunct="1"/>
            <a:endParaRPr lang="en-US" altLang="en-US" sz="2400"/>
          </a:p>
          <a:p>
            <a:pPr lvl="1" eaLnBrk="1" hangingPunct="1"/>
            <a:r>
              <a:rPr lang="en-US" altLang="en-US" sz="2400"/>
              <a:t>Esta constante de proporcionalidade é a </a:t>
            </a:r>
            <a:r>
              <a:rPr lang="en-US" altLang="en-US" sz="2400" b="1">
                <a:solidFill>
                  <a:srgbClr val="FF0000"/>
                </a:solidFill>
              </a:rPr>
              <a:t>mobilidade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6883400" y="3703638"/>
          <a:ext cx="15748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3" imgW="1320227" imgH="1218671" progId="Equation.3">
                  <p:embed/>
                </p:oleObj>
              </mc:Choice>
              <mc:Fallback>
                <p:oleObj name="Equation" r:id="rId3" imgW="1320227" imgH="1218671" progId="Equation.3">
                  <p:embed/>
                  <p:pic>
                    <p:nvPicPr>
                      <p:cNvPr id="153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3703638"/>
                        <a:ext cx="157480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5486400" y="5324475"/>
            <a:ext cx="3200400" cy="1477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Calibri" panose="020F0502020204030204" pitchFamily="34" charset="0"/>
              </a:rPr>
              <a:t>Notação</a:t>
            </a:r>
            <a:r>
              <a:rPr lang="en-US" altLang="en-US" sz="1800" b="1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Symbol" panose="05050102010706020507" pitchFamily="18" charset="2"/>
              </a:rPr>
              <a:t>m</a:t>
            </a:r>
            <a:r>
              <a:rPr lang="en-US" altLang="en-US" sz="1800" b="1" baseline="-25000">
                <a:latin typeface="Calibri" panose="020F0502020204030204" pitchFamily="34" charset="0"/>
              </a:rPr>
              <a:t>p</a:t>
            </a:r>
            <a:r>
              <a:rPr lang="en-US" altLang="en-US" sz="1800">
                <a:latin typeface="Calibri" panose="020F0502020204030204" pitchFamily="34" charset="0"/>
              </a:rPr>
              <a:t> </a:t>
            </a:r>
            <a:r>
              <a:rPr lang="en-US" altLang="en-US" sz="1800">
                <a:latin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lang="en-US" altLang="en-US" sz="1800">
                <a:latin typeface="Calibri" panose="020F0502020204030204" pitchFamily="34" charset="0"/>
              </a:rPr>
              <a:t> mobilidade das lacunas (cm</a:t>
            </a:r>
            <a:r>
              <a:rPr lang="en-US" altLang="en-US" sz="1800" baseline="30000">
                <a:latin typeface="Calibri" panose="020F0502020204030204" pitchFamily="34" charset="0"/>
              </a:rPr>
              <a:t>2</a:t>
            </a:r>
            <a:r>
              <a:rPr lang="en-US" altLang="en-US" sz="1800">
                <a:latin typeface="Calibri" panose="020F0502020204030204" pitchFamily="34" charset="0"/>
              </a:rPr>
              <a:t>/V·s)</a:t>
            </a:r>
            <a:endParaRPr lang="en-US" altLang="en-US" sz="1800" i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Symbol" panose="05050102010706020507" pitchFamily="18" charset="2"/>
              </a:rPr>
              <a:t>m</a:t>
            </a:r>
            <a:r>
              <a:rPr lang="en-US" altLang="en-US" sz="1800" b="1" baseline="-25000">
                <a:latin typeface="Calibri" panose="020F0502020204030204" pitchFamily="34" charset="0"/>
              </a:rPr>
              <a:t>n</a:t>
            </a:r>
            <a:r>
              <a:rPr lang="en-US" altLang="en-US" sz="1800">
                <a:latin typeface="Calibri" panose="020F0502020204030204" pitchFamily="34" charset="0"/>
              </a:rPr>
              <a:t> </a:t>
            </a:r>
            <a:r>
              <a:rPr lang="en-US" altLang="en-US" sz="1800">
                <a:latin typeface="Calibri" panose="020F0502020204030204" pitchFamily="34" charset="0"/>
                <a:sym typeface="Symbol" panose="05050102010706020507" pitchFamily="18" charset="2"/>
              </a:rPr>
              <a:t></a:t>
            </a:r>
            <a:r>
              <a:rPr lang="en-US" altLang="en-US" sz="1800">
                <a:latin typeface="Calibri" panose="020F0502020204030204" pitchFamily="34" charset="0"/>
              </a:rPr>
              <a:t> mobilidade dos eletrons (cm</a:t>
            </a:r>
            <a:r>
              <a:rPr lang="en-US" altLang="en-US" sz="1800" baseline="30000">
                <a:latin typeface="Calibri" panose="020F0502020204030204" pitchFamily="34" charset="0"/>
              </a:rPr>
              <a:t>2</a:t>
            </a:r>
            <a:r>
              <a:rPr lang="en-US" altLang="en-US" sz="1800">
                <a:latin typeface="Calibri" panose="020F0502020204030204" pitchFamily="34" charset="0"/>
              </a:rPr>
              <a:t>/V·s)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868988" y="3884613"/>
            <a:ext cx="101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Lacunas: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 Narrow" panose="020B060602020203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 Narrow" panose="020B060602020203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Elétrons: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Velocidade de saturação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Na realidade, a velocidade dos portadores satura em limite superior de campo elétrico, na velocidade de saturação </a:t>
            </a:r>
            <a:r>
              <a:rPr lang="en-US" altLang="en-US">
                <a:solidFill>
                  <a:srgbClr val="FF0000"/>
                </a:solidFill>
              </a:rPr>
              <a:t>(</a:t>
            </a:r>
            <a:r>
              <a:rPr lang="en-US" altLang="en-US" b="1" i="1">
                <a:solidFill>
                  <a:srgbClr val="FF0000"/>
                </a:solidFill>
              </a:rPr>
              <a:t>v</a:t>
            </a:r>
            <a:r>
              <a:rPr lang="en-US" altLang="en-US" b="1" baseline="-25000">
                <a:solidFill>
                  <a:srgbClr val="FF0000"/>
                </a:solidFill>
              </a:rPr>
              <a:t>sat</a:t>
            </a:r>
            <a:r>
              <a:rPr lang="en-US" altLang="en-US">
                <a:solidFill>
                  <a:srgbClr val="FF0000"/>
                </a:solidFill>
              </a:rPr>
              <a:t>)</a:t>
            </a:r>
            <a:r>
              <a:rPr lang="en-US" altLang="en-US" i="1">
                <a:solidFill>
                  <a:srgbClr val="FF0000"/>
                </a:solidFill>
              </a:rPr>
              <a:t>.</a:t>
            </a: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805238"/>
            <a:ext cx="3343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2209800" y="2057400"/>
            <a:ext cx="448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m</a:t>
            </a:r>
            <a:r>
              <a:rPr lang="en-US" altLang="en-US" baseline="-25000">
                <a:latin typeface="Comic Sans MS" panose="030F0702030302020204" pitchFamily="66" charset="0"/>
              </a:rPr>
              <a:t>n</a:t>
            </a:r>
            <a:r>
              <a:rPr lang="en-US" altLang="en-US">
                <a:latin typeface="Comic Sans MS" panose="030F0702030302020204" pitchFamily="66" charset="0"/>
              </a:rPr>
              <a:t>*(dv/dt + v/</a:t>
            </a:r>
            <a:r>
              <a:rPr lang="en-US" altLang="en-US">
                <a:latin typeface="Symbol" panose="05050102010706020507" pitchFamily="18" charset="2"/>
              </a:rPr>
              <a:t>t</a:t>
            </a:r>
            <a:r>
              <a:rPr lang="en-US" altLang="en-US" baseline="-25000">
                <a:latin typeface="Comic Sans MS" panose="030F0702030302020204" pitchFamily="66" charset="0"/>
              </a:rPr>
              <a:t>n</a:t>
            </a:r>
            <a:r>
              <a:rPr lang="en-US" altLang="en-US">
                <a:latin typeface="Comic Sans MS" panose="030F0702030302020204" pitchFamily="66" charset="0"/>
              </a:rPr>
              <a:t>) = -q</a:t>
            </a:r>
            <a:r>
              <a:rPr lang="en-US" altLang="en-US">
                <a:latin typeface="Script MT Bold"/>
                <a:cs typeface="Shruti" panose="020B0502040204020203" pitchFamily="34" charset="0"/>
              </a:rPr>
              <a:t>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705100" y="2019300"/>
            <a:ext cx="1295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0" y="3657600"/>
            <a:ext cx="3200400" cy="1143000"/>
            <a:chOff x="3048000" y="3657600"/>
            <a:chExt cx="3200964" cy="1143000"/>
          </a:xfrm>
        </p:grpSpPr>
        <p:sp>
          <p:nvSpPr>
            <p:cNvPr id="17417" name="TextBox 16"/>
            <p:cNvSpPr txBox="1">
              <a:spLocks noChangeArrowheads="1"/>
            </p:cNvSpPr>
            <p:nvPr/>
          </p:nvSpPr>
          <p:spPr bwMode="auto">
            <a:xfrm>
              <a:off x="3276600" y="3810000"/>
              <a:ext cx="2708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latin typeface="Symbol" panose="05050102010706020507" pitchFamily="18" charset="2"/>
                </a:rPr>
                <a:t>m</a:t>
              </a:r>
              <a:r>
                <a:rPr lang="en-US" altLang="en-US" sz="3600" baseline="-25000">
                  <a:latin typeface="Comic Sans MS" panose="030F0702030302020204" pitchFamily="66" charset="0"/>
                </a:rPr>
                <a:t>n</a:t>
              </a:r>
              <a:r>
                <a:rPr lang="en-US" altLang="en-US" sz="3600">
                  <a:latin typeface="Script MT Bold"/>
                  <a:cs typeface="Shruti" panose="020B0502040204020203" pitchFamily="34" charset="0"/>
                </a:rPr>
                <a:t> </a:t>
              </a:r>
              <a:r>
                <a:rPr lang="en-US" altLang="en-US" sz="3600">
                  <a:latin typeface="Comic Sans MS" panose="030F0702030302020204" pitchFamily="66" charset="0"/>
                  <a:cs typeface="Shruti" panose="020B0502040204020203" pitchFamily="34" charset="0"/>
                </a:rPr>
                <a:t>= q</a:t>
              </a:r>
              <a:r>
                <a:rPr lang="en-US" altLang="en-US" sz="3600">
                  <a:latin typeface="Symbol" panose="05050102010706020507" pitchFamily="18" charset="2"/>
                  <a:cs typeface="Shruti" panose="020B0502040204020203" pitchFamily="34" charset="0"/>
                </a:rPr>
                <a:t>t</a:t>
              </a:r>
              <a:r>
                <a:rPr lang="en-US" altLang="en-US" sz="3600" baseline="-25000">
                  <a:latin typeface="Comic Sans MS" panose="030F0702030302020204" pitchFamily="66" charset="0"/>
                  <a:cs typeface="Shruti" panose="020B0502040204020203" pitchFamily="34" charset="0"/>
                </a:rPr>
                <a:t>n</a:t>
              </a:r>
              <a:r>
                <a:rPr lang="en-US" altLang="en-US" sz="3600">
                  <a:latin typeface="Comic Sans MS" panose="030F0702030302020204" pitchFamily="66" charset="0"/>
                  <a:cs typeface="Shruti" panose="020B0502040204020203" pitchFamily="34" charset="0"/>
                </a:rPr>
                <a:t>/m</a:t>
              </a:r>
              <a:r>
                <a:rPr lang="en-US" altLang="en-US" sz="3600" baseline="-25000">
                  <a:latin typeface="Comic Sans MS" panose="030F0702030302020204" pitchFamily="66" charset="0"/>
                  <a:cs typeface="Shruti" panose="020B0502040204020203" pitchFamily="34" charset="0"/>
                </a:rPr>
                <a:t>n</a:t>
              </a:r>
              <a:r>
                <a:rPr lang="en-US" altLang="en-US" sz="3600">
                  <a:latin typeface="Comic Sans MS" panose="030F0702030302020204" pitchFamily="66" charset="0"/>
                  <a:cs typeface="Shruti" panose="020B0502040204020203" pitchFamily="34" charset="0"/>
                </a:rPr>
                <a:t>*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48000" y="3657600"/>
              <a:ext cx="3200964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048000" y="5257800"/>
            <a:ext cx="3200400" cy="1143000"/>
            <a:chOff x="3048000" y="3657600"/>
            <a:chExt cx="3200400" cy="1143000"/>
          </a:xfrm>
        </p:grpSpPr>
        <p:sp>
          <p:nvSpPr>
            <p:cNvPr id="17415" name="TextBox 20"/>
            <p:cNvSpPr txBox="1">
              <a:spLocks noChangeArrowheads="1"/>
            </p:cNvSpPr>
            <p:nvPr/>
          </p:nvSpPr>
          <p:spPr bwMode="auto">
            <a:xfrm>
              <a:off x="3276600" y="3810000"/>
              <a:ext cx="28552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latin typeface="Symbol" panose="05050102010706020507" pitchFamily="18" charset="2"/>
                </a:rPr>
                <a:t>m</a:t>
              </a:r>
              <a:r>
                <a:rPr lang="en-US" altLang="en-US" sz="3600" baseline="-25000">
                  <a:latin typeface="Comic Sans MS" panose="030F0702030302020204" pitchFamily="66" charset="0"/>
                </a:rPr>
                <a:t>p</a:t>
              </a:r>
              <a:r>
                <a:rPr lang="en-US" altLang="en-US" sz="3600">
                  <a:latin typeface="Script MT Bold"/>
                  <a:cs typeface="Shruti" panose="020B0502040204020203" pitchFamily="34" charset="0"/>
                </a:rPr>
                <a:t> </a:t>
              </a:r>
              <a:r>
                <a:rPr lang="en-US" altLang="en-US" sz="3600">
                  <a:latin typeface="Comic Sans MS" panose="030F0702030302020204" pitchFamily="66" charset="0"/>
                  <a:cs typeface="Shruti" panose="020B0502040204020203" pitchFamily="34" charset="0"/>
                </a:rPr>
                <a:t>=  q</a:t>
              </a:r>
              <a:r>
                <a:rPr lang="en-US" altLang="en-US" sz="3600">
                  <a:latin typeface="Symbol" panose="05050102010706020507" pitchFamily="18" charset="2"/>
                  <a:cs typeface="Shruti" panose="020B0502040204020203" pitchFamily="34" charset="0"/>
                </a:rPr>
                <a:t>t</a:t>
              </a:r>
              <a:r>
                <a:rPr lang="en-US" altLang="en-US" sz="3600" baseline="-25000">
                  <a:latin typeface="Comic Sans MS" panose="030F0702030302020204" pitchFamily="66" charset="0"/>
                  <a:cs typeface="Shruti" panose="020B0502040204020203" pitchFamily="34" charset="0"/>
                </a:rPr>
                <a:t>p</a:t>
              </a:r>
              <a:r>
                <a:rPr lang="en-US" altLang="en-US" sz="3600">
                  <a:latin typeface="Comic Sans MS" panose="030F0702030302020204" pitchFamily="66" charset="0"/>
                  <a:cs typeface="Shruti" panose="020B0502040204020203" pitchFamily="34" charset="0"/>
                </a:rPr>
                <a:t>/m</a:t>
              </a:r>
              <a:r>
                <a:rPr lang="en-US" altLang="en-US" sz="3600" baseline="-25000">
                  <a:latin typeface="Comic Sans MS" panose="030F0702030302020204" pitchFamily="66" charset="0"/>
                  <a:cs typeface="Shruti" panose="020B0502040204020203" pitchFamily="34" charset="0"/>
                </a:rPr>
                <a:t>p</a:t>
              </a:r>
              <a:r>
                <a:rPr lang="en-US" altLang="en-US" sz="3600">
                  <a:latin typeface="Comic Sans MS" panose="030F0702030302020204" pitchFamily="66" charset="0"/>
                  <a:cs typeface="Shruti" panose="020B0502040204020203" pitchFamily="34" charset="0"/>
                </a:rPr>
                <a:t>*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3657600"/>
              <a:ext cx="32004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34925" y="644525"/>
            <a:ext cx="9156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Porque o campo elétrico produz uma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velocidade terminal (e não uma aceleração?)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214313"/>
            <a:ext cx="7772400" cy="10541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 processo de difusão</a:t>
            </a:r>
          </a:p>
        </p:txBody>
      </p:sp>
      <p:pic>
        <p:nvPicPr>
          <p:cNvPr id="31747" name="Picture 2" descr="http://upload.wikimedia.org/wikipedia/commons/f/f9/Blausen_0315_Diffu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376363"/>
            <a:ext cx="71437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2924175" y="4945063"/>
            <a:ext cx="3362325" cy="98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31749" name="Picture 2" descr="https://upload.wikimedia.org/wikipedia/commons/4/4d/DiffusionMicroMacr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4103688"/>
            <a:ext cx="31654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EF0FF5DD-BB43-40DB-A948-9AACEAF4007A}" type="slidenum">
              <a:rPr lang="en-US" altLang="en-US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32771" name="Oval 25"/>
          <p:cNvSpPr>
            <a:spLocks noChangeArrowheads="1"/>
          </p:cNvSpPr>
          <p:nvPr/>
        </p:nvSpPr>
        <p:spPr bwMode="auto">
          <a:xfrm>
            <a:off x="5562600" y="4648200"/>
            <a:ext cx="381000" cy="533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389438" y="2697163"/>
            <a:ext cx="90487" cy="2789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 processo de difusão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Evolução da concentração de partículas </a:t>
            </a:r>
          </a:p>
        </p:txBody>
      </p:sp>
      <p:sp>
        <p:nvSpPr>
          <p:cNvPr id="32775" name="Freeform 4"/>
          <p:cNvSpPr>
            <a:spLocks/>
          </p:cNvSpPr>
          <p:nvPr/>
        </p:nvSpPr>
        <p:spPr bwMode="auto">
          <a:xfrm>
            <a:off x="1555750" y="3455988"/>
            <a:ext cx="5851525" cy="2925762"/>
          </a:xfrm>
          <a:custGeom>
            <a:avLst/>
            <a:gdLst>
              <a:gd name="T0" fmla="*/ 0 w 3686"/>
              <a:gd name="T1" fmla="*/ 0 h 1843"/>
              <a:gd name="T2" fmla="*/ 0 w 3686"/>
              <a:gd name="T3" fmla="*/ 2147483646 h 1843"/>
              <a:gd name="T4" fmla="*/ 2147483646 w 3686"/>
              <a:gd name="T5" fmla="*/ 2147483646 h 1843"/>
              <a:gd name="T6" fmla="*/ 2147483646 w 3686"/>
              <a:gd name="T7" fmla="*/ 2147483646 h 1843"/>
              <a:gd name="T8" fmla="*/ 0 60000 65536"/>
              <a:gd name="T9" fmla="*/ 0 60000 65536"/>
              <a:gd name="T10" fmla="*/ 0 60000 65536"/>
              <a:gd name="T11" fmla="*/ 0 60000 65536"/>
              <a:gd name="T12" fmla="*/ 0 w 3686"/>
              <a:gd name="T13" fmla="*/ 0 h 1843"/>
              <a:gd name="T14" fmla="*/ 3686 w 3686"/>
              <a:gd name="T15" fmla="*/ 1843 h 1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6" h="1843">
                <a:moveTo>
                  <a:pt x="0" y="0"/>
                </a:moveTo>
                <a:lnTo>
                  <a:pt x="0" y="1843"/>
                </a:lnTo>
                <a:lnTo>
                  <a:pt x="3686" y="1843"/>
                </a:lnTo>
                <a:lnTo>
                  <a:pt x="3686" y="8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6" name="Group 19"/>
          <p:cNvGrpSpPr>
            <a:grpSpLocks/>
          </p:cNvGrpSpPr>
          <p:nvPr/>
        </p:nvGrpSpPr>
        <p:grpSpPr bwMode="auto">
          <a:xfrm>
            <a:off x="2560638" y="3429000"/>
            <a:ext cx="3748087" cy="2057400"/>
            <a:chOff x="1613" y="2160"/>
            <a:chExt cx="2361" cy="1296"/>
          </a:xfrm>
        </p:grpSpPr>
        <p:sp>
          <p:nvSpPr>
            <p:cNvPr id="32791" name="Arc 6"/>
            <p:cNvSpPr>
              <a:spLocks/>
            </p:cNvSpPr>
            <p:nvPr/>
          </p:nvSpPr>
          <p:spPr bwMode="auto">
            <a:xfrm flipH="1">
              <a:off x="2621" y="2160"/>
              <a:ext cx="173" cy="8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Arc 7"/>
            <p:cNvSpPr>
              <a:spLocks/>
            </p:cNvSpPr>
            <p:nvPr/>
          </p:nvSpPr>
          <p:spPr bwMode="auto">
            <a:xfrm flipV="1">
              <a:off x="1613" y="2995"/>
              <a:ext cx="1008" cy="4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Arc 8"/>
            <p:cNvSpPr>
              <a:spLocks/>
            </p:cNvSpPr>
            <p:nvPr/>
          </p:nvSpPr>
          <p:spPr bwMode="auto">
            <a:xfrm>
              <a:off x="2794" y="2160"/>
              <a:ext cx="173" cy="8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Arc 9"/>
            <p:cNvSpPr>
              <a:spLocks/>
            </p:cNvSpPr>
            <p:nvPr/>
          </p:nvSpPr>
          <p:spPr bwMode="auto">
            <a:xfrm flipH="1" flipV="1">
              <a:off x="2966" y="2995"/>
              <a:ext cx="1008" cy="4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Arc 10"/>
          <p:cNvSpPr>
            <a:spLocks/>
          </p:cNvSpPr>
          <p:nvPr/>
        </p:nvSpPr>
        <p:spPr bwMode="auto">
          <a:xfrm flipH="1">
            <a:off x="3063875" y="4529138"/>
            <a:ext cx="1371600" cy="1325562"/>
          </a:xfrm>
          <a:custGeom>
            <a:avLst/>
            <a:gdLst>
              <a:gd name="T0" fmla="*/ 0 w 17116"/>
              <a:gd name="T1" fmla="*/ 0 h 21600"/>
              <a:gd name="T2" fmla="*/ 2147483646 w 17116"/>
              <a:gd name="T3" fmla="*/ 2147483646 h 21600"/>
              <a:gd name="T4" fmla="*/ 0 w 17116"/>
              <a:gd name="T5" fmla="*/ 2147483646 h 21600"/>
              <a:gd name="T6" fmla="*/ 0 60000 65536"/>
              <a:gd name="T7" fmla="*/ 0 60000 65536"/>
              <a:gd name="T8" fmla="*/ 0 60000 65536"/>
              <a:gd name="T9" fmla="*/ 0 w 17116"/>
              <a:gd name="T10" fmla="*/ 0 h 21600"/>
              <a:gd name="T11" fmla="*/ 17116 w 171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1600" fill="none" extrusionOk="0">
                <a:moveTo>
                  <a:pt x="-1" y="0"/>
                </a:moveTo>
                <a:cubicBezTo>
                  <a:pt x="6703" y="0"/>
                  <a:pt x="13026" y="3112"/>
                  <a:pt x="17115" y="8424"/>
                </a:cubicBezTo>
              </a:path>
              <a:path w="17116" h="21600" stroke="0" extrusionOk="0">
                <a:moveTo>
                  <a:pt x="-1" y="0"/>
                </a:moveTo>
                <a:cubicBezTo>
                  <a:pt x="6703" y="0"/>
                  <a:pt x="13026" y="3112"/>
                  <a:pt x="17115" y="842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Arc 11"/>
          <p:cNvSpPr>
            <a:spLocks/>
          </p:cNvSpPr>
          <p:nvPr/>
        </p:nvSpPr>
        <p:spPr bwMode="auto">
          <a:xfrm flipV="1">
            <a:off x="1638300" y="4708525"/>
            <a:ext cx="1470025" cy="777875"/>
          </a:xfrm>
          <a:custGeom>
            <a:avLst/>
            <a:gdLst>
              <a:gd name="T0" fmla="*/ 0 w 19856"/>
              <a:gd name="T1" fmla="*/ 0 h 21600"/>
              <a:gd name="T2" fmla="*/ 2147483646 w 19856"/>
              <a:gd name="T3" fmla="*/ 2147483646 h 21600"/>
              <a:gd name="T4" fmla="*/ 0 w 19856"/>
              <a:gd name="T5" fmla="*/ 2147483646 h 21600"/>
              <a:gd name="T6" fmla="*/ 0 60000 65536"/>
              <a:gd name="T7" fmla="*/ 0 60000 65536"/>
              <a:gd name="T8" fmla="*/ 0 60000 65536"/>
              <a:gd name="T9" fmla="*/ 0 w 19856"/>
              <a:gd name="T10" fmla="*/ 0 h 21600"/>
              <a:gd name="T11" fmla="*/ 19856 w 198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56" h="21600" fill="none" extrusionOk="0">
                <a:moveTo>
                  <a:pt x="-1" y="0"/>
                </a:moveTo>
                <a:cubicBezTo>
                  <a:pt x="8643" y="0"/>
                  <a:pt x="16454" y="5152"/>
                  <a:pt x="19856" y="13097"/>
                </a:cubicBezTo>
              </a:path>
              <a:path w="19856" h="21600" stroke="0" extrusionOk="0">
                <a:moveTo>
                  <a:pt x="-1" y="0"/>
                </a:moveTo>
                <a:cubicBezTo>
                  <a:pt x="8643" y="0"/>
                  <a:pt x="16454" y="5152"/>
                  <a:pt x="19856" y="130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rc 12"/>
          <p:cNvSpPr>
            <a:spLocks/>
          </p:cNvSpPr>
          <p:nvPr/>
        </p:nvSpPr>
        <p:spPr bwMode="auto">
          <a:xfrm>
            <a:off x="4435475" y="3841750"/>
            <a:ext cx="684213" cy="1325563"/>
          </a:xfrm>
          <a:custGeom>
            <a:avLst/>
            <a:gdLst>
              <a:gd name="T0" fmla="*/ 0 w 20259"/>
              <a:gd name="T1" fmla="*/ 0 h 21600"/>
              <a:gd name="T2" fmla="*/ 2147483646 w 20259"/>
              <a:gd name="T3" fmla="*/ 2147483646 h 21600"/>
              <a:gd name="T4" fmla="*/ 0 w 20259"/>
              <a:gd name="T5" fmla="*/ 2147483646 h 21600"/>
              <a:gd name="T6" fmla="*/ 0 60000 65536"/>
              <a:gd name="T7" fmla="*/ 0 60000 65536"/>
              <a:gd name="T8" fmla="*/ 0 60000 65536"/>
              <a:gd name="T9" fmla="*/ 0 w 20259"/>
              <a:gd name="T10" fmla="*/ 0 h 21600"/>
              <a:gd name="T11" fmla="*/ 20259 w 202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59" h="21600" fill="none" extrusionOk="0">
                <a:moveTo>
                  <a:pt x="-1" y="0"/>
                </a:moveTo>
                <a:cubicBezTo>
                  <a:pt x="9039" y="0"/>
                  <a:pt x="17122" y="5628"/>
                  <a:pt x="20258" y="14107"/>
                </a:cubicBezTo>
              </a:path>
              <a:path w="20259" h="21600" stroke="0" extrusionOk="0">
                <a:moveTo>
                  <a:pt x="-1" y="0"/>
                </a:moveTo>
                <a:cubicBezTo>
                  <a:pt x="9039" y="0"/>
                  <a:pt x="17122" y="5628"/>
                  <a:pt x="20258" y="1410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rc 13"/>
          <p:cNvSpPr>
            <a:spLocks/>
          </p:cNvSpPr>
          <p:nvPr/>
        </p:nvSpPr>
        <p:spPr bwMode="auto">
          <a:xfrm flipH="1" flipV="1">
            <a:off x="5121275" y="4572000"/>
            <a:ext cx="1587500" cy="869950"/>
          </a:xfrm>
          <a:custGeom>
            <a:avLst/>
            <a:gdLst>
              <a:gd name="T0" fmla="*/ 0 w 21439"/>
              <a:gd name="T1" fmla="*/ 0 h 21600"/>
              <a:gd name="T2" fmla="*/ 2147483646 w 21439"/>
              <a:gd name="T3" fmla="*/ 2147483646 h 21600"/>
              <a:gd name="T4" fmla="*/ 0 w 21439"/>
              <a:gd name="T5" fmla="*/ 2147483646 h 21600"/>
              <a:gd name="T6" fmla="*/ 0 60000 65536"/>
              <a:gd name="T7" fmla="*/ 0 60000 65536"/>
              <a:gd name="T8" fmla="*/ 0 60000 65536"/>
              <a:gd name="T9" fmla="*/ 0 w 21439"/>
              <a:gd name="T10" fmla="*/ 0 h 21600"/>
              <a:gd name="T11" fmla="*/ 21439 w 214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9" h="21600" fill="none" extrusionOk="0">
                <a:moveTo>
                  <a:pt x="-1" y="0"/>
                </a:moveTo>
                <a:cubicBezTo>
                  <a:pt x="10911" y="0"/>
                  <a:pt x="20110" y="8138"/>
                  <a:pt x="21439" y="18968"/>
                </a:cubicBezTo>
              </a:path>
              <a:path w="21439" h="21600" stroke="0" extrusionOk="0">
                <a:moveTo>
                  <a:pt x="-1" y="0"/>
                </a:moveTo>
                <a:cubicBezTo>
                  <a:pt x="10911" y="0"/>
                  <a:pt x="20110" y="8138"/>
                  <a:pt x="21439" y="1896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Arc 15"/>
          <p:cNvSpPr>
            <a:spLocks/>
          </p:cNvSpPr>
          <p:nvPr/>
        </p:nvSpPr>
        <p:spPr bwMode="auto">
          <a:xfrm flipV="1">
            <a:off x="2149475" y="4570413"/>
            <a:ext cx="1587500" cy="869950"/>
          </a:xfrm>
          <a:custGeom>
            <a:avLst/>
            <a:gdLst>
              <a:gd name="T0" fmla="*/ 0 w 21439"/>
              <a:gd name="T1" fmla="*/ 0 h 21600"/>
              <a:gd name="T2" fmla="*/ 2147483646 w 21439"/>
              <a:gd name="T3" fmla="*/ 2147483646 h 21600"/>
              <a:gd name="T4" fmla="*/ 0 w 21439"/>
              <a:gd name="T5" fmla="*/ 2147483646 h 21600"/>
              <a:gd name="T6" fmla="*/ 0 60000 65536"/>
              <a:gd name="T7" fmla="*/ 0 60000 65536"/>
              <a:gd name="T8" fmla="*/ 0 60000 65536"/>
              <a:gd name="T9" fmla="*/ 0 w 21439"/>
              <a:gd name="T10" fmla="*/ 0 h 21600"/>
              <a:gd name="T11" fmla="*/ 21439 w 214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9" h="21600" fill="none" extrusionOk="0">
                <a:moveTo>
                  <a:pt x="-1" y="0"/>
                </a:moveTo>
                <a:cubicBezTo>
                  <a:pt x="10911" y="0"/>
                  <a:pt x="20110" y="8138"/>
                  <a:pt x="21439" y="18968"/>
                </a:cubicBezTo>
              </a:path>
              <a:path w="21439" h="21600" stroke="0" extrusionOk="0">
                <a:moveTo>
                  <a:pt x="-1" y="0"/>
                </a:moveTo>
                <a:cubicBezTo>
                  <a:pt x="10911" y="0"/>
                  <a:pt x="20110" y="8138"/>
                  <a:pt x="21439" y="1896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rc 16"/>
          <p:cNvSpPr>
            <a:spLocks/>
          </p:cNvSpPr>
          <p:nvPr/>
        </p:nvSpPr>
        <p:spPr bwMode="auto">
          <a:xfrm>
            <a:off x="4435475" y="4525963"/>
            <a:ext cx="1371600" cy="1325562"/>
          </a:xfrm>
          <a:custGeom>
            <a:avLst/>
            <a:gdLst>
              <a:gd name="T0" fmla="*/ 0 w 17116"/>
              <a:gd name="T1" fmla="*/ 0 h 21600"/>
              <a:gd name="T2" fmla="*/ 2147483646 w 17116"/>
              <a:gd name="T3" fmla="*/ 2147483646 h 21600"/>
              <a:gd name="T4" fmla="*/ 0 w 17116"/>
              <a:gd name="T5" fmla="*/ 2147483646 h 21600"/>
              <a:gd name="T6" fmla="*/ 0 60000 65536"/>
              <a:gd name="T7" fmla="*/ 0 60000 65536"/>
              <a:gd name="T8" fmla="*/ 0 60000 65536"/>
              <a:gd name="T9" fmla="*/ 0 w 17116"/>
              <a:gd name="T10" fmla="*/ 0 h 21600"/>
              <a:gd name="T11" fmla="*/ 17116 w 171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1600" fill="none" extrusionOk="0">
                <a:moveTo>
                  <a:pt x="-1" y="0"/>
                </a:moveTo>
                <a:cubicBezTo>
                  <a:pt x="6703" y="0"/>
                  <a:pt x="13026" y="3112"/>
                  <a:pt x="17115" y="8424"/>
                </a:cubicBezTo>
              </a:path>
              <a:path w="17116" h="21600" stroke="0" extrusionOk="0">
                <a:moveTo>
                  <a:pt x="-1" y="0"/>
                </a:moveTo>
                <a:cubicBezTo>
                  <a:pt x="6703" y="0"/>
                  <a:pt x="13026" y="3112"/>
                  <a:pt x="17115" y="842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rc 17"/>
          <p:cNvSpPr>
            <a:spLocks/>
          </p:cNvSpPr>
          <p:nvPr/>
        </p:nvSpPr>
        <p:spPr bwMode="auto">
          <a:xfrm flipH="1" flipV="1">
            <a:off x="5761038" y="4705350"/>
            <a:ext cx="1470025" cy="777875"/>
          </a:xfrm>
          <a:custGeom>
            <a:avLst/>
            <a:gdLst>
              <a:gd name="T0" fmla="*/ 0 w 19856"/>
              <a:gd name="T1" fmla="*/ 0 h 21600"/>
              <a:gd name="T2" fmla="*/ 2147483646 w 19856"/>
              <a:gd name="T3" fmla="*/ 2147483646 h 21600"/>
              <a:gd name="T4" fmla="*/ 0 w 19856"/>
              <a:gd name="T5" fmla="*/ 2147483646 h 21600"/>
              <a:gd name="T6" fmla="*/ 0 60000 65536"/>
              <a:gd name="T7" fmla="*/ 0 60000 65536"/>
              <a:gd name="T8" fmla="*/ 0 60000 65536"/>
              <a:gd name="T9" fmla="*/ 0 w 19856"/>
              <a:gd name="T10" fmla="*/ 0 h 21600"/>
              <a:gd name="T11" fmla="*/ 19856 w 198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56" h="21600" fill="none" extrusionOk="0">
                <a:moveTo>
                  <a:pt x="-1" y="0"/>
                </a:moveTo>
                <a:cubicBezTo>
                  <a:pt x="8643" y="0"/>
                  <a:pt x="16454" y="5152"/>
                  <a:pt x="19856" y="13097"/>
                </a:cubicBezTo>
              </a:path>
              <a:path w="19856" h="21600" stroke="0" extrusionOk="0">
                <a:moveTo>
                  <a:pt x="-1" y="0"/>
                </a:moveTo>
                <a:cubicBezTo>
                  <a:pt x="8643" y="0"/>
                  <a:pt x="16454" y="5152"/>
                  <a:pt x="19856" y="130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8"/>
          <p:cNvSpPr>
            <a:spLocks noChangeShapeType="1"/>
          </p:cNvSpPr>
          <p:nvPr/>
        </p:nvSpPr>
        <p:spPr bwMode="auto">
          <a:xfrm>
            <a:off x="1554163" y="5303838"/>
            <a:ext cx="585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rc 14"/>
          <p:cNvSpPr>
            <a:spLocks/>
          </p:cNvSpPr>
          <p:nvPr/>
        </p:nvSpPr>
        <p:spPr bwMode="auto">
          <a:xfrm flipH="1">
            <a:off x="3730625" y="3840163"/>
            <a:ext cx="684213" cy="1325562"/>
          </a:xfrm>
          <a:custGeom>
            <a:avLst/>
            <a:gdLst>
              <a:gd name="T0" fmla="*/ 0 w 20259"/>
              <a:gd name="T1" fmla="*/ 0 h 21600"/>
              <a:gd name="T2" fmla="*/ 2147483646 w 20259"/>
              <a:gd name="T3" fmla="*/ 2147483646 h 21600"/>
              <a:gd name="T4" fmla="*/ 0 w 20259"/>
              <a:gd name="T5" fmla="*/ 2147483646 h 21600"/>
              <a:gd name="T6" fmla="*/ 0 60000 65536"/>
              <a:gd name="T7" fmla="*/ 0 60000 65536"/>
              <a:gd name="T8" fmla="*/ 0 60000 65536"/>
              <a:gd name="T9" fmla="*/ 0 w 20259"/>
              <a:gd name="T10" fmla="*/ 0 h 21600"/>
              <a:gd name="T11" fmla="*/ 20259 w 202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59" h="21600" fill="none" extrusionOk="0">
                <a:moveTo>
                  <a:pt x="-1" y="0"/>
                </a:moveTo>
                <a:cubicBezTo>
                  <a:pt x="9039" y="0"/>
                  <a:pt x="17122" y="5628"/>
                  <a:pt x="20258" y="14107"/>
                </a:cubicBezTo>
              </a:path>
              <a:path w="20259" h="21600" stroke="0" extrusionOk="0">
                <a:moveTo>
                  <a:pt x="-1" y="0"/>
                </a:moveTo>
                <a:cubicBezTo>
                  <a:pt x="9039" y="0"/>
                  <a:pt x="17122" y="5628"/>
                  <a:pt x="20258" y="1410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Text Box 20"/>
          <p:cNvSpPr txBox="1">
            <a:spLocks noChangeArrowheads="1"/>
          </p:cNvSpPr>
          <p:nvPr/>
        </p:nvSpPr>
        <p:spPr bwMode="auto">
          <a:xfrm>
            <a:off x="4160838" y="2338388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t=0</a:t>
            </a:r>
          </a:p>
        </p:txBody>
      </p:sp>
      <p:sp>
        <p:nvSpPr>
          <p:cNvPr id="32787" name="Text Box 21"/>
          <p:cNvSpPr txBox="1">
            <a:spLocks noChangeArrowheads="1"/>
          </p:cNvSpPr>
          <p:nvPr/>
        </p:nvSpPr>
        <p:spPr bwMode="auto">
          <a:xfrm>
            <a:off x="4497388" y="3206750"/>
            <a:ext cx="331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t</a:t>
            </a:r>
            <a:r>
              <a:rPr lang="en-US" altLang="en-US" sz="1800" baseline="-25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2788" name="Text Box 22"/>
          <p:cNvSpPr txBox="1">
            <a:spLocks noChangeArrowheads="1"/>
          </p:cNvSpPr>
          <p:nvPr/>
        </p:nvSpPr>
        <p:spPr bwMode="auto">
          <a:xfrm>
            <a:off x="4789488" y="3749675"/>
            <a:ext cx="331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t</a:t>
            </a:r>
            <a:r>
              <a:rPr lang="en-US" altLang="en-US" sz="18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2789" name="Text Box 23"/>
          <p:cNvSpPr txBox="1">
            <a:spLocks noChangeArrowheads="1"/>
          </p:cNvSpPr>
          <p:nvPr/>
        </p:nvSpPr>
        <p:spPr bwMode="auto">
          <a:xfrm>
            <a:off x="5284788" y="4387850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t</a:t>
            </a:r>
            <a:r>
              <a:rPr lang="en-US" altLang="en-US" sz="1800" b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2790" name="Line 26"/>
          <p:cNvSpPr>
            <a:spLocks noChangeShapeType="1"/>
          </p:cNvSpPr>
          <p:nvPr/>
        </p:nvSpPr>
        <p:spPr bwMode="auto">
          <a:xfrm flipV="1">
            <a:off x="5867400" y="38862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-874771433,C:\Toshiba_portege\Courses\ECE663\Lectures\Fall09\lec06_transport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-874771433,C:\Toshiba_portege\Courses\ECE663\Lectures\Fall09\lec06_transport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-874771433,C:\Toshiba_portege\Courses\ECE663\Lectures\Fall09\lec06_transport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-874771433,C:\Toshiba_portege\Courses\ECE663\Lectures\Fall09\lec06_transport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7364756-5532-4A66-BA19-82C4393885A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-874771433,C:\Toshiba_portege\Courses\ECE663\Lectures\Fall09\lec06_transport.ppc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9624</TotalTime>
  <Words>1081</Words>
  <Application>Microsoft Office PowerPoint</Application>
  <PresentationFormat>Apresentação na tela (4:3)</PresentationFormat>
  <Paragraphs>134</Paragraphs>
  <Slides>25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Comic Sans MS</vt:lpstr>
      <vt:lpstr>Script MT Bold</vt:lpstr>
      <vt:lpstr>Symbol</vt:lpstr>
      <vt:lpstr>Times</vt:lpstr>
      <vt:lpstr>Times New Roman</vt:lpstr>
      <vt:lpstr>Wingdings</vt:lpstr>
      <vt:lpstr>Pixel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Deriva de portadores (carrier drift)</vt:lpstr>
      <vt:lpstr>Velocidade de saturação</vt:lpstr>
      <vt:lpstr>Apresentação do PowerPoint</vt:lpstr>
      <vt:lpstr>O processo de difusão</vt:lpstr>
      <vt:lpstr>O processo de difusão</vt:lpstr>
      <vt:lpstr>Transporte de portadores -Difusão</vt:lpstr>
      <vt:lpstr>Apresentação do PowerPoint</vt:lpstr>
      <vt:lpstr>Apresentação do PowerPoint</vt:lpstr>
      <vt:lpstr>Apresentação do PowerPoint</vt:lpstr>
      <vt:lpstr>A junção p-n</vt:lpstr>
      <vt:lpstr>Apresentação do PowerPoint</vt:lpstr>
      <vt:lpstr>A junção p-n</vt:lpstr>
      <vt:lpstr>Cálculo do potencial V0</vt:lpstr>
      <vt:lpstr>Electron and Hole Concentrations at Equilibrium</vt:lpstr>
      <vt:lpstr>Electron and Hole Concentrations at Equilibrium</vt:lpstr>
      <vt:lpstr>Injeção de portadores minoritários</vt:lpstr>
      <vt:lpstr>Efeitos da polarização em uma junção p-n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Regiane</dc:creator>
  <cp:lastModifiedBy>Murilo Araujo Romero</cp:lastModifiedBy>
  <cp:revision>766</cp:revision>
  <dcterms:created xsi:type="dcterms:W3CDTF">2005-06-14T18:50:52Z</dcterms:created>
  <dcterms:modified xsi:type="dcterms:W3CDTF">2023-11-26T18:16:53Z</dcterms:modified>
</cp:coreProperties>
</file>