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82" autoAdjust="0"/>
  </p:normalViewPr>
  <p:slideViewPr>
    <p:cSldViewPr snapToGrid="0" snapToObjects="1"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B3A6-A1AE-0741-B793-97B4EAC5FA3A}" type="datetimeFigureOut">
              <a:rPr lang="en-US" smtClean="0"/>
              <a:t>11/18/2015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CFE17-4464-D24E-BC6E-F291816352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36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8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7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4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6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73BD99EE-0E82-6440-A4DE-6E50F338CEDB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476EC96B-1AB8-9C43-B6CA-6537DC68780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0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Regulação</a:t>
            </a:r>
            <a:r>
              <a:rPr lang="en-US" dirty="0" smtClean="0"/>
              <a:t> com </a:t>
            </a:r>
            <a:r>
              <a:rPr lang="en-US" dirty="0" err="1" smtClean="0"/>
              <a:t>Custos</a:t>
            </a:r>
            <a:r>
              <a:rPr lang="en-US" dirty="0" smtClean="0"/>
              <a:t> </a:t>
            </a:r>
            <a:r>
              <a:rPr lang="en-US" dirty="0" err="1" smtClean="0"/>
              <a:t>Desconhecidos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Kolstad</a:t>
            </a:r>
            <a:endParaRPr lang="en-US" dirty="0"/>
          </a:p>
          <a:p>
            <a:r>
              <a:rPr lang="en-US" dirty="0" err="1" smtClean="0"/>
              <a:t>Capítulo</a:t>
            </a:r>
            <a:r>
              <a:rPr lang="en-US" dirty="0" smtClean="0"/>
              <a:t> 15</a:t>
            </a:r>
          </a:p>
        </p:txBody>
      </p:sp>
    </p:spTree>
    <p:extLst>
      <p:ext uri="{BB962C8B-B14F-4D97-AF65-F5344CB8AC3E}">
        <p14:creationId xmlns:p14="http://schemas.microsoft.com/office/powerpoint/2010/main" val="17523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863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Imposto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 a </a:t>
            </a:r>
            <a:r>
              <a:rPr lang="en-US" sz="3600" dirty="0" err="1" smtClean="0"/>
              <a:t>poluição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t’ </a:t>
            </a:r>
            <a:r>
              <a:rPr lang="en-US" sz="3600" dirty="0" smtClean="0"/>
              <a:t>com base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smtClean="0"/>
              <a:t>E[MS(e)]=MD(e)</a:t>
            </a:r>
            <a:endParaRPr lang="en-US" sz="36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57200" y="2377159"/>
            <a:ext cx="6150807" cy="4490448"/>
            <a:chOff x="1240593" y="1676400"/>
            <a:chExt cx="6150807" cy="449044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5562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2514600"/>
              <a:ext cx="4114800" cy="297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0800" y="2743200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0" y="2168434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95500" y="3352800"/>
              <a:ext cx="3086100" cy="24384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676400" y="3886200"/>
              <a:ext cx="381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31593" y="3886200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43200" y="3862251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529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87294" y="37046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t'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76838" y="579751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e'</a:t>
              </a:r>
              <a:r>
                <a:rPr lang="en-US" baseline="-25000" dirty="0" err="1" smtClean="0"/>
                <a:t>L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67442" y="57912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e'</a:t>
              </a:r>
              <a:r>
                <a:rPr lang="en-US" baseline="-25000" dirty="0" err="1" smtClean="0"/>
                <a:t>H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23823" y="1981200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99823" y="3065941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42432" y="2133600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33600" y="245006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E[MS(e)]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096000" y="3443959"/>
            <a:ext cx="31823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t’ : </a:t>
            </a:r>
            <a:r>
              <a:rPr lang="en-US" dirty="0" err="1" smtClean="0"/>
              <a:t>certeza</a:t>
            </a:r>
            <a:r>
              <a:rPr lang="en-US" dirty="0" smtClean="0"/>
              <a:t> de </a:t>
            </a:r>
            <a:r>
              <a:rPr lang="en-US" dirty="0" err="1" smtClean="0"/>
              <a:t>custo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emissão</a:t>
            </a:r>
            <a:r>
              <a:rPr lang="en-US" dirty="0" smtClean="0"/>
              <a:t>,</a:t>
            </a:r>
          </a:p>
          <a:p>
            <a:r>
              <a:rPr lang="en-US" dirty="0" smtClean="0"/>
              <a:t>mas </a:t>
            </a:r>
            <a:r>
              <a:rPr lang="en-US" dirty="0" err="1" smtClean="0"/>
              <a:t>incerteza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emissões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73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7591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Títulos</a:t>
            </a:r>
            <a:r>
              <a:rPr lang="en-US" sz="3600" dirty="0" smtClean="0"/>
              <a:t> de </a:t>
            </a:r>
            <a:r>
              <a:rPr lang="en-US" sz="3600" dirty="0" err="1" smtClean="0"/>
              <a:t>poluição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e’ </a:t>
            </a:r>
            <a:r>
              <a:rPr lang="en-US" sz="3600" dirty="0" smtClean="0"/>
              <a:t>com base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/>
              <a:t>E[MS(e)]=MD(e)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7200" y="2411341"/>
            <a:ext cx="6684207" cy="4490448"/>
            <a:chOff x="1240593" y="1676400"/>
            <a:chExt cx="6684207" cy="449044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2514600"/>
              <a:ext cx="4114800" cy="297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0800" y="2743200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0" y="2168434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114800" y="2895600"/>
              <a:ext cx="0" cy="2895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95500" y="3352800"/>
              <a:ext cx="3086100" cy="24384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676400" y="4953000"/>
              <a:ext cx="2438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676400" y="2895600"/>
              <a:ext cx="2438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863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23823" y="1981200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99823" y="3065941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42432" y="2133600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33600" y="245006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E[MS(e)]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27902" y="579751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e'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41905" y="2634734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</a:t>
              </a:r>
              <a:r>
                <a:rPr lang="en-US" dirty="0" err="1" smtClean="0"/>
                <a:t>'</a:t>
              </a:r>
              <a:r>
                <a:rPr lang="en-US" baseline="-25000" dirty="0" err="1" smtClean="0"/>
                <a:t>H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314" y="4724400"/>
              <a:ext cx="384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t‘</a:t>
              </a:r>
              <a:r>
                <a:rPr lang="en-US" baseline="-25000" dirty="0" err="1" smtClean="0"/>
                <a:t>L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813995" y="3478141"/>
            <a:ext cx="32006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e’ : </a:t>
            </a:r>
            <a:r>
              <a:rPr lang="en-US" dirty="0" err="1" smtClean="0"/>
              <a:t>certeza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quantidade</a:t>
            </a:r>
            <a:r>
              <a:rPr lang="en-US" dirty="0" smtClean="0"/>
              <a:t> de</a:t>
            </a:r>
            <a:endParaRPr lang="en-US" dirty="0" smtClean="0"/>
          </a:p>
          <a:p>
            <a:r>
              <a:rPr lang="en-US" dirty="0" err="1" smtClean="0"/>
              <a:t>emissões</a:t>
            </a:r>
            <a:r>
              <a:rPr lang="en-US" dirty="0" smtClean="0"/>
              <a:t>, mas </a:t>
            </a:r>
            <a:r>
              <a:rPr lang="en-US" dirty="0" err="1" smtClean="0"/>
              <a:t>incerteza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usto</a:t>
            </a:r>
            <a:r>
              <a:rPr lang="en-US" dirty="0" smtClean="0"/>
              <a:t> de </a:t>
            </a:r>
            <a:r>
              <a:rPr lang="en-US" dirty="0" err="1" smtClean="0"/>
              <a:t>emissões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3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Perda</a:t>
            </a:r>
            <a:r>
              <a:rPr lang="en-US" sz="3600" dirty="0" smtClean="0"/>
              <a:t> </a:t>
            </a:r>
            <a:r>
              <a:rPr lang="en-US" sz="3600" dirty="0" err="1" smtClean="0"/>
              <a:t>esperada</a:t>
            </a:r>
            <a:r>
              <a:rPr lang="en-US" sz="3600" dirty="0" smtClean="0"/>
              <a:t> de </a:t>
            </a:r>
            <a:r>
              <a:rPr lang="en-US" sz="3600" dirty="0" err="1" smtClean="0"/>
              <a:t>eficiência</a:t>
            </a:r>
            <a:r>
              <a:rPr lang="en-US" sz="3600" dirty="0" smtClean="0"/>
              <a:t> com </a:t>
            </a:r>
            <a:r>
              <a:rPr lang="en-US" sz="3600" dirty="0" smtClean="0"/>
              <a:t>t’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" y="2471155"/>
            <a:ext cx="6684207" cy="4409269"/>
            <a:chOff x="1240593" y="1676400"/>
            <a:chExt cx="6684207" cy="440926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2514600"/>
              <a:ext cx="4114800" cy="297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0800" y="2743200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095500" y="3352800"/>
              <a:ext cx="308610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0" y="2168434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676400" y="3886200"/>
              <a:ext cx="37338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743200" y="3886200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410200" y="2971800"/>
              <a:ext cx="0" cy="2819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Isosceles Triangle 23"/>
            <p:cNvSpPr/>
            <p:nvPr/>
          </p:nvSpPr>
          <p:spPr>
            <a:xfrm rot="16200000">
              <a:off x="4724400" y="3124199"/>
              <a:ext cx="838201" cy="533402"/>
            </a:xfrm>
            <a:prstGeom prst="triangle">
              <a:avLst>
                <a:gd name="adj" fmla="val 48182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5400000">
              <a:off x="2608761" y="4094663"/>
              <a:ext cx="904604" cy="583474"/>
            </a:xfrm>
            <a:prstGeom prst="triangle">
              <a:avLst>
                <a:gd name="adj" fmla="val 52888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863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23823" y="1981200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99823" y="3065941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42432" y="2133600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33600" y="245006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E[MS(e)]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87294" y="36576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t'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30664" y="2834214"/>
            <a:ext cx="3313215" cy="1477328"/>
            <a:chOff x="5867400" y="2039459"/>
            <a:chExt cx="3313215" cy="1477328"/>
          </a:xfrm>
        </p:grpSpPr>
        <p:sp>
          <p:nvSpPr>
            <p:cNvPr id="6" name="TextBox 5"/>
            <p:cNvSpPr txBox="1"/>
            <p:nvPr/>
          </p:nvSpPr>
          <p:spPr>
            <a:xfrm>
              <a:off x="5867400" y="2039459"/>
              <a:ext cx="331321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Perda</a:t>
              </a:r>
              <a:r>
                <a:rPr lang="en-US" dirty="0" smtClean="0"/>
                <a:t> </a:t>
              </a:r>
              <a:r>
                <a:rPr lang="en-US" dirty="0" err="1" smtClean="0"/>
                <a:t>esperada</a:t>
              </a:r>
              <a:r>
                <a:rPr lang="en-US" dirty="0" smtClean="0"/>
                <a:t> de </a:t>
              </a:r>
              <a:r>
                <a:rPr lang="en-US" dirty="0" smtClean="0"/>
                <a:t>t’:</a:t>
              </a:r>
            </a:p>
            <a:p>
              <a:r>
                <a:rPr lang="en-US" dirty="0" err="1" smtClean="0"/>
                <a:t>Média</a:t>
              </a:r>
              <a:r>
                <a:rPr lang="en-US" dirty="0" smtClean="0"/>
                <a:t> </a:t>
              </a:r>
              <a:r>
                <a:rPr lang="en-US" dirty="0" err="1" smtClean="0"/>
                <a:t>ponderada</a:t>
              </a:r>
              <a:r>
                <a:rPr lang="en-US" dirty="0" smtClean="0"/>
                <a:t> de</a:t>
              </a:r>
              <a:endParaRPr lang="en-US" dirty="0" smtClean="0"/>
            </a:p>
            <a:p>
              <a:r>
                <a:rPr lang="en-US" dirty="0" err="1" smtClean="0"/>
                <a:t>triângulos</a:t>
              </a:r>
              <a:r>
                <a:rPr lang="en-US" dirty="0" smtClean="0"/>
                <a:t>      </a:t>
              </a:r>
              <a:r>
                <a:rPr lang="en-US" dirty="0" smtClean="0"/>
                <a:t>. </a:t>
              </a:r>
              <a:r>
                <a:rPr lang="en-US" dirty="0" smtClean="0"/>
                <a:t>Pesos</a:t>
              </a:r>
              <a:endParaRPr lang="en-US" dirty="0" smtClean="0"/>
            </a:p>
            <a:p>
              <a:r>
                <a:rPr lang="en-US" dirty="0" err="1" smtClean="0"/>
                <a:t>dependem</a:t>
              </a:r>
              <a:r>
                <a:rPr lang="en-US" dirty="0" smtClean="0"/>
                <a:t> das </a:t>
              </a:r>
              <a:r>
                <a:rPr lang="en-US" dirty="0" err="1" smtClean="0"/>
                <a:t>probabilidades</a:t>
              </a:r>
              <a:r>
                <a:rPr lang="en-US" dirty="0" smtClean="0"/>
                <a:t> de</a:t>
              </a:r>
              <a:endParaRPr lang="en-US" dirty="0" smtClean="0"/>
            </a:p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 </a:t>
              </a:r>
              <a:r>
                <a:rPr lang="en-US" dirty="0" smtClean="0"/>
                <a:t>e </a:t>
              </a:r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(e).</a:t>
              </a:r>
              <a:endParaRPr lang="en-US" dirty="0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967412" y="2634734"/>
              <a:ext cx="188270" cy="184666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43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08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Perda</a:t>
            </a:r>
            <a:r>
              <a:rPr lang="en-US" sz="3600" dirty="0" smtClean="0"/>
              <a:t> de </a:t>
            </a:r>
            <a:r>
              <a:rPr lang="en-US" sz="3600" dirty="0" err="1" smtClean="0"/>
              <a:t>eficiência</a:t>
            </a:r>
            <a:r>
              <a:rPr lang="en-US" sz="3600" dirty="0" smtClean="0"/>
              <a:t> </a:t>
            </a:r>
            <a:r>
              <a:rPr lang="en-US" sz="3600" dirty="0" err="1" smtClean="0"/>
              <a:t>esperada</a:t>
            </a:r>
            <a:r>
              <a:rPr lang="en-US" sz="3600" dirty="0" smtClean="0"/>
              <a:t> com </a:t>
            </a:r>
            <a:r>
              <a:rPr lang="en-US" sz="3600" dirty="0" smtClean="0"/>
              <a:t>e’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" y="2462618"/>
            <a:ext cx="6684207" cy="4409269"/>
            <a:chOff x="1240593" y="1676400"/>
            <a:chExt cx="6684207" cy="440926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2514600"/>
              <a:ext cx="4114800" cy="297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0800" y="2743200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0" y="2168434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114800" y="2895600"/>
              <a:ext cx="0" cy="2895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sosceles Triangle 17"/>
            <p:cNvSpPr/>
            <p:nvPr/>
          </p:nvSpPr>
          <p:spPr>
            <a:xfrm rot="5400000">
              <a:off x="3962400" y="3048000"/>
              <a:ext cx="990600" cy="685800"/>
            </a:xfrm>
            <a:prstGeom prst="triangle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095500" y="3352800"/>
              <a:ext cx="308610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/>
            <p:cNvSpPr/>
            <p:nvPr/>
          </p:nvSpPr>
          <p:spPr>
            <a:xfrm rot="16200000">
              <a:off x="3259183" y="4097383"/>
              <a:ext cx="1025434" cy="685800"/>
            </a:xfrm>
            <a:prstGeom prst="triangle">
              <a:avLst>
                <a:gd name="adj" fmla="val 526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863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23823" y="1981200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99823" y="3065941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42432" y="2133600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33600" y="245006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E[MS(e)]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92022" y="571500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e'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696480" y="2825677"/>
            <a:ext cx="3313215" cy="1477328"/>
            <a:chOff x="5867400" y="2039459"/>
            <a:chExt cx="3313215" cy="1477328"/>
          </a:xfrm>
        </p:grpSpPr>
        <p:sp>
          <p:nvSpPr>
            <p:cNvPr id="24" name="TextBox 23"/>
            <p:cNvSpPr txBox="1"/>
            <p:nvPr/>
          </p:nvSpPr>
          <p:spPr>
            <a:xfrm>
              <a:off x="5867400" y="2039459"/>
              <a:ext cx="331321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Perda</a:t>
              </a:r>
              <a:r>
                <a:rPr lang="en-US" dirty="0" smtClean="0"/>
                <a:t> </a:t>
              </a:r>
              <a:r>
                <a:rPr lang="en-US" dirty="0" err="1" smtClean="0"/>
                <a:t>esperada</a:t>
              </a:r>
              <a:r>
                <a:rPr lang="en-US" dirty="0" smtClean="0"/>
                <a:t> de </a:t>
              </a:r>
              <a:r>
                <a:rPr lang="en-US" dirty="0" smtClean="0"/>
                <a:t>e’:</a:t>
              </a:r>
            </a:p>
            <a:p>
              <a:r>
                <a:rPr lang="en-US" dirty="0" err="1" smtClean="0"/>
                <a:t>Média</a:t>
              </a:r>
              <a:r>
                <a:rPr lang="en-US" dirty="0" smtClean="0"/>
                <a:t> </a:t>
              </a:r>
              <a:r>
                <a:rPr lang="en-US" dirty="0" err="1" smtClean="0"/>
                <a:t>ponderada</a:t>
              </a:r>
              <a:r>
                <a:rPr lang="en-US" dirty="0" smtClean="0"/>
                <a:t> dos</a:t>
              </a:r>
              <a:endParaRPr lang="en-US" dirty="0" smtClean="0"/>
            </a:p>
            <a:p>
              <a:r>
                <a:rPr lang="en-US" dirty="0" err="1" smtClean="0"/>
                <a:t>triângulos</a:t>
              </a:r>
              <a:r>
                <a:rPr lang="en-US" dirty="0" smtClean="0"/>
                <a:t>      </a:t>
              </a:r>
              <a:r>
                <a:rPr lang="en-US" dirty="0" smtClean="0"/>
                <a:t>. </a:t>
              </a:r>
              <a:r>
                <a:rPr lang="en-US" dirty="0" smtClean="0"/>
                <a:t>Pesos</a:t>
              </a:r>
              <a:endParaRPr lang="en-US" dirty="0" smtClean="0"/>
            </a:p>
            <a:p>
              <a:r>
                <a:rPr lang="en-US" dirty="0" err="1" smtClean="0"/>
                <a:t>dependem</a:t>
              </a:r>
              <a:r>
                <a:rPr lang="en-US" dirty="0" smtClean="0"/>
                <a:t> das </a:t>
              </a:r>
              <a:r>
                <a:rPr lang="en-US" dirty="0" err="1" smtClean="0"/>
                <a:t>probabilidades</a:t>
              </a:r>
              <a:r>
                <a:rPr lang="en-US" dirty="0" smtClean="0"/>
                <a:t> de</a:t>
              </a:r>
              <a:endParaRPr lang="en-US" dirty="0" smtClean="0"/>
            </a:p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 </a:t>
              </a:r>
              <a:r>
                <a:rPr lang="en-US" dirty="0" smtClean="0"/>
                <a:t>e </a:t>
              </a:r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(e).</a:t>
              </a:r>
              <a:endParaRPr lang="en-US" dirty="0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6958866" y="2634734"/>
              <a:ext cx="188270" cy="184666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67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758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Imposto</a:t>
            </a:r>
            <a:r>
              <a:rPr lang="en-US" sz="3600" dirty="0" smtClean="0"/>
              <a:t> de </a:t>
            </a:r>
            <a:r>
              <a:rPr lang="en-US" sz="3600" dirty="0" err="1" smtClean="0"/>
              <a:t>poluição</a:t>
            </a:r>
            <a:r>
              <a:rPr lang="en-US" sz="3600" dirty="0" smtClean="0"/>
              <a:t> </a:t>
            </a:r>
            <a:r>
              <a:rPr lang="en-US" sz="3600" dirty="0" err="1" smtClean="0"/>
              <a:t>ou</a:t>
            </a:r>
            <a:r>
              <a:rPr lang="en-US" sz="3600" dirty="0" smtClean="0"/>
              <a:t> </a:t>
            </a:r>
            <a:r>
              <a:rPr lang="en-US" sz="3600" dirty="0" err="1" smtClean="0"/>
              <a:t>títulos</a:t>
            </a:r>
            <a:r>
              <a:rPr lang="en-US" sz="3600" dirty="0" smtClean="0"/>
              <a:t> de </a:t>
            </a:r>
            <a:r>
              <a:rPr lang="en-US" sz="3600" dirty="0" err="1" smtClean="0"/>
              <a:t>poluição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" y="2445521"/>
            <a:ext cx="6684207" cy="4495800"/>
            <a:chOff x="1240593" y="1676400"/>
            <a:chExt cx="6684207" cy="4495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2514600"/>
              <a:ext cx="4114800" cy="297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0800" y="2743200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095500" y="3352800"/>
              <a:ext cx="308610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0" y="2168434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676400" y="3886200"/>
              <a:ext cx="37338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743200" y="3886200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410200" y="2971800"/>
              <a:ext cx="0" cy="2819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Isosceles Triangle 23"/>
            <p:cNvSpPr/>
            <p:nvPr/>
          </p:nvSpPr>
          <p:spPr>
            <a:xfrm rot="16200000">
              <a:off x="4724400" y="3124199"/>
              <a:ext cx="838201" cy="533402"/>
            </a:xfrm>
            <a:prstGeom prst="triangle">
              <a:avLst>
                <a:gd name="adj" fmla="val 48182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5400000">
              <a:off x="2608761" y="4094663"/>
              <a:ext cx="904604" cy="583474"/>
            </a:xfrm>
            <a:prstGeom prst="triangle">
              <a:avLst>
                <a:gd name="adj" fmla="val 52888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114800" y="2895600"/>
              <a:ext cx="0" cy="2895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Isosceles Triangle 14"/>
            <p:cNvSpPr/>
            <p:nvPr/>
          </p:nvSpPr>
          <p:spPr>
            <a:xfrm rot="5400000">
              <a:off x="3962400" y="3048000"/>
              <a:ext cx="990600" cy="685800"/>
            </a:xfrm>
            <a:prstGeom prst="triangle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6200000">
              <a:off x="3259183" y="4097383"/>
              <a:ext cx="1025434" cy="685800"/>
            </a:xfrm>
            <a:prstGeom prst="triangle">
              <a:avLst>
                <a:gd name="adj" fmla="val 526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863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23823" y="1981200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9823" y="3065941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42432" y="2133600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3600" y="245006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E[MS(e)]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66758" y="37046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t'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62400" y="58028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e'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08608" y="3283721"/>
            <a:ext cx="3210110" cy="1754326"/>
            <a:chOff x="6096000" y="2514600"/>
            <a:chExt cx="3210110" cy="1754326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2514600"/>
              <a:ext cx="3210110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t‘ </a:t>
              </a:r>
              <a:r>
                <a:rPr lang="en-US" dirty="0" err="1" smtClean="0"/>
                <a:t>ou</a:t>
              </a:r>
              <a:r>
                <a:rPr lang="en-US" dirty="0" smtClean="0"/>
                <a:t> </a:t>
              </a:r>
              <a:r>
                <a:rPr lang="en-US" dirty="0" smtClean="0"/>
                <a:t>e’? </a:t>
              </a:r>
              <a:r>
                <a:rPr lang="en-US" dirty="0" err="1" smtClean="0"/>
                <a:t>Escolha</a:t>
              </a:r>
              <a:r>
                <a:rPr lang="en-US" dirty="0" smtClean="0"/>
                <a:t> instrument</a:t>
              </a:r>
            </a:p>
            <a:p>
              <a:r>
                <a:rPr lang="en-US" dirty="0" smtClean="0"/>
                <a:t>de </a:t>
              </a:r>
              <a:r>
                <a:rPr lang="en-US" dirty="0" err="1" smtClean="0"/>
                <a:t>política</a:t>
              </a:r>
              <a:r>
                <a:rPr lang="en-US" dirty="0" smtClean="0"/>
                <a:t> de forma a </a:t>
              </a:r>
              <a:r>
                <a:rPr lang="en-US" dirty="0" err="1" smtClean="0"/>
                <a:t>minimizar</a:t>
              </a:r>
              <a:endParaRPr lang="en-US" dirty="0" smtClean="0"/>
            </a:p>
            <a:p>
              <a:r>
                <a:rPr lang="en-US" dirty="0" err="1"/>
                <a:t>p</a:t>
              </a:r>
              <a:r>
                <a:rPr lang="en-US" dirty="0" err="1" smtClean="0"/>
                <a:t>erdas</a:t>
              </a:r>
              <a:r>
                <a:rPr lang="en-US" dirty="0" smtClean="0"/>
                <a:t> </a:t>
              </a:r>
              <a:r>
                <a:rPr lang="en-US" dirty="0" err="1" smtClean="0"/>
                <a:t>esperadas</a:t>
              </a:r>
              <a:r>
                <a:rPr lang="en-US" dirty="0" smtClean="0"/>
                <a:t> de </a:t>
              </a:r>
              <a:r>
                <a:rPr lang="en-US" dirty="0" err="1" smtClean="0"/>
                <a:t>eficiência</a:t>
              </a:r>
              <a:r>
                <a:rPr lang="en-US" dirty="0" smtClean="0"/>
                <a:t>.</a:t>
              </a:r>
              <a:endParaRPr lang="en-US" dirty="0" smtClean="0"/>
            </a:p>
            <a:p>
              <a:r>
                <a:rPr lang="en-US" dirty="0" smtClean="0"/>
                <a:t>O </a:t>
              </a:r>
              <a:r>
                <a:rPr lang="en-US" dirty="0" err="1" smtClean="0"/>
                <a:t>que</a:t>
              </a:r>
              <a:r>
                <a:rPr lang="en-US" dirty="0" smtClean="0"/>
                <a:t> é </a:t>
              </a:r>
              <a:r>
                <a:rPr lang="en-US" dirty="0" err="1" smtClean="0"/>
                <a:t>menor</a:t>
              </a:r>
              <a:r>
                <a:rPr lang="en-US" dirty="0" smtClean="0"/>
                <a:t>? </a:t>
              </a:r>
              <a:r>
                <a:rPr lang="en-US" dirty="0" err="1" smtClean="0"/>
                <a:t>Média</a:t>
              </a:r>
              <a:r>
                <a:rPr lang="en-US" dirty="0" smtClean="0"/>
                <a:t> dos</a:t>
              </a:r>
              <a:endParaRPr lang="en-US" dirty="0" smtClean="0"/>
            </a:p>
            <a:p>
              <a:r>
                <a:rPr lang="en-US" dirty="0" err="1" smtClean="0"/>
                <a:t>triângulos</a:t>
              </a:r>
              <a:r>
                <a:rPr lang="en-US" dirty="0" smtClean="0"/>
                <a:t>       </a:t>
              </a:r>
              <a:r>
                <a:rPr lang="en-US" dirty="0" err="1" smtClean="0"/>
                <a:t>ou</a:t>
              </a:r>
              <a:r>
                <a:rPr lang="en-US" dirty="0" smtClean="0"/>
                <a:t> media dos</a:t>
              </a:r>
              <a:endParaRPr lang="en-US" dirty="0" smtClean="0"/>
            </a:p>
            <a:p>
              <a:r>
                <a:rPr lang="en-US" dirty="0" err="1" smtClean="0"/>
                <a:t>triângulos</a:t>
              </a:r>
              <a:r>
                <a:rPr lang="en-US" dirty="0" smtClean="0"/>
                <a:t>     ?</a:t>
              </a:r>
              <a:endParaRPr lang="en-US" dirty="0"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7229156" y="3701534"/>
              <a:ext cx="188270" cy="184666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7152439" y="3970090"/>
              <a:ext cx="188270" cy="184666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54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87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Impostos</a:t>
            </a:r>
            <a:r>
              <a:rPr lang="en-US" sz="3600" dirty="0" smtClean="0"/>
              <a:t> de </a:t>
            </a:r>
            <a:r>
              <a:rPr lang="en-US" sz="3600" dirty="0" err="1" smtClean="0"/>
              <a:t>poluição</a:t>
            </a:r>
            <a:r>
              <a:rPr lang="en-US" sz="3600" dirty="0" smtClean="0"/>
              <a:t> </a:t>
            </a:r>
            <a:r>
              <a:rPr lang="en-US" sz="3600" dirty="0" err="1" smtClean="0"/>
              <a:t>ou</a:t>
            </a:r>
            <a:r>
              <a:rPr lang="en-US" sz="3600" dirty="0" smtClean="0"/>
              <a:t> </a:t>
            </a:r>
            <a:r>
              <a:rPr lang="en-US" sz="3600" dirty="0" err="1" smtClean="0"/>
              <a:t>títulos</a:t>
            </a:r>
            <a:r>
              <a:rPr lang="en-US" sz="3600" dirty="0" smtClean="0"/>
              <a:t> de </a:t>
            </a:r>
            <a:r>
              <a:rPr lang="en-US" sz="3600" dirty="0" err="1" smtClean="0"/>
              <a:t>poluição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5890897" y="3343547"/>
            <a:ext cx="32757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 MS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íngreme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err="1" smtClean="0"/>
              <a:t>Imposto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 t</a:t>
            </a:r>
            <a:r>
              <a:rPr lang="en-US" dirty="0" smtClean="0"/>
              <a:t>’ </a:t>
            </a:r>
            <a:r>
              <a:rPr lang="en-US" dirty="0" err="1" smtClean="0"/>
              <a:t>produz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erda</a:t>
            </a:r>
            <a:r>
              <a:rPr lang="en-US" dirty="0" smtClean="0"/>
              <a:t> de </a:t>
            </a:r>
            <a:r>
              <a:rPr lang="en-US" dirty="0" err="1" smtClean="0"/>
              <a:t>eficiência</a:t>
            </a:r>
            <a:r>
              <a:rPr lang="en-US" dirty="0" smtClean="0"/>
              <a:t> </a:t>
            </a:r>
            <a:r>
              <a:rPr lang="en-US" dirty="0" err="1" smtClean="0"/>
              <a:t>esperada</a:t>
            </a:r>
            <a:endParaRPr lang="en-US" dirty="0" smtClean="0"/>
          </a:p>
          <a:p>
            <a:r>
              <a:rPr lang="en-US" dirty="0" err="1" smtClean="0"/>
              <a:t>menor</a:t>
            </a:r>
            <a:r>
              <a:rPr lang="en-US" dirty="0" smtClean="0"/>
              <a:t> (</a:t>
            </a:r>
            <a:r>
              <a:rPr lang="en-US" dirty="0" err="1" smtClean="0"/>
              <a:t>triângulos</a:t>
            </a:r>
            <a:r>
              <a:rPr lang="en-US" dirty="0" smtClean="0"/>
              <a:t> </a:t>
            </a:r>
            <a:r>
              <a:rPr lang="en-US" dirty="0" err="1" smtClean="0"/>
              <a:t>vermelhos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ão</a:t>
            </a:r>
            <a:r>
              <a:rPr lang="en-US" dirty="0" smtClean="0"/>
              <a:t> </a:t>
            </a:r>
            <a:r>
              <a:rPr lang="en-US" dirty="0" err="1" smtClean="0"/>
              <a:t>menores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triângulos</a:t>
            </a:r>
            <a:endParaRPr lang="en-US" dirty="0"/>
          </a:p>
          <a:p>
            <a:r>
              <a:rPr lang="en-US" dirty="0" err="1" smtClean="0"/>
              <a:t>azuis</a:t>
            </a:r>
            <a:r>
              <a:rPr lang="en-US" dirty="0" smtClean="0"/>
              <a:t>).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2505347"/>
            <a:ext cx="6684207" cy="4409269"/>
            <a:chOff x="152400" y="1676400"/>
            <a:chExt cx="6684207" cy="4409269"/>
          </a:xfrm>
        </p:grpSpPr>
        <p:grpSp>
          <p:nvGrpSpPr>
            <p:cNvPr id="3" name="Group 2"/>
            <p:cNvGrpSpPr/>
            <p:nvPr/>
          </p:nvGrpSpPr>
          <p:grpSpPr>
            <a:xfrm>
              <a:off x="152400" y="1676400"/>
              <a:ext cx="6684207" cy="4409269"/>
              <a:chOff x="1240593" y="1676400"/>
              <a:chExt cx="6684207" cy="4409269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676400" y="1981200"/>
                <a:ext cx="0" cy="381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676400" y="5791200"/>
                <a:ext cx="6019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1905000" y="2514600"/>
                <a:ext cx="4114800" cy="2971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3047999" y="2362200"/>
                <a:ext cx="2247902" cy="3200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514600" y="2971800"/>
                <a:ext cx="1695450" cy="2667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733800" y="1828800"/>
                <a:ext cx="2362200" cy="3429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stCxn id="24" idx="2"/>
              </p:cNvCxnSpPr>
              <p:nvPr/>
            </p:nvCxnSpPr>
            <p:spPr>
              <a:xfrm flipH="1">
                <a:off x="1676400" y="3867151"/>
                <a:ext cx="3505200" cy="1904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124200" y="3886200"/>
                <a:ext cx="0" cy="1905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5181592" y="3124201"/>
                <a:ext cx="8" cy="266699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Isosceles Triangle 23"/>
              <p:cNvSpPr/>
              <p:nvPr/>
            </p:nvSpPr>
            <p:spPr>
              <a:xfrm rot="16200000">
                <a:off x="4676774" y="3362325"/>
                <a:ext cx="704851" cy="304800"/>
              </a:xfrm>
              <a:prstGeom prst="triangle">
                <a:avLst>
                  <a:gd name="adj" fmla="val 62936"/>
                </a:avLst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rot="5400000">
                <a:off x="2895602" y="4114800"/>
                <a:ext cx="761996" cy="304800"/>
              </a:xfrm>
              <a:prstGeom prst="triangle">
                <a:avLst>
                  <a:gd name="adj" fmla="val 69468"/>
                </a:avLst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114800" y="2438400"/>
                <a:ext cx="0" cy="33528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Isosceles Triangle 14"/>
              <p:cNvSpPr/>
              <p:nvPr/>
            </p:nvSpPr>
            <p:spPr>
              <a:xfrm rot="5400000">
                <a:off x="3733800" y="2819400"/>
                <a:ext cx="1447800" cy="685800"/>
              </a:xfrm>
              <a:prstGeom prst="triangle">
                <a:avLst>
                  <a:gd name="adj" fmla="val 6534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16200000">
                <a:off x="3030583" y="4325983"/>
                <a:ext cx="1482634" cy="685800"/>
              </a:xfrm>
              <a:prstGeom prst="triangle">
                <a:avLst>
                  <a:gd name="adj" fmla="val 6953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240593" y="1676400"/>
                <a:ext cx="789425" cy="363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$/unit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786321" y="5722610"/>
                <a:ext cx="1138479" cy="363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emissions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781023" y="1676400"/>
                <a:ext cx="867177" cy="363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MS</a:t>
                </a:r>
                <a:r>
                  <a:rPr lang="en-US" baseline="-25000" dirty="0" smtClean="0"/>
                  <a:t>H</a:t>
                </a:r>
                <a:r>
                  <a:rPr lang="en-US" dirty="0" smtClean="0"/>
                  <a:t>(e)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57023" y="2667000"/>
                <a:ext cx="867177" cy="363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MS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(e)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42432" y="2133600"/>
                <a:ext cx="805968" cy="363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MD(e)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364936" y="2057400"/>
                <a:ext cx="997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E[MS(e)]</a:t>
                </a:r>
                <a:endParaRPr lang="en-US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78565" y="37046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t'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690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4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/>
              <a:t>Impostos</a:t>
            </a:r>
            <a:r>
              <a:rPr lang="en-US" sz="3600" dirty="0"/>
              <a:t> de </a:t>
            </a:r>
            <a:r>
              <a:rPr lang="en-US" sz="3600" dirty="0" err="1"/>
              <a:t>poluição</a:t>
            </a:r>
            <a:r>
              <a:rPr lang="en-US" sz="3600" dirty="0"/>
              <a:t> </a:t>
            </a:r>
            <a:r>
              <a:rPr lang="en-US" sz="3600" dirty="0" err="1"/>
              <a:t>ou</a:t>
            </a:r>
            <a:r>
              <a:rPr lang="en-US" sz="3600" dirty="0"/>
              <a:t> </a:t>
            </a:r>
            <a:r>
              <a:rPr lang="en-US" sz="3600" dirty="0" err="1"/>
              <a:t>títulos</a:t>
            </a:r>
            <a:r>
              <a:rPr lang="en-US" sz="3600" dirty="0"/>
              <a:t> de </a:t>
            </a:r>
            <a:r>
              <a:rPr lang="en-US" sz="3600" dirty="0" err="1"/>
              <a:t>poluição</a:t>
            </a:r>
            <a:r>
              <a:rPr lang="en-US" sz="3600" dirty="0"/>
              <a:t>?</a:t>
            </a:r>
            <a:endParaRPr lang="en-US" sz="3600" dirty="0"/>
          </a:p>
        </p:txBody>
      </p:sp>
      <p:grpSp>
        <p:nvGrpSpPr>
          <p:cNvPr id="6" name="Group 5"/>
          <p:cNvGrpSpPr/>
          <p:nvPr/>
        </p:nvGrpSpPr>
        <p:grpSpPr>
          <a:xfrm>
            <a:off x="152400" y="2368613"/>
            <a:ext cx="6684207" cy="4409269"/>
            <a:chOff x="1240593" y="1676400"/>
            <a:chExt cx="6684207" cy="440926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2514600"/>
              <a:ext cx="4114800" cy="297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198705" y="3124200"/>
              <a:ext cx="4430695" cy="175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676400" y="3886200"/>
              <a:ext cx="4343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33600" y="3886200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943600" y="2590800"/>
              <a:ext cx="0" cy="3200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Isosceles Triangle 23"/>
            <p:cNvSpPr/>
            <p:nvPr/>
          </p:nvSpPr>
          <p:spPr>
            <a:xfrm rot="16200000">
              <a:off x="4724400" y="2667000"/>
              <a:ext cx="1295400" cy="1143000"/>
            </a:xfrm>
            <a:prstGeom prst="triangle">
              <a:avLst>
                <a:gd name="adj" fmla="val 34555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5400000">
              <a:off x="2078083" y="3983083"/>
              <a:ext cx="1406434" cy="1295400"/>
            </a:xfrm>
            <a:prstGeom prst="triangle">
              <a:avLst>
                <a:gd name="adj" fmla="val 34106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5" idx="2"/>
            </p:cNvCxnSpPr>
            <p:nvPr/>
          </p:nvCxnSpPr>
          <p:spPr>
            <a:xfrm>
              <a:off x="4114800" y="3124200"/>
              <a:ext cx="0" cy="2667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Isosceles Triangle 14"/>
            <p:cNvSpPr/>
            <p:nvPr/>
          </p:nvSpPr>
          <p:spPr>
            <a:xfrm rot="5400000">
              <a:off x="4076700" y="3162300"/>
              <a:ext cx="762000" cy="685800"/>
            </a:xfrm>
            <a:prstGeom prst="triangle">
              <a:avLst>
                <a:gd name="adj" fmla="val 38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6200000">
              <a:off x="3420291" y="3936275"/>
              <a:ext cx="703217" cy="685800"/>
            </a:xfrm>
            <a:prstGeom prst="triangle">
              <a:avLst>
                <a:gd name="adj" fmla="val 3223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67000" y="2590800"/>
              <a:ext cx="4114800" cy="1600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905000" y="3810000"/>
              <a:ext cx="4114800" cy="1600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863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32294" y="2315129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65117" y="3446941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42432" y="2133600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30018" y="2819400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E[MS(e)]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538654" y="3206813"/>
            <a:ext cx="3577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 MS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plano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err="1" smtClean="0"/>
              <a:t>títulos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smtClean="0"/>
              <a:t>e’ </a:t>
            </a:r>
            <a:r>
              <a:rPr lang="en-US" dirty="0" err="1" smtClean="0"/>
              <a:t>produzem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erdas</a:t>
            </a:r>
            <a:r>
              <a:rPr lang="en-US" dirty="0" smtClean="0"/>
              <a:t> </a:t>
            </a:r>
            <a:r>
              <a:rPr lang="en-US" dirty="0" err="1" smtClean="0"/>
              <a:t>esperadas</a:t>
            </a:r>
            <a:r>
              <a:rPr lang="en-US" dirty="0" smtClean="0"/>
              <a:t> de </a:t>
            </a:r>
            <a:r>
              <a:rPr lang="en-US" dirty="0" err="1" smtClean="0"/>
              <a:t>eficiência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enores</a:t>
            </a:r>
            <a:r>
              <a:rPr lang="en-US" dirty="0" smtClean="0"/>
              <a:t> (</a:t>
            </a:r>
            <a:r>
              <a:rPr lang="en-US" dirty="0" err="1" smtClean="0"/>
              <a:t>triângulos</a:t>
            </a:r>
            <a:r>
              <a:rPr lang="en-US" dirty="0" smtClean="0"/>
              <a:t> </a:t>
            </a:r>
            <a:r>
              <a:rPr lang="en-US" dirty="0" err="1" smtClean="0"/>
              <a:t>azuis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enores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triângulos</a:t>
            </a:r>
            <a:r>
              <a:rPr lang="en-US" dirty="0" smtClean="0"/>
              <a:t> </a:t>
            </a:r>
            <a:r>
              <a:rPr lang="en-US" dirty="0" err="1" smtClean="0"/>
              <a:t>vermelhos</a:t>
            </a:r>
            <a:r>
              <a:rPr lang="en-US" dirty="0" smtClean="0"/>
              <a:t>).</a:t>
            </a:r>
            <a:endParaRPr lang="en-US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2850918" y="643995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4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0499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/>
              <a:t>Impostos</a:t>
            </a:r>
            <a:r>
              <a:rPr lang="en-US" sz="3600" dirty="0"/>
              <a:t> de </a:t>
            </a:r>
            <a:r>
              <a:rPr lang="en-US" sz="3600" dirty="0" err="1"/>
              <a:t>poluição</a:t>
            </a:r>
            <a:r>
              <a:rPr lang="en-US" sz="3600" dirty="0"/>
              <a:t> </a:t>
            </a:r>
            <a:r>
              <a:rPr lang="en-US" sz="3600" dirty="0" err="1"/>
              <a:t>ou</a:t>
            </a:r>
            <a:r>
              <a:rPr lang="en-US" sz="3600" dirty="0"/>
              <a:t> </a:t>
            </a:r>
            <a:r>
              <a:rPr lang="en-US" sz="3600" dirty="0" err="1"/>
              <a:t>títulos</a:t>
            </a:r>
            <a:r>
              <a:rPr lang="en-US" sz="3600" dirty="0"/>
              <a:t> de </a:t>
            </a:r>
            <a:r>
              <a:rPr lang="en-US" sz="3600" dirty="0" err="1"/>
              <a:t>poluição</a:t>
            </a:r>
            <a:r>
              <a:rPr lang="en-US" sz="3600" dirty="0"/>
              <a:t>?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" y="2419887"/>
            <a:ext cx="6684207" cy="4495800"/>
            <a:chOff x="1240593" y="1676400"/>
            <a:chExt cx="6684207" cy="4495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667000" y="1676400"/>
              <a:ext cx="3145593" cy="41148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0800" y="2743200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095500" y="3352800"/>
              <a:ext cx="308610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0" y="2168434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676400" y="3886200"/>
              <a:ext cx="37338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743200" y="3886200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Isosceles Triangle 23"/>
            <p:cNvSpPr/>
            <p:nvPr/>
          </p:nvSpPr>
          <p:spPr>
            <a:xfrm rot="16200000">
              <a:off x="4189368" y="2665366"/>
              <a:ext cx="1717766" cy="723902"/>
            </a:xfrm>
            <a:prstGeom prst="triangle">
              <a:avLst>
                <a:gd name="adj" fmla="val 37515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5400000">
              <a:off x="2351585" y="4351838"/>
              <a:ext cx="1704704" cy="869223"/>
            </a:xfrm>
            <a:prstGeom prst="triangle">
              <a:avLst>
                <a:gd name="adj" fmla="val 36434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114800" y="2895600"/>
              <a:ext cx="0" cy="2895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Isosceles Triangle 14"/>
            <p:cNvSpPr/>
            <p:nvPr/>
          </p:nvSpPr>
          <p:spPr>
            <a:xfrm rot="5400000">
              <a:off x="3870441" y="3163248"/>
              <a:ext cx="990600" cy="455304"/>
            </a:xfrm>
            <a:prstGeom prst="triangle">
              <a:avLst>
                <a:gd name="adj" fmla="val 3681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6200000">
              <a:off x="3367225" y="4205424"/>
              <a:ext cx="1018902" cy="476249"/>
            </a:xfrm>
            <a:prstGeom prst="triangle">
              <a:avLst>
                <a:gd name="adj" fmla="val 417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863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23823" y="1981200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9823" y="3065941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60193" y="1694341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3600" y="245006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E[MS(e)]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62400" y="58028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e'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5410200" y="2168434"/>
              <a:ext cx="2" cy="362276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5808624" y="3258087"/>
            <a:ext cx="32510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 MD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íngreme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err="1" smtClean="0"/>
              <a:t>títulos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smtClean="0"/>
              <a:t>e’ </a:t>
            </a:r>
            <a:r>
              <a:rPr lang="en-US" dirty="0" err="1" smtClean="0"/>
              <a:t>produzem</a:t>
            </a:r>
            <a:endParaRPr lang="en-US" dirty="0" smtClean="0"/>
          </a:p>
          <a:p>
            <a:r>
              <a:rPr lang="en-US" dirty="0" err="1" smtClean="0"/>
              <a:t>perdas</a:t>
            </a:r>
            <a:r>
              <a:rPr lang="en-US" dirty="0" smtClean="0"/>
              <a:t> de </a:t>
            </a:r>
            <a:r>
              <a:rPr lang="en-US" dirty="0" err="1" smtClean="0"/>
              <a:t>eficiência</a:t>
            </a:r>
            <a:r>
              <a:rPr lang="en-US" dirty="0" smtClean="0"/>
              <a:t> </a:t>
            </a:r>
            <a:r>
              <a:rPr lang="en-US" dirty="0" err="1" smtClean="0"/>
              <a:t>esperadas</a:t>
            </a:r>
            <a:endParaRPr lang="en-US" dirty="0" smtClean="0"/>
          </a:p>
          <a:p>
            <a:r>
              <a:rPr lang="en-US" dirty="0" err="1" smtClean="0"/>
              <a:t>menores</a:t>
            </a:r>
            <a:r>
              <a:rPr lang="en-US" dirty="0" smtClean="0"/>
              <a:t> (</a:t>
            </a:r>
            <a:r>
              <a:rPr lang="en-US" dirty="0" err="1" smtClean="0"/>
              <a:t>triângulos</a:t>
            </a:r>
            <a:r>
              <a:rPr lang="en-US" dirty="0" smtClean="0"/>
              <a:t> </a:t>
            </a:r>
            <a:r>
              <a:rPr lang="en-US" dirty="0" err="1" smtClean="0"/>
              <a:t>vermelhos</a:t>
            </a:r>
            <a:endParaRPr lang="en-US" dirty="0" smtClean="0"/>
          </a:p>
          <a:p>
            <a:r>
              <a:rPr lang="en-US" dirty="0" err="1" smtClean="0"/>
              <a:t>aumentam</a:t>
            </a:r>
            <a:r>
              <a:rPr lang="en-US" dirty="0" smtClean="0"/>
              <a:t> e </a:t>
            </a:r>
            <a:r>
              <a:rPr lang="en-US" dirty="0" err="1" smtClean="0"/>
              <a:t>triângulos</a:t>
            </a:r>
            <a:r>
              <a:rPr lang="en-US" dirty="0" smtClean="0"/>
              <a:t> </a:t>
            </a:r>
            <a:r>
              <a:rPr lang="en-US" dirty="0" err="1" smtClean="0"/>
              <a:t>azuis</a:t>
            </a:r>
            <a:endParaRPr lang="en-US" dirty="0" smtClean="0"/>
          </a:p>
          <a:p>
            <a:r>
              <a:rPr lang="en-US" dirty="0" err="1" smtClean="0"/>
              <a:t>diminuem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99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001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/>
              <a:t>Impostos</a:t>
            </a:r>
            <a:r>
              <a:rPr lang="en-US" sz="3600" dirty="0"/>
              <a:t> de </a:t>
            </a:r>
            <a:r>
              <a:rPr lang="en-US" sz="3600" dirty="0" err="1"/>
              <a:t>poluição</a:t>
            </a:r>
            <a:r>
              <a:rPr lang="en-US" sz="3600" dirty="0"/>
              <a:t> </a:t>
            </a:r>
            <a:r>
              <a:rPr lang="en-US" sz="3600" dirty="0" err="1"/>
              <a:t>ou</a:t>
            </a:r>
            <a:r>
              <a:rPr lang="en-US" sz="3600" dirty="0"/>
              <a:t> </a:t>
            </a:r>
            <a:r>
              <a:rPr lang="en-US" sz="3600" dirty="0" err="1"/>
              <a:t>títulos</a:t>
            </a:r>
            <a:r>
              <a:rPr lang="en-US" sz="3600" dirty="0"/>
              <a:t> de </a:t>
            </a:r>
            <a:r>
              <a:rPr lang="en-US" sz="3600" dirty="0" err="1"/>
              <a:t>poluição</a:t>
            </a:r>
            <a:r>
              <a:rPr lang="en-US" sz="3600" dirty="0"/>
              <a:t>?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" y="2522433"/>
            <a:ext cx="6684207" cy="4495800"/>
            <a:chOff x="1240593" y="1676400"/>
            <a:chExt cx="6684207" cy="4495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3124200"/>
              <a:ext cx="5279193" cy="13187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0800" y="2743200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095500" y="3352800"/>
              <a:ext cx="308610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0" y="2168434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676400" y="3886200"/>
              <a:ext cx="37338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743200" y="3886200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4" idx="4"/>
            </p:cNvCxnSpPr>
            <p:nvPr/>
          </p:nvCxnSpPr>
          <p:spPr>
            <a:xfrm flipH="1">
              <a:off x="5410200" y="3540035"/>
              <a:ext cx="32235" cy="225116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Isosceles Triangle 23"/>
            <p:cNvSpPr/>
            <p:nvPr/>
          </p:nvSpPr>
          <p:spPr>
            <a:xfrm rot="16200000">
              <a:off x="5177036" y="3544602"/>
              <a:ext cx="269966" cy="260832"/>
            </a:xfrm>
            <a:prstGeom prst="triangle">
              <a:avLst>
                <a:gd name="adj" fmla="val 48182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5400000">
              <a:off x="2732958" y="3930769"/>
              <a:ext cx="339635" cy="333234"/>
            </a:xfrm>
            <a:prstGeom prst="triangle">
              <a:avLst>
                <a:gd name="adj" fmla="val 68273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114800" y="2895600"/>
              <a:ext cx="0" cy="2895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Isosceles Triangle 14"/>
            <p:cNvSpPr/>
            <p:nvPr/>
          </p:nvSpPr>
          <p:spPr>
            <a:xfrm rot="5400000">
              <a:off x="4115509" y="2916284"/>
              <a:ext cx="1031968" cy="990600"/>
            </a:xfrm>
            <a:prstGeom prst="triangle">
              <a:avLst>
                <a:gd name="adj" fmla="val 7278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16200000">
              <a:off x="3110178" y="3948377"/>
              <a:ext cx="1025434" cy="983811"/>
            </a:xfrm>
            <a:prstGeom prst="triangle">
              <a:avLst>
                <a:gd name="adj" fmla="val 781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863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23823" y="1981200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9823" y="3065941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45416" y="2989741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3600" y="245006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E[MS(e)]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66758" y="37046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t'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62400" y="58028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e'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096000" y="3360633"/>
            <a:ext cx="31080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 MD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plano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err="1" smtClean="0"/>
              <a:t>imposto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smtClean="0"/>
              <a:t>t’ </a:t>
            </a:r>
            <a:r>
              <a:rPr lang="en-US" dirty="0" err="1" smtClean="0"/>
              <a:t>produz</a:t>
            </a:r>
            <a:endParaRPr lang="en-US" dirty="0" smtClean="0"/>
          </a:p>
          <a:p>
            <a:r>
              <a:rPr lang="en-US" dirty="0" err="1" smtClean="0"/>
              <a:t>perdas</a:t>
            </a:r>
            <a:r>
              <a:rPr lang="en-US" dirty="0" smtClean="0"/>
              <a:t> de </a:t>
            </a:r>
            <a:r>
              <a:rPr lang="en-US" dirty="0" err="1" smtClean="0"/>
              <a:t>eficiência</a:t>
            </a:r>
            <a:r>
              <a:rPr lang="en-US" dirty="0" smtClean="0"/>
              <a:t> </a:t>
            </a:r>
            <a:r>
              <a:rPr lang="en-US" dirty="0" err="1" smtClean="0"/>
              <a:t>esperadas</a:t>
            </a:r>
            <a:endParaRPr lang="en-US" dirty="0" smtClean="0"/>
          </a:p>
          <a:p>
            <a:r>
              <a:rPr lang="en-US" dirty="0" err="1" smtClean="0"/>
              <a:t>menores</a:t>
            </a:r>
            <a:r>
              <a:rPr lang="en-US" dirty="0" smtClean="0"/>
              <a:t> (</a:t>
            </a:r>
            <a:r>
              <a:rPr lang="en-US" dirty="0" err="1" smtClean="0"/>
              <a:t>triângulos</a:t>
            </a:r>
            <a:r>
              <a:rPr lang="en-US" dirty="0" smtClean="0"/>
              <a:t> </a:t>
            </a:r>
            <a:r>
              <a:rPr lang="en-US" dirty="0" err="1" smtClean="0"/>
              <a:t>vermelhos</a:t>
            </a:r>
            <a:endParaRPr lang="en-US" dirty="0" smtClean="0"/>
          </a:p>
          <a:p>
            <a:r>
              <a:rPr lang="en-US" dirty="0" err="1" smtClean="0"/>
              <a:t>diminuem</a:t>
            </a:r>
            <a:r>
              <a:rPr lang="en-US" dirty="0" smtClean="0"/>
              <a:t> e </a:t>
            </a:r>
            <a:r>
              <a:rPr lang="en-US" dirty="0" err="1" smtClean="0"/>
              <a:t>triângulos</a:t>
            </a:r>
            <a:r>
              <a:rPr lang="en-US" dirty="0" smtClean="0"/>
              <a:t> </a:t>
            </a:r>
            <a:r>
              <a:rPr lang="en-US" dirty="0" err="1" smtClean="0"/>
              <a:t>azuis</a:t>
            </a:r>
            <a:endParaRPr lang="en-US" dirty="0" smtClean="0"/>
          </a:p>
          <a:p>
            <a:r>
              <a:rPr lang="en-US" dirty="0" err="1" smtClean="0"/>
              <a:t>aumentam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8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323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/>
              <a:t>Impostos</a:t>
            </a:r>
            <a:r>
              <a:rPr lang="en-US" sz="3600" dirty="0"/>
              <a:t> de </a:t>
            </a:r>
            <a:r>
              <a:rPr lang="en-US" sz="3600" dirty="0" err="1"/>
              <a:t>poluição</a:t>
            </a:r>
            <a:r>
              <a:rPr lang="en-US" sz="3600" dirty="0"/>
              <a:t> </a:t>
            </a:r>
            <a:r>
              <a:rPr lang="en-US" sz="3600" dirty="0" err="1"/>
              <a:t>ou</a:t>
            </a:r>
            <a:r>
              <a:rPr lang="en-US" sz="3600" dirty="0"/>
              <a:t> </a:t>
            </a:r>
            <a:r>
              <a:rPr lang="en-US" sz="3600" dirty="0" err="1"/>
              <a:t>títulos</a:t>
            </a:r>
            <a:r>
              <a:rPr lang="en-US" sz="3600" dirty="0"/>
              <a:t> de </a:t>
            </a:r>
            <a:r>
              <a:rPr lang="en-US" sz="3600" dirty="0" err="1"/>
              <a:t>poluição</a:t>
            </a:r>
            <a:r>
              <a:rPr lang="en-US" sz="3600" dirty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879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 </a:t>
            </a:r>
            <a:r>
              <a:rPr lang="en-US" dirty="0" err="1" smtClean="0"/>
              <a:t>custos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desconhecidos</a:t>
            </a:r>
            <a:r>
              <a:rPr lang="en-US" dirty="0" smtClean="0"/>
              <a:t>, a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ótima</a:t>
            </a:r>
            <a:r>
              <a:rPr lang="en-US" dirty="0" smtClean="0"/>
              <a:t> </a:t>
            </a:r>
            <a:r>
              <a:rPr lang="en-US" dirty="0" err="1" smtClean="0"/>
              <a:t>dependerá</a:t>
            </a:r>
            <a:r>
              <a:rPr lang="en-US" dirty="0" smtClean="0"/>
              <a:t> da </a:t>
            </a:r>
            <a:r>
              <a:rPr lang="en-US" dirty="0" err="1" smtClean="0"/>
              <a:t>elasticidade</a:t>
            </a:r>
            <a:r>
              <a:rPr lang="en-US" dirty="0" smtClean="0"/>
              <a:t> de MS </a:t>
            </a:r>
            <a:r>
              <a:rPr lang="en-US" b="1" i="1" dirty="0" err="1" smtClean="0"/>
              <a:t>relativa</a:t>
            </a:r>
            <a:r>
              <a:rPr lang="en-US" dirty="0" smtClean="0"/>
              <a:t> à </a:t>
            </a:r>
            <a:r>
              <a:rPr lang="en-US" dirty="0" err="1" smtClean="0"/>
              <a:t>elasticidade</a:t>
            </a:r>
            <a:r>
              <a:rPr lang="en-US" dirty="0" smtClean="0"/>
              <a:t> de </a:t>
            </a:r>
            <a:r>
              <a:rPr lang="en-US" dirty="0" smtClean="0"/>
              <a:t>MD.</a:t>
            </a:r>
          </a:p>
          <a:p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quão</a:t>
            </a:r>
            <a:r>
              <a:rPr lang="en-US" dirty="0" smtClean="0"/>
              <a:t> </a:t>
            </a:r>
            <a:r>
              <a:rPr lang="en-US" dirty="0" err="1" smtClean="0"/>
              <a:t>íngreme</a:t>
            </a:r>
            <a:r>
              <a:rPr lang="en-US" dirty="0" smtClean="0"/>
              <a:t> </a:t>
            </a:r>
            <a:r>
              <a:rPr lang="en-US" dirty="0" smtClean="0"/>
              <a:t>MS </a:t>
            </a:r>
            <a:r>
              <a:rPr lang="en-US" dirty="0" smtClean="0"/>
              <a:t>e </a:t>
            </a:r>
            <a:r>
              <a:rPr lang="en-US" dirty="0" smtClean="0"/>
              <a:t>MD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b="1" i="1" dirty="0" err="1" smtClean="0"/>
              <a:t>relativos</a:t>
            </a:r>
            <a:r>
              <a:rPr lang="en-US" dirty="0" smtClean="0"/>
              <a:t> um </a:t>
            </a:r>
            <a:r>
              <a:rPr lang="en-US" dirty="0" err="1" smtClean="0"/>
              <a:t>ao</a:t>
            </a:r>
            <a:r>
              <a:rPr lang="en-US" dirty="0" smtClean="0"/>
              <a:t> outro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escolha</a:t>
            </a:r>
            <a:r>
              <a:rPr lang="en-US" dirty="0" smtClean="0"/>
              <a:t> do instrument de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376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Caracter</a:t>
            </a:r>
            <a:r>
              <a:rPr lang="en-US" sz="3600" dirty="0" err="1" smtClean="0"/>
              <a:t>ísticas</a:t>
            </a:r>
            <a:r>
              <a:rPr lang="en-US" sz="3600" dirty="0" smtClean="0"/>
              <a:t> </a:t>
            </a:r>
            <a:r>
              <a:rPr lang="en-US" sz="3600" dirty="0" err="1" smtClean="0"/>
              <a:t>desconhecidas</a:t>
            </a:r>
            <a:r>
              <a:rPr lang="en-US" sz="3600" dirty="0" smtClean="0"/>
              <a:t> do </a:t>
            </a:r>
            <a:r>
              <a:rPr lang="en-US" sz="3600" dirty="0" err="1" smtClean="0"/>
              <a:t>Poluidor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386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poluidor</a:t>
            </a:r>
            <a:r>
              <a:rPr lang="en-US" dirty="0" smtClean="0"/>
              <a:t>, 2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possíveis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Custo</a:t>
            </a:r>
            <a:r>
              <a:rPr lang="en-US" dirty="0" smtClean="0"/>
              <a:t> marginal de abate alto </a:t>
            </a:r>
            <a:r>
              <a:rPr lang="en-US" dirty="0" smtClean="0"/>
              <a:t>MC(a) </a:t>
            </a:r>
            <a:r>
              <a:rPr lang="en-US" dirty="0" smtClean="0"/>
              <a:t>(</a:t>
            </a:r>
            <a:r>
              <a:rPr lang="en-US" dirty="0" err="1" smtClean="0"/>
              <a:t>economia</a:t>
            </a:r>
            <a:r>
              <a:rPr lang="en-US" dirty="0" smtClean="0"/>
              <a:t> marginal da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smtClean="0"/>
              <a:t>MS(e)) </a:t>
            </a:r>
            <a:r>
              <a:rPr lang="en-US" dirty="0" smtClean="0"/>
              <a:t>com </a:t>
            </a:r>
            <a:r>
              <a:rPr lang="en-US" dirty="0" err="1" smtClean="0"/>
              <a:t>probabilidade</a:t>
            </a:r>
            <a:r>
              <a:rPr lang="en-US" dirty="0" smtClean="0"/>
              <a:t> </a:t>
            </a:r>
            <a:r>
              <a:rPr lang="en-US" dirty="0" smtClean="0"/>
              <a:t>0.5.</a:t>
            </a:r>
          </a:p>
          <a:p>
            <a:pPr lvl="1"/>
            <a:r>
              <a:rPr lang="en-US" dirty="0" err="1" smtClean="0"/>
              <a:t>Custo</a:t>
            </a:r>
            <a:r>
              <a:rPr lang="en-US" dirty="0" smtClean="0"/>
              <a:t> marginal de abate </a:t>
            </a:r>
            <a:r>
              <a:rPr lang="en-US" dirty="0" err="1" smtClean="0"/>
              <a:t>baixo</a:t>
            </a:r>
            <a:r>
              <a:rPr lang="en-US" dirty="0" smtClean="0"/>
              <a:t> </a:t>
            </a:r>
            <a:r>
              <a:rPr lang="en-US" dirty="0" smtClean="0"/>
              <a:t>MC(a) </a:t>
            </a:r>
            <a:r>
              <a:rPr lang="en-US" dirty="0" smtClean="0"/>
              <a:t>(</a:t>
            </a:r>
            <a:r>
              <a:rPr lang="en-US" dirty="0" err="1" smtClean="0"/>
              <a:t>economia</a:t>
            </a:r>
            <a:r>
              <a:rPr lang="en-US" dirty="0" smtClean="0"/>
              <a:t> marginal da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err="1" smtClean="0"/>
              <a:t>baixa</a:t>
            </a:r>
            <a:r>
              <a:rPr lang="en-US" dirty="0" smtClean="0"/>
              <a:t>) com </a:t>
            </a:r>
            <a:r>
              <a:rPr lang="en-US" dirty="0" err="1" smtClean="0"/>
              <a:t>probabilidade</a:t>
            </a:r>
            <a:r>
              <a:rPr lang="en-US" dirty="0" smtClean="0"/>
              <a:t> </a:t>
            </a:r>
            <a:r>
              <a:rPr lang="en-US" dirty="0" smtClean="0"/>
              <a:t>0.5.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poluidor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smtClean="0"/>
              <a:t>(H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smtClean="0"/>
              <a:t>L), </a:t>
            </a:r>
            <a:r>
              <a:rPr lang="en-US" dirty="0" smtClean="0"/>
              <a:t>mas o </a:t>
            </a:r>
            <a:r>
              <a:rPr lang="en-US" dirty="0" err="1" smtClean="0"/>
              <a:t>regulador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tem </a:t>
            </a: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informação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9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Política</a:t>
            </a:r>
            <a:r>
              <a:rPr lang="en-US" sz="3200" dirty="0" smtClean="0"/>
              <a:t> para </a:t>
            </a:r>
            <a:r>
              <a:rPr lang="en-US" sz="3200" dirty="0" err="1" smtClean="0"/>
              <a:t>Aquecimento</a:t>
            </a:r>
            <a:r>
              <a:rPr lang="en-US" sz="3200" dirty="0" smtClean="0"/>
              <a:t> Global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/>
              <a:t>Impostos</a:t>
            </a:r>
            <a:r>
              <a:rPr lang="en-US" sz="3200" dirty="0"/>
              <a:t> de </a:t>
            </a:r>
            <a:r>
              <a:rPr lang="en-US" sz="3200" dirty="0" err="1"/>
              <a:t>poluição</a:t>
            </a:r>
            <a:r>
              <a:rPr lang="en-US" sz="3200" dirty="0"/>
              <a:t> </a:t>
            </a:r>
            <a:r>
              <a:rPr lang="en-US" sz="3200" dirty="0" err="1"/>
              <a:t>ou</a:t>
            </a:r>
            <a:r>
              <a:rPr lang="en-US" sz="3200" dirty="0"/>
              <a:t> </a:t>
            </a:r>
            <a:r>
              <a:rPr lang="en-US" sz="3200" dirty="0" err="1"/>
              <a:t>títulos</a:t>
            </a:r>
            <a:r>
              <a:rPr lang="en-US" sz="3200" dirty="0"/>
              <a:t> de </a:t>
            </a:r>
            <a:r>
              <a:rPr lang="en-US" sz="3200" dirty="0" err="1"/>
              <a:t>poluição</a:t>
            </a:r>
            <a:r>
              <a:rPr lang="en-US" sz="3200" dirty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pesquisadores</a:t>
            </a:r>
            <a:r>
              <a:rPr lang="en-US" dirty="0" smtClean="0"/>
              <a:t> </a:t>
            </a:r>
            <a:r>
              <a:rPr lang="en-US" dirty="0" err="1" smtClean="0"/>
              <a:t>sugerem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smtClean="0"/>
              <a:t>MD(e) </a:t>
            </a:r>
            <a:r>
              <a:rPr lang="en-US" dirty="0" smtClean="0"/>
              <a:t>(</a:t>
            </a:r>
            <a:r>
              <a:rPr lang="en-US" dirty="0" err="1" smtClean="0"/>
              <a:t>benefício</a:t>
            </a:r>
            <a:r>
              <a:rPr lang="en-US" dirty="0" smtClean="0"/>
              <a:t> marginal da </a:t>
            </a:r>
            <a:r>
              <a:rPr lang="en-US" dirty="0" err="1" smtClean="0"/>
              <a:t>despoluição</a:t>
            </a:r>
            <a:r>
              <a:rPr lang="en-US" dirty="0" smtClean="0"/>
              <a:t>) é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plano</a:t>
            </a:r>
            <a:r>
              <a:rPr lang="en-US" dirty="0" smtClean="0"/>
              <a:t> para gases do </a:t>
            </a:r>
            <a:r>
              <a:rPr lang="en-US" dirty="0" err="1" smtClean="0"/>
              <a:t>efeito</a:t>
            </a:r>
            <a:r>
              <a:rPr lang="en-US" dirty="0" smtClean="0"/>
              <a:t> </a:t>
            </a:r>
            <a:r>
              <a:rPr lang="en-US" dirty="0" err="1" smtClean="0"/>
              <a:t>estufa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Kolstad</a:t>
            </a:r>
            <a:r>
              <a:rPr lang="en-US" dirty="0" smtClean="0"/>
              <a:t>, 1996, Newel and </a:t>
            </a:r>
            <a:r>
              <a:rPr lang="en-US" dirty="0" err="1" smtClean="0"/>
              <a:t>Pizer</a:t>
            </a:r>
            <a:r>
              <a:rPr lang="en-US" dirty="0" smtClean="0"/>
              <a:t> (2003) – </a:t>
            </a:r>
            <a:r>
              <a:rPr lang="en-US" dirty="0" err="1" smtClean="0"/>
              <a:t>veja</a:t>
            </a:r>
            <a:r>
              <a:rPr lang="en-US" dirty="0" smtClean="0"/>
              <a:t> </a:t>
            </a:r>
            <a:r>
              <a:rPr lang="en-US" dirty="0" err="1" smtClean="0"/>
              <a:t>Goulder</a:t>
            </a:r>
            <a:r>
              <a:rPr lang="en-US" dirty="0" smtClean="0"/>
              <a:t> and </a:t>
            </a:r>
            <a:r>
              <a:rPr lang="en-US" dirty="0" err="1" smtClean="0"/>
              <a:t>Pizer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 err="1" smtClean="0"/>
              <a:t>Imposto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poluição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Outros </a:t>
            </a:r>
            <a:r>
              <a:rPr lang="en-US" dirty="0" err="1" smtClean="0"/>
              <a:t>temem</a:t>
            </a:r>
            <a:r>
              <a:rPr lang="en-US" dirty="0" smtClean="0"/>
              <a:t> a </a:t>
            </a:r>
            <a:r>
              <a:rPr lang="en-US" dirty="0" err="1" smtClean="0"/>
              <a:t>possibilidade</a:t>
            </a:r>
            <a:r>
              <a:rPr lang="en-US" dirty="0" smtClean="0"/>
              <a:t> de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catastróficos</a:t>
            </a:r>
            <a:r>
              <a:rPr lang="en-US" dirty="0" smtClean="0"/>
              <a:t> (</a:t>
            </a:r>
            <a:r>
              <a:rPr lang="en-US" dirty="0" err="1" smtClean="0"/>
              <a:t>danos</a:t>
            </a:r>
            <a:r>
              <a:rPr lang="en-US" dirty="0" smtClean="0"/>
              <a:t> </a:t>
            </a:r>
            <a:r>
              <a:rPr lang="en-US" dirty="0" err="1" smtClean="0"/>
              <a:t>marginais</a:t>
            </a:r>
            <a:r>
              <a:rPr lang="en-US" dirty="0" smtClean="0"/>
              <a:t> dos GEEs </a:t>
            </a:r>
            <a:r>
              <a:rPr lang="en-US" dirty="0" err="1" smtClean="0"/>
              <a:t>íngremes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lineares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Títulos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09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76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Política</a:t>
            </a:r>
            <a:r>
              <a:rPr lang="en-US" sz="3600" dirty="0" smtClean="0"/>
              <a:t> </a:t>
            </a:r>
            <a:r>
              <a:rPr lang="en-US" sz="3600" dirty="0" err="1" smtClean="0"/>
              <a:t>híbrida</a:t>
            </a:r>
            <a:r>
              <a:rPr lang="en-US" sz="3600" dirty="0" smtClean="0"/>
              <a:t> de </a:t>
            </a:r>
            <a:r>
              <a:rPr lang="en-US" sz="3600" dirty="0" err="1" smtClean="0"/>
              <a:t>controle</a:t>
            </a:r>
            <a:r>
              <a:rPr lang="en-US" sz="3600" dirty="0" smtClean="0"/>
              <a:t> da </a:t>
            </a:r>
            <a:r>
              <a:rPr lang="en-US" sz="3600" dirty="0" err="1" smtClean="0"/>
              <a:t>poluição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53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MS(e</a:t>
            </a:r>
            <a:r>
              <a:rPr lang="en-US" dirty="0" smtClean="0"/>
              <a:t>) </a:t>
            </a:r>
            <a:r>
              <a:rPr lang="en-US" dirty="0" err="1" smtClean="0"/>
              <a:t>desconhecido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Emita</a:t>
            </a:r>
            <a:r>
              <a:rPr lang="en-US" dirty="0" smtClean="0"/>
              <a:t> </a:t>
            </a:r>
            <a:r>
              <a:rPr lang="en-US" dirty="0" err="1" smtClean="0"/>
              <a:t>quantidade</a:t>
            </a:r>
            <a:r>
              <a:rPr lang="en-US" dirty="0" smtClean="0"/>
              <a:t> </a:t>
            </a:r>
            <a:r>
              <a:rPr lang="en-US" dirty="0" smtClean="0"/>
              <a:t>e* </a:t>
            </a:r>
            <a:r>
              <a:rPr lang="en-US" dirty="0" smtClean="0"/>
              <a:t>de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inferidos</a:t>
            </a:r>
            <a:r>
              <a:rPr lang="en-US" dirty="0" smtClean="0"/>
              <a:t> da </a:t>
            </a:r>
            <a:r>
              <a:rPr lang="en-US" dirty="0" err="1" smtClean="0"/>
              <a:t>interseção</a:t>
            </a:r>
            <a:r>
              <a:rPr lang="en-US" dirty="0" smtClean="0"/>
              <a:t> entre </a:t>
            </a:r>
            <a:r>
              <a:rPr lang="en-US" dirty="0" smtClean="0"/>
              <a:t>MD(e) </a:t>
            </a:r>
            <a:r>
              <a:rPr lang="en-US" dirty="0" smtClean="0"/>
              <a:t>e </a:t>
            </a:r>
            <a:r>
              <a:rPr lang="en-US" dirty="0" smtClean="0"/>
              <a:t>E[MS(e)].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err="1" smtClean="0"/>
              <a:t>ficar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de</a:t>
            </a:r>
            <a:r>
              <a:rPr lang="en-US" dirty="0" smtClean="0"/>
              <a:t> </a:t>
            </a:r>
            <a:r>
              <a:rPr lang="en-US" dirty="0" smtClean="0"/>
              <a:t>e*, </a:t>
            </a:r>
            <a:r>
              <a:rPr lang="en-US" dirty="0" err="1" smtClean="0"/>
              <a:t>poluidor</a:t>
            </a:r>
            <a:r>
              <a:rPr lang="en-US" dirty="0" smtClean="0"/>
              <a:t> </a:t>
            </a:r>
            <a:r>
              <a:rPr lang="en-US" dirty="0" err="1" smtClean="0"/>
              <a:t>paga</a:t>
            </a:r>
            <a:r>
              <a:rPr lang="en-US" dirty="0" smtClean="0"/>
              <a:t> </a:t>
            </a:r>
            <a:r>
              <a:rPr lang="en-US" dirty="0" smtClean="0"/>
              <a:t>t’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de </a:t>
            </a:r>
            <a:r>
              <a:rPr lang="en-US" dirty="0" err="1" smtClean="0"/>
              <a:t>emissões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err="1" smtClean="0"/>
              <a:t>ficar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en-US" dirty="0" smtClean="0"/>
              <a:t> de e</a:t>
            </a:r>
            <a:r>
              <a:rPr lang="en-US" dirty="0" smtClean="0"/>
              <a:t>*, </a:t>
            </a:r>
            <a:r>
              <a:rPr lang="en-US" dirty="0" err="1" smtClean="0"/>
              <a:t>poluidor</a:t>
            </a:r>
            <a:r>
              <a:rPr lang="en-US" dirty="0" smtClean="0"/>
              <a:t> </a:t>
            </a:r>
            <a:r>
              <a:rPr lang="en-US" dirty="0" err="1" smtClean="0"/>
              <a:t>recebe</a:t>
            </a:r>
            <a:r>
              <a:rPr lang="en-US" dirty="0" smtClean="0"/>
              <a:t> um </a:t>
            </a:r>
            <a:r>
              <a:rPr lang="en-US" dirty="0" err="1" smtClean="0"/>
              <a:t>subsídio</a:t>
            </a:r>
            <a:r>
              <a:rPr lang="en-US" dirty="0" smtClean="0"/>
              <a:t> de s</a:t>
            </a:r>
            <a:r>
              <a:rPr lang="en-US" dirty="0" smtClean="0"/>
              <a:t>’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abatida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en-US" dirty="0" smtClean="0"/>
              <a:t> de </a:t>
            </a:r>
            <a:r>
              <a:rPr lang="en-US" dirty="0" smtClean="0"/>
              <a:t>e*.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76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Política</a:t>
            </a:r>
            <a:r>
              <a:rPr lang="en-US" sz="3600" dirty="0"/>
              <a:t> </a:t>
            </a:r>
            <a:r>
              <a:rPr lang="en-US" sz="3600" dirty="0" err="1"/>
              <a:t>híbrida</a:t>
            </a:r>
            <a:r>
              <a:rPr lang="en-US" sz="3600" dirty="0"/>
              <a:t> de </a:t>
            </a:r>
            <a:r>
              <a:rPr lang="en-US" sz="3600" dirty="0" err="1"/>
              <a:t>controle</a:t>
            </a:r>
            <a:r>
              <a:rPr lang="en-US" sz="3600" dirty="0"/>
              <a:t> da </a:t>
            </a:r>
            <a:r>
              <a:rPr lang="en-US" sz="3600" dirty="0" err="1"/>
              <a:t>poluição</a:t>
            </a:r>
            <a:endParaRPr lang="en-US" sz="36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52402" y="2172056"/>
            <a:ext cx="5372358" cy="3933022"/>
            <a:chOff x="1240593" y="1676400"/>
            <a:chExt cx="6684207" cy="4495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2514600"/>
              <a:ext cx="4114800" cy="297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0800" y="2743200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0" y="2168434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114800" y="3429000"/>
              <a:ext cx="0" cy="2362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095500" y="3352800"/>
              <a:ext cx="3086100" cy="2438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114800" y="3429000"/>
              <a:ext cx="243840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676400" y="4419600"/>
              <a:ext cx="243840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676400" y="3429000"/>
              <a:ext cx="2438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863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23823" y="1981200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99823" y="3065941"/>
              <a:ext cx="867177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42432" y="2133600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3600" y="245006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E[MS(e)]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927902" y="57912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e*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63494" y="32474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t'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63494" y="4191000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'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800600" y="3429000"/>
              <a:ext cx="0" cy="2362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429000" y="4419600"/>
              <a:ext cx="0" cy="1371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200400" y="58028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e*</a:t>
              </a:r>
              <a:r>
                <a:rPr lang="en-US" baseline="-25000" dirty="0" smtClean="0"/>
                <a:t>L</a:t>
              </a:r>
              <a:endParaRPr lang="en-US" baseline="-25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48200" y="5791200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e*</a:t>
              </a:r>
              <a:r>
                <a:rPr lang="en-US" baseline="-25000" dirty="0" smtClean="0"/>
                <a:t>H</a:t>
              </a:r>
              <a:endParaRPr lang="en-US" baseline="-25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630091" y="1867256"/>
            <a:ext cx="354616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Começando</a:t>
            </a:r>
            <a:r>
              <a:rPr lang="en-US" dirty="0" smtClean="0"/>
              <a:t> com </a:t>
            </a:r>
            <a:r>
              <a:rPr lang="en-US" dirty="0" smtClean="0"/>
              <a:t>e* </a:t>
            </a:r>
            <a:r>
              <a:rPr lang="en-US" dirty="0" smtClean="0"/>
              <a:t>se o </a:t>
            </a:r>
            <a:r>
              <a:rPr lang="en-US" dirty="0" err="1" smtClean="0"/>
              <a:t>poluidor</a:t>
            </a:r>
            <a:r>
              <a:rPr lang="en-US" dirty="0" smtClean="0"/>
              <a:t> é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smtClean="0"/>
              <a:t>H, </a:t>
            </a:r>
            <a:r>
              <a:rPr lang="en-US" dirty="0" err="1" smtClean="0"/>
              <a:t>ele</a:t>
            </a:r>
            <a:r>
              <a:rPr lang="en-US" dirty="0" smtClean="0"/>
              <a:t> se </a:t>
            </a:r>
            <a:r>
              <a:rPr lang="en-US" dirty="0" err="1" smtClean="0"/>
              <a:t>beneficiará</a:t>
            </a:r>
            <a:r>
              <a:rPr lang="en-US" dirty="0" smtClean="0"/>
              <a:t> se</a:t>
            </a:r>
            <a:endParaRPr lang="en-US" dirty="0" smtClean="0"/>
          </a:p>
          <a:p>
            <a:r>
              <a:rPr lang="en-US" dirty="0" err="1" smtClean="0"/>
              <a:t>aumentar</a:t>
            </a:r>
            <a:r>
              <a:rPr lang="en-US" dirty="0" smtClean="0"/>
              <a:t> a </a:t>
            </a:r>
            <a:r>
              <a:rPr lang="en-US" dirty="0" err="1" smtClean="0"/>
              <a:t>poluição</a:t>
            </a:r>
            <a:r>
              <a:rPr lang="en-US" dirty="0" smtClean="0"/>
              <a:t> para </a:t>
            </a:r>
            <a:r>
              <a:rPr lang="en-US" dirty="0" smtClean="0"/>
              <a:t>e*</a:t>
            </a:r>
            <a:r>
              <a:rPr lang="en-US" baseline="-25000" dirty="0" smtClean="0"/>
              <a:t>H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pagar</a:t>
            </a:r>
            <a:r>
              <a:rPr lang="en-US" dirty="0" smtClean="0"/>
              <a:t> o </a:t>
            </a:r>
            <a:r>
              <a:rPr lang="en-US" dirty="0" err="1" smtClean="0"/>
              <a:t>imposto</a:t>
            </a:r>
            <a:r>
              <a:rPr lang="en-US" dirty="0" smtClean="0"/>
              <a:t> </a:t>
            </a:r>
            <a:r>
              <a:rPr lang="en-US" dirty="0" smtClean="0"/>
              <a:t>t’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endParaRPr lang="en-US" dirty="0" smtClean="0"/>
          </a:p>
          <a:p>
            <a:r>
              <a:rPr lang="en-US" dirty="0" err="1" smtClean="0"/>
              <a:t>poluída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 o </a:t>
            </a:r>
            <a:r>
              <a:rPr lang="en-US" dirty="0" err="1" smtClean="0"/>
              <a:t>poluidor</a:t>
            </a:r>
            <a:r>
              <a:rPr lang="en-US" dirty="0" smtClean="0"/>
              <a:t> é do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smtClean="0"/>
              <a:t>L, </a:t>
            </a:r>
            <a:r>
              <a:rPr lang="en-US" dirty="0" err="1" smtClean="0"/>
              <a:t>ele</a:t>
            </a:r>
            <a:r>
              <a:rPr lang="en-US" dirty="0" smtClean="0"/>
              <a:t> se</a:t>
            </a:r>
            <a:endParaRPr lang="en-US" dirty="0" smtClean="0"/>
          </a:p>
          <a:p>
            <a:r>
              <a:rPr lang="en-US" dirty="0" err="1" smtClean="0"/>
              <a:t>beneficiará</a:t>
            </a:r>
            <a:r>
              <a:rPr lang="en-US" dirty="0" smtClean="0"/>
              <a:t> se </a:t>
            </a:r>
            <a:r>
              <a:rPr lang="en-US" dirty="0" err="1" smtClean="0"/>
              <a:t>reduzir</a:t>
            </a:r>
            <a:r>
              <a:rPr lang="en-US" dirty="0" smtClean="0"/>
              <a:t> a </a:t>
            </a:r>
            <a:r>
              <a:rPr lang="en-US" dirty="0" err="1" smtClean="0"/>
              <a:t>poluição</a:t>
            </a:r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smtClean="0"/>
              <a:t>e*</a:t>
            </a:r>
            <a:r>
              <a:rPr lang="en-US" baseline="-25000" dirty="0" smtClean="0"/>
              <a:t>L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receber</a:t>
            </a:r>
            <a:r>
              <a:rPr lang="en-US" dirty="0" smtClean="0"/>
              <a:t> o </a:t>
            </a:r>
            <a:r>
              <a:rPr lang="en-US" dirty="0" err="1" smtClean="0"/>
              <a:t>subsídio</a:t>
            </a:r>
            <a:r>
              <a:rPr lang="en-US" dirty="0" smtClean="0"/>
              <a:t> s’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err="1" smtClean="0"/>
              <a:t>abatida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err="1" smtClean="0"/>
              <a:t>ótima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ambos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Este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do </a:t>
            </a:r>
            <a:r>
              <a:rPr lang="en-US" dirty="0" err="1" smtClean="0"/>
              <a:t>conheci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mento</a:t>
            </a:r>
            <a:r>
              <a:rPr lang="en-US" dirty="0" smtClean="0"/>
              <a:t> dos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possíveis</a:t>
            </a:r>
            <a:r>
              <a:rPr lang="en-US" dirty="0" smtClean="0"/>
              <a:t> de</a:t>
            </a:r>
            <a:endParaRPr lang="en-US" dirty="0" smtClean="0"/>
          </a:p>
          <a:p>
            <a:r>
              <a:rPr lang="en-US" dirty="0" smtClean="0"/>
              <a:t>MS (MS</a:t>
            </a:r>
            <a:r>
              <a:rPr lang="en-US" baseline="-25000" dirty="0" smtClean="0"/>
              <a:t>H</a:t>
            </a:r>
            <a:r>
              <a:rPr lang="en-US" dirty="0" smtClean="0"/>
              <a:t> e </a:t>
            </a:r>
            <a:r>
              <a:rPr lang="en-US" dirty="0" smtClean="0"/>
              <a:t>MS</a:t>
            </a:r>
            <a:r>
              <a:rPr lang="en-US" baseline="-25000" dirty="0" smtClean="0"/>
              <a:t>L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263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Obtenção</a:t>
            </a:r>
            <a:r>
              <a:rPr lang="en-US" sz="3600" dirty="0" smtClean="0"/>
              <a:t> de </a:t>
            </a:r>
            <a:r>
              <a:rPr lang="en-US" sz="3600" dirty="0" err="1" smtClean="0"/>
              <a:t>informação</a:t>
            </a:r>
            <a:r>
              <a:rPr lang="en-US" sz="3600" dirty="0" smtClean="0"/>
              <a:t> </a:t>
            </a:r>
            <a:r>
              <a:rPr lang="en-US" sz="3600" dirty="0" err="1" smtClean="0"/>
              <a:t>privada</a:t>
            </a:r>
            <a:r>
              <a:rPr lang="en-US" sz="3600" dirty="0" smtClean="0"/>
              <a:t> de </a:t>
            </a:r>
            <a:r>
              <a:rPr lang="en-US" sz="3600" dirty="0" err="1" smtClean="0"/>
              <a:t>custo</a:t>
            </a:r>
            <a:r>
              <a:rPr lang="en-US" sz="3600" dirty="0" smtClean="0"/>
              <a:t> de </a:t>
            </a:r>
            <a:r>
              <a:rPr lang="en-US" sz="3600" dirty="0" err="1" smtClean="0"/>
              <a:t>despoluição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3378"/>
            <a:ext cx="8229600" cy="4525963"/>
          </a:xfrm>
        </p:spPr>
        <p:txBody>
          <a:bodyPr/>
          <a:lstStyle/>
          <a:p>
            <a:r>
              <a:rPr lang="en-US" sz="2800" dirty="0" err="1" smtClean="0"/>
              <a:t>Incentivos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err="1" smtClean="0"/>
              <a:t>Imposto</a:t>
            </a:r>
            <a:r>
              <a:rPr lang="en-US" sz="2400" dirty="0" smtClean="0"/>
              <a:t> da </a:t>
            </a:r>
            <a:r>
              <a:rPr lang="en-US" sz="2400" dirty="0" err="1" smtClean="0"/>
              <a:t>poluição</a:t>
            </a:r>
            <a:r>
              <a:rPr lang="en-US" sz="2400" dirty="0" smtClean="0"/>
              <a:t>: </a:t>
            </a:r>
            <a:r>
              <a:rPr lang="en-US" sz="2400" dirty="0" err="1" smtClean="0"/>
              <a:t>poluidor</a:t>
            </a:r>
            <a:r>
              <a:rPr lang="en-US" sz="2400" dirty="0" smtClean="0"/>
              <a:t> </a:t>
            </a:r>
            <a:r>
              <a:rPr lang="en-US" sz="2400" dirty="0" err="1" smtClean="0"/>
              <a:t>declara</a:t>
            </a:r>
            <a:r>
              <a:rPr lang="en-US" sz="2400" dirty="0" smtClean="0"/>
              <a:t> </a:t>
            </a:r>
            <a:r>
              <a:rPr lang="en-US" sz="2400" dirty="0" smtClean="0"/>
              <a:t>MS(e)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baixo</a:t>
            </a:r>
            <a:r>
              <a:rPr lang="en-US" sz="2400" dirty="0" smtClean="0"/>
              <a:t> para </a:t>
            </a:r>
            <a:r>
              <a:rPr lang="en-US" sz="2400" dirty="0" err="1" smtClean="0"/>
              <a:t>induzir</a:t>
            </a:r>
            <a:r>
              <a:rPr lang="en-US" sz="2400" dirty="0" smtClean="0"/>
              <a:t> </a:t>
            </a:r>
            <a:r>
              <a:rPr lang="en-US" sz="2400" dirty="0" err="1" smtClean="0"/>
              <a:t>regulador</a:t>
            </a:r>
            <a:r>
              <a:rPr lang="en-US" sz="2400" dirty="0" smtClean="0"/>
              <a:t> a </a:t>
            </a:r>
            <a:r>
              <a:rPr lang="en-US" sz="2400" dirty="0" err="1" smtClean="0"/>
              <a:t>escolher</a:t>
            </a:r>
            <a:r>
              <a:rPr lang="en-US" sz="2400" dirty="0" smtClean="0"/>
              <a:t> </a:t>
            </a:r>
            <a:r>
              <a:rPr lang="en-US" sz="2400" dirty="0" err="1" smtClean="0"/>
              <a:t>imposto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baixo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828800" y="3966644"/>
            <a:ext cx="5719667" cy="2845420"/>
            <a:chOff x="1824133" y="3240249"/>
            <a:chExt cx="5719667" cy="2845420"/>
          </a:xfrm>
        </p:grpSpPr>
        <p:grpSp>
          <p:nvGrpSpPr>
            <p:cNvPr id="4" name="Group 3"/>
            <p:cNvGrpSpPr/>
            <p:nvPr/>
          </p:nvGrpSpPr>
          <p:grpSpPr>
            <a:xfrm>
              <a:off x="1824133" y="3240249"/>
              <a:ext cx="5719667" cy="2845420"/>
              <a:chOff x="1240593" y="1676400"/>
              <a:chExt cx="6684207" cy="4409269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676400" y="1981200"/>
                <a:ext cx="0" cy="381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676400" y="5791200"/>
                <a:ext cx="6019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1905000" y="2514600"/>
                <a:ext cx="4114800" cy="2971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90800" y="2743200"/>
                <a:ext cx="3581400" cy="274320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2168434"/>
                <a:ext cx="3581400" cy="274320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1676400" y="3879669"/>
                <a:ext cx="24384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240593" y="1676400"/>
                <a:ext cx="789425" cy="363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$/unit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786321" y="5722610"/>
                <a:ext cx="1138479" cy="363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emissions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323823" y="1850809"/>
                <a:ext cx="955772" cy="572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MS</a:t>
                </a:r>
                <a:r>
                  <a:rPr lang="en-US" baseline="-25000" dirty="0" smtClean="0"/>
                  <a:t>T</a:t>
                </a:r>
                <a:r>
                  <a:rPr lang="en-US" dirty="0" smtClean="0"/>
                  <a:t>(e)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42432" y="2133600"/>
                <a:ext cx="805968" cy="363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MD(e)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33600" y="2205048"/>
                <a:ext cx="967012" cy="572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MS</a:t>
                </a:r>
                <a:r>
                  <a:rPr lang="en-US" baseline="-25000" dirty="0" smtClean="0"/>
                  <a:t>R</a:t>
                </a:r>
                <a:r>
                  <a:rPr lang="en-US" dirty="0" smtClean="0"/>
                  <a:t>(e)</a:t>
                </a:r>
                <a:endParaRPr lang="en-US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 flipH="1">
              <a:off x="2197052" y="4343400"/>
              <a:ext cx="257556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828800" y="41910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t*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28800" y="45074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t'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404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343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/>
              <a:t>Obtenção</a:t>
            </a:r>
            <a:r>
              <a:rPr lang="en-US" sz="3600" dirty="0"/>
              <a:t> de </a:t>
            </a:r>
            <a:r>
              <a:rPr lang="en-US" sz="3600" dirty="0" err="1"/>
              <a:t>informação</a:t>
            </a:r>
            <a:r>
              <a:rPr lang="en-US" sz="3600" dirty="0"/>
              <a:t> </a:t>
            </a:r>
            <a:r>
              <a:rPr lang="en-US" sz="3600" dirty="0" err="1"/>
              <a:t>privada</a:t>
            </a:r>
            <a:r>
              <a:rPr lang="en-US" sz="3600" dirty="0"/>
              <a:t> de </a:t>
            </a:r>
            <a:r>
              <a:rPr lang="en-US" sz="3600" dirty="0" err="1"/>
              <a:t>custo</a:t>
            </a:r>
            <a:r>
              <a:rPr lang="en-US" sz="3600" dirty="0"/>
              <a:t> de </a:t>
            </a:r>
            <a:r>
              <a:rPr lang="en-US" sz="3600" dirty="0" err="1"/>
              <a:t>despoluição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5070"/>
            <a:ext cx="8229600" cy="4525963"/>
          </a:xfrm>
        </p:spPr>
        <p:txBody>
          <a:bodyPr/>
          <a:lstStyle/>
          <a:p>
            <a:r>
              <a:rPr lang="en-US" sz="2800" dirty="0" err="1" smtClean="0"/>
              <a:t>Incentivos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Títulos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: </a:t>
            </a:r>
            <a:r>
              <a:rPr lang="en-US" dirty="0" err="1" smtClean="0"/>
              <a:t>poluidor</a:t>
            </a:r>
            <a:r>
              <a:rPr lang="en-US" dirty="0" smtClean="0"/>
              <a:t> </a:t>
            </a:r>
            <a:r>
              <a:rPr lang="en-US" dirty="0" err="1" smtClean="0"/>
              <a:t>exagera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smtClean="0"/>
              <a:t>MS(e) </a:t>
            </a:r>
            <a:r>
              <a:rPr lang="en-US" dirty="0" smtClean="0"/>
              <a:t>para </a:t>
            </a:r>
            <a:r>
              <a:rPr lang="en-US" dirty="0" err="1" smtClean="0"/>
              <a:t>obter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títulos</a:t>
            </a:r>
            <a:r>
              <a:rPr lang="en-US" dirty="0" smtClean="0"/>
              <a:t> e </a:t>
            </a:r>
            <a:r>
              <a:rPr lang="en-US" dirty="0" err="1" smtClean="0"/>
              <a:t>reduzir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custos</a:t>
            </a:r>
            <a:r>
              <a:rPr lang="en-US" dirty="0" smtClean="0"/>
              <a:t> de abate.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042447" y="4173514"/>
            <a:ext cx="5230026" cy="2655392"/>
            <a:chOff x="1828800" y="3479180"/>
            <a:chExt cx="5719667" cy="2998105"/>
          </a:xfrm>
        </p:grpSpPr>
        <p:grpSp>
          <p:nvGrpSpPr>
            <p:cNvPr id="21" name="Group 20"/>
            <p:cNvGrpSpPr/>
            <p:nvPr/>
          </p:nvGrpSpPr>
          <p:grpSpPr>
            <a:xfrm>
              <a:off x="1828800" y="3479180"/>
              <a:ext cx="5719667" cy="2998105"/>
              <a:chOff x="1824133" y="3240249"/>
              <a:chExt cx="5719667" cy="2998105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824133" y="3240249"/>
                <a:ext cx="5719667" cy="2845420"/>
                <a:chOff x="1240593" y="1676400"/>
                <a:chExt cx="6684207" cy="4409269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1676400" y="1981200"/>
                  <a:ext cx="0" cy="3810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1676400" y="5791200"/>
                  <a:ext cx="6019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1905000" y="2514600"/>
                  <a:ext cx="4114800" cy="2971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2590800" y="2743200"/>
                  <a:ext cx="3581400" cy="2743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3200400" y="2168434"/>
                  <a:ext cx="3581400" cy="2743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1240593" y="1676400"/>
                  <a:ext cx="789425" cy="3630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$/unit</a:t>
                  </a:r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786321" y="5722610"/>
                  <a:ext cx="1138479" cy="3630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emissions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244628" y="2315129"/>
                  <a:ext cx="955772" cy="5723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MS</a:t>
                  </a:r>
                  <a:r>
                    <a:rPr lang="en-US" baseline="-25000" dirty="0" smtClean="0"/>
                    <a:t>T</a:t>
                  </a:r>
                  <a:r>
                    <a:rPr lang="en-US" dirty="0" smtClean="0"/>
                    <a:t>(e)</a:t>
                  </a:r>
                  <a:endParaRPr lang="en-US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442432" y="2133600"/>
                  <a:ext cx="805968" cy="36305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MD(e)</a:t>
                  </a:r>
                  <a:endParaRPr lang="en-US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235780" y="1847440"/>
                  <a:ext cx="967012" cy="5723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MS</a:t>
                  </a:r>
                  <a:r>
                    <a:rPr lang="en-US" baseline="-25000" dirty="0" smtClean="0"/>
                    <a:t>R</a:t>
                  </a:r>
                  <a:r>
                    <a:rPr lang="en-US" dirty="0" smtClean="0"/>
                    <a:t>(e)</a:t>
                  </a:r>
                  <a:endParaRPr lang="en-US" dirty="0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4720530" y="5869022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</a:t>
                </a:r>
                <a:r>
                  <a:rPr lang="en-US" dirty="0" smtClean="0"/>
                  <a:t>'</a:t>
                </a:r>
                <a:endParaRPr lang="en-US" dirty="0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4267200" y="4905224"/>
              <a:ext cx="0" cy="122934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76800" y="4614597"/>
              <a:ext cx="0" cy="15199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052244" y="610063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  <a:r>
                <a:rPr lang="en-US" dirty="0" smtClean="0"/>
                <a:t>*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8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194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/>
              <a:t>Obtenção</a:t>
            </a:r>
            <a:r>
              <a:rPr lang="en-US" sz="3600" dirty="0"/>
              <a:t> de </a:t>
            </a:r>
            <a:r>
              <a:rPr lang="en-US" sz="3600" dirty="0" err="1"/>
              <a:t>informação</a:t>
            </a:r>
            <a:r>
              <a:rPr lang="en-US" sz="3600" dirty="0"/>
              <a:t> </a:t>
            </a:r>
            <a:r>
              <a:rPr lang="en-US" sz="3600" dirty="0" err="1"/>
              <a:t>privada</a:t>
            </a:r>
            <a:r>
              <a:rPr lang="en-US" sz="3600" dirty="0"/>
              <a:t> de </a:t>
            </a:r>
            <a:r>
              <a:rPr lang="en-US" sz="3600" dirty="0" err="1"/>
              <a:t>custo</a:t>
            </a:r>
            <a:r>
              <a:rPr lang="en-US" sz="3600" dirty="0"/>
              <a:t> de </a:t>
            </a:r>
            <a:r>
              <a:rPr lang="en-US" sz="3600" dirty="0" err="1"/>
              <a:t>despoluição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931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Suponha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existam</a:t>
            </a:r>
            <a:r>
              <a:rPr lang="en-US" dirty="0" smtClean="0"/>
              <a:t> 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poluidores</a:t>
            </a:r>
            <a:r>
              <a:rPr lang="en-US" dirty="0" smtClean="0"/>
              <a:t> </a:t>
            </a:r>
            <a:r>
              <a:rPr lang="en-US" dirty="0" err="1" smtClean="0"/>
              <a:t>idênticos</a:t>
            </a:r>
            <a:r>
              <a:rPr lang="en-US" dirty="0" smtClean="0"/>
              <a:t> e </a:t>
            </a:r>
            <a:r>
              <a:rPr lang="en-US" dirty="0" err="1" smtClean="0"/>
              <a:t>que</a:t>
            </a:r>
            <a:r>
              <a:rPr lang="en-US" dirty="0" smtClean="0"/>
              <a:t> um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competitivo</a:t>
            </a:r>
            <a:r>
              <a:rPr lang="en-US" dirty="0" smtClean="0"/>
              <a:t> para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exista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Considere</a:t>
            </a:r>
            <a:r>
              <a:rPr lang="en-US" dirty="0" smtClean="0"/>
              <a:t> a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para </a:t>
            </a:r>
            <a:r>
              <a:rPr lang="en-US" dirty="0" err="1" smtClean="0"/>
              <a:t>induzir</a:t>
            </a:r>
            <a:r>
              <a:rPr lang="en-US" dirty="0" smtClean="0"/>
              <a:t> </a:t>
            </a:r>
            <a:r>
              <a:rPr lang="en-US" dirty="0" err="1" smtClean="0"/>
              <a:t>firmas</a:t>
            </a:r>
            <a:r>
              <a:rPr lang="en-US" dirty="0" smtClean="0"/>
              <a:t> a </a:t>
            </a:r>
            <a:r>
              <a:rPr lang="en-US" dirty="0" err="1" smtClean="0"/>
              <a:t>revelarem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verdadeiros</a:t>
            </a:r>
            <a:r>
              <a:rPr lang="en-US" dirty="0" smtClean="0"/>
              <a:t> </a:t>
            </a:r>
            <a:r>
              <a:rPr lang="en-US" dirty="0" smtClean="0"/>
              <a:t>MS(e):</a:t>
            </a:r>
          </a:p>
          <a:p>
            <a:pPr lvl="1"/>
            <a:r>
              <a:rPr lang="en-US" dirty="0" err="1" smtClean="0"/>
              <a:t>Firmas</a:t>
            </a:r>
            <a:r>
              <a:rPr lang="en-US" dirty="0" smtClean="0"/>
              <a:t> </a:t>
            </a:r>
            <a:r>
              <a:rPr lang="en-US" dirty="0" err="1" smtClean="0"/>
              <a:t>declaram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smtClean="0"/>
              <a:t>MS </a:t>
            </a:r>
            <a:r>
              <a:rPr lang="en-US" dirty="0" smtClean="0"/>
              <a:t>e </a:t>
            </a:r>
            <a:r>
              <a:rPr lang="en-US" dirty="0" err="1" smtClean="0"/>
              <a:t>regulador</a:t>
            </a:r>
            <a:r>
              <a:rPr lang="en-US" dirty="0" smtClean="0"/>
              <a:t> </a:t>
            </a:r>
            <a:r>
              <a:rPr lang="en-US" dirty="0" err="1" smtClean="0"/>
              <a:t>calcula</a:t>
            </a:r>
            <a:r>
              <a:rPr lang="en-US" dirty="0" smtClean="0"/>
              <a:t> o MS(e) </a:t>
            </a:r>
            <a:r>
              <a:rPr lang="en-US" dirty="0" err="1" smtClean="0"/>
              <a:t>agregado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Regulador</a:t>
            </a:r>
            <a:r>
              <a:rPr lang="en-US" dirty="0" smtClean="0"/>
              <a:t> </a:t>
            </a:r>
            <a:r>
              <a:rPr lang="en-US" dirty="0" err="1" smtClean="0"/>
              <a:t>leiloa</a:t>
            </a:r>
            <a:r>
              <a:rPr lang="en-US" dirty="0" smtClean="0"/>
              <a:t> </a:t>
            </a:r>
            <a:r>
              <a:rPr lang="en-US" dirty="0" smtClean="0"/>
              <a:t>L*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consistente</a:t>
            </a:r>
            <a:r>
              <a:rPr lang="en-US" dirty="0" err="1" smtClean="0"/>
              <a:t>s</a:t>
            </a:r>
            <a:r>
              <a:rPr lang="en-US" dirty="0" smtClean="0"/>
              <a:t> com </a:t>
            </a:r>
            <a:r>
              <a:rPr lang="en-US" dirty="0" smtClean="0"/>
              <a:t>MS</a:t>
            </a:r>
            <a:r>
              <a:rPr lang="en-US" baseline="-25000" dirty="0" smtClean="0"/>
              <a:t>R</a:t>
            </a:r>
            <a:r>
              <a:rPr lang="en-US" dirty="0" smtClean="0"/>
              <a:t>(e</a:t>
            </a:r>
            <a:r>
              <a:rPr lang="en-US" dirty="0" smtClean="0"/>
              <a:t>) = MD(e) </a:t>
            </a:r>
            <a:r>
              <a:rPr lang="en-US" dirty="0" smtClean="0"/>
              <a:t>(MS </a:t>
            </a:r>
            <a:r>
              <a:rPr lang="en-US" dirty="0" err="1" smtClean="0"/>
              <a:t>declarado</a:t>
            </a:r>
            <a:r>
              <a:rPr lang="en-US" dirty="0" smtClean="0"/>
              <a:t>(</a:t>
            </a:r>
            <a:r>
              <a:rPr lang="en-US" i="1" dirty="0" smtClean="0"/>
              <a:t>reported</a:t>
            </a:r>
            <a:r>
              <a:rPr lang="en-US" dirty="0" smtClean="0"/>
              <a:t>) </a:t>
            </a:r>
            <a:r>
              <a:rPr lang="en-US" dirty="0" smtClean="0"/>
              <a:t>= MD).</a:t>
            </a:r>
          </a:p>
          <a:p>
            <a:pPr lvl="1"/>
            <a:r>
              <a:rPr lang="en-US" dirty="0" err="1" smtClean="0"/>
              <a:t>Regulador</a:t>
            </a:r>
            <a:r>
              <a:rPr lang="en-US" dirty="0" smtClean="0"/>
              <a:t> </a:t>
            </a:r>
            <a:r>
              <a:rPr lang="en-US" dirty="0" err="1" smtClean="0"/>
              <a:t>anuncia</a:t>
            </a:r>
            <a:r>
              <a:rPr lang="en-US" dirty="0" smtClean="0"/>
              <a:t> </a:t>
            </a:r>
            <a:r>
              <a:rPr lang="en-US" dirty="0" smtClean="0"/>
              <a:t>um </a:t>
            </a:r>
            <a:r>
              <a:rPr lang="en-US" dirty="0" err="1" smtClean="0"/>
              <a:t>subsídio</a:t>
            </a:r>
            <a:r>
              <a:rPr lang="en-US" dirty="0" smtClean="0"/>
              <a:t> </a:t>
            </a:r>
            <a:r>
              <a:rPr lang="en-US" dirty="0" smtClean="0"/>
              <a:t>s* </a:t>
            </a:r>
            <a:r>
              <a:rPr lang="en-US" dirty="0" smtClean="0"/>
              <a:t>para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err="1" smtClean="0"/>
              <a:t>abatida</a:t>
            </a:r>
            <a:r>
              <a:rPr lang="en-US" dirty="0" smtClean="0"/>
              <a:t> </a:t>
            </a:r>
            <a:r>
              <a:rPr lang="en-US" dirty="0" err="1" smtClean="0"/>
              <a:t>consistente</a:t>
            </a:r>
            <a:r>
              <a:rPr lang="en-US" dirty="0" smtClean="0"/>
              <a:t> com MS</a:t>
            </a:r>
            <a:r>
              <a:rPr lang="en-US" baseline="-25000" dirty="0" smtClean="0"/>
              <a:t>R</a:t>
            </a:r>
            <a:r>
              <a:rPr lang="en-US" dirty="0" smtClean="0"/>
              <a:t>(e</a:t>
            </a:r>
            <a:r>
              <a:rPr lang="en-US" dirty="0"/>
              <a:t>) = MD(e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987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3043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/>
              <a:t>Obtenção</a:t>
            </a:r>
            <a:r>
              <a:rPr lang="en-US" sz="3600" dirty="0"/>
              <a:t> de </a:t>
            </a:r>
            <a:r>
              <a:rPr lang="en-US" sz="3600" dirty="0" err="1"/>
              <a:t>informação</a:t>
            </a:r>
            <a:r>
              <a:rPr lang="en-US" sz="3600" dirty="0"/>
              <a:t> </a:t>
            </a:r>
            <a:r>
              <a:rPr lang="en-US" sz="3600" dirty="0" err="1"/>
              <a:t>privada</a:t>
            </a:r>
            <a:r>
              <a:rPr lang="en-US" sz="3600" dirty="0"/>
              <a:t> de </a:t>
            </a:r>
            <a:r>
              <a:rPr lang="en-US" sz="3600" dirty="0" err="1"/>
              <a:t>custo</a:t>
            </a:r>
            <a:r>
              <a:rPr lang="en-US" sz="3600" dirty="0"/>
              <a:t> de </a:t>
            </a:r>
            <a:r>
              <a:rPr lang="en-US" sz="3600" dirty="0" err="1"/>
              <a:t>despoluição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" y="2913405"/>
            <a:ext cx="5163361" cy="3845403"/>
            <a:chOff x="1237439" y="1676400"/>
            <a:chExt cx="6687361" cy="448413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2514600"/>
              <a:ext cx="4114800" cy="297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0800" y="2743200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114800" y="3886200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676400" y="3886200"/>
              <a:ext cx="2438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962400" y="5791200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L*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40593" y="1676400"/>
              <a:ext cx="789425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6321" y="5722610"/>
              <a:ext cx="1138479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2432" y="2133600"/>
              <a:ext cx="805968" cy="363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33600" y="2362200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R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37439" y="370153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*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943600" y="4132605"/>
            <a:ext cx="2984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L*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leiloados</a:t>
            </a:r>
            <a:endParaRPr lang="en-US" dirty="0" smtClean="0"/>
          </a:p>
          <a:p>
            <a:r>
              <a:rPr lang="en-US" dirty="0" smtClean="0"/>
              <a:t>s* </a:t>
            </a:r>
            <a:r>
              <a:rPr lang="en-US" dirty="0" smtClean="0"/>
              <a:t>é </a:t>
            </a:r>
            <a:r>
              <a:rPr lang="en-US" dirty="0" err="1" smtClean="0"/>
              <a:t>subsídio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endParaRPr lang="en-US" dirty="0" smtClean="0"/>
          </a:p>
          <a:p>
            <a:r>
              <a:rPr lang="en-US" dirty="0" err="1" smtClean="0"/>
              <a:t>adicional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 </a:t>
            </a:r>
            <a:r>
              <a:rPr lang="en-US" dirty="0" err="1" smtClean="0"/>
              <a:t>abatida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176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/>
              <a:t>Obtenção</a:t>
            </a:r>
            <a:r>
              <a:rPr lang="en-US" sz="3600" dirty="0"/>
              <a:t> de </a:t>
            </a:r>
            <a:r>
              <a:rPr lang="en-US" sz="3600" dirty="0" err="1"/>
              <a:t>informação</a:t>
            </a:r>
            <a:r>
              <a:rPr lang="en-US" sz="3600" dirty="0"/>
              <a:t> </a:t>
            </a:r>
            <a:r>
              <a:rPr lang="en-US" sz="3600" dirty="0" err="1"/>
              <a:t>privada</a:t>
            </a:r>
            <a:r>
              <a:rPr lang="en-US" sz="3600" dirty="0"/>
              <a:t> de </a:t>
            </a:r>
            <a:r>
              <a:rPr lang="en-US" sz="3600" dirty="0" err="1"/>
              <a:t>custo</a:t>
            </a:r>
            <a:r>
              <a:rPr lang="en-US" sz="3600" dirty="0"/>
              <a:t> de </a:t>
            </a:r>
            <a:r>
              <a:rPr lang="en-US" sz="3600" dirty="0" err="1"/>
              <a:t>despoluição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2287136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MS alto. </a:t>
            </a:r>
            <a:r>
              <a:rPr lang="en-US" dirty="0" err="1" smtClean="0"/>
              <a:t>Incentivo</a:t>
            </a:r>
            <a:r>
              <a:rPr lang="en-US" dirty="0" smtClean="0"/>
              <a:t> a </a:t>
            </a:r>
            <a:r>
              <a:rPr lang="en-US" dirty="0" err="1" smtClean="0"/>
              <a:t>mentir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926898"/>
            <a:ext cx="4041775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L*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leiloados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preço</a:t>
            </a:r>
            <a:r>
              <a:rPr lang="en-US" dirty="0" smtClean="0">
                <a:sym typeface="Wingdings" pitchFamily="2" charset="2"/>
              </a:rPr>
              <a:t> de um </a:t>
            </a:r>
            <a:r>
              <a:rPr lang="en-US" dirty="0" err="1" smtClean="0">
                <a:sym typeface="Wingdings" pitchFamily="2" charset="2"/>
              </a:rPr>
              <a:t>título</a:t>
            </a:r>
            <a:r>
              <a:rPr lang="en-US" dirty="0" smtClean="0">
                <a:sym typeface="Wingdings" pitchFamily="2" charset="2"/>
              </a:rPr>
              <a:t> é </a:t>
            </a:r>
            <a:r>
              <a:rPr lang="en-US" dirty="0" err="1" smtClean="0">
                <a:sym typeface="Wingdings" pitchFamily="2" charset="2"/>
              </a:rPr>
              <a:t>p</a:t>
            </a:r>
            <a:r>
              <a:rPr lang="en-US" baseline="-25000" dirty="0" err="1" smtClean="0">
                <a:sym typeface="Wingdings" pitchFamily="2" charset="2"/>
              </a:rPr>
              <a:t>H</a:t>
            </a:r>
            <a:r>
              <a:rPr lang="en-US" dirty="0" err="1" smtClean="0">
                <a:sym typeface="Wingdings" pitchFamily="2" charset="2"/>
              </a:rPr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Como MS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acima</a:t>
            </a:r>
            <a:r>
              <a:rPr lang="en-US" dirty="0" smtClean="0"/>
              <a:t> do </a:t>
            </a:r>
            <a:r>
              <a:rPr lang="en-US" dirty="0" err="1" smtClean="0"/>
              <a:t>subsídio</a:t>
            </a:r>
            <a:r>
              <a:rPr lang="en-US" dirty="0" smtClean="0"/>
              <a:t> </a:t>
            </a:r>
            <a:r>
              <a:rPr lang="en-US" dirty="0" smtClean="0"/>
              <a:t>s*, </a:t>
            </a:r>
            <a:r>
              <a:rPr lang="en-US" dirty="0" err="1" smtClean="0"/>
              <a:t>nenhuma</a:t>
            </a:r>
            <a:r>
              <a:rPr lang="en-US" dirty="0" smtClean="0"/>
              <a:t> firma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querer</a:t>
            </a:r>
            <a:r>
              <a:rPr lang="en-US" dirty="0" smtClean="0"/>
              <a:t> </a:t>
            </a:r>
            <a:r>
              <a:rPr lang="en-US" dirty="0" err="1" smtClean="0"/>
              <a:t>abater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poluidores</a:t>
            </a:r>
            <a:r>
              <a:rPr lang="en-US" dirty="0" smtClean="0"/>
              <a:t> </a:t>
            </a:r>
            <a:r>
              <a:rPr lang="en-US" dirty="0" err="1" smtClean="0"/>
              <a:t>tivessem</a:t>
            </a:r>
            <a:r>
              <a:rPr lang="en-US" dirty="0" smtClean="0"/>
              <a:t> </a:t>
            </a:r>
            <a:r>
              <a:rPr lang="en-US" dirty="0" err="1" smtClean="0"/>
              <a:t>dito</a:t>
            </a:r>
            <a:r>
              <a:rPr lang="en-US" dirty="0" smtClean="0"/>
              <a:t> a </a:t>
            </a:r>
            <a:r>
              <a:rPr lang="en-US" dirty="0" err="1" smtClean="0"/>
              <a:t>verdade</a:t>
            </a:r>
            <a:r>
              <a:rPr lang="en-US" dirty="0" smtClean="0"/>
              <a:t>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H</a:t>
            </a:r>
            <a:r>
              <a:rPr lang="en-US" dirty="0" smtClean="0"/>
              <a:t>*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teriam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leiloados</a:t>
            </a:r>
            <a:r>
              <a:rPr lang="en-US" dirty="0" smtClean="0"/>
              <a:t> e o </a:t>
            </a:r>
            <a:r>
              <a:rPr lang="en-US" dirty="0" err="1" smtClean="0"/>
              <a:t>preço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teria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H</a:t>
            </a:r>
            <a:r>
              <a:rPr lang="en-US" dirty="0" smtClean="0"/>
              <a:t>* &lt;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H</a:t>
            </a:r>
            <a:r>
              <a:rPr lang="en-US" dirty="0" err="1" smtClean="0"/>
              <a:t>.</a:t>
            </a:r>
            <a:endParaRPr lang="en-US" dirty="0" smtClean="0"/>
          </a:p>
          <a:p>
            <a:r>
              <a:rPr lang="en-US" dirty="0" err="1" smtClean="0"/>
              <a:t>Não</a:t>
            </a:r>
            <a:r>
              <a:rPr lang="en-US" dirty="0" smtClean="0"/>
              <a:t> vale a </a:t>
            </a:r>
            <a:r>
              <a:rPr lang="en-US" dirty="0" err="1" smtClean="0"/>
              <a:t>pena</a:t>
            </a:r>
            <a:r>
              <a:rPr lang="en-US" dirty="0" smtClean="0"/>
              <a:t> </a:t>
            </a:r>
            <a:r>
              <a:rPr lang="en-US" dirty="0" err="1" smtClean="0"/>
              <a:t>mentir</a:t>
            </a:r>
            <a:r>
              <a:rPr lang="en-US" dirty="0" smtClean="0"/>
              <a:t> e </a:t>
            </a:r>
            <a:r>
              <a:rPr lang="en-US" dirty="0" err="1" smtClean="0"/>
              <a:t>dizer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smtClean="0"/>
              <a:t>MS(e) </a:t>
            </a:r>
            <a:r>
              <a:rPr lang="en-US" dirty="0" smtClean="0"/>
              <a:t>é </a:t>
            </a:r>
            <a:r>
              <a:rPr lang="en-US" dirty="0" err="1" smtClean="0"/>
              <a:t>baixo</a:t>
            </a:r>
            <a:r>
              <a:rPr lang="en-US" dirty="0" smtClean="0"/>
              <a:t> </a:t>
            </a:r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52400" y="2938327"/>
            <a:ext cx="4420851" cy="3472426"/>
            <a:chOff x="152400" y="1981200"/>
            <a:chExt cx="4420851" cy="3472426"/>
          </a:xfrm>
        </p:grpSpPr>
        <p:grpSp>
          <p:nvGrpSpPr>
            <p:cNvPr id="33" name="Group 32"/>
            <p:cNvGrpSpPr/>
            <p:nvPr/>
          </p:nvGrpSpPr>
          <p:grpSpPr>
            <a:xfrm>
              <a:off x="152400" y="1981200"/>
              <a:ext cx="4420851" cy="3472426"/>
              <a:chOff x="0" y="1981200"/>
              <a:chExt cx="4420851" cy="347242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1981200"/>
                <a:ext cx="4420851" cy="3346833"/>
                <a:chOff x="1619918" y="3240249"/>
                <a:chExt cx="5923882" cy="284542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1824133" y="3240249"/>
                  <a:ext cx="5719667" cy="2845420"/>
                  <a:chOff x="1240593" y="1676400"/>
                  <a:chExt cx="6684207" cy="4409269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1676400" y="1981200"/>
                    <a:ext cx="0" cy="38100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676400" y="5791200"/>
                    <a:ext cx="6019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 flipV="1">
                    <a:off x="1905000" y="2514600"/>
                    <a:ext cx="4114800" cy="29718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590800" y="2743200"/>
                    <a:ext cx="3581400" cy="27432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3200400" y="2168434"/>
                    <a:ext cx="3581400" cy="27432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 flipH="1">
                    <a:off x="1676400" y="3879669"/>
                    <a:ext cx="24384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240593" y="1676400"/>
                    <a:ext cx="789425" cy="363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$/unit</a:t>
                    </a:r>
                    <a:endParaRPr lang="en-US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6786321" y="5722610"/>
                    <a:ext cx="1138479" cy="363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emissions</a:t>
                    </a:r>
                    <a:endParaRPr lang="en-US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323823" y="1850809"/>
                    <a:ext cx="1315865" cy="4865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MS</a:t>
                    </a:r>
                    <a:r>
                      <a:rPr lang="en-US" baseline="-25000" dirty="0" smtClean="0"/>
                      <a:t>H</a:t>
                    </a:r>
                    <a:r>
                      <a:rPr lang="en-US" dirty="0" smtClean="0"/>
                      <a:t>(e)</a:t>
                    </a:r>
                    <a:endParaRPr lang="en-US" dirty="0"/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5442432" y="2133600"/>
                    <a:ext cx="805968" cy="363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MD(e)</a:t>
                    </a:r>
                    <a:endParaRPr lang="en-US" dirty="0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2133600" y="2205048"/>
                    <a:ext cx="967012" cy="57231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MS</a:t>
                    </a:r>
                    <a:r>
                      <a:rPr lang="en-US" baseline="-25000" dirty="0" smtClean="0"/>
                      <a:t>R</a:t>
                    </a:r>
                    <a:r>
                      <a:rPr lang="en-US" dirty="0" smtClean="0"/>
                      <a:t>(e)</a:t>
                    </a:r>
                    <a:endParaRPr lang="en-US" dirty="0"/>
                  </a:p>
                </p:txBody>
              </p:sp>
            </p:grpSp>
            <p:cxnSp>
              <p:nvCxnSpPr>
                <p:cNvPr id="9" name="Straight Connector 8"/>
                <p:cNvCxnSpPr/>
                <p:nvPr/>
              </p:nvCxnSpPr>
              <p:spPr>
                <a:xfrm flipH="1">
                  <a:off x="2197052" y="4343400"/>
                  <a:ext cx="257556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1619918" y="4221928"/>
                  <a:ext cx="694235" cy="3140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r>
                    <a:rPr lang="en-US" baseline="-25000" dirty="0" smtClean="0"/>
                    <a:t>H</a:t>
                  </a:r>
                  <a:r>
                    <a:rPr lang="en-US" dirty="0" smtClean="0"/>
                    <a:t>*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722025" y="4507468"/>
                  <a:ext cx="522394" cy="3140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s*</a:t>
                  </a:r>
                  <a:endParaRPr lang="en-US" dirty="0"/>
                </a:p>
              </p:txBody>
            </p:sp>
          </p:grpSp>
          <p:cxnSp>
            <p:nvCxnSpPr>
              <p:cNvPr id="24" name="Straight Connector 23"/>
              <p:cNvCxnSpPr/>
              <p:nvPr/>
            </p:nvCxnSpPr>
            <p:spPr>
              <a:xfrm>
                <a:off x="1987833" y="2895600"/>
                <a:ext cx="0" cy="220891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437249" y="2895600"/>
                <a:ext cx="155058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2438399" y="3278746"/>
                <a:ext cx="1" cy="182577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76200" y="2667000"/>
                <a:ext cx="402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-25000" dirty="0" smtClean="0"/>
                  <a:t>H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811934" y="5084294"/>
                <a:ext cx="397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L*</a:t>
                </a:r>
                <a:endParaRPr lang="en-US" dirty="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2310544" y="5040868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e</a:t>
              </a:r>
              <a:r>
                <a:rPr lang="en-US" baseline="-25000" dirty="0" err="1" smtClean="0"/>
                <a:t>H</a:t>
              </a:r>
              <a:r>
                <a:rPr lang="en-US" dirty="0" smtClean="0"/>
                <a:t>*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2068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921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/>
              <a:t>Obtenção</a:t>
            </a:r>
            <a:r>
              <a:rPr lang="en-US" sz="3600" dirty="0"/>
              <a:t> de </a:t>
            </a:r>
            <a:r>
              <a:rPr lang="en-US" sz="3600" dirty="0" err="1"/>
              <a:t>informação</a:t>
            </a:r>
            <a:r>
              <a:rPr lang="en-US" sz="3600" dirty="0"/>
              <a:t> </a:t>
            </a:r>
            <a:r>
              <a:rPr lang="en-US" sz="3600" dirty="0" err="1"/>
              <a:t>privada</a:t>
            </a:r>
            <a:r>
              <a:rPr lang="en-US" sz="3600" dirty="0"/>
              <a:t> de </a:t>
            </a:r>
            <a:r>
              <a:rPr lang="en-US" sz="3600" dirty="0" err="1"/>
              <a:t>custo</a:t>
            </a:r>
            <a:r>
              <a:rPr lang="en-US" sz="3600" dirty="0"/>
              <a:t> de </a:t>
            </a:r>
            <a:r>
              <a:rPr lang="en-US" sz="3600" dirty="0" err="1"/>
              <a:t>despoluição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979486"/>
            <a:ext cx="4191000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MS </a:t>
            </a:r>
            <a:r>
              <a:rPr lang="en-US" dirty="0" err="1" smtClean="0"/>
              <a:t>baixo</a:t>
            </a:r>
            <a:r>
              <a:rPr lang="en-US" dirty="0" smtClean="0"/>
              <a:t>. </a:t>
            </a:r>
            <a:r>
              <a:rPr lang="en-US" dirty="0" err="1" smtClean="0"/>
              <a:t>Incentivo</a:t>
            </a:r>
            <a:r>
              <a:rPr lang="en-US" dirty="0" smtClean="0"/>
              <a:t> a </a:t>
            </a:r>
            <a:r>
              <a:rPr lang="en-US" dirty="0" err="1" smtClean="0"/>
              <a:t>mentir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704708"/>
            <a:ext cx="4041775" cy="3951288"/>
          </a:xfrm>
        </p:spPr>
        <p:txBody>
          <a:bodyPr>
            <a:noAutofit/>
          </a:bodyPr>
          <a:lstStyle/>
          <a:p>
            <a:r>
              <a:rPr lang="en-US" sz="1700" dirty="0" smtClean="0"/>
              <a:t>L* </a:t>
            </a:r>
            <a:r>
              <a:rPr lang="en-US" sz="1700" dirty="0" err="1" smtClean="0"/>
              <a:t>títulos</a:t>
            </a:r>
            <a:r>
              <a:rPr lang="en-US" sz="1700" dirty="0" smtClean="0"/>
              <a:t> </a:t>
            </a:r>
            <a:r>
              <a:rPr lang="en-US" sz="1700" dirty="0" err="1" smtClean="0"/>
              <a:t>leiloados</a:t>
            </a:r>
            <a:r>
              <a:rPr lang="en-US" sz="1700" dirty="0" smtClean="0"/>
              <a:t> </a:t>
            </a:r>
            <a:r>
              <a:rPr lang="en-US" sz="1700" dirty="0" smtClean="0">
                <a:sym typeface="Wingdings" pitchFamily="2" charset="2"/>
              </a:rPr>
              <a:t> </a:t>
            </a:r>
            <a:r>
              <a:rPr lang="en-US" sz="1700" dirty="0" err="1" smtClean="0">
                <a:sym typeface="Wingdings" pitchFamily="2" charset="2"/>
              </a:rPr>
              <a:t>preço</a:t>
            </a:r>
            <a:r>
              <a:rPr lang="en-US" sz="1700" dirty="0" smtClean="0">
                <a:sym typeface="Wingdings" pitchFamily="2" charset="2"/>
              </a:rPr>
              <a:t> de um </a:t>
            </a:r>
            <a:r>
              <a:rPr lang="en-US" sz="1700" dirty="0" err="1" smtClean="0">
                <a:sym typeface="Wingdings" pitchFamily="2" charset="2"/>
              </a:rPr>
              <a:t>título</a:t>
            </a:r>
            <a:r>
              <a:rPr lang="en-US" sz="1700" dirty="0" smtClean="0">
                <a:sym typeface="Wingdings" pitchFamily="2" charset="2"/>
              </a:rPr>
              <a:t> é </a:t>
            </a:r>
            <a:r>
              <a:rPr lang="en-US" sz="1700" dirty="0" err="1" smtClean="0">
                <a:sym typeface="Wingdings" pitchFamily="2" charset="2"/>
              </a:rPr>
              <a:t>p</a:t>
            </a:r>
            <a:r>
              <a:rPr lang="en-US" sz="1700" baseline="-25000" dirty="0" err="1" smtClean="0">
                <a:sym typeface="Wingdings" pitchFamily="2" charset="2"/>
              </a:rPr>
              <a:t>L</a:t>
            </a:r>
            <a:r>
              <a:rPr lang="en-US" sz="1700" dirty="0" err="1" smtClean="0">
                <a:sym typeface="Wingdings" pitchFamily="2" charset="2"/>
              </a:rPr>
              <a:t>.</a:t>
            </a:r>
            <a:r>
              <a:rPr lang="en-US" sz="1700" dirty="0" smtClean="0"/>
              <a:t> </a:t>
            </a:r>
          </a:p>
          <a:p>
            <a:r>
              <a:rPr lang="en-US" sz="1700" dirty="0" smtClean="0"/>
              <a:t>Como MS</a:t>
            </a:r>
            <a:r>
              <a:rPr lang="en-US" sz="1700" baseline="-25000" dirty="0" smtClean="0"/>
              <a:t>L</a:t>
            </a:r>
            <a:r>
              <a:rPr lang="en-US" sz="1700" dirty="0" smtClean="0"/>
              <a:t> </a:t>
            </a:r>
            <a:r>
              <a:rPr lang="en-US" sz="1700" dirty="0" err="1" smtClean="0"/>
              <a:t>está</a:t>
            </a:r>
            <a:r>
              <a:rPr lang="en-US" sz="1700" dirty="0" smtClean="0"/>
              <a:t> </a:t>
            </a:r>
            <a:r>
              <a:rPr lang="en-US" sz="1700" dirty="0" err="1" smtClean="0"/>
              <a:t>abaixo</a:t>
            </a:r>
            <a:r>
              <a:rPr lang="en-US" sz="1700" dirty="0" smtClean="0"/>
              <a:t> do </a:t>
            </a:r>
            <a:r>
              <a:rPr lang="en-US" sz="1700" dirty="0" err="1" smtClean="0"/>
              <a:t>subsídio</a:t>
            </a:r>
            <a:r>
              <a:rPr lang="en-US" sz="1700" dirty="0" smtClean="0"/>
              <a:t> </a:t>
            </a:r>
            <a:r>
              <a:rPr lang="en-US" sz="1700" dirty="0" smtClean="0"/>
              <a:t>s*, </a:t>
            </a:r>
            <a:r>
              <a:rPr lang="en-US" sz="1700" dirty="0" err="1" smtClean="0"/>
              <a:t>toda</a:t>
            </a:r>
            <a:r>
              <a:rPr lang="en-US" sz="1700" dirty="0" smtClean="0"/>
              <a:t> firma </a:t>
            </a:r>
            <a:r>
              <a:rPr lang="en-US" sz="1700" dirty="0" err="1" smtClean="0"/>
              <a:t>vai</a:t>
            </a:r>
            <a:r>
              <a:rPr lang="en-US" sz="1700" dirty="0" smtClean="0"/>
              <a:t> </a:t>
            </a:r>
            <a:r>
              <a:rPr lang="en-US" sz="1700" dirty="0" err="1" smtClean="0"/>
              <a:t>querer</a:t>
            </a:r>
            <a:r>
              <a:rPr lang="en-US" sz="1700" dirty="0" smtClean="0"/>
              <a:t> </a:t>
            </a:r>
            <a:r>
              <a:rPr lang="en-US" sz="1700" dirty="0" err="1" smtClean="0"/>
              <a:t>abater</a:t>
            </a:r>
            <a:r>
              <a:rPr lang="en-US" sz="1700" dirty="0" smtClean="0"/>
              <a:t>.</a:t>
            </a:r>
            <a:endParaRPr lang="en-US" sz="1700" dirty="0" smtClean="0"/>
          </a:p>
          <a:p>
            <a:r>
              <a:rPr lang="en-US" sz="1700" dirty="0" err="1" smtClean="0"/>
              <a:t>Firmas</a:t>
            </a:r>
            <a:r>
              <a:rPr lang="en-US" sz="1700" dirty="0" smtClean="0"/>
              <a:t> </a:t>
            </a:r>
            <a:r>
              <a:rPr lang="en-US" sz="1700" dirty="0" err="1" smtClean="0"/>
              <a:t>tentarão</a:t>
            </a:r>
            <a:r>
              <a:rPr lang="en-US" sz="1700" dirty="0" smtClean="0"/>
              <a:t> </a:t>
            </a:r>
            <a:r>
              <a:rPr lang="en-US" sz="1700" dirty="0" err="1" smtClean="0"/>
              <a:t>comprar</a:t>
            </a:r>
            <a:r>
              <a:rPr lang="en-US" sz="1700" dirty="0" smtClean="0"/>
              <a:t> </a:t>
            </a:r>
            <a:r>
              <a:rPr lang="en-US" sz="1700" dirty="0" err="1" smtClean="0"/>
              <a:t>títulos</a:t>
            </a:r>
            <a:r>
              <a:rPr lang="en-US" sz="1700" dirty="0" smtClean="0"/>
              <a:t> </a:t>
            </a:r>
            <a:r>
              <a:rPr lang="en-US" sz="1700" dirty="0" err="1" smtClean="0"/>
              <a:t>por</a:t>
            </a:r>
            <a:r>
              <a:rPr lang="en-US" sz="1700" dirty="0" smtClean="0"/>
              <a:t> </a:t>
            </a:r>
            <a:r>
              <a:rPr lang="en-US" sz="1700" dirty="0" err="1" smtClean="0"/>
              <a:t>p</a:t>
            </a:r>
            <a:r>
              <a:rPr lang="en-US" sz="1700" baseline="-25000" dirty="0" err="1" smtClean="0"/>
              <a:t>L</a:t>
            </a:r>
            <a:r>
              <a:rPr lang="en-US" sz="1700" dirty="0" smtClean="0"/>
              <a:t>, </a:t>
            </a:r>
            <a:r>
              <a:rPr lang="en-US" sz="1700" dirty="0" err="1" smtClean="0"/>
              <a:t>abater</a:t>
            </a:r>
            <a:r>
              <a:rPr lang="en-US" sz="1700" dirty="0" smtClean="0"/>
              <a:t> e </a:t>
            </a:r>
            <a:r>
              <a:rPr lang="en-US" sz="1700" dirty="0" err="1" smtClean="0"/>
              <a:t>serem</a:t>
            </a:r>
            <a:r>
              <a:rPr lang="en-US" sz="1700" dirty="0" smtClean="0"/>
              <a:t> </a:t>
            </a:r>
            <a:r>
              <a:rPr lang="en-US" sz="1700" dirty="0" err="1" smtClean="0"/>
              <a:t>pagas</a:t>
            </a:r>
            <a:r>
              <a:rPr lang="en-US" sz="1700" dirty="0" smtClean="0"/>
              <a:t> </a:t>
            </a:r>
            <a:r>
              <a:rPr lang="en-US" sz="1700" dirty="0" smtClean="0"/>
              <a:t>s*. </a:t>
            </a:r>
            <a:r>
              <a:rPr lang="en-US" sz="1700" dirty="0" smtClean="0"/>
              <a:t>Mas </a:t>
            </a:r>
            <a:r>
              <a:rPr lang="en-US" sz="1700" dirty="0" err="1" smtClean="0"/>
              <a:t>na</a:t>
            </a:r>
            <a:r>
              <a:rPr lang="en-US" sz="1700" dirty="0" smtClean="0"/>
              <a:t> </a:t>
            </a:r>
            <a:r>
              <a:rPr lang="en-US" sz="1700" dirty="0" err="1" smtClean="0"/>
              <a:t>medida</a:t>
            </a:r>
            <a:r>
              <a:rPr lang="en-US" sz="1700" dirty="0" smtClean="0"/>
              <a:t> </a:t>
            </a:r>
            <a:r>
              <a:rPr lang="en-US" sz="1700" dirty="0" err="1" smtClean="0"/>
              <a:t>que</a:t>
            </a:r>
            <a:r>
              <a:rPr lang="en-US" sz="1700" dirty="0" smtClean="0"/>
              <a:t> </a:t>
            </a:r>
            <a:r>
              <a:rPr lang="en-US" sz="1700" dirty="0" err="1" smtClean="0"/>
              <a:t>elas</a:t>
            </a:r>
            <a:r>
              <a:rPr lang="en-US" sz="1700" dirty="0" smtClean="0"/>
              <a:t> compete, </a:t>
            </a:r>
            <a:r>
              <a:rPr lang="en-US" sz="1700" dirty="0" err="1" smtClean="0"/>
              <a:t>elas</a:t>
            </a:r>
            <a:r>
              <a:rPr lang="en-US" sz="1700" dirty="0" smtClean="0"/>
              <a:t> </a:t>
            </a:r>
            <a:r>
              <a:rPr lang="en-US" sz="1700" dirty="0" err="1" smtClean="0"/>
              <a:t>elevam</a:t>
            </a:r>
            <a:r>
              <a:rPr lang="en-US" sz="1700" dirty="0" smtClean="0"/>
              <a:t> o </a:t>
            </a:r>
            <a:r>
              <a:rPr lang="en-US" sz="1700" dirty="0" err="1" smtClean="0"/>
              <a:t>preço</a:t>
            </a:r>
            <a:r>
              <a:rPr lang="en-US" sz="1700" dirty="0" smtClean="0"/>
              <a:t> do </a:t>
            </a:r>
            <a:r>
              <a:rPr lang="en-US" sz="1700" dirty="0" err="1" smtClean="0"/>
              <a:t>título</a:t>
            </a:r>
            <a:r>
              <a:rPr lang="en-US" sz="1700" dirty="0" smtClean="0"/>
              <a:t> para </a:t>
            </a:r>
            <a:r>
              <a:rPr lang="en-US" sz="1700" dirty="0" smtClean="0"/>
              <a:t>s* </a:t>
            </a:r>
            <a:r>
              <a:rPr lang="en-US" sz="1700" dirty="0" smtClean="0"/>
              <a:t>(</a:t>
            </a:r>
            <a:r>
              <a:rPr lang="en-US" sz="1700" dirty="0" err="1" smtClean="0"/>
              <a:t>ganho</a:t>
            </a:r>
            <a:r>
              <a:rPr lang="en-US" sz="1700" dirty="0" smtClean="0"/>
              <a:t> </a:t>
            </a:r>
            <a:r>
              <a:rPr lang="en-US" sz="1700" dirty="0" err="1" smtClean="0"/>
              <a:t>máximo</a:t>
            </a:r>
            <a:r>
              <a:rPr lang="en-US" sz="1700" dirty="0" smtClean="0"/>
              <a:t> </a:t>
            </a:r>
            <a:r>
              <a:rPr lang="en-US" sz="1700" dirty="0" err="1" smtClean="0"/>
              <a:t>que</a:t>
            </a:r>
            <a:r>
              <a:rPr lang="en-US" sz="1700" dirty="0" smtClean="0"/>
              <a:t> </a:t>
            </a:r>
            <a:r>
              <a:rPr lang="en-US" sz="1700" dirty="0" err="1" smtClean="0"/>
              <a:t>elas</a:t>
            </a:r>
            <a:r>
              <a:rPr lang="en-US" sz="1700" dirty="0" smtClean="0"/>
              <a:t> </a:t>
            </a:r>
            <a:r>
              <a:rPr lang="en-US" sz="1700" dirty="0" err="1" smtClean="0"/>
              <a:t>podem</a:t>
            </a:r>
            <a:r>
              <a:rPr lang="en-US" sz="1700" dirty="0" smtClean="0"/>
              <a:t> </a:t>
            </a:r>
            <a:r>
              <a:rPr lang="en-US" sz="1700" dirty="0" err="1" smtClean="0"/>
              <a:t>ter</a:t>
            </a:r>
            <a:r>
              <a:rPr lang="en-US" sz="1700" dirty="0" smtClean="0"/>
              <a:t>).</a:t>
            </a:r>
            <a:endParaRPr lang="en-US" sz="1700" dirty="0" smtClean="0"/>
          </a:p>
          <a:p>
            <a:r>
              <a:rPr lang="en-US" sz="1700" dirty="0" smtClean="0"/>
              <a:t>Se </a:t>
            </a:r>
            <a:r>
              <a:rPr lang="en-US" sz="1700" dirty="0" err="1" smtClean="0"/>
              <a:t>elas</a:t>
            </a:r>
            <a:r>
              <a:rPr lang="en-US" sz="1700" dirty="0" smtClean="0"/>
              <a:t> </a:t>
            </a:r>
            <a:r>
              <a:rPr lang="en-US" sz="1700" dirty="0" err="1" smtClean="0"/>
              <a:t>tivessem</a:t>
            </a:r>
            <a:r>
              <a:rPr lang="en-US" sz="1700" dirty="0" smtClean="0"/>
              <a:t> </a:t>
            </a:r>
            <a:r>
              <a:rPr lang="en-US" sz="1700" dirty="0" err="1" smtClean="0"/>
              <a:t>dito</a:t>
            </a:r>
            <a:r>
              <a:rPr lang="en-US" sz="1700" dirty="0" smtClean="0"/>
              <a:t> a </a:t>
            </a:r>
            <a:r>
              <a:rPr lang="en-US" sz="1700" dirty="0" err="1" smtClean="0"/>
              <a:t>verdade</a:t>
            </a:r>
            <a:r>
              <a:rPr lang="en-US" sz="1700" dirty="0" smtClean="0"/>
              <a:t>, </a:t>
            </a:r>
            <a:r>
              <a:rPr lang="en-US" sz="1700" dirty="0" err="1" smtClean="0"/>
              <a:t>e</a:t>
            </a:r>
            <a:r>
              <a:rPr lang="en-US" sz="1700" baseline="-25000" dirty="0" err="1" smtClean="0"/>
              <a:t>H</a:t>
            </a:r>
            <a:r>
              <a:rPr lang="en-US" sz="1700" dirty="0" smtClean="0"/>
              <a:t>* </a:t>
            </a:r>
            <a:r>
              <a:rPr lang="en-US" sz="1700" dirty="0" err="1" smtClean="0"/>
              <a:t>títulos</a:t>
            </a:r>
            <a:r>
              <a:rPr lang="en-US" sz="1700" dirty="0" smtClean="0"/>
              <a:t> </a:t>
            </a:r>
            <a:r>
              <a:rPr lang="en-US" sz="1700" dirty="0" err="1" smtClean="0"/>
              <a:t>teriam</a:t>
            </a:r>
            <a:r>
              <a:rPr lang="en-US" sz="1700" dirty="0" smtClean="0"/>
              <a:t> </a:t>
            </a:r>
            <a:r>
              <a:rPr lang="en-US" sz="1700" dirty="0" err="1" smtClean="0"/>
              <a:t>sido</a:t>
            </a:r>
            <a:r>
              <a:rPr lang="en-US" sz="1700" dirty="0" smtClean="0"/>
              <a:t> </a:t>
            </a:r>
            <a:r>
              <a:rPr lang="en-US" sz="1700" dirty="0" err="1" smtClean="0"/>
              <a:t>leiloados</a:t>
            </a:r>
            <a:r>
              <a:rPr lang="en-US" sz="1700" dirty="0" smtClean="0"/>
              <a:t> e o </a:t>
            </a:r>
            <a:r>
              <a:rPr lang="en-US" sz="1700" dirty="0" err="1" smtClean="0"/>
              <a:t>preço</a:t>
            </a:r>
            <a:r>
              <a:rPr lang="en-US" sz="1700" dirty="0" smtClean="0"/>
              <a:t> de um </a:t>
            </a:r>
            <a:r>
              <a:rPr lang="en-US" sz="1700" dirty="0" err="1" smtClean="0"/>
              <a:t>título</a:t>
            </a:r>
            <a:r>
              <a:rPr lang="en-US" sz="1700" dirty="0" smtClean="0"/>
              <a:t> </a:t>
            </a:r>
            <a:r>
              <a:rPr lang="en-US" sz="1700" dirty="0" err="1" smtClean="0"/>
              <a:t>teria</a:t>
            </a:r>
            <a:r>
              <a:rPr lang="en-US" sz="1700" dirty="0" smtClean="0"/>
              <a:t> </a:t>
            </a:r>
            <a:r>
              <a:rPr lang="en-US" sz="1700" dirty="0" err="1" smtClean="0"/>
              <a:t>sido</a:t>
            </a:r>
            <a:r>
              <a:rPr lang="en-US" sz="1700" dirty="0" smtClean="0"/>
              <a:t> </a:t>
            </a:r>
            <a:r>
              <a:rPr lang="en-US" sz="1700" dirty="0" err="1" smtClean="0"/>
              <a:t>p</a:t>
            </a:r>
            <a:r>
              <a:rPr lang="en-US" sz="1700" baseline="-25000" dirty="0" err="1" smtClean="0"/>
              <a:t>L</a:t>
            </a:r>
            <a:r>
              <a:rPr lang="en-US" sz="1700" dirty="0" smtClean="0"/>
              <a:t>* &lt; s*.</a:t>
            </a:r>
          </a:p>
          <a:p>
            <a:r>
              <a:rPr lang="en-US" sz="1700" dirty="0" err="1" smtClean="0"/>
              <a:t>Não</a:t>
            </a:r>
            <a:r>
              <a:rPr lang="en-US" sz="1700" dirty="0" smtClean="0"/>
              <a:t> </a:t>
            </a:r>
            <a:r>
              <a:rPr lang="en-US" sz="1700" dirty="0" err="1" smtClean="0"/>
              <a:t>compensa</a:t>
            </a:r>
            <a:r>
              <a:rPr lang="en-US" sz="1700" dirty="0" smtClean="0"/>
              <a:t> </a:t>
            </a:r>
            <a:r>
              <a:rPr lang="en-US" sz="1700" dirty="0" err="1" smtClean="0"/>
              <a:t>mentir</a:t>
            </a:r>
            <a:r>
              <a:rPr lang="en-US" sz="1700" dirty="0" smtClean="0"/>
              <a:t> e </a:t>
            </a:r>
            <a:r>
              <a:rPr lang="en-US" sz="1700" dirty="0" err="1" smtClean="0"/>
              <a:t>exagerar</a:t>
            </a:r>
            <a:r>
              <a:rPr lang="en-US" sz="1700" dirty="0" smtClean="0"/>
              <a:t> o MS(e</a:t>
            </a:r>
            <a:r>
              <a:rPr lang="en-US" sz="1700" dirty="0" smtClean="0"/>
              <a:t>) </a:t>
            </a:r>
            <a:r>
              <a:rPr lang="en-US" sz="1700" dirty="0" err="1" smtClean="0"/>
              <a:t>neste</a:t>
            </a:r>
            <a:r>
              <a:rPr lang="en-US" sz="1700" dirty="0" smtClean="0"/>
              <a:t> </a:t>
            </a:r>
            <a:r>
              <a:rPr lang="en-US" sz="1700" dirty="0" err="1" smtClean="0"/>
              <a:t>caso</a:t>
            </a:r>
            <a:r>
              <a:rPr lang="en-US" sz="1700" dirty="0" smtClean="0"/>
              <a:t>.</a:t>
            </a:r>
            <a:endParaRPr lang="en-US" sz="17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2931" y="2997438"/>
            <a:ext cx="4721469" cy="3276599"/>
            <a:chOff x="-76200" y="2057401"/>
            <a:chExt cx="4721469" cy="3276599"/>
          </a:xfrm>
        </p:grpSpPr>
        <p:grpSp>
          <p:nvGrpSpPr>
            <p:cNvPr id="56" name="Group 55"/>
            <p:cNvGrpSpPr/>
            <p:nvPr/>
          </p:nvGrpSpPr>
          <p:grpSpPr>
            <a:xfrm>
              <a:off x="-76200" y="2057401"/>
              <a:ext cx="4721469" cy="3276599"/>
              <a:chOff x="-76200" y="2057401"/>
              <a:chExt cx="4721469" cy="327659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74321" y="4964668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L</a:t>
                </a:r>
                <a:r>
                  <a:rPr lang="en-US" dirty="0" smtClean="0"/>
                  <a:t>*</a:t>
                </a:r>
                <a:endParaRPr lang="en-US" dirty="0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0" y="2057401"/>
                <a:ext cx="4645269" cy="3265357"/>
                <a:chOff x="-8850" y="2057401"/>
                <a:chExt cx="4645269" cy="3265357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0" y="2057401"/>
                  <a:ext cx="4636419" cy="3265357"/>
                  <a:chOff x="1828800" y="3479180"/>
                  <a:chExt cx="5719667" cy="2964022"/>
                </a:xfrm>
              </p:grpSpPr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1828800" y="3479180"/>
                    <a:ext cx="5719667" cy="2964022"/>
                    <a:chOff x="1824133" y="3240249"/>
                    <a:chExt cx="5719667" cy="2964022"/>
                  </a:xfrm>
                </p:grpSpPr>
                <p:grpSp>
                  <p:nvGrpSpPr>
                    <p:cNvPr id="38" name="Group 37"/>
                    <p:cNvGrpSpPr/>
                    <p:nvPr/>
                  </p:nvGrpSpPr>
                  <p:grpSpPr>
                    <a:xfrm>
                      <a:off x="1824133" y="3240249"/>
                      <a:ext cx="5719667" cy="2845420"/>
                      <a:chOff x="1240593" y="1676400"/>
                      <a:chExt cx="6684207" cy="4409269"/>
                    </a:xfrm>
                  </p:grpSpPr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>
                        <a:off x="1676400" y="1981200"/>
                        <a:ext cx="0" cy="381000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Straight Connector 40"/>
                      <p:cNvCxnSpPr/>
                      <p:nvPr/>
                    </p:nvCxnSpPr>
                    <p:spPr>
                      <a:xfrm>
                        <a:off x="1676400" y="5791200"/>
                        <a:ext cx="6019800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 flipV="1">
                        <a:off x="1905000" y="2514600"/>
                        <a:ext cx="4114800" cy="29718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>
                        <a:off x="2590800" y="2743200"/>
                        <a:ext cx="3581400" cy="27432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>
                        <a:off x="3200400" y="2168434"/>
                        <a:ext cx="3581400" cy="27432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240593" y="1676400"/>
                        <a:ext cx="789425" cy="36305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$/unit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6" name="TextBox 45"/>
                      <p:cNvSpPr txBox="1"/>
                      <p:nvPr/>
                    </p:nvSpPr>
                    <p:spPr>
                      <a:xfrm>
                        <a:off x="6786321" y="5722610"/>
                        <a:ext cx="1138479" cy="36305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emissions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7" name="TextBox 46"/>
                      <p:cNvSpPr txBox="1"/>
                      <p:nvPr/>
                    </p:nvSpPr>
                    <p:spPr>
                      <a:xfrm>
                        <a:off x="2244628" y="2315129"/>
                        <a:ext cx="1165212" cy="51950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MS</a:t>
                        </a:r>
                        <a:r>
                          <a:rPr lang="en-US" baseline="-25000" dirty="0"/>
                          <a:t>L</a:t>
                        </a:r>
                        <a:r>
                          <a:rPr lang="en-US" dirty="0" smtClean="0"/>
                          <a:t>(e)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8" name="TextBox 47"/>
                      <p:cNvSpPr txBox="1"/>
                      <p:nvPr/>
                    </p:nvSpPr>
                    <p:spPr>
                      <a:xfrm>
                        <a:off x="5442432" y="2133600"/>
                        <a:ext cx="805968" cy="36305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MD(e)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9" name="TextBox 48"/>
                      <p:cNvSpPr txBox="1"/>
                      <p:nvPr/>
                    </p:nvSpPr>
                    <p:spPr>
                      <a:xfrm>
                        <a:off x="3235780" y="1847440"/>
                        <a:ext cx="967012" cy="57231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MS</a:t>
                        </a:r>
                        <a:r>
                          <a:rPr lang="en-US" baseline="-25000" dirty="0" smtClean="0"/>
                          <a:t>R</a:t>
                        </a:r>
                        <a:r>
                          <a:rPr lang="en-US" dirty="0" smtClean="0"/>
                          <a:t>(e)</a:t>
                        </a:r>
                        <a:endParaRPr lang="en-US" dirty="0"/>
                      </a:p>
                    </p:txBody>
                  </p:sp>
                </p:grp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4720530" y="5869022"/>
                      <a:ext cx="490823" cy="33524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L*</a:t>
                      </a:r>
                      <a:endParaRPr lang="en-US" dirty="0"/>
                    </a:p>
                  </p:txBody>
                </p:sp>
              </p:grp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4267200" y="4905224"/>
                    <a:ext cx="0" cy="122934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4876800" y="4614597"/>
                    <a:ext cx="0" cy="15199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" name="Straight Connector 3"/>
                <p:cNvCxnSpPr/>
                <p:nvPr/>
              </p:nvCxnSpPr>
              <p:spPr>
                <a:xfrm flipH="1">
                  <a:off x="302292" y="3628423"/>
                  <a:ext cx="167429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302292" y="3308249"/>
                  <a:ext cx="216844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302292" y="4038600"/>
                  <a:ext cx="216844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/>
                <p:cNvSpPr txBox="1"/>
                <p:nvPr/>
              </p:nvSpPr>
              <p:spPr>
                <a:xfrm>
                  <a:off x="-8850" y="3123583"/>
                  <a:ext cx="389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s</a:t>
                  </a:r>
                  <a:r>
                    <a:rPr lang="en-US" dirty="0" smtClean="0"/>
                    <a:t>*</a:t>
                  </a:r>
                  <a:endParaRPr lang="en-US" dirty="0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-76200" y="3443757"/>
                <a:ext cx="486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p</a:t>
                </a:r>
                <a:r>
                  <a:rPr lang="en-US" baseline="-25000" dirty="0" err="1" smtClean="0"/>
                  <a:t>L</a:t>
                </a:r>
                <a:r>
                  <a:rPr lang="en-US" dirty="0" smtClean="0"/>
                  <a:t>*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-25172" y="3776168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baseline="-25000" dirty="0" err="1" smtClean="0"/>
                <a:t>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3954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9755"/>
            <a:ext cx="8229600" cy="1143000"/>
          </a:xfrm>
        </p:spPr>
        <p:txBody>
          <a:bodyPr/>
          <a:lstStyle/>
          <a:p>
            <a:r>
              <a:rPr lang="en-US" dirty="0" err="1" smtClean="0"/>
              <a:t>Eficiência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685800" y="2427717"/>
            <a:ext cx="7785886" cy="4410500"/>
            <a:chOff x="914400" y="1752600"/>
            <a:chExt cx="7785886" cy="4410500"/>
          </a:xfrm>
        </p:grpSpPr>
        <p:grpSp>
          <p:nvGrpSpPr>
            <p:cNvPr id="29" name="Group 28"/>
            <p:cNvGrpSpPr/>
            <p:nvPr/>
          </p:nvGrpSpPr>
          <p:grpSpPr>
            <a:xfrm>
              <a:off x="914400" y="1752600"/>
              <a:ext cx="6858000" cy="4410500"/>
              <a:chOff x="1126994" y="1676400"/>
              <a:chExt cx="6645406" cy="44867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676400" y="1981200"/>
                <a:ext cx="0" cy="381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676400" y="5791200"/>
                <a:ext cx="6019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1905000" y="2514600"/>
                <a:ext cx="4114800" cy="2971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200400" y="2168434"/>
                <a:ext cx="3581400" cy="274320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1676400" y="4419600"/>
                <a:ext cx="17526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429000" y="4419600"/>
                <a:ext cx="0" cy="13716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905000" y="3200400"/>
                <a:ext cx="3276600" cy="259080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1676400" y="3352800"/>
                <a:ext cx="31242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800600" y="3352800"/>
                <a:ext cx="0" cy="24384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3276600" y="1981200"/>
                <a:ext cx="840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MS</a:t>
                </a:r>
                <a:r>
                  <a:rPr lang="en-US" baseline="-25000" dirty="0" smtClean="0"/>
                  <a:t>H</a:t>
                </a:r>
                <a:r>
                  <a:rPr lang="en-US" dirty="0" smtClean="0"/>
                  <a:t>(e)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67906" y="2831068"/>
                <a:ext cx="840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MS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(e)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126994" y="3135868"/>
                <a:ext cx="473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t*</a:t>
                </a:r>
                <a:r>
                  <a:rPr lang="en-US" baseline="-25000" dirty="0" smtClean="0"/>
                  <a:t>H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126994" y="42026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t*</a:t>
                </a:r>
                <a:r>
                  <a:rPr lang="en-US" baseline="-25000" dirty="0" smtClean="0"/>
                  <a:t>L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626046" y="5793768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</a:t>
                </a:r>
                <a:r>
                  <a:rPr lang="en-US" dirty="0" smtClean="0"/>
                  <a:t>*</a:t>
                </a:r>
                <a:r>
                  <a:rPr lang="en-US" baseline="-25000" dirty="0" smtClean="0"/>
                  <a:t>H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200400" y="57912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e*</a:t>
                </a:r>
                <a:r>
                  <a:rPr lang="en-US" baseline="-25000" dirty="0" smtClean="0"/>
                  <a:t>L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408105" y="2145268"/>
                <a:ext cx="780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MD(e)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95400" y="1676400"/>
                <a:ext cx="7649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$/unit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669213" y="5715000"/>
                <a:ext cx="11031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emissions</a:t>
                </a:r>
                <a:endParaRPr lang="en-US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7010400" y="2265294"/>
              <a:ext cx="168988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Eficiência</a:t>
              </a:r>
              <a:r>
                <a:rPr lang="en-US" dirty="0" smtClean="0"/>
                <a:t>:</a:t>
              </a:r>
              <a:endParaRPr lang="en-US" dirty="0" smtClean="0"/>
            </a:p>
            <a:p>
              <a:r>
                <a:rPr lang="en-US" dirty="0" err="1" smtClean="0"/>
                <a:t>Tipo</a:t>
              </a:r>
              <a:r>
                <a:rPr lang="en-US" dirty="0" smtClean="0"/>
                <a:t> </a:t>
              </a:r>
              <a:r>
                <a:rPr lang="en-US" dirty="0" smtClean="0"/>
                <a:t>H: t*</a:t>
              </a:r>
              <a:r>
                <a:rPr lang="en-US" baseline="-25000" dirty="0" smtClean="0"/>
                <a:t>H</a:t>
              </a:r>
              <a:r>
                <a:rPr lang="en-US" dirty="0" smtClean="0"/>
                <a:t> </a:t>
              </a:r>
              <a:r>
                <a:rPr lang="en-US" dirty="0"/>
                <a:t>;</a:t>
              </a:r>
              <a:r>
                <a:rPr lang="en-US" dirty="0" smtClean="0"/>
                <a:t> </a:t>
              </a:r>
              <a:r>
                <a:rPr lang="en-US" dirty="0" smtClean="0"/>
                <a:t>e*</a:t>
              </a:r>
              <a:r>
                <a:rPr lang="en-US" baseline="-25000" dirty="0" smtClean="0"/>
                <a:t>H</a:t>
              </a:r>
              <a:endParaRPr lang="en-US" dirty="0"/>
            </a:p>
            <a:p>
              <a:r>
                <a:rPr lang="en-US" dirty="0" err="1" smtClean="0"/>
                <a:t>Tipo</a:t>
              </a:r>
              <a:r>
                <a:rPr lang="en-US" dirty="0" smtClean="0"/>
                <a:t> </a:t>
              </a:r>
              <a:r>
                <a:rPr lang="en-US" dirty="0" smtClean="0"/>
                <a:t>L: t*</a:t>
              </a:r>
              <a:r>
                <a:rPr lang="en-US" baseline="-25000" dirty="0" smtClean="0"/>
                <a:t>L</a:t>
              </a:r>
              <a:r>
                <a:rPr lang="en-US" dirty="0" smtClean="0"/>
                <a:t> </a:t>
              </a:r>
              <a:r>
                <a:rPr lang="en-US" dirty="0" smtClean="0"/>
                <a:t>; </a:t>
              </a:r>
              <a:r>
                <a:rPr lang="en-US" dirty="0" smtClean="0"/>
                <a:t>e*</a:t>
              </a:r>
              <a:r>
                <a:rPr lang="en-US" baseline="-25000" dirty="0" smtClean="0"/>
                <a:t>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887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10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Problema</a:t>
            </a:r>
            <a:r>
              <a:rPr lang="en-US" dirty="0" smtClean="0"/>
              <a:t> do </a:t>
            </a:r>
            <a:r>
              <a:rPr lang="en-US" dirty="0" err="1" smtClean="0"/>
              <a:t>Regulador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6591"/>
            <a:ext cx="8229600" cy="4525963"/>
          </a:xfrm>
        </p:spPr>
        <p:txBody>
          <a:bodyPr/>
          <a:lstStyle/>
          <a:p>
            <a:r>
              <a:rPr lang="en-US" dirty="0" err="1" smtClean="0"/>
              <a:t>Regulador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observa</a:t>
            </a:r>
            <a:r>
              <a:rPr lang="en-US" dirty="0" smtClean="0"/>
              <a:t> o </a:t>
            </a:r>
            <a:r>
              <a:rPr lang="en-US" dirty="0" err="1" smtClean="0"/>
              <a:t>tipo</a:t>
            </a:r>
            <a:r>
              <a:rPr lang="en-US" dirty="0" smtClean="0"/>
              <a:t> do </a:t>
            </a:r>
            <a:r>
              <a:rPr lang="en-US" dirty="0" err="1" smtClean="0"/>
              <a:t>poluidor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Problema</a:t>
            </a:r>
            <a:r>
              <a:rPr lang="en-US" dirty="0" smtClean="0"/>
              <a:t> do </a:t>
            </a:r>
            <a:r>
              <a:rPr lang="en-US" dirty="0" err="1" smtClean="0"/>
              <a:t>Regulador</a:t>
            </a:r>
            <a:r>
              <a:rPr lang="en-US" dirty="0" smtClean="0"/>
              <a:t>: </a:t>
            </a:r>
            <a:r>
              <a:rPr lang="en-US" dirty="0" err="1" smtClean="0"/>
              <a:t>escolha</a:t>
            </a:r>
            <a:r>
              <a:rPr lang="en-US" dirty="0" smtClean="0"/>
              <a:t> um </a:t>
            </a:r>
            <a:r>
              <a:rPr lang="en-US" dirty="0" err="1" smtClean="0"/>
              <a:t>imposto</a:t>
            </a:r>
            <a:r>
              <a:rPr lang="en-US" dirty="0" smtClean="0"/>
              <a:t> t </a:t>
            </a:r>
            <a:r>
              <a:rPr lang="en-US" dirty="0" err="1" smtClean="0"/>
              <a:t>que</a:t>
            </a:r>
            <a:r>
              <a:rPr lang="en-US" dirty="0" smtClean="0"/>
              <a:t> minimize a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esperada</a:t>
            </a:r>
            <a:r>
              <a:rPr lang="en-US" dirty="0" smtClean="0"/>
              <a:t> de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942"/>
            <a:ext cx="8229600" cy="1143000"/>
          </a:xfrm>
        </p:spPr>
        <p:txBody>
          <a:bodyPr/>
          <a:lstStyle/>
          <a:p>
            <a:r>
              <a:rPr lang="en-US" dirty="0" err="1" smtClean="0"/>
              <a:t>Problema</a:t>
            </a:r>
            <a:r>
              <a:rPr lang="en-US" dirty="0" smtClean="0"/>
              <a:t> do </a:t>
            </a:r>
            <a:r>
              <a:rPr lang="en-US" dirty="0" err="1" smtClean="0"/>
              <a:t>Regulador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859594" y="2461904"/>
            <a:ext cx="6684207" cy="4416773"/>
            <a:chOff x="1295400" y="1676400"/>
            <a:chExt cx="6477000" cy="449308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76400" y="1981200"/>
              <a:ext cx="0" cy="381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676400" y="5791200"/>
              <a:ext cx="6019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05000" y="2514600"/>
              <a:ext cx="4114800" cy="2971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0400" y="2168434"/>
              <a:ext cx="3581400" cy="27432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429000" y="4419600"/>
              <a:ext cx="0" cy="13716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905000" y="3200400"/>
              <a:ext cx="3276600" cy="25908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808882" y="3370187"/>
              <a:ext cx="0" cy="2438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276600" y="1981200"/>
              <a:ext cx="840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H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67906" y="2831068"/>
              <a:ext cx="840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</a:t>
              </a:r>
              <a:r>
                <a:rPr lang="en-US" baseline="-25000" dirty="0" smtClean="0"/>
                <a:t>L</a:t>
              </a:r>
              <a:r>
                <a:rPr lang="en-US" dirty="0" smtClean="0"/>
                <a:t>(e)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26046" y="5793768"/>
              <a:ext cx="495817" cy="3757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e*</a:t>
              </a:r>
              <a:r>
                <a:rPr lang="en-US" baseline="-25000" dirty="0" smtClean="0"/>
                <a:t>H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00400" y="5791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e*</a:t>
              </a:r>
              <a:r>
                <a:rPr lang="en-US" baseline="-25000" dirty="0" smtClean="0"/>
                <a:t>L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08105" y="2145268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MD(e)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95400" y="16764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$/unit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69213" y="5715000"/>
              <a:ext cx="1103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emissions</a:t>
              </a:r>
              <a:endParaRPr lang="en-US" dirty="0"/>
            </a:p>
          </p:txBody>
        </p:sp>
      </p:grpSp>
      <p:cxnSp>
        <p:nvCxnSpPr>
          <p:cNvPr id="32" name="Straight Connector 31"/>
          <p:cNvCxnSpPr/>
          <p:nvPr/>
        </p:nvCxnSpPr>
        <p:spPr>
          <a:xfrm flipH="1">
            <a:off x="1252783" y="4649413"/>
            <a:ext cx="392881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181600" y="3596962"/>
            <a:ext cx="0" cy="29383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87838" y="4684200"/>
            <a:ext cx="0" cy="18510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09800" y="65005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e'</a:t>
            </a:r>
            <a:r>
              <a:rPr lang="en-US" baseline="-25000" dirty="0" err="1" smtClean="0"/>
              <a:t>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16881" y="487430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398434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00571" y="2643433"/>
            <a:ext cx="31415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esperada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(A+B)/2</a:t>
            </a:r>
          </a:p>
          <a:p>
            <a:r>
              <a:rPr lang="en-US" dirty="0" smtClean="0"/>
              <a:t>Se </a:t>
            </a:r>
            <a:r>
              <a:rPr lang="en-US" dirty="0" smtClean="0"/>
              <a:t>t </a:t>
            </a:r>
            <a:r>
              <a:rPr lang="en-US" dirty="0" err="1" smtClean="0"/>
              <a:t>aumenta</a:t>
            </a:r>
            <a:r>
              <a:rPr lang="en-US" dirty="0" smtClean="0"/>
              <a:t>, </a:t>
            </a:r>
            <a:r>
              <a:rPr lang="en-US" dirty="0" smtClean="0"/>
              <a:t>A </a:t>
            </a:r>
            <a:r>
              <a:rPr lang="en-US" dirty="0" err="1" smtClean="0"/>
              <a:t>diminui</a:t>
            </a:r>
            <a:endParaRPr lang="en-US" dirty="0" smtClean="0"/>
          </a:p>
          <a:p>
            <a:r>
              <a:rPr lang="en-US" dirty="0" smtClean="0"/>
              <a:t>mas </a:t>
            </a:r>
            <a:r>
              <a:rPr lang="en-US" dirty="0" smtClean="0"/>
              <a:t>B </a:t>
            </a:r>
            <a:r>
              <a:rPr lang="en-US" dirty="0" err="1" smtClean="0"/>
              <a:t>aumenta</a:t>
            </a:r>
            <a:r>
              <a:rPr lang="en-US" dirty="0" smtClean="0"/>
              <a:t> e </a:t>
            </a:r>
            <a:r>
              <a:rPr lang="en-US" dirty="0" smtClean="0"/>
              <a:t>vice-</a:t>
            </a:r>
          </a:p>
          <a:p>
            <a:r>
              <a:rPr lang="en-US" dirty="0" smtClean="0"/>
              <a:t>versa. </a:t>
            </a:r>
            <a:r>
              <a:rPr lang="en-US" dirty="0" err="1" smtClean="0"/>
              <a:t>Escolha</a:t>
            </a:r>
            <a:r>
              <a:rPr lang="en-US" dirty="0" smtClean="0"/>
              <a:t> t</a:t>
            </a:r>
            <a:r>
              <a:rPr lang="en-US" dirty="0" smtClean="0"/>
              <a:t>’ </a:t>
            </a:r>
            <a:r>
              <a:rPr lang="en-US" dirty="0" smtClean="0"/>
              <a:t>para </a:t>
            </a:r>
            <a:r>
              <a:rPr lang="en-US" dirty="0" err="1" smtClean="0"/>
              <a:t>minimizar</a:t>
            </a:r>
            <a:endParaRPr lang="en-US" dirty="0" smtClean="0"/>
          </a:p>
          <a:p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esperada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06294" y="3821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t'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962642" y="650050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e'</a:t>
            </a:r>
            <a:r>
              <a:rPr lang="en-US" baseline="-25000" dirty="0" err="1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212"/>
            <a:ext cx="8229600" cy="1143000"/>
          </a:xfrm>
        </p:spPr>
        <p:txBody>
          <a:bodyPr/>
          <a:lstStyle/>
          <a:p>
            <a:r>
              <a:rPr lang="en-US" dirty="0" err="1" smtClean="0"/>
              <a:t>Problema</a:t>
            </a:r>
            <a:r>
              <a:rPr lang="en-US" dirty="0" smtClean="0"/>
              <a:t> do </a:t>
            </a:r>
            <a:r>
              <a:rPr lang="en-US" dirty="0" err="1" smtClean="0"/>
              <a:t>Consumidor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16020" y="2419174"/>
            <a:ext cx="8993588" cy="4410500"/>
            <a:chOff x="914400" y="1752600"/>
            <a:chExt cx="8993588" cy="4410500"/>
          </a:xfrm>
        </p:grpSpPr>
        <p:grpSp>
          <p:nvGrpSpPr>
            <p:cNvPr id="29" name="Group 28"/>
            <p:cNvGrpSpPr/>
            <p:nvPr/>
          </p:nvGrpSpPr>
          <p:grpSpPr>
            <a:xfrm>
              <a:off x="914400" y="1752600"/>
              <a:ext cx="6858000" cy="4410500"/>
              <a:chOff x="1126994" y="1676400"/>
              <a:chExt cx="6645406" cy="44867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676400" y="1981200"/>
                <a:ext cx="0" cy="381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676400" y="5791200"/>
                <a:ext cx="6019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1905000" y="2514600"/>
                <a:ext cx="4114800" cy="2971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200400" y="2168434"/>
                <a:ext cx="3581400" cy="274320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1676400" y="4419600"/>
                <a:ext cx="17526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429000" y="4419600"/>
                <a:ext cx="0" cy="13716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905000" y="3200400"/>
                <a:ext cx="3276600" cy="259080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1676400" y="3352800"/>
                <a:ext cx="31242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800600" y="3352800"/>
                <a:ext cx="0" cy="24384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3276600" y="1981200"/>
                <a:ext cx="840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MS</a:t>
                </a:r>
                <a:r>
                  <a:rPr lang="en-US" baseline="-25000" dirty="0" smtClean="0"/>
                  <a:t>H</a:t>
                </a:r>
                <a:r>
                  <a:rPr lang="en-US" dirty="0" smtClean="0"/>
                  <a:t>(e)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67906" y="2831068"/>
                <a:ext cx="840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MS</a:t>
                </a:r>
                <a:r>
                  <a:rPr lang="en-US" baseline="-25000" dirty="0" smtClean="0"/>
                  <a:t>L</a:t>
                </a:r>
                <a:r>
                  <a:rPr lang="en-US" dirty="0" smtClean="0"/>
                  <a:t>(e)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126994" y="3135868"/>
                <a:ext cx="473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t*</a:t>
                </a:r>
                <a:r>
                  <a:rPr lang="en-US" baseline="-25000" dirty="0" smtClean="0"/>
                  <a:t>H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126994" y="4202668"/>
                <a:ext cx="441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t*</a:t>
                </a:r>
                <a:r>
                  <a:rPr lang="en-US" baseline="-25000" dirty="0" smtClean="0"/>
                  <a:t>L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626046" y="5793768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</a:t>
                </a:r>
                <a:r>
                  <a:rPr lang="en-US" dirty="0" smtClean="0"/>
                  <a:t>*</a:t>
                </a:r>
                <a:r>
                  <a:rPr lang="en-US" baseline="-25000" dirty="0" smtClean="0"/>
                  <a:t>H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200400" y="57912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e*</a:t>
                </a:r>
                <a:r>
                  <a:rPr lang="en-US" baseline="-25000" dirty="0" smtClean="0"/>
                  <a:t>L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408105" y="2145268"/>
                <a:ext cx="780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MD(e)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95400" y="1676400"/>
                <a:ext cx="7649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$/unit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669213" y="5715000"/>
                <a:ext cx="11031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emissions</a:t>
                </a:r>
                <a:endParaRPr lang="en-US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7010400" y="2265294"/>
              <a:ext cx="2897588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Por</a:t>
              </a:r>
              <a:r>
                <a:rPr lang="en-US" dirty="0" smtClean="0"/>
                <a:t> </a:t>
              </a:r>
              <a:r>
                <a:rPr lang="en-US" dirty="0" err="1" smtClean="0"/>
                <a:t>que</a:t>
              </a:r>
              <a:r>
                <a:rPr lang="en-US" dirty="0" smtClean="0"/>
                <a:t> </a:t>
              </a:r>
              <a:r>
                <a:rPr lang="en-US" dirty="0" err="1" smtClean="0"/>
                <a:t>não</a:t>
              </a:r>
              <a:r>
                <a:rPr lang="en-US" dirty="0" smtClean="0"/>
                <a:t> </a:t>
              </a:r>
              <a:r>
                <a:rPr lang="en-US" dirty="0" err="1" smtClean="0"/>
                <a:t>perguntar</a:t>
              </a:r>
              <a:r>
                <a:rPr lang="en-US" dirty="0" smtClean="0"/>
                <a:t> para</a:t>
              </a:r>
              <a:endParaRPr lang="en-US" dirty="0" smtClean="0"/>
            </a:p>
            <a:p>
              <a:r>
                <a:rPr lang="en-US" dirty="0" smtClean="0"/>
                <a:t>o </a:t>
              </a:r>
              <a:r>
                <a:rPr lang="en-US" dirty="0" err="1" smtClean="0"/>
                <a:t>poluidor</a:t>
              </a:r>
              <a:r>
                <a:rPr lang="en-US" dirty="0" smtClean="0"/>
                <a:t> </a:t>
              </a:r>
              <a:r>
                <a:rPr lang="en-US" dirty="0" smtClean="0"/>
                <a:t>o </a:t>
              </a:r>
              <a:r>
                <a:rPr lang="en-US" dirty="0" err="1" smtClean="0"/>
                <a:t>seu</a:t>
              </a:r>
              <a:r>
                <a:rPr lang="en-US" dirty="0" smtClean="0"/>
                <a:t> </a:t>
              </a:r>
              <a:r>
                <a:rPr lang="en-US" dirty="0" err="1" smtClean="0"/>
                <a:t>tipo</a:t>
              </a:r>
              <a:r>
                <a:rPr lang="en-US" dirty="0" smtClean="0"/>
                <a:t>?</a:t>
              </a:r>
              <a:endParaRPr lang="en-US" dirty="0" smtClean="0"/>
            </a:p>
            <a:p>
              <a:endParaRPr lang="en-US" dirty="0" smtClean="0"/>
            </a:p>
            <a:p>
              <a:r>
                <a:rPr lang="en-US" b="1" dirty="0" err="1" smtClean="0"/>
                <a:t>Imposto</a:t>
              </a:r>
              <a:r>
                <a:rPr lang="en-US" dirty="0" smtClean="0"/>
                <a:t>: </a:t>
              </a:r>
              <a:r>
                <a:rPr lang="en-US" dirty="0" smtClean="0"/>
                <a:t>H </a:t>
              </a:r>
              <a:r>
                <a:rPr lang="en-US" dirty="0" smtClean="0"/>
                <a:t>te</a:t>
              </a:r>
              <a:r>
                <a:rPr lang="en-US" dirty="0" smtClean="0"/>
                <a:t>m o</a:t>
              </a:r>
              <a:r>
                <a:rPr lang="en-US" dirty="0" smtClean="0"/>
                <a:t> </a:t>
              </a:r>
              <a:endParaRPr lang="en-US" dirty="0" smtClean="0"/>
            </a:p>
            <a:p>
              <a:r>
                <a:rPr lang="en-US" dirty="0" err="1" smtClean="0"/>
                <a:t>incentivo</a:t>
              </a:r>
              <a:r>
                <a:rPr lang="en-US" dirty="0" smtClean="0"/>
                <a:t> de </a:t>
              </a:r>
              <a:r>
                <a:rPr lang="en-US" dirty="0" err="1" smtClean="0"/>
                <a:t>mentir</a:t>
              </a:r>
              <a:r>
                <a:rPr lang="en-US" dirty="0" smtClean="0"/>
                <a:t> e </a:t>
              </a:r>
              <a:r>
                <a:rPr lang="en-US" dirty="0" err="1" smtClean="0"/>
                <a:t>dizer</a:t>
              </a:r>
              <a:r>
                <a:rPr lang="en-US" dirty="0" smtClean="0"/>
                <a:t> </a:t>
              </a:r>
              <a:r>
                <a:rPr lang="en-US" dirty="0" smtClean="0"/>
                <a:t>L</a:t>
              </a:r>
            </a:p>
            <a:p>
              <a:r>
                <a:rPr lang="en-US" dirty="0" smtClean="0"/>
                <a:t>para </a:t>
              </a:r>
              <a:r>
                <a:rPr lang="en-US" dirty="0" err="1" smtClean="0"/>
                <a:t>que</a:t>
              </a:r>
              <a:r>
                <a:rPr lang="en-US" dirty="0" smtClean="0"/>
                <a:t> o </a:t>
              </a:r>
              <a:r>
                <a:rPr lang="en-US" dirty="0" err="1" smtClean="0"/>
                <a:t>regulador</a:t>
              </a:r>
              <a:endParaRPr lang="en-US" dirty="0" smtClean="0"/>
            </a:p>
            <a:p>
              <a:r>
                <a:rPr lang="en-US" dirty="0" err="1" smtClean="0"/>
                <a:t>escolha</a:t>
              </a:r>
              <a:r>
                <a:rPr lang="en-US" dirty="0" smtClean="0"/>
                <a:t> o </a:t>
              </a:r>
              <a:r>
                <a:rPr lang="en-US" dirty="0" err="1" smtClean="0"/>
                <a:t>imposto</a:t>
              </a:r>
              <a:r>
                <a:rPr lang="en-US" dirty="0" smtClean="0"/>
                <a:t> t*</a:t>
              </a:r>
              <a:r>
                <a:rPr lang="en-US" baseline="-25000" dirty="0" smtClean="0"/>
                <a:t>L</a:t>
              </a:r>
              <a:r>
                <a:rPr lang="en-US" dirty="0" smtClean="0"/>
                <a:t>.</a:t>
              </a:r>
              <a:endParaRPr lang="en-US" dirty="0"/>
            </a:p>
            <a:p>
              <a:endParaRPr lang="en-US" dirty="0" smtClean="0"/>
            </a:p>
            <a:p>
              <a:r>
                <a:rPr lang="en-US" b="1" dirty="0" err="1" smtClean="0"/>
                <a:t>Títulos</a:t>
              </a:r>
              <a:r>
                <a:rPr lang="en-US" dirty="0" smtClean="0"/>
                <a:t>: </a:t>
              </a:r>
              <a:r>
                <a:rPr lang="en-US" dirty="0" smtClean="0"/>
                <a:t>L </a:t>
              </a:r>
              <a:r>
                <a:rPr lang="en-US" dirty="0" smtClean="0"/>
                <a:t>tem o </a:t>
              </a:r>
              <a:r>
                <a:rPr lang="en-US" dirty="0" err="1" smtClean="0"/>
                <a:t>incentivo</a:t>
              </a:r>
              <a:endParaRPr lang="en-US" dirty="0" smtClean="0"/>
            </a:p>
            <a:p>
              <a:r>
                <a:rPr lang="en-US" dirty="0" smtClean="0"/>
                <a:t>de </a:t>
              </a:r>
              <a:r>
                <a:rPr lang="en-US" dirty="0" err="1" smtClean="0"/>
                <a:t>mentir</a:t>
              </a:r>
              <a:r>
                <a:rPr lang="en-US" dirty="0" smtClean="0"/>
                <a:t> e </a:t>
              </a:r>
              <a:r>
                <a:rPr lang="en-US" dirty="0" err="1" smtClean="0"/>
                <a:t>dizer</a:t>
              </a:r>
              <a:r>
                <a:rPr lang="en-US" dirty="0" smtClean="0"/>
                <a:t> </a:t>
              </a:r>
              <a:r>
                <a:rPr lang="en-US" dirty="0" smtClean="0"/>
                <a:t>H </a:t>
              </a:r>
              <a:r>
                <a:rPr lang="en-US" dirty="0" smtClean="0"/>
                <a:t>para </a:t>
              </a:r>
              <a:r>
                <a:rPr lang="en-US" dirty="0" err="1" smtClean="0"/>
                <a:t>que</a:t>
              </a:r>
              <a:endParaRPr lang="en-US" dirty="0" smtClean="0"/>
            </a:p>
            <a:p>
              <a:r>
                <a:rPr lang="en-US" dirty="0" smtClean="0"/>
                <a:t>o </a:t>
              </a:r>
              <a:r>
                <a:rPr lang="en-US" dirty="0" err="1" smtClean="0"/>
                <a:t>regulador</a:t>
              </a:r>
              <a:r>
                <a:rPr lang="en-US" dirty="0" smtClean="0"/>
                <a:t> </a:t>
              </a:r>
              <a:r>
                <a:rPr lang="en-US" dirty="0" err="1" smtClean="0"/>
                <a:t>escolha</a:t>
              </a:r>
              <a:r>
                <a:rPr lang="en-US" dirty="0" smtClean="0"/>
                <a:t> </a:t>
              </a:r>
              <a:r>
                <a:rPr lang="en-US" dirty="0" smtClean="0"/>
                <a:t>e*</a:t>
              </a:r>
              <a:r>
                <a:rPr lang="en-US" baseline="-25000" dirty="0" smtClean="0"/>
                <a:t>H</a:t>
              </a:r>
              <a:r>
                <a:rPr lang="en-US" dirty="0" smtClean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499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85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Imposto</a:t>
            </a:r>
            <a:r>
              <a:rPr lang="en-US" dirty="0" smtClean="0"/>
              <a:t> - </a:t>
            </a:r>
            <a:r>
              <a:rPr lang="en-US" dirty="0" err="1" smtClean="0"/>
              <a:t>Solução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24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Dê</a:t>
            </a:r>
            <a:r>
              <a:rPr lang="en-US" dirty="0" smtClean="0"/>
              <a:t> um </a:t>
            </a:r>
            <a:r>
              <a:rPr lang="en-US" dirty="0" smtClean="0"/>
              <a:t>incentive para o </a:t>
            </a:r>
            <a:r>
              <a:rPr lang="en-US" dirty="0" err="1" smtClean="0"/>
              <a:t>poluidor</a:t>
            </a:r>
            <a:r>
              <a:rPr lang="en-US" dirty="0" smtClean="0"/>
              <a:t> </a:t>
            </a:r>
            <a:r>
              <a:rPr lang="en-US" dirty="0" err="1" smtClean="0"/>
              <a:t>falar</a:t>
            </a:r>
            <a:r>
              <a:rPr lang="en-US" dirty="0" smtClean="0"/>
              <a:t> a </a:t>
            </a:r>
            <a:r>
              <a:rPr lang="en-US" dirty="0" err="1" smtClean="0"/>
              <a:t>verdade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Imposto</a:t>
            </a:r>
            <a:r>
              <a:rPr lang="en-US" dirty="0" smtClean="0"/>
              <a:t>: </a:t>
            </a:r>
            <a:r>
              <a:rPr lang="en-US" dirty="0" err="1" smtClean="0"/>
              <a:t>regulador</a:t>
            </a:r>
            <a:r>
              <a:rPr lang="en-US" dirty="0" smtClean="0"/>
              <a:t> 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recompensa</a:t>
            </a:r>
            <a:r>
              <a:rPr lang="en-US" dirty="0" smtClean="0"/>
              <a:t> R para H se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disser</a:t>
            </a:r>
            <a:r>
              <a:rPr lang="en-US" dirty="0" smtClean="0"/>
              <a:t> a </a:t>
            </a:r>
            <a:r>
              <a:rPr lang="en-US" dirty="0" err="1" smtClean="0"/>
              <a:t>verdade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Recompensa</a:t>
            </a:r>
            <a:r>
              <a:rPr lang="en-US" dirty="0" smtClean="0"/>
              <a:t> </a:t>
            </a:r>
            <a:r>
              <a:rPr lang="en-US" dirty="0" smtClean="0"/>
              <a:t>R:</a:t>
            </a:r>
          </a:p>
          <a:p>
            <a:pPr lvl="1"/>
            <a:r>
              <a:rPr lang="en-US" dirty="0" smtClean="0"/>
              <a:t>Grande o </a:t>
            </a:r>
            <a:r>
              <a:rPr lang="en-US" dirty="0" err="1" smtClean="0"/>
              <a:t>suficiente</a:t>
            </a:r>
            <a:r>
              <a:rPr lang="en-US" dirty="0" smtClean="0"/>
              <a:t> para </a:t>
            </a:r>
            <a:r>
              <a:rPr lang="en-US" dirty="0" err="1" smtClean="0"/>
              <a:t>que</a:t>
            </a:r>
            <a:r>
              <a:rPr lang="en-US" dirty="0" smtClean="0"/>
              <a:t> H </a:t>
            </a:r>
            <a:r>
              <a:rPr lang="en-US" dirty="0" err="1" smtClean="0"/>
              <a:t>ganhe</a:t>
            </a:r>
            <a:r>
              <a:rPr lang="en-US" dirty="0" smtClean="0"/>
              <a:t> se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disser</a:t>
            </a:r>
            <a:r>
              <a:rPr lang="en-US" dirty="0" smtClean="0"/>
              <a:t> a </a:t>
            </a:r>
            <a:r>
              <a:rPr lang="en-US" dirty="0" err="1" smtClean="0"/>
              <a:t>verdade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Pequena</a:t>
            </a:r>
            <a:r>
              <a:rPr lang="en-US" dirty="0" smtClean="0"/>
              <a:t> o </a:t>
            </a:r>
            <a:r>
              <a:rPr lang="en-US" dirty="0" err="1" smtClean="0"/>
              <a:t>suficiente</a:t>
            </a:r>
            <a:r>
              <a:rPr lang="en-US" dirty="0" smtClean="0"/>
              <a:t> para </a:t>
            </a:r>
            <a:r>
              <a:rPr lang="en-US" dirty="0" err="1" smtClean="0"/>
              <a:t>prevenir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 </a:t>
            </a:r>
            <a:r>
              <a:rPr lang="en-US" dirty="0" err="1" smtClean="0"/>
              <a:t>alegue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H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Pequena</a:t>
            </a:r>
            <a:r>
              <a:rPr lang="en-US" dirty="0" smtClean="0"/>
              <a:t> o </a:t>
            </a:r>
            <a:r>
              <a:rPr lang="en-US" dirty="0" err="1" smtClean="0"/>
              <a:t>suficiente</a:t>
            </a:r>
            <a:r>
              <a:rPr lang="en-US" dirty="0" smtClean="0"/>
              <a:t> para </a:t>
            </a:r>
            <a:r>
              <a:rPr lang="en-US" dirty="0" err="1" smtClean="0"/>
              <a:t>reduzir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custos</a:t>
            </a:r>
            <a:r>
              <a:rPr lang="en-US" dirty="0" smtClean="0"/>
              <a:t> do </a:t>
            </a:r>
            <a:r>
              <a:rPr lang="en-US" dirty="0" err="1" smtClean="0"/>
              <a:t>regulador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502"/>
            <a:ext cx="8229600" cy="1143000"/>
          </a:xfrm>
        </p:spPr>
        <p:txBody>
          <a:bodyPr/>
          <a:lstStyle/>
          <a:p>
            <a:r>
              <a:rPr lang="en-US" dirty="0" err="1" smtClean="0"/>
              <a:t>Recompensa</a:t>
            </a:r>
            <a:r>
              <a:rPr lang="en-US" dirty="0" smtClean="0"/>
              <a:t> 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18064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Grande o </a:t>
                </a:r>
                <a:r>
                  <a:rPr lang="en-US" dirty="0" err="1"/>
                  <a:t>suficiente</a:t>
                </a:r>
                <a:r>
                  <a:rPr lang="en-US" dirty="0"/>
                  <a:t> para </a:t>
                </a:r>
                <a:r>
                  <a:rPr lang="en-US" dirty="0" err="1"/>
                  <a:t>que</a:t>
                </a:r>
                <a:r>
                  <a:rPr lang="en-US" dirty="0"/>
                  <a:t> H </a:t>
                </a:r>
                <a:r>
                  <a:rPr lang="en-US" dirty="0" err="1"/>
                  <a:t>ganhe</a:t>
                </a:r>
                <a:r>
                  <a:rPr lang="en-US" dirty="0"/>
                  <a:t> se </a:t>
                </a:r>
                <a:r>
                  <a:rPr lang="en-US" dirty="0" err="1"/>
                  <a:t>ele</a:t>
                </a:r>
                <a:r>
                  <a:rPr lang="en-US" dirty="0"/>
                  <a:t> </a:t>
                </a:r>
                <a:r>
                  <a:rPr lang="en-US" dirty="0" err="1"/>
                  <a:t>disser</a:t>
                </a:r>
                <a:r>
                  <a:rPr lang="en-US" dirty="0"/>
                  <a:t> a </a:t>
                </a:r>
                <a:r>
                  <a:rPr lang="en-US" dirty="0" err="1"/>
                  <a:t>verdade</a:t>
                </a:r>
                <a:r>
                  <a:rPr lang="en-US" dirty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𝐻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𝑅</m:t>
                      </m:r>
                      <m:r>
                        <a:rPr lang="en-US" i="1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𝐻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r>
                  <a:rPr lang="en-US" sz="3000" dirty="0" err="1">
                    <a:solidFill>
                      <a:prstClr val="black"/>
                    </a:solidFill>
                  </a:rPr>
                  <a:t>Pequena</a:t>
                </a:r>
                <a:r>
                  <a:rPr lang="en-US" sz="3000" dirty="0">
                    <a:solidFill>
                      <a:prstClr val="black"/>
                    </a:solidFill>
                  </a:rPr>
                  <a:t> o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suficiente</a:t>
                </a:r>
                <a:r>
                  <a:rPr lang="en-US" sz="3000" dirty="0">
                    <a:solidFill>
                      <a:prstClr val="black"/>
                    </a:solidFill>
                  </a:rPr>
                  <a:t> para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prevenir</a:t>
                </a:r>
                <a:r>
                  <a:rPr lang="en-US" sz="3000" dirty="0">
                    <a:solidFill>
                      <a:prstClr val="black"/>
                    </a:solidFill>
                  </a:rPr>
                  <a:t>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que</a:t>
                </a:r>
                <a:r>
                  <a:rPr lang="en-US" sz="3000" dirty="0">
                    <a:solidFill>
                      <a:prstClr val="black"/>
                    </a:solidFill>
                  </a:rPr>
                  <a:t> L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alegue</a:t>
                </a:r>
                <a:r>
                  <a:rPr lang="en-US" sz="3000" dirty="0">
                    <a:solidFill>
                      <a:prstClr val="black"/>
                    </a:solidFill>
                  </a:rPr>
                  <a:t>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ser</a:t>
                </a:r>
                <a:r>
                  <a:rPr lang="en-US" sz="3000" dirty="0">
                    <a:solidFill>
                      <a:prstClr val="black"/>
                    </a:solidFill>
                  </a:rPr>
                  <a:t> H</a:t>
                </a:r>
                <a:r>
                  <a:rPr lang="en-US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sz="3000" dirty="0" err="1">
                    <a:solidFill>
                      <a:prstClr val="black"/>
                    </a:solidFill>
                  </a:rPr>
                  <a:t>Pequena</a:t>
                </a:r>
                <a:r>
                  <a:rPr lang="en-US" sz="3000" dirty="0">
                    <a:solidFill>
                      <a:prstClr val="black"/>
                    </a:solidFill>
                  </a:rPr>
                  <a:t> o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suficiente</a:t>
                </a:r>
                <a:r>
                  <a:rPr lang="en-US" sz="3000" dirty="0">
                    <a:solidFill>
                      <a:prstClr val="black"/>
                    </a:solidFill>
                  </a:rPr>
                  <a:t> para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reduzir</a:t>
                </a:r>
                <a:r>
                  <a:rPr lang="en-US" sz="3000" dirty="0">
                    <a:solidFill>
                      <a:prstClr val="black"/>
                    </a:solidFill>
                  </a:rPr>
                  <a:t>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os</a:t>
                </a:r>
                <a:r>
                  <a:rPr lang="en-US" sz="3000" dirty="0">
                    <a:solidFill>
                      <a:prstClr val="black"/>
                    </a:solidFill>
                  </a:rPr>
                  <a:t>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custos</a:t>
                </a:r>
                <a:r>
                  <a:rPr lang="en-US" sz="3000" dirty="0">
                    <a:solidFill>
                      <a:prstClr val="black"/>
                    </a:solidFill>
                  </a:rPr>
                  <a:t> do </a:t>
                </a:r>
                <a:r>
                  <a:rPr lang="en-US" sz="3000" dirty="0" err="1">
                    <a:solidFill>
                      <a:prstClr val="black"/>
                    </a:solidFill>
                  </a:rPr>
                  <a:t>regulador</a:t>
                </a:r>
                <a:r>
                  <a:rPr lang="en-US" dirty="0" smtClean="0"/>
                  <a:t>.</a:t>
                </a:r>
                <a:endParaRPr lang="en-US" dirty="0" smtClean="0"/>
              </a:p>
              <a:p>
                <a:r>
                  <a:rPr lang="en-US" dirty="0" err="1" smtClean="0"/>
                  <a:t>Nenhuma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garanttia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que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este</a:t>
                </a:r>
                <a:r>
                  <a:rPr lang="en-US" dirty="0" smtClean="0"/>
                  <a:t> R </a:t>
                </a:r>
                <a:r>
                  <a:rPr lang="en-US" dirty="0" err="1" smtClean="0"/>
                  <a:t>exista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18064"/>
                <a:ext cx="8229600" cy="4525963"/>
              </a:xfrm>
              <a:blipFill rotWithShape="0">
                <a:blip r:embed="rId2"/>
                <a:stretch>
                  <a:fillRect l="-1704" t="-2826" b="-8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33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59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Custos</a:t>
            </a:r>
            <a:r>
              <a:rPr lang="en-US" dirty="0" smtClean="0"/>
              <a:t> </a:t>
            </a:r>
            <a:r>
              <a:rPr lang="en-US" dirty="0" err="1" smtClean="0"/>
              <a:t>Desconhecidos</a:t>
            </a:r>
            <a:r>
              <a:rPr lang="en-US" dirty="0" smtClean="0"/>
              <a:t>: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Impostos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152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Regulador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r>
              <a:rPr lang="en-US" dirty="0" smtClean="0"/>
              <a:t> se </a:t>
            </a:r>
            <a:r>
              <a:rPr lang="en-US" dirty="0" err="1" smtClean="0"/>
              <a:t>poluidor</a:t>
            </a:r>
            <a:r>
              <a:rPr lang="en-US" dirty="0" smtClean="0"/>
              <a:t> é </a:t>
            </a:r>
            <a:r>
              <a:rPr lang="en-US" dirty="0" smtClean="0"/>
              <a:t>do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smtClean="0"/>
              <a:t>H </a:t>
            </a:r>
            <a:r>
              <a:rPr lang="en-US" dirty="0" smtClean="0"/>
              <a:t>(MS</a:t>
            </a:r>
            <a:r>
              <a:rPr lang="en-US" baseline="-25000" dirty="0" smtClean="0"/>
              <a:t>H</a:t>
            </a:r>
            <a:r>
              <a:rPr lang="en-US" dirty="0" smtClean="0"/>
              <a:t>(e)) </a:t>
            </a:r>
            <a:r>
              <a:rPr lang="en-US" dirty="0" err="1" smtClean="0"/>
              <a:t>ou</a:t>
            </a:r>
            <a:r>
              <a:rPr lang="en-US" dirty="0" smtClean="0"/>
              <a:t> do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smtClean="0"/>
              <a:t>L (MS</a:t>
            </a:r>
            <a:r>
              <a:rPr lang="en-US" baseline="-25000" dirty="0" smtClean="0"/>
              <a:t>L</a:t>
            </a:r>
            <a:r>
              <a:rPr lang="en-US" dirty="0" smtClean="0"/>
              <a:t>(e)). </a:t>
            </a:r>
            <a:r>
              <a:rPr lang="en-US" dirty="0" smtClean="0"/>
              <a:t>O </a:t>
            </a:r>
            <a:r>
              <a:rPr lang="en-US" dirty="0" err="1" smtClean="0"/>
              <a:t>regulador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o </a:t>
            </a:r>
            <a:r>
              <a:rPr lang="en-US" dirty="0" err="1" smtClean="0"/>
              <a:t>benefício</a:t>
            </a:r>
            <a:r>
              <a:rPr lang="en-US" dirty="0" smtClean="0"/>
              <a:t> marginal </a:t>
            </a:r>
            <a:r>
              <a:rPr lang="en-US" dirty="0" err="1" smtClean="0"/>
              <a:t>médio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esperado</a:t>
            </a:r>
            <a:r>
              <a:rPr lang="en-US" dirty="0" smtClean="0"/>
              <a:t> </a:t>
            </a:r>
            <a:r>
              <a:rPr lang="en-US" dirty="0" smtClean="0"/>
              <a:t>(E[MS]).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regulador</a:t>
            </a:r>
            <a:r>
              <a:rPr lang="en-US" dirty="0" smtClean="0"/>
              <a:t> decide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taxa de </a:t>
            </a:r>
            <a:r>
              <a:rPr lang="en-US" dirty="0" err="1" smtClean="0"/>
              <a:t>imposto</a:t>
            </a:r>
            <a:r>
              <a:rPr lang="en-US" dirty="0" smtClean="0"/>
              <a:t> </a:t>
            </a:r>
            <a:r>
              <a:rPr lang="en-US" dirty="0" smtClean="0"/>
              <a:t>t’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títulos</a:t>
            </a:r>
            <a:r>
              <a:rPr lang="en-US" dirty="0" smtClean="0"/>
              <a:t> de </a:t>
            </a:r>
            <a:r>
              <a:rPr lang="en-US" dirty="0" err="1" smtClean="0"/>
              <a:t>poluição</a:t>
            </a:r>
            <a:r>
              <a:rPr lang="en-US" dirty="0" smtClean="0"/>
              <a:t> e</a:t>
            </a:r>
            <a:r>
              <a:rPr lang="en-US" dirty="0" smtClean="0"/>
              <a:t>’ </a:t>
            </a:r>
            <a:r>
              <a:rPr lang="en-US" dirty="0" err="1" smtClean="0"/>
              <a:t>resolvendo</a:t>
            </a:r>
            <a:r>
              <a:rPr lang="en-US" dirty="0" smtClean="0"/>
              <a:t> </a:t>
            </a:r>
            <a:r>
              <a:rPr lang="en-US" dirty="0" smtClean="0"/>
              <a:t>MD(e) = E[MS(e)].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10196</TotalTime>
  <Words>1512</Words>
  <Application>Microsoft Office PowerPoint</Application>
  <PresentationFormat>Apresentação na tela (4:3)</PresentationFormat>
  <Paragraphs>315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Avenir Book</vt:lpstr>
      <vt:lpstr>Calibri</vt:lpstr>
      <vt:lpstr>Cambria Math</vt:lpstr>
      <vt:lpstr>Wingdings</vt:lpstr>
      <vt:lpstr>Office Theme</vt:lpstr>
      <vt:lpstr>Regulação com Custos Desconhecidos</vt:lpstr>
      <vt:lpstr>Características desconhecidas do Poluidor</vt:lpstr>
      <vt:lpstr>Eficiência</vt:lpstr>
      <vt:lpstr>Problema do Regulador</vt:lpstr>
      <vt:lpstr>Problema do Regulador</vt:lpstr>
      <vt:lpstr>Problema do Consumidor</vt:lpstr>
      <vt:lpstr>Imposto - Solução</vt:lpstr>
      <vt:lpstr>Recompensa R</vt:lpstr>
      <vt:lpstr>Custos Desconhecidos: Títulos ou Impostos?</vt:lpstr>
      <vt:lpstr>Imposto sobre a poluição t’ com base em E[MS(e)]=MD(e)</vt:lpstr>
      <vt:lpstr>Títulos de poluição e’ com base em E[MS(e)]=MD(e)</vt:lpstr>
      <vt:lpstr>Perda esperada de eficiência com t’</vt:lpstr>
      <vt:lpstr>Perda de eficiência esperada com e’</vt:lpstr>
      <vt:lpstr>Imposto de poluição ou títulos de poluição?</vt:lpstr>
      <vt:lpstr>Impostos de poluição ou títulos de poluição?</vt:lpstr>
      <vt:lpstr>Impostos de poluição ou títulos de poluição?</vt:lpstr>
      <vt:lpstr>Impostos de poluição ou títulos de poluição?</vt:lpstr>
      <vt:lpstr>Impostos de poluição ou títulos de poluição?</vt:lpstr>
      <vt:lpstr>Impostos de poluição ou títulos de poluição?</vt:lpstr>
      <vt:lpstr>Política para Aquecimento Global Impostos de poluição ou títulos de poluição?</vt:lpstr>
      <vt:lpstr>Política híbrida de controle da poluição</vt:lpstr>
      <vt:lpstr>Política híbrida de controle da poluição</vt:lpstr>
      <vt:lpstr>Obtenção de informação privada de custo de despoluição</vt:lpstr>
      <vt:lpstr>Obtenção de informação privada de custo de despoluição</vt:lpstr>
      <vt:lpstr>Obtenção de informação privada de custo de despoluição</vt:lpstr>
      <vt:lpstr>Obtenção de informação privada de custo de despoluição</vt:lpstr>
      <vt:lpstr>Obtenção de informação privada de custo de despoluição</vt:lpstr>
      <vt:lpstr>Obtenção de informação privada de custo de despoluição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Eficiência e Mercados</dc:title>
  <dc:subject/>
  <dc:creator>Ariaster Chimeli</dc:creator>
  <cp:keywords/>
  <dc:description/>
  <cp:lastModifiedBy>Ariaster Chimeli</cp:lastModifiedBy>
  <cp:revision>323</cp:revision>
  <dcterms:created xsi:type="dcterms:W3CDTF">2015-07-18T17:11:57Z</dcterms:created>
  <dcterms:modified xsi:type="dcterms:W3CDTF">2015-11-18T21:00:41Z</dcterms:modified>
  <cp:category/>
</cp:coreProperties>
</file>