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60" r:id="rId3"/>
    <p:sldId id="287" r:id="rId4"/>
    <p:sldId id="275" r:id="rId5"/>
    <p:sldId id="261" r:id="rId6"/>
    <p:sldId id="262" r:id="rId7"/>
    <p:sldId id="267" r:id="rId8"/>
    <p:sldId id="269" r:id="rId9"/>
    <p:sldId id="270" r:id="rId10"/>
    <p:sldId id="272" r:id="rId11"/>
    <p:sldId id="273" r:id="rId12"/>
    <p:sldId id="274" r:id="rId13"/>
    <p:sldId id="289" r:id="rId14"/>
    <p:sldId id="290" r:id="rId15"/>
    <p:sldId id="292" r:id="rId16"/>
    <p:sldId id="276" r:id="rId17"/>
    <p:sldId id="271" r:id="rId18"/>
    <p:sldId id="280" r:id="rId19"/>
    <p:sldId id="277" r:id="rId20"/>
    <p:sldId id="278" r:id="rId21"/>
    <p:sldId id="291" r:id="rId22"/>
    <p:sldId id="279" r:id="rId23"/>
    <p:sldId id="281" r:id="rId24"/>
    <p:sldId id="282" r:id="rId25"/>
    <p:sldId id="285" r:id="rId26"/>
    <p:sldId id="283" r:id="rId27"/>
    <p:sldId id="284" r:id="rId28"/>
    <p:sldId id="286" r:id="rId29"/>
    <p:sldId id="293" r:id="rId30"/>
    <p:sldId id="294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FCF02-FC76-4CB6-900C-95AC17E9512A}" type="datetimeFigureOut">
              <a:rPr lang="pt-BR" smtClean="0"/>
              <a:pPr/>
              <a:t>22/11/2013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7CBD4-4666-4C1D-B8F1-02CB9C67556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778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303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Pensei em repetir a mesma sequencia de slides do</a:t>
            </a:r>
            <a:r>
              <a:rPr lang="pt-BR" baseline="0" dirty="0" smtClean="0"/>
              <a:t> conexões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CBD4-4666-4C1D-B8F1-02CB9C675562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28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90FB-006D-41A9-9D86-99518788CA3E}" type="datetimeFigureOut">
              <a:rPr lang="pt-BR" smtClean="0"/>
              <a:pPr/>
              <a:t>22/11/2013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FA8-A8C4-4A29-8DB9-851AF145793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90FB-006D-41A9-9D86-99518788CA3E}" type="datetimeFigureOut">
              <a:rPr lang="pt-BR" smtClean="0"/>
              <a:pPr/>
              <a:t>22/11/2013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FA8-A8C4-4A29-8DB9-851AF145793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90FB-006D-41A9-9D86-99518788CA3E}" type="datetimeFigureOut">
              <a:rPr lang="pt-BR" smtClean="0"/>
              <a:pPr/>
              <a:t>22/11/2013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FA8-A8C4-4A29-8DB9-851AF145793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90FB-006D-41A9-9D86-99518788CA3E}" type="datetimeFigureOut">
              <a:rPr lang="pt-BR" smtClean="0"/>
              <a:pPr/>
              <a:t>22/11/2013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FA8-A8C4-4A29-8DB9-851AF145793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90FB-006D-41A9-9D86-99518788CA3E}" type="datetimeFigureOut">
              <a:rPr lang="pt-BR" smtClean="0"/>
              <a:pPr/>
              <a:t>22/11/2013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FA8-A8C4-4A29-8DB9-851AF145793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90FB-006D-41A9-9D86-99518788CA3E}" type="datetimeFigureOut">
              <a:rPr lang="pt-BR" smtClean="0"/>
              <a:pPr/>
              <a:t>22/11/2013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FA8-A8C4-4A29-8DB9-851AF145793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90FB-006D-41A9-9D86-99518788CA3E}" type="datetimeFigureOut">
              <a:rPr lang="pt-BR" smtClean="0"/>
              <a:pPr/>
              <a:t>22/11/2013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FA8-A8C4-4A29-8DB9-851AF145793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90FB-006D-41A9-9D86-99518788CA3E}" type="datetimeFigureOut">
              <a:rPr lang="pt-BR" smtClean="0"/>
              <a:pPr/>
              <a:t>22/11/2013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FA8-A8C4-4A29-8DB9-851AF145793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90FB-006D-41A9-9D86-99518788CA3E}" type="datetimeFigureOut">
              <a:rPr lang="pt-BR" smtClean="0"/>
              <a:pPr/>
              <a:t>22/11/2013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FA8-A8C4-4A29-8DB9-851AF145793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90FB-006D-41A9-9D86-99518788CA3E}" type="datetimeFigureOut">
              <a:rPr lang="pt-BR" smtClean="0"/>
              <a:pPr/>
              <a:t>22/11/2013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FA8-A8C4-4A29-8DB9-851AF145793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90FB-006D-41A9-9D86-99518788CA3E}" type="datetimeFigureOut">
              <a:rPr lang="pt-BR" smtClean="0"/>
              <a:pPr/>
              <a:t>22/11/2013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10CFA8-A8C4-4A29-8DB9-851AF145793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5E90FB-006D-41A9-9D86-99518788CA3E}" type="datetimeFigureOut">
              <a:rPr lang="pt-BR" smtClean="0"/>
              <a:pPr/>
              <a:t>22/11/2013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10CFA8-A8C4-4A29-8DB9-851AF1457939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dirty="0" smtClean="0"/>
              <a:t>Daniela Benites</a:t>
            </a:r>
          </a:p>
          <a:p>
            <a:pPr algn="l"/>
            <a:r>
              <a:rPr lang="pt-BR" dirty="0" smtClean="0"/>
              <a:t>Marcos Bonaldi</a:t>
            </a:r>
          </a:p>
          <a:p>
            <a:pPr algn="l"/>
            <a:r>
              <a:rPr lang="pt-BR" dirty="0" smtClean="0"/>
              <a:t>Monalisa Nunes</a:t>
            </a:r>
          </a:p>
          <a:p>
            <a:pPr algn="l"/>
            <a:r>
              <a:rPr lang="pt-BR" dirty="0" smtClean="0"/>
              <a:t>Thiago Augusto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64096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Conexões com a Física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x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Quanta Física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76056" y="3573016"/>
            <a:ext cx="3706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PROPOSTAS E PROJETOS</a:t>
            </a:r>
          </a:p>
          <a:p>
            <a:r>
              <a:rPr lang="pt-BR" sz="2400" dirty="0" smtClean="0"/>
              <a:t>Prof ª Anne L. Scarinci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Circuitos Elétricos - 117 páginas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Capítulos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		5 – Tensão, corrente e resistência elétrica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		6 – Potência elétrica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		7 – Associação de resistores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		8 – Geradores e receptores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		9 – Capacitores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		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Unidade </a:t>
            </a:r>
            <a:r>
              <a:rPr lang="pt-BR" dirty="0" smtClean="0"/>
              <a:t>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Capítulo </a:t>
            </a:r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Tensão, corrente e resistência elétrica: leis de Ohm</a:t>
            </a:r>
          </a:p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Corrente elétrica;</a:t>
            </a:r>
          </a:p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Pilhas Secas;</a:t>
            </a:r>
          </a:p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Tensão, corrente e resistência elétrica;</a:t>
            </a:r>
          </a:p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Resistividade  de um material.</a:t>
            </a:r>
          </a:p>
          <a:p>
            <a:pPr>
              <a:buFontTx/>
              <a:buChar char="-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1080120"/>
          </a:xfrm>
        </p:spPr>
        <p:txBody>
          <a:bodyPr/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Caixas com definições físicas, formalizações matemáticas e unidades.</a:t>
            </a:r>
          </a:p>
          <a:p>
            <a:pPr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Capítulo </a:t>
            </a:r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3789040"/>
            <a:ext cx="73917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Boa diagramação com riqueza em desenhos e fotos.</a:t>
            </a:r>
          </a:p>
          <a:p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176464" cy="170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4824536" cy="235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57416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Objetos Educacionais Digitais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Capítulo </a:t>
            </a:r>
            <a:r>
              <a:rPr lang="pt-BR" dirty="0" smtClean="0"/>
              <a:t>5</a:t>
            </a:r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120829" cy="380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Capítulo </a:t>
            </a:r>
            <a:r>
              <a:rPr lang="pt-BR" dirty="0" smtClean="0"/>
              <a:t>5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8028384" cy="434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/>
              <a:t>Considerações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Divisão tradicional de conteúdos.</a:t>
            </a:r>
          </a:p>
          <a:p>
            <a:r>
              <a:rPr lang="pt-BR" dirty="0"/>
              <a:t>Projeto visual bastante </a:t>
            </a:r>
            <a:r>
              <a:rPr lang="pt-BR" dirty="0" smtClean="0"/>
              <a:t>rico.</a:t>
            </a:r>
          </a:p>
          <a:p>
            <a:r>
              <a:rPr lang="pt-BR" dirty="0" smtClean="0"/>
              <a:t>Destaque para os boxes que permeiam entre Física Moderna, História da Física e curiosidades gerais.</a:t>
            </a:r>
            <a:endParaRPr lang="pt-BR" dirty="0"/>
          </a:p>
          <a:p>
            <a:r>
              <a:rPr lang="pt-BR" dirty="0"/>
              <a:t>Temáticas  atuais.</a:t>
            </a:r>
          </a:p>
          <a:p>
            <a:r>
              <a:rPr lang="pt-BR" dirty="0"/>
              <a:t>Quantidade grande de exercícios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5675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Quanta Física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928802"/>
            <a:ext cx="3087857" cy="452603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3491880" y="2204864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Carlos A. Kantor</a:t>
            </a:r>
          </a:p>
          <a:p>
            <a:pPr algn="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Lilio A. Paoliello Jr.</a:t>
            </a:r>
          </a:p>
          <a:p>
            <a:pPr algn="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Luis Carlos de Menezes</a:t>
            </a:r>
          </a:p>
          <a:p>
            <a:pPr algn="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Marcelo de C. Bonetti</a:t>
            </a:r>
          </a:p>
          <a:p>
            <a:pPr algn="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Osvaldo Canato Jr.</a:t>
            </a:r>
          </a:p>
          <a:p>
            <a:pPr algn="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Viviane M. Alves</a:t>
            </a:r>
          </a:p>
          <a:p>
            <a:pPr algn="r"/>
            <a:endParaRPr lang="pt-BR" dirty="0" smtClean="0"/>
          </a:p>
          <a:p>
            <a:pPr algn="r"/>
            <a:endParaRPr lang="pt-BR" dirty="0" smtClean="0"/>
          </a:p>
          <a:p>
            <a:pPr algn="r"/>
            <a:r>
              <a:rPr lang="pt-BR" sz="2600" dirty="0" smtClean="0"/>
              <a:t>Editora PD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5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0382"/>
            <a:ext cx="8229600" cy="918418"/>
          </a:xfrm>
        </p:spPr>
        <p:txBody>
          <a:bodyPr>
            <a:normAutofit/>
          </a:bodyPr>
          <a:lstStyle/>
          <a:p>
            <a:r>
              <a:rPr lang="pt-BR" dirty="0" smtClean="0"/>
              <a:t>Visão de ciência</a:t>
            </a:r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Relaciona a ciência com a cultura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Principalmente no Volume 3 – Unidade 2 em seu capítulo de abertura “A física como parte da cultura humana, tecnológica e científica”.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Na parte analisada:</a:t>
            </a:r>
          </a:p>
          <a:p>
            <a:pPr lvl="1"/>
            <a:r>
              <a:rPr lang="pt-BR" sz="2800" dirty="0" smtClean="0">
                <a:latin typeface="Arial" pitchFamily="34" charset="0"/>
                <a:cs typeface="Arial" pitchFamily="34" charset="0"/>
              </a:rPr>
              <a:t>Não fala que são teorias</a:t>
            </a:r>
          </a:p>
          <a:p>
            <a:pPr lvl="1"/>
            <a:r>
              <a:rPr lang="pt-BR" sz="2800" dirty="0" smtClean="0">
                <a:latin typeface="Arial" pitchFamily="34" charset="0"/>
                <a:cs typeface="Arial" pitchFamily="34" charset="0"/>
              </a:rPr>
              <a:t>Não fala dos limites das teorias</a:t>
            </a:r>
          </a:p>
          <a:p>
            <a:pPr lvl="1"/>
            <a:r>
              <a:rPr lang="pt-BR" sz="2800" dirty="0" smtClean="0">
                <a:latin typeface="Arial" pitchFamily="34" charset="0"/>
                <a:cs typeface="Arial" pitchFamily="34" charset="0"/>
              </a:rPr>
              <a:t>Apresenta como verdade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5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329642" cy="43510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Volume 1</a:t>
            </a:r>
          </a:p>
          <a:p>
            <a:pPr lvl="1"/>
            <a:r>
              <a:rPr lang="pt-BR" sz="3000" dirty="0" smtClean="0">
                <a:latin typeface="Arial" pitchFamily="34" charset="0"/>
                <a:cs typeface="Arial" pitchFamily="34" charset="0"/>
              </a:rPr>
              <a:t>Unidade 1 – O mundo da Energia</a:t>
            </a:r>
          </a:p>
          <a:p>
            <a:pPr lvl="1"/>
            <a:r>
              <a:rPr lang="pt-BR" sz="3000" dirty="0" smtClean="0">
                <a:latin typeface="Arial" pitchFamily="34" charset="0"/>
                <a:cs typeface="Arial" pitchFamily="34" charset="0"/>
              </a:rPr>
              <a:t>Unidade 2 – Transportes, esportes e outros movimentos</a:t>
            </a:r>
          </a:p>
          <a:p>
            <a:pPr lvl="1"/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Volume 2</a:t>
            </a:r>
          </a:p>
          <a:p>
            <a:pPr lvl="1"/>
            <a:r>
              <a:rPr lang="pt-BR" sz="3000" dirty="0" smtClean="0">
                <a:latin typeface="Arial" pitchFamily="34" charset="0"/>
                <a:cs typeface="Arial" pitchFamily="34" charset="0"/>
              </a:rPr>
              <a:t>Unidade 1 – Comunicação e informação</a:t>
            </a:r>
          </a:p>
          <a:p>
            <a:pPr lvl="1"/>
            <a:r>
              <a:rPr lang="pt-BR" sz="3000" dirty="0" smtClean="0">
                <a:latin typeface="Arial" pitchFamily="34" charset="0"/>
                <a:cs typeface="Arial" pitchFamily="34" charset="0"/>
              </a:rPr>
              <a:t>Unidade 2 – Os astros e o cosmos</a:t>
            </a:r>
          </a:p>
          <a:p>
            <a:pPr lvl="1"/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Volume 3</a:t>
            </a:r>
          </a:p>
          <a:p>
            <a:pPr lvl="1"/>
            <a:r>
              <a:rPr lang="pt-BR" sz="3000" dirty="0" smtClean="0">
                <a:latin typeface="Arial" pitchFamily="34" charset="0"/>
                <a:cs typeface="Arial" pitchFamily="34" charset="0"/>
              </a:rPr>
              <a:t>Unidade 1 – Radiações, materiais, átomos e núcleos</a:t>
            </a:r>
          </a:p>
          <a:p>
            <a:pPr lvl="1"/>
            <a:r>
              <a:rPr lang="pt-BR" sz="3000" dirty="0" smtClean="0">
                <a:latin typeface="Arial" pitchFamily="34" charset="0"/>
                <a:cs typeface="Arial" pitchFamily="34" charset="0"/>
              </a:rPr>
              <a:t>Unidade 2 – Toda a física, hoje e através de sua história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710382"/>
            <a:ext cx="8229600" cy="918418"/>
          </a:xfrm>
        </p:spPr>
        <p:txBody>
          <a:bodyPr>
            <a:normAutofit/>
          </a:bodyPr>
          <a:lstStyle/>
          <a:p>
            <a:r>
              <a:rPr lang="pt-BR" dirty="0" smtClean="0"/>
              <a:t>Estrutura do livro do aluno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5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Foge do tradicional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Tem uma estrutura temática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Conteúdos em espiral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Assuntos vão se repetindo com graus de aprofundamento diferentes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Revisão final</a:t>
            </a:r>
          </a:p>
          <a:p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710382"/>
            <a:ext cx="8229600" cy="918418"/>
          </a:xfrm>
        </p:spPr>
        <p:txBody>
          <a:bodyPr>
            <a:normAutofit/>
          </a:bodyPr>
          <a:lstStyle/>
          <a:p>
            <a:r>
              <a:rPr lang="pt-BR" dirty="0" smtClean="0"/>
              <a:t>Estrutura do livro do aluno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5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Sobre o PNLD de Física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Primeiro desafio: fazer com que os alunos permaneçam na escola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Segundo: que eles permaneçam e aprendam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Chama a atenção a presença de termos como: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Aprendizagem significativa (</a:t>
            </a:r>
            <a:r>
              <a:rPr lang="en-US" dirty="0" smtClean="0"/>
              <a:t>David Ausubel)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Transposição didática (Michel Verret)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instruções (instruções para cada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) e justificativas para o uso da coleção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Faz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uma menção a fundamentação pedagógica na perspectiva da LDB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Orientação sobre o uso do material e suas divisões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Avisa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professor que a coleção tem base metodológica e desenvolvimento conceitual em torno de contextos, interdisciplinaridade e rede de conhecimento em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espiral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710382"/>
            <a:ext cx="8229600" cy="918418"/>
          </a:xfrm>
        </p:spPr>
        <p:txBody>
          <a:bodyPr>
            <a:normAutofit/>
          </a:bodyPr>
          <a:lstStyle/>
          <a:p>
            <a:r>
              <a:rPr lang="pt-BR" dirty="0" smtClean="0"/>
              <a:t>Manual do Professor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5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Divisões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cada livro existe um livro do professor especifico de cada volume, compostos de: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Tratamento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conteúdo por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capítulo;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Faça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parte - orientações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sugestões;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parte - respostas e soluções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E ainda existe  sugestões de leitura e sites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710382"/>
            <a:ext cx="8229600" cy="918418"/>
          </a:xfrm>
        </p:spPr>
        <p:txBody>
          <a:bodyPr>
            <a:normAutofit/>
          </a:bodyPr>
          <a:lstStyle/>
          <a:p>
            <a:r>
              <a:rPr lang="pt-BR" dirty="0" smtClean="0"/>
              <a:t>Manual do Professor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05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772816"/>
            <a:ext cx="8229600" cy="4786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Volume 2 – Unidade 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Capítulo 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Tensão Elétrica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Corrente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Corrente Alternada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Energia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 Potência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pt-BR" sz="3200" baseline="0" dirty="0" smtClean="0">
                <a:latin typeface="Arial" pitchFamily="34" charset="0"/>
                <a:cs typeface="Arial" pitchFamily="34" charset="0"/>
              </a:rPr>
              <a:t>Resistência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Força e Campo Magnético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pt-BR" sz="3200" baseline="0" dirty="0" smtClean="0">
                <a:latin typeface="Arial" pitchFamily="34" charset="0"/>
                <a:cs typeface="Arial" pitchFamily="34" charset="0"/>
              </a:rPr>
              <a:t>Circuitos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e Dispositivos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Capacitores,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Indutores e Transformadores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pt-BR" sz="3200" baseline="0" dirty="0" smtClean="0">
                <a:latin typeface="Arial" pitchFamily="34" charset="0"/>
                <a:cs typeface="Arial" pitchFamily="34" charset="0"/>
              </a:rPr>
              <a:t>Circuitos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Oscilantes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Condutores,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Isolantes e Semi-condutores (microfone e alto-falantes)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pt-BR" sz="3200" baseline="0" dirty="0" smtClean="0">
                <a:latin typeface="Arial" pitchFamily="34" charset="0"/>
                <a:cs typeface="Arial" pitchFamily="34" charset="0"/>
              </a:rPr>
              <a:t>Transmissão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e recepção de ondas eletromagnéticas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710382"/>
            <a:ext cx="8229600" cy="918418"/>
          </a:xfrm>
        </p:spPr>
        <p:txBody>
          <a:bodyPr>
            <a:normAutofit/>
          </a:bodyPr>
          <a:lstStyle/>
          <a:p>
            <a:r>
              <a:rPr lang="pt-BR" dirty="0" smtClean="0"/>
              <a:t>Análise: Eletrodinâmica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5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710382"/>
            <a:ext cx="8229600" cy="918418"/>
          </a:xfrm>
        </p:spPr>
        <p:txBody>
          <a:bodyPr>
            <a:normAutofit/>
          </a:bodyPr>
          <a:lstStyle/>
          <a:p>
            <a:r>
              <a:rPr lang="pt-BR" dirty="0" smtClean="0"/>
              <a:t>Análise: Eletrodinâmica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935480"/>
            <a:ext cx="8229600" cy="23507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Tensão Elétrica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Fala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sobre a presença da tensão no dia a dia das pessoas. Tomadas, pilhas e baterias.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Já faz a primeira “Conexão”.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000108"/>
            <a:ext cx="5726946" cy="526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571744"/>
            <a:ext cx="82153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757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935480"/>
            <a:ext cx="8229600" cy="15649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Corrente Elétrica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Introdução com analogias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Fórmulas e unidades nas seções Veja mais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571876"/>
            <a:ext cx="7072362" cy="253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710382"/>
            <a:ext cx="8229600" cy="918418"/>
          </a:xfrm>
        </p:spPr>
        <p:txBody>
          <a:bodyPr>
            <a:normAutofit/>
          </a:bodyPr>
          <a:lstStyle/>
          <a:p>
            <a:r>
              <a:rPr lang="pt-BR" dirty="0" smtClean="0"/>
              <a:t>Análise: Eletrodinâmica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5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935480"/>
            <a:ext cx="8229600" cy="235077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Corrente Alternada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Energia e Potência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Resistência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Não fala sobre limitações e variações das Leis de Ohm e entra com associações de resistores (Veja mais).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Segue com o “Sua Parte” com Dezenove exercícios.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4214818"/>
            <a:ext cx="5857916" cy="233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710382"/>
            <a:ext cx="8229600" cy="918418"/>
          </a:xfrm>
        </p:spPr>
        <p:txBody>
          <a:bodyPr>
            <a:normAutofit/>
          </a:bodyPr>
          <a:lstStyle/>
          <a:p>
            <a:r>
              <a:rPr lang="pt-BR" dirty="0" smtClean="0"/>
              <a:t>Análise: Eletrodinâmica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5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596" y="1428736"/>
            <a:ext cx="8229600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Chamou a atenção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045522"/>
            <a:ext cx="2697633" cy="389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571744"/>
            <a:ext cx="2786082" cy="406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857364"/>
            <a:ext cx="2025401" cy="273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214554"/>
            <a:ext cx="2092915" cy="307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2786082" cy="281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710382"/>
            <a:ext cx="8229600" cy="918418"/>
          </a:xfrm>
        </p:spPr>
        <p:txBody>
          <a:bodyPr>
            <a:normAutofit/>
          </a:bodyPr>
          <a:lstStyle/>
          <a:p>
            <a:r>
              <a:rPr lang="pt-BR" dirty="0" smtClean="0"/>
              <a:t>Análise: Eletrodinâmica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57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596" y="1714488"/>
            <a:ext cx="8229600" cy="46434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Chama o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aluno a ação, faz com que perceba a física no dia a dia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Não tem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exercícios resolvidos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Algumas analogias ruins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Sozinho, o aluno não conseguiria fazer exercícios tendo lido a parte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teórica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Tenta falar de muita coisa e acaba sendo supérfluo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710382"/>
            <a:ext cx="8229600" cy="918418"/>
          </a:xfrm>
        </p:spPr>
        <p:txBody>
          <a:bodyPr>
            <a:normAutofit/>
          </a:bodyPr>
          <a:lstStyle/>
          <a:p>
            <a:r>
              <a:rPr lang="pt-BR" dirty="0" smtClean="0"/>
              <a:t>Considerações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5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596" y="1714488"/>
            <a:ext cx="8229600" cy="46434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Proposta interessante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Diagramação agradável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Abordagem histórica em pontos isolados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(ondas eletromagnética, telefone)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Aborda assuntos complexos do dia a dia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710382"/>
            <a:ext cx="8229600" cy="91841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Considerações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5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Comparações entre as coleções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Conexões com a Física 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Quanta Física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dirty="0" smtClean="0"/>
              <a:t>Divisão tradicional de conteúdos.</a:t>
            </a:r>
          </a:p>
          <a:p>
            <a:r>
              <a:rPr lang="pt-BR" dirty="0" smtClean="0"/>
              <a:t>Projeto visual bastante rico</a:t>
            </a:r>
          </a:p>
          <a:p>
            <a:r>
              <a:rPr lang="pt-BR" dirty="0" smtClean="0"/>
              <a:t>Temáticas  atuais.</a:t>
            </a:r>
          </a:p>
          <a:p>
            <a:r>
              <a:rPr lang="pt-BR" dirty="0" smtClean="0"/>
              <a:t>Quantidade grande de exercícios </a:t>
            </a:r>
          </a:p>
          <a:p>
            <a:r>
              <a:rPr lang="pt-BR" dirty="0" smtClean="0"/>
              <a:t>Destaque para o Manual do professor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Divisão de conteúdos em espiral.</a:t>
            </a:r>
          </a:p>
          <a:p>
            <a:pPr lvl="0">
              <a:defRPr/>
            </a:pPr>
            <a:r>
              <a:rPr lang="pt-BR" dirty="0">
                <a:cs typeface="Arial" pitchFamily="34" charset="0"/>
              </a:rPr>
              <a:t>Diagramação agradável</a:t>
            </a:r>
          </a:p>
          <a:p>
            <a:pPr lvl="0">
              <a:defRPr/>
            </a:pPr>
            <a:r>
              <a:rPr lang="pt-BR" dirty="0">
                <a:cs typeface="Arial" pitchFamily="34" charset="0"/>
              </a:rPr>
              <a:t>Abordagem histórica em pontos </a:t>
            </a:r>
            <a:r>
              <a:rPr lang="pt-BR" dirty="0" smtClean="0">
                <a:cs typeface="Arial" pitchFamily="34" charset="0"/>
              </a:rPr>
              <a:t>isolados</a:t>
            </a:r>
          </a:p>
          <a:p>
            <a:pPr lvl="0">
              <a:defRPr/>
            </a:pPr>
            <a:r>
              <a:rPr lang="pt-BR" dirty="0" smtClean="0">
                <a:cs typeface="Arial" pitchFamily="34" charset="0"/>
              </a:rPr>
              <a:t>Aborda </a:t>
            </a:r>
            <a:r>
              <a:rPr lang="pt-BR" dirty="0">
                <a:cs typeface="Arial" pitchFamily="34" charset="0"/>
              </a:rPr>
              <a:t>assuntos complexos do dia a dia</a:t>
            </a:r>
          </a:p>
          <a:p>
            <a:r>
              <a:rPr lang="pt-BR" dirty="0" smtClean="0"/>
              <a:t>Manual coerente</a:t>
            </a:r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596" y="1714488"/>
            <a:ext cx="8229600" cy="46434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Conexões com a Física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Blaidi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Sant´Anna</a:t>
            </a:r>
          </a:p>
          <a:p>
            <a:pPr algn="r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							Glorinha Martini</a:t>
            </a:r>
          </a:p>
          <a:p>
            <a:pPr algn="r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					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Hugo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Carneiro Reis</a:t>
            </a:r>
          </a:p>
          <a:p>
            <a:pPr algn="r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							Walter Spinell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</a:t>
            </a:r>
          </a:p>
          <a:p>
            <a:pPr marL="0" indent="0" algn="r">
              <a:buNone/>
            </a:pPr>
            <a:endParaRPr lang="pt-BR" dirty="0" smtClean="0"/>
          </a:p>
          <a:p>
            <a:pPr marL="0" indent="0" algn="r">
              <a:buNone/>
            </a:pPr>
            <a:r>
              <a:rPr lang="pt-BR" dirty="0" smtClean="0"/>
              <a:t>Editora Moderna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511256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BRASIL, SEB, FNDE.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Guia de livros didáticos PNLD 2012: Física – Ensino Médio.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Brasília:MEC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2012.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SANT´ANNA ,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Blaidi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,;  MARTINI, Glorinha; REIS,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Hugo Carneiro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SPINELL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Wallter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Conexões com a Física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Volume 3. Editora Moderna, 2010.</a:t>
            </a:r>
          </a:p>
          <a:p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Kantor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Carlos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.;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Paoliello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Lilio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Jr.; Menezes,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Luis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Carlos; Bonetti Marcelo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.;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Canato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Osvaldo; Alves,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Viviane M.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Quanta Física.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Volume 2. 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>Editora PD.</a:t>
            </a:r>
            <a:endParaRPr lang="pt-BR" sz="2400" dirty="0" smtClean="0">
              <a:cs typeface="Arial" pitchFamily="34" charset="0"/>
            </a:endParaRPr>
          </a:p>
          <a:p>
            <a:endParaRPr lang="pt-BR" sz="2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3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A coleção visa promover o aprendizado de física por meio de associações entre o saber científico e o cotidiano do aluno.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A ciência é uma construção humana e suas teorias são substituídas ao longo do tempo, não figurando como verdades absolutas.</a:t>
            </a:r>
          </a:p>
          <a:p>
            <a:pPr algn="just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“O conhecimento torna possível nos sentirmos participantes do mundo onde vivemos.”</a:t>
            </a:r>
          </a:p>
          <a:p>
            <a:pPr algn="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Os autores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Visão </a:t>
            </a:r>
            <a:r>
              <a:rPr lang="pt-BR" dirty="0" smtClean="0"/>
              <a:t>de ciência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smtClean="0"/>
              <a:t>Estrutura </a:t>
            </a:r>
            <a:r>
              <a:rPr lang="pt-BR" sz="4000" dirty="0" smtClean="0"/>
              <a:t>da coleção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 numCol="2"/>
          <a:lstStyle/>
          <a:p>
            <a:pPr marL="708660" lvl="1" indent="-342900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</a:p>
          <a:p>
            <a:pPr marL="982980" lvl="2" indent="-342900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Imagem</a:t>
            </a:r>
          </a:p>
          <a:p>
            <a:pPr marL="982980" lvl="2" indent="-342900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Texto de abertura</a:t>
            </a:r>
          </a:p>
          <a:p>
            <a:pPr marL="982980" lvl="2" indent="-342900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Questão inicial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começo de conversa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982980" lvl="2" indent="-342900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Convite à reflexão</a:t>
            </a:r>
          </a:p>
          <a:p>
            <a:pPr marL="708660" lvl="1" indent="-342900"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Capítulos</a:t>
            </a:r>
          </a:p>
          <a:p>
            <a:pPr marL="982980" lvl="2" indent="-342900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Questão inicial </a:t>
            </a:r>
          </a:p>
          <a:p>
            <a:pPr marL="982980" lvl="2" indent="-342900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marL="982980" lvl="2" indent="-342900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  <a:p>
            <a:pPr marL="982980" lvl="2" indent="-342900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Você precisa saber!</a:t>
            </a:r>
          </a:p>
          <a:p>
            <a:pPr marL="982980" lvl="2" indent="-342900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Questões resolvidas</a:t>
            </a:r>
          </a:p>
          <a:p>
            <a:pPr marL="982980" lvl="2" indent="-342900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Questões propostas</a:t>
            </a:r>
          </a:p>
          <a:p>
            <a:pPr marL="982980" lvl="2" indent="-34290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Seções</a:t>
            </a:r>
          </a:p>
          <a:p>
            <a:pPr marL="982980" lvl="2" indent="-34290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Já sabe responder?</a:t>
            </a:r>
          </a:p>
          <a:p>
            <a:pPr marL="708660" lvl="1" indent="-342900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 da Unidade</a:t>
            </a:r>
          </a:p>
          <a:p>
            <a:pPr marL="982980" lvl="2" indent="-342900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investigar em grupo</a:t>
            </a:r>
          </a:p>
          <a:p>
            <a:pPr marL="982980" lvl="2" indent="-342900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Avalie sua aprendizagem</a:t>
            </a:r>
          </a:p>
          <a:p>
            <a:pPr marL="982980" lvl="2" indent="-342900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Questões de integração *</a:t>
            </a:r>
          </a:p>
          <a:p>
            <a:pPr marL="982980" lvl="2" indent="-342900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Outras maneiras de conhecer (OED na próxima publicação)</a:t>
            </a:r>
          </a:p>
          <a:p>
            <a:pPr marL="365760" lvl="1" indent="0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8907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Volume </a:t>
            </a:r>
            <a:r>
              <a:rPr lang="pt-BR" sz="4400" dirty="0" smtClean="0"/>
              <a:t>3</a:t>
            </a:r>
            <a:endParaRPr lang="pt-BR" sz="4400" dirty="0"/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844824"/>
            <a:ext cx="7344816" cy="4796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503371" y="3810496"/>
            <a:ext cx="720080" cy="0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3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Habilidades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554" y="1999401"/>
            <a:ext cx="7778892" cy="4453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35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smtClean="0"/>
              <a:t>Manual </a:t>
            </a:r>
            <a:r>
              <a:rPr lang="pt-BR" sz="4000" dirty="0"/>
              <a:t>do professor: parte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Apresenta detalhadamente e os pressupostos teórico-metodológicos pautados pela obra.</a:t>
            </a:r>
          </a:p>
          <a:p>
            <a:pPr algn="just"/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Orientações sobre o uso deste material didático: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como desenvolver os conteúdos</a:t>
            </a:r>
          </a:p>
          <a:p>
            <a:pPr algn="just"/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Avaliação da aprendizagem: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observações e instruções acerca do processo de avaliação.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1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smtClean="0"/>
              <a:t>Manual </a:t>
            </a:r>
            <a:r>
              <a:rPr lang="pt-BR" sz="4000" dirty="0"/>
              <a:t>do professor: parte </a:t>
            </a:r>
            <a:r>
              <a:rPr lang="pt-BR" sz="4000" dirty="0" smtClean="0"/>
              <a:t>específica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Habilidades a serem desenvolvidas pelos alunos, em cada unidade.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Subsídios complementares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Resoluções de questões problemas propostos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Bibliografia sugerida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4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719</TotalTime>
  <Words>1059</Words>
  <Application>Microsoft Office PowerPoint</Application>
  <PresentationFormat>Apresentação na tela (4:3)</PresentationFormat>
  <Paragraphs>229</Paragraphs>
  <Slides>30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Fluxo</vt:lpstr>
      <vt:lpstr>Conexões com a Física x Quanta Física</vt:lpstr>
      <vt:lpstr>Sobre o PNLD de Física</vt:lpstr>
      <vt:lpstr>Conexões com a Física</vt:lpstr>
      <vt:lpstr>Visão de ciência</vt:lpstr>
      <vt:lpstr>Estrutura da coleção</vt:lpstr>
      <vt:lpstr>Volume 3</vt:lpstr>
      <vt:lpstr>Habilidades</vt:lpstr>
      <vt:lpstr>Manual do professor: parte geral</vt:lpstr>
      <vt:lpstr>Manual do professor: parte específica</vt:lpstr>
      <vt:lpstr>Unidade 2</vt:lpstr>
      <vt:lpstr>Capítulo 5</vt:lpstr>
      <vt:lpstr>Capítulo 5</vt:lpstr>
      <vt:lpstr>Capítulo 5</vt:lpstr>
      <vt:lpstr>Capítulo 5</vt:lpstr>
      <vt:lpstr>Considerações</vt:lpstr>
      <vt:lpstr>Quanta Física</vt:lpstr>
      <vt:lpstr>Visão de ciência</vt:lpstr>
      <vt:lpstr>Estrutura do livro do aluno</vt:lpstr>
      <vt:lpstr>Estrutura do livro do aluno</vt:lpstr>
      <vt:lpstr>Manual do Professor</vt:lpstr>
      <vt:lpstr>Manual do Professor</vt:lpstr>
      <vt:lpstr>Análise: Eletrodinâmica</vt:lpstr>
      <vt:lpstr>Análise: Eletrodinâmica</vt:lpstr>
      <vt:lpstr>Análise: Eletrodinâmica</vt:lpstr>
      <vt:lpstr>Análise: Eletrodinâmica</vt:lpstr>
      <vt:lpstr>Análise: Eletrodinâmica</vt:lpstr>
      <vt:lpstr>Considerações</vt:lpstr>
      <vt:lpstr>Apresentação do PowerPoint</vt:lpstr>
      <vt:lpstr>Comparações entre as coleções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Thiago</dc:creator>
  <cp:lastModifiedBy>Marcos Santos Bonaldi</cp:lastModifiedBy>
  <cp:revision>74</cp:revision>
  <dcterms:created xsi:type="dcterms:W3CDTF">2013-11-20T20:01:21Z</dcterms:created>
  <dcterms:modified xsi:type="dcterms:W3CDTF">2013-11-22T20:47:32Z</dcterms:modified>
</cp:coreProperties>
</file>