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65" r:id="rId3"/>
    <p:sldId id="275" r:id="rId4"/>
    <p:sldId id="257" r:id="rId5"/>
    <p:sldId id="260" r:id="rId6"/>
    <p:sldId id="258" r:id="rId7"/>
    <p:sldId id="259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GB" sz="2800" dirty="0" err="1" smtClean="0"/>
              <a:t>Distibution</a:t>
            </a:r>
            <a:r>
              <a:rPr lang="en-GB" sz="2800" baseline="0" dirty="0" smtClean="0"/>
              <a:t> of Agreement Types in </a:t>
            </a:r>
            <a:r>
              <a:rPr lang="en-GB" sz="2800" baseline="0" dirty="0" err="1" smtClean="0"/>
              <a:t>Gubëeher</a:t>
            </a:r>
            <a:endParaRPr lang="en-GB" sz="2800" baseline="0" dirty="0" smtClean="0"/>
          </a:p>
          <a:p>
            <a:pPr>
              <a:defRPr sz="2800"/>
            </a:pPr>
            <a:endParaRPr lang="en-GB" sz="2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B17B-4EB0-B71D-4A501FBB9A98}"/>
              </c:ext>
            </c:extLst>
          </c:dPt>
          <c:cat>
            <c:strRef>
              <c:f>Sheet1!$A$2:$A$5</c:f>
              <c:strCache>
                <c:ptCount val="4"/>
                <c:pt idx="0">
                  <c:v>Type I (ca. 550)</c:v>
                </c:pt>
                <c:pt idx="1">
                  <c:v>Type IIa ca. 80)</c:v>
                </c:pt>
                <c:pt idx="2">
                  <c:v>Type IIb (ca. 110)</c:v>
                </c:pt>
                <c:pt idx="3">
                  <c:v>Mixed (ca. 10)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552</c:v>
                </c:pt>
                <c:pt idx="1">
                  <c:v>80</c:v>
                </c:pt>
                <c:pt idx="2">
                  <c:v>110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B-4EB0-B71D-4A501FBB9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0.62547</cdr:x>
      <cdr:y>0.19385</cdr:y>
    </cdr:from>
    <cdr:to>
      <cdr:x>0.96471</cdr:x>
      <cdr:y>0.29078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1008112"/>
          <a:ext cx="23042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chemeClr val="tx1"/>
              </a:solidFill>
            </a:rPr>
            <a:t>total: 740 nouns in sample</a:t>
          </a:r>
          <a:endParaRPr lang="en-GB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79B5-0E00-4341-9FB3-E0DC792DE130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C2DD-9D7B-47EA-892A-8DABC4845833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09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885FF-536F-4D21-95ED-9D35B714D7FE}" type="slidenum">
              <a:rPr lang="en-GB"/>
              <a:pPr/>
              <a:t>4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6F6D6-B344-44DC-B941-092606860E02}" type="slidenum">
              <a:rPr lang="en-GB"/>
              <a:pPr/>
              <a:t>5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9C9E4-228B-4FAF-B64F-43BB22E24908}" type="slidenum">
              <a:rPr lang="en-GB"/>
              <a:pPr/>
              <a:t>6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E3139-B8CB-4D9C-B172-DB4813CAF02F}" type="slidenum">
              <a:rPr lang="en-GB"/>
              <a:pPr/>
              <a:t>7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18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91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03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4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83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1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4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7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1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88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42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9873-01D7-415F-A7C3-1B5E417E9E41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D9D5-E222-497A-A395-BCD01B10D73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3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20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437542" y="0"/>
            <a:ext cx="7772400" cy="1151792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LNIE II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2031" y="5065714"/>
            <a:ext cx="6858000" cy="1655762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Alexander Yao </a:t>
            </a:r>
            <a:r>
              <a:rPr lang="de-DE" dirty="0" err="1" smtClean="0">
                <a:solidFill>
                  <a:schemeClr val="bg1"/>
                </a:solidFill>
              </a:rPr>
              <a:t>Cobbinah</a:t>
            </a:r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DL/USP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9470" y="1767256"/>
            <a:ext cx="254097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/>
              <a:t>Aula </a:t>
            </a:r>
            <a:r>
              <a:rPr lang="de-DE" b="1" dirty="0" smtClean="0"/>
              <a:t>9 </a:t>
            </a:r>
            <a:r>
              <a:rPr lang="de-DE" b="1" dirty="0" smtClean="0"/>
              <a:t>– </a:t>
            </a:r>
            <a:r>
              <a:rPr lang="de-DE" b="1" dirty="0" err="1" smtClean="0"/>
              <a:t>Gubeeher</a:t>
            </a:r>
            <a:r>
              <a:rPr lang="de-DE" b="1" dirty="0" smtClean="0"/>
              <a:t> </a:t>
            </a:r>
            <a:r>
              <a:rPr lang="de-DE" b="1" dirty="0" err="1" smtClean="0"/>
              <a:t>Classe</a:t>
            </a:r>
            <a:r>
              <a:rPr lang="de-DE" b="1" dirty="0" smtClean="0"/>
              <a:t> nominal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12.11.2020</a:t>
            </a:r>
            <a:endParaRPr lang="pt-BR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390F8F8-3ED1-42DA-9F56-0FEEA76DFC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3FE0B04-6FFD-4686-BBBA-9DDDBB72C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C91856-1E13-46F4-A250-76C72655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8" y="106019"/>
            <a:ext cx="7269744" cy="4903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b="1" dirty="0"/>
              <a:t>Classes de </a:t>
            </a:r>
            <a:r>
              <a:rPr lang="en-US" sz="3200" b="1" dirty="0" err="1"/>
              <a:t>humanos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línguas</a:t>
            </a:r>
            <a:r>
              <a:rPr lang="en-US" sz="3200" b="1" dirty="0"/>
              <a:t> </a:t>
            </a:r>
            <a:r>
              <a:rPr lang="en-US" sz="3200" b="1" dirty="0" err="1"/>
              <a:t>atlânticas</a:t>
            </a:r>
            <a:endParaRPr lang="en-US" sz="3200" b="1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3AF03D5B-497D-47C9-A9DF-ACE8A77B01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9701" y="817663"/>
          <a:ext cx="7269744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393">
                  <a:extLst>
                    <a:ext uri="{9D8B030D-6E8A-4147-A177-3AD203B41FA5}">
                      <a16:colId xmlns:a16="http://schemas.microsoft.com/office/drawing/2014/main" val="3523280408"/>
                    </a:ext>
                  </a:extLst>
                </a:gridCol>
                <a:gridCol w="1447655">
                  <a:extLst>
                    <a:ext uri="{9D8B030D-6E8A-4147-A177-3AD203B41FA5}">
                      <a16:colId xmlns:a16="http://schemas.microsoft.com/office/drawing/2014/main" val="3471727060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4193920420"/>
                    </a:ext>
                  </a:extLst>
                </a:gridCol>
                <a:gridCol w="2557670">
                  <a:extLst>
                    <a:ext uri="{9D8B030D-6E8A-4147-A177-3AD203B41FA5}">
                      <a16:colId xmlns:a16="http://schemas.microsoft.com/office/drawing/2014/main" val="2265682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Human NC paradigm(s)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Human NC agreement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0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Baga Mandori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ɔ-/a-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ɔ-/a-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Seidel (this volume a): 13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1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Baïnounk Gubëeher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u-/</a:t>
                      </a: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ñan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u-/in-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u-/in-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Cobbinah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(2013)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2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Balant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chemeClr val="tx1"/>
                          </a:solidFill>
                          <a:effectLst/>
                        </a:rPr>
                        <a:t>ha-/bi-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chemeClr val="tx1"/>
                          </a:solidFill>
                          <a:effectLst/>
                        </a:rPr>
                        <a:t>ø-/bi-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chemeClr val="tx1"/>
                          </a:solidFill>
                          <a:effectLst/>
                        </a:rPr>
                        <a:t>ø-/gi-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ha-/bi-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Biaye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Creissels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(2015)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Basari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anI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-/</a:t>
                      </a: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ɓənI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anI-/ɓənI-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Perrin (2015: 537)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53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Biafada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u-/bə-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u-/bə-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Bassène (2015)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39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Bijogo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o-/ya-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o-/ya-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Segerer (2002: 100)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1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Jóola Kujireray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a-/u-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a-/ku-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a-/ku-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Watson (2015); see Table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35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Kobiana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ø/ja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u/i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a-/</a:t>
                      </a: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wo-/</a:t>
                      </a: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Voisin (2015a: 349)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1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Konyagi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aI-/vəI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Santos (1996)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311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Laalaa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not always marked on noun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y-/ɓ-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Dieye (2015: 95, 102)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89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Manjaku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na-/ba-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a-/ba-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-/</a:t>
                      </a:r>
                      <a:r>
                        <a:rPr lang="en-GB" sz="1800" i="1" dirty="0" err="1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Segerer (2015b: 202)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68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Sereer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chemeClr val="tx1"/>
                          </a:solidFill>
                          <a:effectLst/>
                        </a:rPr>
                        <a:t>oII-/</a:t>
                      </a:r>
                      <a:r>
                        <a:rPr lang="en-GB" sz="1800" i="1">
                          <a:solidFill>
                            <a:schemeClr val="tx1"/>
                          </a:solidFill>
                          <a:effectLst/>
                        </a:rPr>
                        <a:t> øI-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solidFill>
                            <a:schemeClr val="tx1"/>
                          </a:solidFill>
                          <a:effectLst/>
                        </a:rPr>
                        <a:t>ox</a:t>
                      </a:r>
                      <a:r>
                        <a:rPr lang="fr-FR" sz="1800" i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fr-FR" sz="1800" i="1" dirty="0" err="1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Renaudier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(2015: 501)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2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4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55B1535-C067-4E12-8F3E-B443E9DB6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8607AF-F30F-419E-8537-2E4C2AC0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46" y="86833"/>
            <a:ext cx="3277554" cy="946839"/>
          </a:xfrm>
        </p:spPr>
        <p:txBody>
          <a:bodyPr>
            <a:normAutofit/>
          </a:bodyPr>
          <a:lstStyle/>
          <a:p>
            <a:r>
              <a:rPr lang="en-US" sz="3200" b="1" dirty="0"/>
              <a:t>Classes de </a:t>
            </a:r>
            <a:r>
              <a:rPr lang="en-US" sz="3200" b="1" dirty="0" err="1"/>
              <a:t>líquidos</a:t>
            </a:r>
            <a:endParaRPr lang="en-US" sz="3200" b="1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4368AC7-2C79-4A63-A3E7-896DFCE061B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4900" y="685800"/>
          <a:ext cx="5487213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2774">
                  <a:extLst>
                    <a:ext uri="{9D8B030D-6E8A-4147-A177-3AD203B41FA5}">
                      <a16:colId xmlns:a16="http://schemas.microsoft.com/office/drawing/2014/main" val="494880007"/>
                    </a:ext>
                  </a:extLst>
                </a:gridCol>
                <a:gridCol w="1723377">
                  <a:extLst>
                    <a:ext uri="{9D8B030D-6E8A-4147-A177-3AD203B41FA5}">
                      <a16:colId xmlns:a16="http://schemas.microsoft.com/office/drawing/2014/main" val="2871990221"/>
                    </a:ext>
                  </a:extLst>
                </a:gridCol>
                <a:gridCol w="2361062">
                  <a:extLst>
                    <a:ext uri="{9D8B030D-6E8A-4147-A177-3AD203B41FA5}">
                      <a16:colId xmlns:a16="http://schemas.microsoft.com/office/drawing/2014/main" val="37431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Liquid NC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Language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Example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ma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Gola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Koroma (1994: 27)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>
                          <a:effectLst/>
                        </a:rPr>
                        <a:t>ma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Kisi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Childs (1995: 165f)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4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>
                          <a:effectLst/>
                        </a:rPr>
                        <a:t>wæ II, wæ III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Konyagi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Santos (1996: 154)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80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mu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Jóola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Kujireray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Watson (2015: 267)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5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>
                          <a:effectLst/>
                        </a:rPr>
                        <a:t>m-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Mancagne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Trifković</a:t>
                      </a:r>
                      <a:r>
                        <a:rPr lang="de-DE" sz="1800" dirty="0">
                          <a:effectLst/>
                        </a:rPr>
                        <a:t> (1969: 76)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91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</a:rPr>
                        <a:t>m-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Bijogo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Segerer (2002: 120)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43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ma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Mani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Childs (2011: 129)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45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mun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Baïnounk Gujaher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Lüpke (this volume)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9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mun</a:t>
                      </a:r>
                      <a:r>
                        <a:rPr lang="de-DE" sz="1800" i="1" dirty="0">
                          <a:effectLst/>
                        </a:rPr>
                        <a:t>-/di-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Baïnounk Gubëeher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Cobbinah (2013)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52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>
                          <a:effectLst/>
                        </a:rPr>
                        <a:t>fo-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Sereer Siin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Renaudier (2015: 503)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9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>
                          <a:effectLst/>
                        </a:rPr>
                        <a:t>ma-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Biafada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Bassène (2015: 482)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74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</a:rPr>
                        <a:t>-</a:t>
                      </a:r>
                      <a:r>
                        <a:rPr lang="de-DE" sz="1800" i="1" dirty="0" err="1">
                          <a:effectLst/>
                        </a:rPr>
                        <a:t>ɗan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Futa Jallon Pular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Diallo (2010)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92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</a:rPr>
                        <a:t>-</a:t>
                      </a:r>
                      <a:r>
                        <a:rPr lang="de-DE" sz="1800" i="1" dirty="0" err="1">
                          <a:effectLst/>
                        </a:rPr>
                        <a:t>ɗam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Aadamaawa Fulfulde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Mohamadou (1994)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79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</a:rPr>
                        <a:t>m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Wolof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Pozdniakov and Robert (2015: 632)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1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maI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Kobiana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Voisin</a:t>
                      </a:r>
                      <a:r>
                        <a:rPr lang="de-DE" sz="1800" dirty="0">
                          <a:effectLst/>
                        </a:rPr>
                        <a:t> (2015a: 360)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97395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0FEA42A-ED57-4C34-9DF5-53A62D9748EB}"/>
              </a:ext>
            </a:extLst>
          </p:cNvPr>
          <p:cNvSpPr txBox="1"/>
          <p:nvPr/>
        </p:nvSpPr>
        <p:spPr>
          <a:xfrm>
            <a:off x="291548" y="951857"/>
            <a:ext cx="1207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água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bebidas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sangue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areia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39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B6DCC55-1C2E-4A17-A6C6-8F702B2A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" y="30732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C7406C-F929-4034-AA79-25E3CE5B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231" y="285866"/>
            <a:ext cx="4303343" cy="52723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Forma </a:t>
            </a:r>
            <a:r>
              <a:rPr lang="en-US" sz="3200" b="1" dirty="0" err="1">
                <a:solidFill>
                  <a:schemeClr val="bg1"/>
                </a:solidFill>
              </a:rPr>
              <a:t>em</a:t>
            </a:r>
            <a:r>
              <a:rPr lang="en-US" sz="3200" b="1" dirty="0">
                <a:solidFill>
                  <a:schemeClr val="bg1"/>
                </a:solidFill>
              </a:rPr>
              <a:t> Joola </a:t>
            </a:r>
            <a:r>
              <a:rPr lang="en-US" sz="3200" b="1" dirty="0" err="1">
                <a:solidFill>
                  <a:schemeClr val="bg1"/>
                </a:solidFill>
              </a:rPr>
              <a:t>Eegimaa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E572DA2-F692-4CBB-8F22-EC4A6D4FE0E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17798" y="4121129"/>
          <a:ext cx="6697553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4023">
                  <a:extLst>
                    <a:ext uri="{9D8B030D-6E8A-4147-A177-3AD203B41FA5}">
                      <a16:colId xmlns:a16="http://schemas.microsoft.com/office/drawing/2014/main" val="1934288414"/>
                    </a:ext>
                  </a:extLst>
                </a:gridCol>
                <a:gridCol w="2048428">
                  <a:extLst>
                    <a:ext uri="{9D8B030D-6E8A-4147-A177-3AD203B41FA5}">
                      <a16:colId xmlns:a16="http://schemas.microsoft.com/office/drawing/2014/main" val="3257138845"/>
                    </a:ext>
                  </a:extLst>
                </a:gridCol>
                <a:gridCol w="1672551">
                  <a:extLst>
                    <a:ext uri="{9D8B030D-6E8A-4147-A177-3AD203B41FA5}">
                      <a16:colId xmlns:a16="http://schemas.microsoft.com/office/drawing/2014/main" val="3685128844"/>
                    </a:ext>
                  </a:extLst>
                </a:gridCol>
                <a:gridCol w="1672551">
                  <a:extLst>
                    <a:ext uri="{9D8B030D-6E8A-4147-A177-3AD203B41FA5}">
                      <a16:colId xmlns:a16="http://schemas.microsoft.com/office/drawing/2014/main" val="29223542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NC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Semantic</a:t>
                      </a:r>
                      <a:r>
                        <a:rPr lang="de-DE" sz="1800" b="1" dirty="0">
                          <a:effectLst/>
                        </a:rPr>
                        <a:t> </a:t>
                      </a:r>
                      <a:r>
                        <a:rPr lang="de-DE" sz="1800" b="1" dirty="0" err="1">
                          <a:effectLst/>
                        </a:rPr>
                        <a:t>parameter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Example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Gloss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7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</a:rPr>
                        <a:t>u-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flatness (plural)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</a:rPr>
                        <a:t>u-</a:t>
                      </a:r>
                      <a:r>
                        <a:rPr lang="de-DE" sz="1800" i="1" dirty="0" err="1">
                          <a:effectLst/>
                        </a:rPr>
                        <a:t>giŋ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‘</a:t>
                      </a:r>
                      <a:r>
                        <a:rPr lang="de-DE" sz="1800" dirty="0" err="1">
                          <a:effectLst/>
                        </a:rPr>
                        <a:t>chests</a:t>
                      </a:r>
                      <a:r>
                        <a:rPr lang="en-GB" sz="1800" dirty="0">
                          <a:effectLst/>
                        </a:rPr>
                        <a:t>’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57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gu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roundness (plural)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gu-nnu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‘</a:t>
                      </a:r>
                      <a:r>
                        <a:rPr lang="de-DE" sz="1800">
                          <a:effectLst/>
                        </a:rPr>
                        <a:t>ears</a:t>
                      </a:r>
                      <a:r>
                        <a:rPr lang="en-GB" sz="1800">
                          <a:effectLst/>
                        </a:rPr>
                        <a:t>’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333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fu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roundness</a:t>
                      </a:r>
                      <a:r>
                        <a:rPr lang="de-DE" sz="1800" dirty="0">
                          <a:effectLst/>
                        </a:rPr>
                        <a:t>, </a:t>
                      </a:r>
                      <a:r>
                        <a:rPr lang="de-DE" sz="1800" dirty="0" err="1">
                          <a:effectLst/>
                        </a:rPr>
                        <a:t>thickness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fu-baloŋ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‘</a:t>
                      </a:r>
                      <a:r>
                        <a:rPr lang="de-DE" sz="1800">
                          <a:effectLst/>
                        </a:rPr>
                        <a:t>football</a:t>
                      </a:r>
                      <a:r>
                        <a:rPr lang="en-GB" sz="1800">
                          <a:effectLst/>
                        </a:rPr>
                        <a:t>’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663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fu-lac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‘</a:t>
                      </a:r>
                      <a:r>
                        <a:rPr lang="de-DE" sz="1800" dirty="0" err="1">
                          <a:effectLst/>
                        </a:rPr>
                        <a:t>shark</a:t>
                      </a:r>
                      <a:r>
                        <a:rPr lang="en-GB" sz="1800" dirty="0">
                          <a:effectLst/>
                        </a:rPr>
                        <a:t>’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7327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ga</a:t>
                      </a:r>
                      <a:r>
                        <a:rPr lang="de-DE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flat, thin, wide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ga-ppex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‘</a:t>
                      </a:r>
                      <a:r>
                        <a:rPr lang="de-DE" sz="1800">
                          <a:effectLst/>
                        </a:rPr>
                        <a:t>mat</a:t>
                      </a:r>
                      <a:r>
                        <a:rPr lang="en-GB" sz="1800">
                          <a:effectLst/>
                        </a:rPr>
                        <a:t>’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263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</a:rPr>
                        <a:t>ga-felej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‘</a:t>
                      </a:r>
                      <a:r>
                        <a:rPr lang="de-DE" sz="1800" dirty="0">
                          <a:effectLst/>
                        </a:rPr>
                        <a:t>type </a:t>
                      </a:r>
                      <a:r>
                        <a:rPr lang="de-DE" sz="1800" dirty="0" err="1">
                          <a:effectLst/>
                        </a:rPr>
                        <a:t>of</a:t>
                      </a:r>
                      <a:r>
                        <a:rPr lang="de-DE" sz="1800" dirty="0">
                          <a:effectLst/>
                        </a:rPr>
                        <a:t> flat </a:t>
                      </a:r>
                      <a:r>
                        <a:rPr lang="de-DE" sz="1800" dirty="0" err="1">
                          <a:effectLst/>
                        </a:rPr>
                        <a:t>fish</a:t>
                      </a:r>
                      <a:r>
                        <a:rPr lang="en-GB" sz="1800" dirty="0">
                          <a:effectLst/>
                        </a:rPr>
                        <a:t>’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08760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6B95E4-E4E0-4376-8590-6DA806553F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7798" y="1386143"/>
          <a:ext cx="6421440" cy="2468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7018">
                  <a:extLst>
                    <a:ext uri="{9D8B030D-6E8A-4147-A177-3AD203B41FA5}">
                      <a16:colId xmlns:a16="http://schemas.microsoft.com/office/drawing/2014/main" val="2864717782"/>
                    </a:ext>
                  </a:extLst>
                </a:gridCol>
                <a:gridCol w="1825828">
                  <a:extLst>
                    <a:ext uri="{9D8B030D-6E8A-4147-A177-3AD203B41FA5}">
                      <a16:colId xmlns:a16="http://schemas.microsoft.com/office/drawing/2014/main" val="377100111"/>
                    </a:ext>
                  </a:extLst>
                </a:gridCol>
                <a:gridCol w="1342798">
                  <a:extLst>
                    <a:ext uri="{9D8B030D-6E8A-4147-A177-3AD203B41FA5}">
                      <a16:colId xmlns:a16="http://schemas.microsoft.com/office/drawing/2014/main" val="2108086043"/>
                    </a:ext>
                  </a:extLst>
                </a:gridCol>
                <a:gridCol w="1945796">
                  <a:extLst>
                    <a:ext uri="{9D8B030D-6E8A-4147-A177-3AD203B41FA5}">
                      <a16:colId xmlns:a16="http://schemas.microsoft.com/office/drawing/2014/main" val="214987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NC paradigm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Number of birds in paradigm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Percentage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Class semantics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30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e-/</a:t>
                      </a:r>
                      <a:r>
                        <a:rPr lang="en-GB" sz="1800" i="1" dirty="0" err="1">
                          <a:effectLst/>
                        </a:rPr>
                        <a:t>su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24%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mixed sizes and shapes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99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fu</a:t>
                      </a:r>
                      <a:r>
                        <a:rPr lang="en-GB" sz="1800" i="1" dirty="0">
                          <a:effectLst/>
                        </a:rPr>
                        <a:t>-/</a:t>
                      </a:r>
                      <a:r>
                        <a:rPr lang="en-GB" sz="1800" i="1" dirty="0" err="1">
                          <a:effectLst/>
                        </a:rPr>
                        <a:t>gu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17.3%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round birds, edible birds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3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ga</a:t>
                      </a:r>
                      <a:r>
                        <a:rPr lang="en-GB" sz="1800" i="1" dirty="0">
                          <a:effectLst/>
                        </a:rPr>
                        <a:t>-/u-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30.7%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large birds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3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ju</a:t>
                      </a:r>
                      <a:r>
                        <a:rPr lang="en-GB" sz="1800" i="1" dirty="0">
                          <a:effectLst/>
                        </a:rPr>
                        <a:t>-/mu-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28%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small birds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30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Total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2361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E04F759-0DBA-4436-8EC0-A0A5DDEF3EA8}"/>
              </a:ext>
            </a:extLst>
          </p:cNvPr>
          <p:cNvSpPr txBox="1"/>
          <p:nvPr/>
        </p:nvSpPr>
        <p:spPr>
          <a:xfrm>
            <a:off x="410819" y="6489031"/>
            <a:ext cx="126348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Sagna</a:t>
            </a:r>
            <a:r>
              <a:rPr lang="en-US" dirty="0">
                <a:solidFill>
                  <a:schemeClr val="bg1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30221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C2F4B71-E37D-4F95-9052-8296A6587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" y="0"/>
            <a:ext cx="912908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288AAD-BD7C-46BD-BE02-41E21B68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46" y="109551"/>
            <a:ext cx="4022863" cy="74834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raizes</a:t>
            </a:r>
            <a:r>
              <a:rPr lang="en-US" b="1" dirty="0">
                <a:solidFill>
                  <a:schemeClr val="bg1"/>
                </a:solidFill>
              </a:rPr>
              <a:t> e classes...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30EA388-6205-43A5-92DF-19B6DD12E6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71135" y="1573666"/>
          <a:ext cx="4972866" cy="408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377">
                  <a:extLst>
                    <a:ext uri="{9D8B030D-6E8A-4147-A177-3AD203B41FA5}">
                      <a16:colId xmlns:a16="http://schemas.microsoft.com/office/drawing/2014/main" val="2980800253"/>
                    </a:ext>
                  </a:extLst>
                </a:gridCol>
                <a:gridCol w="797333">
                  <a:extLst>
                    <a:ext uri="{9D8B030D-6E8A-4147-A177-3AD203B41FA5}">
                      <a16:colId xmlns:a16="http://schemas.microsoft.com/office/drawing/2014/main" val="1342160662"/>
                    </a:ext>
                  </a:extLst>
                </a:gridCol>
                <a:gridCol w="1256884">
                  <a:extLst>
                    <a:ext uri="{9D8B030D-6E8A-4147-A177-3AD203B41FA5}">
                      <a16:colId xmlns:a16="http://schemas.microsoft.com/office/drawing/2014/main" val="1322317291"/>
                    </a:ext>
                  </a:extLst>
                </a:gridCol>
                <a:gridCol w="1759272">
                  <a:extLst>
                    <a:ext uri="{9D8B030D-6E8A-4147-A177-3AD203B41FA5}">
                      <a16:colId xmlns:a16="http://schemas.microsoft.com/office/drawing/2014/main" val="2449169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raiz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dominio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semântico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associado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5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-/</a:t>
                      </a:r>
                      <a:r>
                        <a:rPr lang="en-GB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-/di-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‘fruit’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only fruits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92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-/</a:t>
                      </a:r>
                      <a:r>
                        <a:rPr lang="en-GB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mun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‘tree’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mostly trees and wooden objects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98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a-/bi-</a:t>
                      </a:r>
                      <a:endParaRPr lang="en-US" sz="1800" b="0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‘insect’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only insects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94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ran-/ñan-</a:t>
                      </a:r>
                      <a:endParaRPr lang="en-US" sz="1800" b="0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‘bad person’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amphibians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38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ta-/ñan-</a:t>
                      </a:r>
                      <a:endParaRPr lang="en-US" sz="1800" b="0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‘bird’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cloth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57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kun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‘palm wine’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57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gu-</a:t>
                      </a:r>
                      <a:endParaRPr lang="en-US" sz="1800" b="0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‘thing’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miscellaneous, hard objects, small objects, long objects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09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‘grass/organic material’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leaves, agricultural activities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384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8A2ED91-9C09-4962-A548-D92E2448D9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9066" y="1597196"/>
          <a:ext cx="3509943" cy="2070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4252">
                  <a:extLst>
                    <a:ext uri="{9D8B030D-6E8A-4147-A177-3AD203B41FA5}">
                      <a16:colId xmlns:a16="http://schemas.microsoft.com/office/drawing/2014/main" val="763981806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37984282"/>
                    </a:ext>
                  </a:extLst>
                </a:gridCol>
                <a:gridCol w="1546822">
                  <a:extLst>
                    <a:ext uri="{9D8B030D-6E8A-4147-A177-3AD203B41FA5}">
                      <a16:colId xmlns:a16="http://schemas.microsoft.com/office/drawing/2014/main" val="2310661116"/>
                    </a:ext>
                  </a:extLst>
                </a:gridCol>
              </a:tblGrid>
              <a:tr h="2828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raiz</a:t>
                      </a:r>
                      <a:endParaRPr lang="en-US" sz="2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89871"/>
                  </a:ext>
                </a:extLst>
              </a:tr>
              <a:tr h="2165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u-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 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/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ñan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effectLst/>
                          <a:latin typeface="+mj-lt"/>
                        </a:rPr>
                        <a:t>liin</a:t>
                      </a:r>
                      <a:endParaRPr lang="en-US" sz="24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tecedor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83479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sin-/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ñan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teia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de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aranha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77486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a-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/bi-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aranha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98719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ta-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/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ja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tecido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350703"/>
                  </a:ext>
                </a:extLst>
              </a:tr>
              <a:tr h="2165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+mj-lt"/>
                        </a:rPr>
                        <a:t>bu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10764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ran-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7543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1960052D-7209-47B1-B996-DD8E0A1D05B7}"/>
              </a:ext>
            </a:extLst>
          </p:cNvPr>
          <p:cNvSpPr txBox="1"/>
          <p:nvPr/>
        </p:nvSpPr>
        <p:spPr>
          <a:xfrm>
            <a:off x="327698" y="4524106"/>
            <a:ext cx="350994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Onde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semantica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flexão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derivação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composição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raizes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são</a:t>
            </a:r>
            <a:r>
              <a:rPr lang="en-US" dirty="0">
                <a:solidFill>
                  <a:schemeClr val="bg1"/>
                </a:solidFill>
              </a:rPr>
              <a:t> sub-</a:t>
            </a:r>
            <a:r>
              <a:rPr lang="en-US" dirty="0" err="1">
                <a:solidFill>
                  <a:schemeClr val="bg1"/>
                </a:solidFill>
              </a:rPr>
              <a:t>especificadas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semanticamente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7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98A4D70-5F78-4124-8C4F-09111CBDF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C66C8BD-EBB2-48B8-8AB3-0848F46950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7173" y="1038970"/>
          <a:ext cx="7053158" cy="2773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0410">
                  <a:extLst>
                    <a:ext uri="{9D8B030D-6E8A-4147-A177-3AD203B41FA5}">
                      <a16:colId xmlns:a16="http://schemas.microsoft.com/office/drawing/2014/main" val="54963587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865117505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313508816"/>
                    </a:ext>
                  </a:extLst>
                </a:gridCol>
                <a:gridCol w="4028661">
                  <a:extLst>
                    <a:ext uri="{9D8B030D-6E8A-4147-A177-3AD203B41FA5}">
                      <a16:colId xmlns:a16="http://schemas.microsoft.com/office/drawing/2014/main" val="2981268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singular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plural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coletivo</a:t>
                      </a:r>
                      <a:endParaRPr lang="en-US" sz="2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semântica</a:t>
                      </a: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(no campo </a:t>
                      </a:r>
                      <a:r>
                        <a:rPr lang="en-US" sz="20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botânico</a:t>
                      </a: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85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bu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i-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di-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edible fruits from trees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97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bu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i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ba-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tubers/ground growing fruits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43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gu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ha-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ba-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kernels, hard inedible fruits, low plants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940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gu-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ha-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ja-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small plants, grasses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29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si-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mun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(</a:t>
                      </a:r>
                      <a:r>
                        <a:rPr lang="en-GB" sz="1800" i="1" dirty="0" err="1">
                          <a:effectLst/>
                        </a:rPr>
                        <a:t>ja</a:t>
                      </a:r>
                      <a:r>
                        <a:rPr lang="en-GB" sz="1800" i="1" dirty="0">
                          <a:effectLst/>
                        </a:rPr>
                        <a:t>-)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tree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sin-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ñan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 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fibre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2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 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 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ti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resin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0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 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 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ja</a:t>
                      </a:r>
                      <a:r>
                        <a:rPr lang="en-GB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leaves/roots/wood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57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 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effectLst/>
                        </a:rPr>
                        <a:t> 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ba</a:t>
                      </a:r>
                      <a:r>
                        <a:rPr lang="en-GB" sz="1800" i="1" dirty="0">
                          <a:effectLst/>
                        </a:rPr>
                        <a:t>-/</a:t>
                      </a:r>
                      <a:r>
                        <a:rPr lang="en-GB" sz="1800" i="1" dirty="0" err="1">
                          <a:effectLst/>
                        </a:rPr>
                        <a:t>ja</a:t>
                      </a:r>
                      <a:r>
                        <a:rPr lang="en-GB" sz="1800" i="1" dirty="0">
                          <a:effectLst/>
                        </a:rPr>
                        <a:t>- </a:t>
                      </a:r>
                      <a:r>
                        <a:rPr lang="en-US" sz="1800" i="1" dirty="0">
                          <a:effectLst/>
                        </a:rPr>
                        <a:t>(+ŋ)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group of trees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1408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AF03142-EC2E-4E26-B935-14275CECB866}"/>
              </a:ext>
            </a:extLst>
          </p:cNvPr>
          <p:cNvGraphicFramePr>
            <a:graphicFrameLocks noGrp="1"/>
          </p:cNvGraphicFramePr>
          <p:nvPr/>
        </p:nvGraphicFramePr>
        <p:xfrm>
          <a:off x="1545966" y="4179734"/>
          <a:ext cx="6075571" cy="2468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2466">
                  <a:extLst>
                    <a:ext uri="{9D8B030D-6E8A-4147-A177-3AD203B41FA5}">
                      <a16:colId xmlns:a16="http://schemas.microsoft.com/office/drawing/2014/main" val="2994912032"/>
                    </a:ext>
                  </a:extLst>
                </a:gridCol>
                <a:gridCol w="775062">
                  <a:extLst>
                    <a:ext uri="{9D8B030D-6E8A-4147-A177-3AD203B41FA5}">
                      <a16:colId xmlns:a16="http://schemas.microsoft.com/office/drawing/2014/main" val="2224669566"/>
                    </a:ext>
                  </a:extLst>
                </a:gridCol>
                <a:gridCol w="1163504">
                  <a:extLst>
                    <a:ext uri="{9D8B030D-6E8A-4147-A177-3AD203B41FA5}">
                      <a16:colId xmlns:a16="http://schemas.microsoft.com/office/drawing/2014/main" val="3820623195"/>
                    </a:ext>
                  </a:extLst>
                </a:gridCol>
                <a:gridCol w="2714539">
                  <a:extLst>
                    <a:ext uri="{9D8B030D-6E8A-4147-A177-3AD203B41FA5}">
                      <a16:colId xmlns:a16="http://schemas.microsoft.com/office/drawing/2014/main" val="3887284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NC paradigm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Root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Plural suffix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Gloss </a:t>
                      </a:r>
                      <a:endParaRPr lang="en-US" sz="1800" b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si</a:t>
                      </a:r>
                      <a:r>
                        <a:rPr lang="en-GB" sz="1800" i="1" dirty="0">
                          <a:effectLst/>
                        </a:rPr>
                        <a:t>-/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mun</a:t>
                      </a:r>
                      <a:r>
                        <a:rPr lang="fr-FR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rac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/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‘</a:t>
                      </a:r>
                      <a:r>
                        <a:rPr lang="fr-FR" sz="1800" dirty="0">
                          <a:effectLst/>
                        </a:rPr>
                        <a:t>mangrove plant’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82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effectLst/>
                        </a:rPr>
                        <a:t>gu-/ ha-/ ba-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‘mangrove fruit’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8889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</a:rPr>
                        <a:t>bu-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‘mangrove bush’ 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6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ja</a:t>
                      </a:r>
                      <a:r>
                        <a:rPr lang="fr-FR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‘(sticks of) mangrove wood’</a:t>
                      </a:r>
                      <a:endParaRPr lang="en-US" sz="180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18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ba</a:t>
                      </a:r>
                      <a:r>
                        <a:rPr lang="fr-FR" sz="1800" i="1" dirty="0">
                          <a:effectLst/>
                        </a:rPr>
                        <a:t>-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</a:rPr>
                        <a:t>-</a:t>
                      </a:r>
                      <a:r>
                        <a:rPr lang="fr-FR" sz="1800" i="1" dirty="0" err="1">
                          <a:effectLst/>
                        </a:rPr>
                        <a:t>aŋ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‘mangrove </a:t>
                      </a:r>
                      <a:r>
                        <a:rPr lang="fr-FR" sz="1800" dirty="0" err="1">
                          <a:effectLst/>
                        </a:rPr>
                        <a:t>grove</a:t>
                      </a:r>
                      <a:r>
                        <a:rPr lang="fr-FR" sz="1800" dirty="0">
                          <a:effectLst/>
                        </a:rPr>
                        <a:t>’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35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>
                          <a:effectLst/>
                        </a:rPr>
                        <a:t>ja-</a:t>
                      </a:r>
                      <a:endParaRPr lang="en-US" sz="1800" i="1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</a:rPr>
                        <a:t>-</a:t>
                      </a:r>
                      <a:r>
                        <a:rPr lang="fr-FR" sz="1800" i="1" dirty="0" err="1">
                          <a:effectLst/>
                        </a:rPr>
                        <a:t>aŋ</a:t>
                      </a:r>
                      <a:endParaRPr lang="en-US" sz="1800" i="1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‘grove of little mangrove trees’</a:t>
                      </a:r>
                      <a:endParaRPr lang="en-US" sz="1800" dirty="0">
                        <a:effectLst/>
                        <a:latin typeface="Doulos SIL" panose="0200050007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63848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CBF0215A-16B2-4D2D-9BA0-0240D661F1C1}"/>
              </a:ext>
            </a:extLst>
          </p:cNvPr>
          <p:cNvSpPr txBox="1"/>
          <p:nvPr/>
        </p:nvSpPr>
        <p:spPr>
          <a:xfrm>
            <a:off x="2586392" y="179741"/>
            <a:ext cx="3971215" cy="461665"/>
          </a:xfrm>
          <a:prstGeom prst="rect">
            <a:avLst/>
          </a:prstGeom>
          <a:solidFill>
            <a:srgbClr val="F117B8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Derivação</a:t>
            </a:r>
            <a:r>
              <a:rPr lang="en-US" sz="2400" b="1" dirty="0">
                <a:solidFill>
                  <a:srgbClr val="00B0F0"/>
                </a:solidFill>
              </a:rPr>
              <a:t> no campo </a:t>
            </a:r>
            <a:r>
              <a:rPr lang="en-US" sz="2400" b="1" dirty="0" err="1">
                <a:solidFill>
                  <a:srgbClr val="00B0F0"/>
                </a:solidFill>
              </a:rPr>
              <a:t>botânico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0E38DD-6264-4369-9851-7A255B436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492C31-1CFF-47BD-B634-D13FB424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16" y="528899"/>
            <a:ext cx="6577368" cy="7554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-/</a:t>
            </a:r>
            <a:r>
              <a:rPr lang="en-US" dirty="0" err="1"/>
              <a:t>mun</a:t>
            </a:r>
            <a:r>
              <a:rPr lang="en-US" dirty="0"/>
              <a:t>-: </a:t>
            </a:r>
            <a:r>
              <a:rPr lang="en-US" dirty="0" err="1"/>
              <a:t>árvores</a:t>
            </a:r>
            <a:r>
              <a:rPr lang="en-US" dirty="0"/>
              <a:t> e…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9AE2350-7DDE-4616-9446-00E574FFFD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53300" y="2262683"/>
          <a:ext cx="6837400" cy="34747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395089">
                  <a:extLst>
                    <a:ext uri="{9D8B030D-6E8A-4147-A177-3AD203B41FA5}">
                      <a16:colId xmlns:a16="http://schemas.microsoft.com/office/drawing/2014/main" val="304888515"/>
                    </a:ext>
                  </a:extLst>
                </a:gridCol>
                <a:gridCol w="1295440">
                  <a:extLst>
                    <a:ext uri="{9D8B030D-6E8A-4147-A177-3AD203B41FA5}">
                      <a16:colId xmlns:a16="http://schemas.microsoft.com/office/drawing/2014/main" val="2066461043"/>
                    </a:ext>
                  </a:extLst>
                </a:gridCol>
                <a:gridCol w="1684895">
                  <a:extLst>
                    <a:ext uri="{9D8B030D-6E8A-4147-A177-3AD203B41FA5}">
                      <a16:colId xmlns:a16="http://schemas.microsoft.com/office/drawing/2014/main" val="1159971732"/>
                    </a:ext>
                  </a:extLst>
                </a:gridCol>
                <a:gridCol w="2461976">
                  <a:extLst>
                    <a:ext uri="{9D8B030D-6E8A-4147-A177-3AD203B41FA5}">
                      <a16:colId xmlns:a16="http://schemas.microsoft.com/office/drawing/2014/main" val="233376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Singular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Plural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Gloss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Tree connection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2202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si-deex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mun-deex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‘wooden plate’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made of wood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87108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si</a:t>
                      </a:r>
                      <a:r>
                        <a:rPr lang="en-GB" sz="1800" b="1" i="1" dirty="0">
                          <a:effectLst/>
                        </a:rPr>
                        <a:t>-run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mu’-run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‘shrine’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created around tree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01274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>
                          <a:effectLst/>
                        </a:rPr>
                        <a:t>sim-(?)bën</a:t>
                      </a:r>
                      <a:endParaRPr lang="en-US" sz="18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>
                          <a:effectLst/>
                        </a:rPr>
                        <a:t>mum-bën</a:t>
                      </a:r>
                      <a:endParaRPr lang="en-US" sz="18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‘house shrine’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analogy to si-run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72922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si-lód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mu’-</a:t>
                      </a:r>
                      <a:r>
                        <a:rPr lang="en-GB" sz="1800" b="1" i="1" dirty="0" err="1">
                          <a:effectLst/>
                        </a:rPr>
                        <a:t>lód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‘wall’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85193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si</a:t>
                      </a:r>
                      <a:r>
                        <a:rPr lang="en-GB" sz="1800" b="1" i="1" dirty="0">
                          <a:effectLst/>
                        </a:rPr>
                        <a:t>-let 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mu’-let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‘trap’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made of wood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25407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>
                          <a:effectLst/>
                        </a:rPr>
                        <a:t>si-sook</a:t>
                      </a:r>
                      <a:endParaRPr lang="en-US" sz="18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>
                          <a:effectLst/>
                        </a:rPr>
                        <a:t>mu’-sook</a:t>
                      </a:r>
                      <a:endParaRPr lang="en-US" sz="18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‘fish trap’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made of wood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934492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si-déén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mun-déén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‘boat’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made of wood, polysem ‘kapok tree’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0937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 err="1">
                          <a:effectLst/>
                        </a:rPr>
                        <a:t>si-han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mu’-</a:t>
                      </a:r>
                      <a:r>
                        <a:rPr lang="en-GB" sz="1800" b="1" i="1" dirty="0" err="1">
                          <a:effectLst/>
                        </a:rPr>
                        <a:t>han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medicine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made of trees and plants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1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8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3DF9EA2-018C-46BB-8F6E-ACBCA854F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5F1EBEC-CC76-42EC-8A00-1591732189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7969" y="3766668"/>
          <a:ext cx="1081597" cy="274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1597">
                  <a:extLst>
                    <a:ext uri="{9D8B030D-6E8A-4147-A177-3AD203B41FA5}">
                      <a16:colId xmlns:a16="http://schemas.microsoft.com/office/drawing/2014/main" val="3985151957"/>
                    </a:ext>
                  </a:extLst>
                </a:gridCol>
              </a:tblGrid>
              <a:tr h="2254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lugar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62286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A909351-264E-471C-848D-83A268037809}"/>
              </a:ext>
            </a:extLst>
          </p:cNvPr>
          <p:cNvGraphicFramePr>
            <a:graphicFrameLocks noGrp="1"/>
          </p:cNvGraphicFramePr>
          <p:nvPr/>
        </p:nvGraphicFramePr>
        <p:xfrm>
          <a:off x="1137969" y="1026805"/>
          <a:ext cx="1393192" cy="274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3192">
                  <a:extLst>
                    <a:ext uri="{9D8B030D-6E8A-4147-A177-3AD203B41FA5}">
                      <a16:colId xmlns:a16="http://schemas.microsoft.com/office/drawing/2014/main" val="2954678430"/>
                    </a:ext>
                  </a:extLst>
                </a:gridCol>
              </a:tblGrid>
              <a:tr h="2652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actor/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pessoa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77163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D4D2585F-1499-409F-B688-5CD9478DD14D}"/>
              </a:ext>
            </a:extLst>
          </p:cNvPr>
          <p:cNvGraphicFramePr>
            <a:graphicFrameLocks noGrp="1"/>
          </p:cNvGraphicFramePr>
          <p:nvPr/>
        </p:nvGraphicFramePr>
        <p:xfrm>
          <a:off x="1137969" y="2620503"/>
          <a:ext cx="1393192" cy="274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3192">
                  <a:extLst>
                    <a:ext uri="{9D8B030D-6E8A-4147-A177-3AD203B41FA5}">
                      <a16:colId xmlns:a16="http://schemas.microsoft.com/office/drawing/2014/main" val="1568277442"/>
                    </a:ext>
                  </a:extLst>
                </a:gridCol>
              </a:tblGrid>
              <a:tr h="2254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+mj-lt"/>
                        </a:rPr>
                        <a:t>instrument</a:t>
                      </a:r>
                      <a:r>
                        <a:rPr lang="en-US" sz="1800" b="1" dirty="0">
                          <a:effectLst/>
                          <a:latin typeface="+mj-lt"/>
                        </a:rPr>
                        <a:t>o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23476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3FC6499-D6B2-4F32-82AD-879744EBB239}"/>
              </a:ext>
            </a:extLst>
          </p:cNvPr>
          <p:cNvGraphicFramePr>
            <a:graphicFrameLocks noGrp="1"/>
          </p:cNvGraphicFramePr>
          <p:nvPr/>
        </p:nvGraphicFramePr>
        <p:xfrm>
          <a:off x="1137969" y="5089617"/>
          <a:ext cx="1338706" cy="274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8706">
                  <a:extLst>
                    <a:ext uri="{9D8B030D-6E8A-4147-A177-3AD203B41FA5}">
                      <a16:colId xmlns:a16="http://schemas.microsoft.com/office/drawing/2014/main" val="855551460"/>
                    </a:ext>
                  </a:extLst>
                </a:gridCol>
              </a:tblGrid>
              <a:tr h="2254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propriedades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38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541491C-0E45-4842-9D6E-1DCE8D7EBCDC}"/>
              </a:ext>
            </a:extLst>
          </p:cNvPr>
          <p:cNvGraphicFramePr>
            <a:graphicFrameLocks noGrp="1"/>
          </p:cNvGraphicFramePr>
          <p:nvPr/>
        </p:nvGraphicFramePr>
        <p:xfrm>
          <a:off x="2941978" y="1026805"/>
          <a:ext cx="4505737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5793">
                  <a:extLst>
                    <a:ext uri="{9D8B030D-6E8A-4147-A177-3AD203B41FA5}">
                      <a16:colId xmlns:a16="http://schemas.microsoft.com/office/drawing/2014/main" val="7965885"/>
                    </a:ext>
                  </a:extLst>
                </a:gridCol>
                <a:gridCol w="2729944">
                  <a:extLst>
                    <a:ext uri="{9D8B030D-6E8A-4147-A177-3AD203B41FA5}">
                      <a16:colId xmlns:a16="http://schemas.microsoft.com/office/drawing/2014/main" val="590100783"/>
                    </a:ext>
                  </a:extLst>
                </a:gridCol>
              </a:tblGrid>
              <a:tr h="4508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>
                          <a:effectLst/>
                          <a:latin typeface="+mj-lt"/>
                        </a:rPr>
                        <a:t>hup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decantar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800" b="1" i="1" dirty="0">
                          <a:effectLst/>
                          <a:latin typeface="+mj-lt"/>
                        </a:rPr>
                        <a:t>u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hup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/ </a:t>
                      </a:r>
                      <a:r>
                        <a:rPr lang="en-GB" sz="1800" b="1" i="1" dirty="0" err="1">
                          <a:effectLst/>
                          <a:latin typeface="+mj-lt"/>
                        </a:rPr>
                        <a:t>ñan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-hup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 </a:t>
                      </a:r>
                      <a:endParaRPr lang="en-US" sz="1800" i="1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decantador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es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30831"/>
                  </a:ext>
                </a:extLst>
              </a:tr>
              <a:tr h="4508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  <a:latin typeface="+mj-lt"/>
                        </a:rPr>
                        <a:t>def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ser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velho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+mj-lt"/>
                        </a:rPr>
                        <a:t>ji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-def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/ </a:t>
                      </a:r>
                      <a:r>
                        <a:rPr lang="en-GB" sz="1800" b="1" i="1" dirty="0">
                          <a:effectLst/>
                          <a:latin typeface="+mj-lt"/>
                        </a:rPr>
                        <a:t>ji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-def-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eŋ</a:t>
                      </a:r>
                      <a:endParaRPr lang="en-US" sz="1800" i="1" dirty="0">
                        <a:effectLst/>
                        <a:latin typeface="+mj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pessoa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/s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velha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/s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49889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8A62829F-718C-4CBA-A1AE-9FBFBAF6875B}"/>
              </a:ext>
            </a:extLst>
          </p:cNvPr>
          <p:cNvGraphicFramePr>
            <a:graphicFrameLocks noGrp="1"/>
          </p:cNvGraphicFramePr>
          <p:nvPr/>
        </p:nvGraphicFramePr>
        <p:xfrm>
          <a:off x="2941979" y="2546521"/>
          <a:ext cx="4505738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9044">
                  <a:extLst>
                    <a:ext uri="{9D8B030D-6E8A-4147-A177-3AD203B41FA5}">
                      <a16:colId xmlns:a16="http://schemas.microsoft.com/office/drawing/2014/main" val="4274087830"/>
                    </a:ext>
                  </a:extLst>
                </a:gridCol>
                <a:gridCol w="2716694">
                  <a:extLst>
                    <a:ext uri="{9D8B030D-6E8A-4147-A177-3AD203B41FA5}">
                      <a16:colId xmlns:a16="http://schemas.microsoft.com/office/drawing/2014/main" val="2880553497"/>
                    </a:ext>
                  </a:extLst>
                </a:gridCol>
              </a:tblGrid>
              <a:tr h="4508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  <a:latin typeface="+mj-lt"/>
                        </a:rPr>
                        <a:t>laŋk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‘r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emar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dirty="0" err="1">
                          <a:effectLst/>
                          <a:latin typeface="+mj-lt"/>
                        </a:rPr>
                        <a:t>gu</a:t>
                      </a:r>
                      <a:r>
                        <a:rPr lang="de-DE" sz="1800" i="1" dirty="0">
                          <a:effectLst/>
                          <a:latin typeface="+mj-lt"/>
                        </a:rPr>
                        <a:t>-</a:t>
                      </a:r>
                      <a:r>
                        <a:rPr lang="de-DE" sz="1800" i="1" dirty="0" err="1">
                          <a:effectLst/>
                          <a:latin typeface="+mj-lt"/>
                        </a:rPr>
                        <a:t>laŋk</a:t>
                      </a:r>
                      <a:r>
                        <a:rPr lang="de-DE" sz="1800" i="1" dirty="0">
                          <a:effectLst/>
                          <a:latin typeface="+mj-lt"/>
                        </a:rPr>
                        <a:t>-um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/ </a:t>
                      </a:r>
                      <a:r>
                        <a:rPr lang="de-DE" sz="1800" b="1" i="1" dirty="0">
                          <a:effectLst/>
                          <a:latin typeface="+mj-lt"/>
                        </a:rPr>
                        <a:t>ha</a:t>
                      </a:r>
                      <a:r>
                        <a:rPr lang="de-DE" sz="1800" i="1" dirty="0">
                          <a:effectLst/>
                          <a:latin typeface="+mj-lt"/>
                        </a:rPr>
                        <a:t>-</a:t>
                      </a:r>
                      <a:r>
                        <a:rPr lang="de-DE" sz="1800" i="1" dirty="0" err="1">
                          <a:effectLst/>
                          <a:latin typeface="+mj-lt"/>
                        </a:rPr>
                        <a:t>laŋk</a:t>
                      </a:r>
                      <a:r>
                        <a:rPr lang="de-DE" sz="1800" i="1" dirty="0">
                          <a:effectLst/>
                          <a:latin typeface="+mj-lt"/>
                        </a:rPr>
                        <a:t>-um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remo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/s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’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2698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44EF006-ACE1-48B7-AB27-2F5A0155ED78}"/>
              </a:ext>
            </a:extLst>
          </p:cNvPr>
          <p:cNvGraphicFramePr>
            <a:graphicFrameLocks noGrp="1"/>
          </p:cNvGraphicFramePr>
          <p:nvPr/>
        </p:nvGraphicFramePr>
        <p:xfrm>
          <a:off x="2941978" y="3538123"/>
          <a:ext cx="4505739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9045">
                  <a:extLst>
                    <a:ext uri="{9D8B030D-6E8A-4147-A177-3AD203B41FA5}">
                      <a16:colId xmlns:a16="http://schemas.microsoft.com/office/drawing/2014/main" val="3129131185"/>
                    </a:ext>
                  </a:extLst>
                </a:gridCol>
                <a:gridCol w="2716694">
                  <a:extLst>
                    <a:ext uri="{9D8B030D-6E8A-4147-A177-3AD203B41FA5}">
                      <a16:colId xmlns:a16="http://schemas.microsoft.com/office/drawing/2014/main" val="938683778"/>
                    </a:ext>
                  </a:extLst>
                </a:gridCol>
              </a:tblGrid>
              <a:tr h="4508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  <a:latin typeface="+mj-lt"/>
                        </a:rPr>
                        <a:t>noox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s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intar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1" dirty="0" err="1">
                          <a:effectLst/>
                          <a:latin typeface="+mj-lt"/>
                        </a:rPr>
                        <a:t>bu</a:t>
                      </a:r>
                      <a:r>
                        <a:rPr lang="de-DE" sz="1800" i="1" dirty="0" err="1">
                          <a:effectLst/>
                          <a:latin typeface="+mj-lt"/>
                        </a:rPr>
                        <a:t>-noox</a:t>
                      </a:r>
                      <a:r>
                        <a:rPr lang="de-DE" sz="1800" i="1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assento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18170"/>
                  </a:ext>
                </a:extLst>
              </a:tr>
              <a:tr h="4508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+mj-lt"/>
                        </a:rPr>
                        <a:t>jula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vender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effectLst/>
                          <a:latin typeface="+mj-lt"/>
                        </a:rPr>
                        <a:t>kan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jula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-um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lugar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de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vendita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62404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838BB74-F5D5-4185-B4FD-88E08109795C}"/>
              </a:ext>
            </a:extLst>
          </p:cNvPr>
          <p:cNvGraphicFramePr>
            <a:graphicFrameLocks noGrp="1"/>
          </p:cNvGraphicFramePr>
          <p:nvPr/>
        </p:nvGraphicFramePr>
        <p:xfrm>
          <a:off x="2941979" y="5035052"/>
          <a:ext cx="4505740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1962">
                  <a:extLst>
                    <a:ext uri="{9D8B030D-6E8A-4147-A177-3AD203B41FA5}">
                      <a16:colId xmlns:a16="http://schemas.microsoft.com/office/drawing/2014/main" val="840121080"/>
                    </a:ext>
                  </a:extLst>
                </a:gridCol>
                <a:gridCol w="2713778">
                  <a:extLst>
                    <a:ext uri="{9D8B030D-6E8A-4147-A177-3AD203B41FA5}">
                      <a16:colId xmlns:a16="http://schemas.microsoft.com/office/drawing/2014/main" val="443266878"/>
                    </a:ext>
                  </a:extLst>
                </a:gridCol>
              </a:tblGrid>
              <a:tr h="4331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i="1" dirty="0" err="1">
                          <a:effectLst/>
                          <a:latin typeface="+mj-lt"/>
                        </a:rPr>
                        <a:t>dox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ser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corto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i="1" dirty="0" err="1">
                          <a:effectLst/>
                          <a:latin typeface="+mj-lt"/>
                        </a:rPr>
                        <a:t>ba</a:t>
                      </a:r>
                      <a:r>
                        <a:rPr lang="de-DE" sz="1800" i="1" dirty="0" err="1">
                          <a:effectLst/>
                          <a:latin typeface="+mj-lt"/>
                        </a:rPr>
                        <a:t>-dox</a:t>
                      </a:r>
                      <a:r>
                        <a:rPr lang="de-DE" sz="18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curteza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56778"/>
                  </a:ext>
                </a:extLst>
              </a:tr>
              <a:tr h="4331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dox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ser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corto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effectLst/>
                          <a:latin typeface="+mj-lt"/>
                        </a:rPr>
                        <a:t>si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-dox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baixa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estatura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49362"/>
                  </a:ext>
                </a:extLst>
              </a:tr>
              <a:tr h="4331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+mj-lt"/>
                        </a:rPr>
                        <a:t>suul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   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cheirar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peixe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err="1">
                          <a:effectLst/>
                          <a:latin typeface="+mj-lt"/>
                        </a:rPr>
                        <a:t>si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-suul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cheiro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de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peixe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’               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20539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BC2DD15C-5378-4B8E-A6DB-002BBCBB12B7}"/>
              </a:ext>
            </a:extLst>
          </p:cNvPr>
          <p:cNvSpPr txBox="1"/>
          <p:nvPr/>
        </p:nvSpPr>
        <p:spPr>
          <a:xfrm>
            <a:off x="2835758" y="205247"/>
            <a:ext cx="477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classe</a:t>
            </a:r>
            <a:r>
              <a:rPr lang="en-US" sz="2400" b="1" dirty="0"/>
              <a:t> nominal e </a:t>
            </a:r>
            <a:r>
              <a:rPr lang="en-US" sz="2400" b="1" dirty="0" err="1"/>
              <a:t>expansão</a:t>
            </a:r>
            <a:r>
              <a:rPr lang="en-US" sz="2400" b="1" dirty="0"/>
              <a:t> do </a:t>
            </a:r>
            <a:r>
              <a:rPr lang="en-US" sz="2400" b="1" dirty="0" err="1"/>
              <a:t>léxico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4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7BAE3-BF6F-4093-9CB9-7A8FEA00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02" y="259110"/>
            <a:ext cx="8329820" cy="547543"/>
          </a:xfrm>
          <a:noFill/>
        </p:spPr>
        <p:txBody>
          <a:bodyPr>
            <a:noAutofit/>
          </a:bodyPr>
          <a:lstStyle/>
          <a:p>
            <a:r>
              <a:rPr lang="en-US" sz="2400" b="1" dirty="0" err="1"/>
              <a:t>Classe</a:t>
            </a:r>
            <a:r>
              <a:rPr lang="en-US" sz="2400" b="1" dirty="0"/>
              <a:t> nominal e </a:t>
            </a:r>
            <a:r>
              <a:rPr lang="en-US" sz="2400" b="1" dirty="0" err="1"/>
              <a:t>flexão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Baïnounk</a:t>
            </a:r>
            <a:r>
              <a:rPr lang="en-US" sz="2400" b="1" dirty="0"/>
              <a:t> </a:t>
            </a:r>
            <a:r>
              <a:rPr lang="en-US" sz="2400" b="1" dirty="0" err="1"/>
              <a:t>Gubëeher</a:t>
            </a:r>
            <a:r>
              <a:rPr lang="en-US" sz="2400" b="1" dirty="0"/>
              <a:t>; Atlântico/NC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4A91EB2-1F05-4F90-94DC-86CC00A7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C60823-5D4F-4B83-8C8D-B4C319BACE5D}"/>
              </a:ext>
            </a:extLst>
          </p:cNvPr>
          <p:cNvSpPr txBox="1"/>
          <p:nvPr/>
        </p:nvSpPr>
        <p:spPr>
          <a:xfrm>
            <a:off x="802351" y="3358579"/>
            <a:ext cx="137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número</a:t>
            </a:r>
            <a:endParaRPr lang="en-US" sz="2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D294B8-1DE2-4EF4-8C63-7AAE8B33F2F4}"/>
              </a:ext>
            </a:extLst>
          </p:cNvPr>
          <p:cNvSpPr txBox="1"/>
          <p:nvPr/>
        </p:nvSpPr>
        <p:spPr>
          <a:xfrm>
            <a:off x="684312" y="956021"/>
            <a:ext cx="2931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gênero</a:t>
            </a:r>
            <a:r>
              <a:rPr lang="en-US" sz="2000" b="1" dirty="0"/>
              <a:t> e </a:t>
            </a:r>
            <a:r>
              <a:rPr lang="en-US" sz="2000" b="1" dirty="0" err="1"/>
              <a:t>concordância</a:t>
            </a:r>
            <a:endParaRPr lang="en-US" sz="2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CE1A6F0-30CC-4D95-BD14-E220F4679237}"/>
              </a:ext>
            </a:extLst>
          </p:cNvPr>
          <p:cNvSpPr txBox="1"/>
          <p:nvPr/>
        </p:nvSpPr>
        <p:spPr>
          <a:xfrm>
            <a:off x="995278" y="1856239"/>
            <a:ext cx="383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bu</a:t>
            </a:r>
            <a:r>
              <a:rPr lang="en-US" i="1" dirty="0"/>
              <a:t>-           </a:t>
            </a:r>
            <a:r>
              <a:rPr lang="en-US" i="1" dirty="0" err="1"/>
              <a:t>jof</a:t>
            </a:r>
            <a:r>
              <a:rPr lang="en-US" i="1" dirty="0"/>
              <a:t>             </a:t>
            </a:r>
            <a:r>
              <a:rPr lang="en-US" i="1" dirty="0" err="1"/>
              <a:t>bu</a:t>
            </a:r>
            <a:r>
              <a:rPr lang="en-US" i="1" dirty="0"/>
              <a:t>-             </a:t>
            </a:r>
            <a:r>
              <a:rPr lang="en-US" i="1" dirty="0" err="1"/>
              <a:t>tliit</a:t>
            </a:r>
            <a:endParaRPr lang="en-US" i="1" dirty="0"/>
          </a:p>
          <a:p>
            <a:r>
              <a:rPr lang="en-US" dirty="0" err="1"/>
              <a:t>Cl.bu</a:t>
            </a:r>
            <a:r>
              <a:rPr lang="en-US" dirty="0"/>
              <a:t>       </a:t>
            </a:r>
            <a:r>
              <a:rPr lang="en-US" dirty="0" err="1"/>
              <a:t>floresta</a:t>
            </a:r>
            <a:r>
              <a:rPr lang="en-US" dirty="0"/>
              <a:t>      </a:t>
            </a:r>
            <a:r>
              <a:rPr lang="en-US" dirty="0" err="1"/>
              <a:t>Con.bu</a:t>
            </a:r>
            <a:r>
              <a:rPr lang="en-US" dirty="0"/>
              <a:t>     </a:t>
            </a:r>
            <a:r>
              <a:rPr lang="en-US" dirty="0" err="1"/>
              <a:t>pequeno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5F6392-0700-43F8-9369-A683F3E89113}"/>
              </a:ext>
            </a:extLst>
          </p:cNvPr>
          <p:cNvSpPr txBox="1"/>
          <p:nvPr/>
        </p:nvSpPr>
        <p:spPr>
          <a:xfrm>
            <a:off x="995278" y="2617671"/>
            <a:ext cx="3916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gu</a:t>
            </a:r>
            <a:r>
              <a:rPr lang="en-US" i="1" dirty="0"/>
              <a:t>-          </a:t>
            </a:r>
            <a:r>
              <a:rPr lang="en-US" i="1" dirty="0" err="1"/>
              <a:t>ceec</a:t>
            </a:r>
            <a:r>
              <a:rPr lang="en-US" i="1" dirty="0"/>
              <a:t>           </a:t>
            </a:r>
            <a:r>
              <a:rPr lang="en-US" i="1" dirty="0" err="1"/>
              <a:t>gu</a:t>
            </a:r>
            <a:r>
              <a:rPr lang="en-US" i="1" dirty="0"/>
              <a:t>-             </a:t>
            </a:r>
            <a:r>
              <a:rPr lang="en-US" i="1" dirty="0" err="1"/>
              <a:t>tliit</a:t>
            </a:r>
            <a:endParaRPr lang="en-US" i="1" dirty="0"/>
          </a:p>
          <a:p>
            <a:r>
              <a:rPr lang="en-US" dirty="0"/>
              <a:t>Cl.gu       </a:t>
            </a:r>
            <a:r>
              <a:rPr lang="en-US" dirty="0" err="1"/>
              <a:t>cesto</a:t>
            </a:r>
            <a:r>
              <a:rPr lang="en-US" dirty="0"/>
              <a:t>          Con.gu       </a:t>
            </a:r>
            <a:r>
              <a:rPr lang="en-US" dirty="0" err="1"/>
              <a:t>pequeno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C0440E8-008E-405E-AB2C-B1F79DE81A31}"/>
              </a:ext>
            </a:extLst>
          </p:cNvPr>
          <p:cNvSpPr txBox="1"/>
          <p:nvPr/>
        </p:nvSpPr>
        <p:spPr>
          <a:xfrm>
            <a:off x="995278" y="142136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6F7C58-C22C-411F-87FC-78A9B291ED32}"/>
              </a:ext>
            </a:extLst>
          </p:cNvPr>
          <p:cNvSpPr txBox="1"/>
          <p:nvPr/>
        </p:nvSpPr>
        <p:spPr>
          <a:xfrm>
            <a:off x="1704267" y="141474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nome</a:t>
            </a:r>
            <a:endParaRPr lang="en-US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116DDC4-557F-45D1-8A0C-970CF2642F3D}"/>
              </a:ext>
            </a:extLst>
          </p:cNvPr>
          <p:cNvSpPr txBox="1"/>
          <p:nvPr/>
        </p:nvSpPr>
        <p:spPr>
          <a:xfrm>
            <a:off x="2797572" y="1408117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49E80CE-5EB5-4543-8791-ACF380961A9A}"/>
              </a:ext>
            </a:extLst>
          </p:cNvPr>
          <p:cNvSpPr txBox="1"/>
          <p:nvPr/>
        </p:nvSpPr>
        <p:spPr>
          <a:xfrm>
            <a:off x="3718679" y="1414742"/>
            <a:ext cx="14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determinante</a:t>
            </a:r>
            <a:endParaRPr lang="en-US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88F2E4-2F57-46A2-80D9-A8E10C174E33}"/>
              </a:ext>
            </a:extLst>
          </p:cNvPr>
          <p:cNvSpPr txBox="1"/>
          <p:nvPr/>
        </p:nvSpPr>
        <p:spPr>
          <a:xfrm>
            <a:off x="1819157" y="420112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bu</a:t>
            </a:r>
            <a:r>
              <a:rPr lang="en-US" i="1" dirty="0" err="1"/>
              <a:t>-jof</a:t>
            </a:r>
            <a:endParaRPr lang="en-US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945A8C-5C2B-4087-9CC6-B65CA3911B7A}"/>
              </a:ext>
            </a:extLst>
          </p:cNvPr>
          <p:cNvSpPr txBox="1"/>
          <p:nvPr/>
        </p:nvSpPr>
        <p:spPr>
          <a:xfrm>
            <a:off x="5196969" y="1905185"/>
            <a:ext cx="189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floresta</a:t>
            </a:r>
            <a:r>
              <a:rPr lang="en-US" dirty="0"/>
              <a:t> </a:t>
            </a:r>
            <a:r>
              <a:rPr lang="en-US" dirty="0" err="1"/>
              <a:t>pequena</a:t>
            </a:r>
            <a:r>
              <a:rPr lang="en-US" dirty="0"/>
              <a:t>’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74BB440-9F70-41EA-9A89-31949D671D07}"/>
              </a:ext>
            </a:extLst>
          </p:cNvPr>
          <p:cNvSpPr txBox="1"/>
          <p:nvPr/>
        </p:nvSpPr>
        <p:spPr>
          <a:xfrm>
            <a:off x="5232501" y="2772891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cesto</a:t>
            </a:r>
            <a:r>
              <a:rPr lang="en-US" dirty="0"/>
              <a:t> </a:t>
            </a:r>
            <a:r>
              <a:rPr lang="en-US" dirty="0" err="1"/>
              <a:t>pequeno</a:t>
            </a:r>
            <a:r>
              <a:rPr lang="en-US" dirty="0"/>
              <a:t>’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768378D-862D-4D20-A2E0-D7156DB44568}"/>
              </a:ext>
            </a:extLst>
          </p:cNvPr>
          <p:cNvSpPr txBox="1"/>
          <p:nvPr/>
        </p:nvSpPr>
        <p:spPr>
          <a:xfrm>
            <a:off x="2791368" y="418010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i</a:t>
            </a:r>
            <a:r>
              <a:rPr lang="en-US" i="1" dirty="0" err="1"/>
              <a:t>-jof</a:t>
            </a:r>
            <a:endParaRPr lang="en-US" i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42DF180-620C-4384-817F-202F1A6D01F7}"/>
              </a:ext>
            </a:extLst>
          </p:cNvPr>
          <p:cNvSpPr txBox="1"/>
          <p:nvPr/>
        </p:nvSpPr>
        <p:spPr>
          <a:xfrm>
            <a:off x="1830516" y="454730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bu</a:t>
            </a:r>
            <a:r>
              <a:rPr lang="en-US" i="1" dirty="0" err="1"/>
              <a:t>-rul</a:t>
            </a:r>
            <a:endParaRPr lang="en-US" i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633E348-C69F-416C-B131-75DF2EDE49A1}"/>
              </a:ext>
            </a:extLst>
          </p:cNvPr>
          <p:cNvSpPr txBox="1"/>
          <p:nvPr/>
        </p:nvSpPr>
        <p:spPr>
          <a:xfrm>
            <a:off x="2791366" y="454271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i</a:t>
            </a:r>
            <a:r>
              <a:rPr lang="en-US" i="1" dirty="0" err="1"/>
              <a:t>-rul</a:t>
            </a:r>
            <a:endParaRPr lang="en-US" i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205761D-45AF-42F1-A3E2-0E480F10FE21}"/>
              </a:ext>
            </a:extLst>
          </p:cNvPr>
          <p:cNvSpPr txBox="1"/>
          <p:nvPr/>
        </p:nvSpPr>
        <p:spPr>
          <a:xfrm>
            <a:off x="1858823" y="374549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E77C787-B82D-48BF-AA84-11C10E9C4BD8}"/>
              </a:ext>
            </a:extLst>
          </p:cNvPr>
          <p:cNvSpPr txBox="1"/>
          <p:nvPr/>
        </p:nvSpPr>
        <p:spPr>
          <a:xfrm>
            <a:off x="2641844" y="375600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0CCC323-4F9C-4D61-90ED-9369372D80BB}"/>
              </a:ext>
            </a:extLst>
          </p:cNvPr>
          <p:cNvSpPr txBox="1"/>
          <p:nvPr/>
        </p:nvSpPr>
        <p:spPr>
          <a:xfrm>
            <a:off x="785561" y="4228851"/>
            <a:ext cx="103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floresta</a:t>
            </a:r>
            <a:r>
              <a:rPr lang="en-US" dirty="0"/>
              <a:t>’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48E0FCB-B295-4ADC-B4D0-70C3B0197184}"/>
              </a:ext>
            </a:extLst>
          </p:cNvPr>
          <p:cNvSpPr txBox="1"/>
          <p:nvPr/>
        </p:nvSpPr>
        <p:spPr>
          <a:xfrm>
            <a:off x="796067" y="457044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boca</a:t>
            </a:r>
            <a:r>
              <a:rPr lang="en-US" dirty="0"/>
              <a:t>’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C1FD596-6CE1-4748-A8ED-734144853421}"/>
              </a:ext>
            </a:extLst>
          </p:cNvPr>
          <p:cNvSpPr txBox="1"/>
          <p:nvPr/>
        </p:nvSpPr>
        <p:spPr>
          <a:xfrm>
            <a:off x="1913302" y="5555817"/>
            <a:ext cx="91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gu</a:t>
            </a:r>
            <a:r>
              <a:rPr lang="en-US" i="1" dirty="0" err="1"/>
              <a:t>-ceec</a:t>
            </a:r>
            <a:endParaRPr lang="en-US" i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4755E62-F965-467F-BC33-81697FEBA3F6}"/>
              </a:ext>
            </a:extLst>
          </p:cNvPr>
          <p:cNvSpPr txBox="1"/>
          <p:nvPr/>
        </p:nvSpPr>
        <p:spPr>
          <a:xfrm>
            <a:off x="2872261" y="5561298"/>
            <a:ext cx="91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ha</a:t>
            </a:r>
            <a:r>
              <a:rPr lang="en-US" i="1" dirty="0"/>
              <a:t>-</a:t>
            </a:r>
            <a:r>
              <a:rPr lang="en-US" i="1" dirty="0" err="1"/>
              <a:t>ceec</a:t>
            </a:r>
            <a:endParaRPr lang="en-US" i="1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E705C38-3076-4364-8C15-ED291A2007C4}"/>
              </a:ext>
            </a:extLst>
          </p:cNvPr>
          <p:cNvSpPr txBox="1"/>
          <p:nvPr/>
        </p:nvSpPr>
        <p:spPr>
          <a:xfrm>
            <a:off x="1913072" y="592893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gu</a:t>
            </a:r>
            <a:r>
              <a:rPr lang="en-US" i="1" dirty="0" err="1"/>
              <a:t>-bil</a:t>
            </a:r>
            <a:endParaRPr lang="en-US" i="1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D06A973-465F-47A4-A91C-D5FFB3797C77}"/>
              </a:ext>
            </a:extLst>
          </p:cNvPr>
          <p:cNvSpPr txBox="1"/>
          <p:nvPr/>
        </p:nvSpPr>
        <p:spPr>
          <a:xfrm>
            <a:off x="2914529" y="593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ha</a:t>
            </a:r>
            <a:r>
              <a:rPr lang="en-US" i="1" dirty="0"/>
              <a:t>-</a:t>
            </a:r>
            <a:r>
              <a:rPr lang="en-US" i="1" dirty="0" err="1"/>
              <a:t>rul</a:t>
            </a:r>
            <a:endParaRPr lang="en-US" i="1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2481876-DFDE-4593-A29D-FF9E2EA08950}"/>
              </a:ext>
            </a:extLst>
          </p:cNvPr>
          <p:cNvSpPr txBox="1"/>
          <p:nvPr/>
        </p:nvSpPr>
        <p:spPr>
          <a:xfrm>
            <a:off x="892958" y="55835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cesto</a:t>
            </a:r>
            <a:r>
              <a:rPr lang="en-US" dirty="0"/>
              <a:t>’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C807B9C-7A82-46A4-985E-41E03409F38B}"/>
              </a:ext>
            </a:extLst>
          </p:cNvPr>
          <p:cNvSpPr txBox="1"/>
          <p:nvPr/>
        </p:nvSpPr>
        <p:spPr>
          <a:xfrm>
            <a:off x="903464" y="592512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lábio</a:t>
            </a:r>
            <a:r>
              <a:rPr lang="en-US" dirty="0"/>
              <a:t>’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EE86A0D-C426-4E73-A01C-694EF12C9C8D}"/>
              </a:ext>
            </a:extLst>
          </p:cNvPr>
          <p:cNvSpPr txBox="1"/>
          <p:nvPr/>
        </p:nvSpPr>
        <p:spPr>
          <a:xfrm>
            <a:off x="3517635" y="3774739"/>
            <a:ext cx="6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E8917D5-C6B5-45B1-A553-F8809A0C5A37}"/>
              </a:ext>
            </a:extLst>
          </p:cNvPr>
          <p:cNvSpPr txBox="1"/>
          <p:nvPr/>
        </p:nvSpPr>
        <p:spPr>
          <a:xfrm>
            <a:off x="1841327" y="491431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bu</a:t>
            </a:r>
            <a:r>
              <a:rPr lang="en-US" i="1" dirty="0"/>
              <a:t>-limo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05F6AFB-29CF-408A-975D-26BE1C72092A}"/>
              </a:ext>
            </a:extLst>
          </p:cNvPr>
          <p:cNvSpPr txBox="1"/>
          <p:nvPr/>
        </p:nvSpPr>
        <p:spPr>
          <a:xfrm>
            <a:off x="806576" y="4914313"/>
            <a:ext cx="93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fegado</a:t>
            </a:r>
            <a:r>
              <a:rPr lang="en-US" dirty="0"/>
              <a:t>’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E8605C9-C87E-4BBF-831B-F5CFF21B242A}"/>
              </a:ext>
            </a:extLst>
          </p:cNvPr>
          <p:cNvSpPr txBox="1"/>
          <p:nvPr/>
        </p:nvSpPr>
        <p:spPr>
          <a:xfrm>
            <a:off x="2794758" y="493928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i</a:t>
            </a:r>
            <a:r>
              <a:rPr lang="en-US" i="1" dirty="0"/>
              <a:t>-limo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2F9006E-DF25-467D-9CE1-6C1A207C9F6A}"/>
              </a:ext>
            </a:extLst>
          </p:cNvPr>
          <p:cNvSpPr txBox="1"/>
          <p:nvPr/>
        </p:nvSpPr>
        <p:spPr>
          <a:xfrm>
            <a:off x="1941852" y="632010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</a:rPr>
              <a:t>gu</a:t>
            </a:r>
            <a:r>
              <a:rPr lang="en-US" i="1" dirty="0" err="1">
                <a:solidFill>
                  <a:schemeClr val="bg1"/>
                </a:solidFill>
              </a:rPr>
              <a:t>-luf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0856557-EB54-4CE0-9F2E-6B0E0F9CD5B7}"/>
              </a:ext>
            </a:extLst>
          </p:cNvPr>
          <p:cNvSpPr txBox="1"/>
          <p:nvPr/>
        </p:nvSpPr>
        <p:spPr>
          <a:xfrm>
            <a:off x="903458" y="6305789"/>
            <a:ext cx="7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dirty="0" err="1">
                <a:solidFill>
                  <a:schemeClr val="bg1"/>
                </a:solidFill>
              </a:rPr>
              <a:t>folha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BA6B720-DC35-4640-9D5A-991E76253017}"/>
              </a:ext>
            </a:extLst>
          </p:cNvPr>
          <p:cNvSpPr txBox="1"/>
          <p:nvPr/>
        </p:nvSpPr>
        <p:spPr>
          <a:xfrm>
            <a:off x="2925686" y="633075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ha</a:t>
            </a:r>
            <a:r>
              <a:rPr lang="en-US" i="1" dirty="0">
                <a:solidFill>
                  <a:schemeClr val="bg1"/>
                </a:solidFill>
              </a:rPr>
              <a:t>-</a:t>
            </a:r>
            <a:r>
              <a:rPr lang="en-US" i="1" dirty="0" err="1">
                <a:solidFill>
                  <a:schemeClr val="bg1"/>
                </a:solidFill>
              </a:rPr>
              <a:t>luf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89AFCF0-CDF0-4991-B8E5-F62A004DA08C}"/>
              </a:ext>
            </a:extLst>
          </p:cNvPr>
          <p:cNvSpPr txBox="1"/>
          <p:nvPr/>
        </p:nvSpPr>
        <p:spPr>
          <a:xfrm>
            <a:off x="3910466" y="630973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ja</a:t>
            </a:r>
            <a:r>
              <a:rPr lang="en-US" i="1" dirty="0">
                <a:solidFill>
                  <a:schemeClr val="bg1"/>
                </a:solidFill>
              </a:rPr>
              <a:t>-</a:t>
            </a:r>
            <a:r>
              <a:rPr lang="en-US" i="1" dirty="0" err="1">
                <a:solidFill>
                  <a:schemeClr val="bg1"/>
                </a:solidFill>
              </a:rPr>
              <a:t>luf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9FCF55E-5723-4F37-B26E-0349A69D0F24}"/>
              </a:ext>
            </a:extLst>
          </p:cNvPr>
          <p:cNvSpPr txBox="1"/>
          <p:nvPr/>
        </p:nvSpPr>
        <p:spPr>
          <a:xfrm>
            <a:off x="3656617" y="491825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</a:t>
            </a:r>
            <a:r>
              <a:rPr lang="en-US" i="1" dirty="0"/>
              <a:t>-limo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B0640F1-5DF9-4177-8828-E5B9E3DD50D0}"/>
              </a:ext>
            </a:extLst>
          </p:cNvPr>
          <p:cNvSpPr txBox="1"/>
          <p:nvPr/>
        </p:nvSpPr>
        <p:spPr>
          <a:xfrm>
            <a:off x="6930997" y="704856"/>
            <a:ext cx="1994457" cy="1200329"/>
          </a:xfrm>
          <a:prstGeom prst="rect">
            <a:avLst/>
          </a:prstGeom>
          <a:solidFill>
            <a:srgbClr val="F117B8"/>
          </a:solidFill>
          <a:ln>
            <a:solidFill>
              <a:srgbClr val="F117B8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30+ </a:t>
            </a:r>
            <a:r>
              <a:rPr lang="en-US" b="1" dirty="0" err="1">
                <a:latin typeface="+mj-lt"/>
              </a:rPr>
              <a:t>prefixos</a:t>
            </a: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60+ </a:t>
            </a:r>
            <a:r>
              <a:rPr lang="en-US" b="1" dirty="0" err="1">
                <a:latin typeface="+mj-lt"/>
              </a:rPr>
              <a:t>generos</a:t>
            </a: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sufixos</a:t>
            </a:r>
            <a:r>
              <a:rPr lang="en-US" b="1" dirty="0">
                <a:latin typeface="+mj-lt"/>
              </a:rPr>
              <a:t> de plural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plurais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coletivos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4" name="Tabelle 53">
            <a:extLst>
              <a:ext uri="{FF2B5EF4-FFF2-40B4-BE49-F238E27FC236}">
                <a16:creationId xmlns:a16="http://schemas.microsoft.com/office/drawing/2014/main" id="{6CF58048-9F60-4431-8488-43C0561BD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9078"/>
              </p:ext>
            </p:extLst>
          </p:nvPr>
        </p:nvGraphicFramePr>
        <p:xfrm>
          <a:off x="5415511" y="4387204"/>
          <a:ext cx="3509943" cy="2070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4252">
                  <a:extLst>
                    <a:ext uri="{9D8B030D-6E8A-4147-A177-3AD203B41FA5}">
                      <a16:colId xmlns:a16="http://schemas.microsoft.com/office/drawing/2014/main" val="763981806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37984282"/>
                    </a:ext>
                  </a:extLst>
                </a:gridCol>
                <a:gridCol w="1546822">
                  <a:extLst>
                    <a:ext uri="{9D8B030D-6E8A-4147-A177-3AD203B41FA5}">
                      <a16:colId xmlns:a16="http://schemas.microsoft.com/office/drawing/2014/main" val="2310661116"/>
                    </a:ext>
                  </a:extLst>
                </a:gridCol>
              </a:tblGrid>
              <a:tr h="2828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raiz</a:t>
                      </a:r>
                      <a:endParaRPr lang="en-US" sz="2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89871"/>
                  </a:ext>
                </a:extLst>
              </a:tr>
              <a:tr h="2165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u-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 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/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ñan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effectLst/>
                          <a:latin typeface="+mj-lt"/>
                        </a:rPr>
                        <a:t>liin</a:t>
                      </a:r>
                      <a:endParaRPr lang="en-US" sz="24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tecedor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83479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sin-/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ñan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teia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de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aranha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77486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a-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/bi-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aranha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98719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ta-</a:t>
                      </a:r>
                      <a:r>
                        <a:rPr lang="en-US" sz="1800" i="1" dirty="0">
                          <a:effectLst/>
                          <a:latin typeface="+mj-lt"/>
                        </a:rPr>
                        <a:t>  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/</a:t>
                      </a:r>
                      <a:r>
                        <a:rPr lang="en-GB" sz="1800" i="1" dirty="0" err="1">
                          <a:effectLst/>
                          <a:latin typeface="+mj-lt"/>
                        </a:rPr>
                        <a:t>ja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350703"/>
                  </a:ext>
                </a:extLst>
              </a:tr>
              <a:tr h="2165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  <a:latin typeface="+mj-lt"/>
                        </a:rPr>
                        <a:t>bu</a:t>
                      </a:r>
                      <a:r>
                        <a:rPr lang="en-GB" sz="1800" i="1" dirty="0">
                          <a:effectLst/>
                          <a:latin typeface="+mj-lt"/>
                        </a:rPr>
                        <a:t>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10764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+mj-lt"/>
                        </a:rPr>
                        <a:t>ran-</a:t>
                      </a:r>
                      <a:endParaRPr lang="en-US" sz="1800" i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‘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tecer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7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0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8" grpId="0"/>
      <p:bldP spid="39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4A91EB2-1F05-4F90-94DC-86CC00A7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389185" y="2074999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Cl.1 </a:t>
            </a:r>
            <a:endParaRPr lang="pt-BR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001108" y="2042764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Cl.2 </a:t>
            </a:r>
            <a:endParaRPr lang="pt-BR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409699" y="2605468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Cl.3 </a:t>
            </a:r>
            <a:endParaRPr lang="pt-BR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021622" y="2573233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Cl.4 </a:t>
            </a:r>
            <a:endParaRPr lang="pt-BR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436078" y="3185760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Cl.5 </a:t>
            </a:r>
            <a:endParaRPr lang="pt-BR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048001" y="3153525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Cl.6 </a:t>
            </a:r>
            <a:endParaRPr lang="pt-BR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62454" y="3783637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Cl.7 </a:t>
            </a:r>
            <a:endParaRPr lang="pt-BR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3074377" y="3751402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Cl.8 </a:t>
            </a:r>
            <a:endParaRPr lang="pt-BR" sz="2400" dirty="0"/>
          </a:p>
        </p:txBody>
      </p:sp>
      <p:cxnSp>
        <p:nvCxnSpPr>
          <p:cNvPr id="14" name="Gerader Verbinder 13"/>
          <p:cNvCxnSpPr>
            <a:stCxn id="5" idx="3"/>
            <a:endCxn id="6" idx="1"/>
          </p:cNvCxnSpPr>
          <p:nvPr/>
        </p:nvCxnSpPr>
        <p:spPr>
          <a:xfrm flipV="1">
            <a:off x="2101362" y="2273597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2130670" y="2751312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2121879" y="3384361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V="1">
            <a:off x="2148254" y="3964650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145931" y="140603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Singular</a:t>
            </a:r>
            <a:endParaRPr lang="pt-BR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845778" y="144413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Plural</a:t>
            </a:r>
            <a:endParaRPr lang="pt-BR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993531" y="413254"/>
            <a:ext cx="200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sistema</a:t>
            </a:r>
            <a:r>
              <a:rPr lang="de-DE" sz="2000" dirty="0" smtClean="0"/>
              <a:t> </a:t>
            </a:r>
            <a:r>
              <a:rPr lang="de-DE" sz="2000" dirty="0" err="1" smtClean="0"/>
              <a:t>paralelo</a:t>
            </a:r>
            <a:endParaRPr lang="pt-BR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5287106" y="2095516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Cl.1 </a:t>
            </a:r>
            <a:endParaRPr lang="pt-BR" sz="2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899029" y="2063281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Cl.2 </a:t>
            </a:r>
            <a:endParaRPr lang="pt-BR" sz="2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307620" y="2625985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Cl.3 </a:t>
            </a:r>
            <a:endParaRPr lang="pt-BR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6919543" y="2593750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Cl.4 </a:t>
            </a:r>
            <a:endParaRPr lang="pt-BR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5333999" y="3206277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Cl.5 </a:t>
            </a:r>
            <a:endParaRPr lang="pt-BR" sz="2400" dirty="0"/>
          </a:p>
        </p:txBody>
      </p:sp>
      <p:sp>
        <p:nvSpPr>
          <p:cNvPr id="26" name="Textfeld 25"/>
          <p:cNvSpPr txBox="1"/>
          <p:nvPr/>
        </p:nvSpPr>
        <p:spPr>
          <a:xfrm>
            <a:off x="6945922" y="3174042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Cl.6 </a:t>
            </a:r>
            <a:endParaRPr lang="pt-BR" sz="2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360375" y="3804154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Cl.7 </a:t>
            </a:r>
            <a:endParaRPr lang="pt-BR" sz="2400" dirty="0"/>
          </a:p>
        </p:txBody>
      </p:sp>
      <p:sp>
        <p:nvSpPr>
          <p:cNvPr id="28" name="Textfeld 27"/>
          <p:cNvSpPr txBox="1"/>
          <p:nvPr/>
        </p:nvSpPr>
        <p:spPr>
          <a:xfrm>
            <a:off x="6972298" y="3771919"/>
            <a:ext cx="7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Cl.8 </a:t>
            </a:r>
            <a:endParaRPr lang="pt-BR" sz="2400" dirty="0"/>
          </a:p>
        </p:txBody>
      </p:sp>
      <p:cxnSp>
        <p:nvCxnSpPr>
          <p:cNvPr id="29" name="Gerader Verbinder 28"/>
          <p:cNvCxnSpPr>
            <a:stCxn id="21" idx="3"/>
            <a:endCxn id="24" idx="1"/>
          </p:cNvCxnSpPr>
          <p:nvPr/>
        </p:nvCxnSpPr>
        <p:spPr>
          <a:xfrm>
            <a:off x="5999283" y="2326349"/>
            <a:ext cx="920260" cy="498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V="1">
            <a:off x="6028591" y="2771829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V="1">
            <a:off x="6019800" y="3404878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V="1">
            <a:off x="6046175" y="3985167"/>
            <a:ext cx="899746" cy="3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043852" y="142654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Singular</a:t>
            </a:r>
            <a:endParaRPr lang="pt-BR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6743699" y="146464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Plural</a:t>
            </a:r>
            <a:endParaRPr lang="pt-BR" b="1" dirty="0"/>
          </a:p>
        </p:txBody>
      </p:sp>
      <p:cxnSp>
        <p:nvCxnSpPr>
          <p:cNvPr id="36" name="Gerader Verbinder 35"/>
          <p:cNvCxnSpPr>
            <a:endCxn id="22" idx="1"/>
          </p:cNvCxnSpPr>
          <p:nvPr/>
        </p:nvCxnSpPr>
        <p:spPr>
          <a:xfrm flipV="1">
            <a:off x="6003680" y="2294114"/>
            <a:ext cx="895349" cy="32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endCxn id="28" idx="1"/>
          </p:cNvCxnSpPr>
          <p:nvPr/>
        </p:nvCxnSpPr>
        <p:spPr>
          <a:xfrm>
            <a:off x="6035919" y="2813971"/>
            <a:ext cx="936379" cy="1188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endCxn id="22" idx="1"/>
          </p:cNvCxnSpPr>
          <p:nvPr/>
        </p:nvCxnSpPr>
        <p:spPr>
          <a:xfrm flipV="1">
            <a:off x="6046176" y="2294114"/>
            <a:ext cx="852853" cy="5271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endCxn id="26" idx="1"/>
          </p:cNvCxnSpPr>
          <p:nvPr/>
        </p:nvCxnSpPr>
        <p:spPr>
          <a:xfrm>
            <a:off x="6028591" y="2821296"/>
            <a:ext cx="917331" cy="583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5375030" y="451355"/>
            <a:ext cx="200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sistema</a:t>
            </a:r>
            <a:r>
              <a:rPr lang="de-DE" sz="2000" dirty="0" smtClean="0"/>
              <a:t> </a:t>
            </a:r>
            <a:r>
              <a:rPr lang="de-DE" sz="2000" dirty="0" err="1" smtClean="0"/>
              <a:t>cruzado</a:t>
            </a:r>
            <a:endParaRPr lang="pt-BR" sz="2000" dirty="0"/>
          </a:p>
        </p:txBody>
      </p:sp>
      <p:sp>
        <p:nvSpPr>
          <p:cNvPr id="45" name="Textfeld 44"/>
          <p:cNvSpPr txBox="1"/>
          <p:nvPr/>
        </p:nvSpPr>
        <p:spPr>
          <a:xfrm>
            <a:off x="1169374" y="4517005"/>
            <a:ext cx="7350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Fatores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nos </a:t>
            </a:r>
            <a:r>
              <a:rPr lang="de-DE" dirty="0" err="1" smtClean="0"/>
              <a:t>complicam</a:t>
            </a:r>
            <a:r>
              <a:rPr lang="de-DE" dirty="0" smtClean="0"/>
              <a:t> a </a:t>
            </a:r>
            <a:r>
              <a:rPr lang="de-DE" dirty="0" err="1" smtClean="0"/>
              <a:t>vida</a:t>
            </a:r>
            <a:r>
              <a:rPr lang="de-DE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crite̒rios</a:t>
            </a:r>
            <a:r>
              <a:rPr lang="de-DE" dirty="0" smtClean="0"/>
              <a:t> </a:t>
            </a:r>
            <a:r>
              <a:rPr lang="de-DE" dirty="0" err="1" smtClean="0"/>
              <a:t>semânticos</a:t>
            </a:r>
            <a:r>
              <a:rPr lang="de-DE" dirty="0" smtClean="0"/>
              <a:t> (</a:t>
            </a:r>
            <a:r>
              <a:rPr lang="de-DE" dirty="0" err="1" smtClean="0"/>
              <a:t>animacidade</a:t>
            </a:r>
            <a:r>
              <a:rPr lang="de-DE" dirty="0" smtClean="0"/>
              <a:t>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concordância</a:t>
            </a:r>
            <a:r>
              <a:rPr lang="de-DE" dirty="0" smtClean="0"/>
              <a:t> </a:t>
            </a:r>
            <a:r>
              <a:rPr lang="de-DE" dirty="0" err="1" smtClean="0"/>
              <a:t>tem</a:t>
            </a:r>
            <a:r>
              <a:rPr lang="de-DE" dirty="0" smtClean="0"/>
              <a:t> </a:t>
            </a:r>
            <a:r>
              <a:rPr lang="de-DE" dirty="0" err="1" smtClean="0"/>
              <a:t>formas</a:t>
            </a:r>
            <a:r>
              <a:rPr lang="de-DE" dirty="0" smtClean="0"/>
              <a:t> </a:t>
            </a:r>
            <a:r>
              <a:rPr lang="de-DE" dirty="0" err="1" smtClean="0"/>
              <a:t>diferentes</a:t>
            </a:r>
            <a:r>
              <a:rPr lang="de-DE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concordância</a:t>
            </a:r>
            <a:r>
              <a:rPr lang="de-DE" dirty="0" smtClean="0"/>
              <a:t> </a:t>
            </a:r>
            <a:r>
              <a:rPr lang="de-DE" dirty="0" err="1" smtClean="0"/>
              <a:t>tem</a:t>
            </a:r>
            <a:r>
              <a:rPr lang="de-DE" dirty="0" smtClean="0"/>
              <a:t> </a:t>
            </a:r>
            <a:r>
              <a:rPr lang="de-DE" dirty="0" err="1" smtClean="0"/>
              <a:t>distribuição</a:t>
            </a:r>
            <a:r>
              <a:rPr lang="de-DE" dirty="0" smtClean="0"/>
              <a:t> </a:t>
            </a:r>
            <a:r>
              <a:rPr lang="de-DE" dirty="0" err="1" smtClean="0"/>
              <a:t>diferente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não</a:t>
            </a:r>
            <a:r>
              <a:rPr lang="de-DE" dirty="0" smtClean="0"/>
              <a:t> </a:t>
            </a:r>
            <a:r>
              <a:rPr lang="de-DE" dirty="0" err="1" smtClean="0"/>
              <a:t>todos</a:t>
            </a:r>
            <a:r>
              <a:rPr lang="de-DE" dirty="0" smtClean="0"/>
              <a:t> </a:t>
            </a:r>
            <a:r>
              <a:rPr lang="de-DE" dirty="0" err="1" smtClean="0"/>
              <a:t>os</a:t>
            </a:r>
            <a:r>
              <a:rPr lang="de-DE" dirty="0" smtClean="0"/>
              <a:t> </a:t>
            </a:r>
            <a:r>
              <a:rPr lang="de-DE" dirty="0" err="1" smtClean="0"/>
              <a:t>substantivos</a:t>
            </a:r>
            <a:r>
              <a:rPr lang="de-DE" dirty="0" smtClean="0"/>
              <a:t> </a:t>
            </a:r>
            <a:r>
              <a:rPr lang="de-DE" dirty="0" err="1" smtClean="0"/>
              <a:t>têm</a:t>
            </a:r>
            <a:r>
              <a:rPr lang="de-DE" dirty="0" smtClean="0"/>
              <a:t> </a:t>
            </a:r>
            <a:r>
              <a:rPr lang="de-DE" dirty="0" err="1" smtClean="0"/>
              <a:t>marcação</a:t>
            </a:r>
            <a:r>
              <a:rPr lang="de-DE" dirty="0" smtClean="0"/>
              <a:t> de </a:t>
            </a:r>
            <a:r>
              <a:rPr lang="de-DE" dirty="0" err="1" smtClean="0"/>
              <a:t>classe</a:t>
            </a:r>
            <a:r>
              <a:rPr lang="de-DE" dirty="0" smtClean="0"/>
              <a:t> do </a:t>
            </a:r>
            <a:r>
              <a:rPr lang="de-DE" dirty="0" err="1" smtClean="0"/>
              <a:t>mesmo</a:t>
            </a:r>
            <a:r>
              <a:rPr lang="de-DE" dirty="0" smtClean="0"/>
              <a:t> </a:t>
            </a:r>
            <a:r>
              <a:rPr lang="de-DE" dirty="0" err="1" smtClean="0"/>
              <a:t>jeito</a:t>
            </a:r>
            <a:endParaRPr lang="de-DE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2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52" y="1160748"/>
            <a:ext cx="6858000" cy="475059"/>
          </a:xfrm>
        </p:spPr>
        <p:txBody>
          <a:bodyPr/>
          <a:lstStyle/>
          <a:p>
            <a:r>
              <a:rPr lang="en-GB" sz="2400" dirty="0"/>
              <a:t> </a:t>
            </a:r>
            <a:r>
              <a:rPr lang="de-DE" sz="2400" dirty="0" err="1" smtClean="0"/>
              <a:t>Classe</a:t>
            </a:r>
            <a:r>
              <a:rPr lang="de-DE" sz="2400" dirty="0" smtClean="0"/>
              <a:t> </a:t>
            </a:r>
            <a:r>
              <a:rPr lang="de-DE" sz="2400" dirty="0" err="1" smtClean="0"/>
              <a:t>prefixada</a:t>
            </a:r>
            <a:endParaRPr lang="en-GB" sz="2400" b="1" dirty="0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3654029" y="2888457"/>
            <a:ext cx="514350" cy="71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789636" y="3482578"/>
            <a:ext cx="864394" cy="2702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2951560" y="3807619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4248150" y="3807619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3006329" y="3914776"/>
            <a:ext cx="647700" cy="3786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4301728" y="3861197"/>
            <a:ext cx="54649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301729" y="4131469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V="1">
            <a:off x="3059906" y="4185047"/>
            <a:ext cx="510779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006329" y="4131469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356498" y="4131470"/>
            <a:ext cx="510778" cy="1928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4410075" y="4185049"/>
            <a:ext cx="482204" cy="2786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006329" y="4400551"/>
            <a:ext cx="647700" cy="2702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059906" y="4455319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4463654" y="4455319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3113485" y="4508898"/>
            <a:ext cx="481013" cy="1500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951561" y="4779170"/>
            <a:ext cx="702469" cy="1893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3006329" y="4725591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2897981" y="5319713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2897981" y="5643563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1143001" y="190857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1400"/>
          </a:p>
        </p:txBody>
      </p:sp>
      <p:graphicFrame>
        <p:nvGraphicFramePr>
          <p:cNvPr id="64695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16069"/>
              </p:ext>
            </p:extLst>
          </p:nvPr>
        </p:nvGraphicFramePr>
        <p:xfrm>
          <a:off x="1709739" y="2349105"/>
          <a:ext cx="3779044" cy="3277554"/>
        </p:xfrm>
        <a:graphic>
          <a:graphicData uri="http://schemas.openxmlformats.org/drawingml/2006/table">
            <a:tbl>
              <a:tblPr/>
              <a:tblGrid>
                <a:gridCol w="143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6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Singular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Plural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Collec</a:t>
                      </a:r>
                      <a:r>
                        <a:rPr kumimoji="0" lang="de-DE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tivo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u-  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ɲan-/in-/e-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(n)-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mu(n)-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ra(n)-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ña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(n)-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ño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602" name="Text Box 90"/>
          <p:cNvSpPr txBox="1">
            <a:spLocks noChangeArrowheads="1"/>
          </p:cNvSpPr>
          <p:nvPr/>
        </p:nvSpPr>
        <p:spPr bwMode="auto">
          <a:xfrm>
            <a:off x="2843808" y="1754815"/>
            <a:ext cx="3348372" cy="40011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 </a:t>
            </a:r>
            <a:r>
              <a:rPr lang="en-GB" sz="2000" b="1" dirty="0"/>
              <a:t>NC</a:t>
            </a:r>
            <a:r>
              <a:rPr lang="en-GB" sz="2000" dirty="0"/>
              <a:t> - </a:t>
            </a:r>
            <a:r>
              <a:rPr lang="de-DE" sz="2000" dirty="0" err="1" smtClean="0"/>
              <a:t>raiz</a:t>
            </a:r>
            <a:r>
              <a:rPr lang="de-DE" sz="2000" dirty="0" smtClean="0"/>
              <a:t>    </a:t>
            </a:r>
            <a:r>
              <a:rPr lang="en-GB" sz="2000" dirty="0" smtClean="0"/>
              <a:t> </a:t>
            </a:r>
            <a:r>
              <a:rPr lang="en-GB" sz="2000" b="1" dirty="0"/>
              <a:t>AGR</a:t>
            </a:r>
            <a:r>
              <a:rPr lang="en-GB" sz="2000" dirty="0"/>
              <a:t> - target</a:t>
            </a:r>
            <a:endParaRPr lang="en-GB" sz="2000" b="1" i="1" dirty="0"/>
          </a:p>
        </p:txBody>
      </p:sp>
      <p:sp>
        <p:nvSpPr>
          <p:cNvPr id="64603" name="Text Box 91"/>
          <p:cNvSpPr txBox="1">
            <a:spLocks noChangeArrowheads="1"/>
          </p:cNvSpPr>
          <p:nvPr/>
        </p:nvSpPr>
        <p:spPr bwMode="auto">
          <a:xfrm>
            <a:off x="5652121" y="2348881"/>
            <a:ext cx="21453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/>
              <a:t>Singular</a:t>
            </a:r>
            <a:r>
              <a:rPr lang="en-GB" sz="1600" dirty="0"/>
              <a:t>:</a:t>
            </a:r>
          </a:p>
          <a:p>
            <a:r>
              <a:rPr lang="en-GB" sz="1600" i="1" dirty="0"/>
              <a:t>(16) </a:t>
            </a:r>
            <a:r>
              <a:rPr lang="en-GB" sz="1600" b="1" i="1" dirty="0" err="1"/>
              <a:t>ra</a:t>
            </a:r>
            <a:r>
              <a:rPr lang="en-GB" sz="1600" i="1" dirty="0" err="1"/>
              <a:t>-maasix</a:t>
            </a:r>
            <a:r>
              <a:rPr lang="en-GB" sz="1600" dirty="0"/>
              <a:t>  </a:t>
            </a:r>
            <a:r>
              <a:rPr lang="en-GB" sz="1600" b="1" i="1" dirty="0" err="1"/>
              <a:t>ra</a:t>
            </a:r>
            <a:r>
              <a:rPr lang="en-GB" sz="1600" i="1" dirty="0" err="1"/>
              <a:t>-ra</a:t>
            </a:r>
            <a:endParaRPr lang="en-GB" sz="1600" i="1" dirty="0"/>
          </a:p>
          <a:p>
            <a:r>
              <a:rPr lang="en-GB" sz="1600" dirty="0"/>
              <a:t>      NC-crab AGR:DEM</a:t>
            </a:r>
          </a:p>
          <a:p>
            <a:r>
              <a:rPr lang="en-GB" sz="1600" dirty="0"/>
              <a:t>      </a:t>
            </a:r>
            <a:r>
              <a:rPr lang="en-GB" sz="1600" dirty="0" smtClean="0"/>
              <a:t>‘</a:t>
            </a:r>
            <a:r>
              <a:rPr lang="de-DE" sz="1600" dirty="0" smtClean="0"/>
              <a:t>esse </a:t>
            </a:r>
            <a:r>
              <a:rPr lang="de-DE" sz="1600" dirty="0" err="1" smtClean="0"/>
              <a:t>caranguejo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64670" name="Text Box 158"/>
          <p:cNvSpPr txBox="1">
            <a:spLocks noChangeArrowheads="1"/>
          </p:cNvSpPr>
          <p:nvPr/>
        </p:nvSpPr>
        <p:spPr bwMode="auto">
          <a:xfrm>
            <a:off x="5652120" y="3537013"/>
            <a:ext cx="22682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/>
              <a:t>Plural</a:t>
            </a:r>
            <a:r>
              <a:rPr lang="en-GB" sz="1600" dirty="0"/>
              <a:t>:</a:t>
            </a:r>
          </a:p>
          <a:p>
            <a:r>
              <a:rPr lang="en-GB" sz="1600" i="1" dirty="0"/>
              <a:t>(17) </a:t>
            </a:r>
            <a:r>
              <a:rPr lang="en-GB" sz="1600" b="1" i="1" dirty="0" err="1"/>
              <a:t>ña</a:t>
            </a:r>
            <a:r>
              <a:rPr lang="en-GB" sz="1600" i="1" dirty="0" err="1"/>
              <a:t>-maasix</a:t>
            </a:r>
            <a:r>
              <a:rPr lang="en-GB" sz="1600" i="1" dirty="0"/>
              <a:t> </a:t>
            </a:r>
            <a:r>
              <a:rPr lang="en-GB" sz="1600" b="1" i="1" dirty="0" err="1"/>
              <a:t>ña</a:t>
            </a:r>
            <a:r>
              <a:rPr lang="en-GB" sz="1600" i="1" dirty="0" err="1"/>
              <a:t>-naak</a:t>
            </a:r>
            <a:endParaRPr lang="en-GB" sz="1600" i="1" dirty="0"/>
          </a:p>
          <a:p>
            <a:r>
              <a:rPr lang="en-GB" sz="1600" i="1" dirty="0"/>
              <a:t>      NC-crab AGR-two</a:t>
            </a:r>
            <a:r>
              <a:rPr lang="en-GB" sz="1600" dirty="0"/>
              <a:t> </a:t>
            </a:r>
          </a:p>
          <a:p>
            <a:r>
              <a:rPr lang="en-GB" sz="1600" dirty="0"/>
              <a:t>      </a:t>
            </a:r>
            <a:r>
              <a:rPr lang="en-GB" sz="1600" dirty="0" smtClean="0"/>
              <a:t>‘</a:t>
            </a:r>
            <a:r>
              <a:rPr lang="de-DE" sz="1600" dirty="0" err="1" smtClean="0"/>
              <a:t>dois</a:t>
            </a:r>
            <a:r>
              <a:rPr lang="de-DE" sz="1600" dirty="0" smtClean="0"/>
              <a:t> </a:t>
            </a:r>
            <a:r>
              <a:rPr lang="de-DE" sz="1600" dirty="0" err="1" smtClean="0"/>
              <a:t>caranguejos</a:t>
            </a:r>
            <a:r>
              <a:rPr lang="en-GB" sz="1600" dirty="0" smtClean="0"/>
              <a:t>’</a:t>
            </a:r>
            <a:endParaRPr lang="en-GB" sz="1600" dirty="0"/>
          </a:p>
          <a:p>
            <a:endParaRPr lang="en-GB" sz="2000" dirty="0"/>
          </a:p>
        </p:txBody>
      </p:sp>
      <p:sp>
        <p:nvSpPr>
          <p:cNvPr id="64671" name="Text Box 159"/>
          <p:cNvSpPr txBox="1">
            <a:spLocks noChangeArrowheads="1"/>
          </p:cNvSpPr>
          <p:nvPr/>
        </p:nvSpPr>
        <p:spPr bwMode="auto">
          <a:xfrm>
            <a:off x="5544108" y="4563127"/>
            <a:ext cx="23762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/>
              <a:t>Collective</a:t>
            </a:r>
            <a:r>
              <a:rPr lang="en-GB" sz="1600" dirty="0"/>
              <a:t>:</a:t>
            </a:r>
          </a:p>
          <a:p>
            <a:r>
              <a:rPr lang="en-GB" sz="1600" i="1" dirty="0"/>
              <a:t> </a:t>
            </a:r>
            <a:r>
              <a:rPr lang="en-GB" sz="1600" i="1" dirty="0"/>
              <a:t>(18) </a:t>
            </a:r>
            <a:r>
              <a:rPr lang="en-GB" sz="1600" b="1" i="1" dirty="0" err="1"/>
              <a:t>ja</a:t>
            </a:r>
            <a:r>
              <a:rPr lang="en-GB" sz="1600" i="1" dirty="0" err="1"/>
              <a:t>-maasix</a:t>
            </a:r>
            <a:r>
              <a:rPr lang="en-GB" sz="1600" dirty="0"/>
              <a:t>  </a:t>
            </a:r>
            <a:r>
              <a:rPr lang="en-GB" sz="1600" b="1" i="1" dirty="0" err="1"/>
              <a:t>jan</a:t>
            </a:r>
            <a:r>
              <a:rPr lang="en-GB" sz="1600" i="1" dirty="0" err="1"/>
              <a:t>-ja</a:t>
            </a:r>
            <a:endParaRPr lang="en-GB" sz="1600" i="1" dirty="0"/>
          </a:p>
          <a:p>
            <a:r>
              <a:rPr lang="en-GB" sz="1600" dirty="0"/>
              <a:t>       NC-crab AGR:DEM</a:t>
            </a:r>
          </a:p>
          <a:p>
            <a:r>
              <a:rPr lang="en-GB" sz="1600" dirty="0"/>
              <a:t>      </a:t>
            </a:r>
            <a:r>
              <a:rPr lang="en-GB" sz="1600" dirty="0" smtClean="0"/>
              <a:t>‘</a:t>
            </a:r>
            <a:r>
              <a:rPr lang="de-DE" sz="1600" dirty="0" err="1" smtClean="0"/>
              <a:t>esses</a:t>
            </a:r>
            <a:r>
              <a:rPr lang="de-DE" sz="1600" dirty="0" smtClean="0"/>
              <a:t> </a:t>
            </a:r>
            <a:r>
              <a:rPr lang="de-DE" sz="1600" dirty="0" err="1" smtClean="0"/>
              <a:t>caranguejos</a:t>
            </a:r>
            <a:r>
              <a:rPr lang="en-GB" sz="1600" dirty="0" smtClean="0"/>
              <a:t>’</a:t>
            </a:r>
            <a:endParaRPr lang="en-GB" sz="1600" dirty="0"/>
          </a:p>
          <a:p>
            <a:endParaRPr lang="en-GB" sz="2000" dirty="0"/>
          </a:p>
        </p:txBody>
      </p:sp>
      <p:sp>
        <p:nvSpPr>
          <p:cNvPr id="64696" name="Rectangle 184"/>
          <p:cNvSpPr>
            <a:spLocks noChangeArrowheads="1"/>
          </p:cNvSpPr>
          <p:nvPr/>
        </p:nvSpPr>
        <p:spPr bwMode="auto">
          <a:xfrm>
            <a:off x="1763316" y="4456145"/>
            <a:ext cx="540432" cy="3238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64697" name="Rectangle 185"/>
          <p:cNvSpPr>
            <a:spLocks noChangeArrowheads="1"/>
          </p:cNvSpPr>
          <p:nvPr/>
        </p:nvSpPr>
        <p:spPr bwMode="auto">
          <a:xfrm>
            <a:off x="3168253" y="4456146"/>
            <a:ext cx="647663" cy="37861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64698" name="Rectangle 186"/>
          <p:cNvSpPr>
            <a:spLocks noChangeArrowheads="1"/>
          </p:cNvSpPr>
          <p:nvPr/>
        </p:nvSpPr>
        <p:spPr bwMode="auto">
          <a:xfrm>
            <a:off x="4356498" y="3835647"/>
            <a:ext cx="377428" cy="3238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cxnSp>
        <p:nvCxnSpPr>
          <p:cNvPr id="3" name="Straight Connector 2"/>
          <p:cNvCxnSpPr/>
          <p:nvPr/>
        </p:nvCxnSpPr>
        <p:spPr>
          <a:xfrm>
            <a:off x="3492104" y="3752850"/>
            <a:ext cx="80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06391" y="3805780"/>
            <a:ext cx="795338" cy="217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256" y="4073237"/>
            <a:ext cx="809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581400" y="4101596"/>
            <a:ext cx="795338" cy="217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65352" y="4346973"/>
            <a:ext cx="5911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27401" y="4131469"/>
            <a:ext cx="474329" cy="52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2141730" y="3050958"/>
            <a:ext cx="97210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2141730" y="3483006"/>
            <a:ext cx="864096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2141730" y="3753036"/>
            <a:ext cx="86409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>
            <a:off x="2141730" y="4023066"/>
            <a:ext cx="81009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flipV="1">
            <a:off x="2249742" y="3753036"/>
            <a:ext cx="756084" cy="5940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flipV="1">
            <a:off x="2249742" y="4023066"/>
            <a:ext cx="756084" cy="3240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 flipV="1">
            <a:off x="2249742" y="4346973"/>
            <a:ext cx="756587" cy="13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 flipV="1">
            <a:off x="2195737" y="4670823"/>
            <a:ext cx="864170" cy="27034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2303748" y="4671138"/>
            <a:ext cx="75608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V="1">
            <a:off x="2357754" y="4347102"/>
            <a:ext cx="648072" cy="3240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2249742" y="4347102"/>
            <a:ext cx="810090" cy="3240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2141730" y="5265204"/>
            <a:ext cx="86409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2141730" y="5535234"/>
            <a:ext cx="91810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6" name="Rectangle 186"/>
          <p:cNvSpPr>
            <a:spLocks noChangeArrowheads="1"/>
          </p:cNvSpPr>
          <p:nvPr/>
        </p:nvSpPr>
        <p:spPr bwMode="auto">
          <a:xfrm>
            <a:off x="6080711" y="2587486"/>
            <a:ext cx="270030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7" name="Rectangle 186"/>
          <p:cNvSpPr>
            <a:spLocks noChangeArrowheads="1"/>
          </p:cNvSpPr>
          <p:nvPr/>
        </p:nvSpPr>
        <p:spPr bwMode="auto">
          <a:xfrm>
            <a:off x="6094776" y="3753036"/>
            <a:ext cx="270030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8" name="Rectangle 186"/>
          <p:cNvSpPr>
            <a:spLocks noChangeArrowheads="1"/>
          </p:cNvSpPr>
          <p:nvPr/>
        </p:nvSpPr>
        <p:spPr bwMode="auto">
          <a:xfrm>
            <a:off x="6030789" y="4833156"/>
            <a:ext cx="270030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9" name="Rectangle 186"/>
          <p:cNvSpPr>
            <a:spLocks noChangeArrowheads="1"/>
          </p:cNvSpPr>
          <p:nvPr/>
        </p:nvSpPr>
        <p:spPr bwMode="auto">
          <a:xfrm>
            <a:off x="7003768" y="2578694"/>
            <a:ext cx="540060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100" name="Rectangle 186"/>
          <p:cNvSpPr>
            <a:spLocks noChangeArrowheads="1"/>
          </p:cNvSpPr>
          <p:nvPr/>
        </p:nvSpPr>
        <p:spPr bwMode="auto">
          <a:xfrm>
            <a:off x="7011228" y="3777745"/>
            <a:ext cx="270030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101" name="Rectangle 186"/>
          <p:cNvSpPr>
            <a:spLocks noChangeArrowheads="1"/>
          </p:cNvSpPr>
          <p:nvPr/>
        </p:nvSpPr>
        <p:spPr bwMode="auto">
          <a:xfrm>
            <a:off x="6885123" y="4833464"/>
            <a:ext cx="648072" cy="2700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102" name="Rectangle 302"/>
          <p:cNvSpPr>
            <a:spLocks noChangeArrowheads="1"/>
          </p:cNvSpPr>
          <p:nvPr/>
        </p:nvSpPr>
        <p:spPr bwMode="auto">
          <a:xfrm>
            <a:off x="3999276" y="1772398"/>
            <a:ext cx="648072" cy="324036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103" name="TextBox 102"/>
          <p:cNvSpPr txBox="1"/>
          <p:nvPr/>
        </p:nvSpPr>
        <p:spPr>
          <a:xfrm>
            <a:off x="6164796" y="857251"/>
            <a:ext cx="268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morfema</a:t>
            </a:r>
            <a:r>
              <a:rPr lang="de-DE" sz="1600" dirty="0" smtClean="0"/>
              <a:t> de </a:t>
            </a:r>
            <a:r>
              <a:rPr lang="de-DE" sz="1600" dirty="0" err="1" smtClean="0"/>
              <a:t>concordância</a:t>
            </a:r>
            <a:r>
              <a:rPr lang="de-DE" sz="1600" dirty="0" smtClean="0"/>
              <a:t> e, </a:t>
            </a:r>
            <a:r>
              <a:rPr lang="de-DE" sz="1600" dirty="0" err="1" smtClean="0"/>
              <a:t>aliterativo</a:t>
            </a:r>
            <a:r>
              <a:rPr lang="de-DE" sz="1600" dirty="0" smtClean="0"/>
              <a:t> (= </a:t>
            </a:r>
            <a:r>
              <a:rPr lang="de-DE" sz="1600" dirty="0" err="1" smtClean="0"/>
              <a:t>igual</a:t>
            </a:r>
            <a:r>
              <a:rPr lang="de-DE" sz="1600" dirty="0" smtClean="0"/>
              <a:t> </a:t>
            </a:r>
            <a:r>
              <a:rPr lang="de-DE" sz="1600" dirty="0" err="1" smtClean="0"/>
              <a:t>ou</a:t>
            </a:r>
            <a:r>
              <a:rPr lang="de-DE" sz="1600" dirty="0" smtClean="0"/>
              <a:t> </a:t>
            </a:r>
            <a:r>
              <a:rPr lang="de-DE" sz="1600" dirty="0" err="1" smtClean="0"/>
              <a:t>parecido</a:t>
            </a:r>
            <a:r>
              <a:rPr lang="de-DE" sz="1600" dirty="0" smtClean="0"/>
              <a:t>) </a:t>
            </a:r>
            <a:r>
              <a:rPr lang="de-DE" sz="1600" dirty="0" err="1" smtClean="0"/>
              <a:t>ao</a:t>
            </a:r>
            <a:r>
              <a:rPr lang="de-DE" sz="1600" dirty="0" smtClean="0"/>
              <a:t> </a:t>
            </a:r>
            <a:r>
              <a:rPr lang="de-DE" sz="1600" dirty="0" err="1" smtClean="0"/>
              <a:t>morfema</a:t>
            </a:r>
            <a:r>
              <a:rPr lang="de-DE" sz="1600" dirty="0" smtClean="0"/>
              <a:t> de </a:t>
            </a:r>
            <a:r>
              <a:rPr lang="de-DE" sz="1600" dirty="0" err="1" smtClean="0"/>
              <a:t>classe</a:t>
            </a:r>
            <a:r>
              <a:rPr lang="de-DE" sz="1600" dirty="0" smtClean="0"/>
              <a:t> do </a:t>
            </a:r>
            <a:r>
              <a:rPr lang="de-DE" sz="1600" dirty="0" err="1" smtClean="0"/>
              <a:t>substantivo</a:t>
            </a:r>
            <a:endParaRPr lang="en-GB" sz="1600" dirty="0"/>
          </a:p>
        </p:txBody>
      </p:sp>
      <p:cxnSp>
        <p:nvCxnSpPr>
          <p:cNvPr id="105" name="Straight Connector 104"/>
          <p:cNvCxnSpPr>
            <a:stCxn id="102" idx="0"/>
            <a:endCxn id="103" idx="1"/>
          </p:cNvCxnSpPr>
          <p:nvPr/>
        </p:nvCxnSpPr>
        <p:spPr bwMode="auto">
          <a:xfrm rot="5400000" flipH="1" flipV="1">
            <a:off x="5056047" y="646065"/>
            <a:ext cx="516690" cy="170080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0" name="Picture 5">
            <a:extLst>
              <a:ext uri="{FF2B5EF4-FFF2-40B4-BE49-F238E27FC236}">
                <a16:creationId xmlns:a16="http://schemas.microsoft.com/office/drawing/2014/main" id="{F4A91EB2-1F05-4F90-94DC-86CC00A7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2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02" grpId="0" animBg="1"/>
      <p:bldP spid="64603" grpId="0"/>
      <p:bldP spid="64670" grpId="0"/>
      <p:bldP spid="64671" grpId="0"/>
      <p:bldP spid="64696" grpId="0" animBg="1"/>
      <p:bldP spid="64697" grpId="0" animBg="1"/>
      <p:bldP spid="64698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087725" y="1970839"/>
            <a:ext cx="4212431" cy="72712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50" dirty="0"/>
              <a:t>Singular:  </a:t>
            </a:r>
            <a:r>
              <a:rPr lang="de-DE" sz="1650" dirty="0" err="1" smtClean="0"/>
              <a:t>base</a:t>
            </a:r>
            <a:r>
              <a:rPr lang="en-GB" sz="1650" dirty="0" smtClean="0"/>
              <a:t>         </a:t>
            </a:r>
            <a:r>
              <a:rPr lang="en-GB" sz="1650" b="1" dirty="0"/>
              <a:t>AGR</a:t>
            </a:r>
            <a:r>
              <a:rPr lang="en-GB" sz="1650" dirty="0"/>
              <a:t>- </a:t>
            </a:r>
            <a:r>
              <a:rPr lang="de-DE" sz="1650" dirty="0" smtClean="0"/>
              <a:t>  </a:t>
            </a:r>
            <a:r>
              <a:rPr lang="en-GB" sz="1650" dirty="0" smtClean="0"/>
              <a:t>target</a:t>
            </a:r>
            <a:endParaRPr lang="en-GB" sz="1650" dirty="0"/>
          </a:p>
          <a:p>
            <a:pPr>
              <a:spcBef>
                <a:spcPct val="50000"/>
              </a:spcBef>
            </a:pPr>
            <a:r>
              <a:rPr lang="en-GB" sz="1650" dirty="0"/>
              <a:t>Plural:     </a:t>
            </a:r>
            <a:r>
              <a:rPr lang="de-DE" sz="1650" dirty="0" smtClean="0"/>
              <a:t> </a:t>
            </a:r>
            <a:r>
              <a:rPr lang="de-DE" sz="1650" dirty="0" err="1" smtClean="0"/>
              <a:t>base</a:t>
            </a:r>
            <a:r>
              <a:rPr lang="de-DE" sz="1650" dirty="0" smtClean="0"/>
              <a:t> </a:t>
            </a:r>
            <a:r>
              <a:rPr lang="en-GB" sz="1650" dirty="0" smtClean="0"/>
              <a:t>- </a:t>
            </a:r>
            <a:r>
              <a:rPr lang="en-GB" sz="1650" b="1" dirty="0">
                <a:solidFill>
                  <a:srgbClr val="FF0000"/>
                </a:solidFill>
              </a:rPr>
              <a:t>PL</a:t>
            </a:r>
            <a:r>
              <a:rPr lang="en-GB" sz="1650" b="1" dirty="0"/>
              <a:t>  AGR</a:t>
            </a:r>
            <a:r>
              <a:rPr lang="en-GB" sz="1650" dirty="0"/>
              <a:t>- </a:t>
            </a:r>
            <a:r>
              <a:rPr lang="de-DE" sz="1650" dirty="0" smtClean="0"/>
              <a:t>  </a:t>
            </a:r>
            <a:r>
              <a:rPr lang="en-GB" sz="1650" dirty="0" smtClean="0"/>
              <a:t>target- </a:t>
            </a:r>
            <a:r>
              <a:rPr lang="en-GB" sz="1650" b="1" dirty="0">
                <a:solidFill>
                  <a:srgbClr val="FF0000"/>
                </a:solidFill>
              </a:rPr>
              <a:t>PL</a:t>
            </a:r>
            <a:endParaRPr lang="en-GB" sz="1650" b="1" i="1" dirty="0">
              <a:solidFill>
                <a:srgbClr val="FF00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925706" y="3050958"/>
            <a:ext cx="2106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i="1" dirty="0"/>
              <a:t>(25) caabi  </a:t>
            </a:r>
            <a:r>
              <a:rPr lang="de-DE" b="1" i="1" dirty="0"/>
              <a:t>a</a:t>
            </a:r>
            <a:r>
              <a:rPr lang="de-DE" i="1" dirty="0"/>
              <a:t>-de</a:t>
            </a:r>
            <a:endParaRPr lang="de-DE" i="1" dirty="0"/>
          </a:p>
          <a:p>
            <a:r>
              <a:rPr lang="de-DE" dirty="0"/>
              <a:t>       key    AGR-big</a:t>
            </a:r>
            <a:endParaRPr lang="de-DE" dirty="0"/>
          </a:p>
          <a:p>
            <a:r>
              <a:rPr lang="de-DE" dirty="0"/>
              <a:t>       </a:t>
            </a:r>
            <a:r>
              <a:rPr lang="de-DE" dirty="0" smtClean="0"/>
              <a:t>‘</a:t>
            </a:r>
            <a:r>
              <a:rPr lang="de-DE" dirty="0" err="1" smtClean="0"/>
              <a:t>chave</a:t>
            </a:r>
            <a:r>
              <a:rPr lang="de-DE" dirty="0" smtClean="0"/>
              <a:t> </a:t>
            </a:r>
            <a:r>
              <a:rPr lang="de-DE" dirty="0" err="1" smtClean="0"/>
              <a:t>grande</a:t>
            </a:r>
            <a:r>
              <a:rPr lang="de-DE" dirty="0" smtClean="0"/>
              <a:t>‘</a:t>
            </a:r>
            <a:r>
              <a:rPr lang="en-GB" dirty="0" smtClean="0"/>
              <a:t> </a:t>
            </a:r>
            <a:r>
              <a:rPr lang="en-GB" dirty="0"/>
              <a:t>		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386637" y="3212976"/>
            <a:ext cx="2214209" cy="14773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err="1" smtClean="0"/>
              <a:t>Muitos</a:t>
            </a:r>
            <a:r>
              <a:rPr lang="de-DE" dirty="0" smtClean="0"/>
              <a:t> </a:t>
            </a:r>
            <a:r>
              <a:rPr lang="de-DE" dirty="0" err="1" smtClean="0"/>
              <a:t>empre,stios</a:t>
            </a:r>
            <a:r>
              <a:rPr lang="de-DE" dirty="0" smtClean="0"/>
              <a:t> de </a:t>
            </a:r>
            <a:r>
              <a:rPr lang="de-DE" dirty="0" err="1" smtClean="0"/>
              <a:t>línguas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não</a:t>
            </a:r>
            <a:r>
              <a:rPr lang="de-DE" dirty="0" smtClean="0"/>
              <a:t> </a:t>
            </a:r>
            <a:r>
              <a:rPr lang="de-DE" dirty="0" err="1" smtClean="0"/>
              <a:t>têm</a:t>
            </a:r>
            <a:r>
              <a:rPr lang="de-DE" dirty="0" smtClean="0"/>
              <a:t> </a:t>
            </a:r>
            <a:r>
              <a:rPr lang="de-DE" dirty="0" err="1" smtClean="0"/>
              <a:t>classe</a:t>
            </a:r>
            <a:r>
              <a:rPr lang="de-DE" dirty="0" smtClean="0"/>
              <a:t> nominal </a:t>
            </a:r>
            <a:r>
              <a:rPr lang="de-DE" dirty="0" err="1" smtClean="0"/>
              <a:t>como</a:t>
            </a:r>
            <a:r>
              <a:rPr lang="de-DE" dirty="0" smtClean="0"/>
              <a:t> </a:t>
            </a:r>
            <a:r>
              <a:rPr lang="de-DE" dirty="0" err="1" smtClean="0"/>
              <a:t>Mandinka</a:t>
            </a:r>
            <a:r>
              <a:rPr lang="de-DE" dirty="0" smtClean="0"/>
              <a:t>, Kreol, Wolof, </a:t>
            </a:r>
            <a:r>
              <a:rPr lang="de-DE" dirty="0" err="1" smtClean="0"/>
              <a:t>francês</a:t>
            </a:r>
            <a:r>
              <a:rPr lang="de-DE" dirty="0" smtClean="0"/>
              <a:t>.</a:t>
            </a:r>
            <a:endParaRPr lang="en-GB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71701" y="4239091"/>
            <a:ext cx="31323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i="1" dirty="0"/>
              <a:t>(26) caabi -</a:t>
            </a:r>
            <a:r>
              <a:rPr lang="de-DE" b="1" i="1" dirty="0">
                <a:solidFill>
                  <a:srgbClr val="FF0000"/>
                </a:solidFill>
              </a:rPr>
              <a:t>eŋ</a:t>
            </a:r>
            <a:r>
              <a:rPr lang="de-DE" i="1" dirty="0"/>
              <a:t>   </a:t>
            </a:r>
            <a:r>
              <a:rPr lang="de-DE" b="1" i="1" dirty="0"/>
              <a:t>a</a:t>
            </a:r>
            <a:r>
              <a:rPr lang="de-DE" i="1" dirty="0"/>
              <a:t>    -naak-</a:t>
            </a:r>
            <a:r>
              <a:rPr lang="de-DE" b="1" i="1" dirty="0">
                <a:solidFill>
                  <a:srgbClr val="FF0000"/>
                </a:solidFill>
              </a:rPr>
              <a:t>aŋ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dirty="0"/>
              <a:t>       key   - PL   AGR-big  -PL  </a:t>
            </a:r>
            <a:endParaRPr lang="de-DE" dirty="0"/>
          </a:p>
          <a:p>
            <a:r>
              <a:rPr lang="en-GB" dirty="0"/>
              <a:t>       </a:t>
            </a:r>
            <a:r>
              <a:rPr lang="en-GB" dirty="0" smtClean="0"/>
              <a:t>‘</a:t>
            </a:r>
            <a:r>
              <a:rPr lang="de-DE" dirty="0" err="1" smtClean="0"/>
              <a:t>duas</a:t>
            </a:r>
            <a:r>
              <a:rPr lang="de-DE" dirty="0" smtClean="0"/>
              <a:t> </a:t>
            </a:r>
            <a:r>
              <a:rPr lang="de-DE" dirty="0" err="1" smtClean="0"/>
              <a:t>chaves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64796" y="1106742"/>
            <a:ext cx="1836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i="1" dirty="0" err="1" smtClean="0"/>
              <a:t>concordância</a:t>
            </a:r>
            <a:r>
              <a:rPr lang="de-DE" sz="1500" i="1" dirty="0" smtClean="0"/>
              <a:t> e̒ sempre </a:t>
            </a:r>
            <a:r>
              <a:rPr lang="en-GB" sz="1500" i="1" dirty="0" smtClean="0"/>
              <a:t>a-</a:t>
            </a:r>
            <a:endParaRPr lang="en-GB" sz="1500" i="1" dirty="0"/>
          </a:p>
        </p:txBody>
      </p:sp>
      <p:sp>
        <p:nvSpPr>
          <p:cNvPr id="16" name="Rectangle 302"/>
          <p:cNvSpPr>
            <a:spLocks noChangeArrowheads="1"/>
          </p:cNvSpPr>
          <p:nvPr/>
        </p:nvSpPr>
        <p:spPr bwMode="auto">
          <a:xfrm>
            <a:off x="3803342" y="1970838"/>
            <a:ext cx="499257" cy="70207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cxnSp>
        <p:nvCxnSpPr>
          <p:cNvPr id="18" name="Straight Connector 17"/>
          <p:cNvCxnSpPr>
            <a:stCxn id="16" idx="0"/>
            <a:endCxn id="15" idx="1"/>
          </p:cNvCxnSpPr>
          <p:nvPr/>
        </p:nvCxnSpPr>
        <p:spPr bwMode="auto">
          <a:xfrm rot="5400000" flipH="1" flipV="1">
            <a:off x="4947567" y="753608"/>
            <a:ext cx="598639" cy="18358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5">
            <a:extLst>
              <a:ext uri="{FF2B5EF4-FFF2-40B4-BE49-F238E27FC236}">
                <a16:creationId xmlns:a16="http://schemas.microsoft.com/office/drawing/2014/main" id="{F4A91EB2-1F05-4F90-94DC-86CC00A7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99975" y="394153"/>
            <a:ext cx="6858000" cy="475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 </a:t>
            </a:r>
            <a:r>
              <a:rPr lang="de-DE" sz="2400" dirty="0" err="1" smtClean="0"/>
              <a:t>Substantivos</a:t>
            </a:r>
            <a:r>
              <a:rPr lang="de-DE" sz="2400" dirty="0" smtClean="0"/>
              <a:t> </a:t>
            </a:r>
            <a:r>
              <a:rPr lang="de-DE" sz="2400" dirty="0" err="1" smtClean="0"/>
              <a:t>não-prefixados</a:t>
            </a:r>
            <a:r>
              <a:rPr lang="de-DE" sz="2400" dirty="0" smtClean="0"/>
              <a:t> </a:t>
            </a:r>
            <a:r>
              <a:rPr lang="de-DE" sz="2400" dirty="0" err="1" smtClean="0"/>
              <a:t>com</a:t>
            </a:r>
            <a:r>
              <a:rPr lang="de-DE" sz="2400" dirty="0" smtClean="0"/>
              <a:t> </a:t>
            </a:r>
            <a:r>
              <a:rPr lang="de-DE" sz="2400" dirty="0" err="1" smtClean="0"/>
              <a:t>plurais</a:t>
            </a:r>
            <a:r>
              <a:rPr lang="de-DE" sz="2400" dirty="0" smtClean="0"/>
              <a:t> </a:t>
            </a:r>
            <a:r>
              <a:rPr lang="de-DE" sz="2400" dirty="0" err="1" smtClean="0"/>
              <a:t>sufixados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506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9" grpId="0"/>
      <p:bldP spid="56334" grpId="0" animBg="1"/>
      <p:bldP spid="13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24" name="Group 300"/>
          <p:cNvGraphicFramePr>
            <a:graphicFrameLocks noGrp="1"/>
          </p:cNvGraphicFramePr>
          <p:nvPr/>
        </p:nvGraphicFramePr>
        <p:xfrm>
          <a:off x="1763689" y="2942947"/>
          <a:ext cx="2753916" cy="2752487"/>
        </p:xfrm>
        <a:graphic>
          <a:graphicData uri="http://schemas.openxmlformats.org/drawingml/2006/table">
            <a:tbl>
              <a:tblPr/>
              <a:tblGrid>
                <a:gridCol w="146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047"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Singular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Plural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ka- -Vŋ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fa- -Vŋ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ba- -Vŋ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</a:t>
                      </a: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fu- -Vŋ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ho- -</a:t>
                      </a: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Vŋ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-</a:t>
                      </a: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Vŋ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-</a:t>
                      </a: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Vŋ</a:t>
                      </a:r>
                      <a:endParaRPr kumimoji="0" lang="en-GB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a- -</a:t>
                      </a:r>
                      <a:r>
                        <a:rPr kumimoji="0" lang="en-GB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Vŋ</a:t>
                      </a:r>
                      <a:endParaRPr kumimoji="0" lang="en-GB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2492" name="Text Box 268"/>
          <p:cNvSpPr txBox="1">
            <a:spLocks noChangeArrowheads="1"/>
          </p:cNvSpPr>
          <p:nvPr/>
        </p:nvSpPr>
        <p:spPr bwMode="auto">
          <a:xfrm>
            <a:off x="1027666" y="541749"/>
            <a:ext cx="540291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100" b="1" dirty="0" err="1" smtClean="0"/>
              <a:t>Substantivos</a:t>
            </a:r>
            <a:r>
              <a:rPr lang="de-DE" sz="2100" b="1" dirty="0" smtClean="0"/>
              <a:t> </a:t>
            </a:r>
            <a:r>
              <a:rPr lang="de-DE" sz="2100" b="1" dirty="0" err="1" smtClean="0"/>
              <a:t>com</a:t>
            </a:r>
            <a:r>
              <a:rPr lang="de-DE" sz="2100" b="1" dirty="0" smtClean="0"/>
              <a:t> </a:t>
            </a:r>
            <a:r>
              <a:rPr lang="de-DE" sz="2100" b="1" dirty="0" err="1" smtClean="0"/>
              <a:t>prefixos</a:t>
            </a:r>
            <a:endParaRPr lang="en-GB" sz="2100" b="1" dirty="0"/>
          </a:p>
        </p:txBody>
      </p:sp>
      <p:sp>
        <p:nvSpPr>
          <p:cNvPr id="52500" name="Text Box 276"/>
          <p:cNvSpPr txBox="1">
            <a:spLocks noChangeArrowheads="1"/>
          </p:cNvSpPr>
          <p:nvPr/>
        </p:nvSpPr>
        <p:spPr bwMode="auto">
          <a:xfrm>
            <a:off x="1763688" y="1916833"/>
            <a:ext cx="5076564" cy="72712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50" dirty="0"/>
              <a:t>Singular:  </a:t>
            </a:r>
            <a:r>
              <a:rPr lang="en-GB" sz="1650" b="1" dirty="0"/>
              <a:t>NC </a:t>
            </a:r>
            <a:r>
              <a:rPr lang="en-GB" sz="1650" dirty="0"/>
              <a:t>- </a:t>
            </a:r>
            <a:r>
              <a:rPr lang="de-DE" sz="1650" dirty="0" err="1" smtClean="0"/>
              <a:t>base</a:t>
            </a:r>
            <a:r>
              <a:rPr lang="en-GB" sz="1650" dirty="0" smtClean="0"/>
              <a:t>           </a:t>
            </a:r>
            <a:r>
              <a:rPr lang="en-GB" sz="1650" b="1" dirty="0"/>
              <a:t>AGR</a:t>
            </a:r>
            <a:r>
              <a:rPr lang="en-GB" sz="1650" dirty="0"/>
              <a:t>  - target</a:t>
            </a:r>
          </a:p>
          <a:p>
            <a:pPr>
              <a:spcBef>
                <a:spcPct val="50000"/>
              </a:spcBef>
            </a:pPr>
            <a:r>
              <a:rPr lang="en-GB" sz="1650" dirty="0"/>
              <a:t> Plural:    </a:t>
            </a:r>
            <a:r>
              <a:rPr lang="en-GB" sz="1650" b="1" dirty="0"/>
              <a:t>NC </a:t>
            </a:r>
            <a:r>
              <a:rPr lang="en-GB" sz="1650" dirty="0"/>
              <a:t>- </a:t>
            </a:r>
            <a:r>
              <a:rPr lang="de-DE" sz="1650" dirty="0" smtClean="0"/>
              <a:t> </a:t>
            </a:r>
            <a:r>
              <a:rPr lang="de-DE" sz="1650" dirty="0" err="1" smtClean="0"/>
              <a:t>base</a:t>
            </a:r>
            <a:r>
              <a:rPr lang="en-GB" sz="1650" dirty="0" smtClean="0"/>
              <a:t> </a:t>
            </a:r>
            <a:r>
              <a:rPr lang="en-GB" sz="1650" dirty="0"/>
              <a:t>- </a:t>
            </a:r>
            <a:r>
              <a:rPr lang="en-GB" sz="1650" b="1" dirty="0">
                <a:solidFill>
                  <a:srgbClr val="FF0000"/>
                </a:solidFill>
              </a:rPr>
              <a:t>PL </a:t>
            </a:r>
            <a:r>
              <a:rPr lang="en-GB" sz="1650" b="1" dirty="0"/>
              <a:t>   AGR  </a:t>
            </a:r>
            <a:r>
              <a:rPr lang="en-GB" sz="1650" dirty="0"/>
              <a:t>- target - </a:t>
            </a:r>
            <a:r>
              <a:rPr lang="en-GB" sz="1650" b="1" dirty="0">
                <a:solidFill>
                  <a:srgbClr val="FF0000"/>
                </a:solidFill>
              </a:rPr>
              <a:t>PL</a:t>
            </a:r>
            <a:endParaRPr lang="en-GB" sz="1650" b="1" i="1" dirty="0">
              <a:solidFill>
                <a:srgbClr val="FF0000"/>
              </a:solidFill>
            </a:endParaRPr>
          </a:p>
        </p:txBody>
      </p:sp>
      <p:sp>
        <p:nvSpPr>
          <p:cNvPr id="52507" name="Text Box 283"/>
          <p:cNvSpPr txBox="1">
            <a:spLocks noChangeArrowheads="1"/>
          </p:cNvSpPr>
          <p:nvPr/>
        </p:nvSpPr>
        <p:spPr bwMode="auto">
          <a:xfrm>
            <a:off x="5058054" y="3158971"/>
            <a:ext cx="2942946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500" i="1" dirty="0"/>
              <a:t>(19) </a:t>
            </a:r>
            <a:r>
              <a:rPr lang="en-GB" sz="1500" b="1" i="1" dirty="0" err="1"/>
              <a:t>fu</a:t>
            </a:r>
            <a:r>
              <a:rPr lang="en-GB" sz="1500" b="1" i="1" dirty="0"/>
              <a:t>-</a:t>
            </a:r>
            <a:r>
              <a:rPr lang="en-GB" sz="1500" i="1" dirty="0"/>
              <a:t>lac  </a:t>
            </a:r>
            <a:r>
              <a:rPr lang="en-GB" sz="1500" b="1" i="1" dirty="0"/>
              <a:t>fu</a:t>
            </a:r>
            <a:r>
              <a:rPr lang="en-GB" sz="1500" i="1" dirty="0"/>
              <a:t>-de</a:t>
            </a:r>
          </a:p>
          <a:p>
            <a:r>
              <a:rPr lang="en-GB" sz="1500" dirty="0"/>
              <a:t>      NC-shark AGR-big</a:t>
            </a:r>
          </a:p>
          <a:p>
            <a:r>
              <a:rPr lang="en-GB" sz="1500" dirty="0"/>
              <a:t>      </a:t>
            </a:r>
            <a:r>
              <a:rPr lang="en-GB" sz="1500" dirty="0" smtClean="0"/>
              <a:t>‘</a:t>
            </a:r>
            <a:r>
              <a:rPr lang="de-DE" sz="1500" dirty="0" err="1" smtClean="0"/>
              <a:t>tubarão</a:t>
            </a:r>
            <a:r>
              <a:rPr lang="de-DE" sz="1500" dirty="0" smtClean="0"/>
              <a:t> </a:t>
            </a:r>
            <a:r>
              <a:rPr lang="de-DE" sz="1500" dirty="0" err="1" smtClean="0"/>
              <a:t>grande</a:t>
            </a:r>
            <a:r>
              <a:rPr lang="en-GB" sz="1500" dirty="0" smtClean="0"/>
              <a:t>’</a:t>
            </a:r>
            <a:endParaRPr lang="en-GB" sz="1500" dirty="0"/>
          </a:p>
          <a:p>
            <a:endParaRPr lang="en-GB" sz="1500" dirty="0"/>
          </a:p>
          <a:p>
            <a:r>
              <a:rPr lang="en-GB" sz="1500" i="1" dirty="0"/>
              <a:t>(20) </a:t>
            </a:r>
            <a:r>
              <a:rPr lang="en-GB" sz="1500" b="1" i="1" dirty="0" err="1"/>
              <a:t>fu</a:t>
            </a:r>
            <a:r>
              <a:rPr lang="en-GB" sz="1500" b="1" i="1" dirty="0"/>
              <a:t>-</a:t>
            </a:r>
            <a:r>
              <a:rPr lang="en-GB" sz="1500" i="1" dirty="0"/>
              <a:t>lac- </a:t>
            </a:r>
            <a:r>
              <a:rPr lang="en-GB" sz="1500" i="1" dirty="0" err="1">
                <a:solidFill>
                  <a:srgbClr val="FF0000"/>
                </a:solidFill>
              </a:rPr>
              <a:t>aŋ</a:t>
            </a:r>
            <a:r>
              <a:rPr lang="en-GB" sz="1500" i="1" dirty="0"/>
              <a:t>   </a:t>
            </a:r>
            <a:r>
              <a:rPr lang="en-GB" sz="1500" b="1" i="1" dirty="0"/>
              <a:t>fu</a:t>
            </a:r>
            <a:r>
              <a:rPr lang="en-GB" sz="1500" i="1" dirty="0"/>
              <a:t> - de - </a:t>
            </a:r>
            <a:r>
              <a:rPr lang="en-GB" sz="1500" b="1" i="1" dirty="0" err="1">
                <a:solidFill>
                  <a:srgbClr val="FF0000"/>
                </a:solidFill>
              </a:rPr>
              <a:t>eŋ</a:t>
            </a:r>
            <a:endParaRPr lang="en-GB" sz="1500" b="1" i="1" dirty="0">
              <a:solidFill>
                <a:srgbClr val="FF0000"/>
              </a:solidFill>
            </a:endParaRPr>
          </a:p>
          <a:p>
            <a:r>
              <a:rPr lang="en-GB" sz="1500" dirty="0"/>
              <a:t>      NC-shark-PL AGR-big-    PL</a:t>
            </a:r>
          </a:p>
          <a:p>
            <a:r>
              <a:rPr lang="en-GB" sz="1500" dirty="0"/>
              <a:t>     </a:t>
            </a:r>
            <a:r>
              <a:rPr lang="en-GB" sz="1500" dirty="0" smtClean="0"/>
              <a:t>‘</a:t>
            </a:r>
            <a:r>
              <a:rPr lang="de-DE" sz="1500" dirty="0" err="1" smtClean="0"/>
              <a:t>tubarões</a:t>
            </a:r>
            <a:r>
              <a:rPr lang="de-DE" sz="1500" dirty="0" smtClean="0"/>
              <a:t> </a:t>
            </a:r>
            <a:r>
              <a:rPr lang="de-DE" sz="1500" dirty="0" err="1" smtClean="0"/>
              <a:t>grandes</a:t>
            </a:r>
            <a:r>
              <a:rPr lang="en-GB" sz="1500" dirty="0" smtClean="0"/>
              <a:t>’</a:t>
            </a:r>
            <a:endParaRPr lang="en-GB" sz="1500" dirty="0"/>
          </a:p>
        </p:txBody>
      </p:sp>
      <p:sp>
        <p:nvSpPr>
          <p:cNvPr id="52525" name="Rectangle 301"/>
          <p:cNvSpPr>
            <a:spLocks noChangeArrowheads="1"/>
          </p:cNvSpPr>
          <p:nvPr/>
        </p:nvSpPr>
        <p:spPr bwMode="auto">
          <a:xfrm>
            <a:off x="1817695" y="4239090"/>
            <a:ext cx="378619" cy="27027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52526" name="Rectangle 302"/>
          <p:cNvSpPr>
            <a:spLocks noChangeArrowheads="1"/>
          </p:cNvSpPr>
          <p:nvPr/>
        </p:nvSpPr>
        <p:spPr bwMode="auto">
          <a:xfrm>
            <a:off x="3275857" y="4239090"/>
            <a:ext cx="648890" cy="27027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19" name="Rectangle 302"/>
          <p:cNvSpPr>
            <a:spLocks noChangeArrowheads="1"/>
          </p:cNvSpPr>
          <p:nvPr/>
        </p:nvSpPr>
        <p:spPr bwMode="auto">
          <a:xfrm>
            <a:off x="2611454" y="1916832"/>
            <a:ext cx="432048" cy="70207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0" name="TextBox 19"/>
          <p:cNvSpPr txBox="1"/>
          <p:nvPr/>
        </p:nvSpPr>
        <p:spPr>
          <a:xfrm>
            <a:off x="5382090" y="1106743"/>
            <a:ext cx="26189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 smtClean="0"/>
              <a:t>prefixo</a:t>
            </a:r>
            <a:r>
              <a:rPr lang="de-DE" sz="1500" dirty="0" smtClean="0"/>
              <a:t> de </a:t>
            </a:r>
            <a:r>
              <a:rPr lang="de-DE" sz="1500" dirty="0" err="1" smtClean="0"/>
              <a:t>classe</a:t>
            </a:r>
            <a:r>
              <a:rPr lang="de-DE" sz="1500" dirty="0" smtClean="0"/>
              <a:t> </a:t>
            </a:r>
            <a:r>
              <a:rPr lang="de-DE" sz="1500" dirty="0" err="1" smtClean="0"/>
              <a:t>die̒ntico</a:t>
            </a:r>
            <a:r>
              <a:rPr lang="de-DE" sz="1500" dirty="0" smtClean="0"/>
              <a:t>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singular</a:t>
            </a:r>
            <a:r>
              <a:rPr lang="de-DE" sz="1500" dirty="0" smtClean="0"/>
              <a:t> e o plural</a:t>
            </a:r>
          </a:p>
          <a:p>
            <a:r>
              <a:rPr lang="de-DE" sz="1500" dirty="0" err="1" smtClean="0"/>
              <a:t>concordância</a:t>
            </a:r>
            <a:r>
              <a:rPr lang="de-DE" sz="1500" dirty="0" smtClean="0"/>
              <a:t> </a:t>
            </a:r>
            <a:r>
              <a:rPr lang="de-DE" sz="1500" dirty="0" err="1" smtClean="0"/>
              <a:t>aliterativa</a:t>
            </a:r>
            <a:endParaRPr lang="en-GB" sz="1500" dirty="0"/>
          </a:p>
        </p:txBody>
      </p:sp>
      <p:cxnSp>
        <p:nvCxnSpPr>
          <p:cNvPr id="22" name="Straight Connector 21"/>
          <p:cNvCxnSpPr>
            <a:stCxn id="19" idx="3"/>
            <a:endCxn id="20" idx="1"/>
          </p:cNvCxnSpPr>
          <p:nvPr/>
        </p:nvCxnSpPr>
        <p:spPr bwMode="auto">
          <a:xfrm flipV="1">
            <a:off x="3113838" y="1487616"/>
            <a:ext cx="2268252" cy="7802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5">
            <a:extLst>
              <a:ext uri="{FF2B5EF4-FFF2-40B4-BE49-F238E27FC236}">
                <a16:creationId xmlns:a16="http://schemas.microsoft.com/office/drawing/2014/main" id="{F4A91EB2-1F05-4F90-94DC-86CC00A7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07" grpId="0"/>
      <p:bldP spid="52525" grpId="0" animBg="1"/>
      <p:bldP spid="52526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656161" y="3914775"/>
            <a:ext cx="557909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350" dirty="0" err="1" smtClean="0"/>
              <a:t>Por</a:t>
            </a:r>
            <a:r>
              <a:rPr lang="de-DE" sz="1350" dirty="0" smtClean="0"/>
              <a:t> </a:t>
            </a:r>
            <a:r>
              <a:rPr lang="de-DE" sz="1350" dirty="0" err="1" smtClean="0"/>
              <a:t>alguns</a:t>
            </a:r>
            <a:r>
              <a:rPr lang="de-DE" sz="1350" dirty="0" smtClean="0"/>
              <a:t> </a:t>
            </a:r>
            <a:r>
              <a:rPr lang="de-DE" sz="1350" dirty="0" err="1" smtClean="0"/>
              <a:t>substantivos</a:t>
            </a:r>
            <a:r>
              <a:rPr lang="de-DE" sz="1350" dirty="0" smtClean="0"/>
              <a:t> o </a:t>
            </a:r>
            <a:r>
              <a:rPr lang="de-DE" sz="1350" dirty="0" err="1" smtClean="0"/>
              <a:t>suposto</a:t>
            </a:r>
            <a:r>
              <a:rPr lang="de-DE" sz="1350" dirty="0" smtClean="0"/>
              <a:t> </a:t>
            </a:r>
            <a:r>
              <a:rPr lang="de-DE" sz="1350" dirty="0" err="1" smtClean="0"/>
              <a:t>morfema</a:t>
            </a:r>
            <a:r>
              <a:rPr lang="de-DE" sz="1350" dirty="0" smtClean="0"/>
              <a:t> de </a:t>
            </a:r>
            <a:r>
              <a:rPr lang="de-DE" sz="1350" dirty="0" err="1" smtClean="0"/>
              <a:t>classe</a:t>
            </a:r>
            <a:r>
              <a:rPr lang="de-DE" sz="1350" dirty="0" smtClean="0"/>
              <a:t> </a:t>
            </a:r>
            <a:r>
              <a:rPr lang="de-DE" sz="1350" dirty="0" err="1" smtClean="0"/>
              <a:t>não</a:t>
            </a:r>
            <a:r>
              <a:rPr lang="de-DE" sz="1350" dirty="0" smtClean="0"/>
              <a:t> se </a:t>
            </a:r>
            <a:r>
              <a:rPr lang="de-DE" sz="1350" dirty="0" err="1" smtClean="0"/>
              <a:t>deixa</a:t>
            </a:r>
            <a:r>
              <a:rPr lang="de-DE" sz="1350" dirty="0" smtClean="0"/>
              <a:t> </a:t>
            </a:r>
            <a:r>
              <a:rPr lang="de-DE" sz="1350" dirty="0" err="1" smtClean="0"/>
              <a:t>substituir</a:t>
            </a:r>
            <a:r>
              <a:rPr lang="de-DE" sz="1350" dirty="0" smtClean="0"/>
              <a:t>!</a:t>
            </a:r>
            <a:endParaRPr lang="en-GB" sz="1350" dirty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97869" y="4788231"/>
            <a:ext cx="1495666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b="1" i="1" dirty="0" err="1"/>
              <a:t>fa</a:t>
            </a:r>
            <a:r>
              <a:rPr lang="en-GB" sz="1350" i="1" dirty="0" err="1"/>
              <a:t>cir</a:t>
            </a:r>
            <a:r>
              <a:rPr lang="en-GB" sz="1350" i="1" dirty="0"/>
              <a:t>    </a:t>
            </a:r>
            <a:r>
              <a:rPr lang="en-GB" sz="1350" b="1" i="1" dirty="0" err="1"/>
              <a:t>fa</a:t>
            </a:r>
            <a:r>
              <a:rPr lang="en-GB" sz="1350" i="1" dirty="0"/>
              <a:t> – ŋ </a:t>
            </a:r>
          </a:p>
          <a:p>
            <a:r>
              <a:rPr lang="en-GB" sz="1350" dirty="0"/>
              <a:t>monkey </a:t>
            </a:r>
            <a:r>
              <a:rPr lang="en-GB" sz="1350" dirty="0" err="1"/>
              <a:t>Agr</a:t>
            </a:r>
            <a:r>
              <a:rPr lang="en-GB" sz="1350" dirty="0"/>
              <a:t>-which</a:t>
            </a:r>
          </a:p>
          <a:p>
            <a:r>
              <a:rPr lang="en-GB" sz="1350" dirty="0"/>
              <a:t>‘which monkey?’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547812" y="3050382"/>
            <a:ext cx="205263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350" i="1" dirty="0"/>
              <a:t>(21)  </a:t>
            </a:r>
            <a:r>
              <a:rPr lang="de-DE" sz="1350" b="1" i="1" dirty="0"/>
              <a:t>bë</a:t>
            </a:r>
            <a:r>
              <a:rPr lang="de-DE" sz="1350" i="1" dirty="0"/>
              <a:t>-jid </a:t>
            </a:r>
            <a:r>
              <a:rPr lang="en-GB" sz="1350" i="1" dirty="0"/>
              <a:t> </a:t>
            </a:r>
            <a:r>
              <a:rPr lang="en-GB" sz="1350" i="1" dirty="0" err="1"/>
              <a:t>b</a:t>
            </a:r>
            <a:r>
              <a:rPr lang="en-GB" sz="1350" b="1" i="1" dirty="0" err="1"/>
              <a:t>a</a:t>
            </a:r>
            <a:r>
              <a:rPr lang="en-GB" sz="1350" i="1" dirty="0"/>
              <a:t>-ŋ</a:t>
            </a:r>
            <a:r>
              <a:rPr lang="en-GB" sz="1350" dirty="0"/>
              <a:t> </a:t>
            </a:r>
            <a:endParaRPr lang="en-GB" sz="1350" dirty="0"/>
          </a:p>
          <a:p>
            <a:r>
              <a:rPr lang="en-GB" sz="1350" dirty="0"/>
              <a:t>      </a:t>
            </a:r>
            <a:r>
              <a:rPr lang="en-GB" sz="1350" dirty="0"/>
              <a:t>NC-girl  </a:t>
            </a:r>
            <a:r>
              <a:rPr lang="en-GB" sz="1350" dirty="0" err="1"/>
              <a:t>Agr</a:t>
            </a:r>
            <a:r>
              <a:rPr lang="en-GB" sz="1350" dirty="0"/>
              <a:t>-which</a:t>
            </a:r>
          </a:p>
          <a:p>
            <a:r>
              <a:rPr lang="en-GB" sz="1350" dirty="0"/>
              <a:t>      ‘which </a:t>
            </a:r>
            <a:r>
              <a:rPr lang="en-GB" sz="1350" dirty="0"/>
              <a:t>girl’</a:t>
            </a:r>
            <a:endParaRPr lang="en-GB" sz="1350" dirty="0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3492105" y="3213497"/>
            <a:ext cx="1875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1979712" y="3050383"/>
            <a:ext cx="216024" cy="27027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6324864" y="4682860"/>
            <a:ext cx="215504" cy="27027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3762376" y="4941094"/>
            <a:ext cx="12418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68661" name="Rectangle 53"/>
          <p:cNvSpPr>
            <a:spLocks noChangeArrowheads="1"/>
          </p:cNvSpPr>
          <p:nvPr/>
        </p:nvSpPr>
        <p:spPr bwMode="auto">
          <a:xfrm>
            <a:off x="2024245" y="4841811"/>
            <a:ext cx="215504" cy="216694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8662" name="Rectangle 54"/>
          <p:cNvSpPr>
            <a:spLocks noChangeArrowheads="1"/>
          </p:cNvSpPr>
          <p:nvPr/>
        </p:nvSpPr>
        <p:spPr bwMode="auto">
          <a:xfrm>
            <a:off x="2539240" y="4797024"/>
            <a:ext cx="216694" cy="27027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8672" name="Text Box 64"/>
          <p:cNvSpPr txBox="1">
            <a:spLocks noChangeArrowheads="1"/>
          </p:cNvSpPr>
          <p:nvPr/>
        </p:nvSpPr>
        <p:spPr bwMode="auto">
          <a:xfrm>
            <a:off x="5813822" y="3267076"/>
            <a:ext cx="8429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350" dirty="0"/>
              <a:t>        </a:t>
            </a:r>
            <a:r>
              <a:rPr lang="de-DE" sz="1350" dirty="0"/>
              <a:t>girl</a:t>
            </a:r>
            <a:endParaRPr lang="en-GB" sz="1350" dirty="0"/>
          </a:p>
        </p:txBody>
      </p:sp>
      <p:sp>
        <p:nvSpPr>
          <p:cNvPr id="68673" name="Text Box 65"/>
          <p:cNvSpPr txBox="1">
            <a:spLocks noChangeArrowheads="1"/>
          </p:cNvSpPr>
          <p:nvPr/>
        </p:nvSpPr>
        <p:spPr bwMode="auto">
          <a:xfrm>
            <a:off x="5813822" y="3050383"/>
            <a:ext cx="38664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350" i="1" dirty="0"/>
              <a:t>bë</a:t>
            </a:r>
            <a:endParaRPr lang="de-DE" sz="1350" i="1" dirty="0"/>
          </a:p>
          <a:p>
            <a:r>
              <a:rPr lang="de-DE" sz="1350" i="1" dirty="0"/>
              <a:t>Pr-</a:t>
            </a:r>
            <a:endParaRPr lang="en-GB" sz="1350" i="1" dirty="0"/>
          </a:p>
        </p:txBody>
      </p:sp>
      <p:sp>
        <p:nvSpPr>
          <p:cNvPr id="68674" name="Text Box 66"/>
          <p:cNvSpPr txBox="1">
            <a:spLocks noChangeArrowheads="1"/>
          </p:cNvSpPr>
          <p:nvPr/>
        </p:nvSpPr>
        <p:spPr bwMode="auto">
          <a:xfrm>
            <a:off x="6084094" y="3050381"/>
            <a:ext cx="4475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350" i="1" dirty="0"/>
              <a:t>- </a:t>
            </a:r>
            <a:r>
              <a:rPr lang="de-DE" sz="1350" i="1" dirty="0"/>
              <a:t>jid</a:t>
            </a:r>
            <a:endParaRPr lang="en-GB" sz="1350" i="1" dirty="0"/>
          </a:p>
        </p:txBody>
      </p:sp>
      <p:sp>
        <p:nvSpPr>
          <p:cNvPr id="68675" name="Text Box 67"/>
          <p:cNvSpPr txBox="1">
            <a:spLocks noChangeArrowheads="1"/>
          </p:cNvSpPr>
          <p:nvPr/>
        </p:nvSpPr>
        <p:spPr bwMode="auto">
          <a:xfrm>
            <a:off x="5814138" y="3050959"/>
            <a:ext cx="468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350" b="1" i="1" dirty="0">
                <a:solidFill>
                  <a:srgbClr val="FF0000"/>
                </a:solidFill>
              </a:rPr>
              <a:t>kɔ</a:t>
            </a:r>
          </a:p>
          <a:p>
            <a:r>
              <a:rPr lang="en-GB" sz="1350" dirty="0"/>
              <a:t>Dim</a:t>
            </a:r>
          </a:p>
        </p:txBody>
      </p:sp>
      <p:sp>
        <p:nvSpPr>
          <p:cNvPr id="68676" name="Text Box 68"/>
          <p:cNvSpPr txBox="1">
            <a:spLocks noChangeArrowheads="1"/>
          </p:cNvSpPr>
          <p:nvPr/>
        </p:nvSpPr>
        <p:spPr bwMode="auto">
          <a:xfrm>
            <a:off x="5870349" y="4682861"/>
            <a:ext cx="54054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350" b="1" i="1" dirty="0">
                <a:solidFill>
                  <a:srgbClr val="FF0000"/>
                </a:solidFill>
              </a:rPr>
              <a:t>kɔ-</a:t>
            </a:r>
          </a:p>
          <a:p>
            <a:r>
              <a:rPr lang="en-GB" sz="1350" dirty="0"/>
              <a:t>Dim-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5744766" y="3551635"/>
            <a:ext cx="8132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i="1" dirty="0"/>
              <a:t>‘little </a:t>
            </a:r>
            <a:r>
              <a:rPr lang="en-GB" sz="1350" i="1" dirty="0"/>
              <a:t>girl</a:t>
            </a:r>
            <a:endParaRPr lang="en-GB" sz="1350" i="1" dirty="0"/>
          </a:p>
        </p:txBody>
      </p:sp>
      <p:sp>
        <p:nvSpPr>
          <p:cNvPr id="68681" name="Text Box 73"/>
          <p:cNvSpPr txBox="1">
            <a:spLocks noChangeArrowheads="1"/>
          </p:cNvSpPr>
          <p:nvPr/>
        </p:nvSpPr>
        <p:spPr bwMode="auto">
          <a:xfrm>
            <a:off x="5828671" y="4889353"/>
            <a:ext cx="133920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350" dirty="0"/>
              <a:t>        </a:t>
            </a:r>
            <a:r>
              <a:rPr lang="en-GB" sz="1350" dirty="0"/>
              <a:t>monkey ‘little </a:t>
            </a:r>
            <a:r>
              <a:rPr lang="en-GB" sz="1350" dirty="0"/>
              <a:t>monkey’</a:t>
            </a:r>
          </a:p>
        </p:txBody>
      </p:sp>
      <p:sp>
        <p:nvSpPr>
          <p:cNvPr id="68682" name="Text Box 74"/>
          <p:cNvSpPr txBox="1">
            <a:spLocks noChangeArrowheads="1"/>
          </p:cNvSpPr>
          <p:nvPr/>
        </p:nvSpPr>
        <p:spPr bwMode="auto">
          <a:xfrm>
            <a:off x="6288615" y="4665077"/>
            <a:ext cx="50077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b="1" i="1" dirty="0" err="1"/>
              <a:t>fa</a:t>
            </a:r>
            <a:r>
              <a:rPr lang="en-GB" sz="1350" i="1" dirty="0" err="1"/>
              <a:t>cir</a:t>
            </a:r>
            <a:endParaRPr lang="en-GB" sz="1350" i="1" dirty="0"/>
          </a:p>
        </p:txBody>
      </p:sp>
      <p:sp>
        <p:nvSpPr>
          <p:cNvPr id="68683" name="Text Box 75"/>
          <p:cNvSpPr txBox="1">
            <a:spLocks noChangeArrowheads="1"/>
          </p:cNvSpPr>
          <p:nvPr/>
        </p:nvSpPr>
        <p:spPr bwMode="auto">
          <a:xfrm>
            <a:off x="3545682" y="2726531"/>
            <a:ext cx="141961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350" dirty="0" err="1" smtClean="0"/>
              <a:t>deriva</a:t>
            </a:r>
            <a:r>
              <a:rPr lang="de-DE" sz="1350" dirty="0" smtClean="0"/>
              <a:t> </a:t>
            </a:r>
            <a:r>
              <a:rPr lang="de-DE" sz="1350" dirty="0" err="1" smtClean="0"/>
              <a:t>diminutivo</a:t>
            </a:r>
            <a:endParaRPr lang="en-GB" sz="1350" dirty="0"/>
          </a:p>
        </p:txBody>
      </p:sp>
      <p:sp>
        <p:nvSpPr>
          <p:cNvPr id="68684" name="Text Box 76"/>
          <p:cNvSpPr txBox="1">
            <a:spLocks noChangeArrowheads="1"/>
          </p:cNvSpPr>
          <p:nvPr/>
        </p:nvSpPr>
        <p:spPr bwMode="auto">
          <a:xfrm>
            <a:off x="3383757" y="4508897"/>
            <a:ext cx="141961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350" dirty="0" err="1" smtClean="0"/>
              <a:t>deriva</a:t>
            </a:r>
            <a:r>
              <a:rPr lang="de-DE" sz="1350" dirty="0" smtClean="0"/>
              <a:t> </a:t>
            </a:r>
            <a:r>
              <a:rPr lang="de-DE" sz="1350" dirty="0" err="1" smtClean="0"/>
              <a:t>diminutivo</a:t>
            </a:r>
            <a:endParaRPr lang="en-GB" sz="1350" dirty="0"/>
          </a:p>
        </p:txBody>
      </p:sp>
      <p:sp>
        <p:nvSpPr>
          <p:cNvPr id="68690" name="AutoShape 82"/>
          <p:cNvSpPr>
            <a:spLocks noChangeArrowheads="1"/>
          </p:cNvSpPr>
          <p:nvPr/>
        </p:nvSpPr>
        <p:spPr bwMode="auto">
          <a:xfrm>
            <a:off x="1980010" y="2726531"/>
            <a:ext cx="712503" cy="485775"/>
          </a:xfrm>
          <a:custGeom>
            <a:avLst/>
            <a:gdLst>
              <a:gd name="G0" fmla="+- 1052512 0 0"/>
              <a:gd name="G1" fmla="+- -11796480 0 0"/>
              <a:gd name="G2" fmla="+- 1052512 0 -11796480"/>
              <a:gd name="G3" fmla="+- 10800 0 0"/>
              <a:gd name="G4" fmla="+- 0 0 10525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951 0 0"/>
              <a:gd name="G9" fmla="+- 0 0 -11796480"/>
              <a:gd name="G10" fmla="+- 9951 0 2700"/>
              <a:gd name="G11" fmla="cos G10 1052512"/>
              <a:gd name="G12" fmla="sin G10 1052512"/>
              <a:gd name="G13" fmla="cos 13500 1052512"/>
              <a:gd name="G14" fmla="sin 13500 1052512"/>
              <a:gd name="G15" fmla="+- G11 10800 0"/>
              <a:gd name="G16" fmla="+- G12 10800 0"/>
              <a:gd name="G17" fmla="+- G13 10800 0"/>
              <a:gd name="G18" fmla="+- G14 10800 0"/>
              <a:gd name="G19" fmla="*/ 9951 1 2"/>
              <a:gd name="G20" fmla="+- G19 5400 0"/>
              <a:gd name="G21" fmla="cos G20 1052512"/>
              <a:gd name="G22" fmla="sin G20 1052512"/>
              <a:gd name="G23" fmla="+- G21 10800 0"/>
              <a:gd name="G24" fmla="+- G12 G23 G22"/>
              <a:gd name="G25" fmla="+- G22 G23 G11"/>
              <a:gd name="G26" fmla="cos 10800 1052512"/>
              <a:gd name="G27" fmla="sin 10800 1052512"/>
              <a:gd name="G28" fmla="cos 9951 1052512"/>
              <a:gd name="G29" fmla="sin 9951 10525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10525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951 G39"/>
              <a:gd name="G43" fmla="sin 995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08 w 21600"/>
              <a:gd name="T5" fmla="*/ 105 h 21600"/>
              <a:gd name="T6" fmla="*/ 424 w 21600"/>
              <a:gd name="T7" fmla="*/ 10800 h 21600"/>
              <a:gd name="T8" fmla="*/ 12190 w 21600"/>
              <a:gd name="T9" fmla="*/ 946 h 21600"/>
              <a:gd name="T10" fmla="*/ 23773 w 21600"/>
              <a:gd name="T11" fmla="*/ 14534 h 21600"/>
              <a:gd name="T12" fmla="*/ 19906 w 21600"/>
              <a:gd name="T13" fmla="*/ 16673 h 21600"/>
              <a:gd name="T14" fmla="*/ 17768 w 21600"/>
              <a:gd name="T15" fmla="*/ 12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62" y="13552"/>
                </a:moveTo>
                <a:cubicBezTo>
                  <a:pt x="20620" y="12657"/>
                  <a:pt x="20751" y="11731"/>
                  <a:pt x="20751" y="10800"/>
                </a:cubicBezTo>
                <a:cubicBezTo>
                  <a:pt x="20751" y="5304"/>
                  <a:pt x="16295" y="849"/>
                  <a:pt x="10800" y="849"/>
                </a:cubicBezTo>
                <a:cubicBezTo>
                  <a:pt x="5304" y="849"/>
                  <a:pt x="849" y="5304"/>
                  <a:pt x="84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810"/>
                  <a:pt x="21458" y="12816"/>
                  <a:pt x="21178" y="13787"/>
                </a:cubicBezTo>
                <a:lnTo>
                  <a:pt x="23773" y="14534"/>
                </a:lnTo>
                <a:lnTo>
                  <a:pt x="19906" y="16673"/>
                </a:lnTo>
                <a:lnTo>
                  <a:pt x="17768" y="12805"/>
                </a:lnTo>
                <a:lnTo>
                  <a:pt x="20362" y="1355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8691" name="Text Box 83"/>
          <p:cNvSpPr txBox="1">
            <a:spLocks noChangeArrowheads="1"/>
          </p:cNvSpPr>
          <p:nvPr/>
        </p:nvSpPr>
        <p:spPr bwMode="auto">
          <a:xfrm>
            <a:off x="1763316" y="2349103"/>
            <a:ext cx="186589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dirty="0" smtClean="0">
                <a:solidFill>
                  <a:srgbClr val="FF0000"/>
                </a:solidFill>
              </a:rPr>
              <a:t>c</a:t>
            </a:r>
            <a:r>
              <a:rPr lang="de-DE" sz="1350" dirty="0" err="1" smtClean="0">
                <a:solidFill>
                  <a:srgbClr val="FF0000"/>
                </a:solidFill>
              </a:rPr>
              <a:t>oncordância</a:t>
            </a:r>
            <a:r>
              <a:rPr lang="de-DE" sz="1350" dirty="0" smtClean="0">
                <a:solidFill>
                  <a:srgbClr val="FF0000"/>
                </a:solidFill>
              </a:rPr>
              <a:t> </a:t>
            </a:r>
            <a:r>
              <a:rPr lang="de-DE" sz="1350" dirty="0" err="1" smtClean="0">
                <a:solidFill>
                  <a:srgbClr val="FF0000"/>
                </a:solidFill>
              </a:rPr>
              <a:t>aliterativa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68694" name="Text Box 86"/>
          <p:cNvSpPr txBox="1">
            <a:spLocks noChangeArrowheads="1"/>
          </p:cNvSpPr>
          <p:nvPr/>
        </p:nvSpPr>
        <p:spPr bwMode="auto">
          <a:xfrm>
            <a:off x="1709737" y="4185047"/>
            <a:ext cx="186589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dirty="0" smtClean="0">
                <a:solidFill>
                  <a:srgbClr val="FF0000"/>
                </a:solidFill>
              </a:rPr>
              <a:t>c</a:t>
            </a:r>
            <a:r>
              <a:rPr lang="de-DE" sz="1350" dirty="0" err="1" smtClean="0">
                <a:solidFill>
                  <a:srgbClr val="FF0000"/>
                </a:solidFill>
              </a:rPr>
              <a:t>oncordância</a:t>
            </a:r>
            <a:r>
              <a:rPr lang="de-DE" sz="1350" dirty="0" smtClean="0">
                <a:solidFill>
                  <a:srgbClr val="FF0000"/>
                </a:solidFill>
              </a:rPr>
              <a:t> </a:t>
            </a:r>
            <a:r>
              <a:rPr lang="de-DE" sz="1350" dirty="0" err="1" smtClean="0">
                <a:solidFill>
                  <a:srgbClr val="FF0000"/>
                </a:solidFill>
              </a:rPr>
              <a:t>aliterativa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68695" name="Text Box 87"/>
          <p:cNvSpPr txBox="1">
            <a:spLocks noChangeArrowheads="1"/>
          </p:cNvSpPr>
          <p:nvPr/>
        </p:nvSpPr>
        <p:spPr bwMode="auto">
          <a:xfrm>
            <a:off x="5598319" y="2349103"/>
            <a:ext cx="9897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dirty="0" smtClean="0">
                <a:solidFill>
                  <a:srgbClr val="FF0000"/>
                </a:solidFill>
              </a:rPr>
              <a:t>s</a:t>
            </a:r>
            <a:r>
              <a:rPr lang="de-DE" sz="1350" dirty="0" err="1" smtClean="0">
                <a:solidFill>
                  <a:srgbClr val="FF0000"/>
                </a:solidFill>
              </a:rPr>
              <a:t>ubstituivel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68696" name="Text Box 88"/>
          <p:cNvSpPr txBox="1">
            <a:spLocks noChangeArrowheads="1"/>
          </p:cNvSpPr>
          <p:nvPr/>
        </p:nvSpPr>
        <p:spPr bwMode="auto">
          <a:xfrm>
            <a:off x="5529263" y="4254103"/>
            <a:ext cx="12943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350" dirty="0" smtClean="0">
                <a:solidFill>
                  <a:srgbClr val="FF0000"/>
                </a:solidFill>
              </a:rPr>
              <a:t>n</a:t>
            </a:r>
            <a:r>
              <a:rPr lang="de-DE" sz="1350" dirty="0" err="1" smtClean="0">
                <a:solidFill>
                  <a:srgbClr val="FF0000"/>
                </a:solidFill>
              </a:rPr>
              <a:t>ão</a:t>
            </a:r>
            <a:r>
              <a:rPr lang="de-DE" sz="1350" dirty="0" smtClean="0">
                <a:solidFill>
                  <a:srgbClr val="FF0000"/>
                </a:solidFill>
              </a:rPr>
              <a:t> </a:t>
            </a:r>
            <a:r>
              <a:rPr lang="de-DE" sz="1350" dirty="0" err="1" smtClean="0">
                <a:solidFill>
                  <a:srgbClr val="FF0000"/>
                </a:solidFill>
              </a:rPr>
              <a:t>substituível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68697" name="AutoShape 89"/>
          <p:cNvSpPr>
            <a:spLocks noChangeArrowheads="1"/>
          </p:cNvSpPr>
          <p:nvPr/>
        </p:nvSpPr>
        <p:spPr bwMode="auto">
          <a:xfrm rot="-711586">
            <a:off x="2159795" y="4464381"/>
            <a:ext cx="540544" cy="485775"/>
          </a:xfrm>
          <a:custGeom>
            <a:avLst/>
            <a:gdLst>
              <a:gd name="G0" fmla="+- 1052512 0 0"/>
              <a:gd name="G1" fmla="+- -11796480 0 0"/>
              <a:gd name="G2" fmla="+- 1052512 0 -11796480"/>
              <a:gd name="G3" fmla="+- 10800 0 0"/>
              <a:gd name="G4" fmla="+- 0 0 10525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951 0 0"/>
              <a:gd name="G9" fmla="+- 0 0 -11796480"/>
              <a:gd name="G10" fmla="+- 9951 0 2700"/>
              <a:gd name="G11" fmla="cos G10 1052512"/>
              <a:gd name="G12" fmla="sin G10 1052512"/>
              <a:gd name="G13" fmla="cos 13500 1052512"/>
              <a:gd name="G14" fmla="sin 13500 1052512"/>
              <a:gd name="G15" fmla="+- G11 10800 0"/>
              <a:gd name="G16" fmla="+- G12 10800 0"/>
              <a:gd name="G17" fmla="+- G13 10800 0"/>
              <a:gd name="G18" fmla="+- G14 10800 0"/>
              <a:gd name="G19" fmla="*/ 9951 1 2"/>
              <a:gd name="G20" fmla="+- G19 5400 0"/>
              <a:gd name="G21" fmla="cos G20 1052512"/>
              <a:gd name="G22" fmla="sin G20 1052512"/>
              <a:gd name="G23" fmla="+- G21 10800 0"/>
              <a:gd name="G24" fmla="+- G12 G23 G22"/>
              <a:gd name="G25" fmla="+- G22 G23 G11"/>
              <a:gd name="G26" fmla="cos 10800 1052512"/>
              <a:gd name="G27" fmla="sin 10800 1052512"/>
              <a:gd name="G28" fmla="cos 9951 1052512"/>
              <a:gd name="G29" fmla="sin 9951 10525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10525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951 G39"/>
              <a:gd name="G43" fmla="sin 995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308 w 21600"/>
              <a:gd name="T5" fmla="*/ 105 h 21600"/>
              <a:gd name="T6" fmla="*/ 424 w 21600"/>
              <a:gd name="T7" fmla="*/ 10800 h 21600"/>
              <a:gd name="T8" fmla="*/ 12190 w 21600"/>
              <a:gd name="T9" fmla="*/ 946 h 21600"/>
              <a:gd name="T10" fmla="*/ 23773 w 21600"/>
              <a:gd name="T11" fmla="*/ 14534 h 21600"/>
              <a:gd name="T12" fmla="*/ 19906 w 21600"/>
              <a:gd name="T13" fmla="*/ 16673 h 21600"/>
              <a:gd name="T14" fmla="*/ 17768 w 21600"/>
              <a:gd name="T15" fmla="*/ 12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362" y="13552"/>
                </a:moveTo>
                <a:cubicBezTo>
                  <a:pt x="20620" y="12657"/>
                  <a:pt x="20751" y="11731"/>
                  <a:pt x="20751" y="10800"/>
                </a:cubicBezTo>
                <a:cubicBezTo>
                  <a:pt x="20751" y="5304"/>
                  <a:pt x="16295" y="849"/>
                  <a:pt x="10800" y="849"/>
                </a:cubicBezTo>
                <a:cubicBezTo>
                  <a:pt x="5304" y="849"/>
                  <a:pt x="849" y="5304"/>
                  <a:pt x="84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810"/>
                  <a:pt x="21458" y="12816"/>
                  <a:pt x="21178" y="13787"/>
                </a:cubicBezTo>
                <a:lnTo>
                  <a:pt x="23773" y="14534"/>
                </a:lnTo>
                <a:lnTo>
                  <a:pt x="19906" y="16673"/>
                </a:lnTo>
                <a:lnTo>
                  <a:pt x="17768" y="12805"/>
                </a:lnTo>
                <a:lnTo>
                  <a:pt x="20362" y="1355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extBox 1"/>
          <p:cNvSpPr txBox="1"/>
          <p:nvPr/>
        </p:nvSpPr>
        <p:spPr>
          <a:xfrm>
            <a:off x="5367967" y="3074998"/>
            <a:ext cx="466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/>
              <a:t>(22)</a:t>
            </a:r>
            <a:endParaRPr lang="en-GB" sz="135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42270" y="4802594"/>
            <a:ext cx="466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/>
              <a:t>(23)</a:t>
            </a:r>
            <a:endParaRPr lang="en-GB" sz="135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95735" y="4723518"/>
            <a:ext cx="466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i="1" dirty="0"/>
              <a:t>(24)</a:t>
            </a:r>
            <a:endParaRPr lang="en-GB" sz="1350" i="1" dirty="0"/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2457269" y="3062854"/>
            <a:ext cx="216694" cy="270272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pic>
        <p:nvPicPr>
          <p:cNvPr id="33" name="Picture 5">
            <a:extLst>
              <a:ext uri="{FF2B5EF4-FFF2-40B4-BE49-F238E27FC236}">
                <a16:creationId xmlns:a16="http://schemas.microsoft.com/office/drawing/2014/main" id="{F4A91EB2-1F05-4F90-94DC-86CC00A7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1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0"/>
      <p:bldP spid="68617" grpId="0"/>
      <p:bldP spid="68618" grpId="0" animBg="1"/>
      <p:bldP spid="68620" grpId="0" animBg="1"/>
      <p:bldP spid="68624" grpId="0" animBg="1"/>
      <p:bldP spid="68630" grpId="0" animBg="1"/>
      <p:bldP spid="68661" grpId="0" animBg="1"/>
      <p:bldP spid="68662" grpId="0" animBg="1"/>
      <p:bldP spid="68672" grpId="0"/>
      <p:bldP spid="68673" grpId="0"/>
      <p:bldP spid="68673" grpId="1"/>
      <p:bldP spid="68674" grpId="0"/>
      <p:bldP spid="68675" grpId="0"/>
      <p:bldP spid="68676" grpId="0"/>
      <p:bldP spid="68680" grpId="0"/>
      <p:bldP spid="68681" grpId="0"/>
      <p:bldP spid="68682" grpId="0"/>
      <p:bldP spid="68683" grpId="0"/>
      <p:bldP spid="68684" grpId="0"/>
      <p:bldP spid="68690" grpId="0" animBg="1"/>
      <p:bldP spid="68691" grpId="0"/>
      <p:bldP spid="68694" grpId="0"/>
      <p:bldP spid="68695" grpId="0"/>
      <p:bldP spid="68697" grpId="0" animBg="1"/>
      <p:bldP spid="2" grpId="0"/>
      <p:bldP spid="30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DCD0F-5FC1-42A1-8DFE-9BA6BCBFDF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03429188"/>
              </p:ext>
            </p:extLst>
          </p:nvPr>
        </p:nvGraphicFramePr>
        <p:xfrm>
          <a:off x="650631" y="483577"/>
          <a:ext cx="7864719" cy="580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3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DD571-6108-48EA-A661-E0EA1323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Parâmetros</a:t>
            </a:r>
            <a:r>
              <a:rPr lang="en-US" dirty="0"/>
              <a:t> </a:t>
            </a:r>
            <a:r>
              <a:rPr lang="en-US" dirty="0" err="1"/>
              <a:t>semânticos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B0ABE-52AB-4339-AAC5-F01E6467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dimensão</a:t>
            </a:r>
            <a:r>
              <a:rPr lang="en-US" dirty="0"/>
              <a:t> (</a:t>
            </a:r>
            <a:r>
              <a:rPr lang="en-US" dirty="0" err="1"/>
              <a:t>diminutivos</a:t>
            </a:r>
            <a:r>
              <a:rPr lang="en-US" dirty="0"/>
              <a:t>/ </a:t>
            </a:r>
            <a:r>
              <a:rPr lang="en-US" dirty="0" err="1"/>
              <a:t>augmentativos</a:t>
            </a:r>
            <a:r>
              <a:rPr lang="en-US" dirty="0"/>
              <a:t>)</a:t>
            </a:r>
          </a:p>
          <a:p>
            <a:r>
              <a:rPr lang="en-US" dirty="0"/>
              <a:t>forma (</a:t>
            </a:r>
            <a:r>
              <a:rPr lang="en-US" dirty="0" err="1"/>
              <a:t>comprido</a:t>
            </a:r>
            <a:r>
              <a:rPr lang="en-US" dirty="0"/>
              <a:t>/ </a:t>
            </a:r>
            <a:r>
              <a:rPr lang="en-US" dirty="0" err="1"/>
              <a:t>redondo</a:t>
            </a:r>
            <a:r>
              <a:rPr lang="en-US" dirty="0"/>
              <a:t>/ </a:t>
            </a:r>
            <a:r>
              <a:rPr lang="en-US" dirty="0" err="1"/>
              <a:t>plano</a:t>
            </a:r>
            <a:r>
              <a:rPr lang="en-US" dirty="0"/>
              <a:t>…)</a:t>
            </a:r>
          </a:p>
          <a:p>
            <a:r>
              <a:rPr lang="en-US" dirty="0" err="1"/>
              <a:t>individuação</a:t>
            </a:r>
            <a:r>
              <a:rPr lang="en-US" dirty="0"/>
              <a:t> (</a:t>
            </a:r>
            <a:r>
              <a:rPr lang="en-US" dirty="0" err="1"/>
              <a:t>coletivo</a:t>
            </a:r>
            <a:r>
              <a:rPr lang="en-US" dirty="0"/>
              <a:t>/ </a:t>
            </a:r>
            <a:r>
              <a:rPr lang="en-US" dirty="0" err="1"/>
              <a:t>singulativo</a:t>
            </a:r>
            <a:r>
              <a:rPr lang="en-US" dirty="0"/>
              <a:t>)</a:t>
            </a:r>
          </a:p>
          <a:p>
            <a:r>
              <a:rPr lang="en-US" dirty="0" err="1"/>
              <a:t>líquidos</a:t>
            </a:r>
            <a:endParaRPr lang="en-US" dirty="0"/>
          </a:p>
          <a:p>
            <a:r>
              <a:rPr lang="en-US" dirty="0" err="1"/>
              <a:t>humanos</a:t>
            </a:r>
            <a:endParaRPr lang="en-US" dirty="0"/>
          </a:p>
          <a:p>
            <a:r>
              <a:rPr lang="en-US" dirty="0" err="1"/>
              <a:t>animais</a:t>
            </a:r>
            <a:r>
              <a:rPr lang="en-US" dirty="0"/>
              <a:t> (</a:t>
            </a:r>
            <a:r>
              <a:rPr lang="en-US" dirty="0" err="1"/>
              <a:t>insectos</a:t>
            </a:r>
            <a:r>
              <a:rPr lang="en-US" dirty="0"/>
              <a:t>/ </a:t>
            </a:r>
            <a:r>
              <a:rPr lang="en-US" dirty="0" err="1"/>
              <a:t>peixes</a:t>
            </a:r>
            <a:r>
              <a:rPr lang="en-US" dirty="0"/>
              <a:t>…)</a:t>
            </a:r>
          </a:p>
          <a:p>
            <a:r>
              <a:rPr lang="en-US" dirty="0" err="1"/>
              <a:t>botânica</a:t>
            </a:r>
            <a:r>
              <a:rPr lang="en-US" dirty="0"/>
              <a:t> (</a:t>
            </a:r>
            <a:r>
              <a:rPr lang="en-US" dirty="0" err="1"/>
              <a:t>árvores</a:t>
            </a:r>
            <a:r>
              <a:rPr lang="en-US" dirty="0"/>
              <a:t>/ </a:t>
            </a:r>
            <a:r>
              <a:rPr lang="en-US" dirty="0" err="1"/>
              <a:t>frutas</a:t>
            </a:r>
            <a:r>
              <a:rPr lang="en-US" dirty="0"/>
              <a:t>/ </a:t>
            </a:r>
            <a:r>
              <a:rPr lang="en-US" dirty="0" err="1"/>
              <a:t>ramos</a:t>
            </a:r>
            <a:r>
              <a:rPr lang="en-US" dirty="0"/>
              <a:t>/ </a:t>
            </a:r>
            <a:r>
              <a:rPr lang="en-US" dirty="0" err="1"/>
              <a:t>raízes</a:t>
            </a:r>
            <a:r>
              <a:rPr lang="en-US" dirty="0"/>
              <a:t>…)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D974282-7309-45C8-ACA4-B9E90C15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9372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1500</Words>
  <Application>Microsoft Office PowerPoint</Application>
  <PresentationFormat>Bildschirmpräsentation (4:3)</PresentationFormat>
  <Paragraphs>560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Doulos SIL</vt:lpstr>
      <vt:lpstr>Times New Roman</vt:lpstr>
      <vt:lpstr>Office</vt:lpstr>
      <vt:lpstr>LNIE II</vt:lpstr>
      <vt:lpstr>Classe nominal e flexão em Baïnounk Gubëeher; Atlântico/NC </vt:lpstr>
      <vt:lpstr>PowerPoint-Präsentation</vt:lpstr>
      <vt:lpstr> Classe prefixada</vt:lpstr>
      <vt:lpstr>PowerPoint-Präsentation</vt:lpstr>
      <vt:lpstr>PowerPoint-Präsentation</vt:lpstr>
      <vt:lpstr>PowerPoint-Präsentation</vt:lpstr>
      <vt:lpstr>PowerPoint-Präsentation</vt:lpstr>
      <vt:lpstr>Parâmetros semânticos</vt:lpstr>
      <vt:lpstr>Classes de humanos em línguas atlânticas</vt:lpstr>
      <vt:lpstr>Classes de líquidos</vt:lpstr>
      <vt:lpstr>Forma em Joola Eegimaa</vt:lpstr>
      <vt:lpstr>raizes e classes...</vt:lpstr>
      <vt:lpstr>PowerPoint-Präsentation</vt:lpstr>
      <vt:lpstr>Classe si-/mun-: árvores e…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anon.</dc:creator>
  <cp:lastModifiedBy>anon.</cp:lastModifiedBy>
  <cp:revision>6</cp:revision>
  <dcterms:created xsi:type="dcterms:W3CDTF">2020-11-12T19:53:20Z</dcterms:created>
  <dcterms:modified xsi:type="dcterms:W3CDTF">2020-11-12T20:47:02Z</dcterms:modified>
</cp:coreProperties>
</file>