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69" r:id="rId2"/>
  </p:sldMasterIdLst>
  <p:notesMasterIdLst>
    <p:notesMasterId r:id="rId13"/>
  </p:notesMasterIdLst>
  <p:sldIdLst>
    <p:sldId id="439" r:id="rId3"/>
    <p:sldId id="532" r:id="rId4"/>
    <p:sldId id="533" r:id="rId5"/>
    <p:sldId id="534" r:id="rId6"/>
    <p:sldId id="535" r:id="rId7"/>
    <p:sldId id="536" r:id="rId8"/>
    <p:sldId id="537" r:id="rId9"/>
    <p:sldId id="463" r:id="rId10"/>
    <p:sldId id="503" r:id="rId11"/>
    <p:sldId id="53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4687FF"/>
    <a:srgbClr val="32C3FF"/>
    <a:srgbClr val="2777E3"/>
    <a:srgbClr val="58A0E3"/>
    <a:srgbClr val="2C7C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6D268D2-9BB5-C542-9876-92E084EB30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1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E79B-DCE8-2245-9E61-FF672B07DC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7529-8CD6-F141-9736-E101188D87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4862D-633C-D94F-88C8-3B59C2937A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7D661-1836-44F7-8FAF-35E8F866ECD3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8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E6B357-51B9-47D2-A71D-0D06CB03185D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14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8CB827-F132-4DF6-9FB9-4035A4C798EF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70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92A601-7D32-4ED7-AD1A-974B6DDBDCDC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4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A17B41-4A0C-4639-A132-E5C8F99A4BE8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89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967FD-6084-4075-993E-77EC8038773F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2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88B47-74BA-4873-ADAE-EB0120124E83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58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F52C1-9A39-494C-9977-BBEFAB872C1F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7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BCD45-DCDA-D549-8819-D803F0CFA5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1EACE2-EA00-4376-9A66-47ABB8B02CF5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54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FF71CE-B899-4B2B-848D-9F12F0C901B6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97606D-E5C4-4C2F-8241-EC2663EF1CD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44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2CF1CA-F464-4B29-B867-EAF8A9B936E3}" type="datetime1">
              <a:rPr lang="en-US" smtClean="0"/>
              <a:pPr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B85A-A1D1-1D41-B10F-D43FD5BDA9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921B-5CCB-3D41-A4ED-95A0A03692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C12F-5C96-0443-9D97-E618C0156E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D28F3-848A-0041-9EA9-60A689A32C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01F3F-D237-B140-BFD2-03BA71DE51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F0FC-6DF6-B24E-912C-52C3B74E99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A3288-A8BC-7D4E-917A-593178C944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B3E628F3-B46C-CA40-A0A7-B9846E6F83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347663" algn="l"/>
          <a:tab pos="457200" algn="l"/>
        </a:tabLst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347663" algn="l"/>
          <a:tab pos="4572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347663" algn="l"/>
          <a:tab pos="4572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347663" algn="l"/>
          <a:tab pos="4572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347663" algn="l"/>
          <a:tab pos="4572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347663" algn="l"/>
          <a:tab pos="4572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347663" algn="l"/>
          <a:tab pos="4572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347663" algn="l"/>
          <a:tab pos="4572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347663" algn="l"/>
          <a:tab pos="4572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582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gelfire.com/or/sociologyshop/lazlong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239000" cy="2133600"/>
          </a:xfrm>
        </p:spPr>
        <p:txBody>
          <a:bodyPr>
            <a:normAutofit fontScale="90000"/>
          </a:bodyPr>
          <a:lstStyle/>
          <a:p>
            <a:pPr>
              <a:tabLst>
                <a:tab pos="7423150" algn="l"/>
              </a:tabLst>
              <a:defRPr/>
            </a:pPr>
            <a:r>
              <a:rPr lang="en-US" sz="4000" dirty="0"/>
              <a:t>                     </a:t>
            </a:r>
            <a:r>
              <a:rPr lang="en-US" sz="4000" dirty="0">
                <a:latin typeface="Calibri" panose="020F0502020204030204" pitchFamily="34" charset="0"/>
              </a:rPr>
              <a:t>Aula</a:t>
            </a:r>
            <a:r>
              <a:rPr lang="en-US" sz="4000" dirty="0">
                <a:latin typeface="Calibri" panose="020F0502020204030204" pitchFamily="34" charset="0"/>
                <a:cs typeface="Calibri"/>
              </a:rPr>
              <a:t> 3</a:t>
            </a:r>
            <a:br>
              <a:rPr lang="en-US" sz="4444" dirty="0">
                <a:latin typeface="Calibri" panose="020F0502020204030204" pitchFamily="34" charset="0"/>
                <a:cs typeface="Calibri"/>
              </a:rPr>
            </a:br>
            <a:r>
              <a:rPr lang="en-US" sz="4444" dirty="0">
                <a:latin typeface="Calibri" panose="020F0502020204030204" pitchFamily="34" charset="0"/>
                <a:cs typeface="Calibri"/>
              </a:rPr>
              <a:t>              </a:t>
            </a:r>
            <a:br>
              <a:rPr lang="en-US" sz="4444" dirty="0">
                <a:latin typeface="Calibri" panose="020F0502020204030204" pitchFamily="34" charset="0"/>
                <a:cs typeface="Calibri"/>
              </a:rPr>
            </a:br>
            <a:r>
              <a:rPr lang="en-US" sz="4444" dirty="0">
                <a:latin typeface="Calibri" panose="020F0502020204030204" pitchFamily="34" charset="0"/>
                <a:cs typeface="Calibri"/>
              </a:rPr>
              <a:t>        </a:t>
            </a:r>
            <a:r>
              <a:rPr lang="en-US" sz="4900" dirty="0" err="1">
                <a:latin typeface="Calibri" panose="020F0502020204030204" pitchFamily="34" charset="0"/>
                <a:cs typeface="Calibri"/>
              </a:rPr>
              <a:t>Apresentação</a:t>
            </a:r>
            <a:r>
              <a:rPr lang="en-US" sz="4900" dirty="0">
                <a:latin typeface="Calibri" panose="020F0502020204030204" pitchFamily="34" charset="0"/>
                <a:cs typeface="Calibri"/>
              </a:rPr>
              <a:t> de </a:t>
            </a:r>
            <a:r>
              <a:rPr lang="en-US" sz="4900" dirty="0" err="1">
                <a:latin typeface="Calibri" panose="020F0502020204030204" pitchFamily="34" charset="0"/>
                <a:cs typeface="Calibri"/>
              </a:rPr>
              <a:t>uma</a:t>
            </a:r>
            <a:r>
              <a:rPr lang="en-US" sz="4900" dirty="0">
                <a:latin typeface="Calibri" panose="020F0502020204030204" pitchFamily="34" charset="0"/>
                <a:cs typeface="Calibri"/>
              </a:rPr>
              <a:t> </a:t>
            </a:r>
            <a:r>
              <a:rPr lang="en-US" sz="4900" dirty="0" err="1">
                <a:latin typeface="Calibri" panose="020F0502020204030204" pitchFamily="34" charset="0"/>
                <a:cs typeface="Calibri"/>
              </a:rPr>
              <a:t>proposta</a:t>
            </a:r>
            <a:r>
              <a:rPr lang="en-US" sz="4900" dirty="0">
                <a:latin typeface="Calibri" panose="020F0502020204030204" pitchFamily="34" charset="0"/>
                <a:cs typeface="Calibri"/>
              </a:rPr>
              <a:t> de valor </a:t>
            </a:r>
            <a:r>
              <a:rPr lang="en-US" sz="4900" dirty="0" err="1">
                <a:latin typeface="Calibri" panose="020F0502020204030204" pitchFamily="34" charset="0"/>
                <a:cs typeface="Calibri"/>
              </a:rPr>
              <a:t>num</a:t>
            </a:r>
            <a:r>
              <a:rPr lang="en-US" sz="4900" dirty="0">
                <a:latin typeface="Calibri" panose="020F0502020204030204" pitchFamily="34" charset="0"/>
                <a:cs typeface="Calibri"/>
              </a:rPr>
              <a:t> elevator pitch</a:t>
            </a:r>
            <a:br>
              <a:rPr lang="en-US" sz="4900" dirty="0">
                <a:latin typeface="Calibri" panose="020F0502020204030204" pitchFamily="34" charset="0"/>
                <a:cs typeface="Calibri"/>
              </a:rPr>
            </a:br>
            <a:r>
              <a:rPr lang="en-US" dirty="0">
                <a:latin typeface="Calibri" panose="020F0502020204030204" pitchFamily="34" charset="0"/>
              </a:rPr>
              <a:t>	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45897" y="6581001"/>
            <a:ext cx="698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6/18/12</a:t>
            </a: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em sala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Criar um </a:t>
            </a:r>
            <a:r>
              <a:rPr lang="pt-BR" dirty="0" err="1"/>
              <a:t>elevator</a:t>
            </a:r>
            <a:r>
              <a:rPr lang="pt-BR" dirty="0"/>
              <a:t> </a:t>
            </a:r>
            <a:r>
              <a:rPr lang="pt-BR" dirty="0" err="1"/>
              <a:t>pitch</a:t>
            </a:r>
            <a:r>
              <a:rPr lang="pt-BR" dirty="0"/>
              <a:t> matador de um minuto no máximo para a sua proposta, através de testes dentro da sua equipe. Tempo 15min</a:t>
            </a:r>
          </a:p>
          <a:p>
            <a:r>
              <a:rPr lang="pt-BR" dirty="0"/>
              <a:t>Apresentar o </a:t>
            </a:r>
            <a:r>
              <a:rPr lang="pt-BR" dirty="0" err="1"/>
              <a:t>elevator</a:t>
            </a:r>
            <a:r>
              <a:rPr lang="pt-BR" dirty="0"/>
              <a:t> </a:t>
            </a:r>
            <a:r>
              <a:rPr lang="pt-BR" dirty="0" err="1"/>
              <a:t>pitch</a:t>
            </a:r>
            <a:r>
              <a:rPr lang="pt-BR" dirty="0"/>
              <a:t> para toda a sala.</a:t>
            </a:r>
          </a:p>
          <a:p>
            <a:r>
              <a:rPr lang="pt-BR" dirty="0"/>
              <a:t>Cada aluno irá votar com nota de 1 (horrível) a 5 (excelente). </a:t>
            </a:r>
          </a:p>
          <a:p>
            <a:r>
              <a:rPr lang="pt-BR" dirty="0"/>
              <a:t>Para a próxima aula: trazer um protótipo da sua proposta (um Mínimo Produto Viável) e testá-lo com pelo menos 20 clientes. Use as sugestões do livro </a:t>
            </a:r>
            <a:r>
              <a:rPr lang="pt-BR" dirty="0" err="1"/>
              <a:t>Talking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Humans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286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9A4CC-FED9-4559-8905-E0F470EA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Segundo trabalho (em equipe)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D2C93A-5DCB-4C6E-86FA-90769FE3E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BR"/>
              <a:t>Gerar uma BMC com uma proposta de E! social da equipe para aproveitamento do espírito empreeendedor dos alunos</a:t>
            </a:r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BR"/>
              <a:t>Data para entrega: 14 de agosto (para o email jals@usp.br)</a:t>
            </a:r>
          </a:p>
        </p:txBody>
      </p:sp>
    </p:spTree>
    <p:extLst>
      <p:ext uri="{BB962C8B-B14F-4D97-AF65-F5344CB8AC3E}">
        <p14:creationId xmlns:p14="http://schemas.microsoft.com/office/powerpoint/2010/main" val="50375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Veja o jeito errado: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Iremos criar um aplicativo para...</a:t>
            </a:r>
          </a:p>
          <a:p>
            <a:endParaRPr lang="pt-BR" dirty="0"/>
          </a:p>
          <a:p>
            <a:r>
              <a:rPr lang="pt-BR" dirty="0"/>
              <a:t>Iremos vender doces e salgados...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Iremos construir uma habitação coletiva que flutue no espaço...</a:t>
            </a:r>
          </a:p>
          <a:p>
            <a:r>
              <a:rPr lang="pt-BR" dirty="0"/>
              <a:t>Será sensacional!</a:t>
            </a:r>
          </a:p>
          <a:p>
            <a:r>
              <a:rPr lang="pt-BR" dirty="0"/>
              <a:t>Compre o produto X, você não irá errar!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994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Agora o jeito certo: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Você aponta seu smartphone para uma árvore e se ela estiver </a:t>
            </a:r>
            <a:r>
              <a:rPr lang="pt-BR" dirty="0" err="1"/>
              <a:t>pré</a:t>
            </a:r>
            <a:r>
              <a:rPr lang="pt-BR" dirty="0"/>
              <a:t>-cadastrada, aparece o nome científico e o nome popular. Se não estiver cadastrada, uma série de perguntas sobre a morfologia são feitas para o usuário, até que a espécie seja identificada. Todas as árvores do parque Ibirapuera e do campus Butantã estão </a:t>
            </a:r>
            <a:r>
              <a:rPr lang="pt-BR" dirty="0" err="1"/>
              <a:t>pré</a:t>
            </a:r>
            <a:r>
              <a:rPr lang="pt-BR" dirty="0"/>
              <a:t>-cadastradas.</a:t>
            </a:r>
          </a:p>
        </p:txBody>
      </p:sp>
    </p:spTree>
    <p:extLst>
      <p:ext uri="{BB962C8B-B14F-4D97-AF65-F5344CB8AC3E}">
        <p14:creationId xmlns:p14="http://schemas.microsoft.com/office/powerpoint/2010/main" val="105663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Novamente o jeito certo: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Criamos um grupo de treinamento para quem deseja aprender a desenvolver aplicativos de </a:t>
            </a:r>
            <a:r>
              <a:rPr lang="pt-BR" dirty="0" err="1"/>
              <a:t>machine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464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Outra do jeito certo: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Montamos um ambiente em que qualquer aluno pode se inscrever para ajudar a montar um wiki a respeito de um assunto ou competência importante para a empregabilidade.</a:t>
            </a:r>
          </a:p>
        </p:txBody>
      </p:sp>
    </p:spTree>
    <p:extLst>
      <p:ext uri="{BB962C8B-B14F-4D97-AF65-F5344CB8AC3E}">
        <p14:creationId xmlns:p14="http://schemas.microsoft.com/office/powerpoint/2010/main" val="148887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err="1"/>
              <a:t>Lazarus</a:t>
            </a:r>
            <a:r>
              <a:rPr lang="pt-BR" sz="3200" dirty="0"/>
              <a:t> </a:t>
            </a:r>
            <a:r>
              <a:rPr lang="pt-BR" sz="3200" dirty="0" err="1"/>
              <a:t>Long</a:t>
            </a:r>
            <a:r>
              <a:rPr lang="pt-BR" sz="3200" dirty="0"/>
              <a:t> – quais são as habilidades essenciais do século 21?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human being should be able to change a diaper, plan an invasion, butcher a hog, conn a ship, design a building, write a sonnet, balance accounts, build a wall, set a bone, comfort the dying, take orders, give orders, cooperate, act alone, solve equations, analyze a new problem, pitch manure, program a computer, cook a tasty meal, fight efficiently, die gallantly. Specialization is for insects! </a:t>
            </a:r>
            <a:r>
              <a:rPr lang="en-US" sz="2400" dirty="0">
                <a:hlinkClick r:id="rId2"/>
              </a:rPr>
              <a:t>http://www.angelfire.com/or/sociologyshop/lazlong.html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50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-471356" y="926645"/>
            <a:ext cx="9615356" cy="5738217"/>
            <a:chOff x="-377859" y="376696"/>
            <a:chExt cx="9281270" cy="57382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rcRect r="3532"/>
            <a:stretch>
              <a:fillRect/>
            </a:stretch>
          </p:blipFill>
          <p:spPr>
            <a:xfrm>
              <a:off x="-36065" y="376696"/>
              <a:ext cx="8939476" cy="573821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-377859" y="1891183"/>
              <a:ext cx="465734" cy="4223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24501" y="920750"/>
            <a:ext cx="1555750" cy="3873499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331432" y="3165823"/>
            <a:ext cx="1832110" cy="57104"/>
          </a:xfrm>
          <a:prstGeom prst="straightConnector1">
            <a:avLst/>
          </a:prstGeom>
          <a:ln w="152400">
            <a:solidFill>
              <a:srgbClr val="FF0000"/>
            </a:solidFill>
            <a:headEnd type="arrow"/>
            <a:tailEnd type="arrow"/>
          </a:ln>
          <a:effectLst>
            <a:outerShdw blurRad="40000" dist="20000" dir="5400000" rotWithShape="0">
              <a:srgbClr val="FF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9"/>
          <p:cNvGrpSpPr/>
          <p:nvPr/>
        </p:nvGrpSpPr>
        <p:grpSpPr>
          <a:xfrm>
            <a:off x="3444874" y="2159000"/>
            <a:ext cx="1925764" cy="1612900"/>
            <a:chOff x="1714900" y="1825625"/>
            <a:chExt cx="5127225" cy="3413125"/>
          </a:xfrm>
        </p:grpSpPr>
        <p:sp>
          <p:nvSpPr>
            <p:cNvPr id="11" name="Rectangle 10"/>
            <p:cNvSpPr/>
            <p:nvPr/>
          </p:nvSpPr>
          <p:spPr>
            <a:xfrm>
              <a:off x="2032000" y="1825625"/>
              <a:ext cx="4810125" cy="3413125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698875" y="2794000"/>
              <a:ext cx="1809750" cy="1524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rgbClr val="FF0000"/>
                  </a:solidFill>
                </a:rPr>
                <a:t>MVP</a:t>
              </a:r>
              <a:endParaRPr lang="en-US" sz="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079625" y="1857375"/>
              <a:ext cx="1603375" cy="1254125"/>
            </a:xfrm>
            <a:prstGeom prst="line">
              <a:avLst/>
            </a:prstGeom>
            <a:ln w="76200"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63750" y="3921125"/>
              <a:ext cx="1698625" cy="1301750"/>
            </a:xfrm>
            <a:prstGeom prst="line">
              <a:avLst/>
            </a:prstGeom>
            <a:ln w="76200"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14900" y="3048002"/>
              <a:ext cx="2263372" cy="781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Products </a:t>
              </a:r>
              <a:r>
                <a:rPr lang="en-US" sz="800" dirty="0">
                  <a:solidFill>
                    <a:schemeClr val="bg1"/>
                  </a:solidFill>
                </a:rPr>
                <a:t>&amp; </a:t>
              </a:r>
              <a:r>
                <a:rPr lang="en-US" sz="900" dirty="0">
                  <a:solidFill>
                    <a:schemeClr val="bg1"/>
                  </a:solidFill>
                </a:rPr>
                <a:t>Services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78275" y="2041524"/>
              <a:ext cx="2212975" cy="488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Gain Creators</a:t>
              </a:r>
            </a:p>
          </p:txBody>
        </p:sp>
        <p:cxnSp>
          <p:nvCxnSpPr>
            <p:cNvPr id="21" name="Straight Connector 20"/>
            <p:cNvCxnSpPr>
              <a:stCxn id="12" idx="6"/>
              <a:endCxn id="11" idx="3"/>
            </p:cNvCxnSpPr>
            <p:nvPr/>
          </p:nvCxnSpPr>
          <p:spPr>
            <a:xfrm flipV="1">
              <a:off x="5508625" y="3532188"/>
              <a:ext cx="1333500" cy="23812"/>
            </a:xfrm>
            <a:prstGeom prst="line">
              <a:avLst/>
            </a:prstGeom>
            <a:ln w="76200"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225924" y="4448174"/>
              <a:ext cx="1790702" cy="781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Pain Killers</a:t>
              </a:r>
            </a:p>
          </p:txBody>
        </p:sp>
      </p:grpSp>
      <p:grpSp>
        <p:nvGrpSpPr>
          <p:cNvPr id="4" name="Group 22"/>
          <p:cNvGrpSpPr/>
          <p:nvPr/>
        </p:nvGrpSpPr>
        <p:grpSpPr>
          <a:xfrm>
            <a:off x="7239000" y="2301875"/>
            <a:ext cx="1905000" cy="1651000"/>
            <a:chOff x="2238375" y="1524001"/>
            <a:chExt cx="5191125" cy="4254500"/>
          </a:xfrm>
        </p:grpSpPr>
        <p:sp>
          <p:nvSpPr>
            <p:cNvPr id="24" name="Oval 23"/>
            <p:cNvSpPr/>
            <p:nvPr/>
          </p:nvSpPr>
          <p:spPr>
            <a:xfrm>
              <a:off x="2238375" y="1524001"/>
              <a:ext cx="5191125" cy="42545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25" name="Oval 24"/>
            <p:cNvSpPr/>
            <p:nvPr/>
          </p:nvSpPr>
          <p:spPr>
            <a:xfrm>
              <a:off x="3730625" y="2682875"/>
              <a:ext cx="2381250" cy="163512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rgbClr val="FF0000"/>
                  </a:solidFill>
                </a:rPr>
                <a:t>Persona /Archetype</a:t>
              </a:r>
              <a:endParaRPr lang="en-US" sz="4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>
              <a:endCxn id="25" idx="1"/>
            </p:cNvCxnSpPr>
            <p:nvPr/>
          </p:nvCxnSpPr>
          <p:spPr>
            <a:xfrm>
              <a:off x="3143251" y="2016124"/>
              <a:ext cx="936100" cy="906210"/>
            </a:xfrm>
            <a:prstGeom prst="line">
              <a:avLst/>
            </a:prstGeom>
            <a:ln w="76200"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3254376" y="4191001"/>
              <a:ext cx="1111249" cy="1047750"/>
            </a:xfrm>
            <a:prstGeom prst="line">
              <a:avLst/>
            </a:prstGeom>
            <a:ln w="76200"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54248" y="3111502"/>
              <a:ext cx="2079627" cy="1070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/>
                <a:buChar char="•"/>
              </a:pPr>
              <a:r>
                <a:rPr lang="en-US" sz="700" dirty="0">
                  <a:solidFill>
                    <a:schemeClr val="bg1"/>
                  </a:solidFill>
                </a:rPr>
                <a:t> Jobs</a:t>
              </a:r>
            </a:p>
            <a:p>
              <a:pPr marL="174625" indent="-174625">
                <a:buFont typeface="Arial"/>
                <a:buChar char="•"/>
                <a:tabLst>
                  <a:tab pos="206375" algn="l"/>
                </a:tabLst>
              </a:pPr>
              <a:r>
                <a:rPr lang="en-US" sz="700" dirty="0">
                  <a:solidFill>
                    <a:schemeClr val="bg1"/>
                  </a:solidFill>
                </a:rPr>
                <a:t>Problem or Need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78271" y="2041524"/>
              <a:ext cx="1879599" cy="555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Gains</a:t>
              </a:r>
            </a:p>
          </p:txBody>
        </p:sp>
        <p:cxnSp>
          <p:nvCxnSpPr>
            <p:cNvPr id="30" name="Straight Connector 29"/>
            <p:cNvCxnSpPr>
              <a:stCxn id="25" idx="6"/>
            </p:cNvCxnSpPr>
            <p:nvPr/>
          </p:nvCxnSpPr>
          <p:spPr>
            <a:xfrm>
              <a:off x="6111875" y="3500438"/>
              <a:ext cx="1285875" cy="23812"/>
            </a:xfrm>
            <a:prstGeom prst="line">
              <a:avLst/>
            </a:prstGeom>
            <a:ln w="76200">
              <a:headEnd type="stealth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591050" y="4448175"/>
              <a:ext cx="1539876" cy="555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Pains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-1" y="962025"/>
            <a:ext cx="3444875" cy="5499100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544423" y="4030875"/>
            <a:ext cx="5599577" cy="2840741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69782" y="4100266"/>
            <a:ext cx="2916834" cy="6939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r>
              <a:rPr lang="en-US" sz="2800" b="1" dirty="0">
                <a:solidFill>
                  <a:srgbClr val="008000"/>
                </a:solidFill>
              </a:rPr>
              <a:t>Product/Market</a:t>
            </a:r>
          </a:p>
          <a:p>
            <a:pPr algn="ctr"/>
            <a:r>
              <a:rPr lang="en-US" sz="2800" b="1" dirty="0">
                <a:solidFill>
                  <a:srgbClr val="008000"/>
                </a:solidFill>
              </a:rPr>
              <a:t>Fit</a:t>
            </a:r>
          </a:p>
        </p:txBody>
      </p:sp>
    </p:spTree>
  </p:cSld>
  <p:clrMapOvr>
    <a:masterClrMapping/>
  </p:clrMapOvr>
  <p:transition advTm="4366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412" y="-10418"/>
            <a:ext cx="88913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  <a:latin typeface="Calibri" panose="020F0502020204030204" pitchFamily="34" charset="0"/>
                <a:cs typeface="Verdana"/>
              </a:rPr>
              <a:t>    </a:t>
            </a:r>
            <a:r>
              <a:rPr lang="en-US" sz="2800" b="1" dirty="0" err="1">
                <a:solidFill>
                  <a:srgbClr val="008000"/>
                </a:solidFill>
                <a:latin typeface="Calibri" panose="020F0502020204030204" pitchFamily="34" charset="0"/>
                <a:cs typeface="Verdana"/>
              </a:rPr>
              <a:t>Proposta</a:t>
            </a:r>
            <a:r>
              <a:rPr lang="en-US" sz="2800" b="1" dirty="0">
                <a:solidFill>
                  <a:srgbClr val="008000"/>
                </a:solidFill>
                <a:latin typeface="Calibri" panose="020F0502020204030204" pitchFamily="34" charset="0"/>
                <a:cs typeface="Verdana"/>
              </a:rPr>
              <a:t> de Valor                     </a:t>
            </a:r>
            <a:r>
              <a:rPr lang="en-US" sz="2800" b="1" dirty="0" err="1">
                <a:solidFill>
                  <a:srgbClr val="008000"/>
                </a:solidFill>
                <a:latin typeface="Calibri" panose="020F0502020204030204" pitchFamily="34" charset="0"/>
                <a:cs typeface="Verdana"/>
              </a:rPr>
              <a:t>Segmento</a:t>
            </a:r>
            <a:r>
              <a:rPr lang="en-US" sz="2800" b="1" dirty="0">
                <a:solidFill>
                  <a:srgbClr val="008000"/>
                </a:solidFill>
                <a:latin typeface="Calibri" panose="020F0502020204030204" pitchFamily="34" charset="0"/>
                <a:cs typeface="Verdana"/>
              </a:rPr>
              <a:t> de </a:t>
            </a:r>
            <a:r>
              <a:rPr lang="en-US" sz="2800" b="1" dirty="0" err="1">
                <a:solidFill>
                  <a:srgbClr val="008000"/>
                </a:solidFill>
                <a:latin typeface="Calibri" panose="020F0502020204030204" pitchFamily="34" charset="0"/>
                <a:cs typeface="Verdana"/>
              </a:rPr>
              <a:t>Clientes</a:t>
            </a:r>
            <a:endParaRPr lang="en-US" sz="2800" b="1" dirty="0">
              <a:solidFill>
                <a:srgbClr val="008000"/>
              </a:solidFill>
              <a:latin typeface="Calibri" panose="020F0502020204030204" pitchFamily="34" charset="0"/>
              <a:cs typeface="Verdana"/>
            </a:endParaRPr>
          </a:p>
          <a:p>
            <a:r>
              <a:rPr lang="en-US" sz="3600" b="1" dirty="0">
                <a:solidFill>
                  <a:srgbClr val="008000"/>
                </a:solidFill>
                <a:latin typeface="Calibri" panose="020F0502020204030204" pitchFamily="34" charset="0"/>
                <a:cs typeface="Verdana"/>
              </a:rPr>
              <a:t>            MVP                                 </a:t>
            </a:r>
            <a:r>
              <a:rPr lang="en-US" sz="3600" b="1" dirty="0" err="1">
                <a:solidFill>
                  <a:srgbClr val="008000"/>
                </a:solidFill>
                <a:latin typeface="Calibri" panose="020F0502020204030204" pitchFamily="34" charset="0"/>
                <a:cs typeface="Verdana"/>
              </a:rPr>
              <a:t>Arquétipo</a:t>
            </a:r>
            <a:endParaRPr lang="en-US" sz="36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 descr="the-value-proposition-canvas.pdf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" t="13678" r="3893" b="2733"/>
          <a:stretch/>
        </p:blipFill>
        <p:spPr>
          <a:xfrm>
            <a:off x="-1" y="995328"/>
            <a:ext cx="9108082" cy="5862673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 rot="10800000">
            <a:off x="1303020" y="4548424"/>
            <a:ext cx="1137449" cy="23095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633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23631</TotalTime>
  <Words>439</Words>
  <Application>Microsoft Office PowerPoint</Application>
  <PresentationFormat>Apresentação na tela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Default Design</vt:lpstr>
      <vt:lpstr>1_Office Theme</vt:lpstr>
      <vt:lpstr>                     Aula 3                        Apresentação de uma proposta de valor num elevator pitch   </vt:lpstr>
      <vt:lpstr>Segundo trabalho (em equipe) </vt:lpstr>
      <vt:lpstr>Veja o jeito errado:</vt:lpstr>
      <vt:lpstr>Agora o jeito certo:</vt:lpstr>
      <vt:lpstr>Novamente o jeito certo:</vt:lpstr>
      <vt:lpstr>Outra do jeito certo:</vt:lpstr>
      <vt:lpstr>Lazarus Long – quais são as habilidades essenciais do século 21?</vt:lpstr>
      <vt:lpstr>Apresentação do PowerPoint</vt:lpstr>
      <vt:lpstr>Apresentação do PowerPoint</vt:lpstr>
      <vt:lpstr>Exercício em sala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245 Class 1</dc:title>
  <dc:creator>Steve Blank</dc:creator>
  <dc:description>SI/TK/Zarf/Umbra/Ruff</dc:description>
  <cp:lastModifiedBy>Jose Siqueira</cp:lastModifiedBy>
  <cp:revision>286</cp:revision>
  <cp:lastPrinted>2008-12-31T01:26:53Z</cp:lastPrinted>
  <dcterms:created xsi:type="dcterms:W3CDTF">2012-06-22T07:34:45Z</dcterms:created>
  <dcterms:modified xsi:type="dcterms:W3CDTF">2017-08-15T17:43:52Z</dcterms:modified>
</cp:coreProperties>
</file>