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85" r:id="rId1"/>
  </p:sldMasterIdLst>
  <p:sldIdLst>
    <p:sldId id="256" r:id="rId2"/>
    <p:sldId id="296" r:id="rId3"/>
    <p:sldId id="262" r:id="rId4"/>
    <p:sldId id="257" r:id="rId5"/>
    <p:sldId id="263" r:id="rId6"/>
    <p:sldId id="280" r:id="rId7"/>
    <p:sldId id="293" r:id="rId8"/>
    <p:sldId id="258" r:id="rId9"/>
    <p:sldId id="281" r:id="rId10"/>
    <p:sldId id="259" r:id="rId11"/>
    <p:sldId id="282" r:id="rId12"/>
    <p:sldId id="283" r:id="rId13"/>
    <p:sldId id="289" r:id="rId14"/>
    <p:sldId id="287" r:id="rId15"/>
    <p:sldId id="291" r:id="rId16"/>
    <p:sldId id="261" r:id="rId17"/>
    <p:sldId id="265" r:id="rId18"/>
    <p:sldId id="290" r:id="rId19"/>
    <p:sldId id="266" r:id="rId20"/>
    <p:sldId id="288" r:id="rId21"/>
    <p:sldId id="292" r:id="rId22"/>
    <p:sldId id="271" r:id="rId23"/>
    <p:sldId id="277" r:id="rId24"/>
    <p:sldId id="274" r:id="rId25"/>
    <p:sldId id="29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sorterViewPr>
    <p:cViewPr>
      <p:scale>
        <a:sx n="100" d="100"/>
        <a:sy n="100" d="100"/>
      </p:scale>
      <p:origin x="0" y="-93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07643B-1BF6-4534-B3A8-D2CE4B6BE74D}"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pt-BR"/>
        </a:p>
      </dgm:t>
    </dgm:pt>
    <dgm:pt modelId="{A0F33980-7E5B-4BAC-BD68-51C3574B7F53}">
      <dgm:prSet phldrT="[Texto]" custT="1"/>
      <dgm:spPr/>
      <dgm:t>
        <a:bodyPr/>
        <a:lstStyle/>
        <a:p>
          <a:r>
            <a:rPr lang="pt-BR" sz="1400" dirty="0" smtClean="0">
              <a:solidFill>
                <a:schemeClr val="tx1"/>
              </a:solidFill>
            </a:rPr>
            <a:t>Combate ao desperdício</a:t>
          </a:r>
          <a:endParaRPr lang="pt-BR" sz="1400" dirty="0">
            <a:solidFill>
              <a:schemeClr val="tx1"/>
            </a:solidFill>
          </a:endParaRPr>
        </a:p>
      </dgm:t>
    </dgm:pt>
    <dgm:pt modelId="{66452EA6-1A39-4379-8061-D829ED4ED866}" type="parTrans" cxnId="{ADC0C89B-DFA0-456E-A990-077D20A12594}">
      <dgm:prSet/>
      <dgm:spPr/>
      <dgm:t>
        <a:bodyPr/>
        <a:lstStyle/>
        <a:p>
          <a:endParaRPr lang="pt-BR"/>
        </a:p>
      </dgm:t>
    </dgm:pt>
    <dgm:pt modelId="{4F4DAEFE-3530-448B-A545-13AF73D8CA7A}" type="sibTrans" cxnId="{ADC0C89B-DFA0-456E-A990-077D20A12594}">
      <dgm:prSet/>
      <dgm:spPr/>
      <dgm:t>
        <a:bodyPr/>
        <a:lstStyle/>
        <a:p>
          <a:endParaRPr lang="pt-BR">
            <a:solidFill>
              <a:schemeClr val="tx1"/>
            </a:solidFill>
          </a:endParaRPr>
        </a:p>
      </dgm:t>
    </dgm:pt>
    <dgm:pt modelId="{71F5BDD4-FAF5-4753-B737-1FFFE2C5B9C8}">
      <dgm:prSet phldrT="[Texto]"/>
      <dgm:spPr/>
      <dgm:t>
        <a:bodyPr/>
        <a:lstStyle/>
        <a:p>
          <a:r>
            <a:rPr lang="pt-BR" dirty="0" smtClean="0">
              <a:solidFill>
                <a:schemeClr val="tx1"/>
              </a:solidFill>
            </a:rPr>
            <a:t>Racionalização do trabalho</a:t>
          </a:r>
          <a:endParaRPr lang="pt-BR" dirty="0">
            <a:solidFill>
              <a:schemeClr val="tx1"/>
            </a:solidFill>
          </a:endParaRPr>
        </a:p>
      </dgm:t>
    </dgm:pt>
    <dgm:pt modelId="{B459DBEA-2E3B-4A74-A9C2-4E6FA1AAAE30}" type="parTrans" cxnId="{8CA0DDC6-44D9-47F4-98E7-894227DB604E}">
      <dgm:prSet/>
      <dgm:spPr/>
      <dgm:t>
        <a:bodyPr/>
        <a:lstStyle/>
        <a:p>
          <a:endParaRPr lang="pt-BR"/>
        </a:p>
      </dgm:t>
    </dgm:pt>
    <dgm:pt modelId="{CF3DE24C-AD9F-48DC-A8DC-1C79726B5C8C}" type="sibTrans" cxnId="{8CA0DDC6-44D9-47F4-98E7-894227DB604E}">
      <dgm:prSet/>
      <dgm:spPr>
        <a:ln>
          <a:noFill/>
        </a:ln>
      </dgm:spPr>
      <dgm:t>
        <a:bodyPr/>
        <a:lstStyle/>
        <a:p>
          <a:endParaRPr lang="pt-BR"/>
        </a:p>
      </dgm:t>
    </dgm:pt>
    <dgm:pt modelId="{3CCFC1E5-C1CB-4BE2-B3A0-2AA3D8C971BE}">
      <dgm:prSet phldrT="[Texto]"/>
      <dgm:spPr/>
      <dgm:t>
        <a:bodyPr/>
        <a:lstStyle/>
        <a:p>
          <a:r>
            <a:rPr lang="pt-BR" dirty="0" smtClean="0">
              <a:solidFill>
                <a:schemeClr val="tx1"/>
              </a:solidFill>
            </a:rPr>
            <a:t>Princípios de administração</a:t>
          </a:r>
          <a:endParaRPr lang="pt-BR" dirty="0">
            <a:solidFill>
              <a:schemeClr val="tx1"/>
            </a:solidFill>
          </a:endParaRPr>
        </a:p>
      </dgm:t>
    </dgm:pt>
    <dgm:pt modelId="{01DBB545-2692-4F05-AD96-DA092CF8EB1D}" type="parTrans" cxnId="{739865FF-6882-4801-BF4F-AE3DD6AEB90C}">
      <dgm:prSet/>
      <dgm:spPr/>
      <dgm:t>
        <a:bodyPr/>
        <a:lstStyle/>
        <a:p>
          <a:endParaRPr lang="pt-BR"/>
        </a:p>
      </dgm:t>
    </dgm:pt>
    <dgm:pt modelId="{F3146D47-3B92-4385-A6F6-8C646B527709}" type="sibTrans" cxnId="{739865FF-6882-4801-BF4F-AE3DD6AEB90C}">
      <dgm:prSet/>
      <dgm:spPr/>
      <dgm:t>
        <a:bodyPr/>
        <a:lstStyle/>
        <a:p>
          <a:endParaRPr lang="pt-BR">
            <a:solidFill>
              <a:schemeClr val="tx1"/>
            </a:solidFill>
          </a:endParaRPr>
        </a:p>
      </dgm:t>
    </dgm:pt>
    <dgm:pt modelId="{C4EED02A-EC5A-4202-A78F-77CF8E9E318F}" type="pres">
      <dgm:prSet presAssocID="{E107643B-1BF6-4534-B3A8-D2CE4B6BE74D}" presName="Name0" presStyleCnt="0">
        <dgm:presLayoutVars>
          <dgm:chMax/>
          <dgm:chPref/>
          <dgm:dir/>
          <dgm:animLvl val="lvl"/>
        </dgm:presLayoutVars>
      </dgm:prSet>
      <dgm:spPr/>
      <dgm:t>
        <a:bodyPr/>
        <a:lstStyle/>
        <a:p>
          <a:endParaRPr lang="pt-BR"/>
        </a:p>
      </dgm:t>
    </dgm:pt>
    <dgm:pt modelId="{5A9B3DE9-9DAD-42D7-B945-F5F9EC03D4AE}" type="pres">
      <dgm:prSet presAssocID="{A0F33980-7E5B-4BAC-BD68-51C3574B7F53}" presName="composite" presStyleCnt="0"/>
      <dgm:spPr/>
    </dgm:pt>
    <dgm:pt modelId="{93DF99E2-A07A-4C9F-825F-C39A27963267}" type="pres">
      <dgm:prSet presAssocID="{A0F33980-7E5B-4BAC-BD68-51C3574B7F53}" presName="Parent1" presStyleLbl="node1" presStyleIdx="0" presStyleCnt="6">
        <dgm:presLayoutVars>
          <dgm:chMax val="1"/>
          <dgm:chPref val="1"/>
          <dgm:bulletEnabled val="1"/>
        </dgm:presLayoutVars>
      </dgm:prSet>
      <dgm:spPr/>
      <dgm:t>
        <a:bodyPr/>
        <a:lstStyle/>
        <a:p>
          <a:endParaRPr lang="pt-BR"/>
        </a:p>
      </dgm:t>
    </dgm:pt>
    <dgm:pt modelId="{8D0C89C2-DEB9-4120-A0B2-012073956E58}" type="pres">
      <dgm:prSet presAssocID="{A0F33980-7E5B-4BAC-BD68-51C3574B7F53}" presName="Childtext1" presStyleLbl="revTx" presStyleIdx="0" presStyleCnt="3">
        <dgm:presLayoutVars>
          <dgm:chMax val="0"/>
          <dgm:chPref val="0"/>
          <dgm:bulletEnabled val="1"/>
        </dgm:presLayoutVars>
      </dgm:prSet>
      <dgm:spPr/>
      <dgm:t>
        <a:bodyPr/>
        <a:lstStyle/>
        <a:p>
          <a:endParaRPr lang="pt-BR"/>
        </a:p>
      </dgm:t>
    </dgm:pt>
    <dgm:pt modelId="{B5724796-3D91-40A3-AF86-B8B9C724CA7D}" type="pres">
      <dgm:prSet presAssocID="{A0F33980-7E5B-4BAC-BD68-51C3574B7F53}" presName="BalanceSpacing" presStyleCnt="0"/>
      <dgm:spPr/>
    </dgm:pt>
    <dgm:pt modelId="{C55A97BA-3934-4054-9000-52613C2A9F90}" type="pres">
      <dgm:prSet presAssocID="{A0F33980-7E5B-4BAC-BD68-51C3574B7F53}" presName="BalanceSpacing1" presStyleCnt="0"/>
      <dgm:spPr/>
    </dgm:pt>
    <dgm:pt modelId="{906B19B3-F30F-40B3-83DC-17775978151A}" type="pres">
      <dgm:prSet presAssocID="{4F4DAEFE-3530-448B-A545-13AF73D8CA7A}" presName="Accent1Text" presStyleLbl="node1" presStyleIdx="1" presStyleCnt="6"/>
      <dgm:spPr/>
      <dgm:t>
        <a:bodyPr/>
        <a:lstStyle/>
        <a:p>
          <a:endParaRPr lang="pt-BR"/>
        </a:p>
      </dgm:t>
    </dgm:pt>
    <dgm:pt modelId="{48AF38B0-A759-489D-8A91-9869D6949523}" type="pres">
      <dgm:prSet presAssocID="{4F4DAEFE-3530-448B-A545-13AF73D8CA7A}" presName="spaceBetweenRectangles" presStyleCnt="0"/>
      <dgm:spPr/>
    </dgm:pt>
    <dgm:pt modelId="{0810B2EC-8A1B-49B1-B36E-0AD78EEE4C3E}" type="pres">
      <dgm:prSet presAssocID="{71F5BDD4-FAF5-4753-B737-1FFFE2C5B9C8}" presName="composite" presStyleCnt="0"/>
      <dgm:spPr/>
    </dgm:pt>
    <dgm:pt modelId="{6FB4F6F9-0FD4-4F8C-9A1A-70CC0F35F2F0}" type="pres">
      <dgm:prSet presAssocID="{71F5BDD4-FAF5-4753-B737-1FFFE2C5B9C8}" presName="Parent1" presStyleLbl="node1" presStyleIdx="2" presStyleCnt="6">
        <dgm:presLayoutVars>
          <dgm:chMax val="1"/>
          <dgm:chPref val="1"/>
          <dgm:bulletEnabled val="1"/>
        </dgm:presLayoutVars>
      </dgm:prSet>
      <dgm:spPr/>
      <dgm:t>
        <a:bodyPr/>
        <a:lstStyle/>
        <a:p>
          <a:endParaRPr lang="pt-BR"/>
        </a:p>
      </dgm:t>
    </dgm:pt>
    <dgm:pt modelId="{E3B5584D-7A3A-46A2-AF5B-ED8E83795872}" type="pres">
      <dgm:prSet presAssocID="{71F5BDD4-FAF5-4753-B737-1FFFE2C5B9C8}" presName="Childtext1" presStyleLbl="revTx" presStyleIdx="1" presStyleCnt="3">
        <dgm:presLayoutVars>
          <dgm:chMax val="0"/>
          <dgm:chPref val="0"/>
          <dgm:bulletEnabled val="1"/>
        </dgm:presLayoutVars>
      </dgm:prSet>
      <dgm:spPr/>
      <dgm:t>
        <a:bodyPr/>
        <a:lstStyle/>
        <a:p>
          <a:endParaRPr lang="pt-BR"/>
        </a:p>
      </dgm:t>
    </dgm:pt>
    <dgm:pt modelId="{379FCC51-927D-4FEE-961B-D9F697463DBA}" type="pres">
      <dgm:prSet presAssocID="{71F5BDD4-FAF5-4753-B737-1FFFE2C5B9C8}" presName="BalanceSpacing" presStyleCnt="0"/>
      <dgm:spPr/>
    </dgm:pt>
    <dgm:pt modelId="{DC409964-0EB0-442B-9F0F-D351DF97208A}" type="pres">
      <dgm:prSet presAssocID="{71F5BDD4-FAF5-4753-B737-1FFFE2C5B9C8}" presName="BalanceSpacing1" presStyleCnt="0"/>
      <dgm:spPr/>
    </dgm:pt>
    <dgm:pt modelId="{7D8DEE84-5B68-4255-88A8-54D4A1880E47}" type="pres">
      <dgm:prSet presAssocID="{CF3DE24C-AD9F-48DC-A8DC-1C79726B5C8C}" presName="Accent1Text" presStyleLbl="node1" presStyleIdx="3" presStyleCnt="6" custFlipVert="1" custFlipHor="1" custScaleX="32294" custScaleY="34348" custLinFactX="-8121" custLinFactNeighborX="-100000" custLinFactNeighborY="27660"/>
      <dgm:spPr/>
      <dgm:t>
        <a:bodyPr/>
        <a:lstStyle/>
        <a:p>
          <a:endParaRPr lang="pt-BR"/>
        </a:p>
      </dgm:t>
    </dgm:pt>
    <dgm:pt modelId="{4BA99478-EE13-4E75-8BB8-64163136E13F}" type="pres">
      <dgm:prSet presAssocID="{CF3DE24C-AD9F-48DC-A8DC-1C79726B5C8C}" presName="spaceBetweenRectangles" presStyleCnt="0"/>
      <dgm:spPr/>
    </dgm:pt>
    <dgm:pt modelId="{799BEE36-5A35-4CB3-8CF0-12041453B435}" type="pres">
      <dgm:prSet presAssocID="{3CCFC1E5-C1CB-4BE2-B3A0-2AA3D8C971BE}" presName="composite" presStyleCnt="0"/>
      <dgm:spPr/>
    </dgm:pt>
    <dgm:pt modelId="{AB755BE0-EF09-4425-8886-906115AE53DD}" type="pres">
      <dgm:prSet presAssocID="{3CCFC1E5-C1CB-4BE2-B3A0-2AA3D8C971BE}" presName="Parent1" presStyleLbl="node1" presStyleIdx="4" presStyleCnt="6">
        <dgm:presLayoutVars>
          <dgm:chMax val="1"/>
          <dgm:chPref val="1"/>
          <dgm:bulletEnabled val="1"/>
        </dgm:presLayoutVars>
      </dgm:prSet>
      <dgm:spPr/>
      <dgm:t>
        <a:bodyPr/>
        <a:lstStyle/>
        <a:p>
          <a:endParaRPr lang="pt-BR"/>
        </a:p>
      </dgm:t>
    </dgm:pt>
    <dgm:pt modelId="{3360D2F5-510B-499B-B08D-442AC3A0B9E1}" type="pres">
      <dgm:prSet presAssocID="{3CCFC1E5-C1CB-4BE2-B3A0-2AA3D8C971BE}" presName="Childtext1" presStyleLbl="revTx" presStyleIdx="2" presStyleCnt="3" custLinFactNeighborX="3867" custLinFactNeighborY="-1019">
        <dgm:presLayoutVars>
          <dgm:chMax val="0"/>
          <dgm:chPref val="0"/>
          <dgm:bulletEnabled val="1"/>
        </dgm:presLayoutVars>
      </dgm:prSet>
      <dgm:spPr/>
      <dgm:t>
        <a:bodyPr/>
        <a:lstStyle/>
        <a:p>
          <a:endParaRPr lang="pt-BR"/>
        </a:p>
      </dgm:t>
    </dgm:pt>
    <dgm:pt modelId="{E3ABD248-AB58-4ED3-93F8-09503FC22B7A}" type="pres">
      <dgm:prSet presAssocID="{3CCFC1E5-C1CB-4BE2-B3A0-2AA3D8C971BE}" presName="BalanceSpacing" presStyleCnt="0"/>
      <dgm:spPr/>
    </dgm:pt>
    <dgm:pt modelId="{1948DA2B-45F1-4ED5-B552-C39AD37343B6}" type="pres">
      <dgm:prSet presAssocID="{3CCFC1E5-C1CB-4BE2-B3A0-2AA3D8C971BE}" presName="BalanceSpacing1" presStyleCnt="0"/>
      <dgm:spPr/>
    </dgm:pt>
    <dgm:pt modelId="{AC383E73-2C48-4966-A410-9CA911FE7172}" type="pres">
      <dgm:prSet presAssocID="{F3146D47-3B92-4385-A6F6-8C646B527709}" presName="Accent1Text" presStyleLbl="node1" presStyleIdx="5" presStyleCnt="6"/>
      <dgm:spPr/>
      <dgm:t>
        <a:bodyPr/>
        <a:lstStyle/>
        <a:p>
          <a:endParaRPr lang="pt-BR"/>
        </a:p>
      </dgm:t>
    </dgm:pt>
  </dgm:ptLst>
  <dgm:cxnLst>
    <dgm:cxn modelId="{39E9CA92-F49A-4849-BF97-ECB1E5E83882}" type="presOf" srcId="{F3146D47-3B92-4385-A6F6-8C646B527709}" destId="{AC383E73-2C48-4966-A410-9CA911FE7172}" srcOrd="0" destOrd="0" presId="urn:microsoft.com/office/officeart/2008/layout/AlternatingHexagons"/>
    <dgm:cxn modelId="{28C475CD-CE4E-492C-8AED-076FB6FD1E86}" type="presOf" srcId="{E107643B-1BF6-4534-B3A8-D2CE4B6BE74D}" destId="{C4EED02A-EC5A-4202-A78F-77CF8E9E318F}" srcOrd="0" destOrd="0" presId="urn:microsoft.com/office/officeart/2008/layout/AlternatingHexagons"/>
    <dgm:cxn modelId="{8CA0DDC6-44D9-47F4-98E7-894227DB604E}" srcId="{E107643B-1BF6-4534-B3A8-D2CE4B6BE74D}" destId="{71F5BDD4-FAF5-4753-B737-1FFFE2C5B9C8}" srcOrd="1" destOrd="0" parTransId="{B459DBEA-2E3B-4A74-A9C2-4E6FA1AAAE30}" sibTransId="{CF3DE24C-AD9F-48DC-A8DC-1C79726B5C8C}"/>
    <dgm:cxn modelId="{B8D4F65E-F8F8-4035-9040-96879D6B868B}" type="presOf" srcId="{71F5BDD4-FAF5-4753-B737-1FFFE2C5B9C8}" destId="{6FB4F6F9-0FD4-4F8C-9A1A-70CC0F35F2F0}" srcOrd="0" destOrd="0" presId="urn:microsoft.com/office/officeart/2008/layout/AlternatingHexagons"/>
    <dgm:cxn modelId="{C047B6DA-060F-4047-95C8-F8161B760713}" type="presOf" srcId="{3CCFC1E5-C1CB-4BE2-B3A0-2AA3D8C971BE}" destId="{AB755BE0-EF09-4425-8886-906115AE53DD}" srcOrd="0" destOrd="0" presId="urn:microsoft.com/office/officeart/2008/layout/AlternatingHexagons"/>
    <dgm:cxn modelId="{0BC93CF4-2160-49A1-A59E-D2F3BD5EC659}" type="presOf" srcId="{CF3DE24C-AD9F-48DC-A8DC-1C79726B5C8C}" destId="{7D8DEE84-5B68-4255-88A8-54D4A1880E47}" srcOrd="0" destOrd="0" presId="urn:microsoft.com/office/officeart/2008/layout/AlternatingHexagons"/>
    <dgm:cxn modelId="{B11379CA-9B85-4E29-88F7-4F8E9A93DC1C}" type="presOf" srcId="{4F4DAEFE-3530-448B-A545-13AF73D8CA7A}" destId="{906B19B3-F30F-40B3-83DC-17775978151A}" srcOrd="0" destOrd="0" presId="urn:microsoft.com/office/officeart/2008/layout/AlternatingHexagons"/>
    <dgm:cxn modelId="{29B2C2D9-F4E8-4392-88C3-52E1CF747FCB}" type="presOf" srcId="{A0F33980-7E5B-4BAC-BD68-51C3574B7F53}" destId="{93DF99E2-A07A-4C9F-825F-C39A27963267}" srcOrd="0" destOrd="0" presId="urn:microsoft.com/office/officeart/2008/layout/AlternatingHexagons"/>
    <dgm:cxn modelId="{ADC0C89B-DFA0-456E-A990-077D20A12594}" srcId="{E107643B-1BF6-4534-B3A8-D2CE4B6BE74D}" destId="{A0F33980-7E5B-4BAC-BD68-51C3574B7F53}" srcOrd="0" destOrd="0" parTransId="{66452EA6-1A39-4379-8061-D829ED4ED866}" sibTransId="{4F4DAEFE-3530-448B-A545-13AF73D8CA7A}"/>
    <dgm:cxn modelId="{739865FF-6882-4801-BF4F-AE3DD6AEB90C}" srcId="{E107643B-1BF6-4534-B3A8-D2CE4B6BE74D}" destId="{3CCFC1E5-C1CB-4BE2-B3A0-2AA3D8C971BE}" srcOrd="2" destOrd="0" parTransId="{01DBB545-2692-4F05-AD96-DA092CF8EB1D}" sibTransId="{F3146D47-3B92-4385-A6F6-8C646B527709}"/>
    <dgm:cxn modelId="{E963C71F-CAE4-401F-9B20-A7DA8EC492B6}" type="presParOf" srcId="{C4EED02A-EC5A-4202-A78F-77CF8E9E318F}" destId="{5A9B3DE9-9DAD-42D7-B945-F5F9EC03D4AE}" srcOrd="0" destOrd="0" presId="urn:microsoft.com/office/officeart/2008/layout/AlternatingHexagons"/>
    <dgm:cxn modelId="{205E8134-857D-4514-B18F-9040B5F8E653}" type="presParOf" srcId="{5A9B3DE9-9DAD-42D7-B945-F5F9EC03D4AE}" destId="{93DF99E2-A07A-4C9F-825F-C39A27963267}" srcOrd="0" destOrd="0" presId="urn:microsoft.com/office/officeart/2008/layout/AlternatingHexagons"/>
    <dgm:cxn modelId="{E04C358B-FC44-45E9-AEE0-589B15504224}" type="presParOf" srcId="{5A9B3DE9-9DAD-42D7-B945-F5F9EC03D4AE}" destId="{8D0C89C2-DEB9-4120-A0B2-012073956E58}" srcOrd="1" destOrd="0" presId="urn:microsoft.com/office/officeart/2008/layout/AlternatingHexagons"/>
    <dgm:cxn modelId="{62CAAE31-53FE-498F-AE28-ED3B9EF3CF7E}" type="presParOf" srcId="{5A9B3DE9-9DAD-42D7-B945-F5F9EC03D4AE}" destId="{B5724796-3D91-40A3-AF86-B8B9C724CA7D}" srcOrd="2" destOrd="0" presId="urn:microsoft.com/office/officeart/2008/layout/AlternatingHexagons"/>
    <dgm:cxn modelId="{EA803F5B-7DA5-4619-AB4F-0732CCB8212F}" type="presParOf" srcId="{5A9B3DE9-9DAD-42D7-B945-F5F9EC03D4AE}" destId="{C55A97BA-3934-4054-9000-52613C2A9F90}" srcOrd="3" destOrd="0" presId="urn:microsoft.com/office/officeart/2008/layout/AlternatingHexagons"/>
    <dgm:cxn modelId="{637BFDCC-1201-4C84-853E-727D1D5E2009}" type="presParOf" srcId="{5A9B3DE9-9DAD-42D7-B945-F5F9EC03D4AE}" destId="{906B19B3-F30F-40B3-83DC-17775978151A}" srcOrd="4" destOrd="0" presId="urn:microsoft.com/office/officeart/2008/layout/AlternatingHexagons"/>
    <dgm:cxn modelId="{BB5FD7A2-D2C5-4861-9D78-97E7E43BB7C4}" type="presParOf" srcId="{C4EED02A-EC5A-4202-A78F-77CF8E9E318F}" destId="{48AF38B0-A759-489D-8A91-9869D6949523}" srcOrd="1" destOrd="0" presId="urn:microsoft.com/office/officeart/2008/layout/AlternatingHexagons"/>
    <dgm:cxn modelId="{A4138E03-33BF-4E7C-B3DC-53C74F40E795}" type="presParOf" srcId="{C4EED02A-EC5A-4202-A78F-77CF8E9E318F}" destId="{0810B2EC-8A1B-49B1-B36E-0AD78EEE4C3E}" srcOrd="2" destOrd="0" presId="urn:microsoft.com/office/officeart/2008/layout/AlternatingHexagons"/>
    <dgm:cxn modelId="{009BBBD0-6BB4-4009-B156-68AD3B068B80}" type="presParOf" srcId="{0810B2EC-8A1B-49B1-B36E-0AD78EEE4C3E}" destId="{6FB4F6F9-0FD4-4F8C-9A1A-70CC0F35F2F0}" srcOrd="0" destOrd="0" presId="urn:microsoft.com/office/officeart/2008/layout/AlternatingHexagons"/>
    <dgm:cxn modelId="{E8E31B4B-6DFD-49B2-8E27-FFAAC50784D8}" type="presParOf" srcId="{0810B2EC-8A1B-49B1-B36E-0AD78EEE4C3E}" destId="{E3B5584D-7A3A-46A2-AF5B-ED8E83795872}" srcOrd="1" destOrd="0" presId="urn:microsoft.com/office/officeart/2008/layout/AlternatingHexagons"/>
    <dgm:cxn modelId="{3AACC3AF-BCD8-4EF3-A1FD-88D50927B1F5}" type="presParOf" srcId="{0810B2EC-8A1B-49B1-B36E-0AD78EEE4C3E}" destId="{379FCC51-927D-4FEE-961B-D9F697463DBA}" srcOrd="2" destOrd="0" presId="urn:microsoft.com/office/officeart/2008/layout/AlternatingHexagons"/>
    <dgm:cxn modelId="{A92330C7-27D4-43F0-9E49-BB4322417A7A}" type="presParOf" srcId="{0810B2EC-8A1B-49B1-B36E-0AD78EEE4C3E}" destId="{DC409964-0EB0-442B-9F0F-D351DF97208A}" srcOrd="3" destOrd="0" presId="urn:microsoft.com/office/officeart/2008/layout/AlternatingHexagons"/>
    <dgm:cxn modelId="{21545E51-4295-4028-9807-875954A26924}" type="presParOf" srcId="{0810B2EC-8A1B-49B1-B36E-0AD78EEE4C3E}" destId="{7D8DEE84-5B68-4255-88A8-54D4A1880E47}" srcOrd="4" destOrd="0" presId="urn:microsoft.com/office/officeart/2008/layout/AlternatingHexagons"/>
    <dgm:cxn modelId="{878F0270-F1FC-4565-BBE3-4EBD32CCA362}" type="presParOf" srcId="{C4EED02A-EC5A-4202-A78F-77CF8E9E318F}" destId="{4BA99478-EE13-4E75-8BB8-64163136E13F}" srcOrd="3" destOrd="0" presId="urn:microsoft.com/office/officeart/2008/layout/AlternatingHexagons"/>
    <dgm:cxn modelId="{C84709EF-4137-4E30-8E2C-BB579D7BE6B1}" type="presParOf" srcId="{C4EED02A-EC5A-4202-A78F-77CF8E9E318F}" destId="{799BEE36-5A35-4CB3-8CF0-12041453B435}" srcOrd="4" destOrd="0" presId="urn:microsoft.com/office/officeart/2008/layout/AlternatingHexagons"/>
    <dgm:cxn modelId="{39C9D7A9-913D-49BF-A929-A63D95C7E8AC}" type="presParOf" srcId="{799BEE36-5A35-4CB3-8CF0-12041453B435}" destId="{AB755BE0-EF09-4425-8886-906115AE53DD}" srcOrd="0" destOrd="0" presId="urn:microsoft.com/office/officeart/2008/layout/AlternatingHexagons"/>
    <dgm:cxn modelId="{E32EFD2D-5796-4C11-A07B-79EFC8BBDF85}" type="presParOf" srcId="{799BEE36-5A35-4CB3-8CF0-12041453B435}" destId="{3360D2F5-510B-499B-B08D-442AC3A0B9E1}" srcOrd="1" destOrd="0" presId="urn:microsoft.com/office/officeart/2008/layout/AlternatingHexagons"/>
    <dgm:cxn modelId="{08388510-EBAD-4E8A-9BCF-F0D5782169E3}" type="presParOf" srcId="{799BEE36-5A35-4CB3-8CF0-12041453B435}" destId="{E3ABD248-AB58-4ED3-93F8-09503FC22B7A}" srcOrd="2" destOrd="0" presId="urn:microsoft.com/office/officeart/2008/layout/AlternatingHexagons"/>
    <dgm:cxn modelId="{76F73671-554C-4152-8BB9-3804F1A9B6B9}" type="presParOf" srcId="{799BEE36-5A35-4CB3-8CF0-12041453B435}" destId="{1948DA2B-45F1-4ED5-B552-C39AD37343B6}" srcOrd="3" destOrd="0" presId="urn:microsoft.com/office/officeart/2008/layout/AlternatingHexagons"/>
    <dgm:cxn modelId="{528085E8-E432-41DC-8F4C-C17F3E3D4C42}" type="presParOf" srcId="{799BEE36-5A35-4CB3-8CF0-12041453B435}" destId="{AC383E73-2C48-4966-A410-9CA911FE717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920E18-BFE4-48D7-A061-03C41F32973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pt-BR"/>
        </a:p>
      </dgm:t>
    </dgm:pt>
    <dgm:pt modelId="{ECF32433-57C3-4BDF-868A-98CA314127D0}">
      <dgm:prSet phldrT="[Texto]"/>
      <dgm:spPr/>
      <dgm:t>
        <a:bodyPr/>
        <a:lstStyle/>
        <a:p>
          <a:r>
            <a:rPr lang="pt-BR" b="1" dirty="0" smtClean="0">
              <a:solidFill>
                <a:schemeClr val="tx1"/>
              </a:solidFill>
            </a:rPr>
            <a:t>DIREÇÃO</a:t>
          </a:r>
          <a:endParaRPr lang="pt-BR" b="1" dirty="0">
            <a:solidFill>
              <a:schemeClr val="tx1"/>
            </a:solidFill>
          </a:endParaRPr>
        </a:p>
      </dgm:t>
    </dgm:pt>
    <dgm:pt modelId="{E58FF3A4-83A4-4F26-8B4F-F2035D30B907}" type="parTrans" cxnId="{8401CF2C-5954-471E-8BEE-F6CC7054115E}">
      <dgm:prSet/>
      <dgm:spPr/>
      <dgm:t>
        <a:bodyPr/>
        <a:lstStyle/>
        <a:p>
          <a:endParaRPr lang="pt-BR"/>
        </a:p>
      </dgm:t>
    </dgm:pt>
    <dgm:pt modelId="{A4E007F6-5D3D-42C5-A67F-75388F088C71}" type="sibTrans" cxnId="{8401CF2C-5954-471E-8BEE-F6CC7054115E}">
      <dgm:prSet/>
      <dgm:spPr/>
      <dgm:t>
        <a:bodyPr/>
        <a:lstStyle/>
        <a:p>
          <a:endParaRPr lang="pt-BR"/>
        </a:p>
      </dgm:t>
    </dgm:pt>
    <dgm:pt modelId="{BC06A7D0-559D-4BC0-9A5C-EEE69B2A1C1F}">
      <dgm:prSet phldrT="[Texto]"/>
      <dgm:spPr/>
      <dgm:t>
        <a:bodyPr/>
        <a:lstStyle/>
        <a:p>
          <a:r>
            <a:rPr lang="pt-BR" b="1" dirty="0" smtClean="0">
              <a:solidFill>
                <a:schemeClr val="tx1"/>
              </a:solidFill>
            </a:rPr>
            <a:t>ORGANIZAÇÃO</a:t>
          </a:r>
          <a:endParaRPr lang="pt-BR" b="1" dirty="0">
            <a:solidFill>
              <a:schemeClr val="tx1"/>
            </a:solidFill>
          </a:endParaRPr>
        </a:p>
      </dgm:t>
    </dgm:pt>
    <dgm:pt modelId="{90D03CAE-7D61-4D76-ADCC-7E498B353276}" type="parTrans" cxnId="{BE37FA0C-9716-4821-B7B3-D342685E9405}">
      <dgm:prSet/>
      <dgm:spPr/>
      <dgm:t>
        <a:bodyPr/>
        <a:lstStyle/>
        <a:p>
          <a:endParaRPr lang="pt-BR"/>
        </a:p>
      </dgm:t>
    </dgm:pt>
    <dgm:pt modelId="{F87DA63F-BC34-4862-A72F-151E88852446}" type="sibTrans" cxnId="{BE37FA0C-9716-4821-B7B3-D342685E9405}">
      <dgm:prSet/>
      <dgm:spPr/>
      <dgm:t>
        <a:bodyPr/>
        <a:lstStyle/>
        <a:p>
          <a:endParaRPr lang="pt-BR"/>
        </a:p>
      </dgm:t>
    </dgm:pt>
    <dgm:pt modelId="{71D97641-0D12-4CB0-8B64-4B88B418A019}">
      <dgm:prSet phldrT="[Texto]"/>
      <dgm:spPr/>
      <dgm:t>
        <a:bodyPr/>
        <a:lstStyle/>
        <a:p>
          <a:r>
            <a:rPr lang="pt-BR" b="1" dirty="0" smtClean="0">
              <a:solidFill>
                <a:schemeClr val="tx1"/>
              </a:solidFill>
            </a:rPr>
            <a:t>PLANEJAMENTO</a:t>
          </a:r>
          <a:endParaRPr lang="pt-BR" b="1" dirty="0">
            <a:solidFill>
              <a:schemeClr val="tx1"/>
            </a:solidFill>
          </a:endParaRPr>
        </a:p>
      </dgm:t>
    </dgm:pt>
    <dgm:pt modelId="{09DD483F-7C70-43A4-A202-3FB075D53F20}" type="parTrans" cxnId="{95D3707A-A140-4D0C-BD1E-5CDB3612C945}">
      <dgm:prSet/>
      <dgm:spPr/>
      <dgm:t>
        <a:bodyPr/>
        <a:lstStyle/>
        <a:p>
          <a:endParaRPr lang="pt-BR"/>
        </a:p>
      </dgm:t>
    </dgm:pt>
    <dgm:pt modelId="{32943592-716C-4226-B325-383EFBEBCA08}" type="sibTrans" cxnId="{95D3707A-A140-4D0C-BD1E-5CDB3612C945}">
      <dgm:prSet/>
      <dgm:spPr/>
      <dgm:t>
        <a:bodyPr/>
        <a:lstStyle/>
        <a:p>
          <a:endParaRPr lang="pt-BR"/>
        </a:p>
      </dgm:t>
    </dgm:pt>
    <dgm:pt modelId="{178716AA-2273-4672-9D2A-C71548439D21}">
      <dgm:prSet phldrT="[Texto]"/>
      <dgm:spPr/>
      <dgm:t>
        <a:bodyPr/>
        <a:lstStyle/>
        <a:p>
          <a:r>
            <a:rPr lang="pt-BR" b="1" dirty="0" smtClean="0">
              <a:solidFill>
                <a:schemeClr val="tx1"/>
              </a:solidFill>
            </a:rPr>
            <a:t>CONTROLE </a:t>
          </a:r>
          <a:endParaRPr lang="pt-BR" b="1" dirty="0">
            <a:solidFill>
              <a:schemeClr val="tx1"/>
            </a:solidFill>
          </a:endParaRPr>
        </a:p>
      </dgm:t>
    </dgm:pt>
    <dgm:pt modelId="{CD851863-9142-4D8F-8756-126034D3CF9B}" type="parTrans" cxnId="{A5A12601-F055-4DDA-8850-10E63A916D1F}">
      <dgm:prSet/>
      <dgm:spPr/>
      <dgm:t>
        <a:bodyPr/>
        <a:lstStyle/>
        <a:p>
          <a:endParaRPr lang="pt-BR"/>
        </a:p>
      </dgm:t>
    </dgm:pt>
    <dgm:pt modelId="{6B45BE8C-3EDE-4589-A006-1F28EDE568ED}" type="sibTrans" cxnId="{A5A12601-F055-4DDA-8850-10E63A916D1F}">
      <dgm:prSet/>
      <dgm:spPr/>
      <dgm:t>
        <a:bodyPr/>
        <a:lstStyle/>
        <a:p>
          <a:endParaRPr lang="pt-BR"/>
        </a:p>
      </dgm:t>
    </dgm:pt>
    <dgm:pt modelId="{7317CB7C-1AAB-44A0-9CF6-AB5A407F308A}" type="pres">
      <dgm:prSet presAssocID="{D0920E18-BFE4-48D7-A061-03C41F329734}" presName="cycle" presStyleCnt="0">
        <dgm:presLayoutVars>
          <dgm:dir/>
          <dgm:resizeHandles val="exact"/>
        </dgm:presLayoutVars>
      </dgm:prSet>
      <dgm:spPr/>
      <dgm:t>
        <a:bodyPr/>
        <a:lstStyle/>
        <a:p>
          <a:endParaRPr lang="pt-BR"/>
        </a:p>
      </dgm:t>
    </dgm:pt>
    <dgm:pt modelId="{B43A99CE-36F8-4C39-A37C-904CFD51BC19}" type="pres">
      <dgm:prSet presAssocID="{ECF32433-57C3-4BDF-868A-98CA314127D0}" presName="node" presStyleLbl="node1" presStyleIdx="0" presStyleCnt="4" custScaleX="177055" custScaleY="166468">
        <dgm:presLayoutVars>
          <dgm:bulletEnabled val="1"/>
        </dgm:presLayoutVars>
      </dgm:prSet>
      <dgm:spPr/>
      <dgm:t>
        <a:bodyPr/>
        <a:lstStyle/>
        <a:p>
          <a:endParaRPr lang="pt-BR"/>
        </a:p>
      </dgm:t>
    </dgm:pt>
    <dgm:pt modelId="{E6781181-5260-4EFA-ADD0-9ED213A24B4C}" type="pres">
      <dgm:prSet presAssocID="{ECF32433-57C3-4BDF-868A-98CA314127D0}" presName="spNode" presStyleCnt="0"/>
      <dgm:spPr/>
    </dgm:pt>
    <dgm:pt modelId="{8BBF001A-D3E5-4DE1-BCA1-62B128CFEF3E}" type="pres">
      <dgm:prSet presAssocID="{A4E007F6-5D3D-42C5-A67F-75388F088C71}" presName="sibTrans" presStyleLbl="sibTrans1D1" presStyleIdx="0" presStyleCnt="4"/>
      <dgm:spPr/>
      <dgm:t>
        <a:bodyPr/>
        <a:lstStyle/>
        <a:p>
          <a:endParaRPr lang="pt-BR"/>
        </a:p>
      </dgm:t>
    </dgm:pt>
    <dgm:pt modelId="{BAC83050-46B0-4786-AABA-70697410CACF}" type="pres">
      <dgm:prSet presAssocID="{BC06A7D0-559D-4BC0-9A5C-EEE69B2A1C1F}" presName="node" presStyleLbl="node1" presStyleIdx="1" presStyleCnt="4" custScaleX="151232" custScaleY="147914">
        <dgm:presLayoutVars>
          <dgm:bulletEnabled val="1"/>
        </dgm:presLayoutVars>
      </dgm:prSet>
      <dgm:spPr/>
      <dgm:t>
        <a:bodyPr/>
        <a:lstStyle/>
        <a:p>
          <a:endParaRPr lang="pt-BR"/>
        </a:p>
      </dgm:t>
    </dgm:pt>
    <dgm:pt modelId="{472E8832-1B7E-43F3-9CE7-51FBDA59FB95}" type="pres">
      <dgm:prSet presAssocID="{BC06A7D0-559D-4BC0-9A5C-EEE69B2A1C1F}" presName="spNode" presStyleCnt="0"/>
      <dgm:spPr/>
    </dgm:pt>
    <dgm:pt modelId="{28086FBD-1582-4203-A621-A3FF0A3BF2F6}" type="pres">
      <dgm:prSet presAssocID="{F87DA63F-BC34-4862-A72F-151E88852446}" presName="sibTrans" presStyleLbl="sibTrans1D1" presStyleIdx="1" presStyleCnt="4"/>
      <dgm:spPr/>
      <dgm:t>
        <a:bodyPr/>
        <a:lstStyle/>
        <a:p>
          <a:endParaRPr lang="pt-BR"/>
        </a:p>
      </dgm:t>
    </dgm:pt>
    <dgm:pt modelId="{8D6F4337-DA78-4816-8E3E-AFDEE5A6D523}" type="pres">
      <dgm:prSet presAssocID="{71D97641-0D12-4CB0-8B64-4B88B418A019}" presName="node" presStyleLbl="node1" presStyleIdx="2" presStyleCnt="4" custScaleX="159376" custScaleY="160779">
        <dgm:presLayoutVars>
          <dgm:bulletEnabled val="1"/>
        </dgm:presLayoutVars>
      </dgm:prSet>
      <dgm:spPr/>
      <dgm:t>
        <a:bodyPr/>
        <a:lstStyle/>
        <a:p>
          <a:endParaRPr lang="pt-BR"/>
        </a:p>
      </dgm:t>
    </dgm:pt>
    <dgm:pt modelId="{42FFB6AC-8153-4348-AE51-342C3A34A419}" type="pres">
      <dgm:prSet presAssocID="{71D97641-0D12-4CB0-8B64-4B88B418A019}" presName="spNode" presStyleCnt="0"/>
      <dgm:spPr/>
    </dgm:pt>
    <dgm:pt modelId="{B6D349FE-6AFE-4A81-BD88-F9E0554A8F42}" type="pres">
      <dgm:prSet presAssocID="{32943592-716C-4226-B325-383EFBEBCA08}" presName="sibTrans" presStyleLbl="sibTrans1D1" presStyleIdx="2" presStyleCnt="4"/>
      <dgm:spPr/>
      <dgm:t>
        <a:bodyPr/>
        <a:lstStyle/>
        <a:p>
          <a:endParaRPr lang="pt-BR"/>
        </a:p>
      </dgm:t>
    </dgm:pt>
    <dgm:pt modelId="{C0B352A4-110B-4990-83CC-81C333653F88}" type="pres">
      <dgm:prSet presAssocID="{178716AA-2273-4672-9D2A-C71548439D21}" presName="node" presStyleLbl="node1" presStyleIdx="3" presStyleCnt="4" custScaleX="160893" custScaleY="157886">
        <dgm:presLayoutVars>
          <dgm:bulletEnabled val="1"/>
        </dgm:presLayoutVars>
      </dgm:prSet>
      <dgm:spPr/>
      <dgm:t>
        <a:bodyPr/>
        <a:lstStyle/>
        <a:p>
          <a:endParaRPr lang="pt-BR"/>
        </a:p>
      </dgm:t>
    </dgm:pt>
    <dgm:pt modelId="{C53135D2-17EC-424A-8337-119049F3C92D}" type="pres">
      <dgm:prSet presAssocID="{178716AA-2273-4672-9D2A-C71548439D21}" presName="spNode" presStyleCnt="0"/>
      <dgm:spPr/>
    </dgm:pt>
    <dgm:pt modelId="{9B15DE07-2A21-4526-9A06-5590F8976E9B}" type="pres">
      <dgm:prSet presAssocID="{6B45BE8C-3EDE-4589-A006-1F28EDE568ED}" presName="sibTrans" presStyleLbl="sibTrans1D1" presStyleIdx="3" presStyleCnt="4"/>
      <dgm:spPr/>
      <dgm:t>
        <a:bodyPr/>
        <a:lstStyle/>
        <a:p>
          <a:endParaRPr lang="pt-BR"/>
        </a:p>
      </dgm:t>
    </dgm:pt>
  </dgm:ptLst>
  <dgm:cxnLst>
    <dgm:cxn modelId="{F0FFD5FD-4BFC-45BE-95D8-21DB8F001746}" type="presOf" srcId="{ECF32433-57C3-4BDF-868A-98CA314127D0}" destId="{B43A99CE-36F8-4C39-A37C-904CFD51BC19}" srcOrd="0" destOrd="0" presId="urn:microsoft.com/office/officeart/2005/8/layout/cycle5"/>
    <dgm:cxn modelId="{BDF31111-6CF0-4492-B94A-86D3D6901BB7}" type="presOf" srcId="{178716AA-2273-4672-9D2A-C71548439D21}" destId="{C0B352A4-110B-4990-83CC-81C333653F88}" srcOrd="0" destOrd="0" presId="urn:microsoft.com/office/officeart/2005/8/layout/cycle5"/>
    <dgm:cxn modelId="{00567271-9D2E-4096-A584-BEE7F532EBCB}" type="presOf" srcId="{A4E007F6-5D3D-42C5-A67F-75388F088C71}" destId="{8BBF001A-D3E5-4DE1-BCA1-62B128CFEF3E}" srcOrd="0" destOrd="0" presId="urn:microsoft.com/office/officeart/2005/8/layout/cycle5"/>
    <dgm:cxn modelId="{BE37FA0C-9716-4821-B7B3-D342685E9405}" srcId="{D0920E18-BFE4-48D7-A061-03C41F329734}" destId="{BC06A7D0-559D-4BC0-9A5C-EEE69B2A1C1F}" srcOrd="1" destOrd="0" parTransId="{90D03CAE-7D61-4D76-ADCC-7E498B353276}" sibTransId="{F87DA63F-BC34-4862-A72F-151E88852446}"/>
    <dgm:cxn modelId="{F3A5D739-E2B7-4F80-B01E-8F38E7BF8BB5}" type="presOf" srcId="{F87DA63F-BC34-4862-A72F-151E88852446}" destId="{28086FBD-1582-4203-A621-A3FF0A3BF2F6}" srcOrd="0" destOrd="0" presId="urn:microsoft.com/office/officeart/2005/8/layout/cycle5"/>
    <dgm:cxn modelId="{601FCC7F-A4AD-4998-81AC-6846B3BB23A6}" type="presOf" srcId="{71D97641-0D12-4CB0-8B64-4B88B418A019}" destId="{8D6F4337-DA78-4816-8E3E-AFDEE5A6D523}" srcOrd="0" destOrd="0" presId="urn:microsoft.com/office/officeart/2005/8/layout/cycle5"/>
    <dgm:cxn modelId="{A5A12601-F055-4DDA-8850-10E63A916D1F}" srcId="{D0920E18-BFE4-48D7-A061-03C41F329734}" destId="{178716AA-2273-4672-9D2A-C71548439D21}" srcOrd="3" destOrd="0" parTransId="{CD851863-9142-4D8F-8756-126034D3CF9B}" sibTransId="{6B45BE8C-3EDE-4589-A006-1F28EDE568ED}"/>
    <dgm:cxn modelId="{96C20D2B-DD75-40D5-A661-67BD36209387}" type="presOf" srcId="{32943592-716C-4226-B325-383EFBEBCA08}" destId="{B6D349FE-6AFE-4A81-BD88-F9E0554A8F42}" srcOrd="0" destOrd="0" presId="urn:microsoft.com/office/officeart/2005/8/layout/cycle5"/>
    <dgm:cxn modelId="{95D3707A-A140-4D0C-BD1E-5CDB3612C945}" srcId="{D0920E18-BFE4-48D7-A061-03C41F329734}" destId="{71D97641-0D12-4CB0-8B64-4B88B418A019}" srcOrd="2" destOrd="0" parTransId="{09DD483F-7C70-43A4-A202-3FB075D53F20}" sibTransId="{32943592-716C-4226-B325-383EFBEBCA08}"/>
    <dgm:cxn modelId="{424D3462-678E-466F-A880-AC7038301C6E}" type="presOf" srcId="{D0920E18-BFE4-48D7-A061-03C41F329734}" destId="{7317CB7C-1AAB-44A0-9CF6-AB5A407F308A}" srcOrd="0" destOrd="0" presId="urn:microsoft.com/office/officeart/2005/8/layout/cycle5"/>
    <dgm:cxn modelId="{84C5093E-7AEB-4FF2-8B36-E37591735A1C}" type="presOf" srcId="{BC06A7D0-559D-4BC0-9A5C-EEE69B2A1C1F}" destId="{BAC83050-46B0-4786-AABA-70697410CACF}" srcOrd="0" destOrd="0" presId="urn:microsoft.com/office/officeart/2005/8/layout/cycle5"/>
    <dgm:cxn modelId="{8401CF2C-5954-471E-8BEE-F6CC7054115E}" srcId="{D0920E18-BFE4-48D7-A061-03C41F329734}" destId="{ECF32433-57C3-4BDF-868A-98CA314127D0}" srcOrd="0" destOrd="0" parTransId="{E58FF3A4-83A4-4F26-8B4F-F2035D30B907}" sibTransId="{A4E007F6-5D3D-42C5-A67F-75388F088C71}"/>
    <dgm:cxn modelId="{5CBF9BC3-E681-4EB1-80EE-0E2693CBAAC4}" type="presOf" srcId="{6B45BE8C-3EDE-4589-A006-1F28EDE568ED}" destId="{9B15DE07-2A21-4526-9A06-5590F8976E9B}" srcOrd="0" destOrd="0" presId="urn:microsoft.com/office/officeart/2005/8/layout/cycle5"/>
    <dgm:cxn modelId="{08084AAC-564E-4D53-A6B5-DEE1418F3915}" type="presParOf" srcId="{7317CB7C-1AAB-44A0-9CF6-AB5A407F308A}" destId="{B43A99CE-36F8-4C39-A37C-904CFD51BC19}" srcOrd="0" destOrd="0" presId="urn:microsoft.com/office/officeart/2005/8/layout/cycle5"/>
    <dgm:cxn modelId="{3760FF94-6EA5-486D-B384-AD6BD727EB64}" type="presParOf" srcId="{7317CB7C-1AAB-44A0-9CF6-AB5A407F308A}" destId="{E6781181-5260-4EFA-ADD0-9ED213A24B4C}" srcOrd="1" destOrd="0" presId="urn:microsoft.com/office/officeart/2005/8/layout/cycle5"/>
    <dgm:cxn modelId="{3DB837C9-8F90-498B-B8EF-6834FAB8374F}" type="presParOf" srcId="{7317CB7C-1AAB-44A0-9CF6-AB5A407F308A}" destId="{8BBF001A-D3E5-4DE1-BCA1-62B128CFEF3E}" srcOrd="2" destOrd="0" presId="urn:microsoft.com/office/officeart/2005/8/layout/cycle5"/>
    <dgm:cxn modelId="{28D5E6FF-36CE-48DF-9FAE-9AB0D03604D4}" type="presParOf" srcId="{7317CB7C-1AAB-44A0-9CF6-AB5A407F308A}" destId="{BAC83050-46B0-4786-AABA-70697410CACF}" srcOrd="3" destOrd="0" presId="urn:microsoft.com/office/officeart/2005/8/layout/cycle5"/>
    <dgm:cxn modelId="{0DB23FCE-34BA-49C6-BBBE-A38E73C4874D}" type="presParOf" srcId="{7317CB7C-1AAB-44A0-9CF6-AB5A407F308A}" destId="{472E8832-1B7E-43F3-9CE7-51FBDA59FB95}" srcOrd="4" destOrd="0" presId="urn:microsoft.com/office/officeart/2005/8/layout/cycle5"/>
    <dgm:cxn modelId="{CE50EBC3-D328-4C63-824B-01F855A913F7}" type="presParOf" srcId="{7317CB7C-1AAB-44A0-9CF6-AB5A407F308A}" destId="{28086FBD-1582-4203-A621-A3FF0A3BF2F6}" srcOrd="5" destOrd="0" presId="urn:microsoft.com/office/officeart/2005/8/layout/cycle5"/>
    <dgm:cxn modelId="{C59275E4-725A-4E59-830C-7B6C12792907}" type="presParOf" srcId="{7317CB7C-1AAB-44A0-9CF6-AB5A407F308A}" destId="{8D6F4337-DA78-4816-8E3E-AFDEE5A6D523}" srcOrd="6" destOrd="0" presId="urn:microsoft.com/office/officeart/2005/8/layout/cycle5"/>
    <dgm:cxn modelId="{FE74247D-E429-4A19-8DFC-EDA865449B61}" type="presParOf" srcId="{7317CB7C-1AAB-44A0-9CF6-AB5A407F308A}" destId="{42FFB6AC-8153-4348-AE51-342C3A34A419}" srcOrd="7" destOrd="0" presId="urn:microsoft.com/office/officeart/2005/8/layout/cycle5"/>
    <dgm:cxn modelId="{BD0823A7-CC3D-465A-A070-3AA4DCF314D4}" type="presParOf" srcId="{7317CB7C-1AAB-44A0-9CF6-AB5A407F308A}" destId="{B6D349FE-6AFE-4A81-BD88-F9E0554A8F42}" srcOrd="8" destOrd="0" presId="urn:microsoft.com/office/officeart/2005/8/layout/cycle5"/>
    <dgm:cxn modelId="{6255617F-719E-47B7-A4BF-3A8659868FF9}" type="presParOf" srcId="{7317CB7C-1AAB-44A0-9CF6-AB5A407F308A}" destId="{C0B352A4-110B-4990-83CC-81C333653F88}" srcOrd="9" destOrd="0" presId="urn:microsoft.com/office/officeart/2005/8/layout/cycle5"/>
    <dgm:cxn modelId="{5CA0785F-4E2D-4384-A393-82AF74AF9248}" type="presParOf" srcId="{7317CB7C-1AAB-44A0-9CF6-AB5A407F308A}" destId="{C53135D2-17EC-424A-8337-119049F3C92D}" srcOrd="10" destOrd="0" presId="urn:microsoft.com/office/officeart/2005/8/layout/cycle5"/>
    <dgm:cxn modelId="{B7103426-DAE1-46DF-B5C7-C33C036B285E}" type="presParOf" srcId="{7317CB7C-1AAB-44A0-9CF6-AB5A407F308A}" destId="{9B15DE07-2A21-4526-9A06-5590F8976E9B}"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t-BR" smtClean="0"/>
              <a:t>Clique para editar o título mestre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8A87A34-81AB-432B-8DAE-1953F412C126}" type="datetimeFigureOut">
              <a:rPr lang="en-US" smtClean="0"/>
              <a:t>8/14/2019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D22F896-40B5-4ADD-8801-0D06FADFA095}" type="slidenum">
              <a:rPr lang="en-US" smtClean="0"/>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1298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65867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5071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7929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8A87A34-81AB-432B-8DAE-1953F412C126}" type="datetimeFigureOut">
              <a:rPr lang="en-US" smtClean="0"/>
              <a:pPr/>
              <a:t>8/14/2019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D22F896-40B5-4ADD-8801-0D06FADFA095}" type="slidenum">
              <a:rPr lang="en-US" smtClean="0"/>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023663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2847457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257300" y="2909102"/>
            <a:ext cx="4800600" cy="299639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633864" y="2909102"/>
            <a:ext cx="4800600" cy="299639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5717358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64858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5114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t-BR" smtClean="0"/>
              <a:t>Clique para editar o título mestre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65051" y="6375679"/>
            <a:ext cx="1233355" cy="348462"/>
          </a:xfrm>
        </p:spPr>
        <p:txBody>
          <a:bodyPr/>
          <a:lstStyle/>
          <a:p>
            <a:fld id="{48A87A34-81AB-432B-8DAE-1953F412C126}" type="datetimeFigureOut">
              <a:rPr lang="en-US" smtClean="0"/>
              <a:t>8/14/2019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6D22F896-40B5-4ADD-8801-0D06FADFA095}" type="slidenum">
              <a:rPr lang="en-US" smtClean="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9734742"/>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t-BR" smtClean="0"/>
              <a:t>Clique para editar o título mestre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65950" y="6375679"/>
            <a:ext cx="1232456" cy="348462"/>
          </a:xfrm>
        </p:spPr>
        <p:txBody>
          <a:bodyPr/>
          <a:lstStyle/>
          <a:p>
            <a:fld id="{48A87A34-81AB-432B-8DAE-1953F412C126}" type="datetimeFigureOut">
              <a:rPr lang="en-US" smtClean="0"/>
              <a:t>8/14/2019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8663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8A87A34-81AB-432B-8DAE-1953F412C126}" type="datetimeFigureOut">
              <a:rPr lang="en-US" smtClean="0"/>
              <a:pPr/>
              <a:t>8/14/2019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D22F896-40B5-4ADD-8801-0D06FADFA095}" type="slidenum">
              <a:rPr lang="en-US" smtClean="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0877925"/>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blog.runrun.it/novo-dashboard-runruni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sz="6000" dirty="0" smtClean="0"/>
              <a:t>Gestão em saúde</a:t>
            </a:r>
            <a:br>
              <a:rPr lang="pt-BR" sz="6000" dirty="0" smtClean="0"/>
            </a:br>
            <a:r>
              <a:rPr lang="pt-BR" sz="6000" dirty="0" smtClean="0"/>
              <a:t/>
            </a:r>
            <a:br>
              <a:rPr lang="pt-BR" sz="6000" dirty="0" smtClean="0"/>
            </a:br>
            <a:r>
              <a:rPr lang="pt-BR" sz="6000" dirty="0" smtClean="0"/>
              <a:t>Teorias da administração e das organizações</a:t>
            </a:r>
            <a:endParaRPr lang="pt-BR" sz="6000" dirty="0"/>
          </a:p>
        </p:txBody>
      </p:sp>
    </p:spTree>
    <p:extLst>
      <p:ext uri="{BB962C8B-B14F-4D97-AF65-F5344CB8AC3E}">
        <p14:creationId xmlns:p14="http://schemas.microsoft.com/office/powerpoint/2010/main" val="2326960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rmAutofit/>
          </a:bodyPr>
          <a:lstStyle/>
          <a:p>
            <a:r>
              <a:rPr lang="pt-BR" dirty="0" smtClean="0"/>
              <a:t>TEORIA CLÁSSICA DA ADMINISTRAÇÃO</a:t>
            </a:r>
            <a:endParaRPr lang="pt-BR" dirty="0"/>
          </a:p>
        </p:txBody>
      </p:sp>
      <p:sp>
        <p:nvSpPr>
          <p:cNvPr id="5" name="AutoShape 4" descr="machine times GIF"/>
          <p:cNvSpPr>
            <a:spLocks noGrp="1" noChangeAspect="1" noChangeArrowheads="1"/>
          </p:cNvSpPr>
          <p:nvPr>
            <p:ph idx="1"/>
          </p:nvPr>
        </p:nvSpPr>
        <p:spPr bwMode="auto">
          <a:xfrm>
            <a:off x="1251677" y="1996226"/>
            <a:ext cx="10178323" cy="45977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pt-BR" dirty="0" smtClean="0"/>
              <a:t>1916- FAYOL - Ênfase na estrutura</a:t>
            </a:r>
          </a:p>
          <a:p>
            <a:r>
              <a:rPr lang="pt-BR" dirty="0" smtClean="0"/>
              <a:t>Preocupa-se em aumentar a eficiência por meio de sua organização e da aplicação de princípios gerais da administração em bases científicas</a:t>
            </a:r>
          </a:p>
          <a:p>
            <a:r>
              <a:rPr lang="pt-BR" dirty="0" smtClean="0"/>
              <a:t>ESTRUTURA ORGANIZACIONAL – DEPARTAMENTALIZAÇÃO</a:t>
            </a:r>
          </a:p>
          <a:p>
            <a:r>
              <a:rPr lang="pt-BR" dirty="0" smtClean="0"/>
              <a:t>Funções básicas da empresa: Técnicas (produção), comerciais (compra e venda), financeiras (busca e gerencia de capitais), segurança (proteção de bens e pessoas), contábeis (inventários, registros e balanços), administrativas (coordenar e sincronizar as demais funções.</a:t>
            </a:r>
          </a:p>
          <a:p>
            <a:r>
              <a:rPr lang="pt-BR" dirty="0" smtClean="0"/>
              <a:t>PRINCIPIOS GERAIS DA ADMINISTRAÇÃO: PLANEJAR, ORGANIZR, DIRIGIR E CONTROLAR AS ATIVIDADES DA EMPRESA</a:t>
            </a:r>
          </a:p>
          <a:p>
            <a:r>
              <a:rPr lang="pt-BR" dirty="0" smtClean="0"/>
              <a:t>DÉCADA DE 50 – ESCOLA CLÁSSICA – PETER DRUCKER</a:t>
            </a:r>
          </a:p>
          <a:p>
            <a:r>
              <a:rPr lang="pt-BR" dirty="0" smtClean="0"/>
              <a:t>ESCOLA NEOCLÁSSICA – APO – ADMINISTRAÇÃO POR OBJETIVOS</a:t>
            </a:r>
          </a:p>
        </p:txBody>
      </p:sp>
    </p:spTree>
    <p:extLst>
      <p:ext uri="{BB962C8B-B14F-4D97-AF65-F5344CB8AC3E}">
        <p14:creationId xmlns:p14="http://schemas.microsoft.com/office/powerpoint/2010/main" val="3635365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O processo administrativo</a:t>
            </a:r>
            <a:endParaRPr lang="pt-BR"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769567647"/>
              </p:ext>
            </p:extLst>
          </p:nvPr>
        </p:nvGraphicFramePr>
        <p:xfrm>
          <a:off x="774432" y="2586787"/>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ixaDeTexto 2"/>
          <p:cNvSpPr txBox="1"/>
          <p:nvPr/>
        </p:nvSpPr>
        <p:spPr>
          <a:xfrm>
            <a:off x="1529227" y="1094655"/>
            <a:ext cx="8184617" cy="923330"/>
          </a:xfrm>
          <a:prstGeom prst="rect">
            <a:avLst/>
          </a:prstGeom>
          <a:noFill/>
        </p:spPr>
        <p:txBody>
          <a:bodyPr wrap="square" rtlCol="0">
            <a:spAutoFit/>
          </a:bodyPr>
          <a:lstStyle/>
          <a:p>
            <a:pPr algn="ctr"/>
            <a:r>
              <a:rPr lang="pt-BR"/>
              <a:t>A administração de qualquer recurso ou empreendimento estar fundamentada sobre quatro princípios básicos, que formam um circulo de interdependência: Planejamento, organização, controle e direção.</a:t>
            </a:r>
            <a:endParaRPr lang="pt-BR" dirty="0"/>
          </a:p>
        </p:txBody>
      </p:sp>
    </p:spTree>
    <p:extLst>
      <p:ext uri="{BB962C8B-B14F-4D97-AF65-F5344CB8AC3E}">
        <p14:creationId xmlns:p14="http://schemas.microsoft.com/office/powerpoint/2010/main" val="1180648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433901"/>
            <a:ext cx="10178322" cy="1492132"/>
          </a:xfrm>
        </p:spPr>
        <p:txBody>
          <a:bodyPr/>
          <a:lstStyle/>
          <a:p>
            <a:r>
              <a:rPr lang="pt-BR" dirty="0" smtClean="0"/>
              <a:t>O PROCESSO ADMINISTRATIVO</a:t>
            </a:r>
            <a:endParaRPr lang="pt-BR" dirty="0"/>
          </a:p>
        </p:txBody>
      </p:sp>
      <p:sp>
        <p:nvSpPr>
          <p:cNvPr id="3" name="Espaço Reservado para Conteúdo 2"/>
          <p:cNvSpPr>
            <a:spLocks noGrp="1"/>
          </p:cNvSpPr>
          <p:nvPr>
            <p:ph idx="1"/>
          </p:nvPr>
        </p:nvSpPr>
        <p:spPr>
          <a:xfrm>
            <a:off x="1251678" y="1352282"/>
            <a:ext cx="10178322" cy="5280337"/>
          </a:xfrm>
        </p:spPr>
        <p:txBody>
          <a:bodyPr>
            <a:normAutofit fontScale="92500" lnSpcReduction="10000"/>
          </a:bodyPr>
          <a:lstStyle/>
          <a:p>
            <a:r>
              <a:rPr lang="pt-BR" dirty="0" smtClean="0"/>
              <a:t>PLANEJAMENTO</a:t>
            </a:r>
          </a:p>
          <a:p>
            <a:r>
              <a:rPr lang="pt-BR" dirty="0" smtClean="0"/>
              <a:t>Visualizar o futuro e traçar o programa de ação.</a:t>
            </a:r>
          </a:p>
          <a:p>
            <a:r>
              <a:rPr lang="pt-BR" dirty="0" smtClean="0"/>
              <a:t>Reflete a maneira como as decisões tomadas pela empresa são transformadas em planos e programas par serem aplicadas no futuro.</a:t>
            </a:r>
          </a:p>
          <a:p>
            <a:r>
              <a:rPr lang="pt-BR" dirty="0" smtClean="0"/>
              <a:t>ORGANIZAÇÃO</a:t>
            </a:r>
          </a:p>
          <a:p>
            <a:r>
              <a:rPr lang="pt-BR" dirty="0" smtClean="0"/>
              <a:t>Significa a maneira como a empresa distribui  a autoridade, responsabilidades, atividades e recursos. Reflete a composição, o formato, a estrutura que a empresa desenha para distribuir, de maneira orgânica e integral, a ação empresarial.</a:t>
            </a:r>
          </a:p>
          <a:p>
            <a:r>
              <a:rPr lang="pt-BR" dirty="0" smtClean="0"/>
              <a:t>DIREÇÃO</a:t>
            </a:r>
          </a:p>
          <a:p>
            <a:r>
              <a:rPr lang="pt-BR" dirty="0" smtClean="0"/>
              <a:t>Significa conduzir e orientar as pessoas. Reflete o estilo de gestão e liderança adotado pelos administradores, em todos os níveis da empresa, no sentido de motivar e alinhar as pessoas em direção aos objetivos propostos. </a:t>
            </a:r>
          </a:p>
          <a:p>
            <a:r>
              <a:rPr lang="pt-BR" dirty="0" smtClean="0"/>
              <a:t>CONTROLE: Significa verificar se o que foi planejado  e organizado foi , de fato, executado. Reflete a avaliação da compatibilidade entre os objetivos definidos  e os resultados alcançados. Funciona como retroação (feedback) da ação empresarial. </a:t>
            </a:r>
          </a:p>
        </p:txBody>
      </p:sp>
    </p:spTree>
    <p:extLst>
      <p:ext uri="{BB962C8B-B14F-4D97-AF65-F5344CB8AC3E}">
        <p14:creationId xmlns:p14="http://schemas.microsoft.com/office/powerpoint/2010/main" val="1864483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Década de 60 - </a:t>
            </a:r>
            <a:r>
              <a:rPr lang="pt-BR" dirty="0" err="1" smtClean="0"/>
              <a:t>toyotismo</a:t>
            </a:r>
            <a:endParaRPr lang="pt-BR" dirty="0"/>
          </a:p>
        </p:txBody>
      </p:sp>
      <p:sp>
        <p:nvSpPr>
          <p:cNvPr id="3" name="Espaço Reservado para Conteúdo 2"/>
          <p:cNvSpPr>
            <a:spLocks noGrp="1"/>
          </p:cNvSpPr>
          <p:nvPr>
            <p:ph idx="1"/>
          </p:nvPr>
        </p:nvSpPr>
        <p:spPr>
          <a:xfrm>
            <a:off x="1251678" y="1442434"/>
            <a:ext cx="10178322" cy="5254579"/>
          </a:xfrm>
        </p:spPr>
        <p:txBody>
          <a:bodyPr>
            <a:normAutofit fontScale="92500" lnSpcReduction="20000"/>
          </a:bodyPr>
          <a:lstStyle/>
          <a:p>
            <a:r>
              <a:rPr lang="pt-BR" dirty="0" smtClean="0"/>
              <a:t>Gestão por resultados</a:t>
            </a:r>
            <a:endParaRPr lang="pt-BR" dirty="0"/>
          </a:p>
          <a:p>
            <a:r>
              <a:rPr lang="pt-BR" dirty="0"/>
              <a:t>Era preciso agir rápido e urgentemente para criar um novo sistema de manufatura. </a:t>
            </a:r>
            <a:endParaRPr lang="pt-BR" dirty="0" smtClean="0"/>
          </a:p>
          <a:p>
            <a:r>
              <a:rPr lang="pt-BR" dirty="0" smtClean="0"/>
              <a:t>Assim</a:t>
            </a:r>
            <a:r>
              <a:rPr lang="pt-BR" dirty="0"/>
              <a:t>, inspirados pelo </a:t>
            </a:r>
            <a:r>
              <a:rPr lang="pt-BR" dirty="0" smtClean="0"/>
              <a:t>livro </a:t>
            </a:r>
            <a:r>
              <a:rPr lang="pt-BR" dirty="0" err="1" smtClean="0"/>
              <a:t>Today</a:t>
            </a:r>
            <a:r>
              <a:rPr lang="pt-BR" dirty="0" smtClean="0"/>
              <a:t> </a:t>
            </a:r>
            <a:r>
              <a:rPr lang="pt-BR" dirty="0" err="1" smtClean="0"/>
              <a:t>and</a:t>
            </a:r>
            <a:r>
              <a:rPr lang="pt-BR" dirty="0" smtClean="0"/>
              <a:t> </a:t>
            </a:r>
            <a:r>
              <a:rPr lang="pt-BR" dirty="0" err="1" smtClean="0"/>
              <a:t>Tomorrow</a:t>
            </a:r>
            <a:r>
              <a:rPr lang="pt-BR" dirty="0" smtClean="0"/>
              <a:t>,</a:t>
            </a:r>
            <a:r>
              <a:rPr lang="pt-BR" dirty="0" smtClean="0">
                <a:solidFill>
                  <a:schemeClr val="tx1"/>
                </a:solidFill>
              </a:rPr>
              <a:t> </a:t>
            </a:r>
            <a:r>
              <a:rPr lang="pt-BR" dirty="0"/>
              <a:t>de Henry Ford, os gestores da Toyota desenvolveram duas metodologias. </a:t>
            </a:r>
            <a:endParaRPr lang="pt-BR" dirty="0" smtClean="0"/>
          </a:p>
          <a:p>
            <a:r>
              <a:rPr lang="pt-BR" dirty="0" smtClean="0"/>
              <a:t>Uma </a:t>
            </a:r>
            <a:r>
              <a:rPr lang="pt-BR" dirty="0"/>
              <a:t>foi o </a:t>
            </a:r>
            <a:r>
              <a:rPr lang="pt-BR" b="1" u="sng" dirty="0"/>
              <a:t>JIT (Just In time)</a:t>
            </a:r>
            <a:r>
              <a:rPr lang="pt-BR" dirty="0"/>
              <a:t>, um sistema de administração da produção que determina que tudo deve ser produzido, transportado ou comprado na hora exata.</a:t>
            </a:r>
          </a:p>
          <a:p>
            <a:r>
              <a:rPr lang="pt-BR" dirty="0"/>
              <a:t>O outro </a:t>
            </a:r>
            <a:r>
              <a:rPr lang="pt-BR" dirty="0" smtClean="0"/>
              <a:t>foi o </a:t>
            </a:r>
            <a:r>
              <a:rPr lang="pt-BR" dirty="0" err="1"/>
              <a:t>kanban</a:t>
            </a:r>
            <a:r>
              <a:rPr lang="pt-BR" dirty="0"/>
              <a:t>, que nasceu inspirado no sistema de organização e funcionamento dos supermercados americanos, ao recolocar mercadorias nas prateleiras a partir do momento em que elas eram vendidas</a:t>
            </a:r>
            <a:r>
              <a:rPr lang="pt-BR" dirty="0" smtClean="0"/>
              <a:t>.  O </a:t>
            </a:r>
            <a:r>
              <a:rPr lang="pt-BR" dirty="0"/>
              <a:t>termo significa “tabuleiro”, e o sistema propõe a utilização de cartões (os famosos post-its ou até hoje em dia </a:t>
            </a:r>
            <a:r>
              <a:rPr lang="pt-BR" dirty="0" err="1"/>
              <a:t>cards</a:t>
            </a:r>
            <a:r>
              <a:rPr lang="pt-BR" dirty="0"/>
              <a:t> em uma visualização online) em um quadro para indicar e acompanhar, de maneira visual, prática e utilizando poucos recursos, o andamento dos fluxos de produção nas </a:t>
            </a:r>
            <a:r>
              <a:rPr lang="pt-BR" dirty="0" smtClean="0"/>
              <a:t>empresas. O </a:t>
            </a:r>
            <a:r>
              <a:rPr lang="pt-BR" dirty="0"/>
              <a:t>sistema melhorou a comunicação entre os colaboradores, bem como o entendimento de quais peças precisavam ser repostas e quando. A padronização também foi auxiliada pelo sistema, assim como a redução de desperdícios</a:t>
            </a:r>
            <a:r>
              <a:rPr lang="pt-BR" dirty="0" smtClean="0"/>
              <a:t>.</a:t>
            </a:r>
          </a:p>
          <a:p>
            <a:r>
              <a:rPr lang="pt-BR" dirty="0"/>
              <a:t>O termo “</a:t>
            </a:r>
            <a:r>
              <a:rPr lang="pt-BR" dirty="0" err="1"/>
              <a:t>lean</a:t>
            </a:r>
            <a:r>
              <a:rPr lang="pt-BR" dirty="0"/>
              <a:t>” foi escolhido para descrever o método que a Toyota implementou na sua linha de produção em finais da década de 1980. Trata-se de um método que institui o uso de nada para além do que os recursos necessários para a realização de determinado trabalho, etapa ou processo, como forma de evitar desperdícios.</a:t>
            </a:r>
          </a:p>
        </p:txBody>
      </p:sp>
    </p:spTree>
    <p:extLst>
      <p:ext uri="{BB962C8B-B14F-4D97-AF65-F5344CB8AC3E}">
        <p14:creationId xmlns:p14="http://schemas.microsoft.com/office/powerpoint/2010/main" val="795779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8923" y="151789"/>
            <a:ext cx="10178322" cy="1492132"/>
          </a:xfrm>
        </p:spPr>
        <p:txBody>
          <a:bodyPr/>
          <a:lstStyle/>
          <a:p>
            <a:r>
              <a:rPr lang="pt-BR" dirty="0" smtClean="0"/>
              <a:t>TEORIA DA QUALIDADE TOTAL</a:t>
            </a:r>
            <a:endParaRPr lang="pt-BR" dirty="0"/>
          </a:p>
        </p:txBody>
      </p:sp>
      <p:sp>
        <p:nvSpPr>
          <p:cNvPr id="3" name="Espaço Reservado para Conteúdo 2"/>
          <p:cNvSpPr>
            <a:spLocks noGrp="1"/>
          </p:cNvSpPr>
          <p:nvPr>
            <p:ph idx="1"/>
          </p:nvPr>
        </p:nvSpPr>
        <p:spPr>
          <a:xfrm>
            <a:off x="1158923" y="897855"/>
            <a:ext cx="10167870" cy="3847308"/>
          </a:xfrm>
        </p:spPr>
        <p:txBody>
          <a:bodyPr>
            <a:normAutofit fontScale="92500" lnSpcReduction="20000"/>
          </a:bodyPr>
          <a:lstStyle/>
          <a:p>
            <a:r>
              <a:rPr lang="pt-BR" dirty="0" smtClean="0"/>
              <a:t>Gestão da qualidade. </a:t>
            </a:r>
            <a:r>
              <a:rPr lang="pt-BR" dirty="0" err="1" smtClean="0"/>
              <a:t>Demin</a:t>
            </a:r>
            <a:r>
              <a:rPr lang="pt-BR" dirty="0" smtClean="0"/>
              <a:t> e </a:t>
            </a:r>
            <a:r>
              <a:rPr lang="pt-BR" dirty="0" err="1" smtClean="0"/>
              <a:t>Juran</a:t>
            </a:r>
            <a:r>
              <a:rPr lang="pt-BR" dirty="0" smtClean="0"/>
              <a:t>. PDCA.</a:t>
            </a:r>
            <a:r>
              <a:rPr lang="pt-BR" dirty="0"/>
              <a:t> “Planejar – Fazer – Verificar – </a:t>
            </a:r>
            <a:r>
              <a:rPr lang="pt-BR" dirty="0" smtClean="0"/>
              <a:t>Agir”</a:t>
            </a:r>
          </a:p>
          <a:p>
            <a:r>
              <a:rPr lang="pt-BR" dirty="0" smtClean="0"/>
              <a:t>Estratégia da administração orientada a gerar consciência sobre a qualidade em todos os processo organizacionais. </a:t>
            </a:r>
          </a:p>
          <a:p>
            <a:r>
              <a:rPr lang="pt-BR" dirty="0" err="1" smtClean="0"/>
              <a:t>Principios</a:t>
            </a:r>
            <a:r>
              <a:rPr lang="pt-BR" dirty="0" smtClean="0"/>
              <a:t>: desenvolvimento do RH, constância de propósito, melhoria contínua, gerência de processos, delegação, disseminação da informação, garantias da qualidade, gerencia participativa, não aceitação de erros. </a:t>
            </a:r>
          </a:p>
          <a:p>
            <a:r>
              <a:rPr lang="pt-BR" dirty="0" smtClean="0"/>
              <a:t>Defeito </a:t>
            </a:r>
            <a:r>
              <a:rPr lang="pt-BR" dirty="0"/>
              <a:t>zero, fazer certo na primeira vez. Crosby</a:t>
            </a:r>
          </a:p>
          <a:p>
            <a:r>
              <a:rPr lang="pt-BR" dirty="0" smtClean="0"/>
              <a:t>Atribui a todos os </a:t>
            </a:r>
            <a:r>
              <a:rPr lang="pt-BR" dirty="0" err="1" smtClean="0"/>
              <a:t>stakeholders</a:t>
            </a:r>
            <a:r>
              <a:rPr lang="pt-BR" dirty="0" smtClean="0"/>
              <a:t> (partes interessadas) a responsabilidade pelo alcance dos padrões de qualidade.</a:t>
            </a:r>
          </a:p>
          <a:p>
            <a:r>
              <a:rPr lang="pt-BR" dirty="0" smtClean="0"/>
              <a:t>Na saúde:  Acreditação hospitalar. </a:t>
            </a:r>
          </a:p>
          <a:p>
            <a:r>
              <a:rPr lang="pt-BR" dirty="0" smtClean="0"/>
              <a:t>Diagrama de Ishikawa (causa efeito) e Diagrama de Pareto  (80% dos problemas decorrem de 20% das causas, curva ABC)</a:t>
            </a:r>
          </a:p>
          <a:p>
            <a:endParaRPr lang="pt-BR" dirty="0"/>
          </a:p>
        </p:txBody>
      </p:sp>
      <p:pic>
        <p:nvPicPr>
          <p:cNvPr id="4" name="Imagem 3"/>
          <p:cNvPicPr>
            <a:picLocks noChangeAspect="1"/>
          </p:cNvPicPr>
          <p:nvPr/>
        </p:nvPicPr>
        <p:blipFill rotWithShape="1">
          <a:blip r:embed="rId2"/>
          <a:srcRect l="22183" t="55214" r="51197" b="16979"/>
          <a:stretch/>
        </p:blipFill>
        <p:spPr>
          <a:xfrm>
            <a:off x="4294108" y="4721929"/>
            <a:ext cx="3344158" cy="1964029"/>
          </a:xfrm>
          <a:prstGeom prst="rect">
            <a:avLst/>
          </a:prstGeom>
        </p:spPr>
      </p:pic>
      <p:pic>
        <p:nvPicPr>
          <p:cNvPr id="5" name="Imagem 4"/>
          <p:cNvPicPr>
            <a:picLocks noChangeAspect="1"/>
          </p:cNvPicPr>
          <p:nvPr/>
        </p:nvPicPr>
        <p:blipFill rotWithShape="1">
          <a:blip r:embed="rId3"/>
          <a:srcRect l="21654" t="39080" r="51092" b="32361"/>
          <a:stretch/>
        </p:blipFill>
        <p:spPr>
          <a:xfrm>
            <a:off x="7638266" y="4581308"/>
            <a:ext cx="3811052" cy="2245270"/>
          </a:xfrm>
          <a:prstGeom prst="rect">
            <a:avLst/>
          </a:prstGeom>
        </p:spPr>
      </p:pic>
      <p:pic>
        <p:nvPicPr>
          <p:cNvPr id="6" name="Imagem 5"/>
          <p:cNvPicPr>
            <a:picLocks noChangeAspect="1"/>
          </p:cNvPicPr>
          <p:nvPr/>
        </p:nvPicPr>
        <p:blipFill rotWithShape="1">
          <a:blip r:embed="rId4"/>
          <a:srcRect l="22154" t="38908" r="51385" b="31722"/>
          <a:stretch/>
        </p:blipFill>
        <p:spPr>
          <a:xfrm>
            <a:off x="1215752" y="4721929"/>
            <a:ext cx="2892914" cy="1967854"/>
          </a:xfrm>
          <a:prstGeom prst="rect">
            <a:avLst/>
          </a:prstGeom>
        </p:spPr>
      </p:pic>
    </p:spTree>
    <p:extLst>
      <p:ext uri="{BB962C8B-B14F-4D97-AF65-F5344CB8AC3E}">
        <p14:creationId xmlns:p14="http://schemas.microsoft.com/office/powerpoint/2010/main" val="2596998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FERRAMENTA 5 S</a:t>
            </a:r>
            <a:endParaRPr lang="pt-BR" dirty="0"/>
          </a:p>
        </p:txBody>
      </p:sp>
      <p:sp>
        <p:nvSpPr>
          <p:cNvPr id="3" name="Espaço Reservado para Conteúdo 2"/>
          <p:cNvSpPr>
            <a:spLocks noGrp="1"/>
          </p:cNvSpPr>
          <p:nvPr>
            <p:ph idx="1"/>
          </p:nvPr>
        </p:nvSpPr>
        <p:spPr/>
        <p:txBody>
          <a:bodyPr>
            <a:normAutofit fontScale="77500" lnSpcReduction="20000"/>
          </a:bodyPr>
          <a:lstStyle/>
          <a:p>
            <a:r>
              <a:rPr lang="pt-BR" b="1" dirty="0"/>
              <a:t>5 S</a:t>
            </a:r>
            <a:r>
              <a:rPr lang="pt-BR" dirty="0"/>
              <a:t> – contribui para melhorar a produtividade, aumentar a visibilidade das tarefas e garantir um fluxo de trabalho mais padronizado. É uma ferramenta simples mas muito eficiente, que ajuda a organizar o local de trabalho, deixando-o limpo, funcional e seguro. As técnicas 5S foram concebidas por executivos japoneses e podem ser aplicadas em qualquer lugar de trabalho:</a:t>
            </a:r>
          </a:p>
          <a:p>
            <a:pPr lvl="2"/>
            <a:r>
              <a:rPr lang="pt-BR" sz="1400" b="1" dirty="0" err="1"/>
              <a:t>S</a:t>
            </a:r>
            <a:r>
              <a:rPr lang="pt-BR" dirty="0" err="1"/>
              <a:t>ort</a:t>
            </a:r>
            <a:r>
              <a:rPr lang="pt-BR" dirty="0"/>
              <a:t> (separar) – o objetivo é identificar e classificar os objetos que temos na nossa mesa de trabalho, ou na linha de montagem, e remover tudo o que for desnecessário.</a:t>
            </a:r>
          </a:p>
          <a:p>
            <a:pPr lvl="2"/>
            <a:r>
              <a:rPr lang="pt-BR" sz="1800" b="1" dirty="0"/>
              <a:t>S</a:t>
            </a:r>
            <a:r>
              <a:rPr lang="pt-BR" dirty="0"/>
              <a:t>et in </a:t>
            </a:r>
            <a:r>
              <a:rPr lang="pt-BR" dirty="0" err="1"/>
              <a:t>order</a:t>
            </a:r>
            <a:r>
              <a:rPr lang="pt-BR" dirty="0"/>
              <a:t> (ordenar) – os objetos necessários ao nosso trabalho devem ser posicionados nos locais corretos, onde podem ser acedidos mais rapidamente. Este procedimento aumenta a segurança no local de trabalho, uma vez que garante que equipamentos relacionados com a segurança se encontrem todos no mesmo local (sejam eles capacetes de proteção ou a chave da sala do servidor).</a:t>
            </a:r>
          </a:p>
          <a:p>
            <a:pPr lvl="2"/>
            <a:r>
              <a:rPr lang="pt-BR" sz="1400" b="1" dirty="0" err="1"/>
              <a:t>S</a:t>
            </a:r>
            <a:r>
              <a:rPr lang="pt-BR" dirty="0" err="1"/>
              <a:t>hine</a:t>
            </a:r>
            <a:r>
              <a:rPr lang="pt-BR" dirty="0"/>
              <a:t> (fazer brilhar) – as ferramentas e instrumentos de trabalho deve ter sempre um aspeto de novo ou quase novo. O ambiente deve ser mantido limpo e organizado. Isto faz com que a nossa empresa ganhe muito tempo e eficiência porque qualquer desvio da norma que se verifique é </a:t>
            </a:r>
            <a:r>
              <a:rPr lang="pt-BR" dirty="0" err="1"/>
              <a:t>detetado</a:t>
            </a:r>
            <a:r>
              <a:rPr lang="pt-BR" dirty="0"/>
              <a:t> e corrigido prontamente.</a:t>
            </a:r>
          </a:p>
          <a:p>
            <a:pPr lvl="2"/>
            <a:r>
              <a:rPr lang="pt-BR" sz="1400" b="1" dirty="0" err="1"/>
              <a:t>S</a:t>
            </a:r>
            <a:r>
              <a:rPr lang="pt-BR" dirty="0" err="1"/>
              <a:t>tandardize</a:t>
            </a:r>
            <a:r>
              <a:rPr lang="pt-BR" dirty="0"/>
              <a:t> (padronizar) – criar e manter padrões para todos os processos. Cada tarefa, desde um pedido de compra à entrega do produto ao cliente, deve seguir um processo pré-definido e que esteja disponível para todos os colaboradores consultarem.</a:t>
            </a:r>
          </a:p>
          <a:p>
            <a:pPr lvl="2"/>
            <a:r>
              <a:rPr lang="pt-BR" sz="1400" b="1" dirty="0" err="1"/>
              <a:t>S</a:t>
            </a:r>
            <a:r>
              <a:rPr lang="pt-BR" dirty="0" err="1"/>
              <a:t>ustain</a:t>
            </a:r>
            <a:r>
              <a:rPr lang="pt-BR" dirty="0"/>
              <a:t> (sustentar) – cultivar um ambiente no qual os funcionários façam a coisa certa sem precisar de ordens diretas (nomeadamente manter o ambiente de trabalho limpo e organizado e seguir padrões), aumentando o nível de disciplina entre os colaboradores.</a:t>
            </a:r>
          </a:p>
          <a:p>
            <a:endParaRPr lang="pt-BR" dirty="0"/>
          </a:p>
        </p:txBody>
      </p:sp>
    </p:spTree>
    <p:extLst>
      <p:ext uri="{BB962C8B-B14F-4D97-AF65-F5344CB8AC3E}">
        <p14:creationId xmlns:p14="http://schemas.microsoft.com/office/powerpoint/2010/main" val="336485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5917" y="115910"/>
            <a:ext cx="10940322" cy="1492132"/>
          </a:xfrm>
        </p:spPr>
        <p:txBody>
          <a:bodyPr>
            <a:normAutofit/>
          </a:bodyPr>
          <a:lstStyle/>
          <a:p>
            <a:r>
              <a:rPr lang="pt-BR" dirty="0" smtClean="0"/>
              <a:t>1932 - TEORIA DAS RELAÇÕES HUMANAS</a:t>
            </a:r>
            <a:endParaRPr lang="pt-BR" dirty="0"/>
          </a:p>
        </p:txBody>
      </p:sp>
      <p:sp>
        <p:nvSpPr>
          <p:cNvPr id="3" name="Espaço Reservado para Conteúdo 2"/>
          <p:cNvSpPr>
            <a:spLocks noGrp="1"/>
          </p:cNvSpPr>
          <p:nvPr>
            <p:ph idx="1"/>
          </p:nvPr>
        </p:nvSpPr>
        <p:spPr>
          <a:xfrm>
            <a:off x="965917" y="1003643"/>
            <a:ext cx="10579994" cy="5692462"/>
          </a:xfrm>
        </p:spPr>
        <p:txBody>
          <a:bodyPr>
            <a:normAutofit fontScale="85000" lnSpcReduction="20000"/>
          </a:bodyPr>
          <a:lstStyle/>
          <a:p>
            <a:r>
              <a:rPr lang="pt-BR" dirty="0" smtClean="0"/>
              <a:t>Ênfase nas pessoas </a:t>
            </a:r>
            <a:r>
              <a:rPr lang="pt-BR" dirty="0"/>
              <a:t>O despertar para as relações humanas dentro das organizações</a:t>
            </a:r>
            <a:r>
              <a:rPr lang="pt-BR" dirty="0" smtClean="0"/>
              <a:t>.  Gestão de pessoas</a:t>
            </a:r>
          </a:p>
          <a:p>
            <a:r>
              <a:rPr lang="pt-BR" dirty="0" smtClean="0"/>
              <a:t>DÉCADA DE 40 - EXPERIENCIA DE HAWTHORNE – FATOR HUMANO NA EMPRESA</a:t>
            </a:r>
          </a:p>
          <a:p>
            <a:r>
              <a:rPr lang="pt-BR" dirty="0" smtClean="0"/>
              <a:t>DÉCADA DE 60 – TEORIA DO COMPORTAMENTO ORGANIZACIONAL</a:t>
            </a:r>
          </a:p>
          <a:p>
            <a:r>
              <a:rPr lang="pt-BR" dirty="0" smtClean="0"/>
              <a:t>Testes </a:t>
            </a:r>
            <a:r>
              <a:rPr lang="pt-BR" dirty="0"/>
              <a:t>na linha de produção com 2 distintos grupos, um experimental, o qual serviria para a observação das mudanças de ambiente e o grupo de controle, onde se manteriam as condições anteriormente normais de trabalho para servir como referencia, na busca por variáveis que influenciassem, positiva ou negativamente, a produção. </a:t>
            </a:r>
            <a:endParaRPr lang="pt-BR" dirty="0" smtClean="0"/>
          </a:p>
          <a:p>
            <a:r>
              <a:rPr lang="pt-BR" dirty="0" smtClean="0"/>
              <a:t>O </a:t>
            </a:r>
            <a:r>
              <a:rPr lang="pt-BR" dirty="0"/>
              <a:t>primeiro teste foi realizado para encontrar a relação entre a intensidade da luz e a produtividade. Nesse teste, porém, foi encontrada uma variável difícil de ser isolada, o fator psicológico dos trabalhadores. Por conta desse fator mudou-se o foco da pesquisa, observando o comportamento dos trabalhadores a cada pequena mudança (</a:t>
            </a:r>
            <a:r>
              <a:rPr lang="pt-BR" dirty="0" err="1"/>
              <a:t>ex</a:t>
            </a:r>
            <a:r>
              <a:rPr lang="pt-BR" dirty="0"/>
              <a:t>: lanches, intervalos, mudança nos incentivos e nos horários de trabalho) </a:t>
            </a:r>
            <a:endParaRPr lang="pt-BR" dirty="0" smtClean="0"/>
          </a:p>
          <a:p>
            <a:r>
              <a:rPr lang="pt-BR" dirty="0" smtClean="0"/>
              <a:t>Integração </a:t>
            </a:r>
            <a:r>
              <a:rPr lang="pt-BR" dirty="0"/>
              <a:t>social como determinante da produção, ou seja, quanto maior sua integração social no grupo maior será sua vontade de </a:t>
            </a:r>
            <a:r>
              <a:rPr lang="pt-BR" dirty="0" smtClean="0"/>
              <a:t>produzir</a:t>
            </a:r>
            <a:endParaRPr lang="pt-BR" dirty="0"/>
          </a:p>
          <a:p>
            <a:r>
              <a:rPr lang="pt-BR" dirty="0"/>
              <a:t>Comportamento do empregado é baseado no comportamento dos grupos e organizações informais, cada empregado não age isoladamente.</a:t>
            </a:r>
          </a:p>
          <a:p>
            <a:r>
              <a:rPr lang="pt-BR" dirty="0"/>
              <a:t>As necessidades psicológicas e sociais e a atenção para novas formas de recompensa e sanções não-materiais.</a:t>
            </a:r>
          </a:p>
          <a:p>
            <a:r>
              <a:rPr lang="pt-BR" dirty="0" smtClean="0"/>
              <a:t>A </a:t>
            </a:r>
            <a:r>
              <a:rPr lang="pt-BR" dirty="0"/>
              <a:t>ênfase nos aspectos emocionais e não-racionais do comportamento das pessoas.</a:t>
            </a:r>
          </a:p>
          <a:p>
            <a:r>
              <a:rPr lang="pt-BR" dirty="0"/>
              <a:t>A importância do conteúdo dos cargos e tarefas para as pessoas, eram realizadas trocas de posição para evitar a monotonia, mesmo que provocassem queda na produtividade aumentavam o moral do grupo</a:t>
            </a:r>
            <a:r>
              <a:rPr lang="pt-BR" dirty="0" smtClean="0"/>
              <a:t>.</a:t>
            </a:r>
          </a:p>
          <a:p>
            <a:r>
              <a:rPr lang="pt-BR" dirty="0" smtClean="0"/>
              <a:t>Uma </a:t>
            </a:r>
            <a:r>
              <a:rPr lang="pt-BR" dirty="0"/>
              <a:t>nova linguagem passa a dominar o repertório administrativo: fala-se agora em motivação, liderança, comunicação, organização informal, dinâmica de grupos, etc.</a:t>
            </a:r>
          </a:p>
          <a:p>
            <a:pPr marL="0" indent="0">
              <a:buNone/>
            </a:pPr>
            <a:endParaRPr lang="pt-BR" dirty="0"/>
          </a:p>
        </p:txBody>
      </p:sp>
    </p:spTree>
    <p:extLst>
      <p:ext uri="{BB962C8B-B14F-4D97-AF65-F5344CB8AC3E}">
        <p14:creationId xmlns:p14="http://schemas.microsoft.com/office/powerpoint/2010/main" val="622663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teoria estruturalista</a:t>
            </a:r>
            <a:endParaRPr lang="pt-BR" dirty="0"/>
          </a:p>
        </p:txBody>
      </p:sp>
      <p:sp>
        <p:nvSpPr>
          <p:cNvPr id="3" name="Espaço Reservado para Conteúdo 2"/>
          <p:cNvSpPr>
            <a:spLocks noGrp="1"/>
          </p:cNvSpPr>
          <p:nvPr>
            <p:ph idx="1"/>
          </p:nvPr>
        </p:nvSpPr>
        <p:spPr>
          <a:xfrm>
            <a:off x="1251678" y="1410238"/>
            <a:ext cx="10178322" cy="3593591"/>
          </a:xfrm>
        </p:spPr>
        <p:txBody>
          <a:bodyPr>
            <a:normAutofit/>
          </a:bodyPr>
          <a:lstStyle/>
          <a:p>
            <a:r>
              <a:rPr lang="pt-BR" dirty="0" smtClean="0"/>
              <a:t>Ênfase na estrutura</a:t>
            </a:r>
          </a:p>
          <a:p>
            <a:r>
              <a:rPr lang="pt-BR" dirty="0" smtClean="0"/>
              <a:t>Década de 50</a:t>
            </a:r>
          </a:p>
          <a:p>
            <a:r>
              <a:rPr lang="pt-BR" dirty="0" smtClean="0"/>
              <a:t>Teoria da burocracia – Weber – sociólogos organizacionais que se preocuparam em analisar as organizações do ponto de vista de sua estrutura</a:t>
            </a:r>
          </a:p>
          <a:p>
            <a:r>
              <a:rPr lang="pt-BR" dirty="0"/>
              <a:t>Dentro dessa perspectiva jurídica, o termo era empregado para indicar funções da administração pública, que era guiada por normas, atribuições específicas, esferas de competência bem delimitadas e critérios de seleção de funcionários. </a:t>
            </a:r>
            <a:endParaRPr lang="pt-BR" dirty="0" smtClean="0"/>
          </a:p>
          <a:p>
            <a:r>
              <a:rPr lang="pt-BR" dirty="0" smtClean="0"/>
              <a:t>Aparato </a:t>
            </a:r>
            <a:r>
              <a:rPr lang="pt-BR" dirty="0"/>
              <a:t>técnico-administrativo, formado por profissionais especializados, selecionados segundo critérios racionais e que se encarregavam de diversas tarefas importantes dentro do </a:t>
            </a:r>
            <a:r>
              <a:rPr lang="pt-BR" dirty="0" smtClean="0"/>
              <a:t>sistema.</a:t>
            </a:r>
          </a:p>
          <a:p>
            <a:endParaRPr lang="pt-BR" dirty="0"/>
          </a:p>
        </p:txBody>
      </p:sp>
    </p:spTree>
    <p:extLst>
      <p:ext uri="{BB962C8B-B14F-4D97-AF65-F5344CB8AC3E}">
        <p14:creationId xmlns:p14="http://schemas.microsoft.com/office/powerpoint/2010/main" val="2203798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Administração publica</a:t>
            </a:r>
            <a:endParaRPr lang="pt-BR" dirty="0"/>
          </a:p>
        </p:txBody>
      </p:sp>
      <p:sp>
        <p:nvSpPr>
          <p:cNvPr id="3" name="Espaço Reservado para Conteúdo 2"/>
          <p:cNvSpPr>
            <a:spLocks noGrp="1"/>
          </p:cNvSpPr>
          <p:nvPr>
            <p:ph idx="1"/>
          </p:nvPr>
        </p:nvSpPr>
        <p:spPr>
          <a:xfrm>
            <a:off x="1043189" y="1017431"/>
            <a:ext cx="10386811" cy="5705341"/>
          </a:xfrm>
        </p:spPr>
        <p:txBody>
          <a:bodyPr>
            <a:normAutofit fontScale="92500" lnSpcReduction="20000"/>
          </a:bodyPr>
          <a:lstStyle/>
          <a:p>
            <a:r>
              <a:rPr lang="pt-BR" dirty="0" smtClean="0"/>
              <a:t>Trabalha </a:t>
            </a:r>
            <a:r>
              <a:rPr lang="pt-BR" dirty="0"/>
              <a:t>a favor do</a:t>
            </a:r>
            <a:r>
              <a:rPr lang="pt-BR" b="1" dirty="0"/>
              <a:t> interesse público</a:t>
            </a:r>
            <a:r>
              <a:rPr lang="pt-BR" dirty="0"/>
              <a:t>, e dos direitos e interesses dos cidadãos que administra. </a:t>
            </a:r>
            <a:r>
              <a:rPr lang="pt-BR" dirty="0" smtClean="0"/>
              <a:t> </a:t>
            </a:r>
          </a:p>
          <a:p>
            <a:r>
              <a:rPr lang="pt-BR" dirty="0" smtClean="0"/>
              <a:t>A </a:t>
            </a:r>
            <a:r>
              <a:rPr lang="pt-BR" dirty="0"/>
              <a:t>administração pública está organizada de forma a reduzir processos burocráticos. </a:t>
            </a:r>
            <a:endParaRPr lang="pt-BR" dirty="0" smtClean="0"/>
          </a:p>
          <a:p>
            <a:r>
              <a:rPr lang="pt-BR" dirty="0" smtClean="0"/>
              <a:t>Descentralização </a:t>
            </a:r>
            <a:r>
              <a:rPr lang="pt-BR" dirty="0"/>
              <a:t>administrativa, no caso da administração pública indireta, que significa que alguns interessados podem participar de forma efetiva na gestão de serviços</a:t>
            </a:r>
            <a:r>
              <a:rPr lang="pt-BR" dirty="0" smtClean="0"/>
              <a:t>.</a:t>
            </a:r>
          </a:p>
          <a:p>
            <a:r>
              <a:rPr lang="pt-BR" dirty="0"/>
              <a:t>A administração pública pode ser direta ou indireta. A administração pública direta é desempenhada pelos Poderes da União, pelos Estados, Distrito Federal e Municípios. </a:t>
            </a:r>
            <a:r>
              <a:rPr lang="pt-BR" dirty="0" smtClean="0"/>
              <a:t> As </a:t>
            </a:r>
            <a:r>
              <a:rPr lang="pt-BR" dirty="0"/>
              <a:t>despesas inerentes à administração são contempladas no orçamento público e ocorre a </a:t>
            </a:r>
            <a:r>
              <a:rPr lang="pt-BR" dirty="0" smtClean="0"/>
              <a:t>delegação </a:t>
            </a:r>
            <a:r>
              <a:rPr lang="pt-BR" dirty="0"/>
              <a:t>de tarefas.</a:t>
            </a:r>
          </a:p>
          <a:p>
            <a:r>
              <a:rPr lang="pt-BR" dirty="0"/>
              <a:t>A administração pública indireta é a transferência da administração por parte do Estado a outras pessoas jurídicas, sendo que essas pessoas jurídicas podem ser fundações, empresas públicas, organismos privados, etc. Neste caso </a:t>
            </a:r>
            <a:r>
              <a:rPr lang="pt-BR" dirty="0" smtClean="0"/>
              <a:t>a </a:t>
            </a:r>
            <a:r>
              <a:rPr lang="pt-BR" dirty="0"/>
              <a:t>tarefa de administração é transferida para outra pessoa jurídica.</a:t>
            </a:r>
          </a:p>
          <a:p>
            <a:r>
              <a:rPr lang="pt-BR" dirty="0" smtClean="0"/>
              <a:t>Concursos e carreiras públicas. Processos licitatórios para aquisição de bens e serviços.</a:t>
            </a:r>
          </a:p>
          <a:p>
            <a:r>
              <a:rPr lang="pt-BR" dirty="0"/>
              <a:t>Quando um agente público incorre em uma prática ilegal contra os princípios da Administração Pública, ele pode ser julgado por</a:t>
            </a:r>
            <a:r>
              <a:rPr lang="pt-BR" b="1" dirty="0"/>
              <a:t> improbidade </a:t>
            </a:r>
            <a:r>
              <a:rPr lang="pt-BR" b="1" dirty="0" smtClean="0"/>
              <a:t>administrativa.</a:t>
            </a:r>
          </a:p>
          <a:p>
            <a:r>
              <a:rPr lang="pt-BR" dirty="0" smtClean="0"/>
              <a:t>fase</a:t>
            </a:r>
            <a:r>
              <a:rPr lang="pt-BR" dirty="0"/>
              <a:t> </a:t>
            </a:r>
            <a:r>
              <a:rPr lang="pt-BR" b="1" dirty="0"/>
              <a:t>patrimonialista </a:t>
            </a:r>
            <a:r>
              <a:rPr lang="pt-BR" dirty="0"/>
              <a:t>(durante a era do Império), </a:t>
            </a:r>
            <a:r>
              <a:rPr lang="pt-BR" b="1" dirty="0"/>
              <a:t>burocrática </a:t>
            </a:r>
            <a:r>
              <a:rPr lang="pt-BR" dirty="0"/>
              <a:t>(na era Vargas) e </a:t>
            </a:r>
            <a:r>
              <a:rPr lang="pt-BR" b="1" dirty="0"/>
              <a:t>gerencial </a:t>
            </a:r>
            <a:r>
              <a:rPr lang="pt-BR" dirty="0"/>
              <a:t>(fase mais </a:t>
            </a:r>
            <a:r>
              <a:rPr lang="pt-BR" dirty="0" smtClean="0"/>
              <a:t>recente).</a:t>
            </a:r>
          </a:p>
          <a:p>
            <a:r>
              <a:rPr lang="pt-BR" dirty="0" smtClean="0"/>
              <a:t>LIMPE: De </a:t>
            </a:r>
            <a:r>
              <a:rPr lang="pt-BR" dirty="0"/>
              <a:t>acordo com o artigo 37 da Constituição Federal, estão previstos os seguintes </a:t>
            </a:r>
            <a:r>
              <a:rPr lang="pt-BR" b="1" dirty="0"/>
              <a:t>princípios da administração pública</a:t>
            </a:r>
            <a:r>
              <a:rPr lang="pt-BR" dirty="0"/>
              <a:t>: </a:t>
            </a:r>
            <a:r>
              <a:rPr lang="pt-BR" b="1" dirty="0"/>
              <a:t>legalidade</a:t>
            </a:r>
            <a:r>
              <a:rPr lang="pt-BR" dirty="0"/>
              <a:t>, </a:t>
            </a:r>
            <a:r>
              <a:rPr lang="pt-BR" b="1" dirty="0"/>
              <a:t>impessoalidade</a:t>
            </a:r>
            <a:r>
              <a:rPr lang="pt-BR" dirty="0"/>
              <a:t>, </a:t>
            </a:r>
            <a:r>
              <a:rPr lang="pt-BR" b="1" dirty="0"/>
              <a:t>moralidade</a:t>
            </a:r>
            <a:r>
              <a:rPr lang="pt-BR" dirty="0"/>
              <a:t>, </a:t>
            </a:r>
            <a:r>
              <a:rPr lang="pt-BR" b="1" dirty="0"/>
              <a:t>publicidade</a:t>
            </a:r>
            <a:r>
              <a:rPr lang="pt-BR" dirty="0"/>
              <a:t>, </a:t>
            </a:r>
            <a:r>
              <a:rPr lang="pt-BR" b="1" dirty="0"/>
              <a:t>eficiência</a:t>
            </a:r>
            <a:r>
              <a:rPr lang="pt-BR" dirty="0"/>
              <a:t>.</a:t>
            </a:r>
            <a:endParaRPr lang="pt-BR" b="1" dirty="0"/>
          </a:p>
        </p:txBody>
      </p:sp>
    </p:spTree>
    <p:extLst>
      <p:ext uri="{BB962C8B-B14F-4D97-AF65-F5344CB8AC3E}">
        <p14:creationId xmlns:p14="http://schemas.microsoft.com/office/powerpoint/2010/main" val="2646161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Teoria de sistemas </a:t>
            </a:r>
            <a:endParaRPr lang="pt-BR" dirty="0"/>
          </a:p>
        </p:txBody>
      </p:sp>
      <p:sp>
        <p:nvSpPr>
          <p:cNvPr id="3" name="Espaço Reservado para Conteúdo 2"/>
          <p:cNvSpPr>
            <a:spLocks noGrp="1"/>
          </p:cNvSpPr>
          <p:nvPr>
            <p:ph idx="1"/>
          </p:nvPr>
        </p:nvSpPr>
        <p:spPr>
          <a:xfrm>
            <a:off x="1251678" y="1545465"/>
            <a:ext cx="10178322" cy="4984124"/>
          </a:xfrm>
        </p:spPr>
        <p:txBody>
          <a:bodyPr>
            <a:normAutofit/>
          </a:bodyPr>
          <a:lstStyle/>
          <a:p>
            <a:r>
              <a:rPr lang="pt-BR" sz="2400" dirty="0" smtClean="0"/>
              <a:t>Década de 70. empresa como sistema aberto em contínua interação com o meio ambiente. </a:t>
            </a:r>
          </a:p>
          <a:p>
            <a:r>
              <a:rPr lang="pt-BR" sz="2400" dirty="0"/>
              <a:t>Cibernética: </a:t>
            </a:r>
            <a:r>
              <a:rPr lang="pt-BR" sz="2400" dirty="0" smtClean="0"/>
              <a:t>Disciplina </a:t>
            </a:r>
            <a:r>
              <a:rPr lang="pt-BR" sz="2400" dirty="0"/>
              <a:t>voltada ao estudo dos processos que envolvem interdependências entre mecanismos, seus alimentadores e seus produtos (input, processos e outputs), voltada principalmente para a </a:t>
            </a:r>
            <a:r>
              <a:rPr lang="pt-BR" sz="2400" dirty="0" err="1" smtClean="0"/>
              <a:t>autorregulação</a:t>
            </a:r>
            <a:r>
              <a:rPr lang="pt-BR" sz="2400" dirty="0" smtClean="0"/>
              <a:t> </a:t>
            </a:r>
            <a:r>
              <a:rPr lang="pt-BR" sz="2400" dirty="0"/>
              <a:t>advinda do processo de retroalimentação (feedback), o que faz com que uma inteligência dirigida à sobrevivência se evidencie e se diferencie em um dado ambiente. Norbert </a:t>
            </a:r>
            <a:r>
              <a:rPr lang="pt-BR" sz="2400" dirty="0" err="1"/>
              <a:t>Wiener</a:t>
            </a:r>
            <a:r>
              <a:rPr lang="pt-BR" sz="2400" dirty="0"/>
              <a:t>.</a:t>
            </a:r>
          </a:p>
        </p:txBody>
      </p:sp>
    </p:spTree>
    <p:extLst>
      <p:ext uri="{BB962C8B-B14F-4D97-AF65-F5344CB8AC3E}">
        <p14:creationId xmlns:p14="http://schemas.microsoft.com/office/powerpoint/2010/main" val="190135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1075" y="472538"/>
            <a:ext cx="10178322" cy="1492132"/>
          </a:xfrm>
        </p:spPr>
        <p:txBody>
          <a:bodyPr/>
          <a:lstStyle/>
          <a:p>
            <a:r>
              <a:rPr lang="pt-BR" dirty="0" smtClean="0"/>
              <a:t>referencias</a:t>
            </a:r>
            <a:endParaRPr lang="pt-BR" dirty="0"/>
          </a:p>
        </p:txBody>
      </p:sp>
      <p:sp>
        <p:nvSpPr>
          <p:cNvPr id="3" name="Espaço Reservado para Conteúdo 2"/>
          <p:cNvSpPr>
            <a:spLocks noGrp="1"/>
          </p:cNvSpPr>
          <p:nvPr>
            <p:ph idx="1"/>
          </p:nvPr>
        </p:nvSpPr>
        <p:spPr>
          <a:xfrm>
            <a:off x="1223493" y="1287887"/>
            <a:ext cx="10206507" cy="5280338"/>
          </a:xfrm>
        </p:spPr>
        <p:txBody>
          <a:bodyPr>
            <a:normAutofit fontScale="77500" lnSpcReduction="20000"/>
          </a:bodyPr>
          <a:lstStyle/>
          <a:p>
            <a:r>
              <a:rPr lang="pt-BR" sz="2800" b="1" dirty="0" smtClean="0"/>
              <a:t>Idalberto Chiavenato</a:t>
            </a:r>
          </a:p>
          <a:p>
            <a:r>
              <a:rPr lang="pt-BR" sz="2800" dirty="0" smtClean="0"/>
              <a:t>Iniciação a administração geral</a:t>
            </a:r>
          </a:p>
          <a:p>
            <a:r>
              <a:rPr lang="pt-BR" sz="2800" dirty="0" smtClean="0"/>
              <a:t>Iniciação a teoria das organizações</a:t>
            </a:r>
          </a:p>
          <a:p>
            <a:r>
              <a:rPr lang="pt-BR" sz="2800" dirty="0" smtClean="0"/>
              <a:t>Filme tempos Modernos</a:t>
            </a:r>
          </a:p>
          <a:p>
            <a:r>
              <a:rPr lang="pt-BR" sz="2800" dirty="0" smtClean="0"/>
              <a:t>Textos:</a:t>
            </a:r>
          </a:p>
          <a:p>
            <a:r>
              <a:rPr lang="pt-BR" sz="2800" b="1" dirty="0" smtClean="0"/>
              <a:t>Manual </a:t>
            </a:r>
            <a:r>
              <a:rPr lang="pt-BR" sz="2800" b="1" dirty="0"/>
              <a:t>do Gerente: desafios da média gerência na saúde / organizado por </a:t>
            </a:r>
            <a:r>
              <a:rPr lang="pt-BR" sz="2800" b="1" dirty="0" err="1"/>
              <a:t>Luisa</a:t>
            </a:r>
            <a:r>
              <a:rPr lang="pt-BR" sz="2800" b="1" dirty="0"/>
              <a:t> Regina </a:t>
            </a:r>
            <a:r>
              <a:rPr lang="pt-BR" sz="2800" b="1" dirty="0" err="1"/>
              <a:t>Pessôa</a:t>
            </a:r>
            <a:r>
              <a:rPr lang="pt-BR" sz="2800" b="1" dirty="0"/>
              <a:t>, Eduardo Henrique de Arruda Santos e </a:t>
            </a:r>
            <a:r>
              <a:rPr lang="pt-BR" sz="2800" b="1" dirty="0" err="1"/>
              <a:t>Kellem</a:t>
            </a:r>
            <a:r>
              <a:rPr lang="pt-BR" sz="2800" b="1" dirty="0"/>
              <a:t> Raquel Brandão de Oliveira Torres / autores Camilla Maia Franco, Simone </a:t>
            </a:r>
            <a:r>
              <a:rPr lang="pt-BR" sz="2800" b="1" dirty="0" err="1"/>
              <a:t>Agadir</a:t>
            </a:r>
            <a:r>
              <a:rPr lang="pt-BR" sz="2800" b="1" dirty="0"/>
              <a:t> Santos e Monica </a:t>
            </a:r>
            <a:r>
              <a:rPr lang="pt-BR" sz="2800" b="1" dirty="0" err="1"/>
              <a:t>Ferzola</a:t>
            </a:r>
            <a:r>
              <a:rPr lang="pt-BR" sz="2800" b="1" dirty="0"/>
              <a:t> Salgado – Rio de Janeiro, </a:t>
            </a:r>
            <a:r>
              <a:rPr lang="pt-BR" sz="2800" b="1" dirty="0" err="1"/>
              <a:t>Ensp</a:t>
            </a:r>
            <a:r>
              <a:rPr lang="pt-BR" sz="2800" b="1" dirty="0"/>
              <a:t>, </a:t>
            </a:r>
            <a:r>
              <a:rPr lang="pt-BR" sz="2800" b="1" dirty="0" smtClean="0"/>
              <a:t>2011</a:t>
            </a:r>
          </a:p>
          <a:p>
            <a:r>
              <a:rPr lang="pt-BR" b="1" dirty="0"/>
              <a:t>A gestão em saúde</a:t>
            </a:r>
            <a:r>
              <a:rPr lang="pt-BR" b="1" dirty="0" smtClean="0"/>
              <a:t>: nexos </a:t>
            </a:r>
            <a:r>
              <a:rPr lang="pt-BR" b="1" dirty="0"/>
              <a:t>entre o cotidiano institucional e a participação política no SUS. </a:t>
            </a:r>
            <a:r>
              <a:rPr lang="pt-BR" b="1" dirty="0" err="1"/>
              <a:t>Francini</a:t>
            </a:r>
            <a:r>
              <a:rPr lang="pt-BR" b="1" dirty="0"/>
              <a:t> </a:t>
            </a:r>
            <a:r>
              <a:rPr lang="pt-BR" b="1" dirty="0" err="1"/>
              <a:t>Lube</a:t>
            </a:r>
            <a:r>
              <a:rPr lang="pt-BR" b="1" dirty="0"/>
              <a:t> </a:t>
            </a:r>
            <a:r>
              <a:rPr lang="pt-BR" b="1" dirty="0" err="1"/>
              <a:t>Guizardi</a:t>
            </a:r>
            <a:r>
              <a:rPr lang="pt-BR" b="1" dirty="0"/>
              <a:t> e  Felipe de Oliveira Cavalcanti. Interface - Comunic., </a:t>
            </a:r>
            <a:r>
              <a:rPr lang="pt-BR" b="1" dirty="0" err="1"/>
              <a:t>Saude</a:t>
            </a:r>
            <a:r>
              <a:rPr lang="pt-BR" b="1" dirty="0"/>
              <a:t>, Educ., v.14,n.34, p.633-45, jul./set. 2010.</a:t>
            </a:r>
            <a:endParaRPr lang="pt-BR" dirty="0"/>
          </a:p>
          <a:p>
            <a:r>
              <a:rPr lang="pt-BR" sz="1800" b="1" cap="all" dirty="0"/>
              <a:t>GESTÃO EM SAÚDE :UM CAMPO APLICADO DE CONHECIMENTO</a:t>
            </a:r>
            <a:endParaRPr lang="pt-BR" sz="1800" dirty="0"/>
          </a:p>
          <a:p>
            <a:r>
              <a:rPr lang="pt-BR" sz="1800" dirty="0"/>
              <a:t>http://</a:t>
            </a:r>
            <a:r>
              <a:rPr lang="pt-BR" sz="1800" dirty="0" smtClean="0"/>
              <a:t>www.sites.epsjv.fiocruz.br/dicionario/verbetes/gessau.html  </a:t>
            </a:r>
            <a:r>
              <a:rPr lang="pt-BR" sz="1800" i="1" dirty="0" smtClean="0"/>
              <a:t>Gastão </a:t>
            </a:r>
            <a:r>
              <a:rPr lang="pt-BR" sz="1800" i="1" dirty="0"/>
              <a:t>Wagner de Sousa Campos e Rosana Teresa </a:t>
            </a:r>
            <a:r>
              <a:rPr lang="pt-BR" sz="1800" i="1" dirty="0" err="1"/>
              <a:t>Onocko</a:t>
            </a:r>
            <a:r>
              <a:rPr lang="pt-BR" sz="1800" i="1" dirty="0"/>
              <a:t> </a:t>
            </a:r>
            <a:r>
              <a:rPr lang="pt-BR" sz="1800" i="1" dirty="0" smtClean="0"/>
              <a:t>Campos</a:t>
            </a:r>
          </a:p>
          <a:p>
            <a:r>
              <a:rPr lang="pt-BR" sz="1800" b="1" dirty="0"/>
              <a:t>Gestão como doença social: ideologia, poder </a:t>
            </a:r>
            <a:r>
              <a:rPr lang="pt-BR" sz="1800" b="1" dirty="0" err="1"/>
              <a:t>gerencialista</a:t>
            </a:r>
            <a:r>
              <a:rPr lang="pt-BR" sz="1800" b="1" dirty="0"/>
              <a:t> e fragmentação social</a:t>
            </a:r>
          </a:p>
          <a:p>
            <a:r>
              <a:rPr lang="pt-BR" sz="1800" dirty="0"/>
              <a:t>GAULEJAC, Vincent de. Tradução: Ivo </a:t>
            </a:r>
            <a:r>
              <a:rPr lang="pt-BR" sz="1800" dirty="0" err="1"/>
              <a:t>Storniolo</a:t>
            </a:r>
            <a:r>
              <a:rPr lang="pt-BR" sz="1800" dirty="0"/>
              <a:t>. Aparecida, SP: Ideias &amp; Letras, 2007. 338 p. ISBN: 978-85-98239-97-2.</a:t>
            </a:r>
            <a:endParaRPr lang="pt-BR" sz="1800" dirty="0"/>
          </a:p>
        </p:txBody>
      </p:sp>
    </p:spTree>
    <p:extLst>
      <p:ext uri="{BB962C8B-B14F-4D97-AF65-F5344CB8AC3E}">
        <p14:creationId xmlns:p14="http://schemas.microsoft.com/office/powerpoint/2010/main" val="4233562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284" y="150566"/>
            <a:ext cx="10178322" cy="1492132"/>
          </a:xfrm>
        </p:spPr>
        <p:txBody>
          <a:bodyPr/>
          <a:lstStyle/>
          <a:p>
            <a:r>
              <a:rPr lang="pt-BR" dirty="0" smtClean="0"/>
              <a:t>GESTÃO ESTRATÉGICA</a:t>
            </a:r>
            <a:endParaRPr lang="pt-BR" dirty="0"/>
          </a:p>
        </p:txBody>
      </p:sp>
      <p:sp>
        <p:nvSpPr>
          <p:cNvPr id="3" name="Espaço Reservado para Conteúdo 2"/>
          <p:cNvSpPr>
            <a:spLocks noGrp="1"/>
          </p:cNvSpPr>
          <p:nvPr>
            <p:ph idx="1"/>
          </p:nvPr>
        </p:nvSpPr>
        <p:spPr>
          <a:xfrm>
            <a:off x="991673" y="896632"/>
            <a:ext cx="10525259" cy="3662489"/>
          </a:xfrm>
        </p:spPr>
        <p:txBody>
          <a:bodyPr>
            <a:normAutofit fontScale="62500" lnSpcReduction="20000"/>
          </a:bodyPr>
          <a:lstStyle/>
          <a:p>
            <a:r>
              <a:rPr lang="pt-BR" dirty="0"/>
              <a:t>C</a:t>
            </a:r>
            <a:r>
              <a:rPr lang="pt-BR" dirty="0" smtClean="0"/>
              <a:t>onjunto de opções, diretrizes e valores que seus lideres determinam para a empresa ter um desenvolvimento ao longo prazo. Essas estratégias servem para que você se antecipe com os problemas que podem ocorrer durante o caminho, visa também diminuir o risco do insucesso.  Elas são encontradas nas visões, missão e valores de cada empresa.  Alguns tipos de estratégia nas empresas é a redução de custos, de inovação, de expansão e internacionalização. </a:t>
            </a:r>
          </a:p>
          <a:p>
            <a:r>
              <a:rPr lang="pt-BR" dirty="0" smtClean="0"/>
              <a:t>Estratégia e Gestão da mudança organizacional.  As estratégias devem estar alicerçadas na visão a longo prazo da organização, devem ser mapeadas as mudanças necessárias e desenvolvido o caminho para alcançar as mudanças a longo prazo. As mudanças são fundamentais para que possa ser gerado o resultado esperado pelo organização.</a:t>
            </a:r>
          </a:p>
          <a:p>
            <a:r>
              <a:rPr lang="pt-BR" dirty="0" smtClean="0"/>
              <a:t>5 Forças de Michael Porter – Forças competitivas, estratégias genéricas e cadeia de valor</a:t>
            </a:r>
          </a:p>
          <a:p>
            <a:r>
              <a:rPr lang="pt-BR" b="1" dirty="0" err="1"/>
              <a:t>Balanced</a:t>
            </a:r>
            <a:r>
              <a:rPr lang="pt-BR" b="1" dirty="0"/>
              <a:t> Scorecard (BSC</a:t>
            </a:r>
            <a:r>
              <a:rPr lang="pt-BR" b="1" dirty="0" smtClean="0"/>
              <a:t>)</a:t>
            </a:r>
            <a:r>
              <a:rPr lang="pt-BR" dirty="0" smtClean="0"/>
              <a:t> "</a:t>
            </a:r>
            <a:r>
              <a:rPr lang="pt-BR" dirty="0"/>
              <a:t>Indicadores Balanceados de </a:t>
            </a:r>
            <a:r>
              <a:rPr lang="pt-BR" dirty="0" smtClean="0"/>
              <a:t>Desempenho” - metodologia</a:t>
            </a:r>
            <a:r>
              <a:rPr lang="pt-BR" dirty="0"/>
              <a:t> de medição e gestão de desempenho desenvolvida em 1998 pelos professores da Harvard Business </a:t>
            </a:r>
            <a:r>
              <a:rPr lang="pt-BR" dirty="0" err="1"/>
              <a:t>School</a:t>
            </a:r>
            <a:r>
              <a:rPr lang="pt-BR" dirty="0"/>
              <a:t> (HBS) Robert Kaplan e David Norton. Os métodos usados na gestão do negócio, dos serviços e da </a:t>
            </a:r>
            <a:r>
              <a:rPr lang="pt-BR" dirty="0" err="1"/>
              <a:t>infra-estrutura</a:t>
            </a:r>
            <a:r>
              <a:rPr lang="pt-BR" dirty="0"/>
              <a:t> baseiam-se normalmente em metodologias consagradas que podem utilizar a TI (tecnologia da informação) e os softwares de ERP (Enterprise </a:t>
            </a:r>
            <a:r>
              <a:rPr lang="pt-BR" dirty="0" err="1"/>
              <a:t>Resource</a:t>
            </a:r>
            <a:r>
              <a:rPr lang="pt-BR" dirty="0"/>
              <a:t> Planning) como soluções de apoio, relacionando-a à gerência de serviços e garantia de resultados do negócio. Os passos dessas metodologias incluem: definição da estratégia empresarial, gerência do negócio, gerência de serviços e gestão da qualidade; passos estes implementados através de indicadores de desempenho</a:t>
            </a:r>
          </a:p>
          <a:p>
            <a:r>
              <a:rPr lang="pt-BR" dirty="0" smtClean="0"/>
              <a:t>SMART – Objetivos Específicos </a:t>
            </a:r>
            <a:r>
              <a:rPr lang="pt-BR" dirty="0"/>
              <a:t>(</a:t>
            </a:r>
            <a:r>
              <a:rPr lang="pt-BR" dirty="0" err="1"/>
              <a:t>Specific</a:t>
            </a:r>
            <a:r>
              <a:rPr lang="pt-BR" dirty="0" smtClean="0"/>
              <a:t>) M </a:t>
            </a:r>
            <a:r>
              <a:rPr lang="pt-BR" dirty="0"/>
              <a:t>- Mensuráveis (</a:t>
            </a:r>
            <a:r>
              <a:rPr lang="pt-BR" dirty="0" err="1"/>
              <a:t>Measurable</a:t>
            </a:r>
            <a:r>
              <a:rPr lang="pt-BR" dirty="0" smtClean="0"/>
              <a:t>) A </a:t>
            </a:r>
            <a:r>
              <a:rPr lang="pt-BR" dirty="0"/>
              <a:t>- Atingíveis (</a:t>
            </a:r>
            <a:r>
              <a:rPr lang="pt-BR" dirty="0" err="1" smtClean="0"/>
              <a:t>Attainable</a:t>
            </a:r>
            <a:r>
              <a:rPr lang="pt-BR" dirty="0" smtClean="0"/>
              <a:t>) R </a:t>
            </a:r>
            <a:r>
              <a:rPr lang="pt-BR" dirty="0"/>
              <a:t>- Realistas (</a:t>
            </a:r>
            <a:r>
              <a:rPr lang="pt-BR" dirty="0" err="1" smtClean="0"/>
              <a:t>Realistic</a:t>
            </a:r>
            <a:r>
              <a:rPr lang="pt-BR" dirty="0" smtClean="0"/>
              <a:t>) T </a:t>
            </a:r>
            <a:r>
              <a:rPr lang="pt-BR" dirty="0"/>
              <a:t>- Temporizáveis (Time-</a:t>
            </a:r>
            <a:r>
              <a:rPr lang="pt-BR" dirty="0" err="1"/>
              <a:t>bound</a:t>
            </a:r>
            <a:r>
              <a:rPr lang="pt-BR" dirty="0" smtClean="0"/>
              <a:t>)</a:t>
            </a:r>
            <a:r>
              <a:rPr lang="pt-BR" dirty="0"/>
              <a:t/>
            </a:r>
            <a:br>
              <a:rPr lang="pt-BR" dirty="0"/>
            </a:br>
            <a:endParaRPr lang="pt-BR" dirty="0"/>
          </a:p>
          <a:p>
            <a:endParaRPr lang="pt-BR" dirty="0"/>
          </a:p>
        </p:txBody>
      </p:sp>
      <p:pic>
        <p:nvPicPr>
          <p:cNvPr id="4" name="Imagem 3"/>
          <p:cNvPicPr>
            <a:picLocks noChangeAspect="1"/>
          </p:cNvPicPr>
          <p:nvPr/>
        </p:nvPicPr>
        <p:blipFill rotWithShape="1">
          <a:blip r:embed="rId2"/>
          <a:srcRect l="26303" t="9558" r="28486" b="25809"/>
          <a:stretch/>
        </p:blipFill>
        <p:spPr>
          <a:xfrm>
            <a:off x="1805737" y="4179196"/>
            <a:ext cx="3332931" cy="2678804"/>
          </a:xfrm>
          <a:prstGeom prst="rect">
            <a:avLst/>
          </a:prstGeom>
        </p:spPr>
      </p:pic>
      <p:pic>
        <p:nvPicPr>
          <p:cNvPr id="5" name="Imagem 4"/>
          <p:cNvPicPr>
            <a:picLocks noChangeAspect="1"/>
          </p:cNvPicPr>
          <p:nvPr/>
        </p:nvPicPr>
        <p:blipFill rotWithShape="1">
          <a:blip r:embed="rId3"/>
          <a:srcRect l="56303" t="19516" r="16338" b="34452"/>
          <a:stretch/>
        </p:blipFill>
        <p:spPr>
          <a:xfrm>
            <a:off x="6426557" y="4004636"/>
            <a:ext cx="2846232" cy="2692380"/>
          </a:xfrm>
          <a:prstGeom prst="rect">
            <a:avLst/>
          </a:prstGeom>
        </p:spPr>
      </p:pic>
    </p:spTree>
    <p:extLst>
      <p:ext uri="{BB962C8B-B14F-4D97-AF65-F5344CB8AC3E}">
        <p14:creationId xmlns:p14="http://schemas.microsoft.com/office/powerpoint/2010/main" val="238168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8799" y="0"/>
            <a:ext cx="10178322" cy="1492132"/>
          </a:xfrm>
        </p:spPr>
        <p:txBody>
          <a:bodyPr>
            <a:normAutofit/>
          </a:bodyPr>
          <a:lstStyle/>
          <a:p>
            <a:r>
              <a:rPr lang="pt-BR" dirty="0" smtClean="0"/>
              <a:t>5 ws e 2 </a:t>
            </a:r>
            <a:r>
              <a:rPr lang="pt-BR" dirty="0" err="1" smtClean="0"/>
              <a:t>hs</a:t>
            </a:r>
            <a:r>
              <a:rPr lang="pt-BR" dirty="0" smtClean="0"/>
              <a:t>.     </a:t>
            </a:r>
            <a:r>
              <a:rPr lang="pt-BR" dirty="0" err="1" smtClean="0"/>
              <a:t>swot</a:t>
            </a:r>
            <a:endParaRPr lang="pt-BR" dirty="0"/>
          </a:p>
        </p:txBody>
      </p:sp>
      <p:sp>
        <p:nvSpPr>
          <p:cNvPr id="3" name="Espaço Reservado para Conteúdo 2"/>
          <p:cNvSpPr>
            <a:spLocks noGrp="1"/>
          </p:cNvSpPr>
          <p:nvPr>
            <p:ph idx="1"/>
          </p:nvPr>
        </p:nvSpPr>
        <p:spPr>
          <a:xfrm>
            <a:off x="916034" y="1492131"/>
            <a:ext cx="8665055" cy="5434885"/>
          </a:xfrm>
        </p:spPr>
        <p:txBody>
          <a:bodyPr>
            <a:normAutofit fontScale="92500" lnSpcReduction="10000"/>
          </a:bodyPr>
          <a:lstStyle/>
          <a:p>
            <a:r>
              <a:rPr lang="pt-BR" dirty="0" err="1"/>
              <a:t>What</a:t>
            </a:r>
            <a:r>
              <a:rPr lang="pt-BR" dirty="0"/>
              <a:t>? O QUE: Qual ação vai ser desenvolvida? </a:t>
            </a:r>
            <a:br>
              <a:rPr lang="pt-BR" dirty="0"/>
            </a:br>
            <a:r>
              <a:rPr lang="pt-BR" dirty="0"/>
              <a:t/>
            </a:r>
            <a:br>
              <a:rPr lang="pt-BR" dirty="0"/>
            </a:br>
            <a:r>
              <a:rPr lang="pt-BR" dirty="0"/>
              <a:t>• </a:t>
            </a:r>
            <a:r>
              <a:rPr lang="pt-BR" dirty="0" err="1"/>
              <a:t>When</a:t>
            </a:r>
            <a:r>
              <a:rPr lang="pt-BR" dirty="0"/>
              <a:t>? QUANDO: Quando a ação será realizada? </a:t>
            </a:r>
            <a:br>
              <a:rPr lang="pt-BR" dirty="0"/>
            </a:br>
            <a:r>
              <a:rPr lang="pt-BR" dirty="0"/>
              <a:t/>
            </a:r>
            <a:br>
              <a:rPr lang="pt-BR" dirty="0"/>
            </a:br>
            <a:r>
              <a:rPr lang="pt-BR" dirty="0"/>
              <a:t>• </a:t>
            </a:r>
            <a:r>
              <a:rPr lang="pt-BR" dirty="0" err="1"/>
              <a:t>Why</a:t>
            </a:r>
            <a:r>
              <a:rPr lang="pt-BR" dirty="0"/>
              <a:t>? POR QUE: Por que foi definida esta solução? (resultado esperado) </a:t>
            </a:r>
            <a:br>
              <a:rPr lang="pt-BR" dirty="0"/>
            </a:br>
            <a:r>
              <a:rPr lang="pt-BR" dirty="0"/>
              <a:t/>
            </a:r>
            <a:br>
              <a:rPr lang="pt-BR" dirty="0"/>
            </a:br>
            <a:r>
              <a:rPr lang="pt-BR" dirty="0"/>
              <a:t>• </a:t>
            </a:r>
            <a:r>
              <a:rPr lang="pt-BR" dirty="0" err="1"/>
              <a:t>Where</a:t>
            </a:r>
            <a:r>
              <a:rPr lang="pt-BR" dirty="0"/>
              <a:t>? ONDE: Onde a ação será desenvolvida? (abrangência) </a:t>
            </a:r>
            <a:br>
              <a:rPr lang="pt-BR" dirty="0"/>
            </a:br>
            <a:r>
              <a:rPr lang="pt-BR" dirty="0"/>
              <a:t/>
            </a:r>
            <a:br>
              <a:rPr lang="pt-BR" dirty="0"/>
            </a:br>
            <a:r>
              <a:rPr lang="pt-BR" dirty="0"/>
              <a:t>• </a:t>
            </a:r>
            <a:r>
              <a:rPr lang="pt-BR" dirty="0" err="1"/>
              <a:t>How</a:t>
            </a:r>
            <a:r>
              <a:rPr lang="pt-BR" dirty="0"/>
              <a:t>? COMO: Como a ação vai ser implementada? (passos da ação) </a:t>
            </a:r>
            <a:br>
              <a:rPr lang="pt-BR" dirty="0"/>
            </a:br>
            <a:r>
              <a:rPr lang="pt-BR" dirty="0"/>
              <a:t/>
            </a:r>
            <a:br>
              <a:rPr lang="pt-BR" dirty="0"/>
            </a:br>
            <a:r>
              <a:rPr lang="pt-BR" dirty="0"/>
              <a:t>• Who? QUEM: Quem será o responsável pela sua implantação? </a:t>
            </a:r>
            <a:br>
              <a:rPr lang="pt-BR" dirty="0"/>
            </a:br>
            <a:r>
              <a:rPr lang="pt-BR" dirty="0"/>
              <a:t/>
            </a:r>
            <a:br>
              <a:rPr lang="pt-BR" dirty="0"/>
            </a:br>
            <a:r>
              <a:rPr lang="pt-BR" dirty="0"/>
              <a:t>• </a:t>
            </a:r>
            <a:r>
              <a:rPr lang="pt-BR" dirty="0" err="1"/>
              <a:t>How</a:t>
            </a:r>
            <a:r>
              <a:rPr lang="pt-BR" dirty="0"/>
              <a:t> </a:t>
            </a:r>
            <a:r>
              <a:rPr lang="pt-BR" dirty="0" err="1"/>
              <a:t>much</a:t>
            </a:r>
            <a:r>
              <a:rPr lang="pt-BR" dirty="0"/>
              <a:t>? QUANTO: Quanto será gasto? </a:t>
            </a:r>
            <a:endParaRPr lang="pt-BR" dirty="0" smtClean="0"/>
          </a:p>
          <a:p>
            <a:r>
              <a:rPr lang="pt-BR" dirty="0"/>
              <a:t/>
            </a:r>
            <a:br>
              <a:rPr lang="pt-BR" dirty="0"/>
            </a:br>
            <a:r>
              <a:rPr lang="pt-BR" dirty="0"/>
              <a:t>SWOT</a:t>
            </a:r>
            <a:r>
              <a:rPr lang="pt-BR" dirty="0" smtClean="0"/>
              <a:t>. FOFA. FODA. DAFO. Ferramenta da administração </a:t>
            </a:r>
            <a:r>
              <a:rPr lang="pt-BR" dirty="0"/>
              <a:t>estratégica. Baseada em um conceito simples, quase intuitivo, ela permite montar de forma esquemática uma tabela de quatro quadrantes onde devemos listar as forças e fraquezas, as ameaças e oportunidades que podem se abater sobre uma empresa</a:t>
            </a:r>
            <a:r>
              <a:rPr lang="pt-BR" dirty="0" smtClean="0"/>
              <a:t>.</a:t>
            </a:r>
          </a:p>
          <a:p>
            <a:endParaRPr lang="pt-BR" dirty="0"/>
          </a:p>
        </p:txBody>
      </p:sp>
      <p:pic>
        <p:nvPicPr>
          <p:cNvPr id="4" name="Imagem 3"/>
          <p:cNvPicPr>
            <a:picLocks noChangeAspect="1"/>
          </p:cNvPicPr>
          <p:nvPr/>
        </p:nvPicPr>
        <p:blipFill rotWithShape="1">
          <a:blip r:embed="rId2"/>
          <a:srcRect l="52077" t="17073" r="15388" b="44410"/>
          <a:stretch/>
        </p:blipFill>
        <p:spPr>
          <a:xfrm>
            <a:off x="7450429" y="0"/>
            <a:ext cx="3966692" cy="2640169"/>
          </a:xfrm>
          <a:prstGeom prst="rect">
            <a:avLst/>
          </a:prstGeom>
        </p:spPr>
      </p:pic>
    </p:spTree>
    <p:extLst>
      <p:ext uri="{BB962C8B-B14F-4D97-AF65-F5344CB8AC3E}">
        <p14:creationId xmlns:p14="http://schemas.microsoft.com/office/powerpoint/2010/main" val="631378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GESTÃO DE PROJETOS</a:t>
            </a:r>
            <a:endParaRPr lang="pt-BR" dirty="0"/>
          </a:p>
        </p:txBody>
      </p:sp>
      <p:sp>
        <p:nvSpPr>
          <p:cNvPr id="3" name="Espaço Reservado para Conteúdo 2"/>
          <p:cNvSpPr>
            <a:spLocks noGrp="1"/>
          </p:cNvSpPr>
          <p:nvPr>
            <p:ph idx="1"/>
          </p:nvPr>
        </p:nvSpPr>
        <p:spPr>
          <a:xfrm>
            <a:off x="1251678" y="1326525"/>
            <a:ext cx="10178322" cy="5112912"/>
          </a:xfrm>
        </p:spPr>
        <p:txBody>
          <a:bodyPr>
            <a:normAutofit lnSpcReduction="10000"/>
          </a:bodyPr>
          <a:lstStyle/>
          <a:p>
            <a:r>
              <a:rPr lang="pt-BR" dirty="0"/>
              <a:t>um projeto é um conjunto de atividades temporárias, realizadas em grupo, e destinadas a produzir um produto, serviço ou resultado. É assim que o PMBOK (</a:t>
            </a:r>
            <a:r>
              <a:rPr lang="pt-BR" b="1" u="sng" dirty="0"/>
              <a:t>Project Management </a:t>
            </a:r>
            <a:r>
              <a:rPr lang="pt-BR" b="1" u="sng" dirty="0" err="1"/>
              <a:t>Body</a:t>
            </a:r>
            <a:r>
              <a:rPr lang="pt-BR" b="1" u="sng" dirty="0"/>
              <a:t> </a:t>
            </a:r>
            <a:r>
              <a:rPr lang="pt-BR" b="1" u="sng" dirty="0" err="1"/>
              <a:t>of</a:t>
            </a:r>
            <a:r>
              <a:rPr lang="pt-BR" b="1" u="sng" dirty="0"/>
              <a:t> </a:t>
            </a:r>
            <a:r>
              <a:rPr lang="pt-BR" b="1" u="sng" dirty="0" err="1"/>
              <a:t>Knowledge</a:t>
            </a:r>
            <a:r>
              <a:rPr lang="pt-BR" dirty="0"/>
              <a:t>), um guia elaborado por uma das mais renomadas instituições da área, o Project Management </a:t>
            </a:r>
            <a:r>
              <a:rPr lang="pt-BR" dirty="0" err="1"/>
              <a:t>Institute</a:t>
            </a:r>
            <a:r>
              <a:rPr lang="pt-BR" dirty="0"/>
              <a:t> (PMI</a:t>
            </a:r>
            <a:r>
              <a:rPr lang="pt-BR" dirty="0" smtClean="0"/>
              <a:t>),</a:t>
            </a:r>
          </a:p>
          <a:p>
            <a:r>
              <a:rPr lang="pt-BR" dirty="0" smtClean="0"/>
              <a:t>uma </a:t>
            </a:r>
            <a:r>
              <a:rPr lang="pt-BR" dirty="0"/>
              <a:t>série de círculos com áreas de intersecção entre si (como um </a:t>
            </a:r>
            <a:r>
              <a:rPr lang="pt-BR" b="1" u="sng" dirty="0"/>
              <a:t>diagrama de </a:t>
            </a:r>
            <a:r>
              <a:rPr lang="pt-BR" b="1" u="sng" dirty="0" err="1"/>
              <a:t>Venn</a:t>
            </a:r>
            <a:r>
              <a:rPr lang="pt-BR" dirty="0"/>
              <a:t>). Alguns desses círculos seriam as etapas do projeto, e outros círculos seriam as equipes. Já as áreas de intersecção representam a interdependência que existe entre essas dimensões de um projeto. Afinal, se uma equipe vai mal, a outra sai prejudicada. Se uma etapa atrasa, atrasam todas as seguintes.</a:t>
            </a:r>
          </a:p>
          <a:p>
            <a:r>
              <a:rPr lang="pt-BR" dirty="0" smtClean="0"/>
              <a:t>Para </a:t>
            </a:r>
            <a:r>
              <a:rPr lang="pt-BR" dirty="0"/>
              <a:t>reger uma estrutura complexa como essa, alguém deve estar encarregado, como um ponto de sincronização, de alinhamento entre todas as partes. Essa pessoa é justamente você, gestor(a) de projetos. Portanto, gerenciar projetos é aplicar conhecimentos, habilidades e técnicas de forma que todas as dimensões que compõem um universo complexo, a que chamamos de projeto, se integrem para trazer os resultados necessários dentro do prazo e do orçamento previstos</a:t>
            </a:r>
            <a:r>
              <a:rPr lang="pt-BR" dirty="0" smtClean="0"/>
              <a:t>.</a:t>
            </a:r>
            <a:endParaRPr lang="pt-BR" dirty="0"/>
          </a:p>
        </p:txBody>
      </p:sp>
    </p:spTree>
    <p:extLst>
      <p:ext uri="{BB962C8B-B14F-4D97-AF65-F5344CB8AC3E}">
        <p14:creationId xmlns:p14="http://schemas.microsoft.com/office/powerpoint/2010/main" val="1714121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Métodos ágeis</a:t>
            </a:r>
            <a:endParaRPr lang="pt-BR" dirty="0"/>
          </a:p>
        </p:txBody>
      </p:sp>
      <p:sp>
        <p:nvSpPr>
          <p:cNvPr id="3" name="Espaço Reservado para Conteúdo 2"/>
          <p:cNvSpPr>
            <a:spLocks noGrp="1"/>
          </p:cNvSpPr>
          <p:nvPr>
            <p:ph idx="1"/>
          </p:nvPr>
        </p:nvSpPr>
        <p:spPr>
          <a:xfrm>
            <a:off x="1121675" y="3783170"/>
            <a:ext cx="10178322" cy="3593591"/>
          </a:xfrm>
        </p:spPr>
        <p:txBody>
          <a:bodyPr>
            <a:normAutofit/>
          </a:bodyPr>
          <a:lstStyle/>
          <a:p>
            <a:r>
              <a:rPr lang="pt-BR" b="1" dirty="0"/>
              <a:t>Painéis de gestão, ou </a:t>
            </a:r>
            <a:r>
              <a:rPr lang="pt-BR" b="1" dirty="0" err="1"/>
              <a:t>dashboards</a:t>
            </a:r>
            <a:r>
              <a:rPr lang="pt-BR" dirty="0"/>
              <a:t> – também conhecidos como quadros de gestão à vista, estes painéis costumam fomentar uma competição sadia e estimulante entre diferentes setores da empresa. Isto ocorre por meio da comparação de metas, desempenhos e objetivos alcançados. No </a:t>
            </a:r>
            <a:r>
              <a:rPr lang="pt-BR" b="1" dirty="0" smtClean="0"/>
              <a:t>Runrun.it (p</a:t>
            </a:r>
            <a:r>
              <a:rPr lang="pt-BR" dirty="0" smtClean="0"/>
              <a:t>lataforma </a:t>
            </a:r>
            <a:r>
              <a:rPr lang="pt-BR" dirty="0"/>
              <a:t>completa de gestão do trabalho para equipes que precisam controlar tarefas, projetos e </a:t>
            </a:r>
            <a:r>
              <a:rPr lang="pt-BR" dirty="0" smtClean="0"/>
              <a:t>processos) os </a:t>
            </a:r>
            <a:r>
              <a:rPr lang="pt-BR" dirty="0"/>
              <a:t>gestores contam com um </a:t>
            </a:r>
            <a:r>
              <a:rPr lang="pt-BR" b="1" u="sng" dirty="0" err="1">
                <a:hlinkClick r:id="rId2"/>
              </a:rPr>
              <a:t>Dashboard</a:t>
            </a:r>
            <a:r>
              <a:rPr lang="pt-BR" dirty="0"/>
              <a:t> personalizável com acesso a todas as informações sobre o que está acontecendo na sua empresa, em apenas uma tela. O que permite ter acesso a métricas de desempenho e alocação do tempo das pessoas e visualizar todos os </a:t>
            </a:r>
            <a:r>
              <a:rPr lang="pt-BR" dirty="0" err="1"/>
              <a:t>KPIs</a:t>
            </a:r>
            <a:r>
              <a:rPr lang="pt-BR" dirty="0"/>
              <a:t> (</a:t>
            </a:r>
            <a:r>
              <a:rPr lang="pt-BR" b="1" dirty="0"/>
              <a:t>Key Performance </a:t>
            </a:r>
            <a:r>
              <a:rPr lang="pt-BR" b="1" dirty="0" err="1"/>
              <a:t>Indicator</a:t>
            </a:r>
            <a:r>
              <a:rPr lang="pt-BR" b="1" dirty="0"/>
              <a:t>, ou seja, Indicador-chave de Performance) </a:t>
            </a:r>
            <a:r>
              <a:rPr lang="pt-BR" dirty="0" smtClean="0"/>
              <a:t>que </a:t>
            </a:r>
            <a:r>
              <a:rPr lang="pt-BR" dirty="0"/>
              <a:t>precisar.</a:t>
            </a:r>
          </a:p>
          <a:p>
            <a:endParaRPr lang="pt-BR" dirty="0"/>
          </a:p>
        </p:txBody>
      </p:sp>
      <p:sp>
        <p:nvSpPr>
          <p:cNvPr id="4" name="Espaço Reservado para Conteúdo 2"/>
          <p:cNvSpPr txBox="1">
            <a:spLocks/>
          </p:cNvSpPr>
          <p:nvPr/>
        </p:nvSpPr>
        <p:spPr>
          <a:xfrm>
            <a:off x="1121675" y="1716112"/>
            <a:ext cx="10438327" cy="2067058"/>
          </a:xfrm>
          <a:prstGeom prst="rect">
            <a:avLst/>
          </a:prstGeom>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pt-BR" dirty="0" err="1" smtClean="0"/>
              <a:t>Agile</a:t>
            </a:r>
            <a:r>
              <a:rPr lang="pt-BR" dirty="0" smtClean="0"/>
              <a:t>, ou métodos ágeis, é uma filosofia que orienta uma postura de transparência, colaboração e, claro, agilidade nos processos. Um movimento que começou na indústria de software em oposição ao antigo “sistema em cascata”, onde cada etapa só era realizada após a conclusão da anterior. Indivíduos e interações mais que processos e ferramentas. Software em funcionamento mais que documentação abrangente.  Colaboração com o cliente mais que negociação de contratos. Responder a mudanças mais que seguir um plano.</a:t>
            </a:r>
          </a:p>
          <a:p>
            <a:endParaRPr lang="pt-BR" dirty="0"/>
          </a:p>
        </p:txBody>
      </p:sp>
    </p:spTree>
    <p:extLst>
      <p:ext uri="{BB962C8B-B14F-4D97-AF65-F5344CB8AC3E}">
        <p14:creationId xmlns:p14="http://schemas.microsoft.com/office/powerpoint/2010/main" val="4090635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59098" y="746066"/>
            <a:ext cx="10270901" cy="6111934"/>
          </a:xfrm>
        </p:spPr>
        <p:txBody>
          <a:bodyPr>
            <a:normAutofit fontScale="85000" lnSpcReduction="10000"/>
          </a:bodyPr>
          <a:lstStyle/>
          <a:p>
            <a:r>
              <a:rPr lang="pt-BR" b="1" i="1" dirty="0" smtClean="0"/>
              <a:t>SCRUM</a:t>
            </a:r>
            <a:r>
              <a:rPr lang="pt-BR" dirty="0" smtClean="0"/>
              <a:t> – Método que </a:t>
            </a:r>
            <a:r>
              <a:rPr lang="pt-BR" dirty="0"/>
              <a:t>cria um fluxo básico para que a equipe sempre apresente uma versão melhor do produto, minimizando o risco de insatisfação e a criação de um software obsoleto (ou de um projeto, campanha </a:t>
            </a:r>
            <a:r>
              <a:rPr lang="pt-BR" dirty="0" err="1"/>
              <a:t>etc</a:t>
            </a:r>
            <a:r>
              <a:rPr lang="pt-BR" dirty="0"/>
              <a:t>). Parece óbvio, mas este framework revolucionou a indústria a ponto de ser levada com sucesso para outros segmentos como o </a:t>
            </a:r>
            <a:r>
              <a:rPr lang="pt-BR" dirty="0" smtClean="0"/>
              <a:t>marketing. </a:t>
            </a:r>
            <a:r>
              <a:rPr lang="pt-BR" dirty="0" err="1" smtClean="0"/>
              <a:t>Scrum</a:t>
            </a:r>
            <a:r>
              <a:rPr lang="pt-BR" dirty="0" smtClean="0"/>
              <a:t> </a:t>
            </a:r>
            <a:r>
              <a:rPr lang="pt-BR" dirty="0"/>
              <a:t>é uma jogada no </a:t>
            </a:r>
            <a:r>
              <a:rPr lang="pt-BR" dirty="0" err="1"/>
              <a:t>rugby</a:t>
            </a:r>
            <a:r>
              <a:rPr lang="pt-BR" dirty="0"/>
              <a:t> em que alguns jogadores se reúnem para repetir um movimento do jogo. Daí podemos extrair conceitos como o de repetição, o de equipe enxuta e o de trabalho em equipe</a:t>
            </a:r>
            <a:r>
              <a:rPr lang="pt-BR" dirty="0" smtClean="0"/>
              <a:t>.  O </a:t>
            </a:r>
            <a:r>
              <a:rPr lang="pt-BR" dirty="0"/>
              <a:t>que eu fiz </a:t>
            </a:r>
            <a:r>
              <a:rPr lang="pt-BR" dirty="0" smtClean="0"/>
              <a:t>ontem? O </a:t>
            </a:r>
            <a:r>
              <a:rPr lang="pt-BR" dirty="0"/>
              <a:t>que vou fazer </a:t>
            </a:r>
            <a:r>
              <a:rPr lang="pt-BR" dirty="0" smtClean="0"/>
              <a:t>hoje? Existem </a:t>
            </a:r>
            <a:r>
              <a:rPr lang="pt-BR" dirty="0"/>
              <a:t>alguns obstáculos no meu caminho?</a:t>
            </a:r>
          </a:p>
          <a:p>
            <a:r>
              <a:rPr lang="pt-BR" dirty="0" smtClean="0"/>
              <a:t>“O </a:t>
            </a:r>
            <a:r>
              <a:rPr lang="pt-BR" dirty="0" err="1"/>
              <a:t>Scrum</a:t>
            </a:r>
            <a:r>
              <a:rPr lang="pt-BR" dirty="0"/>
              <a:t> consiste em reunir as tarefas em um </a:t>
            </a:r>
            <a:r>
              <a:rPr lang="pt-BR" dirty="0" err="1"/>
              <a:t>Backlog</a:t>
            </a:r>
            <a:r>
              <a:rPr lang="pt-BR" dirty="0"/>
              <a:t>, e dividir o projeto em blocos fixos de tempo com suas próprias tarefas e metas, os chamados </a:t>
            </a:r>
            <a:r>
              <a:rPr lang="pt-BR" dirty="0" err="1"/>
              <a:t>Sprints</a:t>
            </a:r>
            <a:r>
              <a:rPr lang="pt-BR" dirty="0"/>
              <a:t>. Isso é primordial para fazer com que os colaboradores não se percam no andamento do projeto. Mas os </a:t>
            </a:r>
            <a:r>
              <a:rPr lang="pt-BR" dirty="0" err="1"/>
              <a:t>Sprints</a:t>
            </a:r>
            <a:r>
              <a:rPr lang="pt-BR" dirty="0"/>
              <a:t> não são as únicas referências de tempo x tarefas. A cada dia é feito o Daily </a:t>
            </a:r>
            <a:r>
              <a:rPr lang="pt-BR" dirty="0" err="1"/>
              <a:t>Scrum</a:t>
            </a:r>
            <a:r>
              <a:rPr lang="pt-BR" dirty="0"/>
              <a:t>, que é um feedback constante para acompanhar a evolução do trabalho. E no final de cada período, o Sprint </a:t>
            </a:r>
            <a:r>
              <a:rPr lang="pt-BR" dirty="0" err="1"/>
              <a:t>Review</a:t>
            </a:r>
            <a:r>
              <a:rPr lang="pt-BR" dirty="0"/>
              <a:t> permite uma análise crítica do que foi entregue e a equipe se prepara para o </a:t>
            </a:r>
            <a:r>
              <a:rPr lang="pt-BR" dirty="0" err="1"/>
              <a:t>sprint</a:t>
            </a:r>
            <a:r>
              <a:rPr lang="pt-BR" dirty="0"/>
              <a:t> </a:t>
            </a:r>
            <a:r>
              <a:rPr lang="pt-BR" dirty="0" smtClean="0"/>
              <a:t>seguinte”.</a:t>
            </a:r>
          </a:p>
          <a:p>
            <a:r>
              <a:rPr lang="pt-BR" b="1" i="1" dirty="0"/>
              <a:t>Design </a:t>
            </a:r>
            <a:r>
              <a:rPr lang="pt-BR" b="1" i="1" dirty="0" err="1"/>
              <a:t>Thinking</a:t>
            </a:r>
            <a:r>
              <a:rPr lang="pt-BR" dirty="0"/>
              <a:t> </a:t>
            </a:r>
            <a:r>
              <a:rPr lang="pt-BR" dirty="0" smtClean="0"/>
              <a:t>- conjunto </a:t>
            </a:r>
            <a:r>
              <a:rPr lang="pt-BR" dirty="0"/>
              <a:t>de ideias e insights para abordar problemas, relacionados a futuras aquisições de informações, análise de conhecimento e propostas de soluções. Como uma abordagem, é considerada a capacidade para combinar empatia em um contexto de um problema, de forma a colocar as pessoas no centro do desenvolvimento de um projeto; criatividade para geração de soluções e razão para analisar e adaptar as soluções para o contexto. Adotado por indivíduos e organizações, principalmente no mundo dos negócios, bem como em engenharia e design contemporâneo, o design </a:t>
            </a:r>
            <a:r>
              <a:rPr lang="pt-BR" dirty="0" err="1"/>
              <a:t>thinking</a:t>
            </a:r>
            <a:r>
              <a:rPr lang="pt-BR" dirty="0"/>
              <a:t> tem visto sua influência crescer entre diversas disciplinas na atualidade, como uma forma de abordar e solucionar problemas. Sua principal premissa é que, ao entender os métodos e processos que designers usam ao criar soluções, indivíduos e organizações seriam mais capazes de se conectar e revigorar seus processos de criação a fim de elevar o nível de inovação. </a:t>
            </a:r>
            <a:endParaRPr lang="pt-BR" dirty="0" smtClean="0"/>
          </a:p>
        </p:txBody>
      </p:sp>
      <p:sp>
        <p:nvSpPr>
          <p:cNvPr id="6" name="Título 1"/>
          <p:cNvSpPr>
            <a:spLocks noGrp="1"/>
          </p:cNvSpPr>
          <p:nvPr>
            <p:ph type="title"/>
          </p:nvPr>
        </p:nvSpPr>
        <p:spPr>
          <a:xfrm>
            <a:off x="1205387" y="0"/>
            <a:ext cx="10178322" cy="1492132"/>
          </a:xfrm>
        </p:spPr>
        <p:txBody>
          <a:bodyPr/>
          <a:lstStyle/>
          <a:p>
            <a:r>
              <a:rPr lang="pt-BR" dirty="0" smtClean="0"/>
              <a:t>Inovações em gestão</a:t>
            </a:r>
            <a:endParaRPr lang="pt-BR" dirty="0"/>
          </a:p>
        </p:txBody>
      </p:sp>
    </p:spTree>
    <p:extLst>
      <p:ext uri="{BB962C8B-B14F-4D97-AF65-F5344CB8AC3E}">
        <p14:creationId xmlns:p14="http://schemas.microsoft.com/office/powerpoint/2010/main" val="1001750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sz="4400" dirty="0" smtClean="0"/>
              <a:t>E a gestão da saúde, pública e privada como se </a:t>
            </a:r>
            <a:r>
              <a:rPr lang="pt-BR" sz="4400" dirty="0" err="1" smtClean="0"/>
              <a:t>encontrA</a:t>
            </a:r>
            <a:r>
              <a:rPr lang="pt-BR" sz="4400" dirty="0" smtClean="0"/>
              <a:t> com essas teorias e inovações do campo da gestão?</a:t>
            </a:r>
            <a:endParaRPr lang="pt-BR" sz="4400" dirty="0"/>
          </a:p>
        </p:txBody>
      </p:sp>
    </p:spTree>
    <p:extLst>
      <p:ext uri="{BB962C8B-B14F-4D97-AF65-F5344CB8AC3E}">
        <p14:creationId xmlns:p14="http://schemas.microsoft.com/office/powerpoint/2010/main" val="4061952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TEORIA DAS ORGANIZAÇÕES</a:t>
            </a:r>
            <a:endParaRPr lang="pt-BR" dirty="0"/>
          </a:p>
        </p:txBody>
      </p:sp>
      <p:sp>
        <p:nvSpPr>
          <p:cNvPr id="3" name="Espaço Reservado para Conteúdo 2"/>
          <p:cNvSpPr>
            <a:spLocks noGrp="1"/>
          </p:cNvSpPr>
          <p:nvPr>
            <p:ph idx="1"/>
          </p:nvPr>
        </p:nvSpPr>
        <p:spPr>
          <a:xfrm>
            <a:off x="685801" y="1219673"/>
            <a:ext cx="10394707" cy="3311189"/>
          </a:xfrm>
        </p:spPr>
        <p:txBody>
          <a:bodyPr/>
          <a:lstStyle/>
          <a:p>
            <a:r>
              <a:rPr lang="pt-BR" dirty="0" smtClean="0"/>
              <a:t>UMA ORGANIZAÇÃO É UM SISTEMA DE TRABALHO QUE TRANSFORMA RECURSOS EM PRODUTOS E SERVIÇOS</a:t>
            </a:r>
          </a:p>
          <a:p>
            <a:r>
              <a:rPr lang="pt-BR" dirty="0" smtClean="0"/>
              <a:t>Unidades sociais ou agrupamentos humanos intencionalmente construídos e reconstruídos a fim de atingir objetivos específicos. Empresas – organizações lucrativas</a:t>
            </a:r>
          </a:p>
          <a:p>
            <a:r>
              <a:rPr lang="pt-BR" dirty="0" smtClean="0"/>
              <a:t>TUDO DEPENDE DE ORGANIZAÇÕES:</a:t>
            </a:r>
          </a:p>
          <a:p>
            <a:endParaRPr lang="pt-BR" dirty="0"/>
          </a:p>
        </p:txBody>
      </p:sp>
      <p:grpSp>
        <p:nvGrpSpPr>
          <p:cNvPr id="5" name="Grupo 4"/>
          <p:cNvGrpSpPr/>
          <p:nvPr/>
        </p:nvGrpSpPr>
        <p:grpSpPr>
          <a:xfrm>
            <a:off x="2287997" y="2381042"/>
            <a:ext cx="8620409" cy="4476958"/>
            <a:chOff x="2262782" y="719666"/>
            <a:chExt cx="7666435" cy="5418667"/>
          </a:xfrm>
        </p:grpSpPr>
        <p:sp>
          <p:nvSpPr>
            <p:cNvPr id="6" name="Seta para a direita 5"/>
            <p:cNvSpPr/>
            <p:nvPr/>
          </p:nvSpPr>
          <p:spPr>
            <a:xfrm>
              <a:off x="2641599" y="719666"/>
              <a:ext cx="6908800" cy="5418667"/>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orma livre 6"/>
            <p:cNvSpPr/>
            <p:nvPr/>
          </p:nvSpPr>
          <p:spPr>
            <a:xfrm>
              <a:off x="2262782" y="2345266"/>
              <a:ext cx="2438400" cy="2167466"/>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147" tIns="159147" rIns="159147" bIns="159147" numCol="1" spcCol="1270" anchor="ctr" anchorCtr="0">
              <a:noAutofit/>
            </a:bodyPr>
            <a:lstStyle/>
            <a:p>
              <a:pPr lvl="0" algn="ctr" defTabSz="622300">
                <a:lnSpc>
                  <a:spcPct val="90000"/>
                </a:lnSpc>
                <a:spcBef>
                  <a:spcPct val="0"/>
                </a:spcBef>
                <a:spcAft>
                  <a:spcPct val="35000"/>
                </a:spcAft>
              </a:pPr>
              <a:endParaRPr lang="pt-BR" sz="1400" kern="1200" dirty="0" smtClean="0">
                <a:solidFill>
                  <a:schemeClr val="tx1"/>
                </a:solidFill>
              </a:endParaRPr>
            </a:p>
            <a:p>
              <a:pPr lvl="0" algn="ctr" defTabSz="622300">
                <a:lnSpc>
                  <a:spcPct val="90000"/>
                </a:lnSpc>
                <a:spcBef>
                  <a:spcPct val="0"/>
                </a:spcBef>
                <a:spcAft>
                  <a:spcPct val="35000"/>
                </a:spcAft>
              </a:pPr>
              <a:r>
                <a:rPr lang="pt-BR" sz="1400" kern="1200" dirty="0" smtClean="0">
                  <a:solidFill>
                    <a:schemeClr val="tx1"/>
                  </a:solidFill>
                </a:rPr>
                <a:t>RECURSOS:</a:t>
              </a:r>
            </a:p>
            <a:p>
              <a:pPr lvl="0" algn="ctr" defTabSz="622300">
                <a:lnSpc>
                  <a:spcPct val="90000"/>
                </a:lnSpc>
                <a:spcBef>
                  <a:spcPct val="0"/>
                </a:spcBef>
                <a:spcAft>
                  <a:spcPct val="35000"/>
                </a:spcAft>
              </a:pPr>
              <a:r>
                <a:rPr lang="pt-BR" sz="1400" kern="1200" dirty="0" smtClean="0">
                  <a:solidFill>
                    <a:schemeClr val="tx1"/>
                  </a:solidFill>
                </a:rPr>
                <a:t>PESSOAS</a:t>
              </a:r>
            </a:p>
            <a:p>
              <a:pPr lvl="0" algn="ctr" defTabSz="622300">
                <a:lnSpc>
                  <a:spcPct val="90000"/>
                </a:lnSpc>
                <a:spcBef>
                  <a:spcPct val="0"/>
                </a:spcBef>
                <a:spcAft>
                  <a:spcPct val="35000"/>
                </a:spcAft>
              </a:pPr>
              <a:r>
                <a:rPr lang="pt-BR" sz="1400" kern="1200" dirty="0" smtClean="0">
                  <a:solidFill>
                    <a:schemeClr val="tx1"/>
                  </a:solidFill>
                </a:rPr>
                <a:t>MATERIAIS</a:t>
              </a:r>
            </a:p>
            <a:p>
              <a:pPr lvl="0" algn="ctr" defTabSz="622300">
                <a:lnSpc>
                  <a:spcPct val="90000"/>
                </a:lnSpc>
                <a:spcBef>
                  <a:spcPct val="0"/>
                </a:spcBef>
                <a:spcAft>
                  <a:spcPct val="35000"/>
                </a:spcAft>
              </a:pPr>
              <a:r>
                <a:rPr lang="pt-BR" sz="1400" kern="1200" dirty="0" smtClean="0">
                  <a:solidFill>
                    <a:schemeClr val="tx1"/>
                  </a:solidFill>
                </a:rPr>
                <a:t>INSTALAÇÕES</a:t>
              </a:r>
            </a:p>
            <a:p>
              <a:pPr lvl="0" algn="ctr" defTabSz="622300">
                <a:lnSpc>
                  <a:spcPct val="90000"/>
                </a:lnSpc>
                <a:spcBef>
                  <a:spcPct val="0"/>
                </a:spcBef>
                <a:spcAft>
                  <a:spcPct val="35000"/>
                </a:spcAft>
              </a:pPr>
              <a:r>
                <a:rPr lang="pt-BR" sz="1400" kern="1200" dirty="0" smtClean="0">
                  <a:solidFill>
                    <a:schemeClr val="tx1"/>
                  </a:solidFill>
                </a:rPr>
                <a:t> CONHECIMENTO</a:t>
              </a:r>
            </a:p>
            <a:p>
              <a:pPr lvl="0" algn="ctr" defTabSz="622300">
                <a:lnSpc>
                  <a:spcPct val="90000"/>
                </a:lnSpc>
                <a:spcBef>
                  <a:spcPct val="0"/>
                </a:spcBef>
                <a:spcAft>
                  <a:spcPct val="35000"/>
                </a:spcAft>
              </a:pPr>
              <a:r>
                <a:rPr lang="pt-BR" sz="1400" kern="1200" dirty="0" smtClean="0">
                  <a:solidFill>
                    <a:schemeClr val="tx1"/>
                  </a:solidFill>
                </a:rPr>
                <a:t>CAPITAL</a:t>
              </a:r>
            </a:p>
            <a:p>
              <a:pPr lvl="0" algn="ctr" defTabSz="622300">
                <a:lnSpc>
                  <a:spcPct val="90000"/>
                </a:lnSpc>
                <a:spcBef>
                  <a:spcPct val="0"/>
                </a:spcBef>
                <a:spcAft>
                  <a:spcPct val="35000"/>
                </a:spcAft>
              </a:pPr>
              <a:endParaRPr lang="pt-BR" sz="1400" kern="1200" dirty="0">
                <a:solidFill>
                  <a:schemeClr val="tx1"/>
                </a:solidFill>
              </a:endParaRPr>
            </a:p>
          </p:txBody>
        </p:sp>
        <p:sp>
          <p:nvSpPr>
            <p:cNvPr id="8" name="Forma livre 7"/>
            <p:cNvSpPr/>
            <p:nvPr/>
          </p:nvSpPr>
          <p:spPr>
            <a:xfrm>
              <a:off x="4701181" y="2881646"/>
              <a:ext cx="2789635" cy="1094705"/>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147" tIns="159147" rIns="159147" bIns="159147" numCol="1" spcCol="1270" anchor="ctr" anchorCtr="0">
              <a:noAutofit/>
            </a:bodyPr>
            <a:lstStyle/>
            <a:p>
              <a:pPr lvl="0" algn="ctr" defTabSz="622300">
                <a:lnSpc>
                  <a:spcPct val="90000"/>
                </a:lnSpc>
                <a:spcBef>
                  <a:spcPct val="0"/>
                </a:spcBef>
                <a:spcAft>
                  <a:spcPct val="35000"/>
                </a:spcAft>
              </a:pPr>
              <a:r>
                <a:rPr lang="pt-BR" sz="2800" kern="1200" dirty="0" smtClean="0">
                  <a:solidFill>
                    <a:schemeClr val="tx1"/>
                  </a:solidFill>
                </a:rPr>
                <a:t>ORGANIZAÇÕES</a:t>
              </a:r>
              <a:endParaRPr lang="pt-BR" sz="2800" kern="1200" dirty="0">
                <a:solidFill>
                  <a:schemeClr val="tx1"/>
                </a:solidFill>
              </a:endParaRPr>
            </a:p>
          </p:txBody>
        </p:sp>
        <p:sp>
          <p:nvSpPr>
            <p:cNvPr id="9" name="Forma livre 8"/>
            <p:cNvSpPr/>
            <p:nvPr/>
          </p:nvSpPr>
          <p:spPr>
            <a:xfrm>
              <a:off x="7490817" y="2345266"/>
              <a:ext cx="2438400" cy="2167466"/>
            </a:xfrm>
            <a:custGeom>
              <a:avLst/>
              <a:gdLst>
                <a:gd name="connsiteX0" fmla="*/ 0 w 2438400"/>
                <a:gd name="connsiteY0" fmla="*/ 361252 h 2167466"/>
                <a:gd name="connsiteX1" fmla="*/ 361252 w 2438400"/>
                <a:gd name="connsiteY1" fmla="*/ 0 h 2167466"/>
                <a:gd name="connsiteX2" fmla="*/ 2077148 w 2438400"/>
                <a:gd name="connsiteY2" fmla="*/ 0 h 2167466"/>
                <a:gd name="connsiteX3" fmla="*/ 2438400 w 2438400"/>
                <a:gd name="connsiteY3" fmla="*/ 361252 h 2167466"/>
                <a:gd name="connsiteX4" fmla="*/ 2438400 w 2438400"/>
                <a:gd name="connsiteY4" fmla="*/ 1806214 h 2167466"/>
                <a:gd name="connsiteX5" fmla="*/ 2077148 w 2438400"/>
                <a:gd name="connsiteY5" fmla="*/ 2167466 h 2167466"/>
                <a:gd name="connsiteX6" fmla="*/ 361252 w 2438400"/>
                <a:gd name="connsiteY6" fmla="*/ 2167466 h 2167466"/>
                <a:gd name="connsiteX7" fmla="*/ 0 w 2438400"/>
                <a:gd name="connsiteY7" fmla="*/ 1806214 h 2167466"/>
                <a:gd name="connsiteX8" fmla="*/ 0 w 2438400"/>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2167466">
                  <a:moveTo>
                    <a:pt x="0" y="361252"/>
                  </a:moveTo>
                  <a:cubicBezTo>
                    <a:pt x="0" y="161738"/>
                    <a:pt x="161738" y="0"/>
                    <a:pt x="361252" y="0"/>
                  </a:cubicBezTo>
                  <a:lnTo>
                    <a:pt x="2077148" y="0"/>
                  </a:lnTo>
                  <a:cubicBezTo>
                    <a:pt x="2276662" y="0"/>
                    <a:pt x="2438400" y="161738"/>
                    <a:pt x="2438400" y="361252"/>
                  </a:cubicBezTo>
                  <a:lnTo>
                    <a:pt x="2438400" y="1806214"/>
                  </a:lnTo>
                  <a:cubicBezTo>
                    <a:pt x="2438400" y="2005728"/>
                    <a:pt x="2276662" y="2167466"/>
                    <a:pt x="2077148" y="2167466"/>
                  </a:cubicBezTo>
                  <a:lnTo>
                    <a:pt x="361252" y="2167466"/>
                  </a:lnTo>
                  <a:cubicBezTo>
                    <a:pt x="161738" y="2167466"/>
                    <a:pt x="0" y="2005728"/>
                    <a:pt x="0" y="1806214"/>
                  </a:cubicBezTo>
                  <a:lnTo>
                    <a:pt x="0" y="3612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147" tIns="159147" rIns="159147" bIns="159147" numCol="1" spcCol="1270" anchor="ctr" anchorCtr="0">
              <a:noAutofit/>
            </a:bodyPr>
            <a:lstStyle/>
            <a:p>
              <a:pPr lvl="0" algn="ctr" defTabSz="622300">
                <a:lnSpc>
                  <a:spcPct val="90000"/>
                </a:lnSpc>
                <a:spcBef>
                  <a:spcPct val="0"/>
                </a:spcBef>
                <a:spcAft>
                  <a:spcPct val="35000"/>
                </a:spcAft>
              </a:pPr>
              <a:r>
                <a:rPr lang="pt-BR" sz="1400" kern="1200" smtClean="0">
                  <a:solidFill>
                    <a:schemeClr val="tx1"/>
                  </a:solidFill>
                </a:rPr>
                <a:t>BENS E SERVIÇOS</a:t>
              </a:r>
              <a:endParaRPr lang="pt-BR" sz="1400" kern="1200">
                <a:solidFill>
                  <a:schemeClr val="tx1"/>
                </a:solidFill>
              </a:endParaRPr>
            </a:p>
          </p:txBody>
        </p:sp>
      </p:grpSp>
    </p:spTree>
    <p:extLst>
      <p:ext uri="{BB962C8B-B14F-4D97-AF65-F5344CB8AC3E}">
        <p14:creationId xmlns:p14="http://schemas.microsoft.com/office/powerpoint/2010/main" val="997083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793869"/>
            <a:ext cx="10178322" cy="1492132"/>
          </a:xfrm>
        </p:spPr>
        <p:txBody>
          <a:bodyPr/>
          <a:lstStyle/>
          <a:p>
            <a:r>
              <a:rPr lang="pt-BR" dirty="0" smtClean="0"/>
              <a:t>ADMINISTRAÇÃO</a:t>
            </a:r>
            <a:endParaRPr lang="pt-BR" dirty="0"/>
          </a:p>
        </p:txBody>
      </p:sp>
      <p:sp>
        <p:nvSpPr>
          <p:cNvPr id="3" name="Espaço Reservado para Conteúdo 2"/>
          <p:cNvSpPr>
            <a:spLocks noGrp="1"/>
          </p:cNvSpPr>
          <p:nvPr>
            <p:ph idx="1"/>
          </p:nvPr>
        </p:nvSpPr>
        <p:spPr/>
        <p:txBody>
          <a:bodyPr>
            <a:normAutofit lnSpcReduction="10000"/>
          </a:bodyPr>
          <a:lstStyle/>
          <a:p>
            <a:r>
              <a:rPr lang="pt-BR" dirty="0"/>
              <a:t>Conduzir uma organização em direção a objetivos previamente definidos, para oferecer resultados concretos e alcançar sucesso e sustentabilidade ao longo do tempo.</a:t>
            </a:r>
          </a:p>
          <a:p>
            <a:r>
              <a:rPr lang="pt-BR" dirty="0" smtClean="0"/>
              <a:t>No passado, dois objetivos: produzir eficiência e eficácia</a:t>
            </a:r>
          </a:p>
          <a:p>
            <a:pPr marL="0" indent="0">
              <a:buNone/>
            </a:pPr>
            <a:r>
              <a:rPr lang="pt-BR" b="1" dirty="0" smtClean="0"/>
              <a:t>Eficiência </a:t>
            </a:r>
            <a:r>
              <a:rPr lang="pt-BR" b="1" dirty="0"/>
              <a:t>– fazer as coisas corretamente. </a:t>
            </a:r>
            <a:r>
              <a:rPr lang="pt-BR" b="1" dirty="0" smtClean="0"/>
              <a:t> Preocupação </a:t>
            </a:r>
            <a:r>
              <a:rPr lang="pt-BR" b="1" dirty="0"/>
              <a:t>com os meios, métodos e as</a:t>
            </a:r>
          </a:p>
          <a:p>
            <a:pPr marL="0" indent="0">
              <a:buNone/>
            </a:pPr>
            <a:r>
              <a:rPr lang="pt-BR" b="1" dirty="0"/>
              <a:t>maneiras de fazer as coisas</a:t>
            </a:r>
          </a:p>
          <a:p>
            <a:r>
              <a:rPr lang="pt-BR" b="1" dirty="0" smtClean="0"/>
              <a:t>Eficácia </a:t>
            </a:r>
            <a:r>
              <a:rPr lang="pt-BR" b="1" dirty="0"/>
              <a:t>– Fazer as coisas corretamente e alcançar resultados.</a:t>
            </a:r>
          </a:p>
          <a:p>
            <a:pPr marL="0" indent="0">
              <a:buNone/>
            </a:pPr>
            <a:r>
              <a:rPr lang="pt-BR" b="1" dirty="0"/>
              <a:t>Preocupação com os fins, alcance de objetivos e busca de resultados</a:t>
            </a:r>
          </a:p>
          <a:p>
            <a:r>
              <a:rPr lang="pt-BR" b="1" dirty="0"/>
              <a:t>Excelência: Eficiência + eficácia</a:t>
            </a:r>
          </a:p>
          <a:p>
            <a:r>
              <a:rPr lang="pt-BR" dirty="0" smtClean="0"/>
              <a:t>Gerenciar pessoas e materiais para produzir resultados</a:t>
            </a:r>
            <a:endParaRPr lang="pt-BR" dirty="0"/>
          </a:p>
          <a:p>
            <a:endParaRPr lang="pt-BR" dirty="0"/>
          </a:p>
        </p:txBody>
      </p:sp>
    </p:spTree>
    <p:extLst>
      <p:ext uri="{BB962C8B-B14F-4D97-AF65-F5344CB8AC3E}">
        <p14:creationId xmlns:p14="http://schemas.microsoft.com/office/powerpoint/2010/main" val="28524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8133" y="258633"/>
            <a:ext cx="10396882" cy="1151965"/>
          </a:xfrm>
        </p:spPr>
        <p:txBody>
          <a:bodyPr/>
          <a:lstStyle/>
          <a:p>
            <a:r>
              <a:rPr lang="pt-BR" dirty="0" smtClean="0"/>
              <a:t>TEORIA GERAL DA ADMINISTRAÇÃO</a:t>
            </a:r>
            <a:endParaRPr lang="pt-BR" dirty="0"/>
          </a:p>
        </p:txBody>
      </p:sp>
      <p:sp>
        <p:nvSpPr>
          <p:cNvPr id="4" name="Elipse 3"/>
          <p:cNvSpPr/>
          <p:nvPr/>
        </p:nvSpPr>
        <p:spPr>
          <a:xfrm>
            <a:off x="6697427" y="4323009"/>
            <a:ext cx="2923504" cy="1429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TECNOLOGIA</a:t>
            </a:r>
            <a:endParaRPr lang="pt-BR" dirty="0"/>
          </a:p>
        </p:txBody>
      </p:sp>
      <p:sp>
        <p:nvSpPr>
          <p:cNvPr id="7" name="Elipse 6"/>
          <p:cNvSpPr/>
          <p:nvPr/>
        </p:nvSpPr>
        <p:spPr>
          <a:xfrm>
            <a:off x="2976299" y="4529070"/>
            <a:ext cx="2923504" cy="142955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pt-BR" dirty="0" smtClean="0"/>
              <a:t>AMBIENTE</a:t>
            </a:r>
            <a:endParaRPr lang="pt-BR" dirty="0"/>
          </a:p>
        </p:txBody>
      </p:sp>
      <p:sp>
        <p:nvSpPr>
          <p:cNvPr id="8" name="Elipse 7"/>
          <p:cNvSpPr/>
          <p:nvPr/>
        </p:nvSpPr>
        <p:spPr>
          <a:xfrm>
            <a:off x="638133" y="2735758"/>
            <a:ext cx="2923504" cy="1429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ESTRUTURA</a:t>
            </a:r>
            <a:endParaRPr lang="pt-BR" dirty="0"/>
          </a:p>
        </p:txBody>
      </p:sp>
      <p:sp>
        <p:nvSpPr>
          <p:cNvPr id="9" name="Elipse 8"/>
          <p:cNvSpPr/>
          <p:nvPr/>
        </p:nvSpPr>
        <p:spPr>
          <a:xfrm>
            <a:off x="8179727" y="2691752"/>
            <a:ext cx="2923504" cy="142955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PESSOAS</a:t>
            </a:r>
            <a:endParaRPr lang="pt-BR" dirty="0"/>
          </a:p>
        </p:txBody>
      </p:sp>
      <p:sp>
        <p:nvSpPr>
          <p:cNvPr id="10" name="Elipse 9"/>
          <p:cNvSpPr/>
          <p:nvPr/>
        </p:nvSpPr>
        <p:spPr>
          <a:xfrm>
            <a:off x="4048259" y="1601463"/>
            <a:ext cx="2923504" cy="142955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pt-BR" dirty="0" smtClean="0"/>
              <a:t>TAREFAS</a:t>
            </a:r>
            <a:endParaRPr lang="pt-BR" dirty="0"/>
          </a:p>
        </p:txBody>
      </p:sp>
      <p:sp>
        <p:nvSpPr>
          <p:cNvPr id="11" name="CaixaDeTexto 10"/>
          <p:cNvSpPr txBox="1"/>
          <p:nvPr/>
        </p:nvSpPr>
        <p:spPr>
          <a:xfrm>
            <a:off x="4418043" y="3406530"/>
            <a:ext cx="2920608" cy="646331"/>
          </a:xfrm>
          <a:prstGeom prst="rect">
            <a:avLst/>
          </a:prstGeom>
          <a:noFill/>
        </p:spPr>
        <p:txBody>
          <a:bodyPr wrap="none" rtlCol="0">
            <a:spAutoFit/>
          </a:bodyPr>
          <a:lstStyle/>
          <a:p>
            <a:r>
              <a:rPr lang="pt-BR" sz="3600" dirty="0" smtClean="0"/>
              <a:t>ORGANIZAÇÕES</a:t>
            </a:r>
            <a:endParaRPr lang="pt-BR" sz="3600" dirty="0"/>
          </a:p>
        </p:txBody>
      </p:sp>
      <p:cxnSp>
        <p:nvCxnSpPr>
          <p:cNvPr id="13" name="Conector de seta reta 12"/>
          <p:cNvCxnSpPr/>
          <p:nvPr/>
        </p:nvCxnSpPr>
        <p:spPr>
          <a:xfrm>
            <a:off x="7084452" y="2512547"/>
            <a:ext cx="1192913" cy="567839"/>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4" name="Conector de seta reta 13"/>
          <p:cNvCxnSpPr/>
          <p:nvPr/>
        </p:nvCxnSpPr>
        <p:spPr>
          <a:xfrm flipH="1">
            <a:off x="3970553" y="3020094"/>
            <a:ext cx="742888" cy="1508976"/>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7" name="Conector de seta reta 16"/>
          <p:cNvCxnSpPr/>
          <p:nvPr/>
        </p:nvCxnSpPr>
        <p:spPr>
          <a:xfrm flipH="1">
            <a:off x="2937446" y="2397173"/>
            <a:ext cx="1071960" cy="459346"/>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0" name="Conector de seta reta 19"/>
          <p:cNvCxnSpPr/>
          <p:nvPr/>
        </p:nvCxnSpPr>
        <p:spPr>
          <a:xfrm flipH="1" flipV="1">
            <a:off x="6697427" y="2911793"/>
            <a:ext cx="1322832" cy="1338049"/>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6" name="Conector de seta reta 25"/>
          <p:cNvCxnSpPr/>
          <p:nvPr/>
        </p:nvCxnSpPr>
        <p:spPr>
          <a:xfrm flipH="1" flipV="1">
            <a:off x="2727509" y="4222623"/>
            <a:ext cx="693160" cy="359442"/>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8" name="Conector de seta reta 27"/>
          <p:cNvCxnSpPr/>
          <p:nvPr/>
        </p:nvCxnSpPr>
        <p:spPr>
          <a:xfrm flipH="1">
            <a:off x="5704351" y="4790137"/>
            <a:ext cx="993076"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32" name="Conector de seta reta 31"/>
          <p:cNvCxnSpPr/>
          <p:nvPr/>
        </p:nvCxnSpPr>
        <p:spPr>
          <a:xfrm flipH="1">
            <a:off x="5043567" y="3783029"/>
            <a:ext cx="3233798" cy="764569"/>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35" name="Conector de seta reta 34"/>
          <p:cNvCxnSpPr/>
          <p:nvPr/>
        </p:nvCxnSpPr>
        <p:spPr>
          <a:xfrm flipH="1" flipV="1">
            <a:off x="3473426" y="3783029"/>
            <a:ext cx="3701979" cy="697732"/>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37" name="Conector de seta reta 36"/>
          <p:cNvCxnSpPr/>
          <p:nvPr/>
        </p:nvCxnSpPr>
        <p:spPr>
          <a:xfrm flipH="1">
            <a:off x="3561637" y="3238943"/>
            <a:ext cx="4597542" cy="42119"/>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40" name="Conector de seta reta 39"/>
          <p:cNvCxnSpPr/>
          <p:nvPr/>
        </p:nvCxnSpPr>
        <p:spPr>
          <a:xfrm flipH="1">
            <a:off x="9352941" y="4194474"/>
            <a:ext cx="535980" cy="387591"/>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294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176323"/>
            <a:ext cx="10178322" cy="1492132"/>
          </a:xfrm>
        </p:spPr>
        <p:txBody>
          <a:bodyPr/>
          <a:lstStyle/>
          <a:p>
            <a:r>
              <a:rPr lang="pt-BR" dirty="0" smtClean="0"/>
              <a:t>Abordagens da administração</a:t>
            </a:r>
            <a:endParaRPr lang="pt-BR" dirty="0"/>
          </a:p>
        </p:txBody>
      </p:sp>
      <p:sp>
        <p:nvSpPr>
          <p:cNvPr id="3" name="Espaço Reservado para Conteúdo 2"/>
          <p:cNvSpPr>
            <a:spLocks noGrp="1"/>
          </p:cNvSpPr>
          <p:nvPr>
            <p:ph idx="1"/>
          </p:nvPr>
        </p:nvSpPr>
        <p:spPr>
          <a:xfrm>
            <a:off x="1251678" y="906156"/>
            <a:ext cx="10178322" cy="1524597"/>
          </a:xfrm>
        </p:spPr>
        <p:txBody>
          <a:bodyPr/>
          <a:lstStyle/>
          <a:p>
            <a:r>
              <a:rPr lang="pt-BR" dirty="0" smtClean="0"/>
              <a:t>Revolução industrial: mecanização da indústria e agricultura, aplicação da fora motriz as maquinas da indústria (vapor), desenvolvimento do sistema fabril, aceleramento dos transportes e comunicações, tecnologia</a:t>
            </a:r>
          </a:p>
          <a:p>
            <a:r>
              <a:rPr lang="pt-BR" dirty="0" smtClean="0"/>
              <a:t>Era industrial clássica - teorias administrativas</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3904177014"/>
              </p:ext>
            </p:extLst>
          </p:nvPr>
        </p:nvGraphicFramePr>
        <p:xfrm>
          <a:off x="1506827" y="2430753"/>
          <a:ext cx="9787945" cy="4267200"/>
        </p:xfrm>
        <a:graphic>
          <a:graphicData uri="http://schemas.openxmlformats.org/drawingml/2006/table">
            <a:tbl>
              <a:tblPr firstRow="1" bandRow="1">
                <a:tableStyleId>{5C22544A-7EE6-4342-B048-85BDC9FD1C3A}</a:tableStyleId>
              </a:tblPr>
              <a:tblGrid>
                <a:gridCol w="5177308"/>
                <a:gridCol w="4610637"/>
              </a:tblGrid>
              <a:tr h="319271">
                <a:tc>
                  <a:txBody>
                    <a:bodyPr/>
                    <a:lstStyle/>
                    <a:p>
                      <a:r>
                        <a:rPr lang="pt-BR" sz="1600" dirty="0" smtClean="0"/>
                        <a:t>Era industrial</a:t>
                      </a:r>
                      <a:endParaRPr lang="pt-BR" sz="1600" dirty="0"/>
                    </a:p>
                  </a:txBody>
                  <a:tcPr/>
                </a:tc>
                <a:tc>
                  <a:txBody>
                    <a:bodyPr/>
                    <a:lstStyle/>
                    <a:p>
                      <a:r>
                        <a:rPr lang="pt-BR" sz="1600" dirty="0" smtClean="0"/>
                        <a:t>Era da informação</a:t>
                      </a:r>
                      <a:endParaRPr lang="pt-BR" sz="1600" dirty="0"/>
                    </a:p>
                  </a:txBody>
                  <a:tcPr/>
                </a:tc>
              </a:tr>
              <a:tr h="3192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dirty="0" smtClean="0"/>
                        <a:t>Fábrica</a:t>
                      </a:r>
                      <a:r>
                        <a:rPr lang="pt-BR" sz="1600" baseline="0" dirty="0" smtClean="0"/>
                        <a:t> – empresa física e tangível, </a:t>
                      </a:r>
                      <a:r>
                        <a:rPr lang="pt-BR" sz="1600" dirty="0" smtClean="0"/>
                        <a:t>empresa de cimento e concreto, máquinas e equipamentos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dirty="0" smtClean="0"/>
                        <a:t>Empresa virtual</a:t>
                      </a:r>
                      <a:r>
                        <a:rPr lang="pt-BR" sz="1600" baseline="0" dirty="0" smtClean="0"/>
                        <a:t> e em rede, e</a:t>
                      </a:r>
                      <a:r>
                        <a:rPr lang="pt-BR" sz="1600" dirty="0" smtClean="0"/>
                        <a:t>mpresa de bytes e </a:t>
                      </a:r>
                      <a:r>
                        <a:rPr lang="pt-BR" sz="1600" dirty="0" err="1" smtClean="0"/>
                        <a:t>bites</a:t>
                      </a:r>
                      <a:endParaRPr lang="pt-BR"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t-BR" sz="1600" dirty="0" smtClean="0"/>
                        <a:t>computadores e terminais</a:t>
                      </a:r>
                    </a:p>
                  </a:txBody>
                  <a:tcPr/>
                </a:tc>
              </a:tr>
              <a:tr h="319271">
                <a:tc>
                  <a:txBody>
                    <a:bodyPr/>
                    <a:lstStyle/>
                    <a:p>
                      <a:r>
                        <a:rPr lang="pt-BR" sz="1600" dirty="0" smtClean="0"/>
                        <a:t>Estabilidade e permanência</a:t>
                      </a:r>
                      <a:endParaRPr lang="pt-BR" sz="1600" dirty="0"/>
                    </a:p>
                  </a:txBody>
                  <a:tcPr/>
                </a:tc>
                <a:tc>
                  <a:txBody>
                    <a:bodyPr/>
                    <a:lstStyle/>
                    <a:p>
                      <a:r>
                        <a:rPr lang="pt-BR" sz="1600" dirty="0" smtClean="0"/>
                        <a:t>Mudança e instabilidade</a:t>
                      </a:r>
                    </a:p>
                  </a:txBody>
                  <a:tcPr/>
                </a:tc>
              </a:tr>
              <a:tr h="319271">
                <a:tc>
                  <a:txBody>
                    <a:bodyPr/>
                    <a:lstStyle/>
                    <a:p>
                      <a:r>
                        <a:rPr lang="pt-BR" sz="1600" dirty="0" smtClean="0"/>
                        <a:t>Manter o status quo</a:t>
                      </a:r>
                      <a:endParaRPr lang="pt-BR" sz="1600" dirty="0"/>
                    </a:p>
                  </a:txBody>
                  <a:tcPr/>
                </a:tc>
                <a:tc>
                  <a:txBody>
                    <a:bodyPr/>
                    <a:lstStyle/>
                    <a:p>
                      <a:r>
                        <a:rPr lang="pt-BR" sz="1600" dirty="0" smtClean="0"/>
                        <a:t>Mudar e inovar</a:t>
                      </a:r>
                      <a:endParaRPr lang="pt-BR" sz="1600" dirty="0"/>
                    </a:p>
                  </a:txBody>
                  <a:tcPr/>
                </a:tc>
              </a:tr>
              <a:tr h="319271">
                <a:tc>
                  <a:txBody>
                    <a:bodyPr/>
                    <a:lstStyle/>
                    <a:p>
                      <a:r>
                        <a:rPr lang="pt-BR" sz="1600" dirty="0" smtClean="0"/>
                        <a:t>Mão de obra braçal – trabalho muscular</a:t>
                      </a:r>
                      <a:endParaRPr lang="pt-BR" sz="1600" dirty="0"/>
                    </a:p>
                  </a:txBody>
                  <a:tcPr/>
                </a:tc>
                <a:tc>
                  <a:txBody>
                    <a:bodyPr/>
                    <a:lstStyle/>
                    <a:p>
                      <a:r>
                        <a:rPr lang="pt-BR" sz="1600" dirty="0" smtClean="0"/>
                        <a:t>Conhecimento – trabalho cerebral</a:t>
                      </a:r>
                      <a:endParaRPr lang="pt-BR" sz="1600" dirty="0"/>
                    </a:p>
                  </a:txBody>
                  <a:tcPr/>
                </a:tc>
              </a:tr>
              <a:tr h="319271">
                <a:tc>
                  <a:txBody>
                    <a:bodyPr/>
                    <a:lstStyle/>
                    <a:p>
                      <a:r>
                        <a:rPr lang="pt-BR" sz="1600" dirty="0" smtClean="0"/>
                        <a:t>Emprego único,</a:t>
                      </a:r>
                      <a:r>
                        <a:rPr lang="pt-BR" sz="1600" baseline="0" dirty="0" smtClean="0"/>
                        <a:t> tradicional e presencial</a:t>
                      </a:r>
                      <a:endParaRPr lang="pt-BR" sz="1600" dirty="0"/>
                    </a:p>
                  </a:txBody>
                  <a:tcPr/>
                </a:tc>
                <a:tc>
                  <a:txBody>
                    <a:bodyPr/>
                    <a:lstStyle/>
                    <a:p>
                      <a:r>
                        <a:rPr lang="pt-BR" sz="1600" dirty="0" smtClean="0"/>
                        <a:t>Atividade compartilhada, engajada e virtual</a:t>
                      </a:r>
                      <a:endParaRPr lang="pt-BR" sz="1600" dirty="0"/>
                    </a:p>
                  </a:txBody>
                  <a:tcPr/>
                </a:tc>
              </a:tr>
              <a:tr h="319271">
                <a:tc>
                  <a:txBody>
                    <a:bodyPr/>
                    <a:lstStyle/>
                    <a:p>
                      <a:r>
                        <a:rPr lang="pt-BR" sz="1600" dirty="0" smtClean="0"/>
                        <a:t>Trabalho individual, isolado e solitário</a:t>
                      </a:r>
                      <a:endParaRPr lang="pt-BR" sz="1600" dirty="0"/>
                    </a:p>
                  </a:txBody>
                  <a:tcPr/>
                </a:tc>
                <a:tc>
                  <a:txBody>
                    <a:bodyPr/>
                    <a:lstStyle/>
                    <a:p>
                      <a:r>
                        <a:rPr lang="pt-BR" sz="1600" dirty="0" smtClean="0"/>
                        <a:t>Trabalho em equipe,</a:t>
                      </a:r>
                      <a:r>
                        <a:rPr lang="pt-BR" sz="1600" baseline="0" dirty="0" smtClean="0"/>
                        <a:t> participativo e solidário</a:t>
                      </a:r>
                      <a:endParaRPr lang="pt-BR" sz="1600" dirty="0"/>
                    </a:p>
                  </a:txBody>
                  <a:tcPr/>
                </a:tc>
              </a:tr>
              <a:tr h="319271">
                <a:tc>
                  <a:txBody>
                    <a:bodyPr/>
                    <a:lstStyle/>
                    <a:p>
                      <a:r>
                        <a:rPr lang="pt-BR" sz="1600" dirty="0" smtClean="0"/>
                        <a:t>Gerencia tradicional</a:t>
                      </a:r>
                      <a:endParaRPr lang="pt-BR" sz="1600" dirty="0"/>
                    </a:p>
                  </a:txBody>
                  <a:tcPr/>
                </a:tc>
                <a:tc>
                  <a:txBody>
                    <a:bodyPr/>
                    <a:lstStyle/>
                    <a:p>
                      <a:r>
                        <a:rPr lang="pt-BR" sz="1600" dirty="0" smtClean="0"/>
                        <a:t>Liderança, </a:t>
                      </a:r>
                      <a:r>
                        <a:rPr lang="pt-BR" sz="1600" dirty="0" err="1" smtClean="0"/>
                        <a:t>coaching</a:t>
                      </a:r>
                      <a:r>
                        <a:rPr lang="pt-BR" sz="1600" dirty="0" smtClean="0"/>
                        <a:t>, </a:t>
                      </a:r>
                      <a:r>
                        <a:rPr lang="pt-BR" sz="1600" dirty="0" err="1" smtClean="0"/>
                        <a:t>mentoring</a:t>
                      </a:r>
                      <a:endParaRPr lang="pt-BR" sz="1600" dirty="0"/>
                    </a:p>
                  </a:txBody>
                  <a:tcPr/>
                </a:tc>
              </a:tr>
              <a:tr h="319271">
                <a:tc>
                  <a:txBody>
                    <a:bodyPr/>
                    <a:lstStyle/>
                    <a:p>
                      <a:r>
                        <a:rPr lang="pt-BR" sz="1600" dirty="0" smtClean="0"/>
                        <a:t>Impor ordens e comandos</a:t>
                      </a:r>
                      <a:endParaRPr lang="pt-BR" sz="1600" dirty="0"/>
                    </a:p>
                  </a:txBody>
                  <a:tcPr/>
                </a:tc>
                <a:tc>
                  <a:txBody>
                    <a:bodyPr/>
                    <a:lstStyle/>
                    <a:p>
                      <a:r>
                        <a:rPr lang="pt-BR" sz="1600" dirty="0" smtClean="0"/>
                        <a:t>Conquistar a colaboração</a:t>
                      </a:r>
                      <a:endParaRPr lang="pt-BR" sz="1600" dirty="0"/>
                    </a:p>
                  </a:txBody>
                  <a:tcPr/>
                </a:tc>
              </a:tr>
              <a:tr h="319271">
                <a:tc>
                  <a:txBody>
                    <a:bodyPr/>
                    <a:lstStyle/>
                    <a:p>
                      <a:r>
                        <a:rPr lang="pt-BR" sz="1600" dirty="0" smtClean="0"/>
                        <a:t>Obediência cega</a:t>
                      </a:r>
                      <a:r>
                        <a:rPr lang="pt-BR" sz="1600" baseline="0" dirty="0" smtClean="0"/>
                        <a:t> a regras e regulamentos</a:t>
                      </a:r>
                      <a:endParaRPr lang="pt-BR" sz="1600" dirty="0"/>
                    </a:p>
                  </a:txBody>
                  <a:tcPr/>
                </a:tc>
                <a:tc>
                  <a:txBody>
                    <a:bodyPr/>
                    <a:lstStyle/>
                    <a:p>
                      <a:r>
                        <a:rPr lang="pt-BR" sz="1600" dirty="0" smtClean="0"/>
                        <a:t>Empreendedorismo e </a:t>
                      </a:r>
                      <a:r>
                        <a:rPr lang="pt-BR" sz="1600" dirty="0" err="1" smtClean="0"/>
                        <a:t>intraempreendedorismo</a:t>
                      </a:r>
                      <a:endParaRPr lang="pt-BR" sz="1600" dirty="0"/>
                    </a:p>
                  </a:txBody>
                  <a:tcPr/>
                </a:tc>
              </a:tr>
              <a:tr h="319271">
                <a:tc>
                  <a:txBody>
                    <a:bodyPr/>
                    <a:lstStyle/>
                    <a:p>
                      <a:r>
                        <a:rPr lang="pt-BR" sz="1600" dirty="0" smtClean="0"/>
                        <a:t>Especialização e foco em uma única atividade</a:t>
                      </a:r>
                      <a:endParaRPr lang="pt-BR" sz="1600" dirty="0"/>
                    </a:p>
                  </a:txBody>
                  <a:tcPr/>
                </a:tc>
                <a:tc>
                  <a:txBody>
                    <a:bodyPr/>
                    <a:lstStyle/>
                    <a:p>
                      <a:r>
                        <a:rPr lang="pt-BR" sz="1600" dirty="0" smtClean="0"/>
                        <a:t>Flexibilidade, multifuncionalidade e polivalência</a:t>
                      </a:r>
                      <a:endParaRPr lang="pt-BR" sz="1600" dirty="0"/>
                    </a:p>
                  </a:txBody>
                  <a:tcPr/>
                </a:tc>
              </a:tr>
              <a:tr h="319271">
                <a:tc>
                  <a:txBody>
                    <a:bodyPr/>
                    <a:lstStyle/>
                    <a:p>
                      <a:r>
                        <a:rPr lang="pt-BR" sz="1600" dirty="0" smtClean="0"/>
                        <a:t>Capital financeiro </a:t>
                      </a:r>
                      <a:endParaRPr lang="pt-BR" sz="1600" dirty="0"/>
                    </a:p>
                  </a:txBody>
                  <a:tcPr/>
                </a:tc>
                <a:tc>
                  <a:txBody>
                    <a:bodyPr/>
                    <a:lstStyle/>
                    <a:p>
                      <a:r>
                        <a:rPr lang="pt-BR" sz="1600" dirty="0" smtClean="0"/>
                        <a:t>Capital intelectual</a:t>
                      </a:r>
                      <a:endParaRPr lang="pt-BR" sz="1600" dirty="0"/>
                    </a:p>
                  </a:txBody>
                  <a:tcPr/>
                </a:tc>
              </a:tr>
            </a:tbl>
          </a:graphicData>
        </a:graphic>
      </p:graphicFrame>
    </p:spTree>
    <p:extLst>
      <p:ext uri="{BB962C8B-B14F-4D97-AF65-F5344CB8AC3E}">
        <p14:creationId xmlns:p14="http://schemas.microsoft.com/office/powerpoint/2010/main" val="3381670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Prinicipios</a:t>
            </a:r>
            <a:r>
              <a:rPr lang="pt-BR" dirty="0" smtClean="0"/>
              <a:t> gerais da administração</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smtClean="0"/>
              <a:t>Divisão do trabalho e especialização</a:t>
            </a:r>
          </a:p>
          <a:p>
            <a:r>
              <a:rPr lang="pt-BR" dirty="0" smtClean="0"/>
              <a:t>Autoridade e responsabilidade</a:t>
            </a:r>
          </a:p>
          <a:p>
            <a:r>
              <a:rPr lang="pt-BR" dirty="0"/>
              <a:t>Hierarquia ou cadeia escalar</a:t>
            </a:r>
          </a:p>
          <a:p>
            <a:pPr lvl="1"/>
            <a:r>
              <a:rPr lang="pt-BR" dirty="0"/>
              <a:t>Direção: nível estratégico ou decisório</a:t>
            </a:r>
          </a:p>
          <a:p>
            <a:pPr lvl="1"/>
            <a:r>
              <a:rPr lang="pt-BR" dirty="0"/>
              <a:t>Gerencia: nível </a:t>
            </a:r>
            <a:r>
              <a:rPr lang="pt-BR" dirty="0" err="1"/>
              <a:t>tátio</a:t>
            </a:r>
            <a:r>
              <a:rPr lang="pt-BR" dirty="0"/>
              <a:t>, gerencial ou intermediário</a:t>
            </a:r>
          </a:p>
          <a:p>
            <a:pPr lvl="1"/>
            <a:r>
              <a:rPr lang="pt-BR" dirty="0"/>
              <a:t>Supervisão: nível operacional</a:t>
            </a:r>
          </a:p>
          <a:p>
            <a:pPr marL="457200" lvl="1" indent="0">
              <a:buNone/>
            </a:pPr>
            <a:r>
              <a:rPr lang="pt-BR" dirty="0"/>
              <a:t>Reengenharia: enxugamento dos níveis hierárquicos</a:t>
            </a:r>
          </a:p>
          <a:p>
            <a:r>
              <a:rPr lang="pt-BR" dirty="0" smtClean="0"/>
              <a:t>Unidade de comando e amplitude administrativa (relação de subordinados com chefia única e numero de subordinados por chefia)</a:t>
            </a:r>
          </a:p>
          <a:p>
            <a:pPr marL="457200" lvl="1" indent="0">
              <a:buNone/>
            </a:pPr>
            <a:r>
              <a:rPr lang="pt-BR" dirty="0" smtClean="0"/>
              <a:t>Definição: autoridade , responsabilidade e deveres definidos previamente e comunicadas a todos</a:t>
            </a:r>
          </a:p>
        </p:txBody>
      </p:sp>
    </p:spTree>
    <p:extLst>
      <p:ext uri="{BB962C8B-B14F-4D97-AF65-F5344CB8AC3E}">
        <p14:creationId xmlns:p14="http://schemas.microsoft.com/office/powerpoint/2010/main" val="210941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3118" y="106959"/>
            <a:ext cx="10396882" cy="1151965"/>
          </a:xfrm>
        </p:spPr>
        <p:txBody>
          <a:bodyPr>
            <a:normAutofit fontScale="90000"/>
          </a:bodyPr>
          <a:lstStyle/>
          <a:p>
            <a:r>
              <a:rPr lang="pt-BR" dirty="0" smtClean="0"/>
              <a:t>TEORIA DA Administração científica - taylorismo</a:t>
            </a:r>
            <a:endParaRPr lang="pt-BR" dirty="0"/>
          </a:p>
        </p:txBody>
      </p:sp>
      <p:sp>
        <p:nvSpPr>
          <p:cNvPr id="3" name="Espaço Reservado para Conteúdo 2"/>
          <p:cNvSpPr>
            <a:spLocks noGrp="1"/>
          </p:cNvSpPr>
          <p:nvPr>
            <p:ph idx="1"/>
          </p:nvPr>
        </p:nvSpPr>
        <p:spPr>
          <a:xfrm>
            <a:off x="1142398" y="1650736"/>
            <a:ext cx="10178322" cy="4762943"/>
          </a:xfrm>
        </p:spPr>
        <p:txBody>
          <a:bodyPr>
            <a:normAutofit lnSpcReduction="10000"/>
          </a:bodyPr>
          <a:lstStyle/>
          <a:p>
            <a:r>
              <a:rPr lang="pt-BR" sz="2400" b="1" dirty="0" smtClean="0"/>
              <a:t>Início do Século XX</a:t>
            </a:r>
          </a:p>
          <a:p>
            <a:r>
              <a:rPr lang="pt-BR" sz="2400" b="1" dirty="0" smtClean="0"/>
              <a:t>Frederik Taylor - 1903</a:t>
            </a:r>
          </a:p>
          <a:p>
            <a:r>
              <a:rPr lang="pt-BR" sz="2400" b="1" dirty="0" smtClean="0"/>
              <a:t>Ênfase nas TAREFAS</a:t>
            </a:r>
          </a:p>
          <a:p>
            <a:r>
              <a:rPr lang="pt-BR" sz="2400" b="1" dirty="0" smtClean="0"/>
              <a:t>Produtividade</a:t>
            </a:r>
          </a:p>
          <a:p>
            <a:r>
              <a:rPr lang="pt-BR" sz="2400" b="1" dirty="0" smtClean="0"/>
              <a:t>Especialização</a:t>
            </a:r>
          </a:p>
          <a:p>
            <a:r>
              <a:rPr lang="pt-BR" sz="2400" b="1" dirty="0" smtClean="0"/>
              <a:t>Tempos e movimentos</a:t>
            </a:r>
          </a:p>
          <a:p>
            <a:r>
              <a:rPr lang="pt-BR" sz="2400" b="1" dirty="0" smtClean="0"/>
              <a:t>Preocupa-se em aumentar a </a:t>
            </a:r>
          </a:p>
          <a:p>
            <a:pPr marL="0" indent="0">
              <a:buNone/>
            </a:pPr>
            <a:r>
              <a:rPr lang="pt-BR" sz="2400" b="1" dirty="0" smtClean="0"/>
              <a:t>eficiência da empresa por </a:t>
            </a:r>
          </a:p>
          <a:p>
            <a:pPr marL="0" indent="0">
              <a:buNone/>
            </a:pPr>
            <a:r>
              <a:rPr lang="pt-BR" sz="2400" b="1" dirty="0" smtClean="0"/>
              <a:t>meio da racionalização do trabalho</a:t>
            </a:r>
          </a:p>
          <a:p>
            <a:pPr marL="0" indent="0">
              <a:buNone/>
            </a:pPr>
            <a:r>
              <a:rPr lang="pt-BR" sz="2400" b="1" dirty="0" smtClean="0"/>
              <a:t>FORDISMO</a:t>
            </a:r>
          </a:p>
        </p:txBody>
      </p:sp>
      <p:graphicFrame>
        <p:nvGraphicFramePr>
          <p:cNvPr id="4" name="Diagrama 3"/>
          <p:cNvGraphicFramePr/>
          <p:nvPr>
            <p:extLst>
              <p:ext uri="{D42A27DB-BD31-4B8C-83A1-F6EECF244321}">
                <p14:modId xmlns:p14="http://schemas.microsoft.com/office/powerpoint/2010/main" val="3434628968"/>
              </p:ext>
            </p:extLst>
          </p:nvPr>
        </p:nvGraphicFramePr>
        <p:xfrm>
          <a:off x="6231559" y="1167919"/>
          <a:ext cx="6988935" cy="4391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p:cNvSpPr txBox="1"/>
          <p:nvPr/>
        </p:nvSpPr>
        <p:spPr>
          <a:xfrm>
            <a:off x="7916889" y="1781765"/>
            <a:ext cx="1327223" cy="338554"/>
          </a:xfrm>
          <a:prstGeom prst="rect">
            <a:avLst/>
          </a:prstGeom>
          <a:noFill/>
        </p:spPr>
        <p:txBody>
          <a:bodyPr wrap="none" rtlCol="0">
            <a:spAutoFit/>
          </a:bodyPr>
          <a:lstStyle/>
          <a:p>
            <a:r>
              <a:rPr lang="pt-BR" sz="1600" dirty="0" smtClean="0"/>
              <a:t>Remuneração</a:t>
            </a:r>
            <a:endParaRPr lang="pt-BR" sz="1600" dirty="0"/>
          </a:p>
        </p:txBody>
      </p:sp>
      <p:sp>
        <p:nvSpPr>
          <p:cNvPr id="6" name="CaixaDeTexto 5"/>
          <p:cNvSpPr txBox="1"/>
          <p:nvPr/>
        </p:nvSpPr>
        <p:spPr>
          <a:xfrm>
            <a:off x="7867004" y="4368026"/>
            <a:ext cx="1426994" cy="738664"/>
          </a:xfrm>
          <a:prstGeom prst="rect">
            <a:avLst/>
          </a:prstGeom>
          <a:noFill/>
        </p:spPr>
        <p:txBody>
          <a:bodyPr wrap="none" rtlCol="0">
            <a:spAutoFit/>
          </a:bodyPr>
          <a:lstStyle/>
          <a:p>
            <a:pPr algn="ctr"/>
            <a:r>
              <a:rPr lang="pt-BR" sz="1400" dirty="0" smtClean="0"/>
              <a:t>Padronização de </a:t>
            </a:r>
          </a:p>
          <a:p>
            <a:pPr algn="ctr"/>
            <a:r>
              <a:rPr lang="pt-BR" sz="1400" dirty="0" smtClean="0"/>
              <a:t>métodos </a:t>
            </a:r>
          </a:p>
          <a:p>
            <a:pPr algn="ctr"/>
            <a:r>
              <a:rPr lang="pt-BR" sz="1400" dirty="0" smtClean="0"/>
              <a:t>e equipamentos</a:t>
            </a:r>
            <a:endParaRPr lang="pt-BR" sz="1400" dirty="0"/>
          </a:p>
        </p:txBody>
      </p:sp>
    </p:spTree>
    <p:extLst>
      <p:ext uri="{BB962C8B-B14F-4D97-AF65-F5344CB8AC3E}">
        <p14:creationId xmlns:p14="http://schemas.microsoft.com/office/powerpoint/2010/main" val="1679499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0"/>
            <a:ext cx="10178322" cy="1492132"/>
          </a:xfrm>
        </p:spPr>
        <p:txBody>
          <a:bodyPr/>
          <a:lstStyle/>
          <a:p>
            <a:r>
              <a:rPr lang="pt-BR" dirty="0" smtClean="0"/>
              <a:t>PRINCIPIOS DA ADMINISTRAÇÃO DE TAYLOR</a:t>
            </a:r>
            <a:endParaRPr lang="pt-BR" dirty="0"/>
          </a:p>
        </p:txBody>
      </p:sp>
      <p:sp>
        <p:nvSpPr>
          <p:cNvPr id="3" name="Espaço Reservado para Conteúdo 2"/>
          <p:cNvSpPr>
            <a:spLocks noGrp="1"/>
          </p:cNvSpPr>
          <p:nvPr>
            <p:ph idx="1"/>
          </p:nvPr>
        </p:nvSpPr>
        <p:spPr>
          <a:xfrm>
            <a:off x="1251678" y="1516072"/>
            <a:ext cx="10178322" cy="5103669"/>
          </a:xfrm>
        </p:spPr>
        <p:txBody>
          <a:bodyPr>
            <a:noAutofit/>
          </a:bodyPr>
          <a:lstStyle/>
          <a:p>
            <a:r>
              <a:rPr lang="pt-BR" sz="1800" dirty="0" smtClean="0"/>
              <a:t>Princípio do planejamento: Substituir no trabalho o critério individual do operário, a improvisação e a atuação empírico prática pelos métodos baseados em procedimentos científicos. Substituir a improvisação pela ciência, por meio do planejamento do método.</a:t>
            </a:r>
          </a:p>
          <a:p>
            <a:r>
              <a:rPr lang="pt-BR" sz="1800" dirty="0" smtClean="0"/>
              <a:t>Princípio do preparo: </a:t>
            </a:r>
            <a:r>
              <a:rPr lang="pt-BR" sz="1800" dirty="0"/>
              <a:t>S</a:t>
            </a:r>
            <a:r>
              <a:rPr lang="pt-BR" sz="1800" dirty="0" smtClean="0"/>
              <a:t>elecionar cientificamente os trabalhadores de acordo com suas aptidões, </a:t>
            </a:r>
            <a:r>
              <a:rPr lang="pt-BR" sz="1800" dirty="0" err="1" smtClean="0"/>
              <a:t>prepra-los</a:t>
            </a:r>
            <a:r>
              <a:rPr lang="pt-BR" sz="1800" dirty="0" smtClean="0"/>
              <a:t> e treina-los para produzirem mais e melhor, de acordo com o método planejado. Além do preparo da mão de obra preparar também as máquinas e equipamentos de produção , bem como o arranjo físico e disposição racional das ferramentas e materiais.</a:t>
            </a:r>
          </a:p>
          <a:p>
            <a:r>
              <a:rPr lang="pt-BR" sz="1800" dirty="0" smtClean="0"/>
              <a:t>Principio da execução: Distribuir distintamente as atribuições e as responsabilidades, para que a execução do trabalho seja bem mais disciplinada.</a:t>
            </a:r>
          </a:p>
          <a:p>
            <a:r>
              <a:rPr lang="pt-BR" sz="1800" dirty="0" smtClean="0"/>
              <a:t>Principio do controle: Controlar o trabalho par se certificar de que o mesmo está sendo executado de acordo com as normas estabelecidas e segundo o plano previsto. A gerencia deve cooperar com os trabalhadores para que a execução seja a melhor possível. </a:t>
            </a:r>
          </a:p>
          <a:p>
            <a:r>
              <a:rPr lang="pt-BR" sz="1800" dirty="0" smtClean="0"/>
              <a:t>Principio da exceção: As ocorrências que se desenvolvem normalmente dentro dos padrões não devem chamar a atenção do gerente. Já as ocorrências excepcionais, que ocorrem fora dos padrões, é que devem atrair sua atenção para que ele possa, assim, corrigir os desvios e garantir a normalidade. </a:t>
            </a:r>
          </a:p>
          <a:p>
            <a:endParaRPr lang="pt-BR" sz="1800" dirty="0"/>
          </a:p>
        </p:txBody>
      </p:sp>
    </p:spTree>
    <p:extLst>
      <p:ext uri="{BB962C8B-B14F-4D97-AF65-F5344CB8AC3E}">
        <p14:creationId xmlns:p14="http://schemas.microsoft.com/office/powerpoint/2010/main" val="162203859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TM10001106[[fn=Selo]]</Template>
  <TotalTime>818</TotalTime>
  <Words>2431</Words>
  <Application>Microsoft Office PowerPoint</Application>
  <PresentationFormat>Widescreen</PresentationFormat>
  <Paragraphs>201</Paragraphs>
  <Slides>25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25</vt:i4>
      </vt:variant>
    </vt:vector>
  </HeadingPairs>
  <TitlesOfParts>
    <vt:vector size="29" baseType="lpstr">
      <vt:lpstr>Arial</vt:lpstr>
      <vt:lpstr>Gill Sans MT</vt:lpstr>
      <vt:lpstr>Impact</vt:lpstr>
      <vt:lpstr>Badge</vt:lpstr>
      <vt:lpstr>Gestão em saúde  Teorias da administração e das organizações</vt:lpstr>
      <vt:lpstr>referencias</vt:lpstr>
      <vt:lpstr>TEORIA DAS ORGANIZAÇÕES</vt:lpstr>
      <vt:lpstr>ADMINISTRAÇÃO</vt:lpstr>
      <vt:lpstr>TEORIA GERAL DA ADMINISTRAÇÃO</vt:lpstr>
      <vt:lpstr>Abordagens da administração</vt:lpstr>
      <vt:lpstr>Prinicipios gerais da administração</vt:lpstr>
      <vt:lpstr>TEORIA DA Administração científica - taylorismo</vt:lpstr>
      <vt:lpstr>PRINCIPIOS DA ADMINISTRAÇÃO DE TAYLOR</vt:lpstr>
      <vt:lpstr>TEORIA CLÁSSICA DA ADMINISTRAÇÃO</vt:lpstr>
      <vt:lpstr>O processo administrativo</vt:lpstr>
      <vt:lpstr>O PROCESSO ADMINISTRATIVO</vt:lpstr>
      <vt:lpstr>Década de 60 - toyotismo</vt:lpstr>
      <vt:lpstr>TEORIA DA QUALIDADE TOTAL</vt:lpstr>
      <vt:lpstr>FERRAMENTA 5 S</vt:lpstr>
      <vt:lpstr>1932 - TEORIA DAS RELAÇÕES HUMANAS</vt:lpstr>
      <vt:lpstr>teoria estruturalista</vt:lpstr>
      <vt:lpstr>Administração publica</vt:lpstr>
      <vt:lpstr>Teoria de sistemas </vt:lpstr>
      <vt:lpstr>GESTÃO ESTRATÉGICA</vt:lpstr>
      <vt:lpstr>5 ws e 2 hs.     swot</vt:lpstr>
      <vt:lpstr>GESTÃO DE PROJETOS</vt:lpstr>
      <vt:lpstr>Métodos ágeis</vt:lpstr>
      <vt:lpstr>Inovações em gestão</vt:lpstr>
      <vt:lpstr>E a gestão da saúde, pública e privada como se encontrA com essas teorias e inovações do campo da gestão?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Marilia Louvison Marilia</dc:creator>
  <cp:lastModifiedBy>Marília Cristina Prado Louvison</cp:lastModifiedBy>
  <cp:revision>38</cp:revision>
  <dcterms:created xsi:type="dcterms:W3CDTF">2019-08-13T23:09:43Z</dcterms:created>
  <dcterms:modified xsi:type="dcterms:W3CDTF">2019-08-14T16:58:24Z</dcterms:modified>
</cp:coreProperties>
</file>