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41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987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087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048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65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015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177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305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93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072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640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18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936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D632B-46E7-424E-AB02-D56923F09467}" type="datetimeFigureOut">
              <a:rPr lang="pt-BR" smtClean="0"/>
              <a:t>01/07/2020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8C88E-B7E0-4D53-9CAC-300BA32FA0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550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0.png"/><Relationship Id="rId7" Type="http://schemas.openxmlformats.org/officeDocument/2006/relationships/image" Target="../media/image27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0.png"/><Relationship Id="rId5" Type="http://schemas.openxmlformats.org/officeDocument/2006/relationships/image" Target="../media/image25.png"/><Relationship Id="rId10" Type="http://schemas.openxmlformats.org/officeDocument/2006/relationships/image" Target="../media/image9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7" Type="http://schemas.openxmlformats.org/officeDocument/2006/relationships/image" Target="../media/image5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7" Type="http://schemas.openxmlformats.org/officeDocument/2006/relationships/image" Target="../media/image61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10.pn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5">
            <a:extLst>
              <a:ext uri="{FF2B5EF4-FFF2-40B4-BE49-F238E27FC236}">
                <a16:creationId xmlns:a16="http://schemas.microsoft.com/office/drawing/2014/main" id="{0E0E4E1F-08EE-4310-A7DA-023E7664E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49275"/>
            <a:ext cx="2608262" cy="3698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pt-BR" altLang="pt-BR" b="1"/>
              <a:t>Referências Bibliográficas</a:t>
            </a:r>
          </a:p>
        </p:txBody>
      </p:sp>
      <p:pic>
        <p:nvPicPr>
          <p:cNvPr id="3076" name="Imagem 1">
            <a:extLst>
              <a:ext uri="{FF2B5EF4-FFF2-40B4-BE49-F238E27FC236}">
                <a16:creationId xmlns:a16="http://schemas.microsoft.com/office/drawing/2014/main" id="{E644F71A-637C-44C7-90B9-3236AD388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894" y="1271588"/>
            <a:ext cx="3006725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3">
            <a:extLst>
              <a:ext uri="{FF2B5EF4-FFF2-40B4-BE49-F238E27FC236}">
                <a16:creationId xmlns:a16="http://schemas.microsoft.com/office/drawing/2014/main" id="{FD73B36A-400C-428A-9BD0-B212891A0C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1362" y="5385593"/>
            <a:ext cx="16017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US" altLang="pt-BR" dirty="0"/>
              <a:t>Pearson, 2007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30C3FF1-67FC-4E6C-B19C-98E2C90B15D8}"/>
              </a:ext>
            </a:extLst>
          </p:cNvPr>
          <p:cNvSpPr txBox="1"/>
          <p:nvPr/>
        </p:nvSpPr>
        <p:spPr>
          <a:xfrm>
            <a:off x="5176007" y="2323750"/>
            <a:ext cx="22985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Capítulo 8 – Transistores Bipolares de Junção (TBJ)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>
            <a:extLst>
              <a:ext uri="{FF2B5EF4-FFF2-40B4-BE49-F238E27FC236}">
                <a16:creationId xmlns:a16="http://schemas.microsoft.com/office/drawing/2014/main" id="{3765F625-D814-4CD0-8185-B666F2C61A23}"/>
              </a:ext>
            </a:extLst>
          </p:cNvPr>
          <p:cNvSpPr txBox="1"/>
          <p:nvPr/>
        </p:nvSpPr>
        <p:spPr>
          <a:xfrm>
            <a:off x="466121" y="1122412"/>
            <a:ext cx="158918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Cálculo de </a:t>
            </a:r>
            <a:r>
              <a:rPr lang="pt-BR" b="1" dirty="0" err="1"/>
              <a:t>G</a:t>
            </a:r>
            <a:r>
              <a:rPr lang="pt-BR" b="1" baseline="-25000" dirty="0" err="1"/>
              <a:t>vs</a:t>
            </a:r>
            <a:endParaRPr lang="pt-BR" b="1" dirty="0"/>
          </a:p>
        </p:txBody>
      </p:sp>
      <p:sp>
        <p:nvSpPr>
          <p:cNvPr id="22" name="Chave Direita 21">
            <a:extLst>
              <a:ext uri="{FF2B5EF4-FFF2-40B4-BE49-F238E27FC236}">
                <a16:creationId xmlns:a16="http://schemas.microsoft.com/office/drawing/2014/main" id="{53434F9D-C588-4BA3-886C-03D3B624AE27}"/>
              </a:ext>
            </a:extLst>
          </p:cNvPr>
          <p:cNvSpPr/>
          <p:nvPr/>
        </p:nvSpPr>
        <p:spPr>
          <a:xfrm>
            <a:off x="2648406" y="2688964"/>
            <a:ext cx="243616" cy="1278985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897863D-8F86-4464-8570-E2E39C23149B}"/>
              </a:ext>
            </a:extLst>
          </p:cNvPr>
          <p:cNvSpPr txBox="1"/>
          <p:nvPr/>
        </p:nvSpPr>
        <p:spPr>
          <a:xfrm>
            <a:off x="392467" y="1639989"/>
            <a:ext cx="7973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O ganho total </a:t>
            </a:r>
            <a:r>
              <a:rPr lang="pt-BR" dirty="0" err="1"/>
              <a:t>G</a:t>
            </a:r>
            <a:r>
              <a:rPr lang="pt-BR" baseline="-25000" dirty="0" err="1"/>
              <a:t>vs</a:t>
            </a:r>
            <a:r>
              <a:rPr lang="pt-BR" baseline="-25000" dirty="0"/>
              <a:t> </a:t>
            </a:r>
            <a:r>
              <a:rPr lang="pt-BR" dirty="0"/>
              <a:t>(fonte até a carga) é obtido pelo produto dos ganhos: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8F3BD6BB-7F24-4BA0-A085-A3DE57D0CC7D}"/>
                  </a:ext>
                </a:extLst>
              </p:cNvPr>
              <p:cNvSpPr txBox="1"/>
              <p:nvPr/>
            </p:nvSpPr>
            <p:spPr>
              <a:xfrm>
                <a:off x="392467" y="3499404"/>
                <a:ext cx="2313134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v</m:t>
                        </m:r>
                      </m:sub>
                    </m:sSub>
                    <m:r>
                      <a:rPr lang="pt-BR" b="0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pt-BR" b="0" i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pt-BR" b="0" i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b="0" i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b="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e>
                    </m:d>
                    <m:r>
                      <a:rPr lang="pt-BR" b="0" i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</m:oMath>
                </a14:m>
                <a:r>
                  <a:rPr lang="pt-BR" b="0" i="0" dirty="0"/>
                  <a:t>)</a:t>
                </a:r>
              </a:p>
            </p:txBody>
          </p:sp>
        </mc:Choice>
        <mc:Fallback xmlns="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8F3BD6BB-7F24-4BA0-A085-A3DE57D0CC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67" y="3499404"/>
                <a:ext cx="2313134" cy="276999"/>
              </a:xfrm>
              <a:prstGeom prst="rect">
                <a:avLst/>
              </a:prstGeom>
              <a:blipFill>
                <a:blip r:embed="rId2"/>
                <a:stretch>
                  <a:fillRect l="-3421" t="-31111" r="-1579" b="-5111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166D1D8C-8C3E-4BE3-B988-EC0B184E07AB}"/>
              </a:ext>
            </a:extLst>
          </p:cNvPr>
          <p:cNvCxnSpPr>
            <a:cxnSpLocks/>
          </p:cNvCxnSpPr>
          <p:nvPr/>
        </p:nvCxnSpPr>
        <p:spPr>
          <a:xfrm flipV="1">
            <a:off x="3302961" y="3328455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856E32F7-32CB-4C07-A038-8F1A4495316D}"/>
                  </a:ext>
                </a:extLst>
              </p:cNvPr>
              <p:cNvSpPr txBox="1"/>
              <p:nvPr/>
            </p:nvSpPr>
            <p:spPr>
              <a:xfrm>
                <a:off x="3851124" y="2453217"/>
                <a:ext cx="3226140" cy="470322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𝐯</m:t>
                        </m:r>
                        <m:r>
                          <a:rPr lang="pt-BR" b="1" i="0" smtClean="0">
                            <a:latin typeface="Cambria Math" panose="02040503050406030204" pitchFamily="18" charset="0"/>
                          </a:rPr>
                          <m:t>𝐬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𝐑</m:t>
                                </m:r>
                              </m:e>
                              <m:sub>
                                <m:r>
                                  <a:rPr lang="pt-BR" b="1" i="0" smtClean="0">
                                    <a:latin typeface="Cambria Math" panose="02040503050406030204" pitchFamily="18" charset="0"/>
                                  </a:rPr>
                                  <m:t>𝐁</m:t>
                                </m:r>
                              </m:sub>
                            </m:sSub>
                            <m:r>
                              <a:rPr lang="pt-BR" b="1" i="0" smtClean="0">
                                <a:latin typeface="Cambria Math" panose="02040503050406030204" pitchFamily="18" charset="0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𝐫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pt-BR" i="0"/>
                                  <m:t>π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𝐑</m:t>
                                </m:r>
                              </m:e>
                              <m:sub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𝐁</m:t>
                                </m:r>
                              </m:sub>
                            </m:sSub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𝐫</m:t>
                                </m:r>
                              </m:e>
                              <m:sub>
                                <m:r>
                                  <m:rPr>
                                    <m:nor/>
                                  </m:rPr>
                                  <a:rPr lang="pt-BR" i="0"/>
                                  <m:t>π</m:t>
                                </m:r>
                              </m:sub>
                            </m:sSub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𝐑</m:t>
                                </m:r>
                              </m:e>
                              <m:sub>
                                <m:r>
                                  <a:rPr lang="pt-BR" b="1" i="0">
                                    <a:latin typeface="Cambria Math" panose="02040503050406030204" pitchFamily="18" charset="0"/>
                                  </a:rPr>
                                  <m:t>𝐬𝐢𝐠</m:t>
                                </m:r>
                              </m:sub>
                            </m:sSub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𝐦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𝐫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𝐑</m:t>
                            </m:r>
                          </m:e>
                          <m:sub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</m:e>
                    </m:d>
                    <m:r>
                      <a:rPr lang="pt-BR" b="1" i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𝐋</m:t>
                        </m:r>
                      </m:sub>
                    </m:sSub>
                  </m:oMath>
                </a14:m>
                <a:r>
                  <a:rPr lang="pt-BR" i="0" dirty="0"/>
                  <a:t>)</a:t>
                </a:r>
              </a:p>
            </p:txBody>
          </p:sp>
        </mc:Choice>
        <mc:Fallback xmlns=""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856E32F7-32CB-4C07-A038-8F1A449531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124" y="2453217"/>
                <a:ext cx="3226140" cy="470322"/>
              </a:xfrm>
              <a:prstGeom prst="rect">
                <a:avLst/>
              </a:prstGeom>
              <a:blipFill>
                <a:blip r:embed="rId3"/>
                <a:stretch>
                  <a:fillRect l="-2647" t="-3846" r="-3781" b="-1282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Conector de Seta Reta 36">
            <a:extLst>
              <a:ext uri="{FF2B5EF4-FFF2-40B4-BE49-F238E27FC236}">
                <a16:creationId xmlns:a16="http://schemas.microsoft.com/office/drawing/2014/main" id="{3787C7E5-FBCA-4DE0-B03E-96C8F557AE8E}"/>
              </a:ext>
            </a:extLst>
          </p:cNvPr>
          <p:cNvCxnSpPr>
            <a:cxnSpLocks/>
          </p:cNvCxnSpPr>
          <p:nvPr/>
        </p:nvCxnSpPr>
        <p:spPr>
          <a:xfrm flipV="1">
            <a:off x="4999214" y="3309236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>
            <a:extLst>
              <a:ext uri="{FF2B5EF4-FFF2-40B4-BE49-F238E27FC236}">
                <a16:creationId xmlns:a16="http://schemas.microsoft.com/office/drawing/2014/main" id="{310A87F5-9074-4272-8869-AA17CA577698}"/>
              </a:ext>
            </a:extLst>
          </p:cNvPr>
          <p:cNvSpPr txBox="1"/>
          <p:nvPr/>
        </p:nvSpPr>
        <p:spPr>
          <a:xfrm>
            <a:off x="3746679" y="3085378"/>
            <a:ext cx="1167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 R</a:t>
            </a:r>
            <a:r>
              <a:rPr lang="pt-BR" baseline="-25000" dirty="0"/>
              <a:t>B</a:t>
            </a:r>
            <a:r>
              <a:rPr lang="pt-BR" dirty="0"/>
              <a:t> &gt;&gt;r</a:t>
            </a:r>
            <a:r>
              <a:rPr lang="pt-BR" baseline="-25000" dirty="0"/>
              <a:t>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aixaDeTexto 38">
                <a:extLst>
                  <a:ext uri="{FF2B5EF4-FFF2-40B4-BE49-F238E27FC236}">
                    <a16:creationId xmlns:a16="http://schemas.microsoft.com/office/drawing/2014/main" id="{06CBA38D-6B8A-41E6-8373-E3E31FA569C1}"/>
                  </a:ext>
                </a:extLst>
              </p:cNvPr>
              <p:cNvSpPr txBox="1"/>
              <p:nvPr/>
            </p:nvSpPr>
            <p:spPr>
              <a:xfrm>
                <a:off x="5581403" y="3000499"/>
                <a:ext cx="2044791" cy="6174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>
                              <a:latin typeface="Cambria Math" panose="02040503050406030204" pitchFamily="18" charset="0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sub>
                      </m:sSub>
                      <m:r>
                        <a:rPr lang="pt-BR" b="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 i="0"/>
                            <m:t>𝛽</m:t>
                          </m:r>
                          <m:r>
                            <a:rPr lang="pt-BR" b="0" i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a:rPr lang="pt-BR" b="0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pt-BR" b="0" i="0">
                              <a:latin typeface="Cambria Math" panose="02040503050406030204" pitchFamily="18" charset="0"/>
                            </a:rPr>
                            <m:t>|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pt-BR" b="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pt-BR" b="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b="0" i="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pt-BR" b="0" i="0">
                                      <a:latin typeface="Cambria Math" panose="02040503050406030204" pitchFamily="18" charset="0"/>
                                    </a:rPr>
                                    <m:t>C</m:t>
                                  </m:r>
                                </m:sub>
                              </m:sSub>
                            </m:e>
                          </m:d>
                          <m:r>
                            <a:rPr lang="pt-BR" b="0" i="0">
                              <a:latin typeface="Cambria Math" panose="02040503050406030204" pitchFamily="18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pt-BR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b="0" i="0" dirty="0"/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 i="0"/>
                                <m:t>π</m:t>
                              </m:r>
                            </m:sub>
                          </m:sSub>
                          <m:r>
                            <a:rPr lang="pt-BR" b="0" i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0">
                                  <a:latin typeface="Cambria Math" panose="02040503050406030204" pitchFamily="18" charset="0"/>
                                </a:rPr>
                                <m:t>𝐑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>
                                  <a:latin typeface="Cambria Math" panose="02040503050406030204" pitchFamily="18" charset="0"/>
                                </a:rPr>
                                <m:t>sig</m:t>
                              </m:r>
                            </m:sub>
                          </m:sSub>
                          <m:r>
                            <a:rPr lang="pt-BR" b="0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pt-BR" b="0" i="0" dirty="0"/>
              </a:p>
            </p:txBody>
          </p:sp>
        </mc:Choice>
        <mc:Fallback xmlns="">
          <p:sp>
            <p:nvSpPr>
              <p:cNvPr id="39" name="CaixaDeTexto 38">
                <a:extLst>
                  <a:ext uri="{FF2B5EF4-FFF2-40B4-BE49-F238E27FC236}">
                    <a16:creationId xmlns:a16="http://schemas.microsoft.com/office/drawing/2014/main" id="{06CBA38D-6B8A-41E6-8373-E3E31FA569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03" y="3000499"/>
                <a:ext cx="2044791" cy="6174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5E154722-B9F0-4647-94FB-083ABDEC069D}"/>
                  </a:ext>
                </a:extLst>
              </p:cNvPr>
              <p:cNvSpPr txBox="1"/>
              <p:nvPr/>
            </p:nvSpPr>
            <p:spPr>
              <a:xfrm>
                <a:off x="5464194" y="3617976"/>
                <a:ext cx="21179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pt-BR" b="1" dirty="0">
                    <a:solidFill>
                      <a:srgbClr val="FF0000"/>
                    </a:solidFill>
                  </a:rPr>
                  <a:t>(dependente de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b="1">
                        <a:solidFill>
                          <a:srgbClr val="FF0000"/>
                        </a:solidFill>
                      </a:rPr>
                      <m:t>𝛽</m:t>
                    </m:r>
                  </m:oMath>
                </a14:m>
                <a:r>
                  <a:rPr lang="pt-BR" b="1" dirty="0">
                    <a:solidFill>
                      <a:srgbClr val="FF0000"/>
                    </a:solidFill>
                  </a:rPr>
                  <a:t> !)</a:t>
                </a: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5E154722-B9F0-4647-94FB-083ABDEC0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4194" y="3617976"/>
                <a:ext cx="2117949" cy="369332"/>
              </a:xfrm>
              <a:prstGeom prst="rect">
                <a:avLst/>
              </a:prstGeom>
              <a:blipFill>
                <a:blip r:embed="rId5"/>
                <a:stretch>
                  <a:fillRect l="-1724" t="-10000" r="-1437" b="-25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CaixaDeTexto 40">
            <a:extLst>
              <a:ext uri="{FF2B5EF4-FFF2-40B4-BE49-F238E27FC236}">
                <a16:creationId xmlns:a16="http://schemas.microsoft.com/office/drawing/2014/main" id="{5894F15A-1A88-4AF3-A0BE-A916175BFD86}"/>
              </a:ext>
            </a:extLst>
          </p:cNvPr>
          <p:cNvSpPr txBox="1"/>
          <p:nvPr/>
        </p:nvSpPr>
        <p:spPr>
          <a:xfrm>
            <a:off x="3773909" y="3987308"/>
            <a:ext cx="1215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se </a:t>
            </a:r>
            <a:r>
              <a:rPr lang="pt-BR" dirty="0" err="1"/>
              <a:t>R</a:t>
            </a:r>
            <a:r>
              <a:rPr lang="pt-BR" baseline="-25000" dirty="0" err="1"/>
              <a:t>sig</a:t>
            </a:r>
            <a:r>
              <a:rPr lang="pt-BR" dirty="0"/>
              <a:t> &lt;&lt;r</a:t>
            </a:r>
            <a:r>
              <a:rPr lang="pt-BR" baseline="-25000" dirty="0"/>
              <a:t>π</a:t>
            </a:r>
          </a:p>
        </p:txBody>
      </p:sp>
      <p:cxnSp>
        <p:nvCxnSpPr>
          <p:cNvPr id="42" name="Conector de Seta Reta 41">
            <a:extLst>
              <a:ext uri="{FF2B5EF4-FFF2-40B4-BE49-F238E27FC236}">
                <a16:creationId xmlns:a16="http://schemas.microsoft.com/office/drawing/2014/main" id="{9D4A7790-909D-4235-8BE5-77BB28C441E5}"/>
              </a:ext>
            </a:extLst>
          </p:cNvPr>
          <p:cNvCxnSpPr>
            <a:cxnSpLocks/>
          </p:cNvCxnSpPr>
          <p:nvPr/>
        </p:nvCxnSpPr>
        <p:spPr>
          <a:xfrm flipV="1">
            <a:off x="5048170" y="4174360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CaixaDeTexto 50">
                <a:extLst>
                  <a:ext uri="{FF2B5EF4-FFF2-40B4-BE49-F238E27FC236}">
                    <a16:creationId xmlns:a16="http://schemas.microsoft.com/office/drawing/2014/main" id="{244AF733-5F70-4E07-BF13-FC6E6B08B620}"/>
                  </a:ext>
                </a:extLst>
              </p:cNvPr>
              <p:cNvSpPr txBox="1"/>
              <p:nvPr/>
            </p:nvSpPr>
            <p:spPr>
              <a:xfrm>
                <a:off x="5581403" y="4031855"/>
                <a:ext cx="2277611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v</m:t>
                        </m:r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s</m:t>
                        </m:r>
                      </m:sub>
                    </m:sSub>
                    <m:r>
                      <m:rPr>
                        <m:nor/>
                      </m:rPr>
                      <a:rPr lang="pt-BR"/>
                      <m:t>≈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m</m:t>
                        </m:r>
                      </m:sub>
                    </m:sSub>
                    <m:r>
                      <a:rPr lang="pt-BR" b="0" i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a:rPr lang="pt-BR" b="0" i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b="0" i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b="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0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b="0" i="0">
                                <a:latin typeface="Cambria Math" panose="02040503050406030204" pitchFamily="18" charset="0"/>
                              </a:rPr>
                              <m:t>C</m:t>
                            </m:r>
                          </m:sub>
                        </m:sSub>
                      </m:e>
                    </m:d>
                    <m:r>
                      <a:rPr lang="pt-BR" b="0" i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R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>
                            <a:latin typeface="Cambria Math" panose="02040503050406030204" pitchFamily="18" charset="0"/>
                          </a:rPr>
                          <m:t>L</m:t>
                        </m:r>
                      </m:sub>
                    </m:sSub>
                  </m:oMath>
                </a14:m>
                <a:r>
                  <a:rPr lang="pt-BR" b="0" i="0" dirty="0"/>
                  <a:t>)</a:t>
                </a:r>
              </a:p>
            </p:txBody>
          </p:sp>
        </mc:Choice>
        <mc:Fallback xmlns="">
          <p:sp>
            <p:nvSpPr>
              <p:cNvPr id="51" name="CaixaDeTexto 50">
                <a:extLst>
                  <a:ext uri="{FF2B5EF4-FFF2-40B4-BE49-F238E27FC236}">
                    <a16:creationId xmlns:a16="http://schemas.microsoft.com/office/drawing/2014/main" id="{244AF733-5F70-4E07-BF13-FC6E6B08B6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1403" y="4031855"/>
                <a:ext cx="2277611" cy="276999"/>
              </a:xfrm>
              <a:prstGeom prst="rect">
                <a:avLst/>
              </a:prstGeom>
              <a:blipFill>
                <a:blip r:embed="rId6"/>
                <a:stretch>
                  <a:fillRect l="-3753" t="-30435" r="-5362" b="-478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CaixaDeTexto 51">
            <a:extLst>
              <a:ext uri="{FF2B5EF4-FFF2-40B4-BE49-F238E27FC236}">
                <a16:creationId xmlns:a16="http://schemas.microsoft.com/office/drawing/2014/main" id="{E42EF457-7A2A-4C62-AFB1-48A4A5B373FE}"/>
              </a:ext>
            </a:extLst>
          </p:cNvPr>
          <p:cNvSpPr txBox="1"/>
          <p:nvPr/>
        </p:nvSpPr>
        <p:spPr>
          <a:xfrm>
            <a:off x="516013" y="4738619"/>
            <a:ext cx="148939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Cálculo de </a:t>
            </a:r>
            <a:r>
              <a:rPr lang="pt-BR" b="1" dirty="0" err="1"/>
              <a:t>G</a:t>
            </a:r>
            <a:r>
              <a:rPr lang="pt-BR" b="1" baseline="-25000" dirty="0" err="1"/>
              <a:t>is</a:t>
            </a:r>
            <a:endParaRPr lang="pt-B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CaixaDeTexto 52">
                <a:extLst>
                  <a:ext uri="{FF2B5EF4-FFF2-40B4-BE49-F238E27FC236}">
                    <a16:creationId xmlns:a16="http://schemas.microsoft.com/office/drawing/2014/main" id="{07D01EF3-CC3C-4DEC-8493-FBCCC92B2BAC}"/>
                  </a:ext>
                </a:extLst>
              </p:cNvPr>
              <p:cNvSpPr txBox="1"/>
              <p:nvPr/>
            </p:nvSpPr>
            <p:spPr>
              <a:xfrm>
                <a:off x="5700293" y="5422543"/>
                <a:ext cx="135376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os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g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m</m:t>
                          </m:r>
                        </m:sub>
                      </m:sSub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/>
                            <m:t>π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3" name="CaixaDeTexto 52">
                <a:extLst>
                  <a:ext uri="{FF2B5EF4-FFF2-40B4-BE49-F238E27FC236}">
                    <a16:creationId xmlns:a16="http://schemas.microsoft.com/office/drawing/2014/main" id="{07D01EF3-CC3C-4DEC-8493-FBCCC92B2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293" y="5422543"/>
                <a:ext cx="1353769" cy="276999"/>
              </a:xfrm>
              <a:prstGeom prst="rect">
                <a:avLst/>
              </a:prstGeom>
              <a:blipFill>
                <a:blip r:embed="rId7"/>
                <a:stretch>
                  <a:fillRect l="-2703" r="-901" b="-2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CaixaDeTexto 53">
            <a:extLst>
              <a:ext uri="{FF2B5EF4-FFF2-40B4-BE49-F238E27FC236}">
                <a16:creationId xmlns:a16="http://schemas.microsoft.com/office/drawing/2014/main" id="{7889E613-393E-4D89-9FA0-9C8FD898CC0B}"/>
              </a:ext>
            </a:extLst>
          </p:cNvPr>
          <p:cNvSpPr txBox="1"/>
          <p:nvPr/>
        </p:nvSpPr>
        <p:spPr>
          <a:xfrm>
            <a:off x="310960" y="5376377"/>
            <a:ext cx="487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G</a:t>
            </a:r>
            <a:r>
              <a:rPr lang="pt-BR" baseline="-25000" dirty="0" err="1"/>
              <a:t>is</a:t>
            </a:r>
            <a:r>
              <a:rPr lang="pt-BR" dirty="0"/>
              <a:t> é o ganho de corrente se R</a:t>
            </a:r>
            <a:r>
              <a:rPr lang="pt-BR" baseline="-25000" dirty="0"/>
              <a:t>L</a:t>
            </a:r>
            <a:r>
              <a:rPr lang="pt-BR" dirty="0"/>
              <a:t> é curto-circuitada</a:t>
            </a:r>
            <a:endParaRPr lang="pt-BR" baseline="-25000" dirty="0"/>
          </a:p>
        </p:txBody>
      </p:sp>
      <p:cxnSp>
        <p:nvCxnSpPr>
          <p:cNvPr id="55" name="Conector de Seta Reta 54">
            <a:extLst>
              <a:ext uri="{FF2B5EF4-FFF2-40B4-BE49-F238E27FC236}">
                <a16:creationId xmlns:a16="http://schemas.microsoft.com/office/drawing/2014/main" id="{15FC0AFA-85D0-4CAF-88AB-C1AB296312D8}"/>
              </a:ext>
            </a:extLst>
          </p:cNvPr>
          <p:cNvCxnSpPr>
            <a:cxnSpLocks/>
          </p:cNvCxnSpPr>
          <p:nvPr/>
        </p:nvCxnSpPr>
        <p:spPr>
          <a:xfrm flipV="1">
            <a:off x="5216480" y="5587497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CaixaDeTexto 55">
                <a:extLst>
                  <a:ext uri="{FF2B5EF4-FFF2-40B4-BE49-F238E27FC236}">
                    <a16:creationId xmlns:a16="http://schemas.microsoft.com/office/drawing/2014/main" id="{2C7759D0-E3FC-4777-88A5-CFB005C56DBA}"/>
                  </a:ext>
                </a:extLst>
              </p:cNvPr>
              <p:cNvSpPr txBox="1"/>
              <p:nvPr/>
            </p:nvSpPr>
            <p:spPr>
              <a:xfrm>
                <a:off x="466121" y="5797122"/>
                <a:ext cx="1425390" cy="563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/>
                            <m:t>π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56" name="CaixaDeTexto 55">
                <a:extLst>
                  <a:ext uri="{FF2B5EF4-FFF2-40B4-BE49-F238E27FC236}">
                    <a16:creationId xmlns:a16="http://schemas.microsoft.com/office/drawing/2014/main" id="{2C7759D0-E3FC-4777-88A5-CFB005C56D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121" y="5797122"/>
                <a:ext cx="1425390" cy="563552"/>
              </a:xfrm>
              <a:prstGeom prst="rect">
                <a:avLst/>
              </a:prstGeom>
              <a:blipFill>
                <a:blip r:embed="rId8"/>
                <a:stretch>
                  <a:fillRect b="-10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Conector de Seta Reta 56">
            <a:extLst>
              <a:ext uri="{FF2B5EF4-FFF2-40B4-BE49-F238E27FC236}">
                <a16:creationId xmlns:a16="http://schemas.microsoft.com/office/drawing/2014/main" id="{CCCBD563-240F-499C-93D0-F98DCC396916}"/>
              </a:ext>
            </a:extLst>
          </p:cNvPr>
          <p:cNvCxnSpPr>
            <a:cxnSpLocks/>
          </p:cNvCxnSpPr>
          <p:nvPr/>
        </p:nvCxnSpPr>
        <p:spPr>
          <a:xfrm flipV="1">
            <a:off x="2055303" y="6075502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aixaDeTexto 57">
                <a:extLst>
                  <a:ext uri="{FF2B5EF4-FFF2-40B4-BE49-F238E27FC236}">
                    <a16:creationId xmlns:a16="http://schemas.microsoft.com/office/drawing/2014/main" id="{D171B9E1-F572-41A7-8B6C-F16048499C5F}"/>
                  </a:ext>
                </a:extLst>
              </p:cNvPr>
              <p:cNvSpPr txBox="1"/>
              <p:nvPr/>
            </p:nvSpPr>
            <p:spPr>
              <a:xfrm>
                <a:off x="2648406" y="5855922"/>
                <a:ext cx="2294282" cy="434991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0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b>
                        <m:r>
                          <m:rPr>
                            <m:nor/>
                          </m:rPr>
                          <a:rPr lang="pt-BR"/>
                          <m:t>i</m:t>
                        </m:r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𝒔</m:t>
                        </m:r>
                      </m:sub>
                    </m:sSub>
                    <m:r>
                      <a:rPr lang="pt-BR" b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pt-BR" b="1" i="1">
                                <a:latin typeface="Cambria Math" panose="02040503050406030204" pitchFamily="18" charset="0"/>
                              </a:rPr>
                              <m:t>𝒐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e>
                          <m:sub>
                            <m:r>
                              <a:rPr lang="pt-BR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den>
                    </m:f>
                    <m:r>
                      <a:rPr lang="pt-BR" b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r>
                      <a:rPr lang="pt-BR" b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𝐦</m:t>
                        </m:r>
                      </m:sub>
                    </m:sSub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pt-BR" b="1" i="1">
                            <a:latin typeface="Cambria Math" panose="02040503050406030204" pitchFamily="18" charset="0"/>
                          </a:rPr>
                          <m:t>𝒊𝒏</m:t>
                        </m:r>
                      </m:sub>
                    </m:sSub>
                  </m:oMath>
                </a14:m>
                <a:r>
                  <a:rPr lang="pt-BR" dirty="0"/>
                  <a:t>≈-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/>
                      <m:t>𝛽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58" name="CaixaDeTexto 57">
                <a:extLst>
                  <a:ext uri="{FF2B5EF4-FFF2-40B4-BE49-F238E27FC236}">
                    <a16:creationId xmlns:a16="http://schemas.microsoft.com/office/drawing/2014/main" id="{D171B9E1-F572-41A7-8B6C-F16048499C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8406" y="5855922"/>
                <a:ext cx="2294282" cy="434991"/>
              </a:xfrm>
              <a:prstGeom prst="rect">
                <a:avLst/>
              </a:prstGeom>
              <a:blipFill>
                <a:blip r:embed="rId9"/>
                <a:stretch>
                  <a:fillRect l="-3448" t="-5634" r="-3714" b="-1126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Imagem 22">
            <a:extLst>
              <a:ext uri="{FF2B5EF4-FFF2-40B4-BE49-F238E27FC236}">
                <a16:creationId xmlns:a16="http://schemas.microsoft.com/office/drawing/2014/main" id="{749543D3-F495-43C8-9CA1-7EBB38AA3A9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31576" y="189720"/>
            <a:ext cx="3880847" cy="12437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B8208F3C-88E5-4B7B-AFF7-BC11A86CDBEC}"/>
                  </a:ext>
                </a:extLst>
              </p:cNvPr>
              <p:cNvSpPr/>
              <p:nvPr/>
            </p:nvSpPr>
            <p:spPr>
              <a:xfrm>
                <a:off x="350448" y="2668254"/>
                <a:ext cx="1673215" cy="5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  <m:r>
                          <a:rPr lang="pt-BR" b="0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pt-BR"/>
                              <m:t>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  <m:r>
                          <a:rPr lang="pt-BR" b="0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pt-BR"/>
                              <m:t>π</m:t>
                            </m:r>
                          </m:sub>
                        </m:sSub>
                        <m:r>
                          <a:rPr lang="pt-BR" b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 b="0" i="1">
                                <a:latin typeface="Cambria Math" panose="02040503050406030204" pitchFamily="18" charset="0"/>
                              </a:rPr>
                              <m:t>sig</m:t>
                            </m:r>
                          </m:sub>
                        </m:sSub>
                        <m:r>
                          <a:rPr lang="pt-BR" b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Retângulo 2">
                <a:extLst>
                  <a:ext uri="{FF2B5EF4-FFF2-40B4-BE49-F238E27FC236}">
                    <a16:creationId xmlns:a16="http://schemas.microsoft.com/office/drawing/2014/main" id="{B8208F3C-88E5-4B7B-AFF7-BC11A86CDB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48" y="2668254"/>
                <a:ext cx="1673215" cy="561051"/>
              </a:xfrm>
              <a:prstGeom prst="rect">
                <a:avLst/>
              </a:prstGeom>
              <a:blipFill>
                <a:blip r:embed="rId11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721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 animBg="1"/>
      <p:bldP spid="39" grpId="0" animBg="1"/>
      <p:bldP spid="51" grpId="0" animBg="1"/>
      <p:bldP spid="52" grpId="0" animBg="1"/>
      <p:bldP spid="53" grpId="0"/>
      <p:bldP spid="54" grpId="0"/>
      <p:bldP spid="56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8DDC11F2-695D-4A68-A29F-7F5EDF473522}"/>
              </a:ext>
            </a:extLst>
          </p:cNvPr>
          <p:cNvSpPr txBox="1"/>
          <p:nvPr/>
        </p:nvSpPr>
        <p:spPr>
          <a:xfrm>
            <a:off x="4029283" y="1151482"/>
            <a:ext cx="10854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Resumo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941739F4-7667-4EDE-8B30-640F4DE3C2F0}"/>
                  </a:ext>
                </a:extLst>
              </p:cNvPr>
              <p:cNvSpPr txBox="1"/>
              <p:nvPr/>
            </p:nvSpPr>
            <p:spPr>
              <a:xfrm>
                <a:off x="5314875" y="2063379"/>
                <a:ext cx="27815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||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m:rPr>
                            <m:nor/>
                          </m:rPr>
                          <a:rPr lang="pt-BR"/>
                          <m:t>π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||</m:t>
                    </m:r>
                  </m:oMath>
                </a14:m>
                <a:r>
                  <a:rPr lang="pt-BR" dirty="0"/>
                  <a:t>(𝛽+1)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2" name="CaixaDeTexto 1">
                <a:extLst>
                  <a:ext uri="{FF2B5EF4-FFF2-40B4-BE49-F238E27FC236}">
                    <a16:creationId xmlns:a16="http://schemas.microsoft.com/office/drawing/2014/main" id="{941739F4-7667-4EDE-8B30-640F4DE3C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875" y="2063379"/>
                <a:ext cx="2781581" cy="276999"/>
              </a:xfrm>
              <a:prstGeom prst="rect">
                <a:avLst/>
              </a:prstGeom>
              <a:blipFill>
                <a:blip r:embed="rId2"/>
                <a:stretch>
                  <a:fillRect l="-1754" t="-32609" b="-5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Imagem 2">
            <a:extLst>
              <a:ext uri="{FF2B5EF4-FFF2-40B4-BE49-F238E27FC236}">
                <a16:creationId xmlns:a16="http://schemas.microsoft.com/office/drawing/2014/main" id="{C5A6C52D-9B88-49BD-9504-23226600A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2516" y="1908567"/>
            <a:ext cx="4792200" cy="38667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EC915A7B-D016-425F-9807-A9742A0B8DFF}"/>
                  </a:ext>
                </a:extLst>
              </p:cNvPr>
              <p:cNvSpPr txBox="1"/>
              <p:nvPr/>
            </p:nvSpPr>
            <p:spPr>
              <a:xfrm>
                <a:off x="5217180" y="3213823"/>
                <a:ext cx="237738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||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||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EC915A7B-D016-425F-9807-A9742A0B8D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180" y="3213823"/>
                <a:ext cx="2377388" cy="276999"/>
              </a:xfrm>
              <a:prstGeom prst="rect">
                <a:avLst/>
              </a:prstGeom>
              <a:blipFill>
                <a:blip r:embed="rId4"/>
                <a:stretch>
                  <a:fillRect t="-28261" r="-1795" b="-5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BE0F9BB6-2234-424B-B4BC-BE5333D343B9}"/>
                  </a:ext>
                </a:extLst>
              </p:cNvPr>
              <p:cNvSpPr txBox="1"/>
              <p:nvPr/>
            </p:nvSpPr>
            <p:spPr>
              <a:xfrm>
                <a:off x="5248615" y="2611958"/>
                <a:ext cx="157902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BE0F9BB6-2234-424B-B4BC-BE5333D34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615" y="2611958"/>
                <a:ext cx="1579029" cy="276999"/>
              </a:xfrm>
              <a:prstGeom prst="rect">
                <a:avLst/>
              </a:prstGeom>
              <a:blipFill>
                <a:blip r:embed="rId5"/>
                <a:stretch>
                  <a:fillRect t="-2174" b="-326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F77E5097-9AA7-4F63-9AF2-15621681D30C}"/>
                  </a:ext>
                </a:extLst>
              </p:cNvPr>
              <p:cNvSpPr txBox="1"/>
              <p:nvPr/>
            </p:nvSpPr>
            <p:spPr>
              <a:xfrm>
                <a:off x="5248615" y="3747052"/>
                <a:ext cx="3750365" cy="6043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𝑣𝑠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/>
                                <m:t>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/>
                                <m:t>π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𝑠𝑖𝑔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𝑂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m:rPr>
                          <m:nor/>
                        </m:rPr>
                        <a:rPr lang="pt-BR" dirty="0"/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F77E5097-9AA7-4F63-9AF2-15621681D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8615" y="3747052"/>
                <a:ext cx="3750365" cy="60439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19046A2D-E1C1-4D72-B129-4662EA7360CD}"/>
                  </a:ext>
                </a:extLst>
              </p:cNvPr>
              <p:cNvSpPr txBox="1"/>
              <p:nvPr/>
            </p:nvSpPr>
            <p:spPr>
              <a:xfrm>
                <a:off x="5466218" y="4531523"/>
                <a:ext cx="1982267" cy="62267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/>
                        <m:t>    </m:t>
                      </m:r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/>
                            <m:t>𝛽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𝑂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dirty="0"/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/>
                                <m:t>π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𝑠𝑖𝑔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19046A2D-E1C1-4D72-B129-4662EA736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218" y="4531523"/>
                <a:ext cx="1982267" cy="6226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DF70554F-A4D8-494A-816A-9B2B2F9991AC}"/>
                  </a:ext>
                </a:extLst>
              </p:cNvPr>
              <p:cNvSpPr txBox="1"/>
              <p:nvPr/>
            </p:nvSpPr>
            <p:spPr>
              <a:xfrm>
                <a:off x="5290962" y="5389655"/>
                <a:ext cx="19647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𝑖𝑠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m:rPr>
                          <m:nor/>
                        </m:rPr>
                        <a:rPr lang="pt-BR" b="0" i="0" smtClean="0"/>
                        <m:t>−</m:t>
                      </m:r>
                      <m:r>
                        <m:rPr>
                          <m:nor/>
                        </m:rPr>
                        <a:rPr lang="pt-BR"/>
                        <m:t>𝛽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DF70554F-A4D8-494A-816A-9B2B2F999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0962" y="5389655"/>
                <a:ext cx="1964784" cy="276999"/>
              </a:xfrm>
              <a:prstGeom prst="rect">
                <a:avLst/>
              </a:prstGeom>
              <a:blipFill>
                <a:blip r:embed="rId8"/>
                <a:stretch>
                  <a:fillRect l="-311" t="-2174" b="-3260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>
            <a:extLst>
              <a:ext uri="{FF2B5EF4-FFF2-40B4-BE49-F238E27FC236}">
                <a16:creationId xmlns:a16="http://schemas.microsoft.com/office/drawing/2014/main" id="{D10D1DAF-A0D2-4CE2-B6AD-44C83B54790B}"/>
              </a:ext>
            </a:extLst>
          </p:cNvPr>
          <p:cNvSpPr txBox="1"/>
          <p:nvPr/>
        </p:nvSpPr>
        <p:spPr>
          <a:xfrm>
            <a:off x="2838502" y="179067"/>
            <a:ext cx="388241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Emissor Comum com Polarização com Fonte de Corrente</a:t>
            </a:r>
          </a:p>
        </p:txBody>
      </p:sp>
    </p:spTree>
    <p:extLst>
      <p:ext uri="{BB962C8B-B14F-4D97-AF65-F5344CB8AC3E}">
        <p14:creationId xmlns:p14="http://schemas.microsoft.com/office/powerpoint/2010/main" val="3367132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51045" y="1029293"/>
            <a:ext cx="8241909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Amplificador TBJ Emissor Comum com Resistência de Emissor</a:t>
            </a:r>
          </a:p>
        </p:txBody>
      </p:sp>
    </p:spTree>
    <p:extLst>
      <p:ext uri="{BB962C8B-B14F-4D97-AF65-F5344CB8AC3E}">
        <p14:creationId xmlns:p14="http://schemas.microsoft.com/office/powerpoint/2010/main" val="42501668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80536" y="186298"/>
            <a:ext cx="818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</a:t>
            </a:r>
            <a:r>
              <a:rPr lang="pt-BR" b="1" dirty="0">
                <a:solidFill>
                  <a:srgbClr val="FF0000"/>
                </a:solidFill>
              </a:rPr>
              <a:t>configuração emissor comum com resistência de emissor </a:t>
            </a:r>
            <a:r>
              <a:rPr lang="pt-BR" dirty="0"/>
              <a:t>é mostrada na figura abaixo. A resposta AC utiliza o modelo T. 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46802052-BB57-4152-88DB-E52E6B178F05}"/>
              </a:ext>
            </a:extLst>
          </p:cNvPr>
          <p:cNvSpPr/>
          <p:nvPr/>
        </p:nvSpPr>
        <p:spPr>
          <a:xfrm>
            <a:off x="4355370" y="3712679"/>
            <a:ext cx="427839" cy="2960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74CF25-2BF7-4DCA-9373-4031058E4796}"/>
              </a:ext>
            </a:extLst>
          </p:cNvPr>
          <p:cNvSpPr txBox="1"/>
          <p:nvPr/>
        </p:nvSpPr>
        <p:spPr>
          <a:xfrm>
            <a:off x="1849772" y="6294150"/>
            <a:ext cx="5633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EC com resistência de emissor e modelo T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A5E2DA74-455B-4EA9-AA38-29C5F55F5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6383" y="974553"/>
            <a:ext cx="4076700" cy="2628900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411D1ECA-483E-427D-9219-649E9FEE4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1274" y="4008773"/>
            <a:ext cx="4191848" cy="217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4345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8DDC11F2-695D-4A68-A29F-7F5EDF473522}"/>
              </a:ext>
            </a:extLst>
          </p:cNvPr>
          <p:cNvSpPr txBox="1"/>
          <p:nvPr/>
        </p:nvSpPr>
        <p:spPr>
          <a:xfrm>
            <a:off x="4055857" y="1391853"/>
            <a:ext cx="10854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Resumo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E6620A4-32D5-44F4-BC2A-96D9D6BEAC8C}"/>
              </a:ext>
            </a:extLst>
          </p:cNvPr>
          <p:cNvSpPr txBox="1"/>
          <p:nvPr/>
        </p:nvSpPr>
        <p:spPr>
          <a:xfrm>
            <a:off x="5141290" y="2159935"/>
            <a:ext cx="3320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Desprezando </a:t>
            </a:r>
            <a:r>
              <a:rPr lang="pt-BR" dirty="0" err="1"/>
              <a:t>r</a:t>
            </a:r>
            <a:r>
              <a:rPr lang="pt-BR" baseline="-25000" dirty="0" err="1"/>
              <a:t>o</a:t>
            </a:r>
            <a:r>
              <a:rPr lang="pt-BR" dirty="0"/>
              <a:t> , mostra-se que: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E274747-3EA4-425B-ADD1-B19107594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1576" y="2306503"/>
            <a:ext cx="4310444" cy="395546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416575ED-5148-4E96-B6C8-3C0A9D180DE6}"/>
                  </a:ext>
                </a:extLst>
              </p:cNvPr>
              <p:cNvSpPr txBox="1"/>
              <p:nvPr/>
            </p:nvSpPr>
            <p:spPr>
              <a:xfrm>
                <a:off x="5141290" y="2712735"/>
                <a:ext cx="2781581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||(</m:t>
                    </m:r>
                    <m:r>
                      <m:rPr>
                        <m:nor/>
                      </m:rPr>
                      <a:rPr lang="pt-BR"/>
                      <m:t>𝛽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+1)(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pt-BR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416575ED-5148-4E96-B6C8-3C0A9D180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290" y="2712735"/>
                <a:ext cx="2781581" cy="276999"/>
              </a:xfrm>
              <a:prstGeom prst="rect">
                <a:avLst/>
              </a:prstGeom>
              <a:blipFill>
                <a:blip r:embed="rId3"/>
                <a:stretch>
                  <a:fillRect t="-28889" r="-438" b="-53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B5F01FCA-9B13-4CBB-A61D-761982A6413D}"/>
                  </a:ext>
                </a:extLst>
              </p:cNvPr>
              <p:cNvSpPr txBox="1"/>
              <p:nvPr/>
            </p:nvSpPr>
            <p:spPr>
              <a:xfrm>
                <a:off x="5141290" y="3644398"/>
                <a:ext cx="2116984" cy="5743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/>
                            <m:t>α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dirty="0"/>
                            <m:t>+ 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B5F01FCA-9B13-4CBB-A61D-761982A641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290" y="3644398"/>
                <a:ext cx="2116984" cy="5743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D50D112C-21BE-4A9B-BF1F-B42B3C52A363}"/>
                  </a:ext>
                </a:extLst>
              </p:cNvPr>
              <p:cNvSpPr txBox="1"/>
              <p:nvPr/>
            </p:nvSpPr>
            <p:spPr>
              <a:xfrm>
                <a:off x="5239887" y="4913627"/>
                <a:ext cx="3099475" cy="60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b="0" i="0" smtClean="0"/>
                        <m:t>      </m:t>
                      </m:r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pt-BR"/>
                            <m:t>𝛽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𝑠𝑖𝑔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pt-BR"/>
                            <m:t>𝛽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+1)(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dirty="0"/>
                            <m:t>+ 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dirty="0"/>
                            <m:t>)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D50D112C-21BE-4A9B-BF1F-B42B3C52A3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887" y="4913627"/>
                <a:ext cx="3099475" cy="6060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818A7B8E-AFE1-4748-A015-14211BB6363B}"/>
                  </a:ext>
                </a:extLst>
              </p:cNvPr>
              <p:cNvSpPr txBox="1"/>
              <p:nvPr/>
            </p:nvSpPr>
            <p:spPr>
              <a:xfrm>
                <a:off x="6960605" y="3636062"/>
                <a:ext cx="1924531" cy="59105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pt-BR" smtClean="0"/>
                        <m:t>≈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818A7B8E-AFE1-4748-A015-14211BB63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0605" y="3636062"/>
                <a:ext cx="1924531" cy="591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DFB6CFD8-1310-447E-8644-B64771DA87F3}"/>
                  </a:ext>
                </a:extLst>
              </p:cNvPr>
              <p:cNvSpPr txBox="1"/>
              <p:nvPr/>
            </p:nvSpPr>
            <p:spPr>
              <a:xfrm>
                <a:off x="5239887" y="3221486"/>
                <a:ext cx="11796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3" name="CaixaDeTexto 12">
                <a:extLst>
                  <a:ext uri="{FF2B5EF4-FFF2-40B4-BE49-F238E27FC236}">
                    <a16:creationId xmlns:a16="http://schemas.microsoft.com/office/drawing/2014/main" id="{DFB6CFD8-1310-447E-8644-B64771DA8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887" y="3221486"/>
                <a:ext cx="1179662" cy="276999"/>
              </a:xfrm>
              <a:prstGeom prst="rect">
                <a:avLst/>
              </a:prstGeom>
              <a:blipFill>
                <a:blip r:embed="rId7"/>
                <a:stretch>
                  <a:fillRect l="-1554" b="-1521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70D36568-31C3-4C17-8E20-5BBD55AF96BA}"/>
                  </a:ext>
                </a:extLst>
              </p:cNvPr>
              <p:cNvSpPr txBox="1"/>
              <p:nvPr/>
            </p:nvSpPr>
            <p:spPr>
              <a:xfrm>
                <a:off x="5141290" y="5611744"/>
                <a:ext cx="1924531" cy="56900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/>
                                <m:t>π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pt-BR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5" name="CaixaDeTexto 14">
                <a:extLst>
                  <a:ext uri="{FF2B5EF4-FFF2-40B4-BE49-F238E27FC236}">
                    <a16:creationId xmlns:a16="http://schemas.microsoft.com/office/drawing/2014/main" id="{70D36568-31C3-4C17-8E20-5BBD55AF96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1290" y="5611744"/>
                <a:ext cx="1924531" cy="5690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aixaDeTexto 15">
            <a:extLst>
              <a:ext uri="{FF2B5EF4-FFF2-40B4-BE49-F238E27FC236}">
                <a16:creationId xmlns:a16="http://schemas.microsoft.com/office/drawing/2014/main" id="{92B444E4-5A1A-4275-8EF0-6B4C45A4B7CB}"/>
              </a:ext>
            </a:extLst>
          </p:cNvPr>
          <p:cNvSpPr txBox="1"/>
          <p:nvPr/>
        </p:nvSpPr>
        <p:spPr>
          <a:xfrm>
            <a:off x="2795999" y="255638"/>
            <a:ext cx="3882414" cy="9233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Emissor Comum com Resistência de Emissor e Polarização com Fonte de Corrente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BA0A96CC-20A6-4B3A-877A-8AA74333591E}"/>
                  </a:ext>
                </a:extLst>
              </p:cNvPr>
              <p:cNvSpPr txBox="1"/>
              <p:nvPr/>
            </p:nvSpPr>
            <p:spPr>
              <a:xfrm>
                <a:off x="5072281" y="4282240"/>
                <a:ext cx="3335585" cy="6060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𝑣𝑠</m:t>
                          </m:r>
                        </m:sub>
                      </m:sSub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𝑖𝑛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𝑠𝑖𝑔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𝐼𝑁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/>
                            <m:t>α</m:t>
                          </m:r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dirty="0"/>
                            <m:t>+ 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BA0A96CC-20A6-4B3A-877A-8AA743335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2281" y="4282240"/>
                <a:ext cx="3335585" cy="60600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have Esquerda 2">
            <a:extLst>
              <a:ext uri="{FF2B5EF4-FFF2-40B4-BE49-F238E27FC236}">
                <a16:creationId xmlns:a16="http://schemas.microsoft.com/office/drawing/2014/main" id="{6D0C30CF-14CA-4E13-B537-53102FF759EB}"/>
              </a:ext>
            </a:extLst>
          </p:cNvPr>
          <p:cNvSpPr/>
          <p:nvPr/>
        </p:nvSpPr>
        <p:spPr>
          <a:xfrm>
            <a:off x="5045224" y="4348840"/>
            <a:ext cx="354764" cy="1186899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2965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1673442" y="1029293"/>
            <a:ext cx="5629335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Amplificador TBJ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 Base Comum</a:t>
            </a:r>
          </a:p>
        </p:txBody>
      </p:sp>
    </p:spTree>
    <p:extLst>
      <p:ext uri="{BB962C8B-B14F-4D97-AF65-F5344CB8AC3E}">
        <p14:creationId xmlns:p14="http://schemas.microsoft.com/office/powerpoint/2010/main" val="28957393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80536" y="186298"/>
            <a:ext cx="818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</a:t>
            </a:r>
            <a:r>
              <a:rPr lang="pt-BR" b="1" dirty="0">
                <a:solidFill>
                  <a:srgbClr val="FF0000"/>
                </a:solidFill>
              </a:rPr>
              <a:t>configuração base comum com resistência de emissor </a:t>
            </a:r>
            <a:r>
              <a:rPr lang="pt-BR" dirty="0"/>
              <a:t>é mostrada na figura abaixo. A resposta AC utiliza o modelo T. 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46802052-BB57-4152-88DB-E52E6B178F05}"/>
              </a:ext>
            </a:extLst>
          </p:cNvPr>
          <p:cNvSpPr/>
          <p:nvPr/>
        </p:nvSpPr>
        <p:spPr>
          <a:xfrm>
            <a:off x="4355370" y="3712679"/>
            <a:ext cx="427839" cy="2960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74CF25-2BF7-4DCA-9373-4031058E4796}"/>
              </a:ext>
            </a:extLst>
          </p:cNvPr>
          <p:cNvSpPr txBox="1"/>
          <p:nvPr/>
        </p:nvSpPr>
        <p:spPr>
          <a:xfrm>
            <a:off x="2833597" y="6294150"/>
            <a:ext cx="349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BC com e modelo T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6B27531-6FFB-4560-A6E4-586C23992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2760" y="819055"/>
            <a:ext cx="2796886" cy="2658341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9F8D4F8D-9B56-4B69-9500-A8D15CF066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3940" y="4052517"/>
            <a:ext cx="2794526" cy="221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894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8DDC11F2-695D-4A68-A29F-7F5EDF473522}"/>
              </a:ext>
            </a:extLst>
          </p:cNvPr>
          <p:cNvSpPr txBox="1"/>
          <p:nvPr/>
        </p:nvSpPr>
        <p:spPr>
          <a:xfrm>
            <a:off x="4018030" y="1337015"/>
            <a:ext cx="10854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Resumo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E5A74E6B-64A0-4781-987D-0B3F99258C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743" y="2106929"/>
            <a:ext cx="4218242" cy="372265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97DB23AF-B53B-43C8-8908-DE97660F6888}"/>
                  </a:ext>
                </a:extLst>
              </p:cNvPr>
              <p:cNvSpPr txBox="1"/>
              <p:nvPr/>
            </p:nvSpPr>
            <p:spPr>
              <a:xfrm>
                <a:off x="5386134" y="2701333"/>
                <a:ext cx="974927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𝑖𝑛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97DB23AF-B53B-43C8-8908-DE97660F6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134" y="2701333"/>
                <a:ext cx="974927" cy="276999"/>
              </a:xfrm>
              <a:prstGeom prst="rect">
                <a:avLst/>
              </a:prstGeom>
              <a:blipFill>
                <a:blip r:embed="rId3"/>
                <a:stretch>
                  <a:fillRect b="-1739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FE30428-96C4-4D2D-A358-981666C639A3}"/>
                  </a:ext>
                </a:extLst>
              </p:cNvPr>
              <p:cNvSpPr txBox="1"/>
              <p:nvPr/>
            </p:nvSpPr>
            <p:spPr>
              <a:xfrm>
                <a:off x="5418471" y="3168480"/>
                <a:ext cx="1179662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5FE30428-96C4-4D2D-A358-981666C639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471" y="3168480"/>
                <a:ext cx="1179662" cy="276999"/>
              </a:xfrm>
              <a:prstGeom prst="rect">
                <a:avLst/>
              </a:prstGeom>
              <a:blipFill>
                <a:blip r:embed="rId4"/>
                <a:stretch>
                  <a:fillRect l="-1554" b="-1555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8EA4290C-A549-4614-874D-86917CB0AB5F}"/>
                  </a:ext>
                </a:extLst>
              </p:cNvPr>
              <p:cNvSpPr txBox="1"/>
              <p:nvPr/>
            </p:nvSpPr>
            <p:spPr>
              <a:xfrm>
                <a:off x="5394664" y="3635627"/>
                <a:ext cx="1924531" cy="2875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8EA4290C-A549-4614-874D-86917CB0AB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664" y="3635627"/>
                <a:ext cx="1924531" cy="287515"/>
              </a:xfrm>
              <a:prstGeom prst="rect">
                <a:avLst/>
              </a:prstGeom>
              <a:blipFill>
                <a:blip r:embed="rId5"/>
                <a:stretch>
                  <a:fillRect r="-316" b="-291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3E63D301-E6A7-47A2-8C53-BB2BA77EC913}"/>
                  </a:ext>
                </a:extLst>
              </p:cNvPr>
              <p:cNvSpPr txBox="1"/>
              <p:nvPr/>
            </p:nvSpPr>
            <p:spPr>
              <a:xfrm>
                <a:off x="5394663" y="4137698"/>
                <a:ext cx="1924531" cy="6223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𝑣𝑠</m:t>
                          </m:r>
                        </m:sub>
                      </m:sSub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l-GR"/>
                            <m:t>α</m:t>
                          </m:r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sub>
                          </m:s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||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𝑠𝑖𝑔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pt-BR" dirty="0"/>
                            <m:t> </m:t>
                          </m:r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3E63D301-E6A7-47A2-8C53-BB2BA77EC9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663" y="4137698"/>
                <a:ext cx="1924531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8A0F4112-A306-4745-9002-FC9172C0C9F9}"/>
                  </a:ext>
                </a:extLst>
              </p:cNvPr>
              <p:cNvSpPr txBox="1"/>
              <p:nvPr/>
            </p:nvSpPr>
            <p:spPr>
              <a:xfrm>
                <a:off x="5431343" y="4974604"/>
                <a:ext cx="757509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𝑖𝑠</m:t>
                          </m:r>
                        </m:sub>
                      </m:sSub>
                      <m:r>
                        <m:rPr>
                          <m:nor/>
                        </m:rPr>
                        <a:rPr lang="pt-BR"/>
                        <m:t>≈</m:t>
                      </m:r>
                      <m:r>
                        <m:rPr>
                          <m:nor/>
                        </m:rPr>
                        <a:rPr lang="el-GR"/>
                        <m:t>α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2" name="CaixaDeTexto 11">
                <a:extLst>
                  <a:ext uri="{FF2B5EF4-FFF2-40B4-BE49-F238E27FC236}">
                    <a16:creationId xmlns:a16="http://schemas.microsoft.com/office/drawing/2014/main" id="{8A0F4112-A306-4745-9002-FC9172C0C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1343" y="4974604"/>
                <a:ext cx="757509" cy="276999"/>
              </a:xfrm>
              <a:prstGeom prst="rect">
                <a:avLst/>
              </a:prstGeom>
              <a:blipFill>
                <a:blip r:embed="rId7"/>
                <a:stretch>
                  <a:fillRect b="-2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aixaDeTexto 12">
            <a:extLst>
              <a:ext uri="{FF2B5EF4-FFF2-40B4-BE49-F238E27FC236}">
                <a16:creationId xmlns:a16="http://schemas.microsoft.com/office/drawing/2014/main" id="{5CC53390-ED44-4BA0-ADDA-3DE68418B213}"/>
              </a:ext>
            </a:extLst>
          </p:cNvPr>
          <p:cNvSpPr txBox="1"/>
          <p:nvPr/>
        </p:nvSpPr>
        <p:spPr>
          <a:xfrm>
            <a:off x="5359631" y="2106929"/>
            <a:ext cx="3212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Desprezando </a:t>
            </a:r>
            <a:r>
              <a:rPr lang="pt-BR" dirty="0" err="1"/>
              <a:t>r</a:t>
            </a:r>
            <a:r>
              <a:rPr lang="pt-BR" baseline="-25000" dirty="0" err="1"/>
              <a:t>o</a:t>
            </a:r>
            <a:r>
              <a:rPr lang="pt-BR" dirty="0"/>
              <a:t> , mostra-se que: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7E982B67-48C8-4BEA-A306-CF4C2003ACE9}"/>
              </a:ext>
            </a:extLst>
          </p:cNvPr>
          <p:cNvSpPr txBox="1"/>
          <p:nvPr/>
        </p:nvSpPr>
        <p:spPr>
          <a:xfrm>
            <a:off x="2715719" y="307830"/>
            <a:ext cx="388241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Base Comum com  Polarização com Fonte de Corrente</a:t>
            </a:r>
          </a:p>
        </p:txBody>
      </p:sp>
    </p:spTree>
    <p:extLst>
      <p:ext uri="{BB962C8B-B14F-4D97-AF65-F5344CB8AC3E}">
        <p14:creationId xmlns:p14="http://schemas.microsoft.com/office/powerpoint/2010/main" val="2963123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1446939" y="1004126"/>
            <a:ext cx="6480657" cy="258532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Amplificador TBJ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 Coletor Comum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(seguidor de emissor)</a:t>
            </a:r>
          </a:p>
        </p:txBody>
      </p:sp>
    </p:spTree>
    <p:extLst>
      <p:ext uri="{BB962C8B-B14F-4D97-AF65-F5344CB8AC3E}">
        <p14:creationId xmlns:p14="http://schemas.microsoft.com/office/powerpoint/2010/main" val="25904703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80536" y="186298"/>
            <a:ext cx="818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</a:t>
            </a:r>
            <a:r>
              <a:rPr lang="pt-BR" b="1" dirty="0">
                <a:solidFill>
                  <a:srgbClr val="FF0000"/>
                </a:solidFill>
              </a:rPr>
              <a:t>configuração coletor comum (seguidor de emissor) </a:t>
            </a:r>
            <a:r>
              <a:rPr lang="pt-BR" dirty="0"/>
              <a:t>é mostrada na figura abaixo. A resposta AC utiliza o modelo T. </a:t>
            </a:r>
          </a:p>
        </p:txBody>
      </p:sp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46802052-BB57-4152-88DB-E52E6B178F05}"/>
              </a:ext>
            </a:extLst>
          </p:cNvPr>
          <p:cNvSpPr/>
          <p:nvPr/>
        </p:nvSpPr>
        <p:spPr>
          <a:xfrm>
            <a:off x="4277283" y="2931824"/>
            <a:ext cx="427839" cy="2960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74CF25-2BF7-4DCA-9373-4031058E4796}"/>
              </a:ext>
            </a:extLst>
          </p:cNvPr>
          <p:cNvSpPr txBox="1"/>
          <p:nvPr/>
        </p:nvSpPr>
        <p:spPr>
          <a:xfrm>
            <a:off x="2751351" y="5634710"/>
            <a:ext cx="34977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CC com e modelo T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06C5FECC-3BB3-4B90-8891-35FCB67F3E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745" y="1038624"/>
            <a:ext cx="3841366" cy="1660789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721B4BB-085E-4305-A605-DE9046063E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1726" y="3429000"/>
            <a:ext cx="3607404" cy="2063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118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646159" y="911847"/>
            <a:ext cx="7701696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Polarização com Fonte de Corrente Constante</a:t>
            </a:r>
          </a:p>
        </p:txBody>
      </p:sp>
    </p:spTree>
    <p:extLst>
      <p:ext uri="{BB962C8B-B14F-4D97-AF65-F5344CB8AC3E}">
        <p14:creationId xmlns:p14="http://schemas.microsoft.com/office/powerpoint/2010/main" val="1082107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8DDC11F2-695D-4A68-A29F-7F5EDF473522}"/>
              </a:ext>
            </a:extLst>
          </p:cNvPr>
          <p:cNvSpPr txBox="1"/>
          <p:nvPr/>
        </p:nvSpPr>
        <p:spPr>
          <a:xfrm>
            <a:off x="3868138" y="1230998"/>
            <a:ext cx="108543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solidFill>
                  <a:schemeClr val="bg1"/>
                </a:solidFill>
              </a:rPr>
              <a:t>Resumo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E6620A4-32D5-44F4-BC2A-96D9D6BEAC8C}"/>
              </a:ext>
            </a:extLst>
          </p:cNvPr>
          <p:cNvSpPr txBox="1"/>
          <p:nvPr/>
        </p:nvSpPr>
        <p:spPr>
          <a:xfrm>
            <a:off x="5518534" y="1983396"/>
            <a:ext cx="19462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Mostra-se que: 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B616983-227A-40C7-AED4-06C739A7AC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715" y="2544940"/>
            <a:ext cx="4648053" cy="200955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53E8719E-ABA2-4D1C-A92F-092EA339AE69}"/>
                  </a:ext>
                </a:extLst>
              </p:cNvPr>
              <p:cNvSpPr txBox="1"/>
              <p:nvPr/>
            </p:nvSpPr>
            <p:spPr>
              <a:xfrm>
                <a:off x="5541042" y="2560083"/>
                <a:ext cx="306875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||(</m:t>
                      </m:r>
                      <m:r>
                        <m:rPr>
                          <m:nor/>
                        </m:rPr>
                        <a:rPr lang="pt-BR"/>
                        <m:t>𝛽</m:t>
                      </m:r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+1)</m:t>
                      </m:r>
                      <m:r>
                        <a:rPr lang="pt-BR" i="1" smtClean="0">
                          <a:latin typeface="Cambria Math" panose="02040503050406030204" pitchFamily="18" charset="0"/>
                        </a:rPr>
                        <m:t>[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53E8719E-ABA2-4D1C-A92F-092EA339A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042" y="2560083"/>
                <a:ext cx="3068753" cy="276999"/>
              </a:xfrm>
              <a:prstGeom prst="rect">
                <a:avLst/>
              </a:prstGeom>
              <a:blipFill>
                <a:blip r:embed="rId3"/>
                <a:stretch>
                  <a:fillRect l="-1590" t="-4444" r="-1193" b="-377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64549192-5B5E-493C-BBA4-0A934DAF0AED}"/>
                  </a:ext>
                </a:extLst>
              </p:cNvPr>
              <p:cNvSpPr txBox="1"/>
              <p:nvPr/>
            </p:nvSpPr>
            <p:spPr>
              <a:xfrm>
                <a:off x="5518534" y="3096199"/>
                <a:ext cx="2869479" cy="6163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𝑜𝑢𝑡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||</m:t>
                      </m:r>
                      <m:d>
                        <m:dPr>
                          <m:begChr m:val="["/>
                          <m:endChr m:val="]"/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pt-BR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m:rPr>
                              <m:nor/>
                            </m:rPr>
                            <a:rPr lang="pt-BR" dirty="0"/>
                            <m:t> </m:t>
                          </m:r>
                          <m:f>
                            <m:fPr>
                              <m:ctrlPr>
                                <a:rPr lang="pt-B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𝑠𝑖𝑔</m:t>
                                  </m:r>
                                </m:sub>
                              </m:sSub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||</m:t>
                              </m:r>
                              <m:sSub>
                                <m:sSubPr>
                                  <m:ctrlPr>
                                    <a:rPr lang="pt-B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b>
                                  <m:r>
                                    <a:rPr lang="pt-BR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pt-BR"/>
                                <m:t>𝛽</m:t>
                              </m:r>
                              <m:r>
                                <a:rPr lang="pt-BR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8" name="CaixaDeTexto 7">
                <a:extLst>
                  <a:ext uri="{FF2B5EF4-FFF2-40B4-BE49-F238E27FC236}">
                    <a16:creationId xmlns:a16="http://schemas.microsoft.com/office/drawing/2014/main" id="{64549192-5B5E-493C-BBA4-0A934DAF0A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534" y="3096199"/>
                <a:ext cx="2869479" cy="6163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33C52722-6ED8-4217-A201-C075C54F4A93}"/>
                  </a:ext>
                </a:extLst>
              </p:cNvPr>
              <p:cNvSpPr txBox="1"/>
              <p:nvPr/>
            </p:nvSpPr>
            <p:spPr>
              <a:xfrm>
                <a:off x="5478778" y="3981003"/>
                <a:ext cx="1781721" cy="4530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dirty="0"/>
                      <m:t> 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|</m:t>
                        </m:r>
                        <m:d>
                          <m:dPr>
                            <m:begChr m:val="|"/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𝐿</m:t>
                                </m:r>
                              </m:sub>
                            </m:sSub>
                          </m:e>
                        </m:d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den>
                    </m:f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9" name="CaixaDeTexto 8">
                <a:extLst>
                  <a:ext uri="{FF2B5EF4-FFF2-40B4-BE49-F238E27FC236}">
                    <a16:creationId xmlns:a16="http://schemas.microsoft.com/office/drawing/2014/main" id="{33C52722-6ED8-4217-A201-C075C54F4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8778" y="3981003"/>
                <a:ext cx="1781721" cy="453073"/>
              </a:xfrm>
              <a:prstGeom prst="rect">
                <a:avLst/>
              </a:prstGeom>
              <a:blipFill>
                <a:blip r:embed="rId5"/>
                <a:stretch>
                  <a:fillRect t="-2703" b="-1621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91163064-28BC-4CC2-9C33-0EBE038AD907}"/>
                  </a:ext>
                </a:extLst>
              </p:cNvPr>
              <p:cNvSpPr txBox="1"/>
              <p:nvPr/>
            </p:nvSpPr>
            <p:spPr>
              <a:xfrm>
                <a:off x="5541042" y="4702493"/>
                <a:ext cx="3068753" cy="6606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𝑣𝑠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dirty="0"/>
                      <m:t> 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𝑠𝑖𝑔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𝑠𝑖𝑔</m:t>
                                </m:r>
                              </m:sub>
                            </m:s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||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</m:num>
                          <m:den>
                            <m:r>
                              <m:rPr>
                                <m:nor/>
                              </m:rPr>
                              <a:rPr lang="pt-BR"/>
                              <m:t>𝛽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||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91163064-28BC-4CC2-9C33-0EBE038AD9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042" y="4702493"/>
                <a:ext cx="3068753" cy="660694"/>
              </a:xfrm>
              <a:prstGeom prst="rect">
                <a:avLst/>
              </a:prstGeom>
              <a:blipFill>
                <a:blip r:embed="rId6"/>
                <a:stretch>
                  <a:fillRect l="-2386" t="-1835" r="-2187" b="-1559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E63BD17C-F7F1-4025-ABC5-F3EA0C3B5FE2}"/>
                  </a:ext>
                </a:extLst>
              </p:cNvPr>
              <p:cNvSpPr txBox="1"/>
              <p:nvPr/>
            </p:nvSpPr>
            <p:spPr>
              <a:xfrm>
                <a:off x="5418718" y="5580009"/>
                <a:ext cx="107859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𝑖𝑠</m:t>
                        </m:r>
                      </m:sub>
                    </m:sSub>
                    <m:r>
                      <m:rPr>
                        <m:nor/>
                      </m:rPr>
                      <a:rPr lang="pt-BR"/>
                      <m:t>≈</m:t>
                    </m:r>
                    <m:r>
                      <m:rPr>
                        <m:nor/>
                      </m:rPr>
                      <a:rPr lang="pt-BR"/>
                      <m:t>𝛽</m:t>
                    </m:r>
                  </m:oMath>
                </a14:m>
                <a:r>
                  <a:rPr lang="pt-BR" dirty="0"/>
                  <a:t>+1</a:t>
                </a:r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E63BD17C-F7F1-4025-ABC5-F3EA0C3B5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8718" y="5580009"/>
                <a:ext cx="1078593" cy="276999"/>
              </a:xfrm>
              <a:prstGeom prst="rect">
                <a:avLst/>
              </a:prstGeom>
              <a:blipFill>
                <a:blip r:embed="rId7"/>
                <a:stretch>
                  <a:fillRect t="-28261" b="-5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>
            <a:extLst>
              <a:ext uri="{FF2B5EF4-FFF2-40B4-BE49-F238E27FC236}">
                <a16:creationId xmlns:a16="http://schemas.microsoft.com/office/drawing/2014/main" id="{413B5F83-3127-40AB-A687-3BFBF3140844}"/>
              </a:ext>
            </a:extLst>
          </p:cNvPr>
          <p:cNvSpPr txBox="1"/>
          <p:nvPr/>
        </p:nvSpPr>
        <p:spPr>
          <a:xfrm>
            <a:off x="2845707" y="189533"/>
            <a:ext cx="388241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Coletor Comum com  Polarização com Fonte de Corrente</a:t>
            </a:r>
          </a:p>
        </p:txBody>
      </p:sp>
    </p:spTree>
    <p:extLst>
      <p:ext uri="{BB962C8B-B14F-4D97-AF65-F5344CB8AC3E}">
        <p14:creationId xmlns:p14="http://schemas.microsoft.com/office/powerpoint/2010/main" val="89600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667458" y="291062"/>
            <a:ext cx="818292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O TBJ pode ser polarizado usando-se uma fonte de corrente como mostrada na figura. Esse circuito tem a vantagem de que a corrente de emissor é independente das variações de 𝛽 e R</a:t>
            </a:r>
            <a:r>
              <a:rPr lang="pt-BR" baseline="-25000" dirty="0"/>
              <a:t>B</a:t>
            </a:r>
            <a:r>
              <a:rPr lang="pt-BR" dirty="0"/>
              <a:t>. Logo R</a:t>
            </a:r>
            <a:r>
              <a:rPr lang="pt-BR" baseline="-25000" dirty="0"/>
              <a:t>B</a:t>
            </a:r>
            <a:r>
              <a:rPr lang="pt-BR" dirty="0"/>
              <a:t> pode ter um valor elevado permitindo o aumento da resistência de entrada na base sem afetar a estabilidade de polarização. 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96D3C542-1A37-492F-AFE7-0CB98086CC2B}"/>
              </a:ext>
            </a:extLst>
          </p:cNvPr>
          <p:cNvSpPr/>
          <p:nvPr/>
        </p:nvSpPr>
        <p:spPr>
          <a:xfrm>
            <a:off x="369043" y="381069"/>
            <a:ext cx="200297" cy="191588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AE2394BF-0706-49F2-A0EC-2B8001342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8663" y="1482494"/>
            <a:ext cx="1238035" cy="1946506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3AAAF4E9-9768-4761-9661-53EF97DE81B4}"/>
              </a:ext>
            </a:extLst>
          </p:cNvPr>
          <p:cNvSpPr txBox="1"/>
          <p:nvPr/>
        </p:nvSpPr>
        <p:spPr>
          <a:xfrm>
            <a:off x="687897" y="3489231"/>
            <a:ext cx="80870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Uma implementação simples da fonte de corrente é mostrada utilizando-se uma par de transistores casados Q</a:t>
            </a:r>
            <a:r>
              <a:rPr lang="pt-BR" baseline="-25000" dirty="0"/>
              <a:t>1</a:t>
            </a:r>
            <a:r>
              <a:rPr lang="pt-BR" dirty="0"/>
              <a:t> e Q</a:t>
            </a:r>
            <a:r>
              <a:rPr lang="pt-BR" baseline="-25000" dirty="0"/>
              <a:t>2</a:t>
            </a:r>
            <a:r>
              <a:rPr lang="pt-BR" dirty="0"/>
              <a:t> , com Q</a:t>
            </a:r>
            <a:r>
              <a:rPr lang="pt-BR" baseline="-25000" dirty="0"/>
              <a:t>1</a:t>
            </a:r>
            <a:r>
              <a:rPr lang="pt-BR" dirty="0"/>
              <a:t> tendo sua base e coletor curto-circuitados, comportando-se como diodos. Se Q</a:t>
            </a:r>
            <a:r>
              <a:rPr lang="pt-BR" baseline="-25000" dirty="0"/>
              <a:t>1</a:t>
            </a:r>
            <a:r>
              <a:rPr lang="pt-BR" dirty="0"/>
              <a:t> e Q</a:t>
            </a:r>
            <a:r>
              <a:rPr lang="pt-BR" baseline="-25000" dirty="0"/>
              <a:t>2</a:t>
            </a:r>
            <a:r>
              <a:rPr lang="pt-BR" dirty="0"/>
              <a:t> tiverem valores elevados de 𝛽 pode-se desprezar duas correntes de base.</a:t>
            </a:r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73C768AF-46BB-456D-9F0B-45A717E56C3B}"/>
              </a:ext>
            </a:extLst>
          </p:cNvPr>
          <p:cNvSpPr/>
          <p:nvPr/>
        </p:nvSpPr>
        <p:spPr>
          <a:xfrm>
            <a:off x="369043" y="3585025"/>
            <a:ext cx="200297" cy="191588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>
            <a:extLst>
              <a:ext uri="{FF2B5EF4-FFF2-40B4-BE49-F238E27FC236}">
                <a16:creationId xmlns:a16="http://schemas.microsoft.com/office/drawing/2014/main" id="{68237AA2-CB24-4066-9A03-D1118842CC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8701" y="4802503"/>
            <a:ext cx="1860632" cy="2032382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5B0ABE1E-85AC-4FEF-8B81-A68DC0F10B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2081" y="4749791"/>
            <a:ext cx="1238035" cy="1946506"/>
          </a:xfrm>
          <a:prstGeom prst="rect">
            <a:avLst/>
          </a:prstGeom>
        </p:spPr>
      </p:pic>
      <p:cxnSp>
        <p:nvCxnSpPr>
          <p:cNvPr id="23" name="Conector de Seta Reta 22">
            <a:extLst>
              <a:ext uri="{FF2B5EF4-FFF2-40B4-BE49-F238E27FC236}">
                <a16:creationId xmlns:a16="http://schemas.microsoft.com/office/drawing/2014/main" id="{AA06A09C-9E3E-4F63-A2D7-9073EC9A68EB}"/>
              </a:ext>
            </a:extLst>
          </p:cNvPr>
          <p:cNvCxnSpPr>
            <a:cxnSpLocks/>
          </p:cNvCxnSpPr>
          <p:nvPr/>
        </p:nvCxnSpPr>
        <p:spPr>
          <a:xfrm flipV="1">
            <a:off x="2268451" y="5723044"/>
            <a:ext cx="1344383" cy="4947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C7B535CE-A6C8-4D83-9500-469A51A6D6CC}"/>
                  </a:ext>
                </a:extLst>
              </p:cNvPr>
              <p:cNvSpPr txBox="1"/>
              <p:nvPr/>
            </p:nvSpPr>
            <p:spPr>
              <a:xfrm>
                <a:off x="5620335" y="4938440"/>
                <a:ext cx="2712987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REF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CC</m:t>
                              </m:r>
                            </m:sub>
                          </m:sSub>
                          <m:r>
                            <a:rPr lang="pt-BR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b="0" i="0" smtClean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pt-BR" b="0" i="0" smtClean="0">
                                      <a:latin typeface="Cambria Math" panose="02040503050406030204" pitchFamily="18" charset="0"/>
                                    </a:rPr>
                                    <m:t>EE</m:t>
                                  </m:r>
                                </m:sub>
                              </m:sSub>
                            </m:e>
                          </m:d>
                          <m:r>
                            <a:rPr lang="pt-BR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BE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C7B535CE-A6C8-4D83-9500-469A51A6D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0335" y="4938440"/>
                <a:ext cx="2712987" cy="535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428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51EED6A5-1E49-49B1-9CB6-181159C6258C}"/>
                  </a:ext>
                </a:extLst>
              </p:cNvPr>
              <p:cNvSpPr txBox="1"/>
              <p:nvPr/>
            </p:nvSpPr>
            <p:spPr>
              <a:xfrm>
                <a:off x="3858647" y="576746"/>
                <a:ext cx="2712987" cy="5357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REF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CC</m:t>
                              </m:r>
                            </m:sub>
                          </m:sSub>
                          <m:r>
                            <a:rPr lang="pt-BR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pt-B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pt-BR" b="0" i="0" smtClean="0">
                                      <a:latin typeface="Cambria Math" panose="02040503050406030204" pitchFamily="18" charset="0"/>
                                    </a:rPr>
                                    <m:t>V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pt-BR" b="0" i="0" smtClean="0">
                                      <a:latin typeface="Cambria Math" panose="02040503050406030204" pitchFamily="18" charset="0"/>
                                    </a:rPr>
                                    <m:t>EE</m:t>
                                  </m:r>
                                </m:sub>
                              </m:sSub>
                            </m:e>
                          </m:d>
                          <m:r>
                            <a:rPr lang="pt-BR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V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pt-BR" b="0" i="0" smtClean="0">
                                  <a:latin typeface="Cambria Math" panose="02040503050406030204" pitchFamily="18" charset="0"/>
                                </a:rPr>
                                <m:t>BE</m:t>
                              </m:r>
                            </m:sub>
                          </m:sSub>
                        </m:num>
                        <m:den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den>
                      </m:f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0" name="CaixaDeTexto 9">
                <a:extLst>
                  <a:ext uri="{FF2B5EF4-FFF2-40B4-BE49-F238E27FC236}">
                    <a16:creationId xmlns:a16="http://schemas.microsoft.com/office/drawing/2014/main" id="{51EED6A5-1E49-49B1-9CB6-181159C625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647" y="576746"/>
                <a:ext cx="2712987" cy="5357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aixaDeTexto 11">
            <a:extLst>
              <a:ext uri="{FF2B5EF4-FFF2-40B4-BE49-F238E27FC236}">
                <a16:creationId xmlns:a16="http://schemas.microsoft.com/office/drawing/2014/main" id="{EDFF3C68-C9CA-4031-ACC5-C0639919931D}"/>
              </a:ext>
            </a:extLst>
          </p:cNvPr>
          <p:cNvSpPr txBox="1"/>
          <p:nvPr/>
        </p:nvSpPr>
        <p:spPr>
          <a:xfrm>
            <a:off x="528470" y="2138604"/>
            <a:ext cx="8087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Como Q</a:t>
            </a:r>
            <a:r>
              <a:rPr lang="pt-BR" baseline="-25000" dirty="0"/>
              <a:t>1</a:t>
            </a:r>
            <a:r>
              <a:rPr lang="pt-BR" dirty="0"/>
              <a:t> e Q</a:t>
            </a:r>
            <a:r>
              <a:rPr lang="pt-BR" baseline="-25000" dirty="0"/>
              <a:t>2</a:t>
            </a:r>
            <a:r>
              <a:rPr lang="pt-BR" dirty="0"/>
              <a:t> tem o </a:t>
            </a:r>
            <a:r>
              <a:rPr lang="pt-BR" dirty="0" err="1"/>
              <a:t>vesmo</a:t>
            </a:r>
            <a:r>
              <a:rPr lang="pt-BR" dirty="0"/>
              <a:t> V</a:t>
            </a:r>
            <a:r>
              <a:rPr lang="pt-BR" baseline="-25000" dirty="0"/>
              <a:t>BE</a:t>
            </a:r>
            <a:r>
              <a:rPr lang="pt-BR" dirty="0"/>
              <a:t> , suas correntes de coletor serão iguais, resultando: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8495272D-3B1C-40EA-8D53-90076433C0E2}"/>
              </a:ext>
            </a:extLst>
          </p:cNvPr>
          <p:cNvSpPr/>
          <p:nvPr/>
        </p:nvSpPr>
        <p:spPr>
          <a:xfrm>
            <a:off x="209616" y="2234398"/>
            <a:ext cx="200297" cy="191588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B34F3838-1FE2-4195-90D6-CD1EBF15B83E}"/>
                  </a:ext>
                </a:extLst>
              </p:cNvPr>
              <p:cNvSpPr txBox="1"/>
              <p:nvPr/>
            </p:nvSpPr>
            <p:spPr>
              <a:xfrm>
                <a:off x="2105348" y="2753600"/>
                <a:ext cx="2371355" cy="411138"/>
              </a:xfrm>
              <a:prstGeom prst="rect">
                <a:avLst/>
              </a:prstGeom>
              <a:noFill/>
              <a:ln w="38100">
                <a:solidFill>
                  <a:srgbClr val="FFC000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pt-BR" dirty="0"/>
                  <a:t>I=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REF</m:t>
                        </m:r>
                      </m:sub>
                    </m:sSub>
                    <m:r>
                      <a:rPr lang="pt-BR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CC</m:t>
                            </m:r>
                          </m:sub>
                        </m:sSub>
                        <m:r>
                          <a:rPr lang="pt-BR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pt-BR">
                                    <a:latin typeface="Cambria Math" panose="02040503050406030204" pitchFamily="18" charset="0"/>
                                  </a:rPr>
                                  <m:t>V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pt-BR">
                                    <a:latin typeface="Cambria Math" panose="02040503050406030204" pitchFamily="18" charset="0"/>
                                  </a:rPr>
                                  <m:t>EE</m:t>
                                </m:r>
                              </m:sub>
                            </m:sSub>
                          </m:e>
                        </m:d>
                        <m:r>
                          <a:rPr lang="pt-BR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V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pt-BR">
                                <a:latin typeface="Cambria Math" panose="02040503050406030204" pitchFamily="18" charset="0"/>
                              </a:rPr>
                              <m:t>BE</m:t>
                            </m:r>
                          </m:sub>
                        </m:sSub>
                      </m:num>
                      <m:den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R</m:t>
                        </m:r>
                      </m:den>
                    </m:f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14" name="CaixaDeTexto 13">
                <a:extLst>
                  <a:ext uri="{FF2B5EF4-FFF2-40B4-BE49-F238E27FC236}">
                    <a16:creationId xmlns:a16="http://schemas.microsoft.com/office/drawing/2014/main" id="{B34F3838-1FE2-4195-90D6-CD1EBF15B8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5348" y="2753600"/>
                <a:ext cx="2371355" cy="411138"/>
              </a:xfrm>
              <a:prstGeom prst="rect">
                <a:avLst/>
              </a:prstGeom>
              <a:blipFill>
                <a:blip r:embed="rId3"/>
                <a:stretch>
                  <a:fillRect l="-5063" r="-506" b="-15068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Conector de Seta Reta 14">
            <a:extLst>
              <a:ext uri="{FF2B5EF4-FFF2-40B4-BE49-F238E27FC236}">
                <a16:creationId xmlns:a16="http://schemas.microsoft.com/office/drawing/2014/main" id="{772B25A6-4387-40DA-90B2-317E1FCA8BAA}"/>
              </a:ext>
            </a:extLst>
          </p:cNvPr>
          <p:cNvCxnSpPr>
            <a:cxnSpLocks/>
          </p:cNvCxnSpPr>
          <p:nvPr/>
        </p:nvCxnSpPr>
        <p:spPr>
          <a:xfrm>
            <a:off x="4894205" y="2954140"/>
            <a:ext cx="617073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Imagem 15">
            <a:extLst>
              <a:ext uri="{FF2B5EF4-FFF2-40B4-BE49-F238E27FC236}">
                <a16:creationId xmlns:a16="http://schemas.microsoft.com/office/drawing/2014/main" id="{08DFD804-FCDA-4C2B-9D6D-8440BE4C51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79232" y="106222"/>
            <a:ext cx="1860632" cy="2032382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A5485003-BBED-48FD-A985-D92CAB5EFEF5}"/>
              </a:ext>
            </a:extLst>
          </p:cNvPr>
          <p:cNvSpPr txBox="1"/>
          <p:nvPr/>
        </p:nvSpPr>
        <p:spPr>
          <a:xfrm>
            <a:off x="5754848" y="2600294"/>
            <a:ext cx="1501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Espelho de Corrente !</a:t>
            </a:r>
          </a:p>
        </p:txBody>
      </p:sp>
    </p:spTree>
    <p:extLst>
      <p:ext uri="{BB962C8B-B14F-4D97-AF65-F5344CB8AC3E}">
        <p14:creationId xmlns:p14="http://schemas.microsoft.com/office/powerpoint/2010/main" val="3075348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996236" y="911847"/>
            <a:ext cx="7001542" cy="341632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Amplificadores TBJ de 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um único estágio com polarização com </a:t>
            </a:r>
          </a:p>
          <a:p>
            <a:pPr algn="ctr"/>
            <a:r>
              <a:rPr lang="pt-BR" sz="5400" b="1" dirty="0">
                <a:solidFill>
                  <a:schemeClr val="bg1"/>
                </a:solidFill>
              </a:rPr>
              <a:t>fonte de corrente</a:t>
            </a:r>
          </a:p>
        </p:txBody>
      </p:sp>
    </p:spTree>
    <p:extLst>
      <p:ext uri="{BB962C8B-B14F-4D97-AF65-F5344CB8AC3E}">
        <p14:creationId xmlns:p14="http://schemas.microsoft.com/office/powerpoint/2010/main" val="4058842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667458" y="291062"/>
            <a:ext cx="81829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polarização com fonte de corrente, mostrada na figura abaixo, será utilizada nas análises a seguir de amplificadores TBJ de um único estágio com as seguintes configurações: emissor comum, base comum e coletor comum.  </a:t>
            </a:r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96D3C542-1A37-492F-AFE7-0CB98086CC2B}"/>
              </a:ext>
            </a:extLst>
          </p:cNvPr>
          <p:cNvSpPr/>
          <p:nvPr/>
        </p:nvSpPr>
        <p:spPr>
          <a:xfrm>
            <a:off x="369043" y="381069"/>
            <a:ext cx="200297" cy="191588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9428023-2313-4314-B7E1-04958C2CB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262" y="1338267"/>
            <a:ext cx="3129244" cy="2537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69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1866826" y="911847"/>
            <a:ext cx="5260362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bg1"/>
                </a:solidFill>
              </a:rPr>
              <a:t>Amplificador TBJ Emissor Comum</a:t>
            </a:r>
          </a:p>
        </p:txBody>
      </p:sp>
    </p:spTree>
    <p:extLst>
      <p:ext uri="{BB962C8B-B14F-4D97-AF65-F5344CB8AC3E}">
        <p14:creationId xmlns:p14="http://schemas.microsoft.com/office/powerpoint/2010/main" val="302757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80536" y="246266"/>
            <a:ext cx="81829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A </a:t>
            </a:r>
            <a:r>
              <a:rPr lang="pt-BR" b="1" dirty="0">
                <a:solidFill>
                  <a:srgbClr val="FF0000"/>
                </a:solidFill>
              </a:rPr>
              <a:t>configuração emissor comum </a:t>
            </a:r>
            <a:r>
              <a:rPr lang="pt-BR" dirty="0"/>
              <a:t>é a mais empregada nos amplificadores com TBJ. As figuras abaixo mostram um amplificador EC e o seu modelo π-híbrido </a:t>
            </a: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9FE2E51A-C65F-46D6-8836-3C961A350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1133" y="1149597"/>
            <a:ext cx="4171950" cy="2562225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CEA64B03-B0AF-439B-AC59-58C1B99DE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9384" y="4225822"/>
            <a:ext cx="5681949" cy="1820990"/>
          </a:xfrm>
          <a:prstGeom prst="rect">
            <a:avLst/>
          </a:prstGeom>
        </p:spPr>
      </p:pic>
      <p:sp>
        <p:nvSpPr>
          <p:cNvPr id="7" name="Seta: para Baixo 6">
            <a:extLst>
              <a:ext uri="{FF2B5EF4-FFF2-40B4-BE49-F238E27FC236}">
                <a16:creationId xmlns:a16="http://schemas.microsoft.com/office/drawing/2014/main" id="{46802052-BB57-4152-88DB-E52E6B178F05}"/>
              </a:ext>
            </a:extLst>
          </p:cNvPr>
          <p:cNvSpPr/>
          <p:nvPr/>
        </p:nvSpPr>
        <p:spPr>
          <a:xfrm>
            <a:off x="4236440" y="3862824"/>
            <a:ext cx="427839" cy="296094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F74CF25-2BF7-4DCA-9373-4031058E4796}"/>
              </a:ext>
            </a:extLst>
          </p:cNvPr>
          <p:cNvSpPr txBox="1"/>
          <p:nvPr/>
        </p:nvSpPr>
        <p:spPr>
          <a:xfrm>
            <a:off x="2432807" y="6113716"/>
            <a:ext cx="44629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Amplificador EC e o seu modelo π-híbrido</a:t>
            </a:r>
          </a:p>
        </p:txBody>
      </p:sp>
    </p:spTree>
    <p:extLst>
      <p:ext uri="{BB962C8B-B14F-4D97-AF65-F5344CB8AC3E}">
        <p14:creationId xmlns:p14="http://schemas.microsoft.com/office/powerpoint/2010/main" val="809849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9F2CE793-A66B-4D77-9425-2FD5C65FC8F5}"/>
              </a:ext>
            </a:extLst>
          </p:cNvPr>
          <p:cNvSpPr txBox="1"/>
          <p:nvPr/>
        </p:nvSpPr>
        <p:spPr>
          <a:xfrm>
            <a:off x="449344" y="265895"/>
            <a:ext cx="153884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Cálculo de </a:t>
            </a:r>
            <a:r>
              <a:rPr lang="pt-BR" b="1" dirty="0" err="1"/>
              <a:t>R</a:t>
            </a:r>
            <a:r>
              <a:rPr lang="pt-BR" b="1" baseline="-25000" dirty="0" err="1"/>
              <a:t>in</a:t>
            </a:r>
            <a:endParaRPr lang="pt-B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91AB6574-187E-44D2-B2F1-9FC138B44007}"/>
                  </a:ext>
                </a:extLst>
              </p:cNvPr>
              <p:cNvSpPr txBox="1"/>
              <p:nvPr/>
            </p:nvSpPr>
            <p:spPr>
              <a:xfrm>
                <a:off x="518302" y="1559315"/>
                <a:ext cx="2889444" cy="5216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R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sub>
                      </m:sSub>
                      <m:r>
                        <a:rPr lang="pt-BR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pt-BR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𝑖𝑏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i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/>
                            <m:t>π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6" name="CaixaDeTexto 5">
                <a:extLst>
                  <a:ext uri="{FF2B5EF4-FFF2-40B4-BE49-F238E27FC236}">
                    <a16:creationId xmlns:a16="http://schemas.microsoft.com/office/drawing/2014/main" id="{91AB6574-187E-44D2-B2F1-9FC138B440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02" y="1559315"/>
                <a:ext cx="2889444" cy="521681"/>
              </a:xfrm>
              <a:prstGeom prst="rect">
                <a:avLst/>
              </a:prstGeom>
              <a:blipFill>
                <a:blip r:embed="rId2"/>
                <a:stretch>
                  <a:fillRect b="-117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m 8">
            <a:extLst>
              <a:ext uri="{FF2B5EF4-FFF2-40B4-BE49-F238E27FC236}">
                <a16:creationId xmlns:a16="http://schemas.microsoft.com/office/drawing/2014/main" id="{99F19701-297D-495E-9CF5-64840C892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1576" y="189720"/>
            <a:ext cx="3880847" cy="12437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F695F063-F14E-4AA1-BE80-5B4CB89480F6}"/>
                  </a:ext>
                </a:extLst>
              </p:cNvPr>
              <p:cNvSpPr txBox="1"/>
              <p:nvPr/>
            </p:nvSpPr>
            <p:spPr>
              <a:xfrm>
                <a:off x="543021" y="2156331"/>
                <a:ext cx="8790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pt-BR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≫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/>
                            <m:t>π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1" name="CaixaDeTexto 10">
                <a:extLst>
                  <a:ext uri="{FF2B5EF4-FFF2-40B4-BE49-F238E27FC236}">
                    <a16:creationId xmlns:a16="http://schemas.microsoft.com/office/drawing/2014/main" id="{F695F063-F14E-4AA1-BE80-5B4CB89480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21" y="2156331"/>
                <a:ext cx="879087" cy="276999"/>
              </a:xfrm>
              <a:prstGeom prst="rect">
                <a:avLst/>
              </a:prstGeom>
              <a:blipFill>
                <a:blip r:embed="rId4"/>
                <a:stretch>
                  <a:fillRect l="-5556" r="-2778" b="-2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Chave Direita 11">
            <a:extLst>
              <a:ext uri="{FF2B5EF4-FFF2-40B4-BE49-F238E27FC236}">
                <a16:creationId xmlns:a16="http://schemas.microsoft.com/office/drawing/2014/main" id="{075D51DD-F6CD-4079-88C1-7B8DDCEA7F63}"/>
              </a:ext>
            </a:extLst>
          </p:cNvPr>
          <p:cNvSpPr/>
          <p:nvPr/>
        </p:nvSpPr>
        <p:spPr>
          <a:xfrm>
            <a:off x="3607266" y="1501629"/>
            <a:ext cx="201335" cy="1057013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ctor de Seta Reta 13">
            <a:extLst>
              <a:ext uri="{FF2B5EF4-FFF2-40B4-BE49-F238E27FC236}">
                <a16:creationId xmlns:a16="http://schemas.microsoft.com/office/drawing/2014/main" id="{74E0C08F-F608-4A0E-A536-46B2125CA03B}"/>
              </a:ext>
            </a:extLst>
          </p:cNvPr>
          <p:cNvCxnSpPr>
            <a:cxnSpLocks/>
          </p:cNvCxnSpPr>
          <p:nvPr/>
        </p:nvCxnSpPr>
        <p:spPr>
          <a:xfrm flipV="1">
            <a:off x="4039297" y="2046913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4DEE8303-DAA7-4C66-9941-9CC0EF841B59}"/>
                  </a:ext>
                </a:extLst>
              </p:cNvPr>
              <p:cNvSpPr txBox="1"/>
              <p:nvPr/>
            </p:nvSpPr>
            <p:spPr>
              <a:xfrm>
                <a:off x="4566341" y="1908413"/>
                <a:ext cx="827021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pt-BR" b="1" i="1" smtClean="0">
                              <a:latin typeface="Cambria Math" panose="02040503050406030204" pitchFamily="18" charset="0"/>
                            </a:rPr>
                            <m:t>𝒊𝒏</m:t>
                          </m:r>
                        </m:sub>
                      </m:sSub>
                      <m:r>
                        <m:rPr>
                          <m:nor/>
                        </m:rPr>
                        <a:rPr lang="pt-BR" b="1"/>
                        <m:t>≈</m:t>
                      </m:r>
                      <m:r>
                        <a:rPr lang="pt-BR" b="1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pt-B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 b="1"/>
                            <m:t>π</m:t>
                          </m:r>
                        </m:sub>
                      </m:sSub>
                    </m:oMath>
                  </m:oMathPara>
                </a14:m>
                <a:endParaRPr lang="pt-BR" b="1" dirty="0"/>
              </a:p>
            </p:txBody>
          </p:sp>
        </mc:Choice>
        <mc:Fallback xmlns="">
          <p:sp>
            <p:nvSpPr>
              <p:cNvPr id="16" name="CaixaDeTexto 15">
                <a:extLst>
                  <a:ext uri="{FF2B5EF4-FFF2-40B4-BE49-F238E27FC236}">
                    <a16:creationId xmlns:a16="http://schemas.microsoft.com/office/drawing/2014/main" id="{4DEE8303-DAA7-4C66-9941-9CC0EF841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341" y="1908413"/>
                <a:ext cx="827021" cy="276999"/>
              </a:xfrm>
              <a:prstGeom prst="rect">
                <a:avLst/>
              </a:prstGeom>
              <a:blipFill>
                <a:blip r:embed="rId5"/>
                <a:stretch>
                  <a:fillRect l="-5882" r="-2941" b="-2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aixaDeTexto 16">
            <a:extLst>
              <a:ext uri="{FF2B5EF4-FFF2-40B4-BE49-F238E27FC236}">
                <a16:creationId xmlns:a16="http://schemas.microsoft.com/office/drawing/2014/main" id="{3765F625-D814-4CD0-8185-B666F2C61A23}"/>
              </a:ext>
            </a:extLst>
          </p:cNvPr>
          <p:cNvSpPr txBox="1"/>
          <p:nvPr/>
        </p:nvSpPr>
        <p:spPr>
          <a:xfrm>
            <a:off x="449343" y="2745025"/>
            <a:ext cx="1538847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Cálculo de </a:t>
            </a:r>
            <a:r>
              <a:rPr lang="pt-BR" b="1" dirty="0" err="1"/>
              <a:t>G</a:t>
            </a:r>
            <a:r>
              <a:rPr lang="pt-BR" b="1" baseline="-25000" dirty="0" err="1"/>
              <a:t>v</a:t>
            </a:r>
            <a:endParaRPr lang="pt-B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F3D693A7-B138-4BCB-91A1-1962E371CBAD}"/>
                  </a:ext>
                </a:extLst>
              </p:cNvPr>
              <p:cNvSpPr txBox="1"/>
              <p:nvPr/>
            </p:nvSpPr>
            <p:spPr>
              <a:xfrm>
                <a:off x="518302" y="3307604"/>
                <a:ext cx="2616357" cy="4579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i</m:t>
                        </m:r>
                      </m:sub>
                    </m:sSub>
                    <m:r>
                      <a:rPr lang="pt-BR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s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𝑖𝑔</m:t>
                        </m:r>
                      </m:sub>
                    </m:sSub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𝑖𝑛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𝑠𝑖𝑔</m:t>
                            </m:r>
                          </m:sub>
                        </m:s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/>
                      <m:t>≈</m:t>
                    </m:r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pt-BR"/>
                              <m:t>π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m:rPr>
                                <m:nor/>
                              </m:rPr>
                              <a:rPr lang="pt-BR"/>
                              <m:t>π</m:t>
                            </m:r>
                          </m:sub>
                        </m:sSub>
                        <m:r>
                          <a:rPr lang="pt-BR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𝑠𝑖𝑔</m:t>
                            </m:r>
                          </m:sub>
                        </m:sSub>
                      </m:den>
                    </m:f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18" name="CaixaDeTexto 17">
                <a:extLst>
                  <a:ext uri="{FF2B5EF4-FFF2-40B4-BE49-F238E27FC236}">
                    <a16:creationId xmlns:a16="http://schemas.microsoft.com/office/drawing/2014/main" id="{F3D693A7-B138-4BCB-91A1-1962E371C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02" y="3307604"/>
                <a:ext cx="2616357" cy="457946"/>
              </a:xfrm>
              <a:prstGeom prst="rect">
                <a:avLst/>
              </a:prstGeom>
              <a:blipFill>
                <a:blip r:embed="rId6"/>
                <a:stretch>
                  <a:fillRect l="-2331" b="-14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A82767D6-D105-497F-87FF-40A9870DEFD9}"/>
                  </a:ext>
                </a:extLst>
              </p:cNvPr>
              <p:cNvSpPr txBox="1"/>
              <p:nvPr/>
            </p:nvSpPr>
            <p:spPr>
              <a:xfrm>
                <a:off x="518302" y="3913795"/>
                <a:ext cx="7901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i</m:t>
                          </m:r>
                        </m:sub>
                      </m:sSub>
                      <m:r>
                        <a:rPr 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pt-BR">
                              <a:latin typeface="Cambria Math" panose="02040503050406030204" pitchFamily="18" charset="0"/>
                            </a:rPr>
                            <m:t>v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lang="pt-BR"/>
                            <m:t>π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19" name="CaixaDeTexto 18">
                <a:extLst>
                  <a:ext uri="{FF2B5EF4-FFF2-40B4-BE49-F238E27FC236}">
                    <a16:creationId xmlns:a16="http://schemas.microsoft.com/office/drawing/2014/main" id="{A82767D6-D105-497F-87FF-40A9870DEF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02" y="3913795"/>
                <a:ext cx="790152" cy="276999"/>
              </a:xfrm>
              <a:prstGeom prst="rect">
                <a:avLst/>
              </a:prstGeom>
              <a:blipFill>
                <a:blip r:embed="rId7"/>
                <a:stretch>
                  <a:fillRect l="-3846" r="-2308" b="-2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A1737386-8A75-459F-A412-DDC44981B828}"/>
                  </a:ext>
                </a:extLst>
              </p:cNvPr>
              <p:cNvSpPr txBox="1"/>
              <p:nvPr/>
            </p:nvSpPr>
            <p:spPr>
              <a:xfrm>
                <a:off x="533610" y="4404628"/>
                <a:ext cx="2417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nor/>
                          </m:rPr>
                          <a:rPr lang="pt-BR"/>
                          <m:t>π</m:t>
                        </m:r>
                      </m:sub>
                    </m:sSub>
                    <m:r>
                      <a:rPr lang="pt-BR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0" name="CaixaDeTexto 19">
                <a:extLst>
                  <a:ext uri="{FF2B5EF4-FFF2-40B4-BE49-F238E27FC236}">
                    <a16:creationId xmlns:a16="http://schemas.microsoft.com/office/drawing/2014/main" id="{A1737386-8A75-459F-A412-DDC44981B8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610" y="4404628"/>
                <a:ext cx="2417200" cy="276999"/>
              </a:xfrm>
              <a:prstGeom prst="rect">
                <a:avLst/>
              </a:prstGeom>
              <a:blipFill>
                <a:blip r:embed="rId8"/>
                <a:stretch>
                  <a:fillRect l="-2525" t="-28889" r="-5808" b="-5111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Chave Direita 21">
            <a:extLst>
              <a:ext uri="{FF2B5EF4-FFF2-40B4-BE49-F238E27FC236}">
                <a16:creationId xmlns:a16="http://schemas.microsoft.com/office/drawing/2014/main" id="{53434F9D-C588-4BA3-886C-03D3B624AE27}"/>
              </a:ext>
            </a:extLst>
          </p:cNvPr>
          <p:cNvSpPr/>
          <p:nvPr/>
        </p:nvSpPr>
        <p:spPr>
          <a:xfrm>
            <a:off x="3386251" y="3257612"/>
            <a:ext cx="243616" cy="154757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309C2A59-DCF1-4121-B48A-4339FAFD095A}"/>
                  </a:ext>
                </a:extLst>
              </p:cNvPr>
              <p:cNvSpPr txBox="1"/>
              <p:nvPr/>
            </p:nvSpPr>
            <p:spPr>
              <a:xfrm>
                <a:off x="4834742" y="3030605"/>
                <a:ext cx="24172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O</m:t>
                        </m:r>
                      </m:sub>
                    </m:sSub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g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>
                            <a:latin typeface="Cambria Math" panose="02040503050406030204" pitchFamily="18" charset="0"/>
                          </a:rPr>
                          <m:t>v</m:t>
                        </m:r>
                      </m:e>
                      <m:sub>
                        <m:r>
                          <m:rPr>
                            <m:nor/>
                          </m:rPr>
                          <a:rPr lang="pt-BR"/>
                          <m:t>π</m:t>
                        </m:r>
                      </m:sub>
                    </m:sSub>
                    <m:r>
                      <a:rPr lang="pt-BR" b="0" i="0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pt-BR" i="1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r>
                  <a:rPr lang="pt-BR" dirty="0"/>
                  <a:t>)</a:t>
                </a:r>
              </a:p>
            </p:txBody>
          </p:sp>
        </mc:Choice>
        <mc:Fallback xmlns="">
          <p:sp>
            <p:nvSpPr>
              <p:cNvPr id="23" name="CaixaDeTexto 22">
                <a:extLst>
                  <a:ext uri="{FF2B5EF4-FFF2-40B4-BE49-F238E27FC236}">
                    <a16:creationId xmlns:a16="http://schemas.microsoft.com/office/drawing/2014/main" id="{309C2A59-DCF1-4121-B48A-4339FAFD09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742" y="3030605"/>
                <a:ext cx="2417200" cy="276999"/>
              </a:xfrm>
              <a:prstGeom prst="rect">
                <a:avLst/>
              </a:prstGeom>
              <a:blipFill>
                <a:blip r:embed="rId9"/>
                <a:stretch>
                  <a:fillRect l="-2519" t="-28261" r="-5793" b="-5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1E0FB975-C706-44F2-83CA-96BD72D8B611}"/>
                  </a:ext>
                </a:extLst>
              </p:cNvPr>
              <p:cNvSpPr txBox="1"/>
              <p:nvPr/>
            </p:nvSpPr>
            <p:spPr>
              <a:xfrm>
                <a:off x="4861415" y="3604536"/>
                <a:ext cx="2255939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𝐯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𝐦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𝐫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|</m:t>
                    </m:r>
                    <m:d>
                      <m:dPr>
                        <m:begChr m:val="|"/>
                        <m:endChr m:val="|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𝐑</m:t>
                            </m:r>
                          </m:e>
                          <m:sub>
                            <m:r>
                              <a:rPr lang="pt-BR" b="1" i="0">
                                <a:latin typeface="Cambria Math" panose="02040503050406030204" pitchFamily="18" charset="0"/>
                              </a:rPr>
                              <m:t>𝐂</m:t>
                            </m:r>
                          </m:sub>
                        </m:sSub>
                      </m:e>
                    </m:d>
                    <m:r>
                      <a:rPr lang="pt-BR" b="1" i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𝐋</m:t>
                        </m:r>
                      </m:sub>
                    </m:sSub>
                  </m:oMath>
                </a14:m>
                <a:r>
                  <a:rPr lang="pt-BR" i="0" dirty="0"/>
                  <a:t>)</a:t>
                </a:r>
              </a:p>
            </p:txBody>
          </p:sp>
        </mc:Choice>
        <mc:Fallback xmlns="">
          <p:sp>
            <p:nvSpPr>
              <p:cNvPr id="25" name="CaixaDeTexto 24">
                <a:extLst>
                  <a:ext uri="{FF2B5EF4-FFF2-40B4-BE49-F238E27FC236}">
                    <a16:creationId xmlns:a16="http://schemas.microsoft.com/office/drawing/2014/main" id="{1E0FB975-C706-44F2-83CA-96BD72D8B6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1415" y="3604536"/>
                <a:ext cx="2255939" cy="276999"/>
              </a:xfrm>
              <a:prstGeom prst="rect">
                <a:avLst/>
              </a:prstGeom>
              <a:blipFill>
                <a:blip r:embed="rId10"/>
                <a:stretch>
                  <a:fillRect l="-3504" t="-30435" r="-5660" b="-4782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76247FE4-88ED-4860-B588-37FAF0667B58}"/>
                  </a:ext>
                </a:extLst>
              </p:cNvPr>
              <p:cNvSpPr txBox="1"/>
              <p:nvPr/>
            </p:nvSpPr>
            <p:spPr>
              <a:xfrm>
                <a:off x="4889964" y="4151085"/>
                <a:ext cx="1825180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 smtClean="0">
                            <a:latin typeface="Cambria Math" panose="02040503050406030204" pitchFamily="18" charset="0"/>
                          </a:rPr>
                          <m:t>𝐆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𝐯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𝐠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𝐦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𝐫</m:t>
                        </m:r>
                      </m:e>
                      <m:sub>
                        <m:r>
                          <a:rPr lang="pt-BR" b="1" i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  <m:r>
                      <a:rPr lang="pt-BR" b="1" i="0">
                        <a:latin typeface="Cambria Math" panose="02040503050406030204" pitchFamily="18" charset="0"/>
                      </a:rPr>
                      <m:t>|</m:t>
                    </m:r>
                    <m:sSub>
                      <m:sSub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i="0">
                            <a:latin typeface="Cambria Math" panose="02040503050406030204" pitchFamily="18" charset="0"/>
                          </a:rPr>
                          <m:t>𝐑</m:t>
                        </m:r>
                      </m:e>
                      <m:sub>
                        <m:r>
                          <a:rPr lang="pt-BR" i="0">
                            <a:latin typeface="Cambria Math" panose="02040503050406030204" pitchFamily="18" charset="0"/>
                          </a:rPr>
                          <m:t>𝐂</m:t>
                        </m:r>
                      </m:sub>
                    </m:sSub>
                  </m:oMath>
                </a14:m>
                <a:r>
                  <a:rPr lang="pt-BR" i="0" dirty="0"/>
                  <a:t>)</a:t>
                </a:r>
              </a:p>
            </p:txBody>
          </p:sp>
        </mc:Choice>
        <mc:Fallback xmlns="">
          <p:sp>
            <p:nvSpPr>
              <p:cNvPr id="27" name="CaixaDeTexto 26">
                <a:extLst>
                  <a:ext uri="{FF2B5EF4-FFF2-40B4-BE49-F238E27FC236}">
                    <a16:creationId xmlns:a16="http://schemas.microsoft.com/office/drawing/2014/main" id="{76247FE4-88ED-4860-B588-37FAF0667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9964" y="4151085"/>
                <a:ext cx="1825180" cy="276999"/>
              </a:xfrm>
              <a:prstGeom prst="rect">
                <a:avLst/>
              </a:prstGeom>
              <a:blipFill>
                <a:blip r:embed="rId11"/>
                <a:stretch>
                  <a:fillRect l="-4333" t="-31111" r="-4333" b="-4888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aixaDeTexto 27">
            <a:extLst>
              <a:ext uri="{FF2B5EF4-FFF2-40B4-BE49-F238E27FC236}">
                <a16:creationId xmlns:a16="http://schemas.microsoft.com/office/drawing/2014/main" id="{5C34E097-BB9E-47D1-808B-FF2062446683}"/>
              </a:ext>
            </a:extLst>
          </p:cNvPr>
          <p:cNvSpPr txBox="1"/>
          <p:nvPr/>
        </p:nvSpPr>
        <p:spPr>
          <a:xfrm>
            <a:off x="6667374" y="4091154"/>
            <a:ext cx="12318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(R</a:t>
            </a:r>
            <a:r>
              <a:rPr lang="pt-BR" baseline="-25000" dirty="0"/>
              <a:t>L</a:t>
            </a:r>
            <a:r>
              <a:rPr lang="pt-BR" dirty="0"/>
              <a:t>         ∞)</a:t>
            </a:r>
          </a:p>
        </p:txBody>
      </p: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DC53BEF7-7ADC-45A3-ABB0-205A56C7D3E8}"/>
              </a:ext>
            </a:extLst>
          </p:cNvPr>
          <p:cNvCxnSpPr>
            <a:cxnSpLocks/>
          </p:cNvCxnSpPr>
          <p:nvPr/>
        </p:nvCxnSpPr>
        <p:spPr>
          <a:xfrm flipV="1">
            <a:off x="7065658" y="4289584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3394E880-5A85-40BC-A9DF-F1FED7BA1B06}"/>
              </a:ext>
            </a:extLst>
          </p:cNvPr>
          <p:cNvSpPr txBox="1"/>
          <p:nvPr/>
        </p:nvSpPr>
        <p:spPr>
          <a:xfrm>
            <a:off x="4826848" y="4675864"/>
            <a:ext cx="9255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err="1"/>
              <a:t>r</a:t>
            </a:r>
            <a:r>
              <a:rPr lang="pt-BR" baseline="-25000" dirty="0" err="1"/>
              <a:t>o</a:t>
            </a:r>
            <a:r>
              <a:rPr lang="pt-BR" dirty="0"/>
              <a:t> &gt;&gt; R</a:t>
            </a:r>
            <a:r>
              <a:rPr lang="pt-BR" baseline="-25000" dirty="0"/>
              <a:t>C</a:t>
            </a:r>
            <a:endParaRPr lang="pt-BR" dirty="0"/>
          </a:p>
        </p:txBody>
      </p:sp>
      <p:cxnSp>
        <p:nvCxnSpPr>
          <p:cNvPr id="31" name="Conector de Seta Reta 30">
            <a:extLst>
              <a:ext uri="{FF2B5EF4-FFF2-40B4-BE49-F238E27FC236}">
                <a16:creationId xmlns:a16="http://schemas.microsoft.com/office/drawing/2014/main" id="{0CD97B36-86AC-43B6-962E-62C2B7EF3AD6}"/>
              </a:ext>
            </a:extLst>
          </p:cNvPr>
          <p:cNvCxnSpPr>
            <a:cxnSpLocks/>
          </p:cNvCxnSpPr>
          <p:nvPr/>
        </p:nvCxnSpPr>
        <p:spPr>
          <a:xfrm flipV="1">
            <a:off x="5753454" y="4865321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8AA3EB3C-885E-4C1E-A7B7-CC09B879BD37}"/>
                  </a:ext>
                </a:extLst>
              </p:cNvPr>
              <p:cNvSpPr txBox="1"/>
              <p:nvPr/>
            </p:nvSpPr>
            <p:spPr>
              <a:xfrm>
                <a:off x="6259117" y="4714623"/>
                <a:ext cx="1316321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1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0" smtClean="0">
                              <a:latin typeface="Cambria Math" panose="02040503050406030204" pitchFamily="18" charset="0"/>
                            </a:rPr>
                            <m:t>𝐆</m:t>
                          </m:r>
                        </m:e>
                        <m:sub>
                          <m:r>
                            <a:rPr lang="pt-BR" b="1" i="0">
                              <a:latin typeface="Cambria Math" panose="02040503050406030204" pitchFamily="18" charset="0"/>
                            </a:rPr>
                            <m:t>𝐯</m:t>
                          </m:r>
                        </m:sub>
                      </m:sSub>
                      <m:r>
                        <m:rPr>
                          <m:nor/>
                        </m:rPr>
                        <a:rPr lang="pt-BR"/>
                        <m:t>≈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pt-BR" b="1" i="0">
                              <a:latin typeface="Cambria Math" panose="02040503050406030204" pitchFamily="18" charset="0"/>
                            </a:rPr>
                            <m:t>𝐠</m:t>
                          </m:r>
                        </m:e>
                        <m:sub>
                          <m:r>
                            <a:rPr lang="pt-BR" b="1" i="0">
                              <a:latin typeface="Cambria Math" panose="02040503050406030204" pitchFamily="18" charset="0"/>
                            </a:rPr>
                            <m:t>𝐦</m:t>
                          </m:r>
                        </m:sub>
                      </m:sSub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pt-BR" i="0"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</m:sSub>
                    </m:oMath>
                  </m:oMathPara>
                </a14:m>
                <a:endParaRPr lang="pt-BR" i="0" dirty="0"/>
              </a:p>
            </p:txBody>
          </p:sp>
        </mc:Choice>
        <mc:Fallback xmlns="">
          <p:sp>
            <p:nvSpPr>
              <p:cNvPr id="32" name="CaixaDeTexto 31">
                <a:extLst>
                  <a:ext uri="{FF2B5EF4-FFF2-40B4-BE49-F238E27FC236}">
                    <a16:creationId xmlns:a16="http://schemas.microsoft.com/office/drawing/2014/main" id="{8AA3EB3C-885E-4C1E-A7B7-CC09B879BD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117" y="4714623"/>
                <a:ext cx="1316321" cy="276999"/>
              </a:xfrm>
              <a:prstGeom prst="rect">
                <a:avLst/>
              </a:prstGeom>
              <a:blipFill>
                <a:blip r:embed="rId12"/>
                <a:stretch>
                  <a:fillRect l="-4167" r="-1389" b="-260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Conector de Seta Reta 42">
            <a:extLst>
              <a:ext uri="{FF2B5EF4-FFF2-40B4-BE49-F238E27FC236}">
                <a16:creationId xmlns:a16="http://schemas.microsoft.com/office/drawing/2014/main" id="{C3F45554-2301-432A-B1C1-6D379C2ED083}"/>
              </a:ext>
            </a:extLst>
          </p:cNvPr>
          <p:cNvCxnSpPr>
            <a:cxnSpLocks/>
          </p:cNvCxnSpPr>
          <p:nvPr/>
        </p:nvCxnSpPr>
        <p:spPr>
          <a:xfrm flipV="1">
            <a:off x="3990467" y="4031397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aixaDeTexto 43">
            <a:extLst>
              <a:ext uri="{FF2B5EF4-FFF2-40B4-BE49-F238E27FC236}">
                <a16:creationId xmlns:a16="http://schemas.microsoft.com/office/drawing/2014/main" id="{E83EEBB6-2428-4BAA-8BE3-81415894CABE}"/>
              </a:ext>
            </a:extLst>
          </p:cNvPr>
          <p:cNvSpPr txBox="1"/>
          <p:nvPr/>
        </p:nvSpPr>
        <p:spPr>
          <a:xfrm>
            <a:off x="449343" y="5320705"/>
            <a:ext cx="1765351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Cálculo de R</a:t>
            </a:r>
            <a:r>
              <a:rPr lang="pt-BR" b="1" baseline="-25000" dirty="0"/>
              <a:t>OUT</a:t>
            </a:r>
            <a:endParaRPr lang="pt-BR" b="1" dirty="0"/>
          </a:p>
        </p:txBody>
      </p: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AD6273D7-8C35-485F-845A-3C774F3940CC}"/>
              </a:ext>
            </a:extLst>
          </p:cNvPr>
          <p:cNvSpPr txBox="1"/>
          <p:nvPr/>
        </p:nvSpPr>
        <p:spPr>
          <a:xfrm>
            <a:off x="422830" y="5787232"/>
            <a:ext cx="2304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/>
              <a:t>V</a:t>
            </a:r>
            <a:r>
              <a:rPr lang="pt-BR" baseline="-25000"/>
              <a:t>sig</a:t>
            </a:r>
            <a:r>
              <a:rPr lang="pt-BR"/>
              <a:t> é curto-circuitada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aixaDeTexto 45">
                <a:extLst>
                  <a:ext uri="{FF2B5EF4-FFF2-40B4-BE49-F238E27FC236}">
                    <a16:creationId xmlns:a16="http://schemas.microsoft.com/office/drawing/2014/main" id="{24E6F0BC-259C-4736-92CC-4CEB53410C92}"/>
                  </a:ext>
                </a:extLst>
              </p:cNvPr>
              <p:cNvSpPr txBox="1"/>
              <p:nvPr/>
            </p:nvSpPr>
            <p:spPr>
              <a:xfrm>
                <a:off x="5617313" y="5793780"/>
                <a:ext cx="1448345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1" i="0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𝐨𝐮𝐭</m:t>
                          </m:r>
                        </m:sub>
                      </m:sSub>
                      <m:r>
                        <a:rPr lang="pt-BR" b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𝑹</m:t>
                          </m:r>
                        </m:e>
                        <m:sub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𝑪</m:t>
                          </m:r>
                        </m:sub>
                      </m:sSub>
                      <m:r>
                        <a:rPr lang="pt-BR" b="1">
                          <a:latin typeface="Cambria Math" panose="02040503050406030204" pitchFamily="18" charset="0"/>
                        </a:rPr>
                        <m:t>||</m:t>
                      </m:r>
                      <m:sSub>
                        <m:sSubPr>
                          <m:ctrlPr>
                            <a:rPr 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b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pt-BR" dirty="0"/>
              </a:p>
            </p:txBody>
          </p:sp>
        </mc:Choice>
        <mc:Fallback xmlns="">
          <p:sp>
            <p:nvSpPr>
              <p:cNvPr id="46" name="CaixaDeTexto 45">
                <a:extLst>
                  <a:ext uri="{FF2B5EF4-FFF2-40B4-BE49-F238E27FC236}">
                    <a16:creationId xmlns:a16="http://schemas.microsoft.com/office/drawing/2014/main" id="{24E6F0BC-259C-4736-92CC-4CEB53410C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313" y="5793780"/>
                <a:ext cx="1448345" cy="276999"/>
              </a:xfrm>
              <a:prstGeom prst="rect">
                <a:avLst/>
              </a:prstGeom>
              <a:blipFill>
                <a:blip r:embed="rId13"/>
                <a:stretch>
                  <a:fillRect l="-3361" r="-1681" b="-3478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Conector de Seta Reta 46">
            <a:extLst>
              <a:ext uri="{FF2B5EF4-FFF2-40B4-BE49-F238E27FC236}">
                <a16:creationId xmlns:a16="http://schemas.microsoft.com/office/drawing/2014/main" id="{0A189238-BCB8-4523-9556-C9813EBED69D}"/>
              </a:ext>
            </a:extLst>
          </p:cNvPr>
          <p:cNvCxnSpPr>
            <a:cxnSpLocks/>
          </p:cNvCxnSpPr>
          <p:nvPr/>
        </p:nvCxnSpPr>
        <p:spPr>
          <a:xfrm flipV="1">
            <a:off x="2641389" y="5971898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>
            <a:extLst>
              <a:ext uri="{FF2B5EF4-FFF2-40B4-BE49-F238E27FC236}">
                <a16:creationId xmlns:a16="http://schemas.microsoft.com/office/drawing/2014/main" id="{60B4D9A9-F726-4351-BB8F-10703259FC93}"/>
              </a:ext>
            </a:extLst>
          </p:cNvPr>
          <p:cNvSpPr txBox="1"/>
          <p:nvPr/>
        </p:nvSpPr>
        <p:spPr>
          <a:xfrm>
            <a:off x="7028065" y="6107272"/>
            <a:ext cx="7297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err="1"/>
              <a:t>r</a:t>
            </a:r>
            <a:r>
              <a:rPr lang="pt-BR" sz="1400" baseline="-25000" dirty="0" err="1"/>
              <a:t>o</a:t>
            </a:r>
            <a:r>
              <a:rPr lang="pt-BR" sz="1400" dirty="0"/>
              <a:t> &gt;&gt; R</a:t>
            </a:r>
            <a:r>
              <a:rPr lang="pt-BR" sz="1400" baseline="-25000" dirty="0"/>
              <a:t>C</a:t>
            </a:r>
            <a:endParaRPr lang="pt-BR" sz="1400" dirty="0"/>
          </a:p>
        </p:txBody>
      </p:sp>
      <p:cxnSp>
        <p:nvCxnSpPr>
          <p:cNvPr id="49" name="Conector de Seta Reta 48">
            <a:extLst>
              <a:ext uri="{FF2B5EF4-FFF2-40B4-BE49-F238E27FC236}">
                <a16:creationId xmlns:a16="http://schemas.microsoft.com/office/drawing/2014/main" id="{C3936AC7-14AD-433C-8D22-51C26B18CEFB}"/>
              </a:ext>
            </a:extLst>
          </p:cNvPr>
          <p:cNvCxnSpPr>
            <a:cxnSpLocks/>
          </p:cNvCxnSpPr>
          <p:nvPr/>
        </p:nvCxnSpPr>
        <p:spPr>
          <a:xfrm flipV="1">
            <a:off x="7174728" y="5983423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8AC8A05D-C046-4295-89D9-48E1EC2FA4E4}"/>
                  </a:ext>
                </a:extLst>
              </p:cNvPr>
              <p:cNvSpPr txBox="1"/>
              <p:nvPr/>
            </p:nvSpPr>
            <p:spPr>
              <a:xfrm>
                <a:off x="7690032" y="5820063"/>
                <a:ext cx="982961" cy="276999"/>
              </a:xfrm>
              <a:prstGeom prst="rect">
                <a:avLst/>
              </a:prstGeom>
              <a:solidFill>
                <a:srgbClr val="FFC000"/>
              </a:solidFill>
            </p:spPr>
            <p:txBody>
              <a:bodyPr wrap="none" lIns="0" tIns="0" rIns="0" bIns="0" rtlCol="0">
                <a:spAutoFit/>
              </a:bodyPr>
              <a:lstStyle>
                <a:defPPr>
                  <a:defRPr lang="en-US"/>
                </a:defPPr>
                <a:lvl1pPr>
                  <a:defRPr b="0" i="0">
                    <a:latin typeface="Cambria Math" panose="02040503050406030204" pitchFamily="18" charset="0"/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pt-B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𝐨𝐮𝐭</m:t>
                          </m:r>
                        </m:sub>
                      </m:sSub>
                      <m:r>
                        <m:rPr>
                          <m:nor/>
                        </m:rPr>
                        <a:rPr lang="pt-BR" b="1"/>
                        <m:t>≈</m:t>
                      </m:r>
                      <m:r>
                        <a:rPr lang="pt-BR" b="1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pt-BR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𝐑</m:t>
                          </m:r>
                        </m:e>
                        <m:sub>
                          <m:r>
                            <a:rPr lang="pt-BR" b="1" i="1">
                              <a:latin typeface="Cambria Math" panose="02040503050406030204" pitchFamily="18" charset="0"/>
                            </a:rPr>
                            <m:t>𝐂</m:t>
                          </m:r>
                        </m:sub>
                      </m:sSub>
                    </m:oMath>
                  </m:oMathPara>
                </a14:m>
                <a:endParaRPr lang="pt-BR" b="1" dirty="0"/>
              </a:p>
            </p:txBody>
          </p:sp>
        </mc:Choice>
        <mc:Fallback xmlns="">
          <p:sp>
            <p:nvSpPr>
              <p:cNvPr id="50" name="CaixaDeTexto 49">
                <a:extLst>
                  <a:ext uri="{FF2B5EF4-FFF2-40B4-BE49-F238E27FC236}">
                    <a16:creationId xmlns:a16="http://schemas.microsoft.com/office/drawing/2014/main" id="{8AC8A05D-C046-4295-89D9-48E1EC2FA4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0032" y="5820063"/>
                <a:ext cx="982961" cy="276999"/>
              </a:xfrm>
              <a:prstGeom prst="rect">
                <a:avLst/>
              </a:prstGeom>
              <a:blipFill>
                <a:blip r:embed="rId14"/>
                <a:stretch>
                  <a:fillRect l="-4938" r="-1852" b="-2000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7BB733B5-3188-4E02-8D5C-D64492FB60F0}"/>
                  </a:ext>
                </a:extLst>
              </p:cNvPr>
              <p:cNvSpPr txBox="1"/>
              <p:nvPr/>
            </p:nvSpPr>
            <p:spPr>
              <a:xfrm>
                <a:off x="3037277" y="5805415"/>
                <a:ext cx="6925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/>
                  <a:t>v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baseline="-25000"/>
                      <m:t>π</m:t>
                    </m:r>
                  </m:oMath>
                </a14:m>
                <a:r>
                  <a:rPr lang="pt-BR" dirty="0"/>
                  <a:t> =0 </a:t>
                </a:r>
              </a:p>
            </p:txBody>
          </p:sp>
        </mc:Choice>
        <mc:Fallback xmlns="">
          <p:sp>
            <p:nvSpPr>
              <p:cNvPr id="33" name="CaixaDeTexto 32">
                <a:extLst>
                  <a:ext uri="{FF2B5EF4-FFF2-40B4-BE49-F238E27FC236}">
                    <a16:creationId xmlns:a16="http://schemas.microsoft.com/office/drawing/2014/main" id="{7BB733B5-3188-4E02-8D5C-D64492FB60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7277" y="5805415"/>
                <a:ext cx="692556" cy="369332"/>
              </a:xfrm>
              <a:prstGeom prst="rect">
                <a:avLst/>
              </a:prstGeom>
              <a:blipFill>
                <a:blip r:embed="rId15"/>
                <a:stretch>
                  <a:fillRect l="-7018" t="-8197" r="-9649" b="-2459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Conector de Seta Reta 34">
            <a:extLst>
              <a:ext uri="{FF2B5EF4-FFF2-40B4-BE49-F238E27FC236}">
                <a16:creationId xmlns:a16="http://schemas.microsoft.com/office/drawing/2014/main" id="{FBC2448D-4A4E-4B26-B048-62E8AFC2E7B3}"/>
              </a:ext>
            </a:extLst>
          </p:cNvPr>
          <p:cNvCxnSpPr>
            <a:cxnSpLocks/>
          </p:cNvCxnSpPr>
          <p:nvPr/>
        </p:nvCxnSpPr>
        <p:spPr>
          <a:xfrm flipV="1">
            <a:off x="3766392" y="5998807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FC060F96-17D4-4146-9156-D1AF5628051E}"/>
                  </a:ext>
                </a:extLst>
              </p:cNvPr>
              <p:cNvSpPr txBox="1"/>
              <p:nvPr/>
            </p:nvSpPr>
            <p:spPr>
              <a:xfrm>
                <a:off x="4129727" y="5752153"/>
                <a:ext cx="92552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dirty="0" err="1"/>
                  <a:t>g</a:t>
                </a:r>
                <a:r>
                  <a:rPr lang="pt-BR" baseline="-25000" dirty="0" err="1"/>
                  <a:t>m</a:t>
                </a:r>
                <a:r>
                  <a:rPr lang="pt-BR" dirty="0" err="1"/>
                  <a:t>v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pt-BR" baseline="-25000"/>
                      <m:t>π</m:t>
                    </m:r>
                  </m:oMath>
                </a14:m>
                <a:r>
                  <a:rPr lang="pt-BR" dirty="0"/>
                  <a:t>=0 </a:t>
                </a:r>
              </a:p>
            </p:txBody>
          </p:sp>
        </mc:Choice>
        <mc:Fallback xmlns="">
          <p:sp>
            <p:nvSpPr>
              <p:cNvPr id="36" name="CaixaDeTexto 35">
                <a:extLst>
                  <a:ext uri="{FF2B5EF4-FFF2-40B4-BE49-F238E27FC236}">
                    <a16:creationId xmlns:a16="http://schemas.microsoft.com/office/drawing/2014/main" id="{FC060F96-17D4-4146-9156-D1AF562805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9727" y="5752153"/>
                <a:ext cx="925523" cy="369332"/>
              </a:xfrm>
              <a:prstGeom prst="rect">
                <a:avLst/>
              </a:prstGeom>
              <a:blipFill>
                <a:blip r:embed="rId16"/>
                <a:stretch>
                  <a:fillRect l="-5263" t="-10000" r="-1316" b="-26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have Direita 1">
            <a:extLst>
              <a:ext uri="{FF2B5EF4-FFF2-40B4-BE49-F238E27FC236}">
                <a16:creationId xmlns:a16="http://schemas.microsoft.com/office/drawing/2014/main" id="{DCD507AF-697A-4D63-8554-6B8CE58A3738}"/>
              </a:ext>
            </a:extLst>
          </p:cNvPr>
          <p:cNvSpPr/>
          <p:nvPr/>
        </p:nvSpPr>
        <p:spPr>
          <a:xfrm rot="5400000">
            <a:off x="4440649" y="5916943"/>
            <a:ext cx="155198" cy="594792"/>
          </a:xfrm>
          <a:prstGeom prst="righ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BA3EEFB-D28B-409C-9158-D4A7D271C854}"/>
              </a:ext>
            </a:extLst>
          </p:cNvPr>
          <p:cNvSpPr txBox="1"/>
          <p:nvPr/>
        </p:nvSpPr>
        <p:spPr>
          <a:xfrm>
            <a:off x="3816874" y="6383893"/>
            <a:ext cx="1439153" cy="268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/>
              <a:t>(circuito aberto)</a:t>
            </a:r>
          </a:p>
        </p:txBody>
      </p:sp>
      <p:cxnSp>
        <p:nvCxnSpPr>
          <p:cNvPr id="38" name="Conector de Seta Reta 37">
            <a:extLst>
              <a:ext uri="{FF2B5EF4-FFF2-40B4-BE49-F238E27FC236}">
                <a16:creationId xmlns:a16="http://schemas.microsoft.com/office/drawing/2014/main" id="{C8654718-BBFF-42E1-B37A-0800791D8DD2}"/>
              </a:ext>
            </a:extLst>
          </p:cNvPr>
          <p:cNvCxnSpPr>
            <a:cxnSpLocks/>
          </p:cNvCxnSpPr>
          <p:nvPr/>
        </p:nvCxnSpPr>
        <p:spPr>
          <a:xfrm flipV="1">
            <a:off x="5100608" y="5972173"/>
            <a:ext cx="364923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142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/>
      <p:bldP spid="22" grpId="0" animBg="1"/>
      <p:bldP spid="23" grpId="0"/>
      <p:bldP spid="25" grpId="0" animBg="1"/>
      <p:bldP spid="27" grpId="0" animBg="1"/>
      <p:bldP spid="28" grpId="0"/>
      <p:bldP spid="30" grpId="0"/>
      <p:bldP spid="32" grpId="0" animBg="1"/>
      <p:bldP spid="44" grpId="0" animBg="1"/>
      <p:bldP spid="45" grpId="0"/>
      <p:bldP spid="46" grpId="0" animBg="1"/>
      <p:bldP spid="48" grpId="0"/>
      <p:bldP spid="50" grpId="0" animBg="1"/>
      <p:bldP spid="33" grpId="0"/>
      <p:bldP spid="36" grpId="0"/>
      <p:bldP spid="2" grpId="0" animBg="1"/>
      <p:bldP spid="3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Tema do 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760</Words>
  <Application>Microsoft Office PowerPoint</Application>
  <PresentationFormat>Apresentação na tela (4:3)</PresentationFormat>
  <Paragraphs>101</Paragraphs>
  <Slides>20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José Marcos Alves</dc:creator>
  <cp:lastModifiedBy>José Marcos Alves</cp:lastModifiedBy>
  <cp:revision>53</cp:revision>
  <dcterms:created xsi:type="dcterms:W3CDTF">2019-04-17T17:57:56Z</dcterms:created>
  <dcterms:modified xsi:type="dcterms:W3CDTF">2020-07-01T07:38:18Z</dcterms:modified>
</cp:coreProperties>
</file>