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DD69B0-9C6B-4180-8818-1B0DBA731815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3B01E-9FB3-460C-A707-B012B42099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4BA3-E108-4831-B5B2-92509AC9C9D8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2698-2388-4EBC-9255-99646A8E59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8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1292-A6A4-4010-89AB-BB8145DCAEE7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FFD2-C327-463C-ACC3-AF9983DC27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878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DC5-C792-444F-9217-F3698FA94B09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314A-C6DE-4B40-BEF7-99C4965EB0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996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350B-D70E-42F8-941E-62EAAA95CB50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3EBC-F85B-436B-B46A-85DC0AD42F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8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3172-3023-47DF-B505-B6DB54AAED31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2F56-EE77-4A9C-95EE-7526B0BE20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3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9474-B687-4B6E-9E8F-0977C68DDA05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AA1E-3CA2-4363-9FC2-0493792D05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43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442B-C533-4B88-9D89-92D1AA6077EA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66BF-7A6A-4CCD-AF15-3CE00A2834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20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B0BD-CCC5-4D8E-9E66-E782A9715C5A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160E-D98C-4216-AF43-ED53C76498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15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641E-8AA1-462F-AEB0-7A37D9F1025F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7443-D36A-484B-BA50-AEF2969F61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7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9827-7003-4822-A02C-BF57CDF2FB65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BD69-4243-4DE4-B61C-E9744A0B70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837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B7A8-8BEC-47C7-9E65-8B9E86B045F6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DF34-B8E5-499B-9387-9A298A99E7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06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EFEBA-DB83-4367-A574-ABE59927E2A4}" type="datetimeFigureOut">
              <a:rPr lang="pt-BR"/>
              <a:pPr>
                <a:defRPr/>
              </a:pPr>
              <a:t>26/05/2020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DF86E9-B866-4884-B8B5-042A7EA0A4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abrapcorp.org.br/" TargetMode="External"/><Relationship Id="rId2" Type="http://schemas.openxmlformats.org/officeDocument/2006/relationships/hyperlink" Target="https://www.revistas.usp.br/organicom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mpos.org.br/ler_gts.php?idGt=ND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ortalintercom.org.br/eventos1/gps1/gp-relacoes-publicas-e-comunicacao-organizaciona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Bebmgb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Comunicação Organizacional e Relações Públicas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024535"/>
            <a:ext cx="8640960" cy="1752600"/>
          </a:xfrm>
        </p:spPr>
        <p:txBody>
          <a:bodyPr rtlCol="0">
            <a:normAutofit/>
          </a:bodyPr>
          <a:lstStyle/>
          <a:p>
            <a:r>
              <a:rPr lang="pt-BR" b="1" dirty="0"/>
              <a:t>Disciplina: Introdução ao Campo da Comunicação </a:t>
            </a:r>
            <a:r>
              <a:rPr lang="pt-BR" b="1" dirty="0" smtClean="0"/>
              <a:t> </a:t>
            </a:r>
            <a:r>
              <a:rPr lang="pt-BR" b="1" dirty="0"/>
              <a:t>CCA 0321 </a:t>
            </a:r>
          </a:p>
          <a:p>
            <a:r>
              <a:rPr lang="pt-BR" dirty="0"/>
              <a:t>Prof. Dr. Richard </a:t>
            </a:r>
            <a:r>
              <a:rPr lang="pt-BR" dirty="0" err="1"/>
              <a:t>Romancini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Consolidação da Comunicação Organizacional </a:t>
            </a:r>
            <a:r>
              <a:rPr lang="pt-BR" dirty="0"/>
              <a:t>(</a:t>
            </a:r>
            <a:r>
              <a:rPr lang="pt-BR" dirty="0" err="1"/>
              <a:t>Scroferneker</a:t>
            </a:r>
            <a:r>
              <a:rPr lang="pt-BR" dirty="0"/>
              <a:t>, 2011) </a:t>
            </a:r>
          </a:p>
        </p:txBody>
      </p:sp>
      <p:sp>
        <p:nvSpPr>
          <p:cNvPr id="3" name="Retângulo 2"/>
          <p:cNvSpPr/>
          <p:nvPr/>
        </p:nvSpPr>
        <p:spPr>
          <a:xfrm>
            <a:off x="457200" y="1772816"/>
            <a:ext cx="8260118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“Apesar da sua trajetória recente, a Comunicação Organizacional já está consolidada como campo teórico, pela produção de seus pesquisadores e pelas possibilidades de interfaces e diálogos </a:t>
            </a:r>
            <a:r>
              <a:rPr lang="pt-BR" sz="2800" dirty="0"/>
              <a:t>com outras </a:t>
            </a:r>
            <a:r>
              <a:rPr lang="pt-BR" sz="2800" dirty="0" smtClean="0"/>
              <a:t>áreas” </a:t>
            </a:r>
            <a:r>
              <a:rPr lang="pt-BR" sz="2800" dirty="0"/>
              <a:t>(</a:t>
            </a:r>
            <a:r>
              <a:rPr lang="pt-BR" sz="2800" dirty="0" err="1"/>
              <a:t>Scroferneker</a:t>
            </a:r>
            <a:r>
              <a:rPr lang="pt-BR" sz="2800" dirty="0"/>
              <a:t>, </a:t>
            </a:r>
            <a:r>
              <a:rPr lang="pt-BR" sz="2800" dirty="0" smtClean="0"/>
              <a:t>2011, p. 212)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Entre os marcos dessa consolidação, comentados pela autora, estão: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Criação da Associação Brasileira de Pesquisadores em Comunicação Organizacional e Relações Públicas (</a:t>
            </a:r>
            <a:r>
              <a:rPr lang="pt-BR" sz="2800" dirty="0" err="1" smtClean="0"/>
              <a:t>Abrapcorp</a:t>
            </a:r>
            <a:r>
              <a:rPr lang="pt-BR" sz="2800" dirty="0" smtClean="0"/>
              <a:t>) - 2006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97034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Consolidação da Comunicação Organizacional </a:t>
            </a:r>
            <a:r>
              <a:rPr lang="pt-BR" dirty="0"/>
              <a:t>(</a:t>
            </a:r>
            <a:r>
              <a:rPr lang="pt-BR" dirty="0" err="1"/>
              <a:t>Scroferneker</a:t>
            </a:r>
            <a:r>
              <a:rPr lang="pt-BR" dirty="0"/>
              <a:t>, 2011) 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1628800"/>
            <a:ext cx="86868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Entre os marcos dessa consolidação, descritos pela autora, estão: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Criação, no âmbito da </a:t>
            </a:r>
            <a:r>
              <a:rPr lang="pt-BR" sz="2400" dirty="0" err="1" smtClean="0"/>
              <a:t>Aberje</a:t>
            </a:r>
            <a:r>
              <a:rPr lang="pt-BR" sz="2400" dirty="0" smtClean="0"/>
              <a:t>, da Associação Brasileira de Comunicação Organizacional - 1998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Criação da revista </a:t>
            </a:r>
            <a:r>
              <a:rPr lang="pt-BR" sz="2400" dirty="0" err="1" smtClean="0"/>
              <a:t>Organicom</a:t>
            </a:r>
            <a:r>
              <a:rPr lang="pt-BR" sz="2400" dirty="0"/>
              <a:t> (</a:t>
            </a:r>
            <a:r>
              <a:rPr lang="pt-BR" sz="2400" dirty="0">
                <a:hlinkClick r:id="rId2"/>
              </a:rPr>
              <a:t>https://</a:t>
            </a:r>
            <a:r>
              <a:rPr lang="pt-BR" sz="2400" dirty="0" smtClean="0">
                <a:hlinkClick r:id="rId2"/>
              </a:rPr>
              <a:t>www.revistas.usp.br/organicom</a:t>
            </a:r>
            <a:r>
              <a:rPr lang="pt-BR" sz="2400" dirty="0" smtClean="0"/>
              <a:t>) - 2004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Criação da Associação Brasileira de Pesquisadores em Comunicação Organizacional e Relações Públicas (</a:t>
            </a:r>
            <a:r>
              <a:rPr lang="pt-BR" sz="2400" dirty="0" err="1" smtClean="0"/>
              <a:t>Abrapcorp</a:t>
            </a:r>
            <a:r>
              <a:rPr lang="pt-BR" sz="2400" dirty="0" smtClean="0"/>
              <a:t> </a:t>
            </a:r>
            <a:r>
              <a:rPr lang="pt-BR" sz="2400" dirty="0"/>
              <a:t>- </a:t>
            </a:r>
            <a:r>
              <a:rPr lang="pt-BR" sz="2400" dirty="0">
                <a:hlinkClick r:id="rId3"/>
              </a:rPr>
              <a:t>http://portal.abrapcorp.org.br</a:t>
            </a:r>
            <a:r>
              <a:rPr lang="pt-BR" sz="2400" dirty="0" smtClean="0">
                <a:hlinkClick r:id="rId3"/>
              </a:rPr>
              <a:t>/</a:t>
            </a:r>
            <a:r>
              <a:rPr lang="pt-BR" sz="2400" dirty="0" smtClean="0"/>
              <a:t>) – 2006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Publicação de diversos livros ou </a:t>
            </a:r>
            <a:br>
              <a:rPr lang="pt-BR" sz="2400" dirty="0" smtClean="0"/>
            </a:br>
            <a:r>
              <a:rPr lang="pt-BR" sz="2400" dirty="0" smtClean="0"/>
              <a:t>números especiais de revistas </a:t>
            </a:r>
            <a:br>
              <a:rPr lang="pt-BR" sz="2400" dirty="0" smtClean="0"/>
            </a:br>
            <a:r>
              <a:rPr lang="pt-BR" sz="2400" dirty="0" smtClean="0"/>
              <a:t>sobre a temática desde meados </a:t>
            </a:r>
            <a:br>
              <a:rPr lang="pt-BR" sz="2400" dirty="0" smtClean="0"/>
            </a:br>
            <a:r>
              <a:rPr lang="pt-BR" sz="2400" dirty="0" smtClean="0"/>
              <a:t>dos anos 2000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0819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Consolidação da Comunicação Organizacional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1844824"/>
            <a:ext cx="4464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Outro indicador, não mencionado pela autora, é </a:t>
            </a:r>
            <a:r>
              <a:rPr lang="pt-BR" sz="2000" dirty="0"/>
              <a:t>a criação, em 2019, do </a:t>
            </a:r>
            <a:r>
              <a:rPr lang="pt-BR" sz="2000" b="1" dirty="0"/>
              <a:t>GT Estudos de Comunicação </a:t>
            </a:r>
            <a:r>
              <a:rPr lang="pt-BR" sz="2000" b="1" dirty="0" smtClean="0"/>
              <a:t>Organizacional</a:t>
            </a:r>
            <a:r>
              <a:rPr lang="pt-BR" sz="2000" dirty="0" smtClean="0"/>
              <a:t>, no âmbito da </a:t>
            </a:r>
            <a:r>
              <a:rPr lang="pt-BR" sz="2000" dirty="0" err="1" smtClean="0"/>
              <a:t>Compós</a:t>
            </a:r>
            <a:r>
              <a:rPr lang="pt-BR" sz="2000" dirty="0"/>
              <a:t> (</a:t>
            </a:r>
            <a:r>
              <a:rPr lang="pt-BR" sz="2000" dirty="0">
                <a:hlinkClick r:id="rId2"/>
              </a:rPr>
              <a:t>http://compos.org.br/ler_gts.php?idGt=NDE</a:t>
            </a:r>
            <a:r>
              <a:rPr lang="pt-BR" sz="2000" dirty="0" smtClean="0"/>
              <a:t>=), </a:t>
            </a:r>
            <a:r>
              <a:rPr lang="pt-BR" sz="2000" dirty="0"/>
              <a:t>após tentativas </a:t>
            </a:r>
            <a:r>
              <a:rPr lang="pt-BR" sz="2000" dirty="0" smtClean="0"/>
              <a:t>sem sucesso em </a:t>
            </a:r>
            <a:r>
              <a:rPr lang="pt-BR" sz="2000" dirty="0"/>
              <a:t>outros </a:t>
            </a:r>
            <a:r>
              <a:rPr lang="pt-BR" sz="2000" dirty="0" smtClean="0"/>
              <a:t>anos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4319464" cy="218773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4016" y="4105938"/>
            <a:ext cx="53640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Esse espaço compõe, agora, junto com o mais tradicional </a:t>
            </a:r>
            <a:r>
              <a:rPr lang="pt-BR" sz="2000" b="1" dirty="0"/>
              <a:t>GT Relações Públicas e Comunicação Organizacional</a:t>
            </a:r>
            <a:r>
              <a:rPr lang="pt-BR" sz="2000" dirty="0"/>
              <a:t>, da </a:t>
            </a:r>
            <a:r>
              <a:rPr lang="pt-BR" sz="2000" dirty="0" err="1"/>
              <a:t>Intercom</a:t>
            </a:r>
            <a:r>
              <a:rPr lang="pt-BR" sz="2000" dirty="0"/>
              <a:t> (</a:t>
            </a:r>
            <a:r>
              <a:rPr lang="pt-BR" sz="2000" dirty="0">
                <a:hlinkClick r:id="rId4"/>
              </a:rPr>
              <a:t>http://www.portalintercom.org.br/eventos1/gps1/gp-relacoes-publicas-e-comunicacao-organizacional</a:t>
            </a:r>
            <a:r>
              <a:rPr lang="pt-BR" sz="2000" dirty="0"/>
              <a:t>) e o </a:t>
            </a:r>
            <a:r>
              <a:rPr lang="pt-BR" sz="2000" b="1" dirty="0"/>
              <a:t>Congresso da </a:t>
            </a:r>
            <a:r>
              <a:rPr lang="pt-BR" sz="2000" b="1" dirty="0" err="1"/>
              <a:t>Abrapcorp</a:t>
            </a:r>
            <a:r>
              <a:rPr lang="pt-BR" sz="2000" dirty="0"/>
              <a:t>, o principal âmbito de discussão da pesquisa sobre a Comunicação </a:t>
            </a:r>
            <a:r>
              <a:rPr lang="pt-BR" sz="2000" dirty="0" smtClean="0"/>
              <a:t>Organizacional no Brasil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7884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para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688632"/>
          </a:xfrm>
        </p:spPr>
        <p:txBody>
          <a:bodyPr>
            <a:noAutofit/>
          </a:bodyPr>
          <a:lstStyle/>
          <a:p>
            <a:r>
              <a:rPr lang="pt-BR" sz="2400" dirty="0" smtClean="0"/>
              <a:t>“Relações </a:t>
            </a:r>
            <a:r>
              <a:rPr lang="pt-BR" sz="2400" dirty="0" smtClean="0"/>
              <a:t>Públicas e Comunicação Organizacional: das práticas à institucionalização </a:t>
            </a:r>
            <a:r>
              <a:rPr lang="pt-BR" sz="2400" dirty="0" smtClean="0"/>
              <a:t>acadêmica” </a:t>
            </a:r>
            <a:r>
              <a:rPr lang="pt-BR" sz="2400" dirty="0" smtClean="0"/>
              <a:t>– Margarida M. K. </a:t>
            </a:r>
            <a:r>
              <a:rPr lang="pt-BR" sz="2400" dirty="0" err="1" smtClean="0"/>
              <a:t>Kunsch</a:t>
            </a:r>
            <a:r>
              <a:rPr lang="pt-BR" sz="2400" dirty="0" smtClean="0"/>
              <a:t> (2009)</a:t>
            </a:r>
          </a:p>
          <a:p>
            <a:pPr lvl="1"/>
            <a:r>
              <a:rPr lang="pt-BR" sz="2000" dirty="0" smtClean="0"/>
              <a:t>Artigo da revista </a:t>
            </a:r>
            <a:r>
              <a:rPr lang="pt-BR" sz="2000" b="1" dirty="0" err="1" smtClean="0"/>
              <a:t>Organicom</a:t>
            </a:r>
            <a:r>
              <a:rPr lang="pt-BR" sz="2000" dirty="0" smtClean="0"/>
              <a:t> (v. 6, n. 10/11), no qual a autora procura estabelecer </a:t>
            </a:r>
            <a:r>
              <a:rPr lang="pt-BR" sz="2000" b="1" dirty="0" smtClean="0"/>
              <a:t>diferenciações</a:t>
            </a:r>
            <a:r>
              <a:rPr lang="pt-BR" sz="2000" dirty="0" smtClean="0"/>
              <a:t> e </a:t>
            </a:r>
            <a:r>
              <a:rPr lang="pt-BR" sz="2000" b="1" dirty="0" smtClean="0"/>
              <a:t>interfaces</a:t>
            </a:r>
            <a:r>
              <a:rPr lang="pt-BR" sz="2000" dirty="0" smtClean="0"/>
              <a:t> entre as </a:t>
            </a:r>
            <a:r>
              <a:rPr lang="pt-BR" sz="2000" b="1" dirty="0" smtClean="0"/>
              <a:t>RP</a:t>
            </a:r>
            <a:r>
              <a:rPr lang="pt-BR" sz="2000" dirty="0" smtClean="0"/>
              <a:t> e a </a:t>
            </a:r>
            <a:r>
              <a:rPr lang="pt-BR" sz="2000" b="1" dirty="0" smtClean="0"/>
              <a:t>Comunicação Organizacional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800" dirty="0"/>
          </a:p>
          <a:p>
            <a:r>
              <a:rPr lang="pt-BR" sz="2400" dirty="0" smtClean="0"/>
              <a:t>“Perspectivas </a:t>
            </a:r>
            <a:r>
              <a:rPr lang="pt-BR" sz="2400" dirty="0"/>
              <a:t>contemporâneas da Comunicação Organizacional no </a:t>
            </a:r>
            <a:r>
              <a:rPr lang="pt-BR" sz="2400" dirty="0" smtClean="0"/>
              <a:t>Brasil” </a:t>
            </a:r>
            <a:r>
              <a:rPr lang="pt-BR" sz="2400" dirty="0"/>
              <a:t>– Cleusa </a:t>
            </a:r>
            <a:r>
              <a:rPr lang="pt-BR" sz="2400" dirty="0" smtClean="0"/>
              <a:t>M. </a:t>
            </a:r>
            <a:r>
              <a:rPr lang="pt-BR" sz="2400" dirty="0"/>
              <a:t>A. </a:t>
            </a:r>
            <a:r>
              <a:rPr lang="pt-BR" sz="2400" dirty="0" err="1" smtClean="0"/>
              <a:t>Scroferneker</a:t>
            </a:r>
            <a:r>
              <a:rPr lang="pt-BR" sz="2400" dirty="0" smtClean="0"/>
              <a:t> (2011)</a:t>
            </a:r>
          </a:p>
          <a:p>
            <a:pPr lvl="1"/>
            <a:r>
              <a:rPr lang="pt-BR" sz="2000" dirty="0" smtClean="0"/>
              <a:t>Capítulo do </a:t>
            </a:r>
            <a:r>
              <a:rPr lang="pt-BR" sz="2000" dirty="0"/>
              <a:t>livro Práticas Acadêmicas em Relações Públicas (Porto Alegre: </a:t>
            </a:r>
            <a:r>
              <a:rPr lang="pt-BR" sz="2000" dirty="0" smtClean="0"/>
              <a:t>Sulina), que aborda </a:t>
            </a:r>
            <a:br>
              <a:rPr lang="pt-BR" sz="2000" dirty="0" smtClean="0"/>
            </a:br>
            <a:r>
              <a:rPr lang="pt-BR" sz="2000" dirty="0" smtClean="0"/>
              <a:t>a </a:t>
            </a:r>
            <a:r>
              <a:rPr lang="pt-BR" sz="2000" b="1" dirty="0"/>
              <a:t>trajetória mais recente da 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Comunicação </a:t>
            </a:r>
            <a:r>
              <a:rPr lang="pt-BR" sz="2000" b="1" dirty="0"/>
              <a:t>Organizacional</a:t>
            </a:r>
            <a:r>
              <a:rPr lang="pt-BR" sz="2000" b="1" dirty="0" smtClean="0"/>
              <a:t>/</a:t>
            </a:r>
            <a:br>
              <a:rPr lang="pt-BR" sz="2000" b="1" dirty="0" smtClean="0"/>
            </a:br>
            <a:r>
              <a:rPr lang="pt-BR" sz="2000" b="1" dirty="0" smtClean="0"/>
              <a:t>Empresarial</a:t>
            </a:r>
            <a:r>
              <a:rPr lang="pt-BR" sz="2000" dirty="0"/>
              <a:t>, discutindo variâncias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nas </a:t>
            </a:r>
            <a:r>
              <a:rPr lang="pt-BR" sz="2000" dirty="0"/>
              <a:t>terminologias</a:t>
            </a:r>
          </a:p>
        </p:txBody>
      </p:sp>
    </p:spTree>
    <p:extLst>
      <p:ext uri="{BB962C8B-B14F-4D97-AF65-F5344CB8AC3E}">
        <p14:creationId xmlns:p14="http://schemas.microsoft.com/office/powerpoint/2010/main" val="17916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Da “comunicação funcional” à “comunicação estratégica” (</a:t>
            </a:r>
            <a:r>
              <a:rPr lang="pt-BR" sz="3600" dirty="0" err="1" smtClean="0"/>
              <a:t>Kunsch</a:t>
            </a:r>
            <a:r>
              <a:rPr lang="pt-BR" sz="3600" dirty="0" smtClean="0"/>
              <a:t>, 2009</a:t>
            </a:r>
            <a:r>
              <a:rPr lang="pt-BR" sz="3600" dirty="0"/>
              <a:t>; </a:t>
            </a:r>
            <a:r>
              <a:rPr lang="pt-BR" sz="3600" dirty="0" err="1" smtClean="0"/>
              <a:t>Scroferneker</a:t>
            </a:r>
            <a:r>
              <a:rPr lang="pt-BR" sz="3600" dirty="0" smtClean="0"/>
              <a:t>, 2011)</a:t>
            </a:r>
            <a:endParaRPr lang="pt-BR" sz="3600" dirty="0"/>
          </a:p>
        </p:txBody>
      </p:sp>
      <p:sp>
        <p:nvSpPr>
          <p:cNvPr id="3" name="Seta para a direita 2"/>
          <p:cNvSpPr/>
          <p:nvPr/>
        </p:nvSpPr>
        <p:spPr>
          <a:xfrm>
            <a:off x="755575" y="2054312"/>
            <a:ext cx="3167723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4283968" y="2060848"/>
            <a:ext cx="3096344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49276" y="4451784"/>
            <a:ext cx="3174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Comunicação funcional e administrativa</a:t>
            </a:r>
          </a:p>
          <a:p>
            <a:r>
              <a:rPr lang="pt-BR" dirty="0"/>
              <a:t>Jornalismo </a:t>
            </a:r>
            <a:r>
              <a:rPr lang="pt-BR" dirty="0" smtClean="0"/>
              <a:t>Empresarial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Comunicação </a:t>
            </a:r>
            <a:r>
              <a:rPr lang="pt-BR" dirty="0"/>
              <a:t>mais incipiente e </a:t>
            </a:r>
            <a:r>
              <a:rPr lang="pt-BR" dirty="0" smtClean="0"/>
              <a:t>fragmentada; </a:t>
            </a:r>
            <a:r>
              <a:rPr lang="pt-BR" dirty="0"/>
              <a:t>“jornalzinho”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25132" y="4449886"/>
            <a:ext cx="38032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Comunicação Organizacional</a:t>
            </a:r>
            <a:endParaRPr lang="pt-BR" b="1" dirty="0"/>
          </a:p>
          <a:p>
            <a:r>
              <a:rPr lang="pt-BR" dirty="0" smtClean="0"/>
              <a:t>Comunicação Estratégica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Comunicação de caráter mais estratégico e integrado às organizações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Ampliação e articulação dos canais de 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03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9649072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Diferenciações e Interfaces entre Comunicação Organizacional e RP – I </a:t>
            </a:r>
            <a:r>
              <a:rPr lang="pt-BR" sz="3600" dirty="0"/>
              <a:t>(</a:t>
            </a:r>
            <a:r>
              <a:rPr lang="pt-BR" sz="3600" dirty="0" err="1"/>
              <a:t>Kunsch</a:t>
            </a:r>
            <a:r>
              <a:rPr lang="pt-BR" sz="3600" dirty="0"/>
              <a:t>, 2009)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544" y="1562580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Anterioridade das práticas e reflexões sobre RP em relação à Comunicação Organizacional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A última só começa a se </a:t>
            </a:r>
            <a:r>
              <a:rPr lang="pt-BR" sz="2800" dirty="0" smtClean="0"/>
              <a:t>desenvolver, de fato, </a:t>
            </a:r>
            <a:r>
              <a:rPr lang="pt-BR" sz="2800" dirty="0"/>
              <a:t>a partir da década de </a:t>
            </a:r>
            <a:r>
              <a:rPr lang="pt-BR" sz="2800" dirty="0" smtClean="0"/>
              <a:t>1950 (inicialmente, pré-1950, mais como “comunicação administrativa”)</a:t>
            </a:r>
            <a:endParaRPr lang="pt-BR" sz="2800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E pode ser definida (a Comunicação Organizacional) como: “disciplina que estuda como se processa o fenômeno comunicacional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dentro </a:t>
            </a:r>
            <a:r>
              <a:rPr lang="pt-BR" sz="2800" dirty="0"/>
              <a:t>das organizações e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todo </a:t>
            </a:r>
            <a:r>
              <a:rPr lang="pt-BR" sz="2800" dirty="0"/>
              <a:t>o seu contexto político,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econômico </a:t>
            </a:r>
            <a:r>
              <a:rPr lang="pt-BR" sz="2800" dirty="0"/>
              <a:t>e social” (p. 54)</a:t>
            </a:r>
          </a:p>
        </p:txBody>
      </p:sp>
    </p:spTree>
    <p:extLst>
      <p:ext uri="{BB962C8B-B14F-4D97-AF65-F5344CB8AC3E}">
        <p14:creationId xmlns:p14="http://schemas.microsoft.com/office/powerpoint/2010/main" val="20558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-180528" y="413792"/>
            <a:ext cx="96490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sz="3600" dirty="0" smtClean="0"/>
              <a:t>Diferenciações e Interfaces entre Comunicação Organizacional e RP – II (</a:t>
            </a:r>
            <a:r>
              <a:rPr lang="pt-BR" sz="3600" dirty="0" err="1" smtClean="0"/>
              <a:t>Kunsch</a:t>
            </a:r>
            <a:r>
              <a:rPr lang="pt-BR" sz="3600" dirty="0" smtClean="0"/>
              <a:t>, 2009)</a:t>
            </a:r>
            <a:endParaRPr lang="pt-BR" sz="3600" dirty="0"/>
          </a:p>
        </p:txBody>
      </p:sp>
      <p:sp>
        <p:nvSpPr>
          <p:cNvPr id="6" name="Retângulo 5"/>
          <p:cNvSpPr/>
          <p:nvPr/>
        </p:nvSpPr>
        <p:spPr>
          <a:xfrm>
            <a:off x="539552" y="1844824"/>
            <a:ext cx="8136904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A Comunicação Organizacional abrange: a Comunicação Institucional, a Comunicação Mercadológica, a Comunicação Interna e a Comunicação Administrativa.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Já as RP podem ser definidas como o campo acadêmico e atividade que “têm como objetos as organizações e seus públicos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[...] </a:t>
            </a:r>
            <a:r>
              <a:rPr lang="pt-BR" sz="2800" dirty="0"/>
              <a:t>promovendo e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administrando </a:t>
            </a:r>
            <a:r>
              <a:rPr lang="pt-BR" sz="2800" dirty="0"/>
              <a:t>conflitos”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(</a:t>
            </a:r>
            <a:r>
              <a:rPr lang="pt-BR" sz="2800" dirty="0"/>
              <a:t>p. 54)</a:t>
            </a:r>
          </a:p>
        </p:txBody>
      </p:sp>
    </p:spTree>
    <p:extLst>
      <p:ext uri="{BB962C8B-B14F-4D97-AF65-F5344CB8AC3E}">
        <p14:creationId xmlns:p14="http://schemas.microsoft.com/office/powerpoint/2010/main" val="9421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-180528" y="413792"/>
            <a:ext cx="96490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sz="3600" dirty="0" smtClean="0"/>
              <a:t>Diferenciações e Interfaces entre Comunicação Organizacional e RP – III (</a:t>
            </a:r>
            <a:r>
              <a:rPr lang="pt-BR" sz="3600" dirty="0" err="1" smtClean="0"/>
              <a:t>Kunsch</a:t>
            </a:r>
            <a:r>
              <a:rPr lang="pt-BR" sz="3600" dirty="0" smtClean="0"/>
              <a:t>, 2009)</a:t>
            </a:r>
            <a:endParaRPr lang="pt-BR" sz="3600" dirty="0"/>
          </a:p>
        </p:txBody>
      </p:sp>
      <p:sp>
        <p:nvSpPr>
          <p:cNvPr id="6" name="Retângulo 5"/>
          <p:cNvSpPr/>
          <p:nvPr/>
        </p:nvSpPr>
        <p:spPr>
          <a:xfrm>
            <a:off x="539552" y="1844824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“A </a:t>
            </a:r>
            <a:r>
              <a:rPr lang="pt-BR" sz="2800" dirty="0"/>
              <a:t>Comunicação </a:t>
            </a:r>
            <a:r>
              <a:rPr lang="pt-BR" sz="2800" dirty="0" smtClean="0"/>
              <a:t>Organizacional </a:t>
            </a:r>
            <a:r>
              <a:rPr lang="pt-BR" sz="2800" dirty="0"/>
              <a:t>deve ser entendida, sobretudo, como um fenômeno que ocorre nas organizações com toda uma complexidade de processos. As Relações Públicas lidam com a gestão desses processos utilizando todo o aparato da </a:t>
            </a:r>
            <a:r>
              <a:rPr lang="pt-BR" sz="2800" dirty="0" smtClean="0"/>
              <a:t>comunicação </a:t>
            </a:r>
            <a:r>
              <a:rPr lang="pt-BR" sz="2800" dirty="0"/>
              <a:t>para fazer as mediações com os </a:t>
            </a:r>
            <a:r>
              <a:rPr lang="pt-BR" sz="2800" dirty="0" smtClean="0"/>
              <a:t>públicos” (p. 55)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210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816224"/>
            <a:ext cx="7931224" cy="427707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endParaRPr lang="pt-BR" sz="2500" dirty="0" smtClean="0"/>
          </a:p>
          <a:p>
            <a:pPr>
              <a:spcAft>
                <a:spcPts val="1200"/>
              </a:spcAft>
            </a:pPr>
            <a:endParaRPr lang="pt-BR" sz="2800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-180528" y="413792"/>
            <a:ext cx="96490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sz="3600" dirty="0" smtClean="0"/>
              <a:t>Diferenciações e Interfaces entre Comunicação Organizacional e RP – IV (</a:t>
            </a:r>
            <a:r>
              <a:rPr lang="pt-BR" sz="3600" dirty="0" err="1" smtClean="0"/>
              <a:t>Kunsch</a:t>
            </a:r>
            <a:r>
              <a:rPr lang="pt-BR" sz="3600" dirty="0" smtClean="0"/>
              <a:t>, 2009)</a:t>
            </a:r>
            <a:endParaRPr lang="pt-BR" sz="3600" dirty="0"/>
          </a:p>
        </p:txBody>
      </p:sp>
      <p:sp>
        <p:nvSpPr>
          <p:cNvPr id="6" name="Retângulo 5"/>
          <p:cNvSpPr/>
          <p:nvPr/>
        </p:nvSpPr>
        <p:spPr>
          <a:xfrm>
            <a:off x="14690" y="1628800"/>
            <a:ext cx="912931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É claro que a zona de sobreposição é grande, no entanto, nem sempre o que é CO é RP (embora o contrário ocorra).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Nessa linha, </a:t>
            </a:r>
            <a:r>
              <a:rPr lang="pt-BR" sz="2800" dirty="0" err="1"/>
              <a:t>Iasbeck</a:t>
            </a:r>
            <a:r>
              <a:rPr lang="pt-BR" sz="2800" dirty="0"/>
              <a:t> (2009, p. 107 - </a:t>
            </a:r>
            <a:r>
              <a:rPr lang="pt-BR" sz="2800" dirty="0">
                <a:hlinkClick r:id="rId2"/>
              </a:rPr>
              <a:t>https://</a:t>
            </a:r>
            <a:r>
              <a:rPr lang="pt-BR" sz="2800" dirty="0" smtClean="0">
                <a:hlinkClick r:id="rId2"/>
              </a:rPr>
              <a:t>bit.ly/2Bebmgb</a:t>
            </a:r>
            <a:r>
              <a:rPr lang="pt-BR" sz="2800" dirty="0" smtClean="0"/>
              <a:t>) </a:t>
            </a:r>
            <a:r>
              <a:rPr lang="pt-BR" sz="2800" dirty="0"/>
              <a:t>nota que se pode: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400" dirty="0"/>
              <a:t>“admitir a possibilidade de que a Comunicação Organizacional constitua um texto maior e mais abrangente, capaz de conter o ‘texto’ das Relações Públicas. Seria, nesse caso, seu contexto, seu espaço de envolvimento  e, por consequência, </a:t>
            </a:r>
            <a:r>
              <a:rPr lang="pt-BR" sz="2400" dirty="0" smtClean="0"/>
              <a:t>um </a:t>
            </a:r>
            <a:r>
              <a:rPr lang="pt-BR" sz="2400" dirty="0"/>
              <a:t>lugar lógico </a:t>
            </a:r>
            <a:r>
              <a:rPr lang="pt-BR" sz="2400" dirty="0" smtClean="0"/>
              <a:t>de </a:t>
            </a:r>
            <a:r>
              <a:rPr lang="pt-BR" sz="2400" dirty="0"/>
              <a:t>convivência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 </a:t>
            </a:r>
            <a:r>
              <a:rPr lang="pt-BR" sz="2400" dirty="0"/>
              <a:t>de </a:t>
            </a:r>
            <a:r>
              <a:rPr lang="pt-BR" sz="2400" dirty="0" smtClean="0"/>
              <a:t>conveniência para </a:t>
            </a:r>
            <a:r>
              <a:rPr lang="pt-BR" sz="2400" dirty="0"/>
              <a:t>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interesses </a:t>
            </a:r>
            <a:r>
              <a:rPr lang="pt-BR" sz="2400" dirty="0"/>
              <a:t>de cada profissional”</a:t>
            </a:r>
          </a:p>
        </p:txBody>
      </p:sp>
    </p:spTree>
    <p:extLst>
      <p:ext uri="{BB962C8B-B14F-4D97-AF65-F5344CB8AC3E}">
        <p14:creationId xmlns:p14="http://schemas.microsoft.com/office/powerpoint/2010/main" val="36671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13792"/>
            <a:ext cx="8712968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Diferenciações e Interfaces entre Comunicação Organizacional e RP </a:t>
            </a:r>
            <a:r>
              <a:rPr lang="pt-BR" sz="3600" dirty="0" smtClean="0"/>
              <a:t>– V</a:t>
            </a: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235469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Estudos sobre a “missão e valores” de uma organização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314677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Análises sobre o posicionamento comunicativo de uma organização em relação a outras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401087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 comunicação mercadológica (marketing, que busca vender e não construir relacionamentos, como no caso de RP) de maneira geral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755576" y="5163002"/>
            <a:ext cx="4968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Compreensão da ética de determinada prática de comunicação realizada por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alguma </a:t>
            </a:r>
            <a:r>
              <a:rPr lang="pt-BR" sz="2400" dirty="0" smtClean="0"/>
              <a:t>organização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251520" y="1769915"/>
            <a:ext cx="5011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/>
              <a:t>Exemplos de diferenciação:</a:t>
            </a:r>
          </a:p>
        </p:txBody>
      </p:sp>
    </p:spTree>
    <p:extLst>
      <p:ext uri="{BB962C8B-B14F-4D97-AF65-F5344CB8AC3E}">
        <p14:creationId xmlns:p14="http://schemas.microsoft.com/office/powerpoint/2010/main" val="23437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Comunicação Organizacional e atualizações </a:t>
            </a:r>
            <a:r>
              <a:rPr lang="pt-BR" sz="4000" dirty="0"/>
              <a:t>(</a:t>
            </a:r>
            <a:r>
              <a:rPr lang="pt-BR" sz="4000" dirty="0" err="1"/>
              <a:t>Scroferneker</a:t>
            </a:r>
            <a:r>
              <a:rPr lang="pt-BR" sz="4000" dirty="0"/>
              <a:t>, 2011</a:t>
            </a:r>
            <a:r>
              <a:rPr lang="pt-BR" sz="4000" dirty="0" smtClean="0"/>
              <a:t>) </a:t>
            </a:r>
            <a:endParaRPr lang="pt-BR" sz="40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39552" y="4653136"/>
            <a:ext cx="8147248" cy="74868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pt-BR" sz="280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457200" y="1772816"/>
            <a:ext cx="836327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É na direção apontada que podemos entender a riqueza de atualizações (paradigma da complexidade; imbricações com o contexto social e político mais amplo, etc.) que as Comunicações Organizações apresentam indicando uma pluralidade de saberes a formarem esse campo na </a:t>
            </a:r>
            <a:r>
              <a:rPr lang="pt-BR" sz="2800" dirty="0" smtClean="0"/>
              <a:t>atualidade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Assim, parecem superadas as visões fragmentadas e reducionistas ligadas à forma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como </a:t>
            </a:r>
            <a:r>
              <a:rPr lang="pt-BR" sz="2800" dirty="0"/>
              <a:t>as organizações se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comunicam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35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8888</TotalTime>
  <Words>816</Words>
  <Application>Microsoft Office PowerPoint</Application>
  <PresentationFormat>Apresentação na tela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Tema do Office</vt:lpstr>
      <vt:lpstr>Comunicação Organizacional e Relações Públicas</vt:lpstr>
      <vt:lpstr>Textos para discussão</vt:lpstr>
      <vt:lpstr>Da “comunicação funcional” à “comunicação estratégica” (Kunsch, 2009; Scroferneker, 2011)</vt:lpstr>
      <vt:lpstr>Diferenciações e Interfaces entre Comunicação Organizacional e RP – I (Kunsch, 2009)</vt:lpstr>
      <vt:lpstr>Apresentação do PowerPoint</vt:lpstr>
      <vt:lpstr>Apresentação do PowerPoint</vt:lpstr>
      <vt:lpstr>Apresentação do PowerPoint</vt:lpstr>
      <vt:lpstr>Diferenciações e Interfaces entre Comunicação Organizacional e RP – V</vt:lpstr>
      <vt:lpstr>Comunicação Organizacional e atualizações (Scroferneker, 2011) </vt:lpstr>
      <vt:lpstr>Consolidação da Comunicação Organizacional (Scroferneker, 2011) </vt:lpstr>
      <vt:lpstr>Consolidação da Comunicação Organizacional (Scroferneker, 2011) </vt:lpstr>
      <vt:lpstr>Consolidação da Comunicação Organizacional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ABNT: normatização e referências em trabalhos acadêmicos</dc:title>
  <dc:creator>Richard</dc:creator>
  <cp:lastModifiedBy>Usuário do Windows</cp:lastModifiedBy>
  <cp:revision>56</cp:revision>
  <dcterms:created xsi:type="dcterms:W3CDTF">2019-05-07T19:55:29Z</dcterms:created>
  <dcterms:modified xsi:type="dcterms:W3CDTF">2020-05-29T08:19:01Z</dcterms:modified>
</cp:coreProperties>
</file>