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11"/>
  </p:notesMasterIdLst>
  <p:sldIdLst>
    <p:sldId id="395" r:id="rId2"/>
    <p:sldId id="259" r:id="rId3"/>
    <p:sldId id="266" r:id="rId4"/>
    <p:sldId id="396" r:id="rId5"/>
    <p:sldId id="264" r:id="rId6"/>
    <p:sldId id="397" r:id="rId7"/>
    <p:sldId id="265" r:id="rId8"/>
    <p:sldId id="268" r:id="rId9"/>
    <p:sldId id="269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7" autoAdjust="0"/>
    <p:restoredTop sz="95126" autoAdjust="0"/>
  </p:normalViewPr>
  <p:slideViewPr>
    <p:cSldViewPr>
      <p:cViewPr varScale="1">
        <p:scale>
          <a:sx n="111" d="100"/>
          <a:sy n="111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A1C41-30B3-4E29-BACF-0D1F45A68B82}" type="datetimeFigureOut">
              <a:rPr lang="pt-BR" smtClean="0"/>
              <a:pPr/>
              <a:t>09/08/2023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F0580-B360-4279-B787-438996B645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59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DF0580-B360-4279-B787-438996B645AC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6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151855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06133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178175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00451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3191-7692-4E9C-8D61-82D7980E9520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SEP 700 - 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82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CC7F-2077-48C8-8DA4-018524E2AB32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SEP 700 - Prof. Luiz C. R. Carpinetti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5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A0B3-29BF-4C36-B1A9-C54201B5E6B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SEP 700 - Prof. Luiz C. R. Carpinetti</a:t>
            </a: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1669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3875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24B8-1DF0-4CD7-8748-1C2636D222C9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SEP 700 - Prof. Luiz C. R. Carpinetti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91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9253-BF58-4589-A03B-FEA3A30C4BF5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SEP 700 - Prof. Luiz C. R. Carpinetti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89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BED591-4FA9-498C-907A-589D9C8C7556}" type="datetime1">
              <a:rPr lang="pt-BR" smtClean="0"/>
              <a:pPr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/>
              <a:t>Prof. Luiz C. R. Carpinetti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B324-E3D1-4267-84FC-1B3F9D043FDA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3693A32-0BF7-45B5-9E01-A947865D088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36525"/>
            <a:ext cx="1919535" cy="69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7875" y="1196752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pt-BR" dirty="0"/>
              <a:t>Apresentação e Programa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3392" y="2204864"/>
            <a:ext cx="10599562" cy="175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pt-BR" sz="3200" dirty="0">
                <a:solidFill>
                  <a:schemeClr val="tx2"/>
                </a:solidFill>
              </a:rPr>
              <a:t>Disciplina: </a:t>
            </a:r>
            <a:r>
              <a:rPr lang="en-US" sz="3200" dirty="0">
                <a:solidFill>
                  <a:schemeClr val="tx2"/>
                </a:solidFill>
                <a:latin typeface="+mj-lt"/>
              </a:rPr>
              <a:t>SEP 700 </a:t>
            </a:r>
            <a:r>
              <a:rPr lang="pt-BR" sz="3200" dirty="0">
                <a:solidFill>
                  <a:schemeClr val="tx2"/>
                </a:solidFill>
                <a:latin typeface="+mj-lt"/>
              </a:rPr>
              <a:t>Métodos para Análise e Solução de Problemas em Engenharia de Produção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52F3A1B-E62C-48CF-BB21-A3CAFBFFEB69}"/>
              </a:ext>
            </a:extLst>
          </p:cNvPr>
          <p:cNvSpPr txBox="1"/>
          <p:nvPr/>
        </p:nvSpPr>
        <p:spPr>
          <a:xfrm>
            <a:off x="1919536" y="3959616"/>
            <a:ext cx="8136904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800" dirty="0">
                <a:solidFill>
                  <a:schemeClr val="tx2"/>
                </a:solidFill>
              </a:rPr>
              <a:t>Prof. Luiz C. R. </a:t>
            </a:r>
            <a:r>
              <a:rPr lang="pt-BR" sz="2800" dirty="0" smtClean="0">
                <a:solidFill>
                  <a:schemeClr val="tx2"/>
                </a:solidFill>
              </a:rPr>
              <a:t>Carpinetti</a:t>
            </a:r>
            <a:endParaRPr lang="pt-B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489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/>
              <a:t>SEP700 - Programa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11424" y="1700808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80000"/>
              <a:buFont typeface="Wingdings" panose="05000000000000000000" pitchFamily="2" charset="2"/>
              <a:buChar char="q"/>
            </a:pPr>
            <a:r>
              <a:rPr lang="pt-BR" sz="3600" dirty="0">
                <a:latin typeface="+mj-lt"/>
              </a:rPr>
              <a:t>Abordagem para melhoria contínua das operações;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q"/>
            </a:pPr>
            <a:r>
              <a:rPr lang="pt-BR" sz="3600" dirty="0">
                <a:latin typeface="+mj-lt"/>
              </a:rPr>
              <a:t>PDCA/MASP;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q"/>
            </a:pPr>
            <a:r>
              <a:rPr lang="pt-BR" sz="3600" dirty="0">
                <a:latin typeface="+mj-lt"/>
              </a:rPr>
              <a:t>Técnicas da Qualidade;</a:t>
            </a:r>
          </a:p>
          <a:p>
            <a:pPr marL="457200" indent="-457200">
              <a:buSzPct val="80000"/>
              <a:buFont typeface="Wingdings" panose="05000000000000000000" pitchFamily="2" charset="2"/>
              <a:buChar char="q"/>
            </a:pPr>
            <a:r>
              <a:rPr lang="pt-BR" sz="3600" dirty="0" smtClean="0">
                <a:latin typeface="+mj-lt"/>
              </a:rPr>
              <a:t>Aprendizagem organizacional;</a:t>
            </a:r>
            <a:endParaRPr lang="pt-BR" sz="3600" dirty="0">
              <a:latin typeface="+mj-lt"/>
            </a:endParaRPr>
          </a:p>
          <a:p>
            <a:pPr marL="457200" indent="-457200">
              <a:buSzPct val="80000"/>
              <a:buFont typeface="Wingdings" panose="05000000000000000000" pitchFamily="2" charset="2"/>
              <a:buChar char="q"/>
            </a:pPr>
            <a:r>
              <a:rPr lang="pt-BR" sz="3600" dirty="0" smtClean="0">
                <a:latin typeface="+mj-lt"/>
              </a:rPr>
              <a:t>Exemplos </a:t>
            </a:r>
            <a:r>
              <a:rPr lang="pt-BR" sz="3600" dirty="0">
                <a:latin typeface="+mj-lt"/>
              </a:rPr>
              <a:t>da Engenharia de Produção.</a:t>
            </a:r>
          </a:p>
        </p:txBody>
      </p:sp>
    </p:spTree>
    <p:extLst>
      <p:ext uri="{BB962C8B-B14F-4D97-AF65-F5344CB8AC3E}">
        <p14:creationId xmlns:p14="http://schemas.microsoft.com/office/powerpoint/2010/main" val="24141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981200" y="272578"/>
            <a:ext cx="8229600" cy="1139825"/>
          </a:xfrm>
        </p:spPr>
        <p:txBody>
          <a:bodyPr>
            <a:normAutofit/>
          </a:bodyPr>
          <a:lstStyle/>
          <a:p>
            <a:r>
              <a:rPr lang="pt-BR" sz="4000" b="0" dirty="0">
                <a:latin typeface="+mn-lt"/>
              </a:rPr>
              <a:t>SEP 700 – Bibliografia principal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67408" y="1772816"/>
            <a:ext cx="7848872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 err="1"/>
              <a:t>Carpinetti</a:t>
            </a:r>
            <a:r>
              <a:rPr lang="pt-BR" dirty="0"/>
              <a:t>, L.C. R. (2016) Gestão da Qualidade. São Paulo: Atlas</a:t>
            </a:r>
            <a:r>
              <a:rPr lang="pt-BR" dirty="0" smtClean="0"/>
              <a:t>. </a:t>
            </a:r>
            <a:r>
              <a:rPr lang="pt-BR" dirty="0" smtClean="0">
                <a:solidFill>
                  <a:srgbClr val="0070C0"/>
                </a:solidFill>
              </a:rPr>
              <a:t>(disponível no minha biblioteca)</a:t>
            </a:r>
            <a:endParaRPr lang="pt-BR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/>
              <a:t>Textos variados;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dirty="0"/>
              <a:t>Vídeos.</a:t>
            </a:r>
          </a:p>
          <a:p>
            <a:pPr>
              <a:buSzPct val="90000"/>
            </a:pPr>
            <a:endParaRPr lang="pt-BR" dirty="0"/>
          </a:p>
          <a:p>
            <a:endParaRPr lang="pt-BR" dirty="0">
              <a:latin typeface="+mj-lt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8209CA2-85F5-4C95-AC3D-55799DAFF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1052736"/>
            <a:ext cx="2622908" cy="3636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18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to 34"/>
          <p:cNvCxnSpPr>
            <a:cxnSpLocks/>
          </p:cNvCxnSpPr>
          <p:nvPr/>
        </p:nvCxnSpPr>
        <p:spPr>
          <a:xfrm>
            <a:off x="4894112" y="2948612"/>
            <a:ext cx="0" cy="3960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>
            <a:cxnSpLocks/>
          </p:cNvCxnSpPr>
          <p:nvPr/>
        </p:nvCxnSpPr>
        <p:spPr>
          <a:xfrm>
            <a:off x="3381944" y="2948612"/>
            <a:ext cx="0" cy="396044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8312" y="1013306"/>
            <a:ext cx="9036496" cy="73261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Dinâmica das aulas: </a:t>
            </a:r>
            <a:r>
              <a:rPr lang="pt-BR" dirty="0"/>
              <a:t>Aula invertida e atividade em grupo</a:t>
            </a:r>
          </a:p>
        </p:txBody>
      </p:sp>
      <p:sp>
        <p:nvSpPr>
          <p:cNvPr id="8" name="Divisa 7"/>
          <p:cNvSpPr/>
          <p:nvPr/>
        </p:nvSpPr>
        <p:spPr>
          <a:xfrm>
            <a:off x="2013792" y="3236644"/>
            <a:ext cx="1368152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-aula</a:t>
            </a:r>
          </a:p>
        </p:txBody>
      </p:sp>
      <p:sp>
        <p:nvSpPr>
          <p:cNvPr id="9" name="Divisa 8"/>
          <p:cNvSpPr/>
          <p:nvPr/>
        </p:nvSpPr>
        <p:spPr>
          <a:xfrm>
            <a:off x="3453952" y="3236644"/>
            <a:ext cx="1422158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individual</a:t>
            </a:r>
          </a:p>
        </p:txBody>
      </p:sp>
      <p:sp>
        <p:nvSpPr>
          <p:cNvPr id="11" name="Divisa 10"/>
          <p:cNvSpPr/>
          <p:nvPr/>
        </p:nvSpPr>
        <p:spPr>
          <a:xfrm>
            <a:off x="6347250" y="3236644"/>
            <a:ext cx="1494166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Atividade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</a:t>
            </a:r>
            <a:endParaRPr lang="en-US" sz="1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Estrela de 5 pontas 12"/>
          <p:cNvSpPr/>
          <p:nvPr/>
        </p:nvSpPr>
        <p:spPr>
          <a:xfrm>
            <a:off x="1720736" y="3596684"/>
            <a:ext cx="144016" cy="144016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strela de 5 pontas 13"/>
          <p:cNvSpPr/>
          <p:nvPr/>
        </p:nvSpPr>
        <p:spPr>
          <a:xfrm>
            <a:off x="8147845" y="3657224"/>
            <a:ext cx="144016" cy="144016"/>
          </a:xfrm>
          <a:prstGeom prst="star5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864752" y="2374290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accent6">
                    <a:lumMod val="75000"/>
                  </a:schemeClr>
                </a:solidFill>
              </a:rPr>
              <a:t>Aula anterior</a:t>
            </a:r>
          </a:p>
        </p:txBody>
      </p:sp>
      <p:cxnSp>
        <p:nvCxnSpPr>
          <p:cNvPr id="18" name="Conector angulado 17"/>
          <p:cNvCxnSpPr>
            <a:cxnSpLocks/>
            <a:stCxn id="15" idx="1"/>
          </p:cNvCxnSpPr>
          <p:nvPr/>
        </p:nvCxnSpPr>
        <p:spPr>
          <a:xfrm rot="10800000" flipV="1">
            <a:off x="1792745" y="2512789"/>
            <a:ext cx="72009" cy="1083895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7121336" y="244412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accent6">
                    <a:lumMod val="75000"/>
                  </a:schemeClr>
                </a:solidFill>
              </a:rPr>
              <a:t>Próxima aula</a:t>
            </a:r>
          </a:p>
        </p:txBody>
      </p:sp>
      <p:cxnSp>
        <p:nvCxnSpPr>
          <p:cNvPr id="21" name="Conector angulado 20"/>
          <p:cNvCxnSpPr>
            <a:cxnSpLocks/>
            <a:stCxn id="20" idx="3"/>
            <a:endCxn id="14" idx="0"/>
          </p:cNvCxnSpPr>
          <p:nvPr/>
        </p:nvCxnSpPr>
        <p:spPr>
          <a:xfrm>
            <a:off x="8129449" y="2582622"/>
            <a:ext cx="90405" cy="1074603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1886835" y="4251724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Individual: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853002" y="4590278"/>
            <a:ext cx="1496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Leitura de texto</a:t>
            </a:r>
          </a:p>
        </p:txBody>
      </p:sp>
      <p:cxnSp>
        <p:nvCxnSpPr>
          <p:cNvPr id="58" name="Conector reto 57"/>
          <p:cNvCxnSpPr>
            <a:cxnSpLocks/>
          </p:cNvCxnSpPr>
          <p:nvPr/>
        </p:nvCxnSpPr>
        <p:spPr>
          <a:xfrm>
            <a:off x="6401256" y="2950353"/>
            <a:ext cx="0" cy="396044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Divisa 58"/>
          <p:cNvSpPr/>
          <p:nvPr/>
        </p:nvSpPr>
        <p:spPr>
          <a:xfrm>
            <a:off x="4925092" y="3238385"/>
            <a:ext cx="1404156" cy="864096"/>
          </a:xfrm>
          <a:prstGeom prst="chevron">
            <a:avLst>
              <a:gd name="adj" fmla="val 174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1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 do professor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F64A773-DC3F-4CDE-B2EC-9F50BF204AEF}"/>
              </a:ext>
            </a:extLst>
          </p:cNvPr>
          <p:cNvSpPr txBox="1"/>
          <p:nvPr/>
        </p:nvSpPr>
        <p:spPr>
          <a:xfrm>
            <a:off x="1844565" y="4893613"/>
            <a:ext cx="1398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Assistência de </a:t>
            </a:r>
          </a:p>
          <a:p>
            <a:r>
              <a:rPr lang="pt-BR" sz="1600" dirty="0" err="1"/>
              <a:t>Vídeo-aula</a:t>
            </a:r>
            <a:endParaRPr lang="pt-BR" sz="16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FF9AC0D-1594-4F70-9E13-5E45856EC0B6}"/>
              </a:ext>
            </a:extLst>
          </p:cNvPr>
          <p:cNvSpPr txBox="1"/>
          <p:nvPr/>
        </p:nvSpPr>
        <p:spPr>
          <a:xfrm>
            <a:off x="3498687" y="4246497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Individual: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F9C61B6-49E0-466B-8858-277B3ED985F7}"/>
              </a:ext>
            </a:extLst>
          </p:cNvPr>
          <p:cNvSpPr txBox="1"/>
          <p:nvPr/>
        </p:nvSpPr>
        <p:spPr>
          <a:xfrm>
            <a:off x="3464854" y="4585052"/>
            <a:ext cx="1232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Avaliação no</a:t>
            </a:r>
          </a:p>
          <a:p>
            <a:r>
              <a:rPr lang="pt-BR" sz="1600" dirty="0" err="1"/>
              <a:t>moodle</a:t>
            </a:r>
            <a:endParaRPr lang="pt-BR" sz="1600" dirty="0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1B44D04-17B4-4FD8-8613-8EF9562B633E}"/>
              </a:ext>
            </a:extLst>
          </p:cNvPr>
          <p:cNvSpPr txBox="1"/>
          <p:nvPr/>
        </p:nvSpPr>
        <p:spPr>
          <a:xfrm>
            <a:off x="6467830" y="4246497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Em equipe: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CB64C43-9AA9-4B5E-8680-4A4E791BBEA3}"/>
              </a:ext>
            </a:extLst>
          </p:cNvPr>
          <p:cNvSpPr txBox="1"/>
          <p:nvPr/>
        </p:nvSpPr>
        <p:spPr>
          <a:xfrm>
            <a:off x="6453213" y="4581128"/>
            <a:ext cx="1094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Atividades </a:t>
            </a:r>
          </a:p>
          <a:p>
            <a:r>
              <a:rPr lang="pt-BR" sz="1600" dirty="0"/>
              <a:t>Em aula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DA19525-0BF4-4579-BF02-486CA2DA8A77}"/>
              </a:ext>
            </a:extLst>
          </p:cNvPr>
          <p:cNvSpPr txBox="1"/>
          <p:nvPr/>
        </p:nvSpPr>
        <p:spPr>
          <a:xfrm>
            <a:off x="5000220" y="4251724"/>
            <a:ext cx="1215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/>
              <a:t>Toda turma: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44EB711-2467-40C2-A9E4-B3586A708E48}"/>
              </a:ext>
            </a:extLst>
          </p:cNvPr>
          <p:cNvSpPr txBox="1"/>
          <p:nvPr/>
        </p:nvSpPr>
        <p:spPr>
          <a:xfrm>
            <a:off x="4871864" y="4581128"/>
            <a:ext cx="1529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Esclarecimentos</a:t>
            </a:r>
          </a:p>
          <a:p>
            <a:r>
              <a:rPr lang="pt-BR" sz="1600" dirty="0"/>
              <a:t>sobre questões</a:t>
            </a:r>
          </a:p>
          <a:p>
            <a:r>
              <a:rPr lang="pt-BR" sz="1600" dirty="0"/>
              <a:t>e estudo prévio</a:t>
            </a:r>
          </a:p>
        </p:txBody>
      </p:sp>
    </p:spTree>
    <p:extLst>
      <p:ext uri="{BB962C8B-B14F-4D97-AF65-F5344CB8AC3E}">
        <p14:creationId xmlns:p14="http://schemas.microsoft.com/office/powerpoint/2010/main" val="239561449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71664" y="108458"/>
            <a:ext cx="8229600" cy="1139825"/>
          </a:xfrm>
        </p:spPr>
        <p:txBody>
          <a:bodyPr>
            <a:normAutofit/>
          </a:bodyPr>
          <a:lstStyle/>
          <a:p>
            <a:r>
              <a:rPr lang="pt-BR" sz="4000" b="0" dirty="0"/>
              <a:t>SEP 700 – Avaliação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39416" y="1268761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r>
              <a:rPr lang="pt-BR" sz="2400" dirty="0"/>
              <a:t>Critérios</a:t>
            </a:r>
            <a:r>
              <a:rPr lang="pt-BR" sz="2400" b="1" dirty="0"/>
              <a:t>:</a:t>
            </a:r>
            <a:endParaRPr lang="pt-BR" sz="2400" dirty="0"/>
          </a:p>
          <a:p>
            <a:pPr lvl="2" indent="-342900">
              <a:buFont typeface="Wingdings" panose="05000000000000000000" pitchFamily="2" charset="2"/>
              <a:buChar char="q"/>
            </a:pPr>
            <a:r>
              <a:rPr lang="pt-BR" dirty="0"/>
              <a:t>Prova (P)</a:t>
            </a:r>
          </a:p>
          <a:p>
            <a:pPr lvl="2" indent="-342900">
              <a:buFont typeface="Wingdings" panose="05000000000000000000" pitchFamily="2" charset="2"/>
              <a:buChar char="q"/>
            </a:pPr>
            <a:r>
              <a:rPr lang="pt-BR" dirty="0"/>
              <a:t>Atividades em grupo: em sala de aula (MT)</a:t>
            </a:r>
          </a:p>
          <a:p>
            <a:pPr lvl="2" indent="-342900">
              <a:buFont typeface="Wingdings" panose="05000000000000000000" pitchFamily="2" charset="2"/>
              <a:buChar char="q"/>
            </a:pPr>
            <a:r>
              <a:rPr lang="pt-BR" dirty="0"/>
              <a:t>Avaliações contínuas individuais (MAI)</a:t>
            </a:r>
          </a:p>
          <a:p>
            <a:pPr lvl="2" indent="-342900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r>
              <a:rPr lang="pt-BR" sz="2400" dirty="0"/>
              <a:t>Média Final: </a:t>
            </a:r>
          </a:p>
          <a:p>
            <a:pPr lvl="1"/>
            <a:r>
              <a:rPr lang="pt-BR" sz="2400" dirty="0"/>
              <a:t>Se P </a:t>
            </a:r>
            <a:r>
              <a:rPr lang="pt-BR" sz="2400" dirty="0">
                <a:sym typeface="Symbol"/>
              </a:rPr>
              <a:t></a:t>
            </a:r>
            <a:r>
              <a:rPr lang="pt-BR" sz="2400" dirty="0"/>
              <a:t> 5.0</a:t>
            </a:r>
          </a:p>
          <a:p>
            <a:pPr marL="679450" lvl="2"/>
            <a:r>
              <a:rPr lang="pt-BR" dirty="0"/>
              <a:t>	 </a:t>
            </a:r>
            <a:r>
              <a:rPr lang="pt-BR" dirty="0" smtClean="0"/>
              <a:t>MF=0,6P+0,4(0,4MT+0,6MAI</a:t>
            </a:r>
            <a:r>
              <a:rPr lang="pt-BR" dirty="0"/>
              <a:t>) 	</a:t>
            </a:r>
          </a:p>
          <a:p>
            <a:pPr marL="612775" lvl="1" indent="-285750"/>
            <a:r>
              <a:rPr lang="pt-BR" sz="2400" dirty="0"/>
              <a:t>  Se MP &lt;5.0					</a:t>
            </a:r>
          </a:p>
          <a:p>
            <a:pPr marL="327025" lvl="1"/>
            <a:r>
              <a:rPr lang="pt-BR" sz="2400" dirty="0"/>
              <a:t>	 </a:t>
            </a:r>
            <a:r>
              <a:rPr lang="pt-BR" sz="2400" dirty="0" smtClean="0"/>
              <a:t>MF=0,9P+0,1 (0,4MT+0,6MAI</a:t>
            </a:r>
            <a:r>
              <a:rPr lang="pt-BR" sz="2400" dirty="0"/>
              <a:t>) 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348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116536" y="223221"/>
            <a:ext cx="8229600" cy="1139825"/>
          </a:xfrm>
        </p:spPr>
        <p:txBody>
          <a:bodyPr>
            <a:normAutofit/>
          </a:bodyPr>
          <a:lstStyle/>
          <a:p>
            <a:r>
              <a:rPr lang="pt-BR" sz="4000" dirty="0"/>
              <a:t>SEP 700 – Avaliação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39416" y="1268761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</a:pPr>
            <a:endParaRPr lang="pt-BR" sz="2400" dirty="0"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39416" y="1772816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pt-BR" sz="3200" dirty="0"/>
              <a:t>Observações: </a:t>
            </a:r>
          </a:p>
          <a:p>
            <a:pPr lvl="1" indent="-342900" algn="just">
              <a:buAutoNum type="arabicPeriod"/>
            </a:pPr>
            <a:r>
              <a:rPr lang="pt-BR" sz="3200" dirty="0"/>
              <a:t>Entregas em atraso não justificadas serão penalizadas em 30% da nota.</a:t>
            </a:r>
          </a:p>
          <a:p>
            <a:pPr lvl="1" indent="-342900" algn="just">
              <a:buAutoNum type="arabicPeriod"/>
            </a:pPr>
            <a:endParaRPr lang="pt-BR" sz="3200" dirty="0"/>
          </a:p>
          <a:p>
            <a:pPr lvl="1" indent="-342900" algn="just">
              <a:buAutoNum type="arabicPeriod"/>
            </a:pPr>
            <a:r>
              <a:rPr lang="pt-BR" sz="3200" dirty="0"/>
              <a:t>Para o cálculo de MAI serão considerados (n-1) resultados, desconsiderando a menor nota ou ausência.</a:t>
            </a:r>
          </a:p>
        </p:txBody>
      </p:sp>
    </p:spTree>
    <p:extLst>
      <p:ext uri="{BB962C8B-B14F-4D97-AF65-F5344CB8AC3E}">
        <p14:creationId xmlns:p14="http://schemas.microsoft.com/office/powerpoint/2010/main" val="138278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495600" y="476672"/>
            <a:ext cx="8229600" cy="1139825"/>
          </a:xfrm>
        </p:spPr>
        <p:txBody>
          <a:bodyPr>
            <a:normAutofit/>
          </a:bodyPr>
          <a:lstStyle/>
          <a:p>
            <a:r>
              <a:rPr lang="pt-BR" sz="4000" b="0" dirty="0">
                <a:latin typeface="+mn-lt"/>
              </a:rPr>
              <a:t>SEP 700 – </a:t>
            </a:r>
            <a:r>
              <a:rPr lang="pt-BR" sz="4000" b="0" dirty="0" err="1">
                <a:latin typeface="+mn-lt"/>
              </a:rPr>
              <a:t>Moodle</a:t>
            </a:r>
            <a:r>
              <a:rPr lang="pt-BR" sz="4000" b="0" dirty="0">
                <a:latin typeface="+mn-lt"/>
              </a:rPr>
              <a:t> e monitoria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51384" y="2060848"/>
            <a:ext cx="10585176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r>
              <a:rPr lang="pt-BR" sz="3600" dirty="0"/>
              <a:t>Moodle: e-disciplinas</a:t>
            </a:r>
          </a:p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endParaRPr lang="pt-BR" sz="3600" dirty="0"/>
          </a:p>
          <a:p>
            <a:pPr>
              <a:buSzPct val="90000"/>
            </a:pPr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7454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67608" y="332656"/>
            <a:ext cx="8229600" cy="1139825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+mn-lt"/>
              </a:rPr>
              <a:t>SEP 700 – Provas e Grupos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83432" y="1583035"/>
            <a:ext cx="835292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r>
              <a:rPr lang="pt-BR" sz="2800" dirty="0"/>
              <a:t>Provas: </a:t>
            </a:r>
          </a:p>
          <a:p>
            <a:pPr marL="800100" lvl="1" indent="-342900">
              <a:buSzPct val="90000"/>
              <a:buFont typeface="Wingdings" panose="05000000000000000000" pitchFamily="2" charset="2"/>
              <a:buChar char="q"/>
            </a:pPr>
            <a:r>
              <a:rPr lang="pt-BR" dirty="0"/>
              <a:t>P: </a:t>
            </a:r>
            <a:r>
              <a:rPr lang="pt-BR" dirty="0" smtClean="0"/>
              <a:t>22 </a:t>
            </a:r>
            <a:r>
              <a:rPr lang="pt-BR" dirty="0"/>
              <a:t>de </a:t>
            </a:r>
            <a:r>
              <a:rPr lang="pt-BR" dirty="0" smtClean="0"/>
              <a:t>novembro</a:t>
            </a:r>
            <a:endParaRPr lang="pt-BR" dirty="0"/>
          </a:p>
          <a:p>
            <a:pPr lvl="1">
              <a:buSzPct val="90000"/>
            </a:pPr>
            <a:endParaRPr lang="pt-BR" sz="2400" dirty="0"/>
          </a:p>
          <a:p>
            <a:pPr marL="342900" indent="-342900">
              <a:buSzPct val="90000"/>
              <a:buFont typeface="Wingdings" panose="05000000000000000000" pitchFamily="2" charset="2"/>
              <a:buChar char="q"/>
            </a:pPr>
            <a:r>
              <a:rPr lang="pt-BR" dirty="0"/>
              <a:t>Grupos: </a:t>
            </a:r>
          </a:p>
          <a:p>
            <a:pPr marL="800100" lvl="1" indent="-342900">
              <a:buSzPct val="90000"/>
              <a:buFont typeface="Wingdings" panose="05000000000000000000" pitchFamily="2" charset="2"/>
              <a:buChar char="q"/>
            </a:pPr>
            <a:r>
              <a:rPr lang="pt-BR" dirty="0"/>
              <a:t>No máximo </a:t>
            </a:r>
            <a:r>
              <a:rPr lang="pt-BR" dirty="0" smtClean="0"/>
              <a:t>6 </a:t>
            </a:r>
            <a:r>
              <a:rPr lang="pt-BR" dirty="0"/>
              <a:t>integrantes;</a:t>
            </a:r>
          </a:p>
          <a:p>
            <a:pPr marL="800100" lvl="1" indent="-342900">
              <a:buSzPct val="90000"/>
              <a:buFont typeface="Wingdings" panose="05000000000000000000" pitchFamily="2" charset="2"/>
              <a:buChar char="q"/>
            </a:pPr>
            <a:r>
              <a:rPr lang="pt-BR" dirty="0"/>
              <a:t>Grupos novos gerados de forma aleatória para cada aula</a:t>
            </a: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9134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5844" y="404664"/>
            <a:ext cx="8229600" cy="940966"/>
          </a:xfrm>
        </p:spPr>
        <p:txBody>
          <a:bodyPr>
            <a:normAutofit/>
          </a:bodyPr>
          <a:lstStyle/>
          <a:p>
            <a:r>
              <a:rPr lang="pt-BR" sz="4000" dirty="0">
                <a:latin typeface="+mn-lt"/>
              </a:rPr>
              <a:t>SEP 700 – Ética e disciplina</a:t>
            </a:r>
          </a:p>
        </p:txBody>
      </p:sp>
      <p:sp>
        <p:nvSpPr>
          <p:cNvPr id="5" name="CaixaDeTexto 19"/>
          <p:cNvSpPr txBox="1">
            <a:spLocks noChangeArrowheads="1"/>
          </p:cNvSpPr>
          <p:nvPr/>
        </p:nvSpPr>
        <p:spPr bwMode="auto">
          <a:xfrm>
            <a:off x="6597151" y="1509121"/>
            <a:ext cx="8018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b="1" dirty="0">
                <a:solidFill>
                  <a:srgbClr val="4F81BD">
                    <a:lumMod val="75000"/>
                  </a:srgbClr>
                </a:solidFill>
              </a:rPr>
              <a:t>“Cola”!</a:t>
            </a:r>
          </a:p>
        </p:txBody>
      </p:sp>
      <p:sp>
        <p:nvSpPr>
          <p:cNvPr id="7" name="CaixaDeTexto 27"/>
          <p:cNvSpPr txBox="1">
            <a:spLocks noChangeArrowheads="1"/>
          </p:cNvSpPr>
          <p:nvPr/>
        </p:nvSpPr>
        <p:spPr bwMode="auto">
          <a:xfrm>
            <a:off x="6645673" y="3943805"/>
            <a:ext cx="7697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1600" b="1" dirty="0">
                <a:solidFill>
                  <a:srgbClr val="4F81BD">
                    <a:lumMod val="75000"/>
                  </a:srgbClr>
                </a:solidFill>
              </a:rPr>
              <a:t>Plágio!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316" y="4441308"/>
            <a:ext cx="1796475" cy="179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 bwMode="auto">
          <a:xfrm>
            <a:off x="5878426" y="6282370"/>
            <a:ext cx="23042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dirty="0">
                <a:solidFill>
                  <a:srgbClr val="1F497D">
                    <a:lumMod val="50000"/>
                  </a:srgbClr>
                </a:solidFill>
              </a:rPr>
              <a:t>Compreenda o que é plágio e as consequências dessa atitude.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929" y="1883532"/>
            <a:ext cx="1861282" cy="1397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 bwMode="auto">
          <a:xfrm>
            <a:off x="5848293" y="3307486"/>
            <a:ext cx="22995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dirty="0">
                <a:solidFill>
                  <a:srgbClr val="1F497D">
                    <a:lumMod val="50000"/>
                  </a:srgbClr>
                </a:solidFill>
              </a:rPr>
              <a:t>Seja honesto! Pergunte-se: quais benefícios essa atitude traz para a sociedade?</a:t>
            </a:r>
          </a:p>
        </p:txBody>
      </p:sp>
      <p:sp>
        <p:nvSpPr>
          <p:cNvPr id="12" name="CaixaDeTexto 11"/>
          <p:cNvSpPr txBox="1"/>
          <p:nvPr/>
        </p:nvSpPr>
        <p:spPr bwMode="auto">
          <a:xfrm>
            <a:off x="5878426" y="4151003"/>
            <a:ext cx="229953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dirty="0">
                <a:solidFill>
                  <a:srgbClr val="1F497D">
                    <a:lumMod val="50000"/>
                  </a:srgbClr>
                </a:solidFill>
              </a:rPr>
              <a:t>O que eu aprendo com isso?</a:t>
            </a: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211" y="4234971"/>
            <a:ext cx="2047399" cy="204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8"/>
          <p:cNvSpPr txBox="1">
            <a:spLocks noChangeArrowheads="1"/>
          </p:cNvSpPr>
          <p:nvPr/>
        </p:nvSpPr>
        <p:spPr bwMode="auto">
          <a:xfrm>
            <a:off x="2372340" y="3953817"/>
            <a:ext cx="25382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solidFill>
                  <a:srgbClr val="4F81BD">
                    <a:lumMod val="75000"/>
                  </a:srgbClr>
                </a:solidFill>
              </a:rPr>
              <a:t>Assine a lista apenas se estiver presente!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087" y="5258671"/>
            <a:ext cx="746091" cy="1127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628800"/>
            <a:ext cx="2187189" cy="1925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70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Fatia</Template>
  <TotalTime>13328</TotalTime>
  <Words>320</Words>
  <Application>Microsoft Office PowerPoint</Application>
  <PresentationFormat>Widescreen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Wingdings 2</vt:lpstr>
      <vt:lpstr>HDOfficeLightV0</vt:lpstr>
      <vt:lpstr>Apresentação e Programa </vt:lpstr>
      <vt:lpstr>SEP700 - Programa</vt:lpstr>
      <vt:lpstr>SEP 700 – Bibliografia principal</vt:lpstr>
      <vt:lpstr>Dinâmica das aulas: Aula invertida e atividade em grupo</vt:lpstr>
      <vt:lpstr>SEP 700 – Avaliação</vt:lpstr>
      <vt:lpstr>SEP 700 – Avaliação</vt:lpstr>
      <vt:lpstr>SEP 700 – Moodle e monitoria</vt:lpstr>
      <vt:lpstr>SEP 700 – Provas e Grupos</vt:lpstr>
      <vt:lpstr>SEP 700 – Ética e disciplina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Aulas Concurso Qualidade SEP 2010</dc:title>
  <dc:creator>mateus</dc:creator>
  <cp:lastModifiedBy>Luiz Cesar Ribeiro Carpinetti</cp:lastModifiedBy>
  <cp:revision>281</cp:revision>
  <cp:lastPrinted>2016-08-29T10:57:33Z</cp:lastPrinted>
  <dcterms:created xsi:type="dcterms:W3CDTF">2009-12-21T13:59:16Z</dcterms:created>
  <dcterms:modified xsi:type="dcterms:W3CDTF">2023-08-09T14:28:42Z</dcterms:modified>
</cp:coreProperties>
</file>