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9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62314-2179-49CE-A920-D50F372CA8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94C4-9265-4076-902D-349ADF656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https://sci-hub.se/https://www.sciencedirect.com/science/article/pii/S0006291X0801293X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D94C4-9265-4076-902D-349ADF656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9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5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045F-6E3A-47B7-8CEA-89E8EF89A95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061C-0100-4119-B275-C58056A3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Avalia</a:t>
            </a:r>
            <a:r>
              <a:rPr lang="pt-BR" dirty="0" err="1">
                <a:latin typeface="Arial Black" panose="020B0A04020102020204" pitchFamily="34" charset="0"/>
              </a:rPr>
              <a:t>ção</a:t>
            </a:r>
            <a:r>
              <a:rPr lang="pt-BR" dirty="0">
                <a:latin typeface="Arial Black" panose="020B0A04020102020204" pitchFamily="34" charset="0"/>
              </a:rPr>
              <a:t> de competência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1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rial Black" panose="020B0A04020102020204" pitchFamily="34" charset="0"/>
              </a:rPr>
              <a:t>Dignóstico</a:t>
            </a:r>
            <a:r>
              <a:rPr lang="pt-BR" dirty="0">
                <a:latin typeface="Arial Black" panose="020B0A04020102020204" pitchFamily="34" charset="0"/>
              </a:rPr>
              <a:t> de restrição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Cortar o </a:t>
            </a:r>
            <a:r>
              <a:rPr lang="pt-BR" dirty="0" err="1"/>
              <a:t>plasmídio</a:t>
            </a:r>
            <a:r>
              <a:rPr lang="pt-BR" dirty="0"/>
              <a:t> gerando fragmentos de tamanhos diferentes.</a:t>
            </a:r>
          </a:p>
          <a:p>
            <a:r>
              <a:rPr lang="pt-BR" dirty="0"/>
              <a:t>Comparar os tamanhos previstos com os tamanhos observados no gel para confirmar que a clonagem está correta.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5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-329" t="26991" r="45470" b="-2145"/>
          <a:stretch/>
        </p:blipFill>
        <p:spPr>
          <a:xfrm>
            <a:off x="429823" y="1088602"/>
            <a:ext cx="2351477" cy="543395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65425" y="759228"/>
            <a:ext cx="9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Circular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78060" y="571659"/>
            <a:ext cx="86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EcoRI</a:t>
            </a:r>
            <a:r>
              <a:rPr lang="pt-BR" dirty="0"/>
              <a:t> +</a:t>
            </a:r>
          </a:p>
          <a:p>
            <a:pPr algn="ctr"/>
            <a:r>
              <a:rPr lang="pt-BR" dirty="0"/>
              <a:t> </a:t>
            </a:r>
            <a:r>
              <a:rPr lang="pt-BR" dirty="0" err="1"/>
              <a:t>HindIII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23144" y="512477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1385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84866" y="310563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4666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497951" y="41629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4666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69166" t="26991" r="329" b="-2145"/>
          <a:stretch/>
        </p:blipFill>
        <p:spPr>
          <a:xfrm>
            <a:off x="2779512" y="1088602"/>
            <a:ext cx="1307555" cy="543395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349670" y="47796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1385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00513" y="130923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10147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44" y="569887"/>
            <a:ext cx="4294174" cy="103743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r="61409"/>
          <a:stretch/>
        </p:blipFill>
        <p:spPr>
          <a:xfrm>
            <a:off x="4747607" y="1187624"/>
            <a:ext cx="2170858" cy="484893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5" y="1925503"/>
            <a:ext cx="4704944" cy="4300984"/>
          </a:xfrm>
          <a:prstGeom prst="rect">
            <a:avLst/>
          </a:prstGeom>
        </p:spPr>
      </p:pic>
      <p:sp>
        <p:nvSpPr>
          <p:cNvPr id="2" name="CaixaDeTexto 7">
            <a:extLst>
              <a:ext uri="{FF2B5EF4-FFF2-40B4-BE49-F238E27FC236}">
                <a16:creationId xmlns:a16="http://schemas.microsoft.com/office/drawing/2014/main" id="{13A5489B-10B1-5404-26C3-DA81C2F1FD98}"/>
              </a:ext>
            </a:extLst>
          </p:cNvPr>
          <p:cNvSpPr txBox="1"/>
          <p:nvPr/>
        </p:nvSpPr>
        <p:spPr>
          <a:xfrm>
            <a:off x="3413877" y="214273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11.532bp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7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0" y="4484047"/>
            <a:ext cx="10639245" cy="20951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90" y="317337"/>
            <a:ext cx="5057882" cy="38921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209" y="829696"/>
            <a:ext cx="2263168" cy="365435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22597" y="1940244"/>
            <a:ext cx="8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Super</a:t>
            </a:r>
            <a:r>
              <a:rPr lang="pt-BR" dirty="0"/>
              <a:t> </a:t>
            </a:r>
            <a:r>
              <a:rPr lang="pt-BR" dirty="0" err="1"/>
              <a:t>coil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137981" y="829696"/>
            <a:ext cx="91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Relaxed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rot="19401215">
            <a:off x="9925294" y="237068"/>
            <a:ext cx="121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Digerido com </a:t>
            </a:r>
            <a:r>
              <a:rPr lang="pt-BR" dirty="0" err="1"/>
              <a:t>EcoRI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062068" y="15959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3000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612889" y="161391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2997bp</a:t>
            </a:r>
          </a:p>
        </p:txBody>
      </p:sp>
    </p:spTree>
    <p:extLst>
      <p:ext uri="{BB962C8B-B14F-4D97-AF65-F5344CB8AC3E}">
        <p14:creationId xmlns:p14="http://schemas.microsoft.com/office/powerpoint/2010/main" val="46909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Competência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Quanto melhor a competência mais fácil clonar</a:t>
            </a:r>
          </a:p>
          <a:p>
            <a:r>
              <a:rPr lang="pt-BR" dirty="0"/>
              <a:t>Eficiência mínima: 10</a:t>
            </a:r>
            <a:r>
              <a:rPr lang="pt-BR" baseline="30000" dirty="0"/>
              <a:t>6</a:t>
            </a:r>
            <a:r>
              <a:rPr lang="pt-BR" dirty="0"/>
              <a:t> CFU/</a:t>
            </a:r>
            <a:r>
              <a:rPr lang="pt-BR" dirty="0" err="1"/>
              <a:t>ug</a:t>
            </a:r>
            <a:r>
              <a:rPr lang="pt-BR" dirty="0"/>
              <a:t> DNA</a:t>
            </a:r>
            <a:endParaRPr lang="pt-BR" baseline="30000" dirty="0"/>
          </a:p>
          <a:p>
            <a:r>
              <a:rPr lang="pt-BR" dirty="0"/>
              <a:t>Eficiência ideal: &gt;10</a:t>
            </a:r>
            <a:r>
              <a:rPr lang="pt-BR" baseline="30000" dirty="0"/>
              <a:t>8 </a:t>
            </a:r>
            <a:r>
              <a:rPr lang="pt-BR" dirty="0"/>
              <a:t>CFU/</a:t>
            </a:r>
            <a:r>
              <a:rPr lang="pt-BR" dirty="0" err="1"/>
              <a:t>ug</a:t>
            </a:r>
            <a:r>
              <a:rPr lang="pt-BR" dirty="0"/>
              <a:t> DNA</a:t>
            </a:r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1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Como calcular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Usamos 10uL de DNA numa concentração de </a:t>
            </a:r>
            <a:r>
              <a:rPr lang="pt-BR" dirty="0" err="1"/>
              <a:t>de</a:t>
            </a:r>
            <a:r>
              <a:rPr lang="pt-BR" dirty="0"/>
              <a:t> 0.2ug/</a:t>
            </a:r>
            <a:r>
              <a:rPr lang="pt-BR" dirty="0" err="1"/>
              <a:t>mL</a:t>
            </a:r>
            <a:r>
              <a:rPr lang="pt-BR" dirty="0"/>
              <a:t>, logo usamos 2ug de DNA</a:t>
            </a:r>
          </a:p>
          <a:p>
            <a:r>
              <a:rPr lang="pt-BR" dirty="0"/>
              <a:t>Volume total na transformação: 1010uL.</a:t>
            </a:r>
          </a:p>
          <a:p>
            <a:pPr lvl="1"/>
            <a:r>
              <a:rPr lang="pt-BR" dirty="0"/>
              <a:t>10uL DNA</a:t>
            </a:r>
          </a:p>
          <a:p>
            <a:pPr lvl="1"/>
            <a:r>
              <a:rPr lang="pt-BR" dirty="0"/>
              <a:t>100uL Célula</a:t>
            </a:r>
          </a:p>
          <a:p>
            <a:pPr lvl="1"/>
            <a:r>
              <a:rPr lang="pt-BR" dirty="0"/>
              <a:t>900uL de LB</a:t>
            </a:r>
          </a:p>
          <a:p>
            <a:r>
              <a:rPr lang="pt-BR" dirty="0" err="1"/>
              <a:t>Plaqueamos</a:t>
            </a:r>
            <a:r>
              <a:rPr lang="pt-BR" dirty="0"/>
              <a:t> 250uL e 25uL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Como calcular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5337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𝑛𝑖𝑎𝑠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𝑄𝑢𝑎𝑛𝑡𝑖𝑑𝑎𝑑𝑒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𝐷𝑁𝐴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𝑝𝑙𝑎𝑞𝑢𝑒𝑎𝑑𝑜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𝐶𝐹𝑈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𝑢𝑔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5337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838200" y="3517114"/>
                <a:ext cx="10515600" cy="1053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𝑛𝑖𝑎𝑠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𝑢𝑔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1010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275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𝑢𝐿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𝐶𝐹𝑈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𝑢𝑔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17114"/>
                <a:ext cx="10515600" cy="10533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53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Eletroforese de DNA </a:t>
            </a:r>
            <a:r>
              <a:rPr lang="pt-BR" dirty="0" err="1">
                <a:latin typeface="Arial Black" panose="020B0A04020102020204" pitchFamily="34" charset="0"/>
              </a:rPr>
              <a:t>plasmidial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73390"/>
          <a:stretch/>
        </p:blipFill>
        <p:spPr>
          <a:xfrm>
            <a:off x="7090769" y="5363506"/>
            <a:ext cx="2888230" cy="12917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-62"/>
          <a:stretch/>
        </p:blipFill>
        <p:spPr>
          <a:xfrm>
            <a:off x="331525" y="1928397"/>
            <a:ext cx="5677392" cy="44455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b="51942"/>
          <a:stretch/>
        </p:blipFill>
        <p:spPr>
          <a:xfrm>
            <a:off x="7091082" y="1538976"/>
            <a:ext cx="2888230" cy="23328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O que se espera ver no gel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t="48554" b="29998"/>
          <a:stretch/>
        </p:blipFill>
        <p:spPr>
          <a:xfrm>
            <a:off x="7090769" y="4087125"/>
            <a:ext cx="2888230" cy="10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 Black" panose="020B0A04020102020204" pitchFamily="34" charset="0"/>
              </a:rPr>
              <a:t>Uma lise alcalina muito longa leva a desnaturação do </a:t>
            </a:r>
            <a:r>
              <a:rPr lang="pt-BR" dirty="0" err="1">
                <a:latin typeface="Arial Black" panose="020B0A04020102020204" pitchFamily="34" charset="0"/>
              </a:rPr>
              <a:t>plasmidio</a:t>
            </a:r>
            <a:r>
              <a:rPr lang="pt-BR" dirty="0">
                <a:latin typeface="Arial Black" panose="020B0A04020102020204" pitchFamily="34" charset="0"/>
              </a:rPr>
              <a:t>!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27" y="2240886"/>
            <a:ext cx="5184826" cy="24839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97" y="1825625"/>
            <a:ext cx="5263684" cy="38541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764" y="5792833"/>
            <a:ext cx="8725234" cy="7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0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Enzimas de restrição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48425" y="2187575"/>
            <a:ext cx="4972050" cy="2203450"/>
          </a:xfrm>
        </p:spPr>
        <p:txBody>
          <a:bodyPr/>
          <a:lstStyle/>
          <a:p>
            <a:r>
              <a:rPr lang="pt-BR" dirty="0" err="1"/>
              <a:t>Endonucleases</a:t>
            </a:r>
            <a:endParaRPr lang="pt-BR" dirty="0"/>
          </a:p>
          <a:p>
            <a:r>
              <a:rPr lang="pt-BR" dirty="0" err="1"/>
              <a:t>Reconhem</a:t>
            </a:r>
            <a:r>
              <a:rPr lang="pt-BR" dirty="0"/>
              <a:t> sequencias específicas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393164" cy="45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8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99" y="4841113"/>
            <a:ext cx="7635902" cy="14707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800476"/>
            <a:ext cx="6464104" cy="39057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14" y="956338"/>
            <a:ext cx="5513236" cy="35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182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 Math</vt:lpstr>
      <vt:lpstr>Tema do Office</vt:lpstr>
      <vt:lpstr>Avaliação de competência</vt:lpstr>
      <vt:lpstr>Competência</vt:lpstr>
      <vt:lpstr>Como calcular</vt:lpstr>
      <vt:lpstr>Como calcular</vt:lpstr>
      <vt:lpstr>Eletroforese de DNA plasmidial</vt:lpstr>
      <vt:lpstr>O que se espera ver no gel</vt:lpstr>
      <vt:lpstr>Uma lise alcalina muito longa leva a desnaturação do plasmidio!</vt:lpstr>
      <vt:lpstr>Enzimas de restrição</vt:lpstr>
      <vt:lpstr>PowerPoint Presentation</vt:lpstr>
      <vt:lpstr>Dignóstico de restrição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competência</dc:title>
  <dc:creator>Conta da Microsoft</dc:creator>
  <cp:lastModifiedBy>Arthur Zanetti Nunes Fernandes</cp:lastModifiedBy>
  <cp:revision>10</cp:revision>
  <dcterms:created xsi:type="dcterms:W3CDTF">2023-10-25T15:31:17Z</dcterms:created>
  <dcterms:modified xsi:type="dcterms:W3CDTF">2023-10-27T18:35:27Z</dcterms:modified>
</cp:coreProperties>
</file>