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392" r:id="rId4"/>
    <p:sldId id="382" r:id="rId5"/>
    <p:sldId id="347" r:id="rId6"/>
    <p:sldId id="342" r:id="rId7"/>
    <p:sldId id="346" r:id="rId8"/>
    <p:sldId id="386" r:id="rId9"/>
    <p:sldId id="349" r:id="rId10"/>
    <p:sldId id="361" r:id="rId11"/>
    <p:sldId id="383" r:id="rId12"/>
    <p:sldId id="351" r:id="rId13"/>
    <p:sldId id="356" r:id="rId14"/>
    <p:sldId id="352" r:id="rId15"/>
    <p:sldId id="395" r:id="rId16"/>
    <p:sldId id="353" r:id="rId17"/>
    <p:sldId id="354" r:id="rId18"/>
    <p:sldId id="357" r:id="rId19"/>
    <p:sldId id="389" r:id="rId20"/>
    <p:sldId id="368" r:id="rId21"/>
    <p:sldId id="369" r:id="rId22"/>
    <p:sldId id="370" r:id="rId23"/>
    <p:sldId id="371" r:id="rId24"/>
    <p:sldId id="375" r:id="rId25"/>
    <p:sldId id="372" r:id="rId26"/>
    <p:sldId id="376" r:id="rId27"/>
    <p:sldId id="373" r:id="rId28"/>
    <p:sldId id="377" r:id="rId29"/>
    <p:sldId id="374" r:id="rId30"/>
    <p:sldId id="378" r:id="rId31"/>
    <p:sldId id="379" r:id="rId32"/>
    <p:sldId id="380" r:id="rId33"/>
    <p:sldId id="388" r:id="rId34"/>
    <p:sldId id="390" r:id="rId35"/>
    <p:sldId id="391" r:id="rId36"/>
    <p:sldId id="283" r:id="rId37"/>
    <p:sldId id="284" r:id="rId3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66"/>
    <a:srgbClr val="FFCC66"/>
    <a:srgbClr val="CCFFCC"/>
    <a:srgbClr val="FFFF99"/>
    <a:srgbClr val="99FF99"/>
    <a:srgbClr val="CCFF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1E1579-0A89-41CB-95A0-6DFB26CC352D}" v="37" dt="2022-01-23T22:36:52.676"/>
    <p1510:client id="{A259F092-C132-494F-89E5-D5F24D0DAD2F}" v="1" dt="2022-01-23T23:05:31.8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2" autoAdjust="0"/>
    <p:restoredTop sz="94669" autoAdjust="0"/>
  </p:normalViewPr>
  <p:slideViewPr>
    <p:cSldViewPr>
      <p:cViewPr varScale="1">
        <p:scale>
          <a:sx n="66" d="100"/>
          <a:sy n="66" d="100"/>
        </p:scale>
        <p:origin x="142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A8CFD-E51C-4622-B652-500211600277}" type="datetimeFigureOut">
              <a:rPr lang="pt-BR" smtClean="0"/>
              <a:t>03/02/2023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4EC88-5262-4344-8AE6-04C2A2525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961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D306D9-73BF-4C00-B83D-7979F2030330}" type="slidenum">
              <a:rPr lang="pt-BR" altLang="pt-BR" sz="1200" smtClean="0"/>
              <a:pPr eaLnBrk="1" hangingPunct="1"/>
              <a:t>14</a:t>
            </a:fld>
            <a:endParaRPr lang="pt-BR" altLang="pt-BR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131454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4EC88-5262-4344-8AE6-04C2A25254E3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4413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4BF2-5FCC-444C-8BBA-E930D05EF8DF}" type="datetimeFigureOut">
              <a:rPr lang="pt-BR" smtClean="0"/>
              <a:t>03/02/2023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123-2A47-4CB5-A10E-05B3AC1B4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519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4BF2-5FCC-444C-8BBA-E930D05EF8DF}" type="datetimeFigureOut">
              <a:rPr lang="pt-BR" smtClean="0"/>
              <a:t>03/02/2023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123-2A47-4CB5-A10E-05B3AC1B4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57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4BF2-5FCC-444C-8BBA-E930D05EF8DF}" type="datetimeFigureOut">
              <a:rPr lang="pt-BR" smtClean="0"/>
              <a:t>03/02/2023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123-2A47-4CB5-A10E-05B3AC1B4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156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4BF2-5FCC-444C-8BBA-E930D05EF8DF}" type="datetimeFigureOut">
              <a:rPr lang="pt-BR" smtClean="0"/>
              <a:t>03/02/2023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123-2A47-4CB5-A10E-05B3AC1B4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7217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4BF2-5FCC-444C-8BBA-E930D05EF8DF}" type="datetimeFigureOut">
              <a:rPr lang="pt-BR" smtClean="0"/>
              <a:t>03/02/2023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123-2A47-4CB5-A10E-05B3AC1B4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4794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4BF2-5FCC-444C-8BBA-E930D05EF8DF}" type="datetimeFigureOut">
              <a:rPr lang="pt-BR" smtClean="0"/>
              <a:t>03/02/2023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123-2A47-4CB5-A10E-05B3AC1B4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277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4BF2-5FCC-444C-8BBA-E930D05EF8DF}" type="datetimeFigureOut">
              <a:rPr lang="pt-BR" smtClean="0"/>
              <a:t>03/02/2023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123-2A47-4CB5-A10E-05B3AC1B4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134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4BF2-5FCC-444C-8BBA-E930D05EF8DF}" type="datetimeFigureOut">
              <a:rPr lang="pt-BR" smtClean="0"/>
              <a:t>03/02/2023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123-2A47-4CB5-A10E-05B3AC1B4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359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4BF2-5FCC-444C-8BBA-E930D05EF8DF}" type="datetimeFigureOut">
              <a:rPr lang="pt-BR" smtClean="0"/>
              <a:t>03/02/2023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123-2A47-4CB5-A10E-05B3AC1B4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246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4BF2-5FCC-444C-8BBA-E930D05EF8DF}" type="datetimeFigureOut">
              <a:rPr lang="pt-BR" smtClean="0"/>
              <a:t>03/02/2023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123-2A47-4CB5-A10E-05B3AC1B4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864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F4BF2-5FCC-444C-8BBA-E930D05EF8DF}" type="datetimeFigureOut">
              <a:rPr lang="pt-BR" smtClean="0"/>
              <a:t>03/02/2023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2123-2A47-4CB5-A10E-05B3AC1B4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5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F4BF2-5FCC-444C-8BBA-E930D05EF8DF}" type="datetimeFigureOut">
              <a:rPr lang="pt-BR" smtClean="0"/>
              <a:t>03/02/2023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A2123-2A47-4CB5-A10E-05B3AC1B4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2206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Processos de Negócio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PCS3818 – Engenharia de Sistemas de Computação - 2022</a:t>
            </a:r>
          </a:p>
          <a:p>
            <a:r>
              <a:rPr lang="pt-BR" dirty="0"/>
              <a:t>Aula 4</a:t>
            </a:r>
          </a:p>
        </p:txBody>
      </p:sp>
    </p:spTree>
    <p:extLst>
      <p:ext uri="{BB962C8B-B14F-4D97-AF65-F5344CB8AC3E}">
        <p14:creationId xmlns:p14="http://schemas.microsoft.com/office/powerpoint/2010/main" val="1991453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Analista de negócio</a:t>
            </a:r>
          </a:p>
          <a:p>
            <a:pPr lvl="1"/>
            <a:r>
              <a:rPr lang="pt-BR" dirty="0"/>
              <a:t>É um especialista que analisa as necessidades e os problemas de negócio,</a:t>
            </a:r>
            <a:r>
              <a:rPr lang="pt-BR" baseline="0" dirty="0"/>
              <a:t> consulta usuários e </a:t>
            </a:r>
            <a:r>
              <a:rPr lang="pt-BR" i="1" baseline="0" dirty="0" err="1"/>
              <a:t>stakeholders</a:t>
            </a:r>
            <a:r>
              <a:rPr lang="pt-BR" baseline="0" dirty="0"/>
              <a:t> para identificar  oportunidades para melhorias</a:t>
            </a:r>
            <a:r>
              <a:rPr lang="pt-BR" dirty="0"/>
              <a:t> de retornos de negócio.</a:t>
            </a:r>
          </a:p>
          <a:p>
            <a:pPr lvl="1"/>
            <a:r>
              <a:rPr lang="pt-BR" dirty="0"/>
              <a:t>Define, gerencia e monitora os requisitos dos processos de negócio.</a:t>
            </a:r>
          </a:p>
        </p:txBody>
      </p:sp>
    </p:spTree>
    <p:extLst>
      <p:ext uri="{BB962C8B-B14F-4D97-AF65-F5344CB8AC3E}">
        <p14:creationId xmlns:p14="http://schemas.microsoft.com/office/powerpoint/2010/main" val="1598954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Modelagem de processos de negócio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6502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Modelagem de Processo de Negócio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É uma atividade para descrever processos de negócio.</a:t>
            </a:r>
          </a:p>
          <a:p>
            <a:r>
              <a:rPr lang="pt-BR" dirty="0"/>
              <a:t>Exemplos de recursos para modelagem</a:t>
            </a:r>
          </a:p>
          <a:p>
            <a:pPr lvl="1"/>
            <a:r>
              <a:rPr lang="pt-BR" dirty="0"/>
              <a:t>Diagrama de atividade (UML)</a:t>
            </a:r>
          </a:p>
          <a:p>
            <a:pPr lvl="1"/>
            <a:r>
              <a:rPr lang="pt-BR" dirty="0"/>
              <a:t>Diagrama BPMN</a:t>
            </a:r>
          </a:p>
        </p:txBody>
      </p:sp>
    </p:spTree>
    <p:extLst>
      <p:ext uri="{BB962C8B-B14F-4D97-AF65-F5344CB8AC3E}">
        <p14:creationId xmlns:p14="http://schemas.microsoft.com/office/powerpoint/2010/main" val="1162063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Diagrama de Atividade (UML)</a:t>
            </a:r>
            <a:endParaRPr lang="pt-BR" altLang="pt-BR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pt-BR" altLang="pt-BR" sz="2800" dirty="0"/>
              <a:t>Pode ser usado para </a:t>
            </a:r>
          </a:p>
          <a:p>
            <a:pPr lvl="1"/>
            <a:r>
              <a:rPr lang="pt-BR" altLang="pt-BR" sz="2400" dirty="0"/>
              <a:t>Modelar operações de software: descrever o detalhamento da computação da operação</a:t>
            </a:r>
          </a:p>
          <a:p>
            <a:pPr lvl="1"/>
            <a:r>
              <a:rPr lang="pt-BR" altLang="pt-BR" sz="2400" dirty="0"/>
              <a:t>Modelar casos de uso: descrever a interação dos atores com o sistema</a:t>
            </a:r>
          </a:p>
          <a:p>
            <a:pPr lvl="1"/>
            <a:r>
              <a:rPr lang="pt-BR" altLang="pt-BR" sz="2400" b="1" dirty="0"/>
              <a:t>Modelar processo de negócio: descrever a participação de pessoas, setores e sistemas no funcionamento do negócio.</a:t>
            </a:r>
          </a:p>
          <a:p>
            <a:r>
              <a:rPr lang="pt-BR" altLang="pt-BR" dirty="0"/>
              <a:t>Exemplos</a:t>
            </a:r>
          </a:p>
          <a:p>
            <a:pPr lvl="1"/>
            <a:r>
              <a:rPr lang="pt-BR" altLang="pt-BR" dirty="0"/>
              <a:t>Funcionamento de seguradora de automóvel</a:t>
            </a:r>
          </a:p>
          <a:p>
            <a:pPr lvl="1"/>
            <a:r>
              <a:rPr lang="pt-BR" altLang="pt-BR" dirty="0"/>
              <a:t>Compra em loja virtual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588224" y="6093296"/>
            <a:ext cx="2135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Material de PCS3213</a:t>
            </a:r>
          </a:p>
        </p:txBody>
      </p:sp>
      <p:sp>
        <p:nvSpPr>
          <p:cNvPr id="5" name="Texto explicativo em forma de nuvem 4"/>
          <p:cNvSpPr/>
          <p:nvPr/>
        </p:nvSpPr>
        <p:spPr>
          <a:xfrm>
            <a:off x="4932040" y="1124744"/>
            <a:ext cx="1656184" cy="864096"/>
          </a:xfrm>
          <a:prstGeom prst="cloudCallout">
            <a:avLst>
              <a:gd name="adj1" fmla="val -88145"/>
              <a:gd name="adj2" fmla="val 240989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Foco da aula</a:t>
            </a:r>
          </a:p>
        </p:txBody>
      </p:sp>
    </p:spTree>
    <p:extLst>
      <p:ext uri="{BB962C8B-B14F-4D97-AF65-F5344CB8AC3E}">
        <p14:creationId xmlns:p14="http://schemas.microsoft.com/office/powerpoint/2010/main" val="106401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37312"/>
            <a:ext cx="3248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altLang="pt-BR" sz="1400" dirty="0"/>
              <a:t>Análise e Projeto de Sistemas com UML (BEZERRA, 2015) - 3a. Edição (pág. 334)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000" dirty="0"/>
              <a:t>Uso do Seguro de Automóvel</a:t>
            </a:r>
            <a:endParaRPr lang="en-US" altLang="pt-BR" sz="4000" dirty="0"/>
          </a:p>
        </p:txBody>
      </p:sp>
      <p:pic>
        <p:nvPicPr>
          <p:cNvPr id="24580" name="Picture 3" descr="Figura_10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7515225" cy="397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3122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B525BC-513D-4BFF-99DA-8280D76A0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O segurado aciona a seguradora.</a:t>
            </a:r>
          </a:p>
          <a:p>
            <a:r>
              <a:rPr lang="pt-BR" dirty="0"/>
              <a:t>A seguradora recolhe o automóvel e entrega para a oficina.</a:t>
            </a:r>
          </a:p>
          <a:p>
            <a:r>
              <a:rPr lang="pt-BR" dirty="0"/>
              <a:t>A oficina avalia os danos; se for perda total, informa a seguradora que deposita o valor na conta do segurado.</a:t>
            </a:r>
          </a:p>
          <a:p>
            <a:r>
              <a:rPr lang="pt-BR" dirty="0"/>
              <a:t>Se não, a oficina conserta o automóvel e a seguradora cobra a franquia do segurado.</a:t>
            </a:r>
          </a:p>
          <a:p>
            <a:r>
              <a:rPr lang="pt-BR" dirty="0"/>
              <a:t>O segurado paga a franquia.</a:t>
            </a:r>
          </a:p>
          <a:p>
            <a:r>
              <a:rPr lang="pt-BR" dirty="0"/>
              <a:t>Quando o conserto é finalizado e a franquia é paga, encerra o processo do uso de seguro.</a:t>
            </a:r>
          </a:p>
        </p:txBody>
      </p:sp>
    </p:spTree>
    <p:extLst>
      <p:ext uri="{BB962C8B-B14F-4D97-AF65-F5344CB8AC3E}">
        <p14:creationId xmlns:p14="http://schemas.microsoft.com/office/powerpoint/2010/main" val="3071558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altLang="pt-BR" sz="4000" dirty="0"/>
              <a:t>Compra em Loja Virtual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altLang="pt-BR" dirty="0"/>
              <a:t>O cliente solicita compra de produtos na loja.</a:t>
            </a:r>
          </a:p>
          <a:p>
            <a:pPr eaLnBrk="1" hangingPunct="1"/>
            <a:r>
              <a:rPr lang="pt-BR" altLang="pt-BR" dirty="0"/>
              <a:t>A loja processa o pedido, envia para o depósito e solicita a entrega.</a:t>
            </a:r>
          </a:p>
          <a:p>
            <a:pPr eaLnBrk="1" hangingPunct="1"/>
            <a:r>
              <a:rPr lang="pt-BR" altLang="pt-BR" dirty="0"/>
              <a:t>O depósito entrega os produtos para o cliente.</a:t>
            </a:r>
          </a:p>
          <a:p>
            <a:pPr eaLnBrk="1" hangingPunct="1"/>
            <a:r>
              <a:rPr lang="pt-BR" altLang="pt-BR" dirty="0"/>
              <a:t>A loja cobra o cliente e o cliente recebe os produtos.  </a:t>
            </a:r>
          </a:p>
          <a:p>
            <a:pPr eaLnBrk="1" hangingPunct="1"/>
            <a:r>
              <a:rPr lang="pt-BR" altLang="pt-BR" dirty="0"/>
              <a:t>O pedido é fechado após o pagamento realizado pelo cliente à loja.</a:t>
            </a:r>
          </a:p>
        </p:txBody>
      </p:sp>
    </p:spTree>
    <p:extLst>
      <p:ext uri="{BB962C8B-B14F-4D97-AF65-F5344CB8AC3E}">
        <p14:creationId xmlns:p14="http://schemas.microsoft.com/office/powerpoint/2010/main" val="1127122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476250"/>
            <a:ext cx="8067675" cy="6076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pt-BR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1889125" y="765175"/>
            <a:ext cx="228600" cy="2286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pt-BR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2003425" y="10033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4805" name="AutoShape 5"/>
          <p:cNvSpPr>
            <a:spLocks noChangeArrowheads="1"/>
          </p:cNvSpPr>
          <p:nvPr/>
        </p:nvSpPr>
        <p:spPr bwMode="auto">
          <a:xfrm>
            <a:off x="899592" y="1268413"/>
            <a:ext cx="2105023" cy="409575"/>
          </a:xfrm>
          <a:prstGeom prst="flowChartTerminator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altLang="pt-BR" sz="1400" b="1" dirty="0">
                <a:solidFill>
                  <a:srgbClr val="000000"/>
                </a:solidFill>
              </a:rPr>
              <a:t>Requisitar mercadoria</a:t>
            </a:r>
          </a:p>
        </p:txBody>
      </p:sp>
      <p:sp>
        <p:nvSpPr>
          <p:cNvPr id="204806" name="AutoShape 6"/>
          <p:cNvSpPr>
            <a:spLocks noChangeArrowheads="1"/>
          </p:cNvSpPr>
          <p:nvPr/>
        </p:nvSpPr>
        <p:spPr bwMode="auto">
          <a:xfrm>
            <a:off x="3708400" y="2174875"/>
            <a:ext cx="1871663" cy="409575"/>
          </a:xfrm>
          <a:prstGeom prst="flowChartTerminator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altLang="pt-BR" sz="1400" b="1">
                <a:solidFill>
                  <a:srgbClr val="000000"/>
                </a:solidFill>
              </a:rPr>
              <a:t>Processar pedido</a:t>
            </a:r>
          </a:p>
        </p:txBody>
      </p:sp>
      <p:sp>
        <p:nvSpPr>
          <p:cNvPr id="204807" name="Line 7"/>
          <p:cNvSpPr>
            <a:spLocks noChangeShapeType="1"/>
          </p:cNvSpPr>
          <p:nvPr/>
        </p:nvSpPr>
        <p:spPr bwMode="auto">
          <a:xfrm>
            <a:off x="7451725" y="2997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4808" name="AutoShape 8"/>
          <p:cNvSpPr>
            <a:spLocks noChangeArrowheads="1"/>
          </p:cNvSpPr>
          <p:nvPr/>
        </p:nvSpPr>
        <p:spPr bwMode="auto">
          <a:xfrm>
            <a:off x="6394450" y="2613025"/>
            <a:ext cx="2138363" cy="409575"/>
          </a:xfrm>
          <a:prstGeom prst="flowChartTerminator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altLang="pt-BR" sz="1400" b="1">
                <a:solidFill>
                  <a:srgbClr val="000000"/>
                </a:solidFill>
              </a:rPr>
              <a:t>Separar mercadoria</a:t>
            </a:r>
          </a:p>
        </p:txBody>
      </p:sp>
      <p:sp>
        <p:nvSpPr>
          <p:cNvPr id="204809" name="AutoShape 9"/>
          <p:cNvSpPr>
            <a:spLocks noChangeArrowheads="1"/>
          </p:cNvSpPr>
          <p:nvPr/>
        </p:nvSpPr>
        <p:spPr bwMode="auto">
          <a:xfrm>
            <a:off x="6318250" y="3279775"/>
            <a:ext cx="2141538" cy="409575"/>
          </a:xfrm>
          <a:prstGeom prst="flowChartTerminator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altLang="pt-BR" sz="1400" b="1" dirty="0">
                <a:solidFill>
                  <a:srgbClr val="000000"/>
                </a:solidFill>
              </a:rPr>
              <a:t>Entregar mercadoria</a:t>
            </a:r>
          </a:p>
        </p:txBody>
      </p:sp>
      <p:sp>
        <p:nvSpPr>
          <p:cNvPr id="204810" name="AutoShape 10"/>
          <p:cNvSpPr>
            <a:spLocks noChangeArrowheads="1"/>
          </p:cNvSpPr>
          <p:nvPr/>
        </p:nvSpPr>
        <p:spPr bwMode="auto">
          <a:xfrm>
            <a:off x="3679825" y="4403725"/>
            <a:ext cx="1539875" cy="409575"/>
          </a:xfrm>
          <a:prstGeom prst="flowChartTerminator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altLang="pt-BR" sz="1400" b="1">
                <a:solidFill>
                  <a:srgbClr val="000000"/>
                </a:solidFill>
              </a:rPr>
              <a:t>Cobrar cliente</a:t>
            </a:r>
          </a:p>
        </p:txBody>
      </p:sp>
      <p:sp>
        <p:nvSpPr>
          <p:cNvPr id="204811" name="AutoShape 11"/>
          <p:cNvSpPr>
            <a:spLocks noChangeArrowheads="1"/>
          </p:cNvSpPr>
          <p:nvPr/>
        </p:nvSpPr>
        <p:spPr bwMode="auto">
          <a:xfrm>
            <a:off x="900113" y="4413250"/>
            <a:ext cx="2105025" cy="409575"/>
          </a:xfrm>
          <a:prstGeom prst="flowChartTerminator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altLang="pt-BR" sz="1400" b="1">
                <a:solidFill>
                  <a:srgbClr val="000000"/>
                </a:solidFill>
              </a:rPr>
              <a:t>Receber mercadoria</a:t>
            </a:r>
          </a:p>
        </p:txBody>
      </p:sp>
      <p:sp>
        <p:nvSpPr>
          <p:cNvPr id="204812" name="AutoShape 12"/>
          <p:cNvSpPr>
            <a:spLocks noChangeArrowheads="1"/>
          </p:cNvSpPr>
          <p:nvPr/>
        </p:nvSpPr>
        <p:spPr bwMode="auto">
          <a:xfrm>
            <a:off x="1803400" y="5318125"/>
            <a:ext cx="895350" cy="409575"/>
          </a:xfrm>
          <a:prstGeom prst="flowChartTerminator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altLang="pt-BR" sz="1400" b="1" dirty="0">
                <a:solidFill>
                  <a:srgbClr val="000000"/>
                </a:solidFill>
              </a:rPr>
              <a:t>Pagar</a:t>
            </a:r>
          </a:p>
        </p:txBody>
      </p:sp>
      <p:sp>
        <p:nvSpPr>
          <p:cNvPr id="204813" name="Line 13"/>
          <p:cNvSpPr>
            <a:spLocks noChangeShapeType="1"/>
          </p:cNvSpPr>
          <p:nvPr/>
        </p:nvSpPr>
        <p:spPr bwMode="auto">
          <a:xfrm flipH="1">
            <a:off x="3492500" y="3573463"/>
            <a:ext cx="2806700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4814" name="Line 14"/>
          <p:cNvSpPr>
            <a:spLocks noChangeShapeType="1"/>
          </p:cNvSpPr>
          <p:nvPr/>
        </p:nvSpPr>
        <p:spPr bwMode="auto">
          <a:xfrm>
            <a:off x="4518025" y="587057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4815" name="Line 15"/>
          <p:cNvSpPr>
            <a:spLocks noChangeShapeType="1"/>
          </p:cNvSpPr>
          <p:nvPr/>
        </p:nvSpPr>
        <p:spPr bwMode="auto">
          <a:xfrm>
            <a:off x="2251075" y="507047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4816" name="Line 16"/>
          <p:cNvSpPr>
            <a:spLocks noChangeShapeType="1"/>
          </p:cNvSpPr>
          <p:nvPr/>
        </p:nvSpPr>
        <p:spPr bwMode="auto">
          <a:xfrm>
            <a:off x="4441825" y="48323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4817" name="Line 17"/>
          <p:cNvSpPr>
            <a:spLocks noChangeShapeType="1"/>
          </p:cNvSpPr>
          <p:nvPr/>
        </p:nvSpPr>
        <p:spPr bwMode="auto">
          <a:xfrm>
            <a:off x="1936750" y="48228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4818" name="Line 18"/>
          <p:cNvSpPr>
            <a:spLocks noChangeShapeType="1"/>
          </p:cNvSpPr>
          <p:nvPr/>
        </p:nvSpPr>
        <p:spPr bwMode="auto">
          <a:xfrm>
            <a:off x="4441825" y="4165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4819" name="Line 19"/>
          <p:cNvSpPr>
            <a:spLocks noChangeShapeType="1"/>
          </p:cNvSpPr>
          <p:nvPr/>
        </p:nvSpPr>
        <p:spPr bwMode="auto">
          <a:xfrm>
            <a:off x="1984375" y="41751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4820" name="Line 20"/>
          <p:cNvSpPr>
            <a:spLocks noChangeShapeType="1"/>
          </p:cNvSpPr>
          <p:nvPr/>
        </p:nvSpPr>
        <p:spPr bwMode="auto">
          <a:xfrm>
            <a:off x="1771650" y="4162425"/>
            <a:ext cx="2905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4400550" y="6096000"/>
            <a:ext cx="247650" cy="238125"/>
            <a:chOff x="4400550" y="6096000"/>
            <a:chExt cx="247650" cy="238125"/>
          </a:xfrm>
        </p:grpSpPr>
        <p:sp>
          <p:nvSpPr>
            <p:cNvPr id="204821" name="Oval 21"/>
            <p:cNvSpPr>
              <a:spLocks noChangeArrowheads="1"/>
            </p:cNvSpPr>
            <p:nvPr/>
          </p:nvSpPr>
          <p:spPr bwMode="auto">
            <a:xfrm>
              <a:off x="4467225" y="6153150"/>
              <a:ext cx="123825" cy="114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pt-BR"/>
            </a:p>
          </p:txBody>
        </p:sp>
        <p:sp>
          <p:nvSpPr>
            <p:cNvPr id="204822" name="Oval 22"/>
            <p:cNvSpPr>
              <a:spLocks noChangeArrowheads="1"/>
            </p:cNvSpPr>
            <p:nvPr/>
          </p:nvSpPr>
          <p:spPr bwMode="auto">
            <a:xfrm>
              <a:off x="4400550" y="6096000"/>
              <a:ext cx="247650" cy="2381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pt-BR"/>
            </a:p>
          </p:txBody>
        </p:sp>
      </p:grp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3379788" y="476250"/>
            <a:ext cx="0" cy="6076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5922963" y="476250"/>
            <a:ext cx="0" cy="6076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827088" y="609600"/>
            <a:ext cx="865187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altLang="pt-BR" sz="1600" b="1">
                <a:latin typeface="Arial" charset="0"/>
              </a:rPr>
              <a:t>cliente</a:t>
            </a: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3492500" y="609600"/>
            <a:ext cx="6953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altLang="pt-BR" sz="1600" b="1">
                <a:latin typeface="Arial" charset="0"/>
              </a:rPr>
              <a:t>loja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6122988" y="619125"/>
            <a:ext cx="1112837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altLang="pt-BR" sz="1600" b="1">
                <a:latin typeface="Arial" charset="0"/>
              </a:rPr>
              <a:t>depósito</a:t>
            </a:r>
          </a:p>
        </p:txBody>
      </p:sp>
      <p:sp>
        <p:nvSpPr>
          <p:cNvPr id="204828" name="Line 28"/>
          <p:cNvSpPr>
            <a:spLocks noChangeShapeType="1"/>
          </p:cNvSpPr>
          <p:nvPr/>
        </p:nvSpPr>
        <p:spPr bwMode="auto">
          <a:xfrm>
            <a:off x="1908175" y="1700213"/>
            <a:ext cx="1771650" cy="67944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4829" name="Line 29"/>
          <p:cNvSpPr>
            <a:spLocks noChangeShapeType="1"/>
          </p:cNvSpPr>
          <p:nvPr/>
        </p:nvSpPr>
        <p:spPr bwMode="auto">
          <a:xfrm>
            <a:off x="5580063" y="2492896"/>
            <a:ext cx="800100" cy="32650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4830" name="Line 30"/>
          <p:cNvSpPr>
            <a:spLocks noChangeShapeType="1"/>
          </p:cNvSpPr>
          <p:nvPr/>
        </p:nvSpPr>
        <p:spPr bwMode="auto">
          <a:xfrm>
            <a:off x="1762125" y="5057775"/>
            <a:ext cx="2905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4831" name="AutoShape 31"/>
          <p:cNvSpPr>
            <a:spLocks noChangeArrowheads="1"/>
          </p:cNvSpPr>
          <p:nvPr/>
        </p:nvSpPr>
        <p:spPr bwMode="auto">
          <a:xfrm>
            <a:off x="3784600" y="5441950"/>
            <a:ext cx="1533525" cy="409575"/>
          </a:xfrm>
          <a:prstGeom prst="flowChartTerminator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pt-BR" altLang="pt-BR" sz="1400" b="1">
                <a:solidFill>
                  <a:srgbClr val="000000"/>
                </a:solidFill>
              </a:rPr>
              <a:t>Fechar pedido</a:t>
            </a:r>
          </a:p>
        </p:txBody>
      </p:sp>
      <p:sp>
        <p:nvSpPr>
          <p:cNvPr id="204832" name="Line 32"/>
          <p:cNvSpPr>
            <a:spLocks noChangeShapeType="1"/>
          </p:cNvSpPr>
          <p:nvPr/>
        </p:nvSpPr>
        <p:spPr bwMode="auto">
          <a:xfrm>
            <a:off x="2693988" y="5505450"/>
            <a:ext cx="1095375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25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0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04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04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0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0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0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0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withGroup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04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04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0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0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0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0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7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04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204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8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20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20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04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204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withGroup">
                            <p:stCondLst>
                              <p:cond delay="17000"/>
                            </p:stCondLst>
                            <p:childTnLst>
                              <p:par>
                                <p:cTn id="9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9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20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20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withGroup">
                            <p:stCondLst>
                              <p:cond delay="19000"/>
                            </p:stCondLst>
                            <p:childTnLst>
                              <p:par>
                                <p:cTn id="10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20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20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0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000"/>
                            </p:stCondLst>
                            <p:childTnLst>
                              <p:par>
                                <p:cTn id="1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5" grpId="0" animBg="1"/>
      <p:bldP spid="204806" grpId="0" animBg="1"/>
      <p:bldP spid="204807" grpId="0" animBg="1"/>
      <p:bldP spid="204808" grpId="0" animBg="1"/>
      <p:bldP spid="204809" grpId="0" animBg="1"/>
      <p:bldP spid="204810" grpId="0" animBg="1"/>
      <p:bldP spid="204811" grpId="0" animBg="1"/>
      <p:bldP spid="204812" grpId="0" animBg="1"/>
      <p:bldP spid="204813" grpId="0" animBg="1"/>
      <p:bldP spid="204814" grpId="0" animBg="1"/>
      <p:bldP spid="204815" grpId="0" animBg="1"/>
      <p:bldP spid="204816" grpId="0" animBg="1"/>
      <p:bldP spid="204817" grpId="0" animBg="1"/>
      <p:bldP spid="204818" grpId="0" animBg="1"/>
      <p:bldP spid="204819" grpId="0" animBg="1"/>
      <p:bldP spid="204820" grpId="0" animBg="1"/>
      <p:bldP spid="204828" grpId="0" animBg="1"/>
      <p:bldP spid="204829" grpId="0" animBg="1"/>
      <p:bldP spid="204830" grpId="0" animBg="1"/>
      <p:bldP spid="204831" grpId="0" animBg="1"/>
      <p:bldP spid="2048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BPMN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pt-BR" dirty="0"/>
              <a:t>É uma linguagem para especificar os processos de negócio.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pt-BR" dirty="0"/>
              <a:t>Representa os processos de uma forma familiar para as pessoas que manipulam processos de negócio (é um tipo de fluxograma).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pt-BR" dirty="0"/>
              <a:t>Os diagramas BPMN podem ser mapeados para os comandos de linguagens que permitem a execução de processos em um sistema BPM.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1947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pt-BR" dirty="0"/>
              <a:t>Exemplo de Diagrama BPMN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7755582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FAA20939-6935-45AC-8688-845BED1F0940}"/>
              </a:ext>
            </a:extLst>
          </p:cNvPr>
          <p:cNvSpPr txBox="1"/>
          <p:nvPr/>
        </p:nvSpPr>
        <p:spPr>
          <a:xfrm>
            <a:off x="3409916" y="960983"/>
            <a:ext cx="3034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(OMG, 2011): seção 10.7 (exemplo)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981979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 da Aula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pt-BR" dirty="0"/>
              <a:t>Apresentação de conceitos e terminologia de BPM (</a:t>
            </a:r>
            <a:r>
              <a:rPr lang="pt-BR" i="1" dirty="0"/>
              <a:t>Business </a:t>
            </a:r>
            <a:r>
              <a:rPr lang="pt-BR" i="1" dirty="0" err="1"/>
              <a:t>Process</a:t>
            </a:r>
            <a:r>
              <a:rPr lang="pt-BR" i="1" dirty="0"/>
              <a:t> Management</a:t>
            </a:r>
            <a:r>
              <a:rPr lang="pt-BR" dirty="0"/>
              <a:t>)</a:t>
            </a:r>
          </a:p>
          <a:p>
            <a:r>
              <a:rPr lang="pt-BR" dirty="0"/>
              <a:t>Modelagem de processos de negócio</a:t>
            </a:r>
          </a:p>
          <a:p>
            <a:r>
              <a:rPr lang="pt-BR"/>
              <a:t>BPMN </a:t>
            </a:r>
            <a:r>
              <a:rPr lang="pt-BR" dirty="0"/>
              <a:t>(</a:t>
            </a:r>
            <a:r>
              <a:rPr lang="pt-BR" i="1" dirty="0"/>
              <a:t>Business </a:t>
            </a:r>
            <a:r>
              <a:rPr lang="pt-BR" i="1" dirty="0" err="1"/>
              <a:t>Process</a:t>
            </a:r>
            <a:r>
              <a:rPr lang="pt-BR" i="1" dirty="0"/>
              <a:t> Management </a:t>
            </a:r>
            <a:r>
              <a:rPr lang="pt-BR" i="1" dirty="0" err="1"/>
              <a:t>and</a:t>
            </a:r>
            <a:r>
              <a:rPr lang="pt-BR" i="1" dirty="0"/>
              <a:t> </a:t>
            </a:r>
            <a:r>
              <a:rPr lang="pt-BR" i="1" dirty="0" err="1"/>
              <a:t>Notation</a:t>
            </a:r>
            <a:r>
              <a:rPr lang="pt-BR" i="1" dirty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1828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BPMN (</a:t>
            </a:r>
            <a:r>
              <a:rPr lang="pt-BR" i="1" dirty="0"/>
              <a:t>Business </a:t>
            </a:r>
            <a:r>
              <a:rPr lang="pt-BR" i="1" dirty="0" err="1"/>
              <a:t>Process</a:t>
            </a:r>
            <a:r>
              <a:rPr lang="pt-BR" i="1" dirty="0"/>
              <a:t> Management </a:t>
            </a:r>
            <a:r>
              <a:rPr lang="pt-BR" i="1" dirty="0" err="1"/>
              <a:t>and</a:t>
            </a:r>
            <a:r>
              <a:rPr lang="pt-BR" i="1" dirty="0"/>
              <a:t> </a:t>
            </a:r>
            <a:r>
              <a:rPr lang="pt-BR" i="1" dirty="0" err="1"/>
              <a:t>Notation</a:t>
            </a:r>
            <a:r>
              <a:rPr lang="pt-BR" i="1" dirty="0"/>
              <a:t>)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6588224" y="6093296"/>
            <a:ext cx="2156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(OMG, 2011) seção 7</a:t>
            </a:r>
          </a:p>
        </p:txBody>
      </p:sp>
    </p:spTree>
    <p:extLst>
      <p:ext uri="{BB962C8B-B14F-4D97-AF65-F5344CB8AC3E}">
        <p14:creationId xmlns:p14="http://schemas.microsoft.com/office/powerpoint/2010/main" val="1547820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Básicos de </a:t>
            </a:r>
            <a:r>
              <a:rPr lang="pt-BR" dirty="0" err="1"/>
              <a:t>Sub-Modelos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pt-BR" dirty="0"/>
              <a:t>Processos</a:t>
            </a:r>
          </a:p>
          <a:p>
            <a:pPr lvl="1"/>
            <a:r>
              <a:rPr lang="pt-BR" dirty="0"/>
              <a:t>Processos de negócio privados não executáveis</a:t>
            </a:r>
          </a:p>
          <a:p>
            <a:pPr lvl="1"/>
            <a:r>
              <a:rPr lang="pt-BR" dirty="0"/>
              <a:t>Processos de negócio privados executáveis</a:t>
            </a:r>
          </a:p>
          <a:p>
            <a:pPr lvl="1"/>
            <a:r>
              <a:rPr lang="pt-BR" dirty="0"/>
              <a:t>Processos públicos</a:t>
            </a:r>
          </a:p>
          <a:p>
            <a:r>
              <a:rPr lang="pt-BR" dirty="0"/>
              <a:t>Coreografias</a:t>
            </a:r>
          </a:p>
          <a:p>
            <a:r>
              <a:rPr lang="pt-BR" dirty="0"/>
              <a:t>Colaborações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6588224" y="6093296"/>
            <a:ext cx="2330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(OMG, 2011) seção 7.1</a:t>
            </a:r>
          </a:p>
        </p:txBody>
      </p:sp>
    </p:spTree>
    <p:extLst>
      <p:ext uri="{BB962C8B-B14F-4D97-AF65-F5344CB8AC3E}">
        <p14:creationId xmlns:p14="http://schemas.microsoft.com/office/powerpoint/2010/main" val="23130805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Processos de Negócio Privados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São internos a uma organização específica.</a:t>
            </a:r>
          </a:p>
          <a:p>
            <a:r>
              <a:rPr lang="pt-BR" dirty="0"/>
              <a:t>São também chamados de </a:t>
            </a:r>
            <a:r>
              <a:rPr lang="pt-BR" i="1" dirty="0"/>
              <a:t>workflows</a:t>
            </a:r>
            <a:r>
              <a:rPr lang="pt-BR" dirty="0"/>
              <a:t>.</a:t>
            </a:r>
          </a:p>
          <a:p>
            <a:r>
              <a:rPr lang="pt-BR" dirty="0"/>
              <a:t>Na área de </a:t>
            </a:r>
            <a:r>
              <a:rPr lang="pt-BR" i="1" dirty="0"/>
              <a:t>web </a:t>
            </a:r>
            <a:r>
              <a:rPr lang="pt-BR" i="1" dirty="0" err="1"/>
              <a:t>services</a:t>
            </a:r>
            <a:r>
              <a:rPr lang="pt-BR" dirty="0"/>
              <a:t> são chamados de orquestração de serviços.</a:t>
            </a:r>
          </a:p>
          <a:p>
            <a:r>
              <a:rPr lang="pt-BR" dirty="0"/>
              <a:t>Processos de negócio privados executáveis</a:t>
            </a:r>
          </a:p>
          <a:p>
            <a:pPr lvl="1"/>
            <a:r>
              <a:rPr lang="pt-BR" dirty="0"/>
              <a:t>Podem ser mapeados em uma linguagem de execução.</a:t>
            </a:r>
          </a:p>
          <a:p>
            <a:r>
              <a:rPr lang="pt-BR" dirty="0"/>
              <a:t>Processos de negócio privados não executáveis</a:t>
            </a:r>
          </a:p>
          <a:p>
            <a:pPr lvl="1"/>
            <a:r>
              <a:rPr lang="pt-BR" dirty="0"/>
              <a:t>Não possuem detalhes suficientes para serem executados em sistema BPM.</a:t>
            </a:r>
          </a:p>
          <a:p>
            <a:pPr lvl="1"/>
            <a:r>
              <a:rPr lang="pt-BR" dirty="0"/>
              <a:t>Servem para documentar os processos.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92331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dirty="0"/>
              <a:t>Solicitação do Premio do Apólice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1331640" y="4509120"/>
            <a:ext cx="576064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funcionário</a:t>
            </a:r>
          </a:p>
        </p:txBody>
      </p:sp>
      <p:sp>
        <p:nvSpPr>
          <p:cNvPr id="8" name="Retângulo 7"/>
          <p:cNvSpPr/>
          <p:nvPr/>
        </p:nvSpPr>
        <p:spPr>
          <a:xfrm>
            <a:off x="2771800" y="4509120"/>
            <a:ext cx="576064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funcionário</a:t>
            </a:r>
          </a:p>
        </p:txBody>
      </p:sp>
      <p:sp>
        <p:nvSpPr>
          <p:cNvPr id="9" name="Retângulo 8"/>
          <p:cNvSpPr/>
          <p:nvPr/>
        </p:nvSpPr>
        <p:spPr>
          <a:xfrm>
            <a:off x="4355976" y="4365104"/>
            <a:ext cx="576064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sistema</a:t>
            </a:r>
          </a:p>
        </p:txBody>
      </p:sp>
      <p:sp>
        <p:nvSpPr>
          <p:cNvPr id="10" name="Retângulo 9"/>
          <p:cNvSpPr/>
          <p:nvPr/>
        </p:nvSpPr>
        <p:spPr>
          <a:xfrm>
            <a:off x="5796136" y="4509120"/>
            <a:ext cx="576064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funcionário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7308304" y="4509120"/>
            <a:ext cx="576064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pt-BR" dirty="0">
                <a:solidFill>
                  <a:schemeClr val="tx1"/>
                </a:solidFill>
              </a:rPr>
              <a:t>notificação através de mensagem</a:t>
            </a:r>
          </a:p>
        </p:txBody>
      </p:sp>
      <p:pic>
        <p:nvPicPr>
          <p:cNvPr id="5155" name="Picture 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2382391"/>
            <a:ext cx="8724900" cy="1622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81B1C855-999A-414D-AB25-11BD8EE2E08A}"/>
              </a:ext>
            </a:extLst>
          </p:cNvPr>
          <p:cNvSpPr txBox="1"/>
          <p:nvPr/>
        </p:nvSpPr>
        <p:spPr>
          <a:xfrm>
            <a:off x="6588224" y="6300028"/>
            <a:ext cx="2307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(OMG, 2011) – pág. 23</a:t>
            </a:r>
          </a:p>
        </p:txBody>
      </p:sp>
    </p:spTree>
    <p:extLst>
      <p:ext uri="{BB962C8B-B14F-4D97-AF65-F5344CB8AC3E}">
        <p14:creationId xmlns:p14="http://schemas.microsoft.com/office/powerpoint/2010/main" val="323841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Processo de Negócio Público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Representa as interações entre um processo de negócio privado com outro processo ou participante.</a:t>
            </a:r>
          </a:p>
          <a:p>
            <a:r>
              <a:rPr lang="pt-BR" dirty="0"/>
              <a:t>Apresenta apenas as atividades do processo privado que se comunicam com outro processo ou participante.</a:t>
            </a:r>
          </a:p>
          <a:p>
            <a:r>
              <a:rPr lang="pt-BR" dirty="0"/>
              <a:t>Mostra os fluxos de mensagem e a ordem das mensagens necessários para a interação.</a:t>
            </a:r>
          </a:p>
        </p:txBody>
      </p:sp>
    </p:spTree>
    <p:extLst>
      <p:ext uri="{BB962C8B-B14F-4D97-AF65-F5344CB8AC3E}">
        <p14:creationId xmlns:p14="http://schemas.microsoft.com/office/powerpoint/2010/main" val="8904009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Processo do Consultório Médico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691680" y="5589240"/>
            <a:ext cx="576064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recepção</a:t>
            </a:r>
          </a:p>
        </p:txBody>
      </p:sp>
      <p:sp>
        <p:nvSpPr>
          <p:cNvPr id="7" name="Retângulo 6"/>
          <p:cNvSpPr/>
          <p:nvPr/>
        </p:nvSpPr>
        <p:spPr>
          <a:xfrm>
            <a:off x="4355976" y="5517232"/>
            <a:ext cx="576064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médico</a:t>
            </a:r>
          </a:p>
        </p:txBody>
      </p:sp>
      <p:sp>
        <p:nvSpPr>
          <p:cNvPr id="8" name="Retângulo 7"/>
          <p:cNvSpPr/>
          <p:nvPr/>
        </p:nvSpPr>
        <p:spPr>
          <a:xfrm>
            <a:off x="6804248" y="5517232"/>
            <a:ext cx="576064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farmácia</a:t>
            </a:r>
          </a:p>
        </p:txBody>
      </p:sp>
      <p:pic>
        <p:nvPicPr>
          <p:cNvPr id="6181" name="Picture 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1876425"/>
            <a:ext cx="88773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have Esquerda 3">
            <a:extLst>
              <a:ext uri="{FF2B5EF4-FFF2-40B4-BE49-F238E27FC236}">
                <a16:creationId xmlns:a16="http://schemas.microsoft.com/office/drawing/2014/main" id="{C1845057-0DF2-4BA2-9954-042D2A8D0D75}"/>
              </a:ext>
            </a:extLst>
          </p:cNvPr>
          <p:cNvSpPr/>
          <p:nvPr/>
        </p:nvSpPr>
        <p:spPr>
          <a:xfrm rot="16200000">
            <a:off x="1871700" y="4113076"/>
            <a:ext cx="360040" cy="2304256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have Esquerda 8">
            <a:extLst>
              <a:ext uri="{FF2B5EF4-FFF2-40B4-BE49-F238E27FC236}">
                <a16:creationId xmlns:a16="http://schemas.microsoft.com/office/drawing/2014/main" id="{F20CED71-AF2B-4B68-ACFF-B46DE3B8B9AF}"/>
              </a:ext>
            </a:extLst>
          </p:cNvPr>
          <p:cNvSpPr/>
          <p:nvPr/>
        </p:nvSpPr>
        <p:spPr>
          <a:xfrm rot="16200000">
            <a:off x="4438387" y="4118620"/>
            <a:ext cx="360040" cy="2304256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have Esquerda 9">
            <a:extLst>
              <a:ext uri="{FF2B5EF4-FFF2-40B4-BE49-F238E27FC236}">
                <a16:creationId xmlns:a16="http://schemas.microsoft.com/office/drawing/2014/main" id="{AD725397-AFC5-48E2-ADB6-53346ABC6009}"/>
              </a:ext>
            </a:extLst>
          </p:cNvPr>
          <p:cNvSpPr/>
          <p:nvPr/>
        </p:nvSpPr>
        <p:spPr>
          <a:xfrm rot="16200000">
            <a:off x="6912260" y="4033773"/>
            <a:ext cx="360040" cy="2304256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A21A561-0C25-4E02-93AD-8EF06ED50FC5}"/>
              </a:ext>
            </a:extLst>
          </p:cNvPr>
          <p:cNvSpPr txBox="1"/>
          <p:nvPr/>
        </p:nvSpPr>
        <p:spPr>
          <a:xfrm>
            <a:off x="6801462" y="6516052"/>
            <a:ext cx="2307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(OMG, 2011) – pág. 24</a:t>
            </a:r>
          </a:p>
        </p:txBody>
      </p:sp>
    </p:spTree>
    <p:extLst>
      <p:ext uri="{BB962C8B-B14F-4D97-AF65-F5344CB8AC3E}">
        <p14:creationId xmlns:p14="http://schemas.microsoft.com/office/powerpoint/2010/main" val="333017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4" grpId="0" animBg="1"/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Colaboração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Representa as interações entre 2 ou mais entidades de negócio.</a:t>
            </a:r>
          </a:p>
          <a:p>
            <a:r>
              <a:rPr lang="pt-BR" dirty="0"/>
              <a:t>Os processos representados são públicos.</a:t>
            </a:r>
          </a:p>
          <a:p>
            <a:r>
              <a:rPr lang="pt-BR" dirty="0"/>
              <a:t>Os processos de negócio internos correspondentes possuem mais atividades e detalhes do que os apresentados nos processos públicos.</a:t>
            </a:r>
          </a:p>
        </p:txBody>
      </p:sp>
    </p:spTree>
    <p:extLst>
      <p:ext uri="{BB962C8B-B14F-4D97-AF65-F5344CB8AC3E}">
        <p14:creationId xmlns:p14="http://schemas.microsoft.com/office/powerpoint/2010/main" val="42864340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5192" y="274638"/>
            <a:ext cx="8435280" cy="1143000"/>
          </a:xfrm>
        </p:spPr>
        <p:txBody>
          <a:bodyPr>
            <a:noAutofit/>
          </a:bodyPr>
          <a:lstStyle/>
          <a:p>
            <a:r>
              <a:rPr lang="pt-BR" sz="3600" dirty="0"/>
              <a:t>Colaboração: Consultório Médico e Paciente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7203" name="Picture 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00808"/>
            <a:ext cx="8858250" cy="468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98622C6C-2250-41E0-AC1C-94DB92F758F0}"/>
              </a:ext>
            </a:extLst>
          </p:cNvPr>
          <p:cNvSpPr txBox="1"/>
          <p:nvPr/>
        </p:nvSpPr>
        <p:spPr>
          <a:xfrm>
            <a:off x="6801462" y="6444044"/>
            <a:ext cx="2307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(OMG, 2011) – pág. 25</a:t>
            </a:r>
          </a:p>
        </p:txBody>
      </p:sp>
    </p:spTree>
    <p:extLst>
      <p:ext uri="{BB962C8B-B14F-4D97-AF65-F5344CB8AC3E}">
        <p14:creationId xmlns:p14="http://schemas.microsoft.com/office/powerpoint/2010/main" val="33039496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Coreografia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Uma coreografia </a:t>
            </a:r>
            <a:r>
              <a:rPr lang="pt-BR" dirty="0" err="1"/>
              <a:t>auto-contida</a:t>
            </a:r>
            <a:r>
              <a:rPr lang="pt-BR" dirty="0"/>
              <a:t> é a descrição do comportamento esperado entre os participantes que interagem.</a:t>
            </a:r>
          </a:p>
          <a:p>
            <a:r>
              <a:rPr lang="pt-BR" dirty="0"/>
              <a:t>Cada atividade representa um conjunto de uma ou mais trocas de mensagens que envolvem 2 ou mais participantes.</a:t>
            </a:r>
          </a:p>
        </p:txBody>
      </p:sp>
    </p:spTree>
    <p:extLst>
      <p:ext uri="{BB962C8B-B14F-4D97-AF65-F5344CB8AC3E}">
        <p14:creationId xmlns:p14="http://schemas.microsoft.com/office/powerpoint/2010/main" val="32565650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Coreografia: Consultório Médico e Paciente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8226" name="Picture 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2166938"/>
            <a:ext cx="8448675" cy="2918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641F9B70-0145-45F1-B40B-59DB9E5D11C4}"/>
              </a:ext>
            </a:extLst>
          </p:cNvPr>
          <p:cNvSpPr txBox="1"/>
          <p:nvPr/>
        </p:nvSpPr>
        <p:spPr>
          <a:xfrm>
            <a:off x="6588224" y="6093296"/>
            <a:ext cx="2307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(OMG, 2011) – pág. 25</a:t>
            </a:r>
          </a:p>
        </p:txBody>
      </p:sp>
    </p:spTree>
    <p:extLst>
      <p:ext uri="{BB962C8B-B14F-4D97-AF65-F5344CB8AC3E}">
        <p14:creationId xmlns:p14="http://schemas.microsoft.com/office/powerpoint/2010/main" val="1061676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Bibliografia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(GREFEN, 2016) GREFEN, P. </a:t>
            </a:r>
            <a:r>
              <a:rPr lang="en-US" b="1" dirty="0"/>
              <a:t>Information System Architecture</a:t>
            </a:r>
            <a:r>
              <a:rPr lang="en-US" dirty="0"/>
              <a:t>. </a:t>
            </a:r>
            <a:r>
              <a:rPr lang="pt-BR" dirty="0" err="1"/>
              <a:t>Eindoven</a:t>
            </a:r>
            <a:r>
              <a:rPr lang="pt-BR" dirty="0"/>
              <a:t>, 2016.</a:t>
            </a:r>
          </a:p>
          <a:p>
            <a:r>
              <a:rPr lang="en-US" dirty="0"/>
              <a:t>(OMG, 2010) BPMN 2.0 by Example, </a:t>
            </a:r>
            <a:r>
              <a:rPr lang="en-US" dirty="0" err="1"/>
              <a:t>Versão</a:t>
            </a:r>
            <a:r>
              <a:rPr lang="en-US" dirty="0"/>
              <a:t> 1.0. OMG, 2010. </a:t>
            </a:r>
            <a:r>
              <a:rPr lang="pt-BR" dirty="0"/>
              <a:t>(arquivo BPMN dtc-10-06-02.pdf)</a:t>
            </a:r>
            <a:endParaRPr lang="en-US" dirty="0"/>
          </a:p>
          <a:p>
            <a:r>
              <a:rPr lang="en-US" dirty="0"/>
              <a:t>(OMG, 2011) Business Process Model and Notation (BPMN), </a:t>
            </a:r>
            <a:r>
              <a:rPr lang="en-US" dirty="0" err="1"/>
              <a:t>Versão</a:t>
            </a:r>
            <a:r>
              <a:rPr lang="en-US" dirty="0"/>
              <a:t> 2.0. OMG, 2011. (</a:t>
            </a:r>
            <a:r>
              <a:rPr lang="en-US" dirty="0" err="1"/>
              <a:t>arquivo</a:t>
            </a:r>
            <a:r>
              <a:rPr lang="en-US" dirty="0"/>
              <a:t> BPMN formal-11-01-03.pdf)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97742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Elementos de BPMN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BPMN possui 5 elementos básicos</a:t>
            </a:r>
          </a:p>
          <a:p>
            <a:pPr lvl="1"/>
            <a:r>
              <a:rPr lang="pt-BR" dirty="0"/>
              <a:t>Objeto de fluxo</a:t>
            </a:r>
          </a:p>
          <a:p>
            <a:pPr lvl="1"/>
            <a:r>
              <a:rPr lang="pt-BR" dirty="0"/>
              <a:t>Dados</a:t>
            </a:r>
          </a:p>
          <a:p>
            <a:pPr lvl="1"/>
            <a:r>
              <a:rPr lang="pt-BR" dirty="0"/>
              <a:t>Objetos de conexão</a:t>
            </a:r>
          </a:p>
          <a:p>
            <a:pPr lvl="1"/>
            <a:r>
              <a:rPr lang="pt-BR" dirty="0"/>
              <a:t>Piscinas (</a:t>
            </a:r>
            <a:r>
              <a:rPr lang="pt-BR" i="1" dirty="0"/>
              <a:t>Pools</a:t>
            </a:r>
            <a:r>
              <a:rPr lang="pt-BR" dirty="0"/>
              <a:t>) e Raias (</a:t>
            </a:r>
            <a:r>
              <a:rPr lang="pt-BR" i="1" dirty="0" err="1"/>
              <a:t>Swimlanes</a:t>
            </a:r>
            <a:r>
              <a:rPr lang="pt-BR" dirty="0"/>
              <a:t>)</a:t>
            </a:r>
          </a:p>
          <a:p>
            <a:pPr lvl="1"/>
            <a:r>
              <a:rPr lang="pt-BR" dirty="0"/>
              <a:t>Artefatos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588224" y="6093296"/>
            <a:ext cx="2330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(OMG, 2011) seção 7.2</a:t>
            </a:r>
          </a:p>
        </p:txBody>
      </p:sp>
    </p:spTree>
    <p:extLst>
      <p:ext uri="{BB962C8B-B14F-4D97-AF65-F5344CB8AC3E}">
        <p14:creationId xmlns:p14="http://schemas.microsoft.com/office/powerpoint/2010/main" val="11341114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/>
              <a:t>Objetos de fluxo</a:t>
            </a:r>
          </a:p>
          <a:p>
            <a:pPr lvl="1"/>
            <a:r>
              <a:rPr lang="pt-BR" dirty="0"/>
              <a:t>São os principais elementos gráficos para descrever o comportamento de um processo de negócio.</a:t>
            </a:r>
          </a:p>
          <a:p>
            <a:pPr lvl="1"/>
            <a:r>
              <a:rPr lang="pt-BR" dirty="0"/>
              <a:t>Tipos</a:t>
            </a:r>
          </a:p>
          <a:p>
            <a:pPr lvl="2"/>
            <a:r>
              <a:rPr lang="pt-BR" dirty="0"/>
              <a:t>Eventos</a:t>
            </a:r>
          </a:p>
          <a:p>
            <a:pPr lvl="2"/>
            <a:r>
              <a:rPr lang="pt-BR" dirty="0"/>
              <a:t>Atividades</a:t>
            </a:r>
          </a:p>
          <a:p>
            <a:pPr lvl="2"/>
            <a:r>
              <a:rPr lang="pt-BR" dirty="0"/>
              <a:t>Direcionadores de fluxo (</a:t>
            </a:r>
            <a:r>
              <a:rPr lang="pt-BR" i="1" dirty="0"/>
              <a:t>gateway</a:t>
            </a:r>
            <a:r>
              <a:rPr lang="pt-BR" dirty="0"/>
              <a:t>)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/>
              <a:t>Dados</a:t>
            </a:r>
          </a:p>
          <a:p>
            <a:pPr lvl="1"/>
            <a:r>
              <a:rPr lang="pt-BR" dirty="0"/>
              <a:t>São dados utilizados no processo de negócio.</a:t>
            </a:r>
          </a:p>
          <a:p>
            <a:pPr lvl="1"/>
            <a:r>
              <a:rPr lang="pt-BR" dirty="0"/>
              <a:t>Tipo</a:t>
            </a:r>
          </a:p>
          <a:p>
            <a:pPr lvl="2"/>
            <a:r>
              <a:rPr lang="pt-BR" dirty="0"/>
              <a:t>Objetos de dado</a:t>
            </a:r>
          </a:p>
          <a:p>
            <a:pPr lvl="2"/>
            <a:r>
              <a:rPr lang="pt-BR" dirty="0"/>
              <a:t>Dados de entrada</a:t>
            </a:r>
          </a:p>
          <a:p>
            <a:pPr lvl="2"/>
            <a:r>
              <a:rPr lang="pt-BR" dirty="0"/>
              <a:t>Dados de saída</a:t>
            </a:r>
          </a:p>
          <a:p>
            <a:pPr lvl="2"/>
            <a:r>
              <a:rPr lang="pt-BR" dirty="0"/>
              <a:t>Dados armazenados</a:t>
            </a:r>
          </a:p>
        </p:txBody>
      </p:sp>
    </p:spTree>
    <p:extLst>
      <p:ext uri="{BB962C8B-B14F-4D97-AF65-F5344CB8AC3E}">
        <p14:creationId xmlns:p14="http://schemas.microsoft.com/office/powerpoint/2010/main" val="13077316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Objetos de conexão</a:t>
            </a:r>
          </a:p>
          <a:p>
            <a:pPr lvl="1"/>
            <a:r>
              <a:rPr lang="pt-BR" dirty="0"/>
              <a:t>São elementos que conectam os objetos de fluxo entre si e com outros tipos de informação.</a:t>
            </a:r>
          </a:p>
          <a:p>
            <a:pPr lvl="1"/>
            <a:r>
              <a:rPr lang="pt-BR" dirty="0"/>
              <a:t>Tipos</a:t>
            </a:r>
          </a:p>
          <a:p>
            <a:pPr lvl="2"/>
            <a:r>
              <a:rPr lang="pt-BR" dirty="0"/>
              <a:t>Fluxos de sequência</a:t>
            </a:r>
          </a:p>
          <a:p>
            <a:pPr lvl="2"/>
            <a:r>
              <a:rPr lang="pt-BR" dirty="0"/>
              <a:t>Fluxos de mensagem</a:t>
            </a:r>
          </a:p>
          <a:p>
            <a:pPr lvl="2"/>
            <a:r>
              <a:rPr lang="pt-BR" dirty="0"/>
              <a:t>Associações</a:t>
            </a:r>
          </a:p>
          <a:p>
            <a:pPr lvl="2"/>
            <a:r>
              <a:rPr lang="pt-BR" dirty="0"/>
              <a:t>Associação de dados.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Piscinas (</a:t>
            </a:r>
            <a:r>
              <a:rPr lang="pt-BR" i="1" dirty="0"/>
              <a:t>pools</a:t>
            </a:r>
            <a:r>
              <a:rPr lang="pt-BR" dirty="0"/>
              <a:t>) e raias (</a:t>
            </a:r>
            <a:r>
              <a:rPr lang="pt-BR" i="1" dirty="0" err="1"/>
              <a:t>swimlanes</a:t>
            </a:r>
            <a:r>
              <a:rPr lang="pt-BR" dirty="0"/>
              <a:t>)</a:t>
            </a:r>
          </a:p>
          <a:p>
            <a:pPr lvl="1"/>
            <a:r>
              <a:rPr lang="pt-BR" dirty="0"/>
              <a:t>Constituem a representação gráfica de  participantes.</a:t>
            </a:r>
          </a:p>
          <a:p>
            <a:r>
              <a:rPr lang="pt-BR" dirty="0"/>
              <a:t>Artefatos</a:t>
            </a:r>
          </a:p>
          <a:p>
            <a:pPr lvl="1"/>
            <a:r>
              <a:rPr lang="pt-BR" dirty="0"/>
              <a:t>Fornecem informação adicional sobre os processos.</a:t>
            </a:r>
          </a:p>
          <a:p>
            <a:pPr lvl="1"/>
            <a:r>
              <a:rPr lang="pt-BR" dirty="0"/>
              <a:t>Tipos</a:t>
            </a:r>
          </a:p>
          <a:p>
            <a:pPr lvl="2"/>
            <a:r>
              <a:rPr lang="pt-BR" dirty="0"/>
              <a:t>Grupo</a:t>
            </a:r>
          </a:p>
          <a:p>
            <a:pPr lvl="2"/>
            <a:r>
              <a:rPr lang="pt-BR" dirty="0"/>
              <a:t>Texto adicional</a:t>
            </a:r>
          </a:p>
        </p:txBody>
      </p:sp>
    </p:spTree>
    <p:extLst>
      <p:ext uri="{BB962C8B-B14F-4D97-AF65-F5344CB8AC3E}">
        <p14:creationId xmlns:p14="http://schemas.microsoft.com/office/powerpoint/2010/main" val="30420748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/>
              <a:t>Exemplo</a:t>
            </a:r>
            <a:br>
              <a:rPr lang="pt-BR" dirty="0"/>
            </a:br>
            <a:r>
              <a:rPr lang="pt-BR" sz="2000" dirty="0"/>
              <a:t>Processo de preparo de equipamentos para entrega de um fornecedor de equipamentos</a:t>
            </a:r>
            <a:endParaRPr lang="pt-B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232756"/>
            <a:ext cx="9001000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 explicativo em forma de nuvem 3"/>
          <p:cNvSpPr/>
          <p:nvPr/>
        </p:nvSpPr>
        <p:spPr>
          <a:xfrm>
            <a:off x="107504" y="44624"/>
            <a:ext cx="1296144" cy="625550"/>
          </a:xfrm>
          <a:prstGeom prst="cloudCallout">
            <a:avLst>
              <a:gd name="adj1" fmla="val -627"/>
              <a:gd name="adj2" fmla="val 140576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Piscina</a:t>
            </a:r>
          </a:p>
        </p:txBody>
      </p:sp>
      <p:sp>
        <p:nvSpPr>
          <p:cNvPr id="5" name="Texto explicativo em forma de nuvem 4"/>
          <p:cNvSpPr/>
          <p:nvPr/>
        </p:nvSpPr>
        <p:spPr>
          <a:xfrm>
            <a:off x="1835696" y="116632"/>
            <a:ext cx="1008112" cy="468052"/>
          </a:xfrm>
          <a:prstGeom prst="cloudCallout">
            <a:avLst>
              <a:gd name="adj1" fmla="val 121026"/>
              <a:gd name="adj2" fmla="val 345846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Raia</a:t>
            </a:r>
          </a:p>
        </p:txBody>
      </p:sp>
      <p:sp>
        <p:nvSpPr>
          <p:cNvPr id="6" name="Texto explicativo em forma de nuvem 5"/>
          <p:cNvSpPr/>
          <p:nvPr/>
        </p:nvSpPr>
        <p:spPr>
          <a:xfrm>
            <a:off x="7092280" y="44624"/>
            <a:ext cx="1656184" cy="585356"/>
          </a:xfrm>
          <a:prstGeom prst="cloudCallout">
            <a:avLst>
              <a:gd name="adj1" fmla="val -136626"/>
              <a:gd name="adj2" fmla="val 230414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Atividade</a:t>
            </a:r>
          </a:p>
        </p:txBody>
      </p:sp>
      <p:sp>
        <p:nvSpPr>
          <p:cNvPr id="7" name="Texto explicativo em forma de nuvem 6"/>
          <p:cNvSpPr/>
          <p:nvPr/>
        </p:nvSpPr>
        <p:spPr>
          <a:xfrm>
            <a:off x="971600" y="1988840"/>
            <a:ext cx="2108990" cy="864096"/>
          </a:xfrm>
          <a:prstGeom prst="cloudCallout">
            <a:avLst>
              <a:gd name="adj1" fmla="val 53484"/>
              <a:gd name="adj2" fmla="val 136027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Fluxo de sequência</a:t>
            </a:r>
          </a:p>
        </p:txBody>
      </p:sp>
      <p:sp>
        <p:nvSpPr>
          <p:cNvPr id="8" name="Texto explicativo em forma de nuvem 7"/>
          <p:cNvSpPr/>
          <p:nvPr/>
        </p:nvSpPr>
        <p:spPr>
          <a:xfrm>
            <a:off x="971600" y="3140968"/>
            <a:ext cx="1296144" cy="864096"/>
          </a:xfrm>
          <a:prstGeom prst="cloudCallout">
            <a:avLst>
              <a:gd name="adj1" fmla="val -44763"/>
              <a:gd name="adj2" fmla="val 66911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Evento inicial</a:t>
            </a:r>
          </a:p>
        </p:txBody>
      </p:sp>
      <p:sp>
        <p:nvSpPr>
          <p:cNvPr id="9" name="Texto explicativo em forma de nuvem 8"/>
          <p:cNvSpPr/>
          <p:nvPr/>
        </p:nvSpPr>
        <p:spPr>
          <a:xfrm>
            <a:off x="7236296" y="3861048"/>
            <a:ext cx="1296144" cy="864096"/>
          </a:xfrm>
          <a:prstGeom prst="cloudCallout">
            <a:avLst>
              <a:gd name="adj1" fmla="val 44638"/>
              <a:gd name="adj2" fmla="val 144773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Evento final</a:t>
            </a:r>
          </a:p>
        </p:txBody>
      </p:sp>
      <p:sp>
        <p:nvSpPr>
          <p:cNvPr id="11" name="Texto explicativo em forma de nuvem 10"/>
          <p:cNvSpPr/>
          <p:nvPr/>
        </p:nvSpPr>
        <p:spPr>
          <a:xfrm>
            <a:off x="4532428" y="4869160"/>
            <a:ext cx="1656184" cy="864096"/>
          </a:xfrm>
          <a:prstGeom prst="cloudCallout">
            <a:avLst>
              <a:gd name="adj1" fmla="val -33468"/>
              <a:gd name="adj2" fmla="val 80940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Texto adicional</a:t>
            </a:r>
          </a:p>
        </p:txBody>
      </p:sp>
      <p:sp>
        <p:nvSpPr>
          <p:cNvPr id="12" name="Texto explicativo em forma de nuvem 11"/>
          <p:cNvSpPr/>
          <p:nvPr/>
        </p:nvSpPr>
        <p:spPr>
          <a:xfrm>
            <a:off x="6799918" y="1484784"/>
            <a:ext cx="1948546" cy="1872208"/>
          </a:xfrm>
          <a:prstGeom prst="cloudCallout">
            <a:avLst>
              <a:gd name="adj1" fmla="val -62040"/>
              <a:gd name="adj2" fmla="val 36249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Gateway</a:t>
            </a:r>
          </a:p>
        </p:txBody>
      </p:sp>
      <p:sp>
        <p:nvSpPr>
          <p:cNvPr id="14" name="Fluxograma: Decisão 13"/>
          <p:cNvSpPr/>
          <p:nvPr/>
        </p:nvSpPr>
        <p:spPr>
          <a:xfrm>
            <a:off x="8172400" y="1988840"/>
            <a:ext cx="360040" cy="360040"/>
          </a:xfrm>
          <a:prstGeom prst="flowChartDecision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9" name="Grupo 18"/>
          <p:cNvGrpSpPr/>
          <p:nvPr/>
        </p:nvGrpSpPr>
        <p:grpSpPr>
          <a:xfrm>
            <a:off x="7020272" y="1772816"/>
            <a:ext cx="360040" cy="360040"/>
            <a:chOff x="7020272" y="1772816"/>
            <a:chExt cx="360040" cy="360040"/>
          </a:xfrm>
        </p:grpSpPr>
        <p:sp>
          <p:nvSpPr>
            <p:cNvPr id="15" name="Fluxograma: Decisão 14"/>
            <p:cNvSpPr/>
            <p:nvPr/>
          </p:nvSpPr>
          <p:spPr>
            <a:xfrm>
              <a:off x="7020272" y="1772816"/>
              <a:ext cx="360040" cy="360040"/>
            </a:xfrm>
            <a:prstGeom prst="flowChartDecision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Elipse 9"/>
            <p:cNvSpPr/>
            <p:nvPr/>
          </p:nvSpPr>
          <p:spPr>
            <a:xfrm>
              <a:off x="7164288" y="1916832"/>
              <a:ext cx="108012" cy="1080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7668344" y="1772816"/>
            <a:ext cx="360040" cy="369332"/>
            <a:chOff x="7668344" y="1772816"/>
            <a:chExt cx="360040" cy="369332"/>
          </a:xfrm>
        </p:grpSpPr>
        <p:sp>
          <p:nvSpPr>
            <p:cNvPr id="16" name="Fluxograma: Decisão 15"/>
            <p:cNvSpPr/>
            <p:nvPr/>
          </p:nvSpPr>
          <p:spPr>
            <a:xfrm>
              <a:off x="7668344" y="1772816"/>
              <a:ext cx="360040" cy="360040"/>
            </a:xfrm>
            <a:prstGeom prst="flowChartDecision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7740352" y="1772816"/>
              <a:ext cx="1800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X</a:t>
              </a:r>
            </a:p>
          </p:txBody>
        </p:sp>
      </p:grpSp>
      <p:grpSp>
        <p:nvGrpSpPr>
          <p:cNvPr id="21" name="Grupo 20"/>
          <p:cNvGrpSpPr/>
          <p:nvPr/>
        </p:nvGrpSpPr>
        <p:grpSpPr>
          <a:xfrm>
            <a:off x="7668344" y="2852936"/>
            <a:ext cx="360040" cy="369332"/>
            <a:chOff x="7668344" y="2852936"/>
            <a:chExt cx="360040" cy="369332"/>
          </a:xfrm>
        </p:grpSpPr>
        <p:sp>
          <p:nvSpPr>
            <p:cNvPr id="3" name="Fluxograma: Decisão 2"/>
            <p:cNvSpPr/>
            <p:nvPr/>
          </p:nvSpPr>
          <p:spPr>
            <a:xfrm>
              <a:off x="7668344" y="2852936"/>
              <a:ext cx="360040" cy="360040"/>
            </a:xfrm>
            <a:prstGeom prst="flowChartDecision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7668344" y="285293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+</a:t>
              </a:r>
            </a:p>
          </p:txBody>
        </p:sp>
      </p:grp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578EC7B2-14FE-419A-B9BA-4FD9A8FCC777}"/>
              </a:ext>
            </a:extLst>
          </p:cNvPr>
          <p:cNvSpPr txBox="1"/>
          <p:nvPr/>
        </p:nvSpPr>
        <p:spPr>
          <a:xfrm>
            <a:off x="4932040" y="6453336"/>
            <a:ext cx="4104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(OMG, 2011): seção 7.2 (elementos de BPMN)</a:t>
            </a:r>
            <a:endParaRPr lang="pt-BR" sz="1400" dirty="0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319C71EF-5B50-4668-A3D9-4F73C98F2B6A}"/>
              </a:ext>
            </a:extLst>
          </p:cNvPr>
          <p:cNvSpPr txBox="1"/>
          <p:nvPr/>
        </p:nvSpPr>
        <p:spPr>
          <a:xfrm>
            <a:off x="179512" y="6453336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(OMG, 2010): seção 5.1 (exemplo)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66520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Elementos de BPMN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(OMG, 2011) Business Process Model and Notation (BPMN), </a:t>
            </a:r>
            <a:r>
              <a:rPr lang="en-US" dirty="0" err="1"/>
              <a:t>Versão</a:t>
            </a:r>
            <a:r>
              <a:rPr lang="en-US" dirty="0"/>
              <a:t> 2.0. OMG, 2011.</a:t>
            </a:r>
          </a:p>
          <a:p>
            <a:pPr lvl="1"/>
            <a:r>
              <a:rPr lang="en-US" dirty="0"/>
              <a:t>7.2.1 </a:t>
            </a:r>
            <a:r>
              <a:rPr lang="en-US" dirty="0" err="1"/>
              <a:t>Elementos</a:t>
            </a:r>
            <a:r>
              <a:rPr lang="en-US" dirty="0"/>
              <a:t> de </a:t>
            </a:r>
            <a:r>
              <a:rPr lang="en-US" dirty="0" err="1"/>
              <a:t>modelagem</a:t>
            </a:r>
            <a:r>
              <a:rPr lang="en-US" dirty="0"/>
              <a:t> </a:t>
            </a:r>
            <a:r>
              <a:rPr lang="en-US" dirty="0" err="1"/>
              <a:t>básica</a:t>
            </a:r>
            <a:endParaRPr lang="en-US" dirty="0"/>
          </a:p>
          <a:p>
            <a:pPr lvl="1"/>
            <a:r>
              <a:rPr lang="en-US" dirty="0"/>
              <a:t>7.2.2 </a:t>
            </a:r>
            <a:r>
              <a:rPr lang="en-US" dirty="0" err="1"/>
              <a:t>Elementos</a:t>
            </a:r>
            <a:r>
              <a:rPr lang="en-US" dirty="0"/>
              <a:t> de </a:t>
            </a:r>
            <a:r>
              <a:rPr lang="en-US" dirty="0" err="1"/>
              <a:t>modelagem</a:t>
            </a:r>
            <a:r>
              <a:rPr lang="en-US" dirty="0"/>
              <a:t> </a:t>
            </a:r>
            <a:r>
              <a:rPr lang="en-US" dirty="0" err="1"/>
              <a:t>estendida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81861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042" y="602704"/>
            <a:ext cx="6167326" cy="592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3537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Resumo da aula teórica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31352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pt-BR" dirty="0"/>
              <a:t>Familiarização com BPM (</a:t>
            </a:r>
            <a:r>
              <a:rPr lang="pt-BR" i="1" dirty="0"/>
              <a:t>Business </a:t>
            </a:r>
            <a:r>
              <a:rPr lang="pt-BR" i="1" dirty="0" err="1"/>
              <a:t>Process</a:t>
            </a:r>
            <a:r>
              <a:rPr lang="pt-BR" i="1" dirty="0"/>
              <a:t> Management</a:t>
            </a:r>
            <a:r>
              <a:rPr lang="pt-BR" dirty="0"/>
              <a:t>)</a:t>
            </a:r>
          </a:p>
          <a:p>
            <a:r>
              <a:rPr lang="pt-BR" dirty="0"/>
              <a:t>Finalidade da modelagem de processos de negócio</a:t>
            </a:r>
          </a:p>
          <a:p>
            <a:pPr lvl="1"/>
            <a:r>
              <a:rPr lang="pt-BR" dirty="0"/>
              <a:t>Análise, definição e documentação de processos de negócio</a:t>
            </a:r>
          </a:p>
          <a:p>
            <a:pPr lvl="1"/>
            <a:r>
              <a:rPr lang="pt-BR" dirty="0"/>
              <a:t>Automação da gerência de processos de negócio</a:t>
            </a:r>
          </a:p>
          <a:p>
            <a:r>
              <a:rPr lang="pt-BR"/>
              <a:t>BPMN </a:t>
            </a:r>
            <a:r>
              <a:rPr lang="pt-BR" dirty="0"/>
              <a:t>(</a:t>
            </a:r>
            <a:r>
              <a:rPr lang="pt-BR" i="1" dirty="0"/>
              <a:t>Business </a:t>
            </a:r>
            <a:r>
              <a:rPr lang="pt-BR" i="1" dirty="0" err="1"/>
              <a:t>Process</a:t>
            </a:r>
            <a:r>
              <a:rPr lang="pt-BR" i="1" dirty="0"/>
              <a:t> Management </a:t>
            </a:r>
            <a:r>
              <a:rPr lang="pt-BR" i="1" dirty="0" err="1"/>
              <a:t>and</a:t>
            </a:r>
            <a:r>
              <a:rPr lang="pt-BR" i="1" dirty="0"/>
              <a:t> </a:t>
            </a:r>
            <a:r>
              <a:rPr lang="pt-BR" i="1" dirty="0" err="1"/>
              <a:t>Notation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19915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Conceitos e terminologia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0279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pt-BR" dirty="0"/>
              <a:t>Processo de negócio</a:t>
            </a:r>
          </a:p>
          <a:p>
            <a:r>
              <a:rPr lang="pt-BR" dirty="0"/>
              <a:t>BPM (</a:t>
            </a:r>
            <a:r>
              <a:rPr lang="pt-BR" i="1" dirty="0"/>
              <a:t>Business </a:t>
            </a:r>
            <a:r>
              <a:rPr lang="pt-BR" i="1" dirty="0" err="1"/>
              <a:t>Process</a:t>
            </a:r>
            <a:r>
              <a:rPr lang="pt-BR" i="1" dirty="0"/>
              <a:t> Management</a:t>
            </a:r>
            <a:r>
              <a:rPr lang="pt-BR" dirty="0"/>
              <a:t>)</a:t>
            </a:r>
          </a:p>
          <a:p>
            <a:r>
              <a:rPr lang="pt-BR" dirty="0"/>
              <a:t>Gerência de processos</a:t>
            </a:r>
          </a:p>
          <a:p>
            <a:r>
              <a:rPr lang="pt-BR" dirty="0"/>
              <a:t>Ferramentas BPM</a:t>
            </a:r>
          </a:p>
          <a:p>
            <a:r>
              <a:rPr lang="pt-BR" dirty="0"/>
              <a:t>Tecnologia BPM</a:t>
            </a:r>
          </a:p>
          <a:p>
            <a:r>
              <a:rPr lang="pt-BR" dirty="0"/>
              <a:t>BPMS (</a:t>
            </a:r>
            <a:r>
              <a:rPr lang="pt-BR" i="1" dirty="0"/>
              <a:t>Business </a:t>
            </a:r>
            <a:r>
              <a:rPr lang="pt-BR" i="1" dirty="0" err="1"/>
              <a:t>Process</a:t>
            </a:r>
            <a:r>
              <a:rPr lang="pt-BR" i="1" dirty="0"/>
              <a:t> Management System</a:t>
            </a:r>
            <a:r>
              <a:rPr lang="pt-BR" dirty="0"/>
              <a:t>)</a:t>
            </a:r>
          </a:p>
          <a:p>
            <a:r>
              <a:rPr lang="pt-BR" dirty="0"/>
              <a:t>BPMN (</a:t>
            </a:r>
            <a:r>
              <a:rPr lang="pt-BR" i="1" dirty="0"/>
              <a:t>Business </a:t>
            </a:r>
            <a:r>
              <a:rPr lang="pt-BR" i="1" dirty="0" err="1"/>
              <a:t>Process</a:t>
            </a:r>
            <a:r>
              <a:rPr lang="pt-BR" i="1" dirty="0"/>
              <a:t> Management </a:t>
            </a:r>
            <a:r>
              <a:rPr lang="pt-BR" i="1" dirty="0" err="1"/>
              <a:t>and</a:t>
            </a:r>
            <a:r>
              <a:rPr lang="pt-BR" i="1" dirty="0"/>
              <a:t> </a:t>
            </a:r>
            <a:r>
              <a:rPr lang="pt-BR" i="1" dirty="0" err="1"/>
              <a:t>Notation</a:t>
            </a:r>
            <a:r>
              <a:rPr lang="pt-BR" i="1" dirty="0"/>
              <a:t>)</a:t>
            </a:r>
            <a:endParaRPr lang="pt-BR" dirty="0"/>
          </a:p>
          <a:p>
            <a:r>
              <a:rPr lang="pt-BR" dirty="0"/>
              <a:t>Analista de negócio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9838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Terminologia </a:t>
            </a:r>
            <a:r>
              <a:rPr lang="pt-BR" sz="2400" dirty="0"/>
              <a:t>(OMG, 2011) Anexo 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Processo de negócio</a:t>
            </a:r>
          </a:p>
          <a:p>
            <a:pPr lvl="1"/>
            <a:r>
              <a:rPr lang="pt-BR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 um conjunto definido de atividades de negócio que representa os passos necessários para alcançar um objetivo de negócio.</a:t>
            </a:r>
          </a:p>
          <a:p>
            <a:r>
              <a:rPr lang="pt-BR" dirty="0"/>
              <a:t>BPM  </a:t>
            </a:r>
            <a:r>
              <a:rPr lang="pt-BR" i="1" dirty="0"/>
              <a:t>Business </a:t>
            </a:r>
            <a:r>
              <a:rPr lang="pt-BR" i="1" dirty="0" err="1"/>
              <a:t>Process</a:t>
            </a:r>
            <a:r>
              <a:rPr lang="pt-BR" i="1" dirty="0"/>
              <a:t> Management </a:t>
            </a:r>
            <a:r>
              <a:rPr lang="pt-BR" dirty="0"/>
              <a:t>(gerência de processos de negócio)</a:t>
            </a:r>
          </a:p>
          <a:p>
            <a:pPr lvl="1"/>
            <a:r>
              <a:rPr lang="pt-BR" dirty="0"/>
              <a:t>É uma disciplina que une a gerência de negócios e a tecnologia de informação, para otimizar os resultados da organização, através da melhoria dos processos de negócio.</a:t>
            </a:r>
          </a:p>
        </p:txBody>
      </p:sp>
    </p:spTree>
    <p:extLst>
      <p:ext uri="{BB962C8B-B14F-4D97-AF65-F5344CB8AC3E}">
        <p14:creationId xmlns:p14="http://schemas.microsoft.com/office/powerpoint/2010/main" val="720348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pt-BR" dirty="0"/>
              <a:t>Gerência de processos</a:t>
            </a:r>
          </a:p>
          <a:p>
            <a:pPr lvl="1"/>
            <a:r>
              <a:rPr lang="pt-BR" dirty="0"/>
              <a:t>As atividades consistem de, por exemplo, análise, definição, processamento</a:t>
            </a:r>
            <a:r>
              <a:rPr lang="pt-BR" baseline="0" dirty="0"/>
              <a:t> e administração de processos.</a:t>
            </a:r>
          </a:p>
          <a:p>
            <a:r>
              <a:rPr lang="pt-BR" dirty="0"/>
              <a:t>Ferramentas BPM</a:t>
            </a:r>
          </a:p>
          <a:p>
            <a:pPr lvl="1"/>
            <a:r>
              <a:rPr lang="pt-BR" dirty="0"/>
              <a:t>Fornecem suporte para BPM.</a:t>
            </a:r>
          </a:p>
          <a:p>
            <a:pPr lvl="1"/>
            <a:r>
              <a:rPr lang="pt-BR" dirty="0"/>
              <a:t>Tem a finalidade de eliminar processos manuais e automatizar o encaminhamento das requisições  entre departamentos e aplicações (sistemas).</a:t>
            </a:r>
          </a:p>
        </p:txBody>
      </p:sp>
    </p:spTree>
    <p:extLst>
      <p:ext uri="{BB962C8B-B14F-4D97-AF65-F5344CB8AC3E}">
        <p14:creationId xmlns:p14="http://schemas.microsoft.com/office/powerpoint/2010/main" val="3797001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Tecnologia BPM </a:t>
            </a:r>
            <a:r>
              <a:rPr lang="pt-BR" sz="2000" dirty="0"/>
              <a:t>(</a:t>
            </a:r>
            <a:r>
              <a:rPr lang="pt-BR" sz="2000" dirty="0" err="1"/>
              <a:t>Grefen</a:t>
            </a:r>
            <a:r>
              <a:rPr lang="pt-BR" sz="2000" dirty="0"/>
              <a:t>, 2016) seção 8.2.2</a:t>
            </a:r>
          </a:p>
          <a:p>
            <a:pPr lvl="1"/>
            <a:r>
              <a:rPr lang="pt-BR" dirty="0"/>
              <a:t>É tecnologia de informação para gerenciar o projeto e a execução de processos de negócio bem especificados, com envolvimento de vários atores, em grandes organizações. </a:t>
            </a:r>
          </a:p>
          <a:p>
            <a:r>
              <a:rPr lang="pt-BR" dirty="0"/>
              <a:t>BPMS </a:t>
            </a:r>
            <a:r>
              <a:rPr lang="pt-BR" i="1" dirty="0"/>
              <a:t>Business </a:t>
            </a:r>
            <a:r>
              <a:rPr lang="pt-BR" i="1" dirty="0" err="1"/>
              <a:t>Process</a:t>
            </a:r>
            <a:r>
              <a:rPr lang="pt-BR" i="1" dirty="0"/>
              <a:t> Management System </a:t>
            </a:r>
            <a:r>
              <a:rPr lang="pt-BR" dirty="0"/>
              <a:t>(Sistema BPM)</a:t>
            </a:r>
          </a:p>
          <a:p>
            <a:pPr lvl="1"/>
            <a:r>
              <a:rPr lang="pt-BR" dirty="0"/>
              <a:t>É um sistema que viabiliza BPM.</a:t>
            </a:r>
          </a:p>
        </p:txBody>
      </p:sp>
    </p:spTree>
    <p:extLst>
      <p:ext uri="{BB962C8B-B14F-4D97-AF65-F5344CB8AC3E}">
        <p14:creationId xmlns:p14="http://schemas.microsoft.com/office/powerpoint/2010/main" val="2712310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BPMN </a:t>
            </a:r>
            <a:r>
              <a:rPr lang="pt-BR" i="1" dirty="0"/>
              <a:t>Business </a:t>
            </a:r>
            <a:r>
              <a:rPr lang="pt-BR" i="1" dirty="0" err="1"/>
              <a:t>Process</a:t>
            </a:r>
            <a:r>
              <a:rPr lang="pt-BR" i="1" dirty="0"/>
              <a:t> Management </a:t>
            </a:r>
            <a:r>
              <a:rPr lang="pt-BR" i="1" dirty="0" err="1"/>
              <a:t>Notation</a:t>
            </a:r>
            <a:r>
              <a:rPr lang="pt-BR" i="1" dirty="0"/>
              <a:t> </a:t>
            </a:r>
            <a:r>
              <a:rPr lang="pt-BR" dirty="0"/>
              <a:t>(Notação BPM)</a:t>
            </a:r>
          </a:p>
          <a:p>
            <a:pPr lvl="1"/>
            <a:r>
              <a:rPr lang="pt-BR" dirty="0"/>
              <a:t>É a notação que permite descrever os processos de negócio.</a:t>
            </a:r>
          </a:p>
          <a:p>
            <a:pPr lvl="1"/>
            <a:r>
              <a:rPr lang="pt-BR" dirty="0"/>
              <a:t>Os diagramas BPMN fornecem a descrição de processos de negócio em formato que pode ser compreendido por pessoas que projetam e gerenciam os processos de negócio.</a:t>
            </a:r>
          </a:p>
          <a:p>
            <a:pPr lvl="1"/>
            <a:r>
              <a:rPr lang="pt-BR" dirty="0"/>
              <a:t>Permite o mapeamento para uma linguagem executável (ex.: WSBPEL) em um sistema BPM.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1749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5420</TotalTime>
  <Words>1354</Words>
  <Application>Microsoft Office PowerPoint</Application>
  <PresentationFormat>Apresentação na tela (4:3)</PresentationFormat>
  <Paragraphs>195</Paragraphs>
  <Slides>37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41" baseType="lpstr">
      <vt:lpstr>Arial</vt:lpstr>
      <vt:lpstr>Calibri</vt:lpstr>
      <vt:lpstr>Times New Roman</vt:lpstr>
      <vt:lpstr>Tema do Office</vt:lpstr>
      <vt:lpstr>Processos de Negócio</vt:lpstr>
      <vt:lpstr>Objetivo da Aula</vt:lpstr>
      <vt:lpstr>Bibliografia</vt:lpstr>
      <vt:lpstr>Conceitos e terminologia</vt:lpstr>
      <vt:lpstr>Conceitos</vt:lpstr>
      <vt:lpstr>Terminologia (OMG, 2011) Anexo C</vt:lpstr>
      <vt:lpstr>Apresentação do PowerPoint</vt:lpstr>
      <vt:lpstr>Apresentação do PowerPoint</vt:lpstr>
      <vt:lpstr>Apresentação do PowerPoint</vt:lpstr>
      <vt:lpstr>Apresentação do PowerPoint</vt:lpstr>
      <vt:lpstr>Modelagem de processos de negócio</vt:lpstr>
      <vt:lpstr>Modelagem de Processo de Negócio</vt:lpstr>
      <vt:lpstr>Diagrama de Atividade (UML)</vt:lpstr>
      <vt:lpstr>Uso do Seguro de Automóvel</vt:lpstr>
      <vt:lpstr>Apresentação do PowerPoint</vt:lpstr>
      <vt:lpstr>Compra em Loja Virtual</vt:lpstr>
      <vt:lpstr>Apresentação do PowerPoint</vt:lpstr>
      <vt:lpstr>BPMN</vt:lpstr>
      <vt:lpstr>Exemplo de Diagrama BPMN</vt:lpstr>
      <vt:lpstr>BPMN (Business Process Management and Notation)</vt:lpstr>
      <vt:lpstr>Tipos Básicos de Sub-Modelos</vt:lpstr>
      <vt:lpstr>Processos de Negócio Privados</vt:lpstr>
      <vt:lpstr>Solicitação do Premio do Apólice</vt:lpstr>
      <vt:lpstr>Processo de Negócio Público</vt:lpstr>
      <vt:lpstr>Processo do Consultório Médico</vt:lpstr>
      <vt:lpstr>Colaboração</vt:lpstr>
      <vt:lpstr>Colaboração: Consultório Médico e Paciente</vt:lpstr>
      <vt:lpstr>Coreografia</vt:lpstr>
      <vt:lpstr>Coreografia: Consultório Médico e Paciente </vt:lpstr>
      <vt:lpstr>Elementos de BPMN</vt:lpstr>
      <vt:lpstr>Apresentação do PowerPoint</vt:lpstr>
      <vt:lpstr>Apresentação do PowerPoint</vt:lpstr>
      <vt:lpstr>Exemplo Processo de preparo de equipamentos para entrega de um fornecedor de equipamentos</vt:lpstr>
      <vt:lpstr>Elementos de BPMN</vt:lpstr>
      <vt:lpstr>Apresentação do PowerPoint</vt:lpstr>
      <vt:lpstr>Resumo da aula teórica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selma</dc:creator>
  <cp:lastModifiedBy>Selma Melnikoff</cp:lastModifiedBy>
  <cp:revision>225</cp:revision>
  <dcterms:created xsi:type="dcterms:W3CDTF">2018-01-09T12:47:14Z</dcterms:created>
  <dcterms:modified xsi:type="dcterms:W3CDTF">2023-02-03T04:12:18Z</dcterms:modified>
</cp:coreProperties>
</file>