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9" r:id="rId3"/>
    <p:sldId id="320" r:id="rId4"/>
    <p:sldId id="300" r:id="rId5"/>
    <p:sldId id="304" r:id="rId6"/>
    <p:sldId id="301" r:id="rId7"/>
    <p:sldId id="303" r:id="rId8"/>
    <p:sldId id="302" r:id="rId9"/>
    <p:sldId id="313" r:id="rId10"/>
    <p:sldId id="314" r:id="rId11"/>
    <p:sldId id="316" r:id="rId12"/>
    <p:sldId id="318" r:id="rId13"/>
    <p:sldId id="319" r:id="rId14"/>
    <p:sldId id="307" r:id="rId15"/>
    <p:sldId id="310" r:id="rId16"/>
    <p:sldId id="305" r:id="rId17"/>
    <p:sldId id="306" r:id="rId18"/>
    <p:sldId id="323" r:id="rId19"/>
    <p:sldId id="324" r:id="rId20"/>
    <p:sldId id="294" r:id="rId21"/>
    <p:sldId id="296" r:id="rId22"/>
    <p:sldId id="297" r:id="rId23"/>
    <p:sldId id="287" r:id="rId24"/>
    <p:sldId id="284" r:id="rId25"/>
    <p:sldId id="282" r:id="rId26"/>
    <p:sldId id="260" r:id="rId27"/>
    <p:sldId id="261" r:id="rId28"/>
    <p:sldId id="264" r:id="rId29"/>
    <p:sldId id="266" r:id="rId30"/>
    <p:sldId id="268" r:id="rId31"/>
    <p:sldId id="269" r:id="rId32"/>
    <p:sldId id="272" r:id="rId33"/>
    <p:sldId id="273" r:id="rId34"/>
    <p:sldId id="277" r:id="rId35"/>
    <p:sldId id="278" r:id="rId36"/>
    <p:sldId id="279" r:id="rId37"/>
    <p:sldId id="326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F1D2-D9C2-4DA8-9633-1B47759A58EA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98D3-8FB5-43FA-9128-8296F19DC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CD2A-CB73-4AFF-94EF-FC74E04C7D74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158D-1F43-4D32-89DE-CC21792F1537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51-1D94-40D8-A120-E68F5E6F9074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07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7715-0D9D-45C0-8F84-08F3EB6FEDB9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FB33-0F07-467B-BBE2-79DB684DB8C3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A848-AC9E-4232-B006-C90BA2AF99C9}" type="datetime1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1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BA30-3683-4E65-A32A-AC4263BB8844}" type="datetime1">
              <a:rPr lang="pt-BR" smtClean="0"/>
              <a:t>17/08/2020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699-5C9C-4B52-92FF-A516BE6DBA99}" type="datetime1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8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04D9-15FB-4835-802A-65615CE73710}" type="datetime1">
              <a:rPr lang="pt-BR" smtClean="0"/>
              <a:t>17/08/2020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E887-F74F-41A7-921D-1D153392F6BE}" type="datetime1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5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12D-B5C6-49FE-BFC9-DD780BCBD2A4}" type="datetime1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1D5B-4B95-4BD2-854A-22AB321D1BF0}" type="datetime1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1638-8690-4664-9A67-0649ADF23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4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ACH5527_BIORREMEDIA&#199;&#195;O%20-%20INFORMES%20DISCIPLINA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LmTbsDv8s" TargetMode="External"/><Relationship Id="rId2" Type="http://schemas.openxmlformats.org/officeDocument/2006/relationships/hyperlink" Target="https://www.youtube.com/watch?v=4i1_v5wL4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idamarnunes@usp.br" TargetMode="External"/><Relationship Id="rId4" Type="http://schemas.openxmlformats.org/officeDocument/2006/relationships/hyperlink" Target="https://www.youtube.com/watch?v=qTR-DyDz9tE&amp;list=PLJF_-yh7uQ_GQsBm1LP-Q79DyrSYn1iUJ&amp;index=5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97306" y="761124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01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INTRODUÇÃO À BIORREMEDIAÇÃO </a:t>
            </a:r>
            <a:endParaRPr lang="pt-BR" altLang="en-US" sz="40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17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4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9366"/>
            <a:ext cx="11861074" cy="55418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Brasil </a:t>
            </a:r>
            <a:r>
              <a:rPr lang="pt-BR" dirty="0" smtClean="0"/>
              <a:t>tem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preocupação com 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meio ambiente</a:t>
            </a:r>
            <a:r>
              <a:rPr lang="pt-BR" dirty="0"/>
              <a:t>, </a:t>
            </a:r>
            <a:r>
              <a:rPr lang="pt-BR" dirty="0" smtClean="0"/>
              <a:t>inúmeros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mecanismos legais </a:t>
            </a:r>
            <a:r>
              <a:rPr lang="pt-BR" dirty="0" smtClean="0"/>
              <a:t>visam </a:t>
            </a:r>
            <a:r>
              <a:rPr lang="pt-BR" dirty="0"/>
              <a:t>assegurar 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proteção ambiental</a:t>
            </a:r>
            <a:r>
              <a:rPr lang="pt-BR" dirty="0"/>
              <a:t>, </a:t>
            </a:r>
            <a:r>
              <a:rPr lang="pt-BR" dirty="0" smtClean="0"/>
              <a:t>infelizmente </a:t>
            </a:r>
            <a:r>
              <a:rPr lang="pt-BR" dirty="0"/>
              <a:t>esses mecanismos por si só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não são capazes de acabar com a degradação </a:t>
            </a:r>
            <a:r>
              <a:rPr lang="pt-BR" dirty="0"/>
              <a:t>desenfreada dos recursos naturais (ABBAS, 2003</a:t>
            </a:r>
            <a:r>
              <a:rPr lang="pt-BR" dirty="0" smtClean="0"/>
              <a:t>); essa proteção é necessária </a:t>
            </a:r>
            <a:r>
              <a:rPr lang="pt-BR" dirty="0" smtClean="0"/>
              <a:t>p/ que </a:t>
            </a:r>
            <a:r>
              <a:rPr lang="pt-BR" dirty="0"/>
              <a:t>o desenvolvimento seja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sustentável</a:t>
            </a:r>
            <a:r>
              <a:rPr lang="pt-BR" dirty="0" smtClean="0"/>
              <a:t>, o </a:t>
            </a:r>
            <a:r>
              <a:rPr lang="pt-BR" dirty="0"/>
              <a:t>manejo dos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recursos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naturais </a:t>
            </a:r>
            <a:r>
              <a:rPr lang="pt-BR" dirty="0" smtClean="0"/>
              <a:t>feito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responsabilidade/consciência</a:t>
            </a:r>
            <a:r>
              <a:rPr lang="pt-BR" dirty="0"/>
              <a:t>, </a:t>
            </a:r>
            <a:r>
              <a:rPr lang="pt-BR" dirty="0" smtClean="0"/>
              <a:t>preservando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futuras gerações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 </a:t>
            </a: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Quando </a:t>
            </a:r>
            <a:r>
              <a:rPr lang="pt-BR" dirty="0"/>
              <a:t>isso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não acontece </a:t>
            </a:r>
            <a:r>
              <a:rPr lang="pt-BR" dirty="0"/>
              <a:t>é necessário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reparar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danos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ambientais  compatibilizando técnicas </a:t>
            </a:r>
            <a:r>
              <a:rPr lang="pt-BR" dirty="0"/>
              <a:t>eficientes 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economicamente </a:t>
            </a:r>
            <a:r>
              <a:rPr lang="pt-BR" dirty="0" smtClean="0"/>
              <a:t>viáveis, o que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é difícil</a:t>
            </a:r>
            <a:r>
              <a:rPr lang="pt-BR" dirty="0" smtClean="0"/>
              <a:t>, já que 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processos </a:t>
            </a:r>
            <a:r>
              <a:rPr lang="pt-BR" dirty="0"/>
              <a:t>de reparação ambiental estão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associados a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longos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períodos e a altos custos</a:t>
            </a:r>
            <a:r>
              <a:rPr lang="pt-BR" dirty="0" smtClean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10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3090" y="-117690"/>
            <a:ext cx="755489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HISTÓRICO DA BIORREMEDIAÇÃO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44" y="2795679"/>
            <a:ext cx="3033164" cy="35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0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49998"/>
            <a:ext cx="11939451" cy="46089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Até as décadas de 70/80 a </a:t>
            </a:r>
            <a:r>
              <a:rPr lang="pt-BR" dirty="0" err="1" smtClean="0"/>
              <a:t>Biorremediação</a:t>
            </a:r>
            <a:r>
              <a:rPr lang="pt-BR" dirty="0" smtClean="0"/>
              <a:t> era um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assunto inovador </a:t>
            </a:r>
            <a:r>
              <a:rPr lang="pt-BR" dirty="0" smtClean="0"/>
              <a:t>e se concentrava nos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estudos e pesquisas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acadêmicas</a:t>
            </a:r>
            <a:r>
              <a:rPr lang="pt-BR" dirty="0" smtClean="0"/>
              <a:t>;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Nos anos </a:t>
            </a:r>
            <a:r>
              <a:rPr lang="pt-BR" dirty="0"/>
              <a:t>80 </a:t>
            </a:r>
            <a:r>
              <a:rPr lang="pt-BR" dirty="0" smtClean="0"/>
              <a:t>se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generalizou</a:t>
            </a:r>
            <a:r>
              <a:rPr lang="pt-BR" dirty="0" smtClean="0"/>
              <a:t>, </a:t>
            </a:r>
            <a:r>
              <a:rPr lang="pt-BR" dirty="0"/>
              <a:t>sinalizando 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avanço nos métodos e pesquisas </a:t>
            </a:r>
            <a:r>
              <a:rPr lang="pt-BR" dirty="0"/>
              <a:t>com </a:t>
            </a:r>
            <a:r>
              <a:rPr lang="pt-BR" dirty="0" err="1" smtClean="0"/>
              <a:t>biorremediação</a:t>
            </a:r>
            <a:r>
              <a:rPr lang="pt-BR" dirty="0" smtClean="0"/>
              <a:t>; 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Nos anos </a:t>
            </a:r>
            <a:r>
              <a:rPr lang="pt-BR" dirty="0"/>
              <a:t>90,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técnicas se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destacaram </a:t>
            </a:r>
            <a:r>
              <a:rPr lang="pt-BR" dirty="0" smtClean="0"/>
              <a:t>(Air </a:t>
            </a:r>
            <a:r>
              <a:rPr lang="pt-BR" dirty="0" err="1" smtClean="0"/>
              <a:t>Sparging</a:t>
            </a:r>
            <a:r>
              <a:rPr lang="pt-BR" dirty="0" smtClean="0"/>
              <a:t>, áreas </a:t>
            </a:r>
            <a:r>
              <a:rPr lang="pt-BR" dirty="0"/>
              <a:t>abaixo do lençol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freático</a:t>
            </a:r>
            <a:r>
              <a:rPr lang="pt-BR" dirty="0"/>
              <a:t> podiam </a:t>
            </a:r>
            <a:r>
              <a:rPr lang="pt-BR" dirty="0" smtClean="0"/>
              <a:t>ser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tratadas</a:t>
            </a:r>
            <a:r>
              <a:rPr lang="pt-BR" dirty="0" smtClean="0"/>
              <a:t>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Diferentes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métodos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surgiram</a:t>
            </a:r>
            <a:r>
              <a:rPr lang="pt-BR" dirty="0" smtClean="0"/>
              <a:t>, </a:t>
            </a:r>
            <a:r>
              <a:rPr lang="pt-BR" dirty="0"/>
              <a:t>como </a:t>
            </a:r>
            <a:r>
              <a:rPr lang="pt-BR" dirty="0" err="1"/>
              <a:t>landfarming</a:t>
            </a:r>
            <a:r>
              <a:rPr lang="pt-BR" dirty="0"/>
              <a:t> e compostagem.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11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3506" y="0"/>
            <a:ext cx="758876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HISTÓRICO DA BIORREMEDIAÇÃO</a:t>
            </a:r>
          </a:p>
        </p:txBody>
      </p:sp>
    </p:spTree>
    <p:extLst>
      <p:ext uri="{BB962C8B-B14F-4D97-AF65-F5344CB8AC3E}">
        <p14:creationId xmlns:p14="http://schemas.microsoft.com/office/powerpoint/2010/main" val="304031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766" y="1496574"/>
            <a:ext cx="11756571" cy="33074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Em </a:t>
            </a:r>
            <a:r>
              <a:rPr lang="pt-BR" dirty="0"/>
              <a:t>janeiro de 1997,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milhões de litros de óleo </a:t>
            </a:r>
            <a:r>
              <a:rPr lang="pt-BR" dirty="0" smtClean="0"/>
              <a:t>foram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derramados</a:t>
            </a:r>
            <a:r>
              <a:rPr lang="pt-BR" dirty="0"/>
              <a:t> no mar do </a:t>
            </a:r>
            <a:r>
              <a:rPr lang="pt-BR" dirty="0" smtClean="0"/>
              <a:t>Japão; </a:t>
            </a:r>
            <a:r>
              <a:rPr lang="pt-BR" dirty="0" smtClean="0"/>
              <a:t>Para </a:t>
            </a:r>
            <a:r>
              <a:rPr lang="pt-BR" dirty="0" err="1" smtClean="0"/>
              <a:t>biorremediar</a:t>
            </a:r>
            <a:r>
              <a:rPr lang="pt-BR" dirty="0"/>
              <a:t>, foram </a:t>
            </a:r>
            <a:r>
              <a:rPr lang="pt-BR" dirty="0" smtClean="0"/>
              <a:t>utilizados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microrganismos</a:t>
            </a:r>
            <a:r>
              <a:rPr lang="pt-BR" dirty="0"/>
              <a:t>, cuja marca registrada é Terra </a:t>
            </a:r>
            <a:r>
              <a:rPr lang="pt-BR" dirty="0" err="1"/>
              <a:t>Zyme</a:t>
            </a:r>
            <a:r>
              <a:rPr lang="pt-BR" dirty="0"/>
              <a:t>, produzidos pela Oppenheimer </a:t>
            </a:r>
            <a:r>
              <a:rPr lang="pt-BR" dirty="0" err="1"/>
              <a:t>Biotechnology</a:t>
            </a:r>
            <a:r>
              <a:rPr lang="pt-BR" dirty="0"/>
              <a:t>, Inc.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Problemas </a:t>
            </a:r>
            <a:r>
              <a:rPr lang="pt-BR" dirty="0"/>
              <a:t>relacionados ao uso dos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agrotóxicos </a:t>
            </a:r>
            <a:r>
              <a:rPr lang="pt-BR" dirty="0"/>
              <a:t>nos E. U. A. iniciaram-se nos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anos </a:t>
            </a:r>
            <a:r>
              <a:rPr lang="pt-BR" dirty="0"/>
              <a:t>70 </a:t>
            </a:r>
            <a:r>
              <a:rPr lang="pt-BR" dirty="0" smtClean="0"/>
              <a:t>e, </a:t>
            </a:r>
            <a:r>
              <a:rPr lang="pt-BR" dirty="0"/>
              <a:t>como o aprimoramento das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técnicas </a:t>
            </a:r>
            <a:r>
              <a:rPr lang="pt-BR" dirty="0"/>
              <a:t>analíticas, mostraram que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metade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estados americanos</a:t>
            </a:r>
            <a:r>
              <a:rPr lang="pt-BR" dirty="0"/>
              <a:t> possuía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águas</a:t>
            </a:r>
            <a:r>
              <a:rPr lang="pt-BR" dirty="0"/>
              <a:t>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subterrâneas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contaminadas com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herbicidas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12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0937" y="148905"/>
            <a:ext cx="772422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HISTÓRICO DA BIORREMEDIAÇÃO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71" y="2992234"/>
            <a:ext cx="5055366" cy="33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480"/>
            <a:ext cx="11983453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</a:t>
            </a:r>
            <a:r>
              <a:rPr lang="pt-BR" dirty="0"/>
              <a:t>Brasil, a </a:t>
            </a:r>
            <a:r>
              <a:rPr lang="pt-BR" dirty="0" err="1"/>
              <a:t>biorremediação</a:t>
            </a:r>
            <a:r>
              <a:rPr lang="pt-BR" dirty="0"/>
              <a:t> </a:t>
            </a:r>
            <a:r>
              <a:rPr lang="pt-BR" dirty="0" smtClean="0"/>
              <a:t>é financiada </a:t>
            </a:r>
            <a:r>
              <a:rPr lang="pt-BR" dirty="0"/>
              <a:t>por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empresas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petrolíferas </a:t>
            </a:r>
            <a:r>
              <a:rPr lang="pt-BR" dirty="0" smtClean="0"/>
              <a:t>(Petrobras</a:t>
            </a:r>
            <a:r>
              <a:rPr lang="pt-BR" dirty="0"/>
              <a:t>, </a:t>
            </a:r>
            <a:r>
              <a:rPr lang="pt-BR" dirty="0" smtClean="0"/>
              <a:t>desenvolve </a:t>
            </a:r>
            <a:r>
              <a:rPr lang="pt-BR" dirty="0"/>
              <a:t>métodos de </a:t>
            </a: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dirty="0"/>
              <a:t>em casos de derrame de </a:t>
            </a:r>
            <a:r>
              <a:rPr lang="pt-BR" dirty="0" smtClean="0"/>
              <a:t>petróleo/ derivados); </a:t>
            </a: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pesquisas</a:t>
            </a:r>
            <a:r>
              <a:rPr lang="pt-BR" dirty="0"/>
              <a:t> sobre </a:t>
            </a: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dirty="0"/>
              <a:t>em diferentes </a:t>
            </a:r>
            <a:r>
              <a:rPr lang="pt-BR" dirty="0" smtClean="0"/>
              <a:t>locais/contaminantes</a:t>
            </a:r>
            <a:r>
              <a:rPr lang="pt-BR" dirty="0"/>
              <a:t>, na maioria das vezes, são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feitas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universidades e centros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pesquisa </a:t>
            </a:r>
            <a:r>
              <a:rPr lang="pt-BR" dirty="0" smtClean="0"/>
              <a:t>(</a:t>
            </a:r>
            <a:r>
              <a:rPr lang="pt-BR" dirty="0" err="1" smtClean="0"/>
              <a:t>Ex</a:t>
            </a:r>
            <a:r>
              <a:rPr lang="pt-BR" dirty="0" smtClean="0"/>
              <a:t>: Laboratório </a:t>
            </a:r>
            <a:r>
              <a:rPr lang="pt-BR" dirty="0"/>
              <a:t>de </a:t>
            </a:r>
            <a:r>
              <a:rPr lang="pt-BR" dirty="0" err="1"/>
              <a:t>Biorremediação</a:t>
            </a:r>
            <a:r>
              <a:rPr lang="pt-BR" dirty="0"/>
              <a:t> e </a:t>
            </a:r>
            <a:r>
              <a:rPr lang="pt-BR" dirty="0" err="1"/>
              <a:t>Fitotecnologias</a:t>
            </a:r>
            <a:r>
              <a:rPr lang="pt-BR" dirty="0"/>
              <a:t> (LABIFI) da Universidade Estadual do Rio de </a:t>
            </a:r>
            <a:r>
              <a:rPr lang="pt-BR" dirty="0" smtClean="0"/>
              <a:t>Janeiro);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São Paulo tem mais de 4,5 mil áreas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contaminadas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por produtos tóxicos</a:t>
            </a:r>
            <a:r>
              <a:rPr lang="pt-BR" dirty="0"/>
              <a:t>, com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aumento </a:t>
            </a:r>
            <a:r>
              <a:rPr lang="pt-BR" dirty="0"/>
              <a:t>de 10% entre 2012 e 2013 (dados da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CETESB-Companhia </a:t>
            </a:r>
            <a:r>
              <a:rPr lang="pt-BR" dirty="0"/>
              <a:t>Ambiental do Estado de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São </a:t>
            </a:r>
            <a:r>
              <a:rPr lang="pt-BR" dirty="0"/>
              <a:t>Paulo);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três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cada quatro pontos cadastrados </a:t>
            </a:r>
            <a:r>
              <a:rPr lang="pt-BR" dirty="0"/>
              <a:t>na lista, </a:t>
            </a:r>
            <a:r>
              <a:rPr lang="pt-BR" dirty="0" smtClean="0"/>
              <a:t>são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poluição do solo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causada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por postos de combustíveis</a:t>
            </a:r>
            <a:r>
              <a:rPr lang="pt-BR" dirty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13</a:t>
            </a:fld>
            <a:endParaRPr lang="pt-B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5390" y="61914"/>
            <a:ext cx="72726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HISTÓRICO DA BIORREMEDIAÇÃO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97" y="3747911"/>
            <a:ext cx="4289778" cy="21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8376" y="106998"/>
            <a:ext cx="861189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TERMINOLOGIAS DA BIORREMEDIAÇÃO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8287" y="1249998"/>
            <a:ext cx="11839763" cy="2366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a) </a:t>
            </a:r>
            <a:r>
              <a:rPr lang="pt-BR" sz="3200" b="1" u="sng" dirty="0" err="1" smtClean="0">
                <a:solidFill>
                  <a:schemeClr val="accent5">
                    <a:lumMod val="75000"/>
                  </a:schemeClr>
                </a:solidFill>
              </a:rPr>
              <a:t>Biorremediação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 intrínseca: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000" dirty="0" smtClean="0"/>
              <a:t>pode </a:t>
            </a:r>
            <a:r>
              <a:rPr lang="pt-BR" sz="3000" dirty="0" smtClean="0"/>
              <a:t>ser realizada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sem intervenção humana </a:t>
            </a:r>
            <a:r>
              <a:rPr lang="pt-BR" sz="3000" dirty="0" smtClean="0"/>
              <a:t>(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microrganismos encontrados naturalmente </a:t>
            </a:r>
            <a:r>
              <a:rPr lang="pt-BR" sz="3000" dirty="0" smtClean="0"/>
              <a:t>na matriz contaminada). </a:t>
            </a:r>
            <a:r>
              <a:rPr lang="pt-BR" sz="3000" dirty="0" smtClean="0"/>
              <a:t>É </a:t>
            </a:r>
            <a:r>
              <a:rPr lang="pt-BR" sz="3000" dirty="0" smtClean="0"/>
              <a:t>necessário para que a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taxa de degradação do contaminante exceda a taxa de migração </a:t>
            </a:r>
            <a:r>
              <a:rPr lang="pt-BR" sz="3000" dirty="0" smtClean="0"/>
              <a:t>do contaminante. 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20725" y="3428753"/>
            <a:ext cx="11694886" cy="21028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pt-BR" sz="3200" b="1" u="sng" dirty="0" err="1">
                <a:solidFill>
                  <a:schemeClr val="accent5">
                    <a:lumMod val="75000"/>
                  </a:schemeClr>
                </a:solidFill>
              </a:rPr>
              <a:t>Biorremediação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projetada: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/>
              <a:t>é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usada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visando construir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sistemas </a:t>
            </a:r>
            <a:r>
              <a:rPr lang="pt-BR" dirty="0"/>
              <a:t>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engenharia </a:t>
            </a:r>
            <a:r>
              <a:rPr lang="pt-BR" dirty="0"/>
              <a:t>para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fornecer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nutrientes</a:t>
            </a:r>
            <a:r>
              <a:rPr lang="pt-BR" dirty="0" smtClean="0"/>
              <a:t>, aceitadores </a:t>
            </a:r>
            <a:r>
              <a:rPr lang="pt-BR" dirty="0"/>
              <a:t>de </a:t>
            </a:r>
            <a:r>
              <a:rPr lang="pt-BR" dirty="0" smtClean="0"/>
              <a:t>elétrons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ou </a:t>
            </a:r>
            <a:r>
              <a:rPr lang="pt-BR" dirty="0"/>
              <a:t>outros materiais que aumentam a taxa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ou </a:t>
            </a:r>
            <a:r>
              <a:rPr lang="pt-BR" dirty="0"/>
              <a:t>extensão do </a:t>
            </a:r>
            <a:r>
              <a:rPr lang="pt-BR" dirty="0" smtClean="0"/>
              <a:t>contaminante degradação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As </a:t>
            </a:r>
            <a:r>
              <a:rPr lang="pt-BR" dirty="0"/>
              <a:t>características </a:t>
            </a:r>
            <a:r>
              <a:rPr lang="pt-BR" dirty="0" smtClean="0"/>
              <a:t>são </a:t>
            </a:r>
            <a:r>
              <a:rPr lang="pt-BR" dirty="0" smtClean="0"/>
              <a:t>similares as </a:t>
            </a:r>
            <a:r>
              <a:rPr lang="pt-BR" dirty="0"/>
              <a:t>da correção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intrínseca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10242" name="Picture 2" descr="https://cienciainformativa.com.br/wp-content/uploads/2017/06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71" y="3320991"/>
            <a:ext cx="4377440" cy="30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1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888" y="1001642"/>
            <a:ext cx="11639006" cy="31498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c) 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Combinação de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tecnologias: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/>
              <a:t>tecnologias </a:t>
            </a:r>
            <a:r>
              <a:rPr lang="pt-BR" dirty="0"/>
              <a:t>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tratamento não biológico </a:t>
            </a:r>
            <a:r>
              <a:rPr lang="pt-BR" dirty="0"/>
              <a:t>ou remoção de fontes podem ser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usadas para reduzir 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total quantidade </a:t>
            </a:r>
            <a:r>
              <a:rPr lang="pt-BR" dirty="0"/>
              <a:t>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contaminante </a:t>
            </a:r>
            <a:r>
              <a:rPr lang="pt-BR" dirty="0"/>
              <a:t>presente no local antes ou durante a </a:t>
            </a:r>
            <a:r>
              <a:rPr lang="pt-BR" dirty="0" err="1" smtClean="0"/>
              <a:t>biorremediação</a:t>
            </a:r>
            <a:r>
              <a:rPr lang="pt-BR" dirty="0" smtClean="0"/>
              <a:t> (</a:t>
            </a:r>
            <a:r>
              <a:rPr lang="pt-BR" dirty="0" err="1" smtClean="0"/>
              <a:t>Ex</a:t>
            </a:r>
            <a:r>
              <a:rPr lang="pt-BR" dirty="0" smtClean="0"/>
              <a:t>: solos </a:t>
            </a:r>
            <a:r>
              <a:rPr lang="pt-BR" dirty="0"/>
              <a:t>excessivamente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contaminados podem ser escavados</a:t>
            </a:r>
            <a:r>
              <a:rPr lang="pt-BR" dirty="0"/>
              <a:t> na fonte de contaminação</a:t>
            </a:r>
            <a:r>
              <a:rPr lang="pt-BR" dirty="0" smtClean="0"/>
              <a:t>, contaminantes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voláteis podem ser extraídos a vácuo</a:t>
            </a:r>
            <a:r>
              <a:rPr lang="pt-BR" dirty="0"/>
              <a:t>, ou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contaminantes</a:t>
            </a:r>
            <a:r>
              <a:rPr lang="pt-BR" dirty="0" smtClean="0"/>
              <a:t> </a:t>
            </a:r>
            <a:r>
              <a:rPr lang="pt-BR" dirty="0"/>
              <a:t>podem </a:t>
            </a:r>
            <a:r>
              <a:rPr lang="pt-BR" dirty="0" smtClean="0"/>
              <a:t>ser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bombeado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aquíferos).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d) </a:t>
            </a:r>
            <a:r>
              <a:rPr lang="pt-BR" sz="3200" b="1" u="sng" dirty="0" err="1">
                <a:solidFill>
                  <a:schemeClr val="accent5">
                    <a:lumMod val="75000"/>
                  </a:schemeClr>
                </a:solidFill>
              </a:rPr>
              <a:t>Biorremediação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 in situ: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/>
              <a:t>tecnologias de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usadas "no local", </a:t>
            </a:r>
            <a:r>
              <a:rPr lang="pt-BR" dirty="0"/>
              <a:t>sem remoção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do contaminado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matriz</a:t>
            </a:r>
            <a:r>
              <a:rPr lang="pt-BR" dirty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15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156" y="0"/>
            <a:ext cx="8702202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TERMINOLOGIAS DA BIORREMEDIAÇÃO</a:t>
            </a:r>
          </a:p>
        </p:txBody>
      </p:sp>
      <p:pic>
        <p:nvPicPr>
          <p:cNvPr id="11266" name="Picture 2" descr="https://4.bp.blogspot.com/-6IETMV6XkpI/TtE0vbmrqEI/AAAAAAAAA-o/TnX5gHrRkZo/s1600/charge_mn_24_11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06" y="3698709"/>
            <a:ext cx="4562405" cy="26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999" y="1159419"/>
            <a:ext cx="1179939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Vantagens: </a:t>
            </a:r>
            <a:r>
              <a:rPr lang="pt-BR" sz="3000" i="1" dirty="0" smtClean="0"/>
              <a:t>·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Custo</a:t>
            </a:r>
            <a:r>
              <a:rPr lang="pt-BR" i="1" dirty="0"/>
              <a:t> </a:t>
            </a:r>
            <a:r>
              <a:rPr lang="pt-BR" i="1" dirty="0" smtClean="0"/>
              <a:t>baixo </a:t>
            </a:r>
            <a:r>
              <a:rPr lang="pt-BR" i="1" dirty="0" smtClean="0"/>
              <a:t>comparado </a:t>
            </a:r>
            <a:r>
              <a:rPr lang="pt-BR" i="1" dirty="0" smtClean="0"/>
              <a:t>a outras </a:t>
            </a:r>
            <a:r>
              <a:rPr lang="pt-BR" i="1" dirty="0" smtClean="0"/>
              <a:t>tecnologias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/>
              <a:t>	</a:t>
            </a:r>
            <a:r>
              <a:rPr lang="pt-BR" i="1" dirty="0" smtClean="0"/>
              <a:t>	   · São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ecológicos </a:t>
            </a:r>
            <a:r>
              <a:rPr lang="pt-BR" i="1" dirty="0" smtClean="0"/>
              <a:t>geram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pouco impacto </a:t>
            </a:r>
            <a:r>
              <a:rPr lang="pt-BR" i="1" dirty="0" smtClean="0"/>
              <a:t>ambiental</a:t>
            </a:r>
            <a:endParaRPr lang="pt-BR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· </a:t>
            </a:r>
            <a:r>
              <a:rPr lang="pt-BR" i="1" dirty="0"/>
              <a:t>Contaminantes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convertidos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em produtos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inócuos</a:t>
            </a: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</a:t>
            </a:r>
            <a:r>
              <a:rPr lang="pt-BR" i="1" dirty="0" smtClean="0"/>
              <a:t>· Os microrganismos aplicados nos processos mineralizam os contaminantes,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desaparecimento</a:t>
            </a:r>
            <a:r>
              <a:rPr lang="pt-BR" i="1" dirty="0" smtClean="0"/>
              <a:t>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do ambiente</a:t>
            </a:r>
            <a:r>
              <a:rPr lang="pt-BR" i="1" dirty="0" smtClean="0"/>
              <a:t>, difícil de alcançar com métodos convencionais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/>
              <a:t>		 </a:t>
            </a:r>
            <a:r>
              <a:rPr lang="pt-BR" i="1" dirty="0" smtClean="0"/>
              <a:t>  · </a:t>
            </a:r>
            <a:r>
              <a:rPr lang="pt-BR" i="1" dirty="0"/>
              <a:t>Os </a:t>
            </a:r>
            <a:r>
              <a:rPr lang="pt-BR" i="1" dirty="0"/>
              <a:t>contaminantes são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destruídos</a:t>
            </a:r>
            <a:r>
              <a:rPr lang="pt-BR" i="1" dirty="0" smtClean="0"/>
              <a:t> (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pt-BR" i="1" dirty="0" smtClean="0"/>
              <a:t> </a:t>
            </a:r>
            <a:r>
              <a:rPr lang="pt-BR" i="1" dirty="0"/>
              <a:t>simplesmente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transferidos </a:t>
            </a:r>
            <a:r>
              <a:rPr lang="pt-BR" i="1" dirty="0"/>
              <a:t>para </a:t>
            </a:r>
            <a:r>
              <a:rPr lang="pt-BR" i="1" dirty="0" smtClean="0"/>
              <a:t>outros ambientes)</a:t>
            </a:r>
            <a:endParaRPr lang="pt-BR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·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Não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intrusivo </a:t>
            </a:r>
            <a:r>
              <a:rPr lang="pt-BR" i="1" dirty="0" smtClean="0"/>
              <a:t>(permitindo </a:t>
            </a:r>
            <a:r>
              <a:rPr lang="pt-BR" i="1" dirty="0"/>
              <a:t>o uso contínuo do </a:t>
            </a:r>
            <a:r>
              <a:rPr lang="pt-BR" i="1" dirty="0" smtClean="0"/>
              <a:t>sitio)</a:t>
            </a:r>
            <a:endParaRPr lang="pt-BR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· </a:t>
            </a:r>
            <a:r>
              <a:rPr lang="pt-BR" i="1" dirty="0"/>
              <a:t>Facilidade </a:t>
            </a:r>
            <a:r>
              <a:rPr lang="pt-BR" i="1" dirty="0" smtClean="0"/>
              <a:t>de implementação</a:t>
            </a:r>
            <a:endParaRPr lang="pt-BR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</a:t>
            </a:r>
            <a:r>
              <a:rPr lang="pt-BR" i="1" dirty="0"/>
              <a:t>	</a:t>
            </a:r>
            <a:r>
              <a:rPr lang="pt-BR" i="1" dirty="0" smtClean="0"/>
              <a:t>   </a:t>
            </a:r>
            <a:r>
              <a:rPr lang="pt-BR" i="1" dirty="0"/>
              <a:t>· Maior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aceite público</a:t>
            </a: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17" y="24371"/>
            <a:ext cx="116295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VANTAGENS E DESVANTAGENS </a:t>
            </a:r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DA BIORREMEDIAÇÃO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90" y="4312356"/>
            <a:ext cx="2059900" cy="2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816" y="1276123"/>
            <a:ext cx="11895183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Desvantagens: </a:t>
            </a:r>
            <a:r>
              <a:rPr lang="pt-BR" dirty="0" smtClean="0"/>
              <a:t>· </a:t>
            </a:r>
            <a:r>
              <a:rPr lang="pt-BR" i="1" dirty="0" smtClean="0"/>
              <a:t>Difícil </a:t>
            </a:r>
            <a:r>
              <a:rPr lang="pt-BR" i="1" dirty="0"/>
              <a:t>de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controlar</a:t>
            </a: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    · </a:t>
            </a:r>
            <a:r>
              <a:rPr lang="pt-BR" i="1" dirty="0"/>
              <a:t>Alterações introduzidas no meio </a:t>
            </a:r>
            <a:r>
              <a:rPr lang="pt-BR" i="1" dirty="0" smtClean="0"/>
              <a:t>podem </a:t>
            </a:r>
            <a:r>
              <a:rPr lang="pt-BR" i="1" dirty="0"/>
              <a:t>causar </a:t>
            </a:r>
            <a:r>
              <a:rPr lang="pt-BR" i="1" dirty="0" smtClean="0"/>
              <a:t>outros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problemas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contaminação</a:t>
            </a: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    · </a:t>
            </a:r>
            <a:r>
              <a:rPr lang="pt-BR" i="1" dirty="0"/>
              <a:t>Não pode reduzir a concentração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de contaminantes aos níveis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exigidos</a:t>
            </a: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    · </a:t>
            </a:r>
            <a:r>
              <a:rPr lang="pt-BR" i="1" dirty="0"/>
              <a:t>Requer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mais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tempo</a:t>
            </a:r>
            <a:endParaRPr lang="pt-BR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    · Exige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monitoramento mais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extenso</a:t>
            </a:r>
            <a:endParaRPr lang="pt-BR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 smtClean="0"/>
              <a:t>		       · </a:t>
            </a:r>
            <a:r>
              <a:rPr lang="pt-BR" i="1" dirty="0"/>
              <a:t>Processo </a:t>
            </a:r>
            <a:r>
              <a:rPr lang="pt-BR" i="1" dirty="0" smtClean="0"/>
              <a:t>dinâmico (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difícil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de prever </a:t>
            </a:r>
            <a:r>
              <a:rPr lang="pt-BR" i="1" dirty="0"/>
              <a:t>a eficácia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futura</a:t>
            </a:r>
            <a:r>
              <a:rPr lang="pt-BR" i="1" dirty="0" smtClean="0"/>
              <a:t>).</a:t>
            </a:r>
            <a:endParaRPr lang="pt-BR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4222044"/>
            <a:ext cx="2624667" cy="262466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17" y="24371"/>
            <a:ext cx="116295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rgbClr val="FF0000"/>
                </a:solidFill>
                <a:latin typeface="+mn-lt"/>
              </a:rPr>
              <a:t>VANTAGENS E DESVANTAGENS </a:t>
            </a:r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DA BIORREMEDIAÇÃO</a:t>
            </a:r>
          </a:p>
        </p:txBody>
      </p:sp>
    </p:spTree>
    <p:extLst>
      <p:ext uri="{BB962C8B-B14F-4D97-AF65-F5344CB8AC3E}">
        <p14:creationId xmlns:p14="http://schemas.microsoft.com/office/powerpoint/2010/main" val="86563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061" y="1"/>
            <a:ext cx="6462083" cy="93697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ASPECTOS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À CONSIDERAR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90669"/>
            <a:ext cx="11900951" cy="52152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Capacidades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metabólicas microbianas existentes na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natureza: </a:t>
            </a:r>
            <a:r>
              <a:rPr lang="pt-BR" dirty="0" smtClean="0"/>
              <a:t>apenas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1% dos microrganismos existentes na natureza foram isolados</a:t>
            </a:r>
            <a:r>
              <a:rPr lang="pt-BR" dirty="0"/>
              <a:t>, uma limitação da </a:t>
            </a:r>
            <a:r>
              <a:rPr lang="pt-BR" dirty="0" err="1"/>
              <a:t>biorremediação</a:t>
            </a:r>
            <a:r>
              <a:rPr lang="pt-BR" dirty="0"/>
              <a:t> é precisamente </a:t>
            </a:r>
            <a:r>
              <a:rPr lang="pt-BR" dirty="0" smtClean="0"/>
              <a:t>identificar </a:t>
            </a:r>
            <a:r>
              <a:rPr lang="pt-BR" dirty="0"/>
              <a:t>microrganismos capazes de </a:t>
            </a:r>
            <a:r>
              <a:rPr lang="pt-BR" dirty="0" err="1"/>
              <a:t>biodegradar</a:t>
            </a:r>
            <a:r>
              <a:rPr lang="pt-BR" dirty="0"/>
              <a:t> uma substância contaminante </a:t>
            </a:r>
            <a:r>
              <a:rPr lang="pt-BR" dirty="0" smtClean="0"/>
              <a:t>específica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Ignorância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do sistema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aplicado: </a:t>
            </a:r>
            <a:r>
              <a:rPr lang="pt-BR" dirty="0" smtClean="0"/>
              <a:t>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dirty="0"/>
              <a:t>trabalha com um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sistema 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complexo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de dois ou mais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organismos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vivos</a:t>
            </a:r>
            <a:r>
              <a:rPr lang="pt-BR" dirty="0"/>
              <a:t>, que geralmente não é completamente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conhecido</a:t>
            </a:r>
            <a:r>
              <a:rPr lang="pt-BR" dirty="0" smtClean="0"/>
              <a:t>; a</a:t>
            </a:r>
            <a:r>
              <a:rPr lang="pt-BR" dirty="0" smtClean="0"/>
              <a:t>lguns microrganismos estudados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biotransformaram</a:t>
            </a:r>
            <a:r>
              <a:rPr lang="pt-BR" dirty="0" smtClean="0"/>
              <a:t> </a:t>
            </a:r>
            <a:r>
              <a:rPr lang="pt-BR" dirty="0"/>
              <a:t>os compostos </a:t>
            </a:r>
            <a:r>
              <a:rPr lang="pt-BR" dirty="0" smtClean="0"/>
              <a:t>conta-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/>
              <a:t>minantes</a:t>
            </a:r>
            <a:r>
              <a:rPr lang="pt-BR" dirty="0" smtClean="0"/>
              <a:t> </a:t>
            </a:r>
            <a:r>
              <a:rPr lang="pt-BR" dirty="0"/>
              <a:t>em subprodutos ainda mais tóxicos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É </a:t>
            </a:r>
            <a:r>
              <a:rPr lang="pt-BR" dirty="0"/>
              <a:t>necessário estudar previamente em laboratório os organismos de </a:t>
            </a:r>
            <a:r>
              <a:rPr lang="pt-BR" dirty="0" err="1"/>
              <a:t>biorremediação</a:t>
            </a:r>
            <a:r>
              <a:rPr lang="pt-BR" dirty="0"/>
              <a:t> e suas interações em profundidade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18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71" y="2881019"/>
            <a:ext cx="5015552" cy="29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5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45068"/>
            <a:ext cx="119888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Testes-piloto em pequena escala: </a:t>
            </a:r>
            <a:r>
              <a:rPr lang="pt-BR" dirty="0" smtClean="0"/>
              <a:t>(em campo) devem ser realizados antes da aplicação em massa e, esses processos de </a:t>
            </a:r>
            <a:r>
              <a:rPr lang="pt-BR" dirty="0" err="1" smtClean="0"/>
              <a:t>biorremediação</a:t>
            </a:r>
            <a:r>
              <a:rPr lang="pt-BR" dirty="0" smtClean="0"/>
              <a:t> devem ser monitorados </a:t>
            </a:r>
            <a:r>
              <a:rPr lang="pt-BR" i="1" dirty="0" smtClean="0"/>
              <a:t>in situ,</a:t>
            </a:r>
            <a:r>
              <a:rPr lang="pt-BR" dirty="0" smtClean="0"/>
              <a:t> para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garantir que o saneamento ambiental ocorra corretamente.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Extrapolação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dos resultados obtidos em laboratório: </a:t>
            </a:r>
            <a:r>
              <a:rPr lang="pt-BR" dirty="0" smtClean="0"/>
              <a:t>devido à alta complexidade dos sistemas biológicos, os resultados obtidos em pequena escala no laboratório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nem sempre podem ser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extrapolados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para </a:t>
            </a:r>
            <a:r>
              <a:rPr lang="pt-BR" dirty="0" smtClean="0"/>
              <a:t>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processos de campo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err="1" smtClean="0">
                <a:solidFill>
                  <a:schemeClr val="accent5">
                    <a:lumMod val="75000"/>
                  </a:schemeClr>
                </a:solidFill>
              </a:rPr>
              <a:t>Fitorremediação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/>
              <a:t>a falta de conhecimento profundo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das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interações entre os organismos envolvidos </a:t>
            </a:r>
            <a:r>
              <a:rPr lang="pt-BR" dirty="0"/>
              <a:t>(plantas</a:t>
            </a:r>
            <a:r>
              <a:rPr lang="pt-BR" dirty="0" smtClean="0"/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 </a:t>
            </a:r>
            <a:r>
              <a:rPr lang="pt-BR" dirty="0"/>
              <a:t>bactérias e fungos).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Outros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fatores: </a:t>
            </a:r>
            <a:r>
              <a:rPr lang="pt-BR" dirty="0"/>
              <a:t>são as condições ambientais que atendam às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necessidades de todas as agências aplicadas.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19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50061" y="1"/>
            <a:ext cx="6462083" cy="93697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ASPECTOS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À CONSIDERAR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489629"/>
            <a:ext cx="3378200" cy="22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392" y="288939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					ROTEIRO</a:t>
            </a:r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t-BR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pt-BR" sz="1100" b="1" dirty="0" smtClean="0">
                <a:solidFill>
                  <a:srgbClr val="FF0000"/>
                </a:solidFill>
              </a:rPr>
              <a:t/>
            </a:r>
            <a:br>
              <a:rPr lang="pt-BR" sz="1100" b="1" dirty="0" smtClean="0">
                <a:solidFill>
                  <a:srgbClr val="FF0000"/>
                </a:solidFill>
              </a:rPr>
            </a:br>
            <a:r>
              <a:rPr lang="pt-BR" sz="3100" b="1" dirty="0" smtClean="0"/>
              <a:t>1. </a:t>
            </a:r>
            <a:r>
              <a:rPr lang="pt-BR" sz="3600" b="1" dirty="0" smtClean="0">
                <a:latin typeface="+mn-lt"/>
              </a:rPr>
              <a:t>APRESENTAÇÃO DA DISCIPLINA  </a:t>
            </a:r>
            <a:r>
              <a:rPr lang="pt-BR" sz="3600" b="1" dirty="0" smtClean="0">
                <a:latin typeface="+mn-lt"/>
              </a:rPr>
              <a:t/>
            </a:r>
            <a:br>
              <a:rPr lang="pt-BR" sz="3600" b="1" dirty="0" smtClean="0">
                <a:latin typeface="+mn-lt"/>
              </a:rPr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b="1" dirty="0" smtClean="0"/>
              <a:t>2. </a:t>
            </a:r>
            <a:r>
              <a:rPr lang="pt-BR" sz="3600" b="1" dirty="0" smtClean="0">
                <a:latin typeface="+mn-lt"/>
              </a:rPr>
              <a:t>AULA BIORREMEDIAÇÃO</a:t>
            </a:r>
            <a:r>
              <a:rPr lang="pt-BR" sz="3600" b="1" dirty="0" smtClean="0">
                <a:latin typeface="+mn-lt"/>
              </a:rPr>
              <a:t>: </a:t>
            </a:r>
            <a:r>
              <a:rPr lang="pt-BR" sz="2700" dirty="0" smtClean="0">
                <a:latin typeface="+mn-lt"/>
              </a:rPr>
              <a:t>Contextualizações/Conceitos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 smtClean="0">
                <a:latin typeface="+mn-lt"/>
              </a:rPr>
              <a:t>			    	</a:t>
            </a:r>
            <a:r>
              <a:rPr lang="pt-BR" sz="2700" dirty="0" smtClean="0">
                <a:latin typeface="+mn-lt"/>
              </a:rPr>
              <a:t> 	Histórico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 smtClean="0">
                <a:latin typeface="+mn-lt"/>
              </a:rPr>
              <a:t>			     	</a:t>
            </a:r>
            <a:r>
              <a:rPr lang="pt-BR" sz="2700" dirty="0" smtClean="0">
                <a:latin typeface="+mn-lt"/>
              </a:rPr>
              <a:t>	Terminologias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 smtClean="0">
                <a:latin typeface="+mn-lt"/>
              </a:rPr>
              <a:t>				</a:t>
            </a:r>
            <a:r>
              <a:rPr lang="pt-BR" sz="2700" dirty="0" smtClean="0">
                <a:latin typeface="+mn-lt"/>
              </a:rPr>
              <a:t>	Vantagens </a:t>
            </a:r>
            <a:r>
              <a:rPr lang="pt-BR" sz="2700" dirty="0" smtClean="0">
                <a:latin typeface="+mn-lt"/>
              </a:rPr>
              <a:t>e Desvantagens</a:t>
            </a:r>
            <a:br>
              <a:rPr lang="pt-BR" sz="2700" dirty="0" smtClean="0">
                <a:latin typeface="+mn-lt"/>
              </a:rPr>
            </a:br>
            <a:r>
              <a:rPr lang="pt-BR" sz="2700" dirty="0" smtClean="0">
                <a:latin typeface="+mn-lt"/>
              </a:rPr>
              <a:t>				</a:t>
            </a:r>
            <a:r>
              <a:rPr lang="pt-BR" sz="2700" dirty="0" smtClean="0">
                <a:latin typeface="+mn-lt"/>
              </a:rPr>
              <a:t>	Controle/Monitoramento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Metodologias </a:t>
            </a:r>
            <a:r>
              <a:rPr lang="pt-BR" sz="2700" dirty="0" smtClean="0">
                <a:latin typeface="+mn-lt"/>
              </a:rPr>
              <a:t>e Pesquisas</a:t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Objetivos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Características </a:t>
            </a:r>
            <a:r>
              <a:rPr lang="pt-BR" sz="2700" dirty="0" smtClean="0">
                <a:latin typeface="+mn-lt"/>
              </a:rPr>
              <a:t>e Condições Físico-Químicas</a:t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Fatores </a:t>
            </a:r>
            <a:r>
              <a:rPr lang="pt-BR" sz="2700" dirty="0" smtClean="0">
                <a:latin typeface="+mn-lt"/>
              </a:rPr>
              <a:t>que devem ser Otimizados</a:t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Tipos 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Biorreatores</a:t>
            </a:r>
            <a:r>
              <a:rPr lang="pt-BR" sz="2700" dirty="0" smtClean="0">
                <a:latin typeface="+mn-lt"/>
              </a:rPr>
              <a:t/>
            </a:r>
            <a:br>
              <a:rPr lang="pt-BR" sz="2700" dirty="0" smtClean="0">
                <a:latin typeface="+mn-lt"/>
              </a:rPr>
            </a:br>
            <a:r>
              <a:rPr lang="pt-BR" sz="2700" dirty="0">
                <a:latin typeface="+mn-lt"/>
              </a:rPr>
              <a:t>	</a:t>
            </a:r>
            <a:r>
              <a:rPr lang="pt-BR" sz="2700" dirty="0" smtClean="0">
                <a:latin typeface="+mn-lt"/>
              </a:rPr>
              <a:t>			</a:t>
            </a:r>
            <a:r>
              <a:rPr lang="pt-BR" sz="2700" dirty="0" smtClean="0">
                <a:latin typeface="+mn-lt"/>
              </a:rPr>
              <a:t>	Particularidades </a:t>
            </a:r>
            <a:r>
              <a:rPr lang="pt-BR" sz="2700" dirty="0" smtClean="0">
                <a:latin typeface="+mn-lt"/>
              </a:rPr>
              <a:t>dos Processos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834"/>
            <a:ext cx="11570368" cy="1143000"/>
          </a:xfrm>
        </p:spPr>
        <p:txBody>
          <a:bodyPr>
            <a:normAutofit fontScale="90000"/>
          </a:bodyPr>
          <a:lstStyle/>
          <a:p>
            <a:r>
              <a:rPr lang="pt-BR" altLang="pt-BR" sz="4800" b="1" dirty="0" smtClean="0">
                <a:solidFill>
                  <a:srgbClr val="FF0000"/>
                </a:solidFill>
                <a:latin typeface="+mn-lt"/>
              </a:rPr>
              <a:t>BIORREMEDIAÇÃO: CONTROLE, DETECÇÃO E MONITORAMENTO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9645" y="1600200"/>
            <a:ext cx="11819466" cy="2726140"/>
          </a:xfrm>
          <a:prstGeom prst="rect">
            <a:avLst/>
          </a:prstGeom>
          <a:ln>
            <a:solidFill>
              <a:srgbClr val="FF0066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dirty="0" smtClean="0"/>
              <a:t>Identificação de microrganismos - técnicas </a:t>
            </a:r>
            <a:r>
              <a:rPr lang="pt-BR" altLang="pt-BR" dirty="0" smtClean="0"/>
              <a:t>de biologia molecular e </a:t>
            </a:r>
            <a:r>
              <a:rPr lang="pt-BR" altLang="pt-BR" dirty="0" err="1" smtClean="0"/>
              <a:t>imunoensaios</a:t>
            </a:r>
            <a:r>
              <a:rPr lang="pt-BR" altLang="pt-BR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altLang="pt-B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dirty="0" smtClean="0"/>
              <a:t>Técnicas para detecção </a:t>
            </a:r>
            <a:r>
              <a:rPr lang="pt-BR" altLang="pt-BR" dirty="0" smtClean="0"/>
              <a:t>microbiana</a:t>
            </a:r>
            <a:endParaRPr lang="pt-BR" altLang="pt-B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altLang="pt-B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dirty="0" err="1" smtClean="0"/>
              <a:t>Biosensores</a:t>
            </a:r>
            <a:r>
              <a:rPr lang="pt-BR" altLang="pt-BR" dirty="0" smtClean="0"/>
              <a:t> ( </a:t>
            </a:r>
            <a:r>
              <a:rPr lang="pt-BR" altLang="pt-BR" dirty="0" err="1" smtClean="0"/>
              <a:t>biologicos</a:t>
            </a:r>
            <a:r>
              <a:rPr lang="pt-BR" altLang="pt-BR" dirty="0" smtClean="0"/>
              <a:t>+ </a:t>
            </a:r>
            <a:r>
              <a:rPr lang="pt-BR" altLang="pt-BR" dirty="0" err="1" smtClean="0"/>
              <a:t>eletronicos</a:t>
            </a:r>
            <a:r>
              <a:rPr lang="pt-BR" altLang="pt-BR" dirty="0" smtClean="0"/>
              <a:t>) -  </a:t>
            </a:r>
            <a:r>
              <a:rPr lang="pt-BR" altLang="pt-BR" dirty="0" smtClean="0"/>
              <a:t>avaliação de poluentes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6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19999" y="1284853"/>
            <a:ext cx="117349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In situ </a:t>
            </a:r>
            <a:r>
              <a:rPr lang="pt-BR" altLang="en-US" sz="2800" dirty="0">
                <a:latin typeface="+mn-lt"/>
                <a:ea typeface="+mn-ea"/>
              </a:rPr>
              <a:t>– tratamento no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local contaminado</a:t>
            </a: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b="1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Ex</a:t>
            </a:r>
            <a:r>
              <a:rPr lang="pt-BR" altLang="en-US" sz="2800" b="1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situ </a:t>
            </a:r>
            <a:r>
              <a:rPr lang="pt-BR" altLang="en-US" sz="2800" dirty="0">
                <a:latin typeface="+mn-lt"/>
                <a:ea typeface="+mn-ea"/>
              </a:rPr>
              <a:t>– material a ser tratado deve ser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transportado até o local de tratamento </a:t>
            </a:r>
            <a:r>
              <a:rPr lang="pt-BR" altLang="en-US" sz="2800" dirty="0">
                <a:latin typeface="+mn-lt"/>
                <a:ea typeface="+mn-ea"/>
              </a:rPr>
              <a:t>- biorreatores (solo </a:t>
            </a:r>
            <a:r>
              <a:rPr lang="pt-BR" altLang="en-US" sz="2800" dirty="0" err="1">
                <a:latin typeface="+mn-lt"/>
                <a:ea typeface="+mn-ea"/>
              </a:rPr>
              <a:t>vs</a:t>
            </a:r>
            <a:r>
              <a:rPr lang="pt-BR" altLang="en-US" sz="2800" dirty="0">
                <a:latin typeface="+mn-lt"/>
                <a:ea typeface="+mn-ea"/>
              </a:rPr>
              <a:t> água)</a:t>
            </a: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Biorremediação</a:t>
            </a: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passiva </a:t>
            </a:r>
            <a:r>
              <a:rPr lang="pt-BR" altLang="en-US" sz="2800" dirty="0">
                <a:latin typeface="+mn-lt"/>
                <a:ea typeface="+mn-ea"/>
              </a:rPr>
              <a:t>- degradação </a:t>
            </a:r>
            <a:r>
              <a:rPr lang="pt-BR" altLang="en-US" sz="2800" dirty="0" smtClean="0">
                <a:solidFill>
                  <a:srgbClr val="0070C0"/>
                </a:solidFill>
                <a:latin typeface="+mn-lt"/>
                <a:ea typeface="+mn-ea"/>
              </a:rPr>
              <a:t>intrínseca/natural</a:t>
            </a:r>
            <a:r>
              <a:rPr lang="pt-BR" altLang="en-US" sz="2800" dirty="0" smtClean="0">
                <a:latin typeface="+mn-lt"/>
                <a:ea typeface="+mn-ea"/>
              </a:rPr>
              <a:t> </a:t>
            </a:r>
            <a:r>
              <a:rPr lang="pt-BR" altLang="en-US" sz="2800" dirty="0">
                <a:latin typeface="+mn-lt"/>
                <a:ea typeface="+mn-ea"/>
              </a:rPr>
              <a:t>pelos </a:t>
            </a:r>
            <a:r>
              <a:rPr lang="pt-BR" altLang="en-US" sz="2800" dirty="0" smtClean="0">
                <a:solidFill>
                  <a:srgbClr val="0070C0"/>
                </a:solidFill>
                <a:latin typeface="+mn-lt"/>
                <a:ea typeface="+mn-ea"/>
              </a:rPr>
              <a:t>microrganismos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do solo</a:t>
            </a: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Bioestimulação</a:t>
            </a:r>
            <a:r>
              <a:rPr lang="pt-BR" altLang="en-US" sz="28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dirty="0">
                <a:latin typeface="+mn-lt"/>
                <a:ea typeface="+mn-ea"/>
              </a:rPr>
              <a:t>-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adição de nutrientes </a:t>
            </a:r>
            <a:r>
              <a:rPr lang="pt-BR" altLang="en-US" sz="2800" dirty="0">
                <a:latin typeface="+mn-lt"/>
                <a:ea typeface="+mn-ea"/>
              </a:rPr>
              <a:t>como N e P para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estimular</a:t>
            </a:r>
            <a:r>
              <a:rPr lang="pt-BR" altLang="en-US" sz="2800" dirty="0">
                <a:latin typeface="+mn-lt"/>
                <a:ea typeface="+mn-ea"/>
              </a:rPr>
              <a:t> os microrganismos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degradadores</a:t>
            </a: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Bioventilação</a:t>
            </a: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dirty="0">
                <a:latin typeface="+mn-lt"/>
                <a:ea typeface="+mn-ea"/>
              </a:rPr>
              <a:t>- </a:t>
            </a:r>
            <a:r>
              <a:rPr lang="pt-BR" altLang="en-US" sz="2800" dirty="0" err="1">
                <a:latin typeface="+mn-lt"/>
                <a:ea typeface="+mn-ea"/>
              </a:rPr>
              <a:t>bioestimulação</a:t>
            </a:r>
            <a:r>
              <a:rPr lang="pt-BR" altLang="en-US" sz="2800" dirty="0">
                <a:latin typeface="+mn-lt"/>
                <a:ea typeface="+mn-ea"/>
              </a:rPr>
              <a:t> por meio da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adição de gases </a:t>
            </a:r>
            <a:r>
              <a:rPr lang="pt-BR" altLang="en-US" sz="2800" dirty="0" smtClean="0">
                <a:latin typeface="+mn-lt"/>
                <a:ea typeface="+mn-ea"/>
              </a:rPr>
              <a:t>(oxigênio/metano)</a:t>
            </a:r>
            <a:endParaRPr lang="pt-BR" altLang="en-US" sz="2800" dirty="0">
              <a:latin typeface="+mn-lt"/>
              <a:ea typeface="+mn-e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21</a:t>
            </a:fld>
            <a:endParaRPr lang="pt-B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2161" y="0"/>
            <a:ext cx="10570608" cy="1143000"/>
          </a:xfrm>
        </p:spPr>
        <p:txBody>
          <a:bodyPr>
            <a:normAutofit/>
          </a:bodyPr>
          <a:lstStyle/>
          <a:p>
            <a:r>
              <a:rPr lang="pt-BR" altLang="pt-BR" sz="4800" b="1" dirty="0" smtClean="0">
                <a:solidFill>
                  <a:srgbClr val="FF0000"/>
                </a:solidFill>
                <a:latin typeface="+mn-lt"/>
              </a:rPr>
              <a:t>METODOLOGIAS DE BIORREMEDIAÇÃO</a:t>
            </a:r>
          </a:p>
        </p:txBody>
      </p:sp>
      <p:pic>
        <p:nvPicPr>
          <p:cNvPr id="17410" name="Picture 2" descr="https://w0.pngwave.com/png/54/280/quorum-sensing-bacteria-biofilm-infection-cartoon-expression-png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41" y="4780825"/>
            <a:ext cx="1830469" cy="19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146321" y="1086693"/>
            <a:ext cx="119411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Bioaumentação</a:t>
            </a:r>
            <a:r>
              <a:rPr lang="pt-BR" altLang="en-US" sz="2800" dirty="0">
                <a:latin typeface="+mn-lt"/>
                <a:ea typeface="+mn-ea"/>
              </a:rPr>
              <a:t> - é a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inoculação</a:t>
            </a:r>
            <a:r>
              <a:rPr lang="pt-BR" altLang="en-US" sz="2800" dirty="0" smtClean="0">
                <a:latin typeface="+mn-lt"/>
                <a:ea typeface="+mn-ea"/>
              </a:rPr>
              <a:t>, </a:t>
            </a:r>
            <a:r>
              <a:rPr lang="pt-BR" altLang="en-US" sz="2800" dirty="0">
                <a:latin typeface="+mn-lt"/>
                <a:ea typeface="+mn-ea"/>
              </a:rPr>
              <a:t>com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micro-organismos selecionados </a:t>
            </a:r>
            <a:r>
              <a:rPr lang="pt-BR" altLang="en-US" sz="2800" dirty="0">
                <a:latin typeface="+mn-lt"/>
                <a:ea typeface="+mn-ea"/>
              </a:rPr>
              <a:t>para a degradação do contaminante  </a:t>
            </a:r>
            <a:r>
              <a:rPr lang="pt-BR" altLang="en-US" sz="2800" dirty="0" smtClean="0">
                <a:latin typeface="+mn-lt"/>
                <a:ea typeface="+mn-ea"/>
              </a:rPr>
              <a:t>(</a:t>
            </a:r>
            <a:r>
              <a:rPr lang="pt-BR" altLang="en-US" sz="2800" dirty="0" err="1" smtClean="0">
                <a:latin typeface="+mn-lt"/>
                <a:ea typeface="+mn-ea"/>
              </a:rPr>
              <a:t>termofílicos</a:t>
            </a:r>
            <a:r>
              <a:rPr lang="pt-BR" altLang="en-US" sz="2800" dirty="0" smtClean="0">
                <a:latin typeface="+mn-lt"/>
                <a:ea typeface="+mn-ea"/>
              </a:rPr>
              <a:t>)</a:t>
            </a:r>
            <a:endParaRPr lang="pt-BR" altLang="en-US" sz="2800" dirty="0">
              <a:latin typeface="+mn-lt"/>
              <a:ea typeface="+mn-ea"/>
            </a:endParaRP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Land-</a:t>
            </a: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farming</a:t>
            </a: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dirty="0">
                <a:latin typeface="+mn-lt"/>
                <a:ea typeface="+mn-ea"/>
              </a:rPr>
              <a:t>- uso do solo na descontaminação – os contaminantes ou rejeitos podem ser aplicados na superfície de solo não contaminados para degradação</a:t>
            </a: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Compostagem </a:t>
            </a:r>
            <a:r>
              <a:rPr lang="pt-BR" altLang="en-US" sz="2800" dirty="0">
                <a:latin typeface="+mn-lt"/>
                <a:ea typeface="+mn-ea"/>
              </a:rPr>
              <a:t>-  uso de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microrganismos</a:t>
            </a:r>
            <a:r>
              <a:rPr lang="pt-BR" altLang="en-US" sz="2800" dirty="0">
                <a:latin typeface="+mn-lt"/>
                <a:ea typeface="+mn-ea"/>
              </a:rPr>
              <a:t> em pilhas construídas para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degradar</a:t>
            </a:r>
            <a:r>
              <a:rPr lang="pt-BR" altLang="en-US" sz="2800" dirty="0">
                <a:latin typeface="+mn-lt"/>
                <a:ea typeface="+mn-ea"/>
              </a:rPr>
              <a:t> o </a:t>
            </a:r>
            <a:r>
              <a:rPr lang="pt-BR" altLang="en-US" sz="2800" dirty="0" err="1">
                <a:latin typeface="+mn-lt"/>
                <a:ea typeface="+mn-ea"/>
              </a:rPr>
              <a:t>contamintante</a:t>
            </a:r>
            <a:endParaRPr lang="pt-BR" altLang="en-US" sz="2800" dirty="0">
              <a:latin typeface="+mn-lt"/>
              <a:ea typeface="+mn-ea"/>
            </a:endParaRPr>
          </a:p>
          <a:p>
            <a:pPr marL="2286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Fitorremediação</a:t>
            </a:r>
            <a:r>
              <a:rPr lang="pt-BR" alt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pt-BR" altLang="en-US" sz="2800" dirty="0">
                <a:latin typeface="+mn-lt"/>
                <a:ea typeface="+mn-ea"/>
              </a:rPr>
              <a:t>-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associação </a:t>
            </a:r>
            <a:r>
              <a:rPr lang="pt-BR" altLang="en-US" sz="2800" dirty="0">
                <a:latin typeface="+mn-lt"/>
                <a:ea typeface="+mn-ea"/>
              </a:rPr>
              <a:t>de </a:t>
            </a:r>
            <a:endParaRPr lang="pt-BR" altLang="en-US" sz="2800" dirty="0" smtClean="0">
              <a:latin typeface="+mn-lt"/>
              <a:ea typeface="+mn-ea"/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altLang="en-US" sz="2800" dirty="0" smtClean="0">
                <a:solidFill>
                  <a:srgbClr val="0070C0"/>
                </a:solidFill>
                <a:latin typeface="+mn-lt"/>
                <a:ea typeface="+mn-ea"/>
              </a:rPr>
              <a:t>microrganismos </a:t>
            </a:r>
            <a:r>
              <a:rPr lang="pt-BR" altLang="en-US" sz="2800" dirty="0">
                <a:solidFill>
                  <a:srgbClr val="0070C0"/>
                </a:solidFill>
                <a:latin typeface="+mn-lt"/>
                <a:ea typeface="+mn-ea"/>
              </a:rPr>
              <a:t>com plantas </a:t>
            </a:r>
            <a:endParaRPr lang="pt-BR" altLang="en-US" sz="2800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altLang="en-US" sz="2800" dirty="0" smtClean="0">
                <a:latin typeface="+mn-lt"/>
                <a:ea typeface="+mn-ea"/>
              </a:rPr>
              <a:t>para </a:t>
            </a:r>
            <a:r>
              <a:rPr lang="pt-BR" altLang="en-US" sz="2800" dirty="0">
                <a:latin typeface="+mn-lt"/>
                <a:ea typeface="+mn-ea"/>
              </a:rPr>
              <a:t>degradar, assimilar, metabolizar </a:t>
            </a:r>
            <a:endParaRPr lang="pt-BR" altLang="en-US" sz="2800" dirty="0" smtClean="0">
              <a:latin typeface="+mn-lt"/>
              <a:ea typeface="+mn-ea"/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altLang="en-US" sz="2800" dirty="0" smtClean="0">
                <a:latin typeface="+mn-lt"/>
                <a:ea typeface="+mn-ea"/>
              </a:rPr>
              <a:t>ou </a:t>
            </a:r>
            <a:r>
              <a:rPr lang="pt-BR" altLang="en-US" sz="2800" dirty="0" err="1">
                <a:latin typeface="+mn-lt"/>
                <a:ea typeface="+mn-ea"/>
              </a:rPr>
              <a:t>descontaminar</a:t>
            </a:r>
            <a:r>
              <a:rPr lang="pt-BR" altLang="en-US" sz="2800" dirty="0">
                <a:latin typeface="+mn-lt"/>
                <a:ea typeface="+mn-ea"/>
              </a:rPr>
              <a:t> </a:t>
            </a:r>
            <a:r>
              <a:rPr lang="pt-BR" altLang="en-US" sz="2800" dirty="0" smtClean="0">
                <a:latin typeface="+mn-lt"/>
                <a:ea typeface="+mn-ea"/>
              </a:rPr>
              <a:t>ambientes.</a:t>
            </a:r>
            <a:endParaRPr lang="pt-BR" altLang="en-US" sz="2800" dirty="0">
              <a:latin typeface="+mn-lt"/>
              <a:ea typeface="+mn-e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22</a:t>
            </a:fld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6271" y="0"/>
            <a:ext cx="10401275" cy="1143000"/>
          </a:xfrm>
        </p:spPr>
        <p:txBody>
          <a:bodyPr>
            <a:normAutofit/>
          </a:bodyPr>
          <a:lstStyle/>
          <a:p>
            <a:r>
              <a:rPr lang="pt-BR" altLang="pt-BR" sz="4800" b="1" dirty="0" smtClean="0">
                <a:solidFill>
                  <a:srgbClr val="FF0000"/>
                </a:solidFill>
                <a:latin typeface="+mn-lt"/>
              </a:rPr>
              <a:t>METODOLOGIAS DE BIORREMEDIAÇÃO</a:t>
            </a:r>
          </a:p>
        </p:txBody>
      </p:sp>
      <p:pic>
        <p:nvPicPr>
          <p:cNvPr id="16386" name="Picture 2" descr="https://iusnatura.com.br/wp-content/uploads/2019/11/Compostag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44" y="3409244"/>
            <a:ext cx="6297653" cy="29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4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65872"/>
            <a:ext cx="11939451" cy="27960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Pesquisas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sobre </a:t>
            </a:r>
            <a:r>
              <a:rPr lang="pt-BR" sz="3200" b="1" dirty="0" err="1">
                <a:solidFill>
                  <a:schemeClr val="accent5">
                    <a:lumMod val="75000"/>
                  </a:schemeClr>
                </a:solidFill>
              </a:rPr>
              <a:t>biodegradação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 priorizam os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pesticidas; </a:t>
            </a:r>
            <a:r>
              <a:rPr lang="pt-BR" dirty="0" smtClean="0"/>
              <a:t>os </a:t>
            </a:r>
            <a:r>
              <a:rPr lang="pt-BR" dirty="0"/>
              <a:t>principais aspectos abordados nesta linha de pesquisa são: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err="1" smtClean="0"/>
              <a:t>biodegradação</a:t>
            </a:r>
            <a:r>
              <a:rPr lang="pt-BR" i="1" dirty="0" smtClean="0"/>
              <a:t> </a:t>
            </a:r>
            <a:r>
              <a:rPr lang="pt-BR" i="1" dirty="0"/>
              <a:t>de herbicidas e fungicidas; </a:t>
            </a:r>
            <a:endParaRPr lang="pt-BR" i="1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/>
              <a:t>enzimas </a:t>
            </a:r>
            <a:r>
              <a:rPr lang="pt-BR" i="1" dirty="0"/>
              <a:t>microbianas envolvidas no processo de </a:t>
            </a:r>
            <a:r>
              <a:rPr lang="pt-BR" i="1" dirty="0" err="1"/>
              <a:t>biodegradação</a:t>
            </a:r>
            <a:r>
              <a:rPr lang="pt-BR" i="1" dirty="0"/>
              <a:t>; </a:t>
            </a:r>
            <a:endParaRPr lang="pt-BR" i="1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/>
              <a:t>tecnologia </a:t>
            </a:r>
            <a:r>
              <a:rPr lang="pt-BR" i="1" dirty="0"/>
              <a:t>da rizosfera - uso de </a:t>
            </a:r>
            <a:r>
              <a:rPr lang="pt-BR" i="1" dirty="0" err="1"/>
              <a:t>rizobactérias</a:t>
            </a:r>
            <a:r>
              <a:rPr lang="pt-BR" i="1" dirty="0"/>
              <a:t> promotoras do crescimento de plantas em </a:t>
            </a:r>
            <a:r>
              <a:rPr lang="pt-BR" i="1" dirty="0" err="1"/>
              <a:t>biorremediação</a:t>
            </a:r>
            <a:r>
              <a:rPr lang="pt-BR" i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Essas pesquisa usam </a:t>
            </a:r>
            <a:r>
              <a:rPr lang="pt-BR" dirty="0"/>
              <a:t>um conjunto de biotecnologias com capacidades metabólicas dos microrganismos bacterianos, fungos, plantas e enzimas isoladas, para remover contaminantes no solo e na água</a:t>
            </a:r>
            <a:r>
              <a:rPr lang="pt-BR" dirty="0" smtClean="0"/>
              <a:t>. Assim, m</a:t>
            </a:r>
            <a:r>
              <a:rPr lang="pt-BR" altLang="pt-BR" dirty="0" smtClean="0">
                <a:solidFill>
                  <a:srgbClr val="0C0C0D"/>
                </a:solidFill>
              </a:rPr>
              <a:t>icrorganismos e </a:t>
            </a:r>
            <a:r>
              <a:rPr lang="pt-BR" altLang="pt-BR" dirty="0">
                <a:solidFill>
                  <a:srgbClr val="0C0C0D"/>
                </a:solidFill>
              </a:rPr>
              <a:t>algumas plantas </a:t>
            </a:r>
            <a:r>
              <a:rPr lang="pt-BR" altLang="pt-BR" dirty="0" smtClean="0">
                <a:solidFill>
                  <a:srgbClr val="0C0C0D"/>
                </a:solidFill>
              </a:rPr>
              <a:t>transformam </a:t>
            </a:r>
            <a:r>
              <a:rPr lang="pt-BR" altLang="pt-BR" dirty="0">
                <a:solidFill>
                  <a:srgbClr val="0C0C0D"/>
                </a:solidFill>
              </a:rPr>
              <a:t>ampla variedade de compostos orgânicos contaminantes e tóxicos, até que não sejam prejudiciais ou </a:t>
            </a:r>
            <a:r>
              <a:rPr lang="pt-BR" altLang="pt-BR" dirty="0" smtClean="0">
                <a:solidFill>
                  <a:srgbClr val="0C0C0D"/>
                </a:solidFill>
              </a:rPr>
              <a:t>inofensivos.</a:t>
            </a:r>
            <a:endParaRPr lang="pt-BR" altLang="pt-BR" sz="4000" dirty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endParaRPr lang="pt-BR" i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42401" y="-158045"/>
            <a:ext cx="8286932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PESQUISAS EM BIORREMEDIAÇÃO 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48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526" y="-283711"/>
            <a:ext cx="9805711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COMO FUNCIONA A BIORREMEDIAÇÃO?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222" y="1041852"/>
            <a:ext cx="1170432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</a:t>
            </a:r>
            <a:r>
              <a:rPr lang="pt-BR" dirty="0"/>
              <a:t>processos de </a:t>
            </a:r>
            <a:r>
              <a:rPr lang="pt-BR" dirty="0" err="1"/>
              <a:t>biorremediação</a:t>
            </a:r>
            <a:r>
              <a:rPr lang="pt-BR" dirty="0" smtClean="0"/>
              <a:t>, </a:t>
            </a:r>
            <a:r>
              <a:rPr lang="pt-BR" dirty="0">
                <a:solidFill>
                  <a:srgbClr val="0070C0"/>
                </a:solidFill>
              </a:rPr>
              <a:t>são muito particulares</a:t>
            </a:r>
            <a:r>
              <a:rPr lang="pt-BR" dirty="0"/>
              <a:t>, precisando </a:t>
            </a:r>
            <a:r>
              <a:rPr lang="pt-BR" dirty="0" smtClean="0"/>
              <a:t>passar </a:t>
            </a:r>
            <a:r>
              <a:rPr lang="pt-BR" dirty="0"/>
              <a:t>por uma </a:t>
            </a:r>
            <a:r>
              <a:rPr lang="pt-BR" dirty="0" smtClean="0">
                <a:solidFill>
                  <a:srgbClr val="0070C0"/>
                </a:solidFill>
              </a:rPr>
              <a:t>adequação/otimização</a:t>
            </a:r>
            <a:r>
              <a:rPr lang="pt-BR" dirty="0" smtClean="0"/>
              <a:t> </a:t>
            </a:r>
            <a:r>
              <a:rPr lang="pt-BR" dirty="0"/>
              <a:t>para diferentes locais que foram </a:t>
            </a:r>
            <a:r>
              <a:rPr lang="pt-BR" dirty="0">
                <a:solidFill>
                  <a:srgbClr val="0070C0"/>
                </a:solidFill>
              </a:rPr>
              <a:t>afetados</a:t>
            </a:r>
            <a:r>
              <a:rPr lang="pt-BR" dirty="0"/>
              <a:t> pela </a:t>
            </a:r>
            <a:r>
              <a:rPr lang="pt-BR" dirty="0">
                <a:solidFill>
                  <a:srgbClr val="0070C0"/>
                </a:solidFill>
              </a:rPr>
              <a:t>poluição</a:t>
            </a:r>
            <a:r>
              <a:rPr lang="pt-BR" dirty="0"/>
              <a:t>. Para que </a:t>
            </a:r>
            <a:r>
              <a:rPr lang="pt-BR" dirty="0" smtClean="0"/>
              <a:t>funcione</a:t>
            </a:r>
            <a:r>
              <a:rPr lang="pt-BR" dirty="0"/>
              <a:t>, é preciso analisar alguns </a:t>
            </a:r>
            <a:r>
              <a:rPr lang="pt-BR" dirty="0" smtClean="0"/>
              <a:t>pontos: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i="1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/>
              <a:t>Avaliação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>
                <a:solidFill>
                  <a:srgbClr val="0070C0"/>
                </a:solidFill>
              </a:rPr>
              <a:t>da natureza </a:t>
            </a:r>
            <a:r>
              <a:rPr lang="pt-BR" i="1" dirty="0"/>
              <a:t>do composto que será </a:t>
            </a:r>
            <a:r>
              <a:rPr lang="pt-BR" i="1" dirty="0" smtClean="0">
                <a:solidFill>
                  <a:srgbClr val="0070C0"/>
                </a:solidFill>
              </a:rPr>
              <a:t>usado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>
                <a:solidFill>
                  <a:srgbClr val="0070C0"/>
                </a:solidFill>
              </a:rPr>
              <a:t>Caracterização</a:t>
            </a:r>
            <a:r>
              <a:rPr lang="pt-BR" i="1" dirty="0" smtClean="0"/>
              <a:t> </a:t>
            </a:r>
            <a:r>
              <a:rPr lang="pt-BR" i="1" dirty="0"/>
              <a:t>da poluição – contaminação do </a:t>
            </a:r>
            <a:r>
              <a:rPr lang="pt-BR" i="1" dirty="0" smtClean="0"/>
              <a:t>ambiente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>
                <a:solidFill>
                  <a:srgbClr val="0070C0"/>
                </a:solidFill>
              </a:rPr>
              <a:t>Planejamento</a:t>
            </a:r>
            <a:r>
              <a:rPr lang="pt-BR" i="1" dirty="0" smtClean="0"/>
              <a:t> </a:t>
            </a:r>
            <a:r>
              <a:rPr lang="pt-BR" i="1" dirty="0"/>
              <a:t>do </a:t>
            </a:r>
            <a:r>
              <a:rPr lang="pt-BR" i="1" dirty="0" smtClean="0"/>
              <a:t>tipo </a:t>
            </a:r>
            <a:r>
              <a:rPr lang="pt-BR" i="1" dirty="0"/>
              <a:t>de </a:t>
            </a:r>
            <a:r>
              <a:rPr lang="pt-BR" i="1" dirty="0" err="1"/>
              <a:t>biorremediação</a:t>
            </a:r>
            <a:r>
              <a:rPr lang="pt-BR" i="1" dirty="0"/>
              <a:t> que </a:t>
            </a:r>
            <a:r>
              <a:rPr lang="pt-BR" i="1" dirty="0" smtClean="0"/>
              <a:t>será usado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>
                <a:solidFill>
                  <a:srgbClr val="0070C0"/>
                </a:solidFill>
              </a:rPr>
              <a:t>Decisão</a:t>
            </a:r>
            <a:r>
              <a:rPr lang="pt-BR" i="1" dirty="0" smtClean="0"/>
              <a:t> </a:t>
            </a:r>
            <a:r>
              <a:rPr lang="pt-BR" i="1" dirty="0"/>
              <a:t>por </a:t>
            </a:r>
            <a:r>
              <a:rPr lang="pt-BR" i="1" dirty="0" err="1"/>
              <a:t>biorremediação</a:t>
            </a:r>
            <a:r>
              <a:rPr lang="pt-BR" i="1" dirty="0"/>
              <a:t> in situ ou </a:t>
            </a:r>
            <a:r>
              <a:rPr lang="pt-BR" i="1" dirty="0" err="1"/>
              <a:t>ex</a:t>
            </a:r>
            <a:r>
              <a:rPr lang="pt-BR" i="1" dirty="0"/>
              <a:t> </a:t>
            </a:r>
            <a:r>
              <a:rPr lang="pt-BR" i="1" dirty="0" smtClean="0"/>
              <a:t>situ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i="1" dirty="0" smtClean="0">
                <a:solidFill>
                  <a:srgbClr val="0070C0"/>
                </a:solidFill>
              </a:rPr>
              <a:t>Escolher</a:t>
            </a:r>
            <a:r>
              <a:rPr lang="pt-BR" i="1" dirty="0" smtClean="0"/>
              <a:t> </a:t>
            </a:r>
            <a:r>
              <a:rPr lang="pt-BR" i="1" dirty="0"/>
              <a:t>o tipo de processo de </a:t>
            </a:r>
            <a:r>
              <a:rPr lang="pt-BR" i="1" dirty="0" err="1"/>
              <a:t>biorremediação</a:t>
            </a:r>
            <a:r>
              <a:rPr lang="pt-BR" i="1" dirty="0"/>
              <a:t>: </a:t>
            </a:r>
            <a:r>
              <a:rPr lang="pt-BR" i="1" dirty="0" smtClean="0"/>
              <a:t>plantas </a:t>
            </a:r>
            <a:r>
              <a:rPr lang="pt-BR" i="1" dirty="0"/>
              <a:t>ou microrganismos.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5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4433" y="-137315"/>
            <a:ext cx="8141225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OBJETIVOS DA BIORREMEDIAÇÃO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971" y="1065280"/>
            <a:ext cx="11678195" cy="180467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Promover </a:t>
            </a:r>
            <a:r>
              <a:rPr lang="pt-BR" dirty="0"/>
              <a:t>a </a:t>
            </a:r>
            <a:r>
              <a:rPr lang="pt-BR" b="1" dirty="0">
                <a:solidFill>
                  <a:srgbClr val="0070C0"/>
                </a:solidFill>
              </a:rPr>
              <a:t>restauração do equilíbrio ecológico </a:t>
            </a:r>
            <a:r>
              <a:rPr lang="pt-BR" dirty="0"/>
              <a:t>em determinado ambiente que foi afetado pela poluição.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solidFill>
                  <a:srgbClr val="0070C0"/>
                </a:solidFill>
              </a:rPr>
              <a:t>Proteger </a:t>
            </a:r>
            <a:r>
              <a:rPr lang="pt-BR" b="1" dirty="0">
                <a:solidFill>
                  <a:srgbClr val="0070C0"/>
                </a:solidFill>
              </a:rPr>
              <a:t>as espécies </a:t>
            </a:r>
            <a:r>
              <a:rPr lang="pt-BR" dirty="0"/>
              <a:t>preservando a </a:t>
            </a:r>
            <a:r>
              <a:rPr lang="pt-BR" dirty="0">
                <a:solidFill>
                  <a:srgbClr val="0070C0"/>
                </a:solidFill>
              </a:rPr>
              <a:t>cadeia alimentar </a:t>
            </a:r>
            <a:r>
              <a:rPr lang="pt-BR" dirty="0"/>
              <a:t>em todos os níveis trópicos.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87" y="2869958"/>
            <a:ext cx="4858018" cy="1870539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5992" y="4740498"/>
            <a:ext cx="11902807" cy="208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smtClean="0">
                <a:solidFill>
                  <a:schemeClr val="accent5">
                    <a:lumMod val="75000"/>
                  </a:schemeClr>
                </a:solidFill>
              </a:rPr>
              <a:t>Contaminantes que podem ser biorremediados: </a:t>
            </a:r>
            <a:r>
              <a:rPr lang="pt-BR" smtClean="0"/>
              <a:t>metais pesados, substâncias radioativas, poluentes orgânicos tóxicos, substâncias explosivas, compostos orgânicos derivados do petróleo (hidrocarbonetos poliaromáticos ou HPAs), fenóis, entre outros.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74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661" y="1724027"/>
            <a:ext cx="11730446" cy="195615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</a:t>
            </a:r>
            <a:r>
              <a:rPr lang="pt-BR" dirty="0" smtClean="0">
                <a:solidFill>
                  <a:srgbClr val="0070C0"/>
                </a:solidFill>
              </a:rPr>
              <a:t>processos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biorremediação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dependem da atividade de microrganismos </a:t>
            </a:r>
            <a:r>
              <a:rPr lang="pt-BR" dirty="0"/>
              <a:t>e plantas vivas ou de suas </a:t>
            </a:r>
            <a:r>
              <a:rPr lang="pt-BR" dirty="0">
                <a:solidFill>
                  <a:srgbClr val="0070C0"/>
                </a:solidFill>
              </a:rPr>
              <a:t>enzimas isoladas</a:t>
            </a:r>
            <a:r>
              <a:rPr lang="pt-BR" dirty="0"/>
              <a:t>, devem ser </a:t>
            </a:r>
            <a:r>
              <a:rPr lang="pt-BR" dirty="0">
                <a:solidFill>
                  <a:srgbClr val="0070C0"/>
                </a:solidFill>
              </a:rPr>
              <a:t>mantidas condições físico-químicas adequada</a:t>
            </a:r>
            <a:r>
              <a:rPr lang="pt-BR" dirty="0"/>
              <a:t>s para cada </a:t>
            </a:r>
            <a:r>
              <a:rPr lang="pt-BR" dirty="0" smtClean="0"/>
              <a:t>organismo/sistema </a:t>
            </a:r>
            <a:r>
              <a:rPr lang="pt-BR" dirty="0"/>
              <a:t>enzimático, </a:t>
            </a:r>
            <a:r>
              <a:rPr lang="pt-BR" dirty="0" smtClean="0"/>
              <a:t>para </a:t>
            </a:r>
            <a:r>
              <a:rPr lang="pt-BR" dirty="0" smtClean="0">
                <a:solidFill>
                  <a:srgbClr val="0070C0"/>
                </a:solidFill>
              </a:rPr>
              <a:t>otimizar </a:t>
            </a:r>
            <a:r>
              <a:rPr lang="pt-BR" dirty="0"/>
              <a:t>sua </a:t>
            </a:r>
            <a:r>
              <a:rPr lang="pt-BR" dirty="0">
                <a:solidFill>
                  <a:srgbClr val="0070C0"/>
                </a:solidFill>
              </a:rPr>
              <a:t>atividade metabólica </a:t>
            </a:r>
            <a:r>
              <a:rPr lang="pt-BR" dirty="0"/>
              <a:t>no processo de </a:t>
            </a:r>
            <a:r>
              <a:rPr lang="pt-BR" dirty="0" err="1" smtClean="0"/>
              <a:t>biorremediação</a:t>
            </a:r>
            <a:r>
              <a:rPr lang="pt-BR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Umidade: </a:t>
            </a:r>
            <a:r>
              <a:rPr lang="pt-BR" dirty="0"/>
              <a:t>a disponibilidade de água é essencial para os organismos vivos, bem como para a atividade enzimática dos catalisadores biológicos livres de células. Geralmente, 12 a 25% de umidade relativa deve ser mantida nos solos no processo de </a:t>
            </a:r>
            <a:r>
              <a:rPr lang="pt-BR" dirty="0" err="1" smtClean="0"/>
              <a:t>biorremediação</a:t>
            </a:r>
            <a:r>
              <a:rPr lang="pt-BR" dirty="0" smtClean="0"/>
              <a:t>;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26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59836" y="199615"/>
            <a:ext cx="10331591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FATORES QUE DEVEM SER OTIMIZADOS E MANTIDOS DURANTE A BIORREMEDIAÇÃO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93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9836" y="199615"/>
            <a:ext cx="10331591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FATORES QUE DEVEM SER OTIMIZADOS E MANTIDOS DURANTE A BIORREMEDIAÇÃO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39886" y="1525178"/>
            <a:ext cx="11771489" cy="407411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Temperatura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/>
              <a:t>deve estar na faixa que permita a sobrevivência dos organismos aplicados e / ou a atividade enzimática necessária.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Nutrientes: </a:t>
            </a:r>
            <a:r>
              <a:rPr lang="pt-BR" dirty="0"/>
              <a:t>indispensáveis ​​ao crescimento e multiplicação dos microrganismos de interesse. Principalmente, o carbono, o fósforo e o nitrogênio, além de alguns minerais essenciais.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Acidez ou alcalinidade </a:t>
            </a:r>
            <a:r>
              <a:rPr lang="pt-BR" dirty="0"/>
              <a:t>do meio aquoso ou pH (medição dos íons H </a:t>
            </a:r>
            <a:r>
              <a:rPr lang="pt-BR" baseline="30000" dirty="0"/>
              <a:t>+</a:t>
            </a:r>
            <a:r>
              <a:rPr lang="pt-BR" dirty="0"/>
              <a:t> no meio)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Oxigênio: na maioria das técnicas de </a:t>
            </a:r>
            <a:r>
              <a:rPr lang="pt-BR" dirty="0" err="1"/>
              <a:t>biorremediação</a:t>
            </a:r>
            <a:r>
              <a:rPr lang="pt-BR" dirty="0"/>
              <a:t>, microrganismos aeróbicos são usados ​​(por exemplo, na compostagem, </a:t>
            </a:r>
            <a:r>
              <a:rPr lang="pt-BR" dirty="0" err="1"/>
              <a:t>biopilhas</a:t>
            </a:r>
            <a:r>
              <a:rPr lang="pt-BR" dirty="0"/>
              <a:t> e </a:t>
            </a:r>
            <a:r>
              <a:rPr lang="pt-BR" i="1" dirty="0"/>
              <a:t>agricultura</a:t>
            </a:r>
            <a:r>
              <a:rPr lang="pt-BR" dirty="0"/>
              <a:t> ), bem como a aeração do </a:t>
            </a:r>
            <a:r>
              <a:rPr lang="pt-BR" dirty="0" smtClean="0"/>
              <a:t>substrato;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902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9325" y="-96253"/>
            <a:ext cx="7064235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TIPOS DE BIORREMEDIAÇÃO</a:t>
            </a:r>
            <a:endParaRPr lang="pt-BR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371" y="1316173"/>
            <a:ext cx="11702144" cy="33786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Entre </a:t>
            </a:r>
            <a:r>
              <a:rPr lang="pt-BR" dirty="0"/>
              <a:t>as </a:t>
            </a: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dirty="0"/>
              <a:t>aplicadas estão as seguintes</a:t>
            </a:r>
            <a:r>
              <a:rPr lang="pt-BR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err="1" smtClean="0">
                <a:solidFill>
                  <a:schemeClr val="accent5">
                    <a:lumMod val="75000"/>
                  </a:schemeClr>
                </a:solidFill>
              </a:rPr>
              <a:t>Bioestimulação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/>
              <a:t>consiste na estimulação </a:t>
            </a:r>
            <a:r>
              <a:rPr lang="pt-BR" i="1" dirty="0"/>
              <a:t>in situ</a:t>
            </a:r>
            <a:r>
              <a:rPr lang="pt-BR" dirty="0"/>
              <a:t> dos microrganismos já presentes no ambiente contaminado (microrganismos nativos), capazes de </a:t>
            </a:r>
            <a:r>
              <a:rPr lang="pt-BR" dirty="0" err="1"/>
              <a:t>biorremediar</a:t>
            </a:r>
            <a:r>
              <a:rPr lang="pt-BR" dirty="0"/>
              <a:t> a substância contaminante.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err="1" smtClean="0">
                <a:solidFill>
                  <a:schemeClr val="accent5">
                    <a:lumMod val="75000"/>
                  </a:schemeClr>
                </a:solidFill>
              </a:rPr>
              <a:t>Bioestimulação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</a:rPr>
              <a:t>situ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/>
              <a:t>é </a:t>
            </a:r>
            <a:r>
              <a:rPr lang="pt-BR" dirty="0"/>
              <a:t>alcançada através da otimização das condições físico-químicas para que ocorra o processo desejado; pH, oxigênio, umidade, temperatura, entre outros, e adição dos nutrientes </a:t>
            </a:r>
            <a:r>
              <a:rPr lang="pt-BR" dirty="0" smtClean="0"/>
              <a:t>necessários;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Bioaugmentação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/>
              <a:t>envolve o aumento da quantidade de microrganismos de interesse (de preferência nativos), usando adição de </a:t>
            </a:r>
            <a:r>
              <a:rPr lang="pt-BR" dirty="0" err="1"/>
              <a:t>inóculos</a:t>
            </a:r>
            <a:r>
              <a:rPr lang="pt-BR" dirty="0"/>
              <a:t> cultivados em laboratório; os custos da cultura microbiana em biorreatores em laboratório devem ser considerados.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5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63669"/>
            <a:ext cx="11991703" cy="1538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Compostagem: </a:t>
            </a:r>
            <a:r>
              <a:rPr lang="pt-BR" dirty="0"/>
              <a:t>consiste na mistura de material contaminado com solo não contaminado, suplementado com agentes que melhoram as plantas ou animais e </a:t>
            </a:r>
            <a:r>
              <a:rPr lang="pt-BR" dirty="0" smtClean="0"/>
              <a:t>nutrientes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Biopilhas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/>
              <a:t>é a mesma técnica de compostagem descrita, exceto pela: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Ausência de agentes melhoradores de origem vegetal ou animal.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A eliminação da aeração pelo movimento de um local para outro.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56506" y="129994"/>
            <a:ext cx="7087405" cy="73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TIPOS DE BIORREMEDIAÇÃO</a:t>
            </a:r>
            <a:endParaRPr lang="pt-BR" i="1" u="sng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58911" y="0"/>
            <a:ext cx="7515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APRESENTAÇÃO DA DISCIPLINA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30200" y="1509536"/>
            <a:ext cx="9028814" cy="2810170"/>
          </a:xfrm>
          <a:prstGeom prst="rect">
            <a:avLst/>
          </a:prstGeom>
          <a:solidFill>
            <a:srgbClr val="FFFF00"/>
          </a:solidFill>
          <a:ln>
            <a:solidFill>
              <a:srgbClr val="2048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Conteúdos </a:t>
            </a:r>
            <a:r>
              <a:rPr lang="pt-BR" dirty="0" smtClean="0"/>
              <a:t>programáticos </a:t>
            </a:r>
            <a:r>
              <a:rPr lang="pt-BR" sz="3200" b="1" i="1" u="sng" dirty="0" smtClean="0">
                <a:solidFill>
                  <a:srgbClr val="0070C0"/>
                </a:solidFill>
                <a:hlinkClick r:id="rId2" action="ppaction://hlinkfile"/>
              </a:rPr>
              <a:t>(Programa </a:t>
            </a:r>
            <a:r>
              <a:rPr lang="pt-BR" sz="3200" b="1" i="1" u="sng" dirty="0" err="1" smtClean="0">
                <a:solidFill>
                  <a:srgbClr val="0070C0"/>
                </a:solidFill>
                <a:hlinkClick r:id="rId2" action="ppaction://hlinkfile"/>
              </a:rPr>
              <a:t>pedagogico</a:t>
            </a:r>
            <a:r>
              <a:rPr lang="pt-BR" sz="3200" b="1" i="1" u="sng" dirty="0" smtClean="0">
                <a:solidFill>
                  <a:srgbClr val="0070C0"/>
                </a:solidFill>
                <a:hlinkClick r:id="rId2" action="ppaction://hlinkfile"/>
              </a:rPr>
              <a:t>)</a:t>
            </a:r>
            <a:endParaRPr lang="pt-BR" sz="3200" b="1" i="1" u="sng" dirty="0" smtClean="0">
              <a:solidFill>
                <a:srgbClr val="0070C0"/>
              </a:solidFill>
            </a:endParaRPr>
          </a:p>
          <a:p>
            <a:r>
              <a:rPr lang="pt-BR" dirty="0"/>
              <a:t>Presenças e avaliações (participações, o que será avaliado</a:t>
            </a:r>
            <a:r>
              <a:rPr lang="pt-BR" dirty="0" smtClean="0"/>
              <a:t>)</a:t>
            </a:r>
          </a:p>
          <a:p>
            <a:r>
              <a:rPr lang="pt-BR" dirty="0" smtClean="0"/>
              <a:t>Seminários (o que será avaliado)</a:t>
            </a:r>
          </a:p>
          <a:p>
            <a:r>
              <a:rPr lang="pt-BR" dirty="0" smtClean="0"/>
              <a:t>Trabalhos em grupo (o que será avaliado)</a:t>
            </a:r>
          </a:p>
          <a:p>
            <a:r>
              <a:rPr lang="pt-BR" dirty="0" smtClean="0"/>
              <a:t>Contatos p/ dúvidas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4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76539"/>
            <a:ext cx="11845834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err="1" smtClean="0">
                <a:solidFill>
                  <a:schemeClr val="accent5">
                    <a:lumMod val="75000"/>
                  </a:schemeClr>
                </a:solidFill>
              </a:rPr>
              <a:t>Landfarming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/>
              <a:t>(</a:t>
            </a:r>
            <a:r>
              <a:rPr lang="pt-BR" dirty="0"/>
              <a:t>traduzida do inglês: lavoura da terra) consiste em misturar o material contaminado (lodo ou sedimento) com os primeiros 30 cm de solo não contaminado de uma terra extensa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Nesses primeiros centímetros de solo, a degradação das substâncias poluentes é favorecida graças à sua aeração e mistura. Máquinas agrícolas, como tratores de arado, são usadas para essas tarefas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principal desvantagem da agricultura terrestre é que ela requer necessariamente grandes áreas de terra, que podem ser usadas para a produção de alimentos.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0372" y="129994"/>
            <a:ext cx="10515600" cy="73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TIPOS DE BIORREMEDIAÇÃO</a:t>
            </a:r>
            <a:endParaRPr lang="pt-BR" i="1" u="sng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329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1350" y="809244"/>
            <a:ext cx="11521440" cy="5601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pt-B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Fitorremediação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 </a:t>
            </a:r>
            <a:r>
              <a:rPr lang="pt-BR" dirty="0">
                <a:latin typeface="+mn-lt"/>
              </a:rPr>
              <a:t>é baseada no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uso de </a:t>
            </a:r>
            <a:r>
              <a:rPr lang="pt-BR" dirty="0" smtClean="0">
                <a:solidFill>
                  <a:srgbClr val="0070C0"/>
                </a:solidFill>
                <a:latin typeface="+mn-lt"/>
              </a:rPr>
              <a:t>plantas/microrganismos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para remover</a:t>
            </a:r>
            <a:r>
              <a:rPr lang="pt-BR" dirty="0">
                <a:latin typeface="+mn-lt"/>
              </a:rPr>
              <a:t>, </a:t>
            </a:r>
            <a:r>
              <a:rPr lang="pt-BR" dirty="0" smtClean="0">
                <a:latin typeface="+mn-lt"/>
              </a:rPr>
              <a:t>limitar/diminuir </a:t>
            </a:r>
            <a:r>
              <a:rPr lang="pt-BR" dirty="0">
                <a:latin typeface="+mn-lt"/>
              </a:rPr>
              <a:t>a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toxicidade de substâncias poluentes nas águas </a:t>
            </a:r>
            <a:r>
              <a:rPr lang="pt-BR" dirty="0">
                <a:latin typeface="+mn-lt"/>
              </a:rPr>
              <a:t>superficiais ou </a:t>
            </a:r>
            <a:r>
              <a:rPr lang="pt-BR" dirty="0" smtClean="0">
                <a:latin typeface="+mn-lt"/>
              </a:rPr>
              <a:t>subterrâneas e solo, podendo ocorrer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degradação, </a:t>
            </a:r>
            <a:r>
              <a:rPr lang="pt-BR" dirty="0" smtClean="0">
                <a:solidFill>
                  <a:srgbClr val="0070C0"/>
                </a:solidFill>
                <a:latin typeface="+mn-lt"/>
              </a:rPr>
              <a:t>extração/estabilização da biodisponibilidade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do contaminante</a:t>
            </a:r>
            <a:r>
              <a:rPr lang="pt-BR" dirty="0">
                <a:latin typeface="+mn-lt"/>
              </a:rPr>
              <a:t>. Esses processos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dependem das interações entre plantas e microrganismos </a:t>
            </a:r>
            <a:r>
              <a:rPr lang="pt-BR" dirty="0">
                <a:latin typeface="+mn-lt"/>
              </a:rPr>
              <a:t>que vivem muito perto de suas raízes, em uma área chamada </a:t>
            </a:r>
            <a:r>
              <a:rPr lang="pt-BR" dirty="0" smtClean="0">
                <a:latin typeface="+mn-lt"/>
              </a:rPr>
              <a:t>rizosfera; </a:t>
            </a:r>
            <a:r>
              <a:rPr lang="pt-BR" dirty="0" smtClean="0">
                <a:latin typeface="+mn-lt"/>
              </a:rPr>
              <a:t>tem </a:t>
            </a:r>
            <a:r>
              <a:rPr lang="pt-BR" dirty="0">
                <a:latin typeface="+mn-lt"/>
              </a:rPr>
              <a:t>sido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bem-sucedida na remoção de metais pesados ​​e substâncias radioativas </a:t>
            </a:r>
            <a:r>
              <a:rPr lang="pt-BR" dirty="0">
                <a:latin typeface="+mn-lt"/>
              </a:rPr>
              <a:t>do solo e das águas superficiais ou </a:t>
            </a:r>
            <a:r>
              <a:rPr lang="pt-BR" dirty="0" smtClean="0">
                <a:latin typeface="+mn-lt"/>
              </a:rPr>
              <a:t>subterrâneas. As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plantas acumulam </a:t>
            </a:r>
            <a:r>
              <a:rPr lang="pt-BR" dirty="0">
                <a:latin typeface="+mn-lt"/>
              </a:rPr>
              <a:t>em seus </a:t>
            </a:r>
            <a:endParaRPr lang="pt-BR" dirty="0" smtClean="0">
              <a:latin typeface="+mn-lt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>
                <a:latin typeface="+mn-lt"/>
              </a:rPr>
              <a:t>tecidos </a:t>
            </a:r>
            <a:r>
              <a:rPr lang="pt-BR" dirty="0">
                <a:latin typeface="+mn-lt"/>
              </a:rPr>
              <a:t>os metais do meio e depois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são </a:t>
            </a:r>
            <a:endParaRPr lang="pt-BR" dirty="0" smtClean="0">
              <a:solidFill>
                <a:srgbClr val="0070C0"/>
              </a:solidFill>
              <a:latin typeface="+mn-lt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>
                <a:solidFill>
                  <a:srgbClr val="0070C0"/>
                </a:solidFill>
                <a:latin typeface="+mn-lt"/>
              </a:rPr>
              <a:t>colhidas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e incineradas sob condições </a:t>
            </a:r>
            <a:endParaRPr lang="pt-BR" dirty="0" smtClean="0">
              <a:solidFill>
                <a:srgbClr val="0070C0"/>
              </a:solidFill>
              <a:latin typeface="+mn-lt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>
                <a:solidFill>
                  <a:srgbClr val="0070C0"/>
                </a:solidFill>
                <a:latin typeface="+mn-lt"/>
              </a:rPr>
              <a:t>controladas</a:t>
            </a:r>
            <a:r>
              <a:rPr lang="pt-BR" dirty="0">
                <a:latin typeface="+mn-lt"/>
              </a:rPr>
              <a:t>, para que o contaminante passe </a:t>
            </a:r>
            <a:endParaRPr lang="pt-BR" dirty="0" smtClean="0">
              <a:latin typeface="+mn-lt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>
                <a:latin typeface="+mn-lt"/>
              </a:rPr>
              <a:t>da </a:t>
            </a:r>
            <a:r>
              <a:rPr lang="pt-BR" dirty="0">
                <a:latin typeface="+mn-lt"/>
              </a:rPr>
              <a:t>dispersão no ambiente para a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concentração </a:t>
            </a:r>
            <a:endParaRPr lang="pt-BR" dirty="0" smtClean="0">
              <a:solidFill>
                <a:srgbClr val="0070C0"/>
              </a:solidFill>
              <a:latin typeface="+mn-lt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>
                <a:solidFill>
                  <a:srgbClr val="0070C0"/>
                </a:solidFill>
                <a:latin typeface="+mn-lt"/>
              </a:rPr>
              <a:t>na </a:t>
            </a:r>
            <a:r>
              <a:rPr lang="pt-BR" dirty="0">
                <a:solidFill>
                  <a:srgbClr val="0070C0"/>
                </a:solidFill>
                <a:latin typeface="+mn-lt"/>
              </a:rPr>
              <a:t>forma de cinzas</a:t>
            </a:r>
            <a:r>
              <a:rPr lang="pt-BR" dirty="0" smtClean="0">
                <a:latin typeface="+mn-lt"/>
              </a:rPr>
              <a:t>.</a:t>
            </a:r>
            <a:endParaRPr lang="pt-BR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73034" y="33867"/>
            <a:ext cx="6918072" cy="73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TIPOS DE BIORREMEDIAÇÃO</a:t>
            </a:r>
            <a:endParaRPr lang="pt-BR" i="1" u="sng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31</a:t>
            </a:fld>
            <a:endParaRPr lang="pt-BR"/>
          </a:p>
        </p:txBody>
      </p:sp>
      <p:pic>
        <p:nvPicPr>
          <p:cNvPr id="20482" name="Picture 2" descr="https://ecomicro.edublogs.org/files/2019/10/La-vida-secreta-de-las-planta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23" y="4175590"/>
            <a:ext cx="5033786" cy="21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5696" y="-223717"/>
            <a:ext cx="3959497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BIORREATORES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85100"/>
            <a:ext cx="12030891" cy="33184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Os </a:t>
            </a:r>
            <a:r>
              <a:rPr lang="pt-BR" dirty="0"/>
              <a:t>biorreatores são </a:t>
            </a:r>
            <a:r>
              <a:rPr lang="pt-BR" dirty="0">
                <a:solidFill>
                  <a:srgbClr val="0070C0"/>
                </a:solidFill>
              </a:rPr>
              <a:t>recipientes de tamanho considerável</a:t>
            </a:r>
            <a:r>
              <a:rPr lang="pt-BR" dirty="0"/>
              <a:t>, que permitem </a:t>
            </a:r>
            <a:r>
              <a:rPr lang="pt-BR" dirty="0">
                <a:solidFill>
                  <a:srgbClr val="0070C0"/>
                </a:solidFill>
              </a:rPr>
              <a:t>manter condições físico-químicas muito controladas em meios de cultura aquosos</a:t>
            </a:r>
            <a:r>
              <a:rPr lang="pt-BR" dirty="0"/>
              <a:t>, com o </a:t>
            </a:r>
            <a:r>
              <a:rPr lang="pt-BR" dirty="0">
                <a:solidFill>
                  <a:srgbClr val="0070C0"/>
                </a:solidFill>
              </a:rPr>
              <a:t>objetivo</a:t>
            </a:r>
            <a:r>
              <a:rPr lang="pt-BR" dirty="0"/>
              <a:t> de favorecer um </a:t>
            </a:r>
            <a:r>
              <a:rPr lang="pt-BR" dirty="0">
                <a:solidFill>
                  <a:srgbClr val="0070C0"/>
                </a:solidFill>
              </a:rPr>
              <a:t>processo biológico </a:t>
            </a:r>
            <a:r>
              <a:rPr lang="pt-BR" dirty="0"/>
              <a:t>de interesse</a:t>
            </a:r>
            <a:r>
              <a:rPr lang="pt-BR" dirty="0" smtClean="0"/>
              <a:t>. </a:t>
            </a:r>
            <a:r>
              <a:rPr lang="pt-BR" dirty="0" smtClean="0">
                <a:solidFill>
                  <a:srgbClr val="0070C0"/>
                </a:solidFill>
              </a:rPr>
              <a:t>Microrganismos</a:t>
            </a:r>
            <a:r>
              <a:rPr lang="pt-BR" dirty="0" smtClean="0"/>
              <a:t> </a:t>
            </a:r>
            <a:r>
              <a:rPr lang="pt-BR" dirty="0"/>
              <a:t>e fungos bacterianos </a:t>
            </a:r>
            <a:r>
              <a:rPr lang="pt-BR" dirty="0">
                <a:solidFill>
                  <a:srgbClr val="0070C0"/>
                </a:solidFill>
              </a:rPr>
              <a:t>podem ser cultivados em larga escala </a:t>
            </a:r>
            <a:r>
              <a:rPr lang="pt-BR" dirty="0"/>
              <a:t>e em laboratório e</a:t>
            </a:r>
            <a:r>
              <a:rPr lang="pt-BR" dirty="0" smtClean="0"/>
              <a:t>, </a:t>
            </a:r>
            <a:r>
              <a:rPr lang="pt-BR" dirty="0"/>
              <a:t>aplicados em processos de </a:t>
            </a:r>
            <a:r>
              <a:rPr lang="pt-BR" dirty="0" err="1" smtClean="0"/>
              <a:t>biorremediação</a:t>
            </a:r>
            <a:r>
              <a:rPr lang="pt-BR" dirty="0" smtClean="0"/>
              <a:t> </a:t>
            </a:r>
            <a:r>
              <a:rPr lang="pt-BR" i="1" dirty="0" smtClean="0"/>
              <a:t>in </a:t>
            </a:r>
            <a:r>
              <a:rPr lang="pt-BR" i="1" dirty="0"/>
              <a:t>situ. </a:t>
            </a:r>
            <a:r>
              <a:rPr lang="pt-BR" dirty="0"/>
              <a:t>Os microrganismos também podem ser cultivados com o interesse de obter suas enzimas degradantes de substâncias contaminantes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32</a:t>
            </a:fld>
            <a:endParaRPr lang="pt-BR"/>
          </a:p>
        </p:txBody>
      </p:sp>
      <p:pic>
        <p:nvPicPr>
          <p:cNvPr id="19458" name="Picture 2" descr="Biorreator - Lince | Automação e Cont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987371"/>
            <a:ext cx="1701095" cy="27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61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067" y="1368425"/>
            <a:ext cx="11652069" cy="245294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Microrganismos </a:t>
            </a:r>
            <a:r>
              <a:rPr lang="pt-BR" dirty="0"/>
              <a:t>cultivados em biorreatores </a:t>
            </a:r>
            <a:r>
              <a:rPr lang="pt-BR" dirty="0">
                <a:solidFill>
                  <a:srgbClr val="0070C0"/>
                </a:solidFill>
              </a:rPr>
              <a:t>podem </a:t>
            </a:r>
            <a:r>
              <a:rPr lang="pt-BR" dirty="0" smtClean="0">
                <a:solidFill>
                  <a:srgbClr val="0070C0"/>
                </a:solidFill>
              </a:rPr>
              <a:t>ser </a:t>
            </a:r>
            <a:r>
              <a:rPr lang="pt-BR" dirty="0">
                <a:solidFill>
                  <a:srgbClr val="0070C0"/>
                </a:solidFill>
              </a:rPr>
              <a:t>anaeróbicos</a:t>
            </a:r>
            <a:r>
              <a:rPr lang="pt-BR" dirty="0"/>
              <a:t>; nesse caso, o meio de cultura aquoso deve </a:t>
            </a:r>
            <a:r>
              <a:rPr lang="pt-BR" dirty="0" smtClean="0"/>
              <a:t>ter </a:t>
            </a:r>
            <a:r>
              <a:rPr lang="pt-BR" dirty="0"/>
              <a:t>de </a:t>
            </a:r>
            <a:r>
              <a:rPr lang="pt-BR" dirty="0">
                <a:solidFill>
                  <a:srgbClr val="0070C0"/>
                </a:solidFill>
              </a:rPr>
              <a:t>oxigênio</a:t>
            </a:r>
            <a:r>
              <a:rPr lang="pt-BR" dirty="0"/>
              <a:t> dissolvido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Entretanto, </a:t>
            </a:r>
            <a:r>
              <a:rPr lang="pt-BR" dirty="0" smtClean="0">
                <a:solidFill>
                  <a:srgbClr val="0070C0"/>
                </a:solidFill>
              </a:rPr>
              <a:t>o </a:t>
            </a:r>
            <a:r>
              <a:rPr lang="pt-BR" dirty="0">
                <a:solidFill>
                  <a:srgbClr val="0070C0"/>
                </a:solidFill>
              </a:rPr>
              <a:t>uso de biorreatores é </a:t>
            </a:r>
            <a:r>
              <a:rPr lang="pt-BR" dirty="0" smtClean="0">
                <a:solidFill>
                  <a:srgbClr val="0070C0"/>
                </a:solidFill>
              </a:rPr>
              <a:t>caro</a:t>
            </a:r>
            <a:r>
              <a:rPr lang="pt-BR" dirty="0"/>
              <a:t>, devido à </a:t>
            </a:r>
            <a:r>
              <a:rPr lang="pt-BR" dirty="0">
                <a:solidFill>
                  <a:srgbClr val="0070C0"/>
                </a:solidFill>
              </a:rPr>
              <a:t>manutenção do equipamento</a:t>
            </a:r>
            <a:r>
              <a:rPr lang="pt-BR" dirty="0"/>
              <a:t> e aos requisitos para a </a:t>
            </a:r>
            <a:r>
              <a:rPr lang="pt-BR" dirty="0">
                <a:solidFill>
                  <a:srgbClr val="0070C0"/>
                </a:solidFill>
              </a:rPr>
              <a:t>cultura microbiana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73476" y="-171627"/>
            <a:ext cx="3969013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BIORREATORES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33</a:t>
            </a:fld>
            <a:endParaRPr lang="pt-BR"/>
          </a:p>
        </p:txBody>
      </p:sp>
      <p:pic>
        <p:nvPicPr>
          <p:cNvPr id="5" name="Picture 4" descr="https://www.solucoesindustriais.com.br/images/produtos/imagens_10252/p_biorreatores-para-tratamento-de-efluente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2" y="3771282"/>
            <a:ext cx="4769478" cy="29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9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930" y="1773372"/>
            <a:ext cx="11558451" cy="33445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Cada </a:t>
            </a:r>
            <a:r>
              <a:rPr lang="pt-BR" dirty="0"/>
              <a:t>processo de </a:t>
            </a:r>
            <a:r>
              <a:rPr lang="pt-BR" dirty="0" err="1"/>
              <a:t>biorremediação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envolve um projeto experimental específico</a:t>
            </a:r>
            <a:r>
              <a:rPr lang="pt-BR" dirty="0"/>
              <a:t>, dependendo das condições particulares do local contaminado, do tipo de contaminante a ser tratado e dos organismos a serem aplicados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É necessário, </a:t>
            </a:r>
            <a:r>
              <a:rPr lang="pt-BR" dirty="0" smtClean="0"/>
              <a:t>que </a:t>
            </a:r>
            <a:r>
              <a:rPr lang="pt-BR" dirty="0"/>
              <a:t>esses processos sejam </a:t>
            </a:r>
            <a:r>
              <a:rPr lang="pt-BR" dirty="0">
                <a:solidFill>
                  <a:srgbClr val="0070C0"/>
                </a:solidFill>
              </a:rPr>
              <a:t>liderados por grupos interdisciplinares de especialistas</a:t>
            </a:r>
            <a:r>
              <a:rPr lang="pt-BR" dirty="0"/>
              <a:t>, entre os quais biólogos, químicos, engenheiros, entre outros.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3824" y="109949"/>
            <a:ext cx="10548662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PARTICULARIDADES DE CADA PROCESSO DE BIORREMEDIAÇÃO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23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5"/>
            <a:ext cx="11821886" cy="28965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Outro fator é a </a:t>
            </a:r>
            <a:r>
              <a:rPr lang="pt-BR" dirty="0" smtClean="0">
                <a:solidFill>
                  <a:srgbClr val="0070C0"/>
                </a:solidFill>
              </a:rPr>
              <a:t>manutenção </a:t>
            </a:r>
            <a:r>
              <a:rPr lang="pt-BR" dirty="0">
                <a:solidFill>
                  <a:srgbClr val="0070C0"/>
                </a:solidFill>
              </a:rPr>
              <a:t>das condições físico-químicas </a:t>
            </a:r>
            <a:r>
              <a:rPr lang="pt-BR" dirty="0"/>
              <a:t>do ambiente, favorecendo o crescimento e a atividade metabólica de </a:t>
            </a:r>
            <a:r>
              <a:rPr lang="pt-BR" dirty="0" smtClean="0"/>
              <a:t>interesse (implicando </a:t>
            </a:r>
            <a:r>
              <a:rPr lang="pt-BR" dirty="0"/>
              <a:t>um trabalho permanente durante o processo de </a:t>
            </a:r>
            <a:r>
              <a:rPr lang="pt-BR" dirty="0" err="1" smtClean="0"/>
              <a:t>biorremediação</a:t>
            </a:r>
            <a:r>
              <a:rPr lang="pt-BR" dirty="0" smtClean="0"/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rgbClr val="0070C0"/>
                </a:solidFill>
              </a:rPr>
              <a:t>Tempo </a:t>
            </a:r>
            <a:r>
              <a:rPr lang="pt-BR" dirty="0" smtClean="0">
                <a:solidFill>
                  <a:srgbClr val="0070C0"/>
                </a:solidFill>
              </a:rPr>
              <a:t>necessário</a:t>
            </a:r>
            <a:r>
              <a:rPr lang="pt-BR" dirty="0" smtClean="0"/>
              <a:t>:  os </a:t>
            </a:r>
            <a:r>
              <a:rPr lang="pt-BR" dirty="0"/>
              <a:t>processos de </a:t>
            </a:r>
            <a:r>
              <a:rPr lang="pt-BR" dirty="0" err="1"/>
              <a:t>biorremediação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podem levar mais tempo </a:t>
            </a:r>
            <a:r>
              <a:rPr lang="pt-BR" dirty="0"/>
              <a:t>que os processos físico-químicos convencionais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54716" y="109949"/>
            <a:ext cx="10492217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PARTICULARIDADES DE CADA PROCESSO DE BIORREMEDIAÇÃO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6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246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REFERÊNCIAS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46" y="1007249"/>
            <a:ext cx="11848011" cy="535894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Adams</a:t>
            </a:r>
            <a:r>
              <a:rPr lang="pt-BR" sz="2400" dirty="0"/>
              <a:t>, GO, </a:t>
            </a:r>
            <a:r>
              <a:rPr lang="pt-BR" sz="2400" dirty="0" err="1"/>
              <a:t>Tawari-Fufeyin</a:t>
            </a:r>
            <a:r>
              <a:rPr lang="pt-BR" sz="2400" dirty="0"/>
              <a:t>, P. </a:t>
            </a:r>
            <a:r>
              <a:rPr lang="pt-BR" sz="2400" dirty="0" err="1"/>
              <a:t>Igelenyah</a:t>
            </a:r>
            <a:r>
              <a:rPr lang="pt-BR" sz="2400" dirty="0"/>
              <a:t>, E. (2014). </a:t>
            </a:r>
            <a:r>
              <a:rPr lang="pt-BR" sz="2400" dirty="0" err="1"/>
              <a:t>Biorremediação</a:t>
            </a:r>
            <a:r>
              <a:rPr lang="pt-BR" sz="2400" dirty="0"/>
              <a:t> de solos contaminados com óleo usado usando lixo de aves. Revista de Pesquisa em Engenharia e Ciências Aplicadas3 (2) 124-130</a:t>
            </a:r>
          </a:p>
          <a:p>
            <a:pPr algn="just"/>
            <a:r>
              <a:rPr lang="pt-BR" sz="2400" dirty="0"/>
              <a:t>Adams, O. (2015). «</a:t>
            </a:r>
            <a:r>
              <a:rPr lang="pt-BR" sz="2400" dirty="0" err="1"/>
              <a:t>Biorremediação</a:t>
            </a:r>
            <a:r>
              <a:rPr lang="pt-BR" sz="2400" dirty="0"/>
              <a:t>, </a:t>
            </a:r>
            <a:r>
              <a:rPr lang="pt-BR" sz="2400" dirty="0" err="1"/>
              <a:t>bioestimulação</a:t>
            </a:r>
            <a:r>
              <a:rPr lang="pt-BR" sz="2400" dirty="0"/>
              <a:t> e </a:t>
            </a:r>
            <a:r>
              <a:rPr lang="pt-BR" sz="2400" dirty="0" err="1"/>
              <a:t>bioaugmentação</a:t>
            </a:r>
            <a:r>
              <a:rPr lang="pt-BR" sz="2400" dirty="0"/>
              <a:t>: uma revisão». Revista Internacional de </a:t>
            </a:r>
            <a:r>
              <a:rPr lang="pt-BR" sz="2400" dirty="0" err="1"/>
              <a:t>Biorremediação</a:t>
            </a:r>
            <a:r>
              <a:rPr lang="pt-BR" sz="2400" dirty="0"/>
              <a:t> Ambiental e </a:t>
            </a:r>
            <a:r>
              <a:rPr lang="pt-BR" sz="2400" dirty="0" err="1"/>
              <a:t>Biodegredação</a:t>
            </a:r>
            <a:r>
              <a:rPr lang="pt-BR" sz="2400" dirty="0"/>
              <a:t>. 3 (1): 28–39.</a:t>
            </a:r>
          </a:p>
          <a:p>
            <a:pPr algn="just"/>
            <a:r>
              <a:rPr lang="pt-BR" sz="2400" dirty="0" err="1"/>
              <a:t>Boopathy</a:t>
            </a:r>
            <a:r>
              <a:rPr lang="pt-BR" sz="2400" dirty="0"/>
              <a:t>, R. (2000). «Fatores que limitam as tecnologias de </a:t>
            </a:r>
            <a:r>
              <a:rPr lang="pt-BR" sz="2400" dirty="0" err="1"/>
              <a:t>biorremediação</a:t>
            </a:r>
            <a:r>
              <a:rPr lang="pt-BR" sz="2400" dirty="0"/>
              <a:t>». Tecnologia </a:t>
            </a:r>
            <a:r>
              <a:rPr lang="pt-BR" sz="2400" dirty="0" err="1"/>
              <a:t>Biorecurso</a:t>
            </a:r>
            <a:r>
              <a:rPr lang="pt-BR" sz="2400" dirty="0"/>
              <a:t>. 74: 63–7. </a:t>
            </a:r>
            <a:r>
              <a:rPr lang="pt-BR" sz="2400" dirty="0" err="1"/>
              <a:t>doi</a:t>
            </a:r>
            <a:r>
              <a:rPr lang="pt-BR" sz="2400" dirty="0"/>
              <a:t>: 10.1016 / S0960-8524 (99) 00144-3.</a:t>
            </a:r>
          </a:p>
          <a:p>
            <a:pPr algn="just"/>
            <a:r>
              <a:rPr lang="pt-BR" sz="2400" dirty="0" err="1"/>
              <a:t>Eweis</a:t>
            </a:r>
            <a:r>
              <a:rPr lang="pt-BR" sz="2400" dirty="0"/>
              <a:t> JB, Ergas, SJ, Chang, DPY e </a:t>
            </a:r>
            <a:r>
              <a:rPr lang="pt-BR" sz="2400" dirty="0" err="1"/>
              <a:t>Schoeder</a:t>
            </a:r>
            <a:r>
              <a:rPr lang="pt-BR" sz="2400" dirty="0"/>
              <a:t>, D. (1999). Princípios de recuperação biológica. McGraw-Hill </a:t>
            </a:r>
            <a:r>
              <a:rPr lang="pt-BR" sz="2400" dirty="0" err="1"/>
              <a:t>Interamerican</a:t>
            </a:r>
            <a:r>
              <a:rPr lang="pt-BR" sz="2400" dirty="0"/>
              <a:t> da Espanha, Madri. 296.</a:t>
            </a:r>
          </a:p>
          <a:p>
            <a:pPr algn="just"/>
            <a:r>
              <a:rPr lang="pt-BR" sz="2400" dirty="0" err="1"/>
              <a:t>Madigan</a:t>
            </a:r>
            <a:r>
              <a:rPr lang="pt-BR" sz="2400" dirty="0"/>
              <a:t>, MT, </a:t>
            </a:r>
            <a:r>
              <a:rPr lang="pt-BR" sz="2400" dirty="0" err="1"/>
              <a:t>Martinko</a:t>
            </a:r>
            <a:r>
              <a:rPr lang="pt-BR" sz="2400" dirty="0"/>
              <a:t>, JM, </a:t>
            </a:r>
            <a:r>
              <a:rPr lang="pt-BR" sz="2400" dirty="0" err="1"/>
              <a:t>Bender</a:t>
            </a:r>
            <a:r>
              <a:rPr lang="pt-BR" sz="2400" dirty="0"/>
              <a:t>, KS, </a:t>
            </a:r>
            <a:r>
              <a:rPr lang="pt-BR" sz="2400" dirty="0" err="1"/>
              <a:t>Buckley</a:t>
            </a:r>
            <a:r>
              <a:rPr lang="pt-BR" sz="2400" dirty="0"/>
              <a:t>, DH </a:t>
            </a:r>
            <a:r>
              <a:rPr lang="pt-BR" sz="2400" dirty="0" err="1"/>
              <a:t>Stahl</a:t>
            </a:r>
            <a:r>
              <a:rPr lang="pt-BR" sz="2400" dirty="0"/>
              <a:t>, DA e </a:t>
            </a:r>
            <a:r>
              <a:rPr lang="pt-BR" sz="2400" dirty="0" err="1"/>
              <a:t>Brock</a:t>
            </a:r>
            <a:r>
              <a:rPr lang="pt-BR" sz="2400" dirty="0"/>
              <a:t>, T. (2015). Biologia de </a:t>
            </a:r>
            <a:r>
              <a:rPr lang="pt-BR" sz="2400" dirty="0" err="1"/>
              <a:t>Brock</a:t>
            </a:r>
            <a:r>
              <a:rPr lang="pt-BR" sz="2400" dirty="0"/>
              <a:t> de microrganismos. 14 ed. Benjamin </a:t>
            </a:r>
            <a:r>
              <a:rPr lang="pt-BR" sz="2400" dirty="0" err="1"/>
              <a:t>Cummings</a:t>
            </a:r>
            <a:r>
              <a:rPr lang="pt-BR" sz="2400" dirty="0"/>
              <a:t> pp 1041.</a:t>
            </a:r>
          </a:p>
          <a:p>
            <a:pPr algn="just"/>
            <a:r>
              <a:rPr lang="pt-BR" sz="2400" dirty="0" err="1"/>
              <a:t>McKinney</a:t>
            </a:r>
            <a:r>
              <a:rPr lang="pt-BR" sz="2400" dirty="0"/>
              <a:t>, RE (2004). Microbiologia de Controle de Poluição Ambiental. M. Dekker pp 453.</a:t>
            </a:r>
          </a:p>
          <a:p>
            <a:pPr algn="just"/>
            <a:r>
              <a:rPr lang="pt-BR" sz="2400" dirty="0" err="1"/>
              <a:t>Pilon-Smits</a:t>
            </a:r>
            <a:r>
              <a:rPr lang="pt-BR" sz="2400" dirty="0"/>
              <a:t> E. 2005. </a:t>
            </a:r>
            <a:r>
              <a:rPr lang="pt-BR" sz="2400" dirty="0" err="1"/>
              <a:t>Fitorremediação</a:t>
            </a:r>
            <a:r>
              <a:rPr lang="pt-BR" sz="2400" dirty="0"/>
              <a:t>. </a:t>
            </a:r>
            <a:r>
              <a:rPr lang="pt-BR" sz="2400" dirty="0" err="1"/>
              <a:t>Annu</a:t>
            </a:r>
            <a:r>
              <a:rPr lang="pt-BR" sz="2400" dirty="0"/>
              <a:t> Rev. </a:t>
            </a:r>
            <a:r>
              <a:rPr lang="pt-BR" sz="2400" dirty="0" err="1"/>
              <a:t>Plant</a:t>
            </a:r>
            <a:r>
              <a:rPr lang="pt-BR" sz="2400" dirty="0"/>
              <a:t> Biol.56: 15-39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FRANCISCO, </a:t>
            </a:r>
            <a:r>
              <a:rPr lang="pt-BR" sz="2400" dirty="0" smtClean="0"/>
              <a:t>W. C. Q., Tânia, </a:t>
            </a:r>
            <a:r>
              <a:rPr lang="pt-BR" sz="2400" dirty="0"/>
              <a:t>M. BIORREMEDIAÇÃO. </a:t>
            </a:r>
            <a:r>
              <a:rPr lang="pt-BR" sz="2400" dirty="0" smtClean="0"/>
              <a:t>Nucleus,2018, v.15, n.1. DOI</a:t>
            </a:r>
            <a:r>
              <a:rPr lang="pt-BR" sz="2400" dirty="0"/>
              <a:t>: 10.3738/1982.2278.1700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5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9444" y="188029"/>
            <a:ext cx="5709355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FINALIZANDO AULA 01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9313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Vídeos: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www.youtube.com/watch?v=4i1_v5wL4uk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www.youtube.com/watch?v=JvLmTbsDv8s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https://www.youtube.com/watch?v=qTR-DyDz9tE&amp;list=PLJF_-</a:t>
            </a:r>
            <a:r>
              <a:rPr lang="pt-BR" dirty="0" smtClean="0">
                <a:hlinkClick r:id="rId4"/>
              </a:rPr>
              <a:t>yh7uQ_GQsBm1LP-Q79DyrSYn1iUJ&amp;index=56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Dúvidas</a:t>
            </a:r>
            <a:r>
              <a:rPr lang="pt-BR" dirty="0" smtClean="0"/>
              <a:t>: </a:t>
            </a:r>
            <a:r>
              <a:rPr lang="pt-BR" dirty="0" smtClean="0">
                <a:hlinkClick r:id="rId5"/>
              </a:rPr>
              <a:t>elidamarnunes@usp.br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47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94874"/>
            <a:ext cx="11996057" cy="36064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err="1"/>
              <a:t>Biorremediação</a:t>
            </a:r>
            <a:r>
              <a:rPr lang="pt-BR" dirty="0"/>
              <a:t> é o uso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microrganismos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a degradação </a:t>
            </a:r>
            <a:r>
              <a:rPr lang="pt-BR" dirty="0"/>
              <a:t>de produtos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químicos perigosos no solo</a:t>
            </a:r>
            <a:r>
              <a:rPr lang="pt-BR" dirty="0" smtClean="0"/>
              <a:t>, sedimentos</a:t>
            </a:r>
            <a:r>
              <a:rPr lang="pt-BR" dirty="0"/>
              <a:t>,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água</a:t>
            </a:r>
            <a:r>
              <a:rPr lang="pt-BR" dirty="0"/>
              <a:t> ou outros materiais </a:t>
            </a:r>
            <a:r>
              <a:rPr lang="pt-BR" dirty="0" smtClean="0"/>
              <a:t>contaminados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Microrganismos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metabolizam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produtos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químicos </a:t>
            </a:r>
            <a:r>
              <a:rPr lang="pt-BR" dirty="0"/>
              <a:t>para produzir dióxido de carbono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ou </a:t>
            </a:r>
            <a:r>
              <a:rPr lang="pt-BR" dirty="0"/>
              <a:t>metano, água e </a:t>
            </a:r>
            <a:r>
              <a:rPr lang="pt-BR" dirty="0" smtClean="0"/>
              <a:t>biomassa,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transformando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enzimaticamente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 </a:t>
            </a:r>
            <a:r>
              <a:rPr lang="pt-BR" dirty="0" smtClean="0"/>
              <a:t>contaminantes </a:t>
            </a:r>
            <a:r>
              <a:rPr lang="pt-BR" dirty="0" smtClean="0"/>
              <a:t>em </a:t>
            </a:r>
            <a:r>
              <a:rPr lang="pt-BR" dirty="0"/>
              <a:t>metabólitos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menos tóxicos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Porém, em </a:t>
            </a:r>
            <a:r>
              <a:rPr lang="pt-BR" dirty="0"/>
              <a:t>alguns casos, 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metabólitos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são mais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tóxicos </a:t>
            </a:r>
            <a:r>
              <a:rPr lang="pt-BR" dirty="0"/>
              <a:t>do que </a:t>
            </a:r>
            <a:r>
              <a:rPr lang="pt-BR" dirty="0" smtClean="0"/>
              <a:t>o composto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original</a:t>
            </a:r>
            <a:r>
              <a:rPr lang="pt-BR" dirty="0" smtClean="0"/>
              <a:t>, o que é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crítico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3025" y="39481"/>
            <a:ext cx="541000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CONTEXTUALIZAÇÕES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4</a:t>
            </a:fld>
            <a:endParaRPr lang="pt-BR"/>
          </a:p>
        </p:txBody>
      </p:sp>
      <p:pic>
        <p:nvPicPr>
          <p:cNvPr id="1028" name="Picture 4" descr="https://i0.wp.com/sciencemonk.com/wp-content/uploads/2019/06/Untitled23.jpg?resize=448%2C336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93" y="2237874"/>
            <a:ext cx="4434063" cy="3063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417" y="999939"/>
            <a:ext cx="11809511" cy="48233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 smtClean="0">
                <a:solidFill>
                  <a:srgbClr val="FF0000"/>
                </a:solidFill>
              </a:rPr>
              <a:t>Fatores </a:t>
            </a:r>
            <a:r>
              <a:rPr lang="pt-BR" sz="3200" b="1" u="sng" dirty="0">
                <a:solidFill>
                  <a:srgbClr val="FF0000"/>
                </a:solidFill>
              </a:rPr>
              <a:t>críticos que devem ser considerados ao avaliar o uso de </a:t>
            </a:r>
            <a:r>
              <a:rPr lang="pt-BR" sz="3200" b="1" u="sng" dirty="0" err="1">
                <a:solidFill>
                  <a:srgbClr val="FF0000"/>
                </a:solidFill>
              </a:rPr>
              <a:t>biorremediação</a:t>
            </a:r>
            <a:r>
              <a:rPr lang="pt-BR" sz="3200" b="1" u="sng" dirty="0">
                <a:solidFill>
                  <a:srgbClr val="FF0000"/>
                </a:solidFill>
              </a:rPr>
              <a:t> </a:t>
            </a:r>
            <a:endParaRPr lang="pt-BR" sz="3200" b="1" u="sng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. Magnitude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, toxicidade e mobilidade de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contaminantes; </a:t>
            </a:r>
            <a:r>
              <a:rPr lang="pt-BR" dirty="0" smtClean="0"/>
              <a:t>para </a:t>
            </a:r>
            <a:r>
              <a:rPr lang="pt-BR" dirty="0" smtClean="0"/>
              <a:t>determinar: </a:t>
            </a:r>
            <a:endParaRPr lang="pt-BR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dirty="0" smtClean="0"/>
              <a:t>extensão horizontal/vertical </a:t>
            </a:r>
            <a:r>
              <a:rPr lang="pt-BR" dirty="0"/>
              <a:t>da contaminação; </a:t>
            </a:r>
            <a:endParaRPr lang="pt-BR" dirty="0" smtClean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dirty="0" smtClean="0"/>
              <a:t>tipos/concentrações </a:t>
            </a:r>
            <a:r>
              <a:rPr lang="pt-BR" dirty="0"/>
              <a:t>de contaminantes no local; </a:t>
            </a:r>
            <a:endParaRPr lang="pt-BR" dirty="0" smtClean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dirty="0" smtClean="0"/>
              <a:t>a provável </a:t>
            </a:r>
            <a:r>
              <a:rPr lang="pt-BR" dirty="0"/>
              <a:t>mobilidade de contaminantes no </a:t>
            </a:r>
            <a:r>
              <a:rPr lang="pt-BR" dirty="0" smtClean="0"/>
              <a:t>futuro (depende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características </a:t>
            </a:r>
            <a:r>
              <a:rPr lang="pt-BR" dirty="0"/>
              <a:t>geológicas do </a:t>
            </a:r>
            <a:r>
              <a:rPr lang="pt-BR" dirty="0" smtClean="0"/>
              <a:t>local);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2. Proximidade de receptores humanos e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ambientais; </a:t>
            </a:r>
            <a:r>
              <a:rPr lang="pt-BR" dirty="0" smtClean="0"/>
              <a:t>se </a:t>
            </a:r>
            <a:r>
              <a:rPr lang="pt-BR" dirty="0"/>
              <a:t>a </a:t>
            </a:r>
            <a:r>
              <a:rPr lang="pt-BR" dirty="0" err="1"/>
              <a:t>biorremediação</a:t>
            </a:r>
            <a:r>
              <a:rPr lang="pt-BR" dirty="0"/>
              <a:t> é </a:t>
            </a:r>
            <a:r>
              <a:rPr lang="pt-BR" dirty="0" smtClean="0"/>
              <a:t>apropriada </a:t>
            </a:r>
            <a:r>
              <a:rPr lang="pt-BR" dirty="0"/>
              <a:t>para um local depende se  a taxa e a extensão da degradação do contaminante são suficientes para manter baixos riscos para humanos ou receptores ambientais.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5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4369" y="33867"/>
            <a:ext cx="551160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CONTEXTUALIZAÇÕES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79" y="2921412"/>
            <a:ext cx="2087150" cy="20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754" y="1381845"/>
            <a:ext cx="1170978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pt-BR" sz="3200" b="1" u="sng" dirty="0" err="1">
                <a:solidFill>
                  <a:schemeClr val="accent5">
                    <a:lumMod val="75000"/>
                  </a:schemeClr>
                </a:solidFill>
              </a:rPr>
              <a:t>Degradabilidade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contaminantes;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000" dirty="0" smtClean="0"/>
              <a:t>a </a:t>
            </a:r>
            <a:r>
              <a:rPr lang="pt-BR" sz="3000" dirty="0"/>
              <a:t>biodegradabilidade de um composto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é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alta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se o composto ocorre naturalmente </a:t>
            </a:r>
            <a:r>
              <a:rPr lang="pt-BR" sz="3000" dirty="0" smtClean="0"/>
              <a:t>no </a:t>
            </a:r>
            <a:r>
              <a:rPr lang="pt-BR" sz="3000" dirty="0" smtClean="0"/>
              <a:t>ambiente, também, compostos </a:t>
            </a:r>
            <a:r>
              <a:rPr lang="pt-BR" sz="3000" dirty="0"/>
              <a:t>com alto peso </a:t>
            </a:r>
            <a:r>
              <a:rPr lang="pt-BR" sz="3000" dirty="0" smtClean="0"/>
              <a:t>molecular </a:t>
            </a:r>
            <a:r>
              <a:rPr lang="pt-BR" sz="3000" dirty="0" smtClean="0"/>
              <a:t>(</a:t>
            </a:r>
            <a:r>
              <a:rPr lang="pt-BR" sz="3000" dirty="0" err="1" smtClean="0"/>
              <a:t>ex</a:t>
            </a:r>
            <a:r>
              <a:rPr lang="pt-BR" sz="3000" dirty="0" smtClean="0"/>
              <a:t>: estruturas </a:t>
            </a:r>
            <a:r>
              <a:rPr lang="pt-BR" sz="3000" dirty="0"/>
              <a:t>de anel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complexas</a:t>
            </a:r>
            <a:r>
              <a:rPr lang="pt-BR" sz="3000" dirty="0"/>
              <a:t> e substituintes de </a:t>
            </a:r>
            <a:r>
              <a:rPr lang="pt-BR" sz="3000" dirty="0" smtClean="0"/>
              <a:t>halogênio),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degradam-se mais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que hidrocarbonetos de cadeia linear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simples</a:t>
            </a:r>
            <a:r>
              <a:rPr lang="pt-BR" sz="3000" dirty="0" smtClean="0"/>
              <a:t> </a:t>
            </a:r>
            <a:r>
              <a:rPr lang="pt-BR" sz="3000" dirty="0"/>
              <a:t>ou compostos de baixo peso </a:t>
            </a:r>
            <a:r>
              <a:rPr lang="pt-BR" sz="3000" dirty="0" smtClean="0"/>
              <a:t>molecular;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Assim a </a:t>
            </a:r>
            <a:r>
              <a:rPr lang="pt-BR" sz="3000" dirty="0"/>
              <a:t>extensão na qual o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composto é </a:t>
            </a:r>
            <a:endParaRPr lang="pt-BR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metabolizado </a:t>
            </a:r>
            <a:r>
              <a:rPr lang="pt-BR" sz="3000" dirty="0"/>
              <a:t>no meio ambiente é </a:t>
            </a:r>
            <a:endParaRPr lang="pt-BR" sz="3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determinada pela disponibilidade</a:t>
            </a:r>
            <a:r>
              <a:rPr lang="pt-BR" sz="3000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/>
              <a:t>de </a:t>
            </a:r>
            <a:r>
              <a:rPr lang="pt-BR" sz="3000" dirty="0"/>
              <a:t>aceitadores de elétrons e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outros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nutrientes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6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9286" y="-72738"/>
            <a:ext cx="53987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CONTEXTUALIZAÇÕES</a:t>
            </a:r>
          </a:p>
        </p:txBody>
      </p:sp>
      <p:pic>
        <p:nvPicPr>
          <p:cNvPr id="3074" name="Picture 2" descr="https://www.greendotbioplastics.com/wp-content/uploads/2019/02/Biodegradati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45" y="3738375"/>
            <a:ext cx="4723489" cy="23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599" y="1230607"/>
            <a:ext cx="11677192" cy="35897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4. Capacidade </a:t>
            </a:r>
            <a:r>
              <a:rPr lang="pt-BR" sz="3200" b="1" u="sng" dirty="0">
                <a:solidFill>
                  <a:schemeClr val="accent5">
                    <a:lumMod val="75000"/>
                  </a:schemeClr>
                </a:solidFill>
              </a:rPr>
              <a:t>de monitorar </a:t>
            </a: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adequadamente;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/>
              <a:t>e</a:t>
            </a:r>
            <a:r>
              <a:rPr lang="pt-BR" dirty="0" smtClean="0"/>
              <a:t>xistem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incertezas</a:t>
            </a:r>
            <a:r>
              <a:rPr lang="pt-BR" dirty="0"/>
              <a:t> </a:t>
            </a:r>
            <a:r>
              <a:rPr lang="pt-BR" dirty="0" smtClean="0"/>
              <a:t>ao </a:t>
            </a:r>
            <a:r>
              <a:rPr lang="pt-BR" dirty="0"/>
              <a:t>uso de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biorremediação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/>
              <a:t>para solos contaminados </a:t>
            </a:r>
            <a:r>
              <a:rPr lang="pt-BR" dirty="0" smtClean="0"/>
              <a:t>e aquíferos </a:t>
            </a:r>
            <a:r>
              <a:rPr lang="pt-BR" dirty="0"/>
              <a:t>devido às </a:t>
            </a:r>
            <a:r>
              <a:rPr lang="pt-BR" dirty="0" smtClean="0"/>
              <a:t>suas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heterogeneidades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físicas, químicas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biológicas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É importante </a:t>
            </a:r>
            <a:r>
              <a:rPr lang="pt-BR" dirty="0"/>
              <a:t>reconhecer que 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processos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biológicos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são dinâmicos </a:t>
            </a:r>
            <a:r>
              <a:rPr lang="pt-BR" dirty="0"/>
              <a:t>e</a:t>
            </a:r>
            <a:r>
              <a:rPr lang="pt-BR" dirty="0" smtClean="0"/>
              <a:t>, </a:t>
            </a:r>
            <a:r>
              <a:rPr lang="pt-BR" dirty="0" smtClean="0"/>
              <a:t>precisam da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previsibilidade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tecnologias de remediação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convencionais; isso é </a:t>
            </a:r>
            <a:r>
              <a:rPr lang="pt-BR" dirty="0" smtClean="0"/>
              <a:t>crítico </a:t>
            </a:r>
            <a:r>
              <a:rPr lang="pt-BR" dirty="0" smtClean="0"/>
              <a:t>para </a:t>
            </a:r>
            <a:r>
              <a:rPr lang="pt-BR" dirty="0"/>
              <a:t>garantir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que </a:t>
            </a:r>
            <a:r>
              <a:rPr lang="pt-BR" dirty="0" smtClean="0"/>
              <a:t>sejam minimizados os </a:t>
            </a:r>
            <a:r>
              <a:rPr lang="pt-BR" dirty="0" smtClean="0"/>
              <a:t>riscos ​​futuros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(incluindo migração </a:t>
            </a:r>
            <a:r>
              <a:rPr lang="pt-BR" dirty="0"/>
              <a:t>de contaminantes para meios previamente não contaminados e falha da </a:t>
            </a:r>
            <a:r>
              <a:rPr lang="pt-BR" dirty="0" err="1" smtClean="0"/>
              <a:t>biorremediação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7</a:t>
            </a:fld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0770" y="53740"/>
            <a:ext cx="53648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CONTEXTUALIZAÇÕES</a:t>
            </a:r>
          </a:p>
        </p:txBody>
      </p:sp>
      <p:pic>
        <p:nvPicPr>
          <p:cNvPr id="4098" name="Picture 2" descr="https://pubs.rsc.org/en/Content/Image/GA/B80505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11" y="2715306"/>
            <a:ext cx="4830761" cy="24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4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417" y="1094874"/>
            <a:ext cx="11691257" cy="49278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Existem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fatores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que influenciam 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extensão de degradação</a:t>
            </a:r>
            <a:r>
              <a:rPr lang="pt-BR" dirty="0" smtClean="0"/>
              <a:t> </a:t>
            </a:r>
            <a:r>
              <a:rPr lang="pt-BR" dirty="0"/>
              <a:t>de contaminantes por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microrganismos</a:t>
            </a:r>
            <a:r>
              <a:rPr lang="pt-BR" dirty="0" smtClean="0"/>
              <a:t>, </a:t>
            </a:r>
            <a:r>
              <a:rPr lang="pt-BR" dirty="0" smtClean="0"/>
              <a:t>estão </a:t>
            </a:r>
            <a:r>
              <a:rPr lang="pt-BR" dirty="0" smtClean="0"/>
              <a:t>agrupados </a:t>
            </a:r>
            <a:r>
              <a:rPr lang="pt-BR" dirty="0"/>
              <a:t>em duas </a:t>
            </a:r>
            <a:r>
              <a:rPr lang="pt-BR" dirty="0" smtClean="0"/>
              <a:t>classes: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 fatores biológicos: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t-BR" dirty="0" smtClean="0"/>
              <a:t>estão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relacionados com o tipo de microrganismos </a:t>
            </a:r>
            <a:r>
              <a:rPr lang="pt-BR" dirty="0"/>
              <a:t>presentes e o expressão e atividade de enzimas metabólicas, ou seja, 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quantidade de “catalisador” </a:t>
            </a:r>
            <a:r>
              <a:rPr lang="pt-BR" dirty="0"/>
              <a:t>presente.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Both"/>
            </a:pPr>
            <a:endParaRPr lang="pt-BR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Both"/>
            </a:pPr>
            <a:r>
              <a:rPr lang="pt-BR" sz="3200" b="1" u="sng" dirty="0" smtClean="0">
                <a:solidFill>
                  <a:schemeClr val="accent5">
                    <a:lumMod val="75000"/>
                  </a:schemeClr>
                </a:solidFill>
              </a:rPr>
              <a:t> fatores ambientais: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200" dirty="0"/>
              <a:t> </a:t>
            </a:r>
            <a:r>
              <a:rPr lang="pt-BR" dirty="0" smtClean="0"/>
              <a:t>incluem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características químicas e físicas </a:t>
            </a:r>
            <a:r>
              <a:rPr lang="pt-BR" dirty="0"/>
              <a:t>que influenciam </a:t>
            </a:r>
            <a:r>
              <a:rPr lang="pt-BR" dirty="0" smtClean="0"/>
              <a:t>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biodisponibilidade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contaminantes</a:t>
            </a:r>
            <a:r>
              <a:rPr lang="pt-BR" dirty="0"/>
              <a:t>, </a:t>
            </a:r>
            <a:r>
              <a:rPr lang="pt-BR" dirty="0" smtClean="0"/>
              <a:t>e </a:t>
            </a:r>
            <a:r>
              <a:rPr lang="pt-BR" dirty="0"/>
              <a:t>outros nutrientes, a atividade </a:t>
            </a:r>
            <a:r>
              <a:rPr lang="pt-BR" dirty="0" smtClean="0"/>
              <a:t>biológica (</a:t>
            </a:r>
            <a:r>
              <a:rPr lang="pt-BR" dirty="0"/>
              <a:t>temperatura e pH, por exemplo), </a:t>
            </a:r>
            <a:r>
              <a:rPr lang="pt-BR" dirty="0" smtClean="0"/>
              <a:t>e </a:t>
            </a:r>
            <a:r>
              <a:rPr lang="pt-BR" dirty="0" smtClean="0"/>
              <a:t>como </a:t>
            </a:r>
            <a:r>
              <a:rPr lang="pt-BR" dirty="0" smtClean="0"/>
              <a:t>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contaminantes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interagem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 as características geoquímicas </a:t>
            </a:r>
            <a:r>
              <a:rPr lang="pt-BR" dirty="0" smtClean="0"/>
              <a:t>do </a:t>
            </a:r>
            <a:r>
              <a:rPr lang="pt-BR" dirty="0"/>
              <a:t>local.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8</a:t>
            </a:fld>
            <a:endParaRPr lang="pt-B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8620" y="-48126"/>
            <a:ext cx="53648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CONTEXTUALIZAÇÕES</a:t>
            </a:r>
          </a:p>
        </p:txBody>
      </p:sp>
    </p:spTree>
    <p:extLst>
      <p:ext uri="{BB962C8B-B14F-4D97-AF65-F5344CB8AC3E}">
        <p14:creationId xmlns:p14="http://schemas.microsoft.com/office/powerpoint/2010/main" val="317504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9060"/>
            <a:ext cx="12031579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Revolução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Industrial </a:t>
            </a:r>
            <a:r>
              <a:rPr lang="pt-BR" dirty="0" smtClean="0"/>
              <a:t>representou avanços tecnológicos,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desenvolvimento e acúmulo de capitais</a:t>
            </a:r>
            <a:r>
              <a:rPr lang="pt-BR" dirty="0"/>
              <a:t> com a expansão do comércio </a:t>
            </a:r>
            <a:r>
              <a:rPr lang="pt-BR" dirty="0" smtClean="0"/>
              <a:t>mundial e 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produção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larga escala </a:t>
            </a:r>
            <a:r>
              <a:rPr lang="pt-BR" dirty="0"/>
              <a:t>era necessária para manter os padrões 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consumo impostos pelo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capitalismo</a:t>
            </a:r>
            <a:r>
              <a:rPr lang="pt-BR" dirty="0" smtClean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anos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60 </a:t>
            </a:r>
            <a:r>
              <a:rPr lang="pt-BR" dirty="0" smtClean="0"/>
              <a:t>esses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impactos</a:t>
            </a:r>
            <a:r>
              <a:rPr lang="pt-BR" dirty="0" smtClean="0"/>
              <a:t> </a:t>
            </a:r>
            <a:r>
              <a:rPr lang="pt-BR" dirty="0"/>
              <a:t>gerados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foram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percebidos</a:t>
            </a:r>
            <a:r>
              <a:rPr lang="pt-BR" dirty="0"/>
              <a:t>,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e </a:t>
            </a:r>
            <a:r>
              <a:rPr lang="pt-BR" dirty="0" smtClean="0"/>
              <a:t>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pessoas se reuniram </a:t>
            </a:r>
            <a:r>
              <a:rPr lang="pt-BR" dirty="0"/>
              <a:t>em grupos e </a:t>
            </a:r>
            <a:r>
              <a:rPr lang="pt-BR" dirty="0" err="1"/>
              <a:t>ONG’s</a:t>
            </a:r>
            <a:r>
              <a:rPr lang="pt-BR" dirty="0"/>
              <a:t> </a:t>
            </a:r>
            <a:r>
              <a:rPr lang="pt-BR" dirty="0" smtClean="0"/>
              <a:t>para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protestarem</a:t>
            </a:r>
            <a:r>
              <a:rPr lang="pt-BR" dirty="0" smtClean="0"/>
              <a:t> </a:t>
            </a:r>
            <a:r>
              <a:rPr lang="pt-BR" dirty="0"/>
              <a:t>contra 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devastação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ambiental</a:t>
            </a:r>
            <a:r>
              <a:rPr lang="pt-BR" dirty="0" smtClean="0"/>
              <a:t>, e essa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conscientização </a:t>
            </a:r>
            <a:r>
              <a:rPr lang="pt-BR" dirty="0"/>
              <a:t>sobre 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problemas ambientais 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contribuiu para </a:t>
            </a:r>
            <a:r>
              <a:rPr lang="pt-BR" dirty="0"/>
              <a:t>que 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Nações Unidas </a:t>
            </a:r>
            <a:r>
              <a:rPr lang="pt-BR" dirty="0"/>
              <a:t>convocassem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uma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conferência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sobre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meio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ambiente </a:t>
            </a:r>
            <a:r>
              <a:rPr lang="pt-BR" dirty="0" smtClean="0"/>
              <a:t>(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Estocolmo</a:t>
            </a:r>
            <a:r>
              <a:rPr lang="pt-BR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foi </a:t>
            </a:r>
            <a:r>
              <a:rPr lang="pt-BR" dirty="0"/>
              <a:t>um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marco histórico </a:t>
            </a:r>
            <a:r>
              <a:rPr lang="pt-BR" dirty="0"/>
              <a:t>para a questão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ambiental</a:t>
            </a:r>
            <a:r>
              <a:rPr lang="pt-BR" dirty="0" smtClean="0"/>
              <a:t>). </a:t>
            </a:r>
            <a:endParaRPr lang="pt-BR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919" y="-133634"/>
            <a:ext cx="750973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+mn-lt"/>
              </a:rPr>
              <a:t>HISTÓRICO DA BIORREMEDIAÇÃO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9</a:t>
            </a:fld>
            <a:endParaRPr lang="pt-BR"/>
          </a:p>
        </p:txBody>
      </p:sp>
      <p:pic>
        <p:nvPicPr>
          <p:cNvPr id="5122" name="Picture 2" descr="https://i.pinimg.com/originals/05/99/1f/05991fad5e10061d49e9d80fd768d9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8" y="2802821"/>
            <a:ext cx="3564912" cy="35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2568</Words>
  <Application>Microsoft Office PowerPoint</Application>
  <PresentationFormat>Widescreen</PresentationFormat>
  <Paragraphs>297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MS PGothic</vt:lpstr>
      <vt:lpstr>Times New Roman</vt:lpstr>
      <vt:lpstr>Tema do Office</vt:lpstr>
      <vt:lpstr>Apresentação do PowerPoint</vt:lpstr>
      <vt:lpstr>     ROTEIRO  1. APRESENTAÇÃO DA DISCIPLINA    2. AULA BIORREMEDIAÇÃO: Contextualizações/Conceitos           Histórico           Terminologias      Vantagens e Desvantagens      Controle/Monitoramento      Metodologias e Pesquisas      Objetivos      Características e Condições Físico-Químicas      Fatores que devem ser Otimizados      Tipos       Biorreatores      Particularidades dos Processos </vt:lpstr>
      <vt:lpstr>Apresentação do PowerPoint</vt:lpstr>
      <vt:lpstr>CONTEXTUALIZAÇÕES</vt:lpstr>
      <vt:lpstr>CONTEXTUALIZAÇÕES</vt:lpstr>
      <vt:lpstr>CONTEXTUALIZAÇÕES</vt:lpstr>
      <vt:lpstr>CONTEXTUALIZAÇÕES</vt:lpstr>
      <vt:lpstr>CONTEXTUALIZAÇÕES</vt:lpstr>
      <vt:lpstr>HISTÓRICO DA BIORREMEDIAÇÃO</vt:lpstr>
      <vt:lpstr>HISTÓRICO DA BIORREMEDIAÇÃO</vt:lpstr>
      <vt:lpstr>HISTÓRICO DA BIORREMEDIAÇÃO</vt:lpstr>
      <vt:lpstr>HISTÓRICO DA BIORREMEDIAÇÃO</vt:lpstr>
      <vt:lpstr>HISTÓRICO DA BIORREMEDIAÇÃO</vt:lpstr>
      <vt:lpstr>TERMINOLOGIAS DA BIORREMEDIAÇÃO</vt:lpstr>
      <vt:lpstr>TERMINOLOGIAS DA BIORREMEDIAÇÃO</vt:lpstr>
      <vt:lpstr>VANTAGENS E DESVANTAGENS DA BIORREMEDIAÇÃO</vt:lpstr>
      <vt:lpstr>VANTAGENS E DESVANTAGENS DA BIORREMEDIAÇÃO</vt:lpstr>
      <vt:lpstr>ASPECTOS À CONSIDERAR</vt:lpstr>
      <vt:lpstr>ASPECTOS À CONSIDERAR</vt:lpstr>
      <vt:lpstr>BIORREMEDIAÇÃO: CONTROLE, DETECÇÃO E MONITORAMENTO</vt:lpstr>
      <vt:lpstr>METODOLOGIAS DE BIORREMEDIAÇÃO</vt:lpstr>
      <vt:lpstr>METODOLOGIAS DE BIORREMEDIAÇÃO</vt:lpstr>
      <vt:lpstr>PESQUISAS EM BIORREMEDIAÇÃO </vt:lpstr>
      <vt:lpstr>COMO FUNCIONA A BIORREMEDIAÇÃO?</vt:lpstr>
      <vt:lpstr>OBJETIVOS DA BIORREMEDIAÇÃO</vt:lpstr>
      <vt:lpstr>FATORES QUE DEVEM SER OTIMIZADOS E MANTIDOS DURANTE A BIORREMEDIAÇÃO</vt:lpstr>
      <vt:lpstr>FATORES QUE DEVEM SER OTIMIZADOS E MANTIDOS DURANTE A BIORREMEDIAÇÃO</vt:lpstr>
      <vt:lpstr>TIPOS DE BIORREMEDIAÇÃO</vt:lpstr>
      <vt:lpstr>Apresentação do PowerPoint</vt:lpstr>
      <vt:lpstr>Apresentação do PowerPoint</vt:lpstr>
      <vt:lpstr>Apresentação do PowerPoint</vt:lpstr>
      <vt:lpstr>BIORREATORES</vt:lpstr>
      <vt:lpstr>BIORREATORES</vt:lpstr>
      <vt:lpstr>PARTICULARIDADES DE CADA PROCESSO DE BIORREMEDIAÇÃO</vt:lpstr>
      <vt:lpstr>PARTICULARIDADES DE CADA PROCESSO DE BIORREMEDIAÇÃO</vt:lpstr>
      <vt:lpstr>REFERÊNCIAS</vt:lpstr>
      <vt:lpstr>FINALIZANDO AULA 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326</cp:revision>
  <dcterms:created xsi:type="dcterms:W3CDTF">2020-08-10T11:13:22Z</dcterms:created>
  <dcterms:modified xsi:type="dcterms:W3CDTF">2020-08-17T12:23:09Z</dcterms:modified>
</cp:coreProperties>
</file>